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404040"/>
    <a:srgbClr val="0072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2301" autoAdjust="0"/>
    <p:restoredTop sz="94660"/>
  </p:normalViewPr>
  <p:slideViewPr>
    <p:cSldViewPr snapToGrid="0">
      <p:cViewPr varScale="1">
        <p:scale>
          <a:sx n="73" d="100"/>
          <a:sy n="73" d="100"/>
        </p:scale>
        <p:origin x="6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6/1/2022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1741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smtClean="0"/>
              <a:t>6/1/2022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856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smtClean="0"/>
              <a:t>6/1/2022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085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smtClean="0"/>
              <a:t>6/1/2022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35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6/1/2022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0257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smtClean="0"/>
              <a:t>6/1/2022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00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smtClean="0"/>
              <a:t>6/1/2022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28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smtClean="0"/>
              <a:t>6/1/2022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343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smtClean="0"/>
              <a:t>6/1/2022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3176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smtClean="0"/>
              <a:t>6/1/2022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67503" cy="320040"/>
          </a:xfrm>
        </p:spPr>
        <p:txBody>
          <a:bodyPr/>
          <a:lstStyle>
            <a:lvl1pPr>
              <a:defRPr>
                <a:solidFill>
                  <a:srgbClr val="FFFFFF">
                    <a:alpha val="69804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001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90000"/>
                  </a:srgb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smtClean="0"/>
              <a:t>6/1/2022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8523" y="6236208"/>
            <a:ext cx="5103729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02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6/1/2022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030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6" name="Picture 22" descr="Аутсорс | Фогстрим">
            <a:extLst>
              <a:ext uri="{FF2B5EF4-FFF2-40B4-BE49-F238E27FC236}">
                <a16:creationId xmlns:a16="http://schemas.microsoft.com/office/drawing/2014/main" id="{6784499F-E850-4E3A-8CE1-3CF4E45E4F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" y="3858356"/>
            <a:ext cx="4151293" cy="2999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FA4DF1-566C-415E-9745-90A588D2B0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3811" y="1112424"/>
            <a:ext cx="8991600" cy="1645920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Разработка микросервисного приложения для организации работы контакт-центра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3AB4E28-D9D4-413A-B451-2942793F15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22789" y="3205487"/>
            <a:ext cx="7162622" cy="1239894"/>
          </a:xfrm>
        </p:spPr>
        <p:txBody>
          <a:bodyPr>
            <a:normAutofit/>
          </a:bodyPr>
          <a:lstStyle/>
          <a:p>
            <a:r>
              <a:rPr lang="ru-RU" sz="2400" dirty="0"/>
              <a:t>Выполнил студент группы АВБ-4-032: Мазуров И.А.</a:t>
            </a:r>
          </a:p>
          <a:p>
            <a:r>
              <a:rPr lang="ru-RU" sz="2400" dirty="0"/>
              <a:t>Руководитель: </a:t>
            </a:r>
            <a:r>
              <a:rPr lang="ru-RU" sz="2400" dirty="0" err="1"/>
              <a:t>д.п.н</a:t>
            </a:r>
            <a:r>
              <a:rPr lang="ru-RU" sz="2400" dirty="0"/>
              <a:t>. профессор Соколова О.И.</a:t>
            </a:r>
          </a:p>
          <a:p>
            <a:endParaRPr lang="ru-RU" dirty="0"/>
          </a:p>
        </p:txBody>
      </p:sp>
      <p:pic>
        <p:nvPicPr>
          <p:cNvPr id="1044" name="Picture 20" descr="Автоматизация исходящего обзвона в разных индустриях - MightyCall">
            <a:extLst>
              <a:ext uri="{FF2B5EF4-FFF2-40B4-BE49-F238E27FC236}">
                <a16:creationId xmlns:a16="http://schemas.microsoft.com/office/drawing/2014/main" id="{677814F5-F620-44AF-9FD4-104F116BD9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7100" y="4099656"/>
            <a:ext cx="4857750" cy="2758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52760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17E4713E-D940-43C9-8DC2-F0B3460851B0}"/>
              </a:ext>
            </a:extLst>
          </p:cNvPr>
          <p:cNvSpPr txBox="1"/>
          <p:nvPr/>
        </p:nvSpPr>
        <p:spPr>
          <a:xfrm>
            <a:off x="1945818" y="761547"/>
            <a:ext cx="2695575" cy="646331"/>
          </a:xfrm>
          <a:prstGeom prst="rect">
            <a:avLst/>
          </a:prstGeom>
          <a:solidFill>
            <a:srgbClr val="FFFFFF"/>
          </a:solidFill>
          <a:ln w="19050"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b="1" dirty="0"/>
              <a:t>Рис. 8 Страница сервиса совершения звонка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73466F-77ED-432F-B47F-B1C6E09E0580}"/>
              </a:ext>
            </a:extLst>
          </p:cNvPr>
          <p:cNvSpPr txBox="1"/>
          <p:nvPr/>
        </p:nvSpPr>
        <p:spPr>
          <a:xfrm>
            <a:off x="6496727" y="260058"/>
            <a:ext cx="3565638" cy="646331"/>
          </a:xfrm>
          <a:prstGeom prst="rect">
            <a:avLst/>
          </a:prstGeom>
          <a:solidFill>
            <a:srgbClr val="FFFFFF"/>
          </a:solidFill>
          <a:ln w="19050"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b="1" dirty="0"/>
              <a:t>Рис. 9 Страница сервиса работы со статистикой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1B9560DC-0C1C-40F3-994E-42BA35A8C316}"/>
              </a:ext>
            </a:extLst>
          </p:cNvPr>
          <p:cNvPicPr/>
          <p:nvPr/>
        </p:nvPicPr>
        <p:blipFill rotWithShape="1">
          <a:blip r:embed="rId2"/>
          <a:srcRect r="14503"/>
          <a:stretch/>
        </p:blipFill>
        <p:spPr>
          <a:xfrm>
            <a:off x="1472066" y="1629387"/>
            <a:ext cx="3643083" cy="4423068"/>
          </a:xfrm>
          <a:prstGeom prst="rect">
            <a:avLst/>
          </a:prstGeom>
        </p:spPr>
      </p:pic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98B0D686-E353-4CD7-9CB9-9A135C064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2065" y="1673385"/>
            <a:ext cx="3643082" cy="4423068"/>
          </a:xfrm>
          <a:noFill/>
          <a:ln w="57150"/>
        </p:spPr>
        <p:txBody>
          <a:bodyPr/>
          <a:lstStyle/>
          <a:p>
            <a:r>
              <a:rPr lang="ru-RU" dirty="0"/>
              <a:t> </a:t>
            </a:r>
            <a:br>
              <a:rPr lang="ru-RU" dirty="0"/>
            </a:br>
            <a:endParaRPr lang="ru-RU" dirty="0"/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AEDE243A-5FD8-4AB0-9BC2-41342823772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419282" y="1096726"/>
            <a:ext cx="3643083" cy="5514043"/>
          </a:xfrm>
          <a:prstGeom prst="rect">
            <a:avLst/>
          </a:prstGeom>
        </p:spPr>
      </p:pic>
      <p:sp>
        <p:nvSpPr>
          <p:cNvPr id="17" name="Заголовок 1">
            <a:extLst>
              <a:ext uri="{FF2B5EF4-FFF2-40B4-BE49-F238E27FC236}">
                <a16:creationId xmlns:a16="http://schemas.microsoft.com/office/drawing/2014/main" id="{05976D30-C7C5-4C46-BDD0-DE2BECC6BB58}"/>
              </a:ext>
            </a:extLst>
          </p:cNvPr>
          <p:cNvSpPr txBox="1">
            <a:spLocks/>
          </p:cNvSpPr>
          <p:nvPr/>
        </p:nvSpPr>
        <p:spPr>
          <a:xfrm>
            <a:off x="6419283" y="1083900"/>
            <a:ext cx="3643082" cy="5514042"/>
          </a:xfrm>
          <a:prstGeom prst="rect">
            <a:avLst/>
          </a:prstGeom>
          <a:noFill/>
          <a:ln w="571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/>
              <a:t> </a:t>
            </a:r>
            <a:br>
              <a:rPr lang="ru-RU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681741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oogle Shape;701;p28">
            <a:extLst>
              <a:ext uri="{FF2B5EF4-FFF2-40B4-BE49-F238E27FC236}">
                <a16:creationId xmlns:a16="http://schemas.microsoft.com/office/drawing/2014/main" id="{C5EBF041-0DE3-4E64-88AA-659B1AEC53FF}"/>
              </a:ext>
            </a:extLst>
          </p:cNvPr>
          <p:cNvGrpSpPr/>
          <p:nvPr/>
        </p:nvGrpSpPr>
        <p:grpSpPr>
          <a:xfrm>
            <a:off x="1221036" y="592187"/>
            <a:ext cx="10005763" cy="5469450"/>
            <a:chOff x="3289100" y="2648488"/>
            <a:chExt cx="5622600" cy="2876421"/>
          </a:xfrm>
        </p:grpSpPr>
        <p:grpSp>
          <p:nvGrpSpPr>
            <p:cNvPr id="8" name="Google Shape;702;p28">
              <a:extLst>
                <a:ext uri="{FF2B5EF4-FFF2-40B4-BE49-F238E27FC236}">
                  <a16:creationId xmlns:a16="http://schemas.microsoft.com/office/drawing/2014/main" id="{6927C676-92FF-4436-A3D7-FC593494EB04}"/>
                </a:ext>
              </a:extLst>
            </p:cNvPr>
            <p:cNvGrpSpPr/>
            <p:nvPr/>
          </p:nvGrpSpPr>
          <p:grpSpPr>
            <a:xfrm>
              <a:off x="3289100" y="2648488"/>
              <a:ext cx="5622600" cy="2876421"/>
              <a:chOff x="1059475" y="2296088"/>
              <a:chExt cx="5622600" cy="2876421"/>
            </a:xfrm>
          </p:grpSpPr>
          <p:sp>
            <p:nvSpPr>
              <p:cNvPr id="10" name="Google Shape;703;p28">
                <a:extLst>
                  <a:ext uri="{FF2B5EF4-FFF2-40B4-BE49-F238E27FC236}">
                    <a16:creationId xmlns:a16="http://schemas.microsoft.com/office/drawing/2014/main" id="{E0B7ED5B-0B79-473E-B530-45A47BAD9599}"/>
                  </a:ext>
                </a:extLst>
              </p:cNvPr>
              <p:cNvSpPr/>
              <p:nvPr/>
            </p:nvSpPr>
            <p:spPr>
              <a:xfrm>
                <a:off x="1709623" y="2296088"/>
                <a:ext cx="4319700" cy="2813400"/>
              </a:xfrm>
              <a:prstGeom prst="roundRect">
                <a:avLst>
                  <a:gd name="adj" fmla="val 4487"/>
                </a:avLst>
              </a:prstGeom>
              <a:solidFill>
                <a:srgbClr val="262626"/>
              </a:solidFill>
              <a:ln w="38100" cap="flat" cmpd="sng">
                <a:solidFill>
                  <a:srgbClr val="BFBFBF"/>
                </a:solidFill>
                <a:prstDash val="solid"/>
                <a:miter lim="800000"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121900" tIns="60925" rIns="121900" bIns="6092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1" name="Google Shape;704;p28">
                <a:extLst>
                  <a:ext uri="{FF2B5EF4-FFF2-40B4-BE49-F238E27FC236}">
                    <a16:creationId xmlns:a16="http://schemas.microsoft.com/office/drawing/2014/main" id="{0F919C6B-9E01-4B66-A7DA-A70EECA232E7}"/>
                  </a:ext>
                </a:extLst>
              </p:cNvPr>
              <p:cNvGrpSpPr/>
              <p:nvPr/>
            </p:nvGrpSpPr>
            <p:grpSpPr>
              <a:xfrm>
                <a:off x="1059475" y="5078309"/>
                <a:ext cx="5622600" cy="94200"/>
                <a:chOff x="1059475" y="5076025"/>
                <a:chExt cx="5622600" cy="188400"/>
              </a:xfrm>
            </p:grpSpPr>
            <p:sp>
              <p:nvSpPr>
                <p:cNvPr id="12" name="Google Shape;705;p28">
                  <a:extLst>
                    <a:ext uri="{FF2B5EF4-FFF2-40B4-BE49-F238E27FC236}">
                      <a16:creationId xmlns:a16="http://schemas.microsoft.com/office/drawing/2014/main" id="{37460A66-032B-416C-920F-A3594826D3AE}"/>
                    </a:ext>
                  </a:extLst>
                </p:cNvPr>
                <p:cNvSpPr/>
                <p:nvPr/>
              </p:nvSpPr>
              <p:spPr>
                <a:xfrm>
                  <a:off x="1059475" y="5076025"/>
                  <a:ext cx="5622600" cy="188400"/>
                </a:xfrm>
                <a:prstGeom prst="roundRect">
                  <a:avLst>
                    <a:gd name="adj" fmla="val 35520"/>
                  </a:avLst>
                </a:prstGeom>
                <a:solidFill>
                  <a:srgbClr val="BFBFBF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000000">
                      <a:alpha val="50000"/>
                    </a:srgbClr>
                  </a:outerShdw>
                </a:effectLst>
              </p:spPr>
              <p:txBody>
                <a:bodyPr spcFirstLastPara="1" wrap="square" lIns="121900" tIns="60925" rIns="121900" bIns="60925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" name="Google Shape;706;p28">
                  <a:extLst>
                    <a:ext uri="{FF2B5EF4-FFF2-40B4-BE49-F238E27FC236}">
                      <a16:creationId xmlns:a16="http://schemas.microsoft.com/office/drawing/2014/main" id="{35144383-6D4D-4263-9DD3-9DE5057D2E9F}"/>
                    </a:ext>
                  </a:extLst>
                </p:cNvPr>
                <p:cNvSpPr/>
                <p:nvPr/>
              </p:nvSpPr>
              <p:spPr>
                <a:xfrm>
                  <a:off x="3354359" y="5081221"/>
                  <a:ext cx="1030351" cy="1311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0351" h="131148" extrusionOk="0">
                      <a:moveTo>
                        <a:pt x="0" y="0"/>
                      </a:moveTo>
                      <a:lnTo>
                        <a:pt x="1030351" y="0"/>
                      </a:lnTo>
                      <a:lnTo>
                        <a:pt x="995408" y="51827"/>
                      </a:lnTo>
                      <a:cubicBezTo>
                        <a:pt x="946399" y="100836"/>
                        <a:pt x="878694" y="131148"/>
                        <a:pt x="803909" y="131148"/>
                      </a:cubicBezTo>
                      <a:lnTo>
                        <a:pt x="226441" y="131148"/>
                      </a:lnTo>
                      <a:cubicBezTo>
                        <a:pt x="151656" y="131148"/>
                        <a:pt x="83951" y="100836"/>
                        <a:pt x="34942" y="51827"/>
                      </a:cubicBezTo>
                      <a:close/>
                    </a:path>
                  </a:pathLst>
                </a:custGeom>
                <a:solidFill>
                  <a:srgbClr val="A5A5A5"/>
                </a:solidFill>
                <a:ln>
                  <a:noFill/>
                </a:ln>
              </p:spPr>
              <p:txBody>
                <a:bodyPr spcFirstLastPara="1" wrap="square" lIns="121900" tIns="60925" rIns="121900" bIns="60925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9" name="Google Shape;707;p28">
              <a:extLst>
                <a:ext uri="{FF2B5EF4-FFF2-40B4-BE49-F238E27FC236}">
                  <a16:creationId xmlns:a16="http://schemas.microsoft.com/office/drawing/2014/main" id="{1EE1BC4C-A8B2-49A9-9262-BD44F537ED5A}"/>
                </a:ext>
              </a:extLst>
            </p:cNvPr>
            <p:cNvSpPr/>
            <p:nvPr/>
          </p:nvSpPr>
          <p:spPr>
            <a:xfrm>
              <a:off x="6037018" y="2768053"/>
              <a:ext cx="97200" cy="97200"/>
            </a:xfrm>
            <a:prstGeom prst="ellipse">
              <a:avLst/>
            </a:prstGeom>
            <a:solidFill>
              <a:srgbClr val="171717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0299B90C-9446-4A95-BBC7-98BE8D8DF52B}"/>
              </a:ext>
            </a:extLst>
          </p:cNvPr>
          <p:cNvSpPr/>
          <p:nvPr/>
        </p:nvSpPr>
        <p:spPr>
          <a:xfrm>
            <a:off x="2612571" y="796363"/>
            <a:ext cx="7201415" cy="4526261"/>
          </a:xfrm>
          <a:prstGeom prst="round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B003E3E6-41D7-448C-B30E-45AFDAE0C1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37699" y="818687"/>
            <a:ext cx="3692798" cy="4505324"/>
          </a:xfr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1BE182B-D2D9-4A21-9C9F-7882D2047098}"/>
              </a:ext>
            </a:extLst>
          </p:cNvPr>
          <p:cNvSpPr txBox="1"/>
          <p:nvPr/>
        </p:nvSpPr>
        <p:spPr>
          <a:xfrm>
            <a:off x="3720676" y="5362575"/>
            <a:ext cx="58006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chemeClr val="bg1"/>
                </a:solidFill>
              </a:rPr>
              <a:t>Рис. 10 Панель администратора приложения</a:t>
            </a:r>
          </a:p>
        </p:txBody>
      </p:sp>
    </p:spTree>
    <p:extLst>
      <p:ext uri="{BB962C8B-B14F-4D97-AF65-F5344CB8AC3E}">
        <p14:creationId xmlns:p14="http://schemas.microsoft.com/office/powerpoint/2010/main" val="21784834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52AA3F-2818-488F-8F2B-591F7C9DB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Спасибо за внимание! </a:t>
            </a:r>
          </a:p>
        </p:txBody>
      </p:sp>
      <p:pic>
        <p:nvPicPr>
          <p:cNvPr id="7172" name="Picture 4" descr="Мем: &quot;Спасибо за внимание!&quot; - Все шаблоны - Meme-arsenal.com">
            <a:extLst>
              <a:ext uri="{FF2B5EF4-FFF2-40B4-BE49-F238E27FC236}">
                <a16:creationId xmlns:a16="http://schemas.microsoft.com/office/drawing/2014/main" id="{DBB3830D-5B26-4E44-A79D-170332E159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01" t="3148" r="13547" b="10000"/>
          <a:stretch/>
        </p:blipFill>
        <p:spPr bwMode="auto">
          <a:xfrm>
            <a:off x="6607413" y="2400300"/>
            <a:ext cx="3353451" cy="406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89D2454B-581C-4ADD-9B0A-2E1B1CB836A7}"/>
              </a:ext>
            </a:extLst>
          </p:cNvPr>
          <p:cNvSpPr txBox="1">
            <a:spLocks/>
          </p:cNvSpPr>
          <p:nvPr/>
        </p:nvSpPr>
        <p:spPr>
          <a:xfrm>
            <a:off x="6607413" y="2400300"/>
            <a:ext cx="3353451" cy="4064000"/>
          </a:xfrm>
          <a:prstGeom prst="rect">
            <a:avLst/>
          </a:prstGeom>
          <a:noFill/>
          <a:ln w="571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/>
              <a:t> </a:t>
            </a:r>
            <a:br>
              <a:rPr lang="ru-RU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87887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DC2A03-40C8-4712-B341-5313FDDD8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1836" y="561698"/>
            <a:ext cx="5966764" cy="1525023"/>
          </a:xfrm>
        </p:spPr>
        <p:txBody>
          <a:bodyPr>
            <a:normAutofit fontScale="90000"/>
          </a:bodyPr>
          <a:lstStyle/>
          <a:p>
            <a:r>
              <a:rPr lang="ru-RU" sz="2400" b="1" dirty="0"/>
              <a:t>Цель работы: Разработать микросервисное приложение для организации работы контакт-центра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ADF16FA-AD5C-42DA-A2C8-147D410464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2890" y="2178878"/>
            <a:ext cx="5975709" cy="3845882"/>
          </a:xfrm>
        </p:spPr>
        <p:txBody>
          <a:bodyPr>
            <a:normAutofit fontScale="92500"/>
          </a:bodyPr>
          <a:lstStyle/>
          <a:p>
            <a:pPr marL="0" indent="0">
              <a:buClrTx/>
              <a:buNone/>
            </a:pPr>
            <a:r>
              <a:rPr lang="ru-RU" sz="2600" b="1" dirty="0"/>
              <a:t>Задачи, которые необходимо выполнить:</a:t>
            </a:r>
          </a:p>
          <a:p>
            <a:pPr>
              <a:buClrTx/>
              <a:buFont typeface="Courier New" panose="02070309020205020404" pitchFamily="49" charset="0"/>
              <a:buChar char="o"/>
            </a:pPr>
            <a:r>
              <a:rPr lang="ru-RU" sz="2800" dirty="0"/>
              <a:t>обосновать выбор платформы и языка для разработки; </a:t>
            </a:r>
          </a:p>
          <a:p>
            <a:pPr>
              <a:buClrTx/>
              <a:buFont typeface="Courier New" panose="02070309020205020404" pitchFamily="49" charset="0"/>
              <a:buChar char="o"/>
            </a:pPr>
            <a:r>
              <a:rPr lang="ru-RU" sz="2800" dirty="0"/>
              <a:t>выбрать функционал приложения;</a:t>
            </a:r>
          </a:p>
          <a:p>
            <a:pPr>
              <a:buClrTx/>
              <a:buFont typeface="Courier New" panose="02070309020205020404" pitchFamily="49" charset="0"/>
              <a:buChar char="o"/>
            </a:pPr>
            <a:r>
              <a:rPr lang="ru-RU" sz="2800" dirty="0"/>
              <a:t>выполнить проектирование приложения;</a:t>
            </a:r>
          </a:p>
          <a:p>
            <a:pPr>
              <a:buClrTx/>
              <a:buFont typeface="Courier New" panose="02070309020205020404" pitchFamily="49" charset="0"/>
              <a:buChar char="o"/>
            </a:pPr>
            <a:r>
              <a:rPr lang="ru-RU" sz="2800" dirty="0"/>
              <a:t>выбрать базу данных для работы приложения</a:t>
            </a:r>
          </a:p>
          <a:p>
            <a:pPr>
              <a:buFont typeface="Courier New" panose="02070309020205020404" pitchFamily="49" charset="0"/>
              <a:buChar char="o"/>
            </a:pPr>
            <a:endParaRPr lang="ru-RU" sz="2400" dirty="0"/>
          </a:p>
        </p:txBody>
      </p:sp>
      <p:cxnSp>
        <p:nvCxnSpPr>
          <p:cNvPr id="7" name="Соединитель: изогнутый 6">
            <a:extLst>
              <a:ext uri="{FF2B5EF4-FFF2-40B4-BE49-F238E27FC236}">
                <a16:creationId xmlns:a16="http://schemas.microsoft.com/office/drawing/2014/main" id="{7F27AF09-9CD7-4242-BEBE-E785BC077CF1}"/>
              </a:ext>
            </a:extLst>
          </p:cNvPr>
          <p:cNvCxnSpPr>
            <a:cxnSpLocks/>
          </p:cNvCxnSpPr>
          <p:nvPr/>
        </p:nvCxnSpPr>
        <p:spPr>
          <a:xfrm>
            <a:off x="3076258" y="1148723"/>
            <a:ext cx="2718474" cy="1811009"/>
          </a:xfrm>
          <a:prstGeom prst="curvedConnector3">
            <a:avLst/>
          </a:prstGeom>
          <a:ln w="28575">
            <a:solidFill>
              <a:srgbClr val="007294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oogle Shape;591;p37">
            <a:extLst>
              <a:ext uri="{FF2B5EF4-FFF2-40B4-BE49-F238E27FC236}">
                <a16:creationId xmlns:a16="http://schemas.microsoft.com/office/drawing/2014/main" id="{3794B1D1-96B7-4E07-8F55-08F7C34939E5}"/>
              </a:ext>
            </a:extLst>
          </p:cNvPr>
          <p:cNvSpPr/>
          <p:nvPr/>
        </p:nvSpPr>
        <p:spPr>
          <a:xfrm>
            <a:off x="1564184" y="2557067"/>
            <a:ext cx="577810" cy="402665"/>
          </a:xfrm>
          <a:custGeom>
            <a:avLst/>
            <a:gdLst/>
            <a:ahLst/>
            <a:cxnLst/>
            <a:rect l="l" t="t" r="r" b="b"/>
            <a:pathLst>
              <a:path w="10653" h="7459" extrusionOk="0">
                <a:moveTo>
                  <a:pt x="9475" y="803"/>
                </a:moveTo>
                <a:lnTo>
                  <a:pt x="5514" y="4657"/>
                </a:lnTo>
                <a:cubicBezTo>
                  <a:pt x="5460" y="4711"/>
                  <a:pt x="5394" y="4737"/>
                  <a:pt x="5327" y="4737"/>
                </a:cubicBezTo>
                <a:cubicBezTo>
                  <a:pt x="5260" y="4737"/>
                  <a:pt x="5193" y="4711"/>
                  <a:pt x="5139" y="4657"/>
                </a:cubicBezTo>
                <a:lnTo>
                  <a:pt x="1196" y="803"/>
                </a:lnTo>
                <a:close/>
                <a:moveTo>
                  <a:pt x="804" y="1160"/>
                </a:moveTo>
                <a:lnTo>
                  <a:pt x="3409" y="3693"/>
                </a:lnTo>
                <a:lnTo>
                  <a:pt x="804" y="6299"/>
                </a:lnTo>
                <a:lnTo>
                  <a:pt x="804" y="1160"/>
                </a:lnTo>
                <a:close/>
                <a:moveTo>
                  <a:pt x="9850" y="1178"/>
                </a:moveTo>
                <a:lnTo>
                  <a:pt x="9850" y="6299"/>
                </a:lnTo>
                <a:lnTo>
                  <a:pt x="7263" y="3693"/>
                </a:lnTo>
                <a:lnTo>
                  <a:pt x="9850" y="1178"/>
                </a:lnTo>
                <a:close/>
                <a:moveTo>
                  <a:pt x="6906" y="4068"/>
                </a:moveTo>
                <a:lnTo>
                  <a:pt x="9493" y="6655"/>
                </a:lnTo>
                <a:lnTo>
                  <a:pt x="1196" y="6655"/>
                </a:lnTo>
                <a:lnTo>
                  <a:pt x="3783" y="4068"/>
                </a:lnTo>
                <a:lnTo>
                  <a:pt x="4782" y="5032"/>
                </a:lnTo>
                <a:cubicBezTo>
                  <a:pt x="4943" y="5192"/>
                  <a:pt x="5139" y="5264"/>
                  <a:pt x="5353" y="5264"/>
                </a:cubicBezTo>
                <a:cubicBezTo>
                  <a:pt x="5550" y="5264"/>
                  <a:pt x="5746" y="5192"/>
                  <a:pt x="5907" y="5032"/>
                </a:cubicBezTo>
                <a:lnTo>
                  <a:pt x="6906" y="4068"/>
                </a:lnTo>
                <a:close/>
                <a:moveTo>
                  <a:pt x="1" y="0"/>
                </a:moveTo>
                <a:lnTo>
                  <a:pt x="1" y="7458"/>
                </a:lnTo>
                <a:lnTo>
                  <a:pt x="10653" y="7458"/>
                </a:lnTo>
                <a:lnTo>
                  <a:pt x="10653" y="0"/>
                </a:lnTo>
                <a:close/>
              </a:path>
            </a:pathLst>
          </a:custGeom>
          <a:solidFill>
            <a:srgbClr val="2525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592;p37">
            <a:extLst>
              <a:ext uri="{FF2B5EF4-FFF2-40B4-BE49-F238E27FC236}">
                <a16:creationId xmlns:a16="http://schemas.microsoft.com/office/drawing/2014/main" id="{23B7B02E-D6F4-419A-B3BC-870CA9F043A0}"/>
              </a:ext>
            </a:extLst>
          </p:cNvPr>
          <p:cNvGrpSpPr/>
          <p:nvPr/>
        </p:nvGrpSpPr>
        <p:grpSpPr>
          <a:xfrm>
            <a:off x="707995" y="1965240"/>
            <a:ext cx="703531" cy="594864"/>
            <a:chOff x="6425500" y="2795700"/>
            <a:chExt cx="265875" cy="292650"/>
          </a:xfrm>
        </p:grpSpPr>
        <p:sp>
          <p:nvSpPr>
            <p:cNvPr id="12" name="Google Shape;593;p37">
              <a:extLst>
                <a:ext uri="{FF2B5EF4-FFF2-40B4-BE49-F238E27FC236}">
                  <a16:creationId xmlns:a16="http://schemas.microsoft.com/office/drawing/2014/main" id="{9E2AEFB5-3914-42DF-85D5-B6ED661725C3}"/>
                </a:ext>
              </a:extLst>
            </p:cNvPr>
            <p:cNvSpPr/>
            <p:nvPr/>
          </p:nvSpPr>
          <p:spPr>
            <a:xfrm>
              <a:off x="6425500" y="2795700"/>
              <a:ext cx="265875" cy="292650"/>
            </a:xfrm>
            <a:custGeom>
              <a:avLst/>
              <a:gdLst/>
              <a:ahLst/>
              <a:cxnLst/>
              <a:rect l="l" t="t" r="r" b="b"/>
              <a:pathLst>
                <a:path w="10635" h="11706" extrusionOk="0">
                  <a:moveTo>
                    <a:pt x="7976" y="2124"/>
                  </a:moveTo>
                  <a:lnTo>
                    <a:pt x="7976" y="6567"/>
                  </a:lnTo>
                  <a:lnTo>
                    <a:pt x="6781" y="7709"/>
                  </a:lnTo>
                  <a:cubicBezTo>
                    <a:pt x="6343" y="7379"/>
                    <a:pt x="5826" y="7214"/>
                    <a:pt x="5311" y="7214"/>
                  </a:cubicBezTo>
                  <a:cubicBezTo>
                    <a:pt x="4796" y="7214"/>
                    <a:pt x="4283" y="7379"/>
                    <a:pt x="3854" y="7709"/>
                  </a:cubicBezTo>
                  <a:lnTo>
                    <a:pt x="2659" y="6567"/>
                  </a:lnTo>
                  <a:lnTo>
                    <a:pt x="2659" y="2124"/>
                  </a:lnTo>
                  <a:close/>
                  <a:moveTo>
                    <a:pt x="785" y="5514"/>
                  </a:moveTo>
                  <a:lnTo>
                    <a:pt x="3444" y="8048"/>
                  </a:lnTo>
                  <a:lnTo>
                    <a:pt x="785" y="10581"/>
                  </a:lnTo>
                  <a:lnTo>
                    <a:pt x="785" y="5514"/>
                  </a:lnTo>
                  <a:close/>
                  <a:moveTo>
                    <a:pt x="9832" y="5532"/>
                  </a:moveTo>
                  <a:lnTo>
                    <a:pt x="9832" y="10599"/>
                  </a:lnTo>
                  <a:lnTo>
                    <a:pt x="7173" y="8066"/>
                  </a:lnTo>
                  <a:lnTo>
                    <a:pt x="9832" y="5532"/>
                  </a:lnTo>
                  <a:close/>
                  <a:moveTo>
                    <a:pt x="5317" y="7749"/>
                  </a:moveTo>
                  <a:cubicBezTo>
                    <a:pt x="5781" y="7749"/>
                    <a:pt x="6245" y="7914"/>
                    <a:pt x="6602" y="8244"/>
                  </a:cubicBezTo>
                  <a:lnTo>
                    <a:pt x="6781" y="8423"/>
                  </a:lnTo>
                  <a:lnTo>
                    <a:pt x="9403" y="10903"/>
                  </a:lnTo>
                  <a:lnTo>
                    <a:pt x="1232" y="10903"/>
                  </a:lnTo>
                  <a:lnTo>
                    <a:pt x="3854" y="8423"/>
                  </a:lnTo>
                  <a:lnTo>
                    <a:pt x="4033" y="8244"/>
                  </a:lnTo>
                  <a:cubicBezTo>
                    <a:pt x="4390" y="7914"/>
                    <a:pt x="4854" y="7749"/>
                    <a:pt x="5317" y="7749"/>
                  </a:cubicBezTo>
                  <a:close/>
                  <a:moveTo>
                    <a:pt x="5317" y="1"/>
                  </a:moveTo>
                  <a:lnTo>
                    <a:pt x="3712" y="1339"/>
                  </a:lnTo>
                  <a:lnTo>
                    <a:pt x="1856" y="1339"/>
                  </a:lnTo>
                  <a:lnTo>
                    <a:pt x="1856" y="2499"/>
                  </a:lnTo>
                  <a:lnTo>
                    <a:pt x="0" y="4283"/>
                  </a:lnTo>
                  <a:lnTo>
                    <a:pt x="0" y="11706"/>
                  </a:lnTo>
                  <a:lnTo>
                    <a:pt x="10635" y="11706"/>
                  </a:lnTo>
                  <a:lnTo>
                    <a:pt x="10635" y="4283"/>
                  </a:lnTo>
                  <a:lnTo>
                    <a:pt x="8761" y="2499"/>
                  </a:lnTo>
                  <a:lnTo>
                    <a:pt x="8761" y="1339"/>
                  </a:lnTo>
                  <a:lnTo>
                    <a:pt x="6905" y="1339"/>
                  </a:lnTo>
                  <a:lnTo>
                    <a:pt x="5317" y="1"/>
                  </a:ln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594;p37">
              <a:extLst>
                <a:ext uri="{FF2B5EF4-FFF2-40B4-BE49-F238E27FC236}">
                  <a16:creationId xmlns:a16="http://schemas.microsoft.com/office/drawing/2014/main" id="{EF0C8562-B03F-4F8B-918B-4046D64124E3}"/>
                </a:ext>
              </a:extLst>
            </p:cNvPr>
            <p:cNvSpPr/>
            <p:nvPr/>
          </p:nvSpPr>
          <p:spPr>
            <a:xfrm>
              <a:off x="6515150" y="2868425"/>
              <a:ext cx="86575" cy="87000"/>
            </a:xfrm>
            <a:custGeom>
              <a:avLst/>
              <a:gdLst/>
              <a:ahLst/>
              <a:cxnLst/>
              <a:rect l="l" t="t" r="r" b="b"/>
              <a:pathLst>
                <a:path w="3463" h="3480" extrusionOk="0">
                  <a:moveTo>
                    <a:pt x="1731" y="1338"/>
                  </a:moveTo>
                  <a:cubicBezTo>
                    <a:pt x="1963" y="1338"/>
                    <a:pt x="2160" y="1517"/>
                    <a:pt x="2160" y="1767"/>
                  </a:cubicBezTo>
                  <a:cubicBezTo>
                    <a:pt x="2160" y="1999"/>
                    <a:pt x="1963" y="2195"/>
                    <a:pt x="1731" y="2195"/>
                  </a:cubicBezTo>
                  <a:cubicBezTo>
                    <a:pt x="1500" y="2195"/>
                    <a:pt x="1303" y="1981"/>
                    <a:pt x="1303" y="1767"/>
                  </a:cubicBezTo>
                  <a:cubicBezTo>
                    <a:pt x="1303" y="1517"/>
                    <a:pt x="1500" y="1338"/>
                    <a:pt x="1731" y="1338"/>
                  </a:cubicBezTo>
                  <a:close/>
                  <a:moveTo>
                    <a:pt x="1749" y="0"/>
                  </a:moveTo>
                  <a:cubicBezTo>
                    <a:pt x="786" y="0"/>
                    <a:pt x="19" y="767"/>
                    <a:pt x="19" y="1731"/>
                  </a:cubicBezTo>
                  <a:cubicBezTo>
                    <a:pt x="1" y="2694"/>
                    <a:pt x="768" y="3462"/>
                    <a:pt x="1731" y="3479"/>
                  </a:cubicBezTo>
                  <a:cubicBezTo>
                    <a:pt x="2035" y="3479"/>
                    <a:pt x="2320" y="3408"/>
                    <a:pt x="2588" y="3265"/>
                  </a:cubicBezTo>
                  <a:cubicBezTo>
                    <a:pt x="2695" y="3212"/>
                    <a:pt x="2731" y="3069"/>
                    <a:pt x="2695" y="2962"/>
                  </a:cubicBezTo>
                  <a:cubicBezTo>
                    <a:pt x="2646" y="2888"/>
                    <a:pt x="2562" y="2848"/>
                    <a:pt x="2480" y="2848"/>
                  </a:cubicBezTo>
                  <a:cubicBezTo>
                    <a:pt x="2444" y="2848"/>
                    <a:pt x="2407" y="2856"/>
                    <a:pt x="2374" y="2873"/>
                  </a:cubicBezTo>
                  <a:cubicBezTo>
                    <a:pt x="2178" y="2980"/>
                    <a:pt x="1963" y="3033"/>
                    <a:pt x="1731" y="3033"/>
                  </a:cubicBezTo>
                  <a:cubicBezTo>
                    <a:pt x="1018" y="3033"/>
                    <a:pt x="429" y="2445"/>
                    <a:pt x="447" y="1749"/>
                  </a:cubicBezTo>
                  <a:cubicBezTo>
                    <a:pt x="447" y="1035"/>
                    <a:pt x="1036" y="446"/>
                    <a:pt x="1749" y="446"/>
                  </a:cubicBezTo>
                  <a:cubicBezTo>
                    <a:pt x="2445" y="446"/>
                    <a:pt x="3034" y="1017"/>
                    <a:pt x="3034" y="1749"/>
                  </a:cubicBezTo>
                  <a:lnTo>
                    <a:pt x="3034" y="2159"/>
                  </a:lnTo>
                  <a:cubicBezTo>
                    <a:pt x="2784" y="2159"/>
                    <a:pt x="2606" y="1981"/>
                    <a:pt x="2606" y="1749"/>
                  </a:cubicBezTo>
                  <a:cubicBezTo>
                    <a:pt x="2606" y="1321"/>
                    <a:pt x="2320" y="946"/>
                    <a:pt x="1892" y="874"/>
                  </a:cubicBezTo>
                  <a:cubicBezTo>
                    <a:pt x="1836" y="862"/>
                    <a:pt x="1778" y="855"/>
                    <a:pt x="1721" y="855"/>
                  </a:cubicBezTo>
                  <a:cubicBezTo>
                    <a:pt x="1382" y="855"/>
                    <a:pt x="1051" y="1074"/>
                    <a:pt x="929" y="1410"/>
                  </a:cubicBezTo>
                  <a:cubicBezTo>
                    <a:pt x="786" y="1784"/>
                    <a:pt x="929" y="2248"/>
                    <a:pt x="1285" y="2462"/>
                  </a:cubicBezTo>
                  <a:cubicBezTo>
                    <a:pt x="1423" y="2545"/>
                    <a:pt x="1575" y="2585"/>
                    <a:pt x="1728" y="2585"/>
                  </a:cubicBezTo>
                  <a:cubicBezTo>
                    <a:pt x="1972" y="2585"/>
                    <a:pt x="2216" y="2482"/>
                    <a:pt x="2392" y="2284"/>
                  </a:cubicBezTo>
                  <a:cubicBezTo>
                    <a:pt x="2552" y="2480"/>
                    <a:pt x="2784" y="2587"/>
                    <a:pt x="3052" y="2587"/>
                  </a:cubicBezTo>
                  <a:cubicBezTo>
                    <a:pt x="3284" y="2587"/>
                    <a:pt x="3462" y="2391"/>
                    <a:pt x="3462" y="2141"/>
                  </a:cubicBezTo>
                  <a:lnTo>
                    <a:pt x="3462" y="1731"/>
                  </a:lnTo>
                  <a:cubicBezTo>
                    <a:pt x="3462" y="767"/>
                    <a:pt x="2695" y="0"/>
                    <a:pt x="1749" y="0"/>
                  </a:cubicBez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" name="Google Shape;781;p37">
            <a:extLst>
              <a:ext uri="{FF2B5EF4-FFF2-40B4-BE49-F238E27FC236}">
                <a16:creationId xmlns:a16="http://schemas.microsoft.com/office/drawing/2014/main" id="{5C84603C-D5FF-437A-8903-8D636709E862}"/>
              </a:ext>
            </a:extLst>
          </p:cNvPr>
          <p:cNvSpPr/>
          <p:nvPr/>
        </p:nvSpPr>
        <p:spPr>
          <a:xfrm>
            <a:off x="1690502" y="1956508"/>
            <a:ext cx="272566" cy="445786"/>
          </a:xfrm>
          <a:custGeom>
            <a:avLst/>
            <a:gdLst/>
            <a:ahLst/>
            <a:cxnLst/>
            <a:rect l="l" t="t" r="r" b="b"/>
            <a:pathLst>
              <a:path w="5853" h="9047" extrusionOk="0">
                <a:moveTo>
                  <a:pt x="2926" y="1606"/>
                </a:moveTo>
                <a:cubicBezTo>
                  <a:pt x="3586" y="1606"/>
                  <a:pt x="4122" y="2124"/>
                  <a:pt x="4122" y="2802"/>
                </a:cubicBezTo>
                <a:cubicBezTo>
                  <a:pt x="4122" y="3462"/>
                  <a:pt x="3586" y="3997"/>
                  <a:pt x="2926" y="3997"/>
                </a:cubicBezTo>
                <a:cubicBezTo>
                  <a:pt x="2248" y="3997"/>
                  <a:pt x="1731" y="3462"/>
                  <a:pt x="1731" y="2802"/>
                </a:cubicBezTo>
                <a:cubicBezTo>
                  <a:pt x="1731" y="2124"/>
                  <a:pt x="2248" y="1606"/>
                  <a:pt x="2926" y="1606"/>
                </a:cubicBezTo>
                <a:close/>
                <a:moveTo>
                  <a:pt x="2926" y="0"/>
                </a:moveTo>
                <a:cubicBezTo>
                  <a:pt x="2016" y="0"/>
                  <a:pt x="1142" y="464"/>
                  <a:pt x="625" y="1231"/>
                </a:cubicBezTo>
                <a:cubicBezTo>
                  <a:pt x="107" y="1981"/>
                  <a:pt x="0" y="2962"/>
                  <a:pt x="321" y="3819"/>
                </a:cubicBezTo>
                <a:lnTo>
                  <a:pt x="1588" y="6620"/>
                </a:lnTo>
                <a:lnTo>
                  <a:pt x="2694" y="8904"/>
                </a:lnTo>
                <a:cubicBezTo>
                  <a:pt x="2730" y="8993"/>
                  <a:pt x="2819" y="9046"/>
                  <a:pt x="2926" y="9046"/>
                </a:cubicBezTo>
                <a:cubicBezTo>
                  <a:pt x="3033" y="9046"/>
                  <a:pt x="3122" y="8993"/>
                  <a:pt x="3158" y="8904"/>
                </a:cubicBezTo>
                <a:lnTo>
                  <a:pt x="4247" y="6620"/>
                </a:lnTo>
                <a:lnTo>
                  <a:pt x="5513" y="3819"/>
                </a:lnTo>
                <a:cubicBezTo>
                  <a:pt x="5852" y="2962"/>
                  <a:pt x="5745" y="1981"/>
                  <a:pt x="5228" y="1231"/>
                </a:cubicBezTo>
                <a:cubicBezTo>
                  <a:pt x="4710" y="464"/>
                  <a:pt x="3854" y="0"/>
                  <a:pt x="2926" y="0"/>
                </a:cubicBezTo>
                <a:close/>
              </a:path>
            </a:pathLst>
          </a:custGeom>
          <a:solidFill>
            <a:srgbClr val="2525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" name="Google Shape;814;p32">
            <a:extLst>
              <a:ext uri="{FF2B5EF4-FFF2-40B4-BE49-F238E27FC236}">
                <a16:creationId xmlns:a16="http://schemas.microsoft.com/office/drawing/2014/main" id="{1D5FCA34-26BA-42EF-B621-FE3601CCB73B}"/>
              </a:ext>
            </a:extLst>
          </p:cNvPr>
          <p:cNvGrpSpPr/>
          <p:nvPr/>
        </p:nvGrpSpPr>
        <p:grpSpPr>
          <a:xfrm>
            <a:off x="2263390" y="1976903"/>
            <a:ext cx="589039" cy="749276"/>
            <a:chOff x="3086700" y="1180050"/>
            <a:chExt cx="216800" cy="262325"/>
          </a:xfrm>
        </p:grpSpPr>
        <p:sp>
          <p:nvSpPr>
            <p:cNvPr id="16" name="Google Shape;815;p32">
              <a:extLst>
                <a:ext uri="{FF2B5EF4-FFF2-40B4-BE49-F238E27FC236}">
                  <a16:creationId xmlns:a16="http://schemas.microsoft.com/office/drawing/2014/main" id="{5F43E078-182C-4446-995A-9E2B74FADB33}"/>
                </a:ext>
              </a:extLst>
            </p:cNvPr>
            <p:cNvSpPr/>
            <p:nvPr/>
          </p:nvSpPr>
          <p:spPr>
            <a:xfrm>
              <a:off x="3161625" y="1180050"/>
              <a:ext cx="141875" cy="141425"/>
            </a:xfrm>
            <a:custGeom>
              <a:avLst/>
              <a:gdLst/>
              <a:ahLst/>
              <a:cxnLst/>
              <a:rect l="l" t="t" r="r" b="b"/>
              <a:pathLst>
                <a:path w="5675" h="5657" extrusionOk="0">
                  <a:moveTo>
                    <a:pt x="2838" y="1839"/>
                  </a:moveTo>
                  <a:cubicBezTo>
                    <a:pt x="3391" y="1839"/>
                    <a:pt x="3837" y="2285"/>
                    <a:pt x="3837" y="2838"/>
                  </a:cubicBezTo>
                  <a:cubicBezTo>
                    <a:pt x="3837" y="3373"/>
                    <a:pt x="3391" y="3837"/>
                    <a:pt x="2838" y="3837"/>
                  </a:cubicBezTo>
                  <a:cubicBezTo>
                    <a:pt x="2285" y="3837"/>
                    <a:pt x="1839" y="3373"/>
                    <a:pt x="1839" y="2838"/>
                  </a:cubicBezTo>
                  <a:cubicBezTo>
                    <a:pt x="1839" y="2285"/>
                    <a:pt x="2302" y="1839"/>
                    <a:pt x="2838" y="1839"/>
                  </a:cubicBezTo>
                  <a:close/>
                  <a:moveTo>
                    <a:pt x="2499" y="1"/>
                  </a:moveTo>
                  <a:lnTo>
                    <a:pt x="2213" y="590"/>
                  </a:lnTo>
                  <a:cubicBezTo>
                    <a:pt x="2035" y="643"/>
                    <a:pt x="1856" y="697"/>
                    <a:pt x="1696" y="804"/>
                  </a:cubicBezTo>
                  <a:lnTo>
                    <a:pt x="1071" y="590"/>
                  </a:lnTo>
                  <a:lnTo>
                    <a:pt x="590" y="1054"/>
                  </a:lnTo>
                  <a:lnTo>
                    <a:pt x="804" y="1696"/>
                  </a:lnTo>
                  <a:cubicBezTo>
                    <a:pt x="714" y="1856"/>
                    <a:pt x="643" y="2035"/>
                    <a:pt x="590" y="2213"/>
                  </a:cubicBezTo>
                  <a:lnTo>
                    <a:pt x="1" y="2499"/>
                  </a:lnTo>
                  <a:lnTo>
                    <a:pt x="1" y="3159"/>
                  </a:lnTo>
                  <a:lnTo>
                    <a:pt x="590" y="3462"/>
                  </a:lnTo>
                  <a:cubicBezTo>
                    <a:pt x="643" y="3641"/>
                    <a:pt x="714" y="3819"/>
                    <a:pt x="804" y="3980"/>
                  </a:cubicBezTo>
                  <a:lnTo>
                    <a:pt x="590" y="4604"/>
                  </a:lnTo>
                  <a:lnTo>
                    <a:pt x="1053" y="5068"/>
                  </a:lnTo>
                  <a:lnTo>
                    <a:pt x="1678" y="4854"/>
                  </a:lnTo>
                  <a:cubicBezTo>
                    <a:pt x="1839" y="4961"/>
                    <a:pt x="2017" y="5015"/>
                    <a:pt x="2195" y="5068"/>
                  </a:cubicBezTo>
                  <a:lnTo>
                    <a:pt x="2499" y="5657"/>
                  </a:lnTo>
                  <a:lnTo>
                    <a:pt x="3159" y="5657"/>
                  </a:lnTo>
                  <a:lnTo>
                    <a:pt x="3462" y="5068"/>
                  </a:lnTo>
                  <a:cubicBezTo>
                    <a:pt x="3641" y="5015"/>
                    <a:pt x="3819" y="4961"/>
                    <a:pt x="3962" y="4854"/>
                  </a:cubicBezTo>
                  <a:lnTo>
                    <a:pt x="4586" y="5068"/>
                  </a:lnTo>
                  <a:lnTo>
                    <a:pt x="5068" y="4604"/>
                  </a:lnTo>
                  <a:lnTo>
                    <a:pt x="4854" y="3980"/>
                  </a:lnTo>
                  <a:cubicBezTo>
                    <a:pt x="4961" y="3819"/>
                    <a:pt x="5032" y="3623"/>
                    <a:pt x="5086" y="3462"/>
                  </a:cubicBezTo>
                  <a:lnTo>
                    <a:pt x="5675" y="3159"/>
                  </a:lnTo>
                  <a:lnTo>
                    <a:pt x="5675" y="2499"/>
                  </a:lnTo>
                  <a:lnTo>
                    <a:pt x="5086" y="2213"/>
                  </a:lnTo>
                  <a:cubicBezTo>
                    <a:pt x="5032" y="2035"/>
                    <a:pt x="4961" y="1856"/>
                    <a:pt x="4872" y="1696"/>
                  </a:cubicBezTo>
                  <a:lnTo>
                    <a:pt x="5086" y="1054"/>
                  </a:lnTo>
                  <a:lnTo>
                    <a:pt x="4604" y="590"/>
                  </a:lnTo>
                  <a:lnTo>
                    <a:pt x="3980" y="804"/>
                  </a:lnTo>
                  <a:cubicBezTo>
                    <a:pt x="3819" y="697"/>
                    <a:pt x="3658" y="643"/>
                    <a:pt x="3462" y="590"/>
                  </a:cubicBezTo>
                  <a:lnTo>
                    <a:pt x="317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816;p32">
              <a:extLst>
                <a:ext uri="{FF2B5EF4-FFF2-40B4-BE49-F238E27FC236}">
                  <a16:creationId xmlns:a16="http://schemas.microsoft.com/office/drawing/2014/main" id="{0B1E6093-D45D-4301-9659-FCE43D9A9110}"/>
                </a:ext>
              </a:extLst>
            </p:cNvPr>
            <p:cNvSpPr/>
            <p:nvPr/>
          </p:nvSpPr>
          <p:spPr>
            <a:xfrm>
              <a:off x="3086700" y="1301400"/>
              <a:ext cx="141425" cy="140975"/>
            </a:xfrm>
            <a:custGeom>
              <a:avLst/>
              <a:gdLst/>
              <a:ahLst/>
              <a:cxnLst/>
              <a:rect l="l" t="t" r="r" b="b"/>
              <a:pathLst>
                <a:path w="5657" h="5639" extrusionOk="0">
                  <a:moveTo>
                    <a:pt x="2837" y="1838"/>
                  </a:moveTo>
                  <a:cubicBezTo>
                    <a:pt x="3390" y="1838"/>
                    <a:pt x="3836" y="2284"/>
                    <a:pt x="3836" y="2819"/>
                  </a:cubicBezTo>
                  <a:cubicBezTo>
                    <a:pt x="3836" y="3372"/>
                    <a:pt x="3390" y="3818"/>
                    <a:pt x="2837" y="3818"/>
                  </a:cubicBezTo>
                  <a:cubicBezTo>
                    <a:pt x="2266" y="3818"/>
                    <a:pt x="1838" y="3372"/>
                    <a:pt x="1838" y="2819"/>
                  </a:cubicBezTo>
                  <a:cubicBezTo>
                    <a:pt x="1838" y="2266"/>
                    <a:pt x="2284" y="1838"/>
                    <a:pt x="2837" y="1838"/>
                  </a:cubicBezTo>
                  <a:close/>
                  <a:moveTo>
                    <a:pt x="2498" y="0"/>
                  </a:moveTo>
                  <a:lnTo>
                    <a:pt x="2195" y="571"/>
                  </a:lnTo>
                  <a:cubicBezTo>
                    <a:pt x="2016" y="624"/>
                    <a:pt x="1838" y="696"/>
                    <a:pt x="1677" y="785"/>
                  </a:cubicBezTo>
                  <a:lnTo>
                    <a:pt x="1053" y="571"/>
                  </a:lnTo>
                  <a:lnTo>
                    <a:pt x="589" y="1035"/>
                  </a:lnTo>
                  <a:lnTo>
                    <a:pt x="785" y="1659"/>
                  </a:lnTo>
                  <a:cubicBezTo>
                    <a:pt x="696" y="1838"/>
                    <a:pt x="642" y="2016"/>
                    <a:pt x="571" y="2195"/>
                  </a:cubicBezTo>
                  <a:lnTo>
                    <a:pt x="0" y="2480"/>
                  </a:lnTo>
                  <a:lnTo>
                    <a:pt x="0" y="3140"/>
                  </a:lnTo>
                  <a:lnTo>
                    <a:pt x="571" y="3426"/>
                  </a:lnTo>
                  <a:cubicBezTo>
                    <a:pt x="642" y="3622"/>
                    <a:pt x="696" y="3800"/>
                    <a:pt x="785" y="3961"/>
                  </a:cubicBezTo>
                  <a:lnTo>
                    <a:pt x="589" y="4586"/>
                  </a:lnTo>
                  <a:lnTo>
                    <a:pt x="1053" y="5049"/>
                  </a:lnTo>
                  <a:lnTo>
                    <a:pt x="1677" y="4853"/>
                  </a:lnTo>
                  <a:cubicBezTo>
                    <a:pt x="1838" y="4942"/>
                    <a:pt x="2016" y="5014"/>
                    <a:pt x="2195" y="5049"/>
                  </a:cubicBezTo>
                  <a:lnTo>
                    <a:pt x="2498" y="5638"/>
                  </a:lnTo>
                  <a:lnTo>
                    <a:pt x="3158" y="5638"/>
                  </a:lnTo>
                  <a:lnTo>
                    <a:pt x="3462" y="5049"/>
                  </a:lnTo>
                  <a:cubicBezTo>
                    <a:pt x="3640" y="5014"/>
                    <a:pt x="3818" y="4942"/>
                    <a:pt x="3979" y="4853"/>
                  </a:cubicBezTo>
                  <a:lnTo>
                    <a:pt x="4604" y="5049"/>
                  </a:lnTo>
                  <a:lnTo>
                    <a:pt x="5067" y="4586"/>
                  </a:lnTo>
                  <a:lnTo>
                    <a:pt x="4853" y="3961"/>
                  </a:lnTo>
                  <a:cubicBezTo>
                    <a:pt x="4960" y="3800"/>
                    <a:pt x="5032" y="3640"/>
                    <a:pt x="5085" y="3444"/>
                  </a:cubicBezTo>
                  <a:lnTo>
                    <a:pt x="5656" y="3158"/>
                  </a:lnTo>
                  <a:lnTo>
                    <a:pt x="5656" y="2498"/>
                  </a:lnTo>
                  <a:lnTo>
                    <a:pt x="5085" y="2195"/>
                  </a:lnTo>
                  <a:cubicBezTo>
                    <a:pt x="5032" y="2016"/>
                    <a:pt x="4960" y="1838"/>
                    <a:pt x="4853" y="1677"/>
                  </a:cubicBezTo>
                  <a:lnTo>
                    <a:pt x="5085" y="1053"/>
                  </a:lnTo>
                  <a:lnTo>
                    <a:pt x="4604" y="571"/>
                  </a:lnTo>
                  <a:lnTo>
                    <a:pt x="3979" y="785"/>
                  </a:lnTo>
                  <a:cubicBezTo>
                    <a:pt x="3818" y="696"/>
                    <a:pt x="3622" y="624"/>
                    <a:pt x="3462" y="571"/>
                  </a:cubicBezTo>
                  <a:lnTo>
                    <a:pt x="315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" name="Google Shape;813;p32">
            <a:extLst>
              <a:ext uri="{FF2B5EF4-FFF2-40B4-BE49-F238E27FC236}">
                <a16:creationId xmlns:a16="http://schemas.microsoft.com/office/drawing/2014/main" id="{B79AEE2F-336E-47B6-9C92-ACAA6F009B82}"/>
              </a:ext>
            </a:extLst>
          </p:cNvPr>
          <p:cNvSpPr/>
          <p:nvPr/>
        </p:nvSpPr>
        <p:spPr>
          <a:xfrm>
            <a:off x="2106038" y="2051675"/>
            <a:ext cx="272567" cy="292635"/>
          </a:xfrm>
          <a:custGeom>
            <a:avLst/>
            <a:gdLst/>
            <a:ahLst/>
            <a:cxnLst/>
            <a:rect l="l" t="t" r="r" b="b"/>
            <a:pathLst>
              <a:path w="9047" h="9047" extrusionOk="0">
                <a:moveTo>
                  <a:pt x="4514" y="2927"/>
                </a:moveTo>
                <a:cubicBezTo>
                  <a:pt x="5389" y="2927"/>
                  <a:pt x="6102" y="3640"/>
                  <a:pt x="6102" y="4515"/>
                </a:cubicBezTo>
                <a:cubicBezTo>
                  <a:pt x="6102" y="5407"/>
                  <a:pt x="5389" y="6120"/>
                  <a:pt x="4514" y="6120"/>
                </a:cubicBezTo>
                <a:cubicBezTo>
                  <a:pt x="3640" y="6120"/>
                  <a:pt x="2926" y="5407"/>
                  <a:pt x="2926" y="4515"/>
                </a:cubicBezTo>
                <a:cubicBezTo>
                  <a:pt x="2926" y="3640"/>
                  <a:pt x="3640" y="2927"/>
                  <a:pt x="4514" y="2927"/>
                </a:cubicBezTo>
                <a:close/>
                <a:moveTo>
                  <a:pt x="3979" y="0"/>
                </a:moveTo>
                <a:lnTo>
                  <a:pt x="3515" y="928"/>
                </a:lnTo>
                <a:cubicBezTo>
                  <a:pt x="3230" y="1017"/>
                  <a:pt x="2944" y="1124"/>
                  <a:pt x="2695" y="1285"/>
                </a:cubicBezTo>
                <a:lnTo>
                  <a:pt x="1695" y="946"/>
                </a:lnTo>
                <a:lnTo>
                  <a:pt x="946" y="1695"/>
                </a:lnTo>
                <a:lnTo>
                  <a:pt x="1267" y="2695"/>
                </a:lnTo>
                <a:cubicBezTo>
                  <a:pt x="1124" y="2962"/>
                  <a:pt x="999" y="3248"/>
                  <a:pt x="928" y="3533"/>
                </a:cubicBezTo>
                <a:lnTo>
                  <a:pt x="0" y="3997"/>
                </a:lnTo>
                <a:lnTo>
                  <a:pt x="0" y="5050"/>
                </a:lnTo>
                <a:lnTo>
                  <a:pt x="928" y="5514"/>
                </a:lnTo>
                <a:cubicBezTo>
                  <a:pt x="999" y="5817"/>
                  <a:pt x="1124" y="6085"/>
                  <a:pt x="1267" y="6352"/>
                </a:cubicBezTo>
                <a:lnTo>
                  <a:pt x="946" y="7352"/>
                </a:lnTo>
                <a:lnTo>
                  <a:pt x="1695" y="8101"/>
                </a:lnTo>
                <a:lnTo>
                  <a:pt x="2695" y="7780"/>
                </a:lnTo>
                <a:cubicBezTo>
                  <a:pt x="2962" y="7922"/>
                  <a:pt x="3248" y="8047"/>
                  <a:pt x="3533" y="8119"/>
                </a:cubicBezTo>
                <a:lnTo>
                  <a:pt x="3997" y="9047"/>
                </a:lnTo>
                <a:lnTo>
                  <a:pt x="5068" y="9047"/>
                </a:lnTo>
                <a:lnTo>
                  <a:pt x="5532" y="8119"/>
                </a:lnTo>
                <a:cubicBezTo>
                  <a:pt x="5817" y="8047"/>
                  <a:pt x="6102" y="7922"/>
                  <a:pt x="6352" y="7780"/>
                </a:cubicBezTo>
                <a:lnTo>
                  <a:pt x="7351" y="8101"/>
                </a:lnTo>
                <a:lnTo>
                  <a:pt x="8101" y="7352"/>
                </a:lnTo>
                <a:lnTo>
                  <a:pt x="7762" y="6352"/>
                </a:lnTo>
                <a:cubicBezTo>
                  <a:pt x="7922" y="6085"/>
                  <a:pt x="8029" y="5799"/>
                  <a:pt x="8119" y="5514"/>
                </a:cubicBezTo>
                <a:lnTo>
                  <a:pt x="9047" y="5050"/>
                </a:lnTo>
                <a:lnTo>
                  <a:pt x="9047" y="3979"/>
                </a:lnTo>
                <a:lnTo>
                  <a:pt x="8101" y="3515"/>
                </a:lnTo>
                <a:cubicBezTo>
                  <a:pt x="8029" y="3230"/>
                  <a:pt x="7905" y="2962"/>
                  <a:pt x="7762" y="2695"/>
                </a:cubicBezTo>
                <a:lnTo>
                  <a:pt x="8101" y="1695"/>
                </a:lnTo>
                <a:lnTo>
                  <a:pt x="7334" y="946"/>
                </a:lnTo>
                <a:lnTo>
                  <a:pt x="6334" y="1285"/>
                </a:lnTo>
                <a:cubicBezTo>
                  <a:pt x="6085" y="1124"/>
                  <a:pt x="5799" y="1017"/>
                  <a:pt x="5496" y="928"/>
                </a:cubicBezTo>
                <a:lnTo>
                  <a:pt x="505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076" name="Picture 4" descr="Asp.Net Core İlk Uygulamanın Oluşturulması">
            <a:extLst>
              <a:ext uri="{FF2B5EF4-FFF2-40B4-BE49-F238E27FC236}">
                <a16:creationId xmlns:a16="http://schemas.microsoft.com/office/drawing/2014/main" id="{0C34DBF2-2333-4705-9DE9-912D83D047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797" y="338333"/>
            <a:ext cx="4697071" cy="1525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Соединитель: изогнутый 22">
            <a:extLst>
              <a:ext uri="{FF2B5EF4-FFF2-40B4-BE49-F238E27FC236}">
                <a16:creationId xmlns:a16="http://schemas.microsoft.com/office/drawing/2014/main" id="{C4B0D026-DCB4-4FB6-90FB-C2A7E6A25604}"/>
              </a:ext>
            </a:extLst>
          </p:cNvPr>
          <p:cNvCxnSpPr>
            <a:cxnSpLocks/>
          </p:cNvCxnSpPr>
          <p:nvPr/>
        </p:nvCxnSpPr>
        <p:spPr>
          <a:xfrm>
            <a:off x="2869287" y="2178878"/>
            <a:ext cx="2925445" cy="1719391"/>
          </a:xfrm>
          <a:prstGeom prst="curvedConnector3">
            <a:avLst/>
          </a:prstGeom>
          <a:ln w="28575">
            <a:solidFill>
              <a:srgbClr val="007294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80" name="Picture 8" descr="Разработка мобильных приложений">
            <a:extLst>
              <a:ext uri="{FF2B5EF4-FFF2-40B4-BE49-F238E27FC236}">
                <a16:creationId xmlns:a16="http://schemas.microsoft.com/office/drawing/2014/main" id="{9F2F1DB3-8EC7-43C3-BD4E-77AEFE67D1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626" y="3253815"/>
            <a:ext cx="2587350" cy="1726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6" name="Соединитель: изогнутый 35">
            <a:extLst>
              <a:ext uri="{FF2B5EF4-FFF2-40B4-BE49-F238E27FC236}">
                <a16:creationId xmlns:a16="http://schemas.microsoft.com/office/drawing/2014/main" id="{4F1867EF-650E-4B80-9117-973DC1803246}"/>
              </a:ext>
            </a:extLst>
          </p:cNvPr>
          <p:cNvCxnSpPr>
            <a:cxnSpLocks/>
          </p:cNvCxnSpPr>
          <p:nvPr/>
        </p:nvCxnSpPr>
        <p:spPr>
          <a:xfrm>
            <a:off x="2659694" y="3613774"/>
            <a:ext cx="3135038" cy="788241"/>
          </a:xfrm>
          <a:prstGeom prst="curvedConnector3">
            <a:avLst/>
          </a:prstGeom>
          <a:ln w="28575">
            <a:solidFill>
              <a:srgbClr val="007294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Соединитель: изогнутый 46">
            <a:extLst>
              <a:ext uri="{FF2B5EF4-FFF2-40B4-BE49-F238E27FC236}">
                <a16:creationId xmlns:a16="http://schemas.microsoft.com/office/drawing/2014/main" id="{07177879-6131-4B94-9238-B0FA500D4CCA}"/>
              </a:ext>
            </a:extLst>
          </p:cNvPr>
          <p:cNvCxnSpPr>
            <a:cxnSpLocks/>
          </p:cNvCxnSpPr>
          <p:nvPr/>
        </p:nvCxnSpPr>
        <p:spPr>
          <a:xfrm flipV="1">
            <a:off x="4387203" y="5322277"/>
            <a:ext cx="1407529" cy="1070900"/>
          </a:xfrm>
          <a:prstGeom prst="curvedConnector3">
            <a:avLst>
              <a:gd name="adj1" fmla="val 50000"/>
            </a:avLst>
          </a:prstGeom>
          <a:ln w="28575">
            <a:solidFill>
              <a:srgbClr val="007294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84" name="Picture 12" descr="7 типов современных баз данных: предназначение, достоинства и недостатки">
            <a:extLst>
              <a:ext uri="{FF2B5EF4-FFF2-40B4-BE49-F238E27FC236}">
                <a16:creationId xmlns:a16="http://schemas.microsoft.com/office/drawing/2014/main" id="{7138D3E4-F263-4743-BD74-CA6CAB1D50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3390" y="4528574"/>
            <a:ext cx="2123813" cy="2123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1319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BD83AA-E739-40F4-BBED-B0F46B85F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964692"/>
            <a:ext cx="10149374" cy="737108"/>
          </a:xfrm>
        </p:spPr>
        <p:txBody>
          <a:bodyPr>
            <a:normAutofit/>
          </a:bodyPr>
          <a:lstStyle/>
          <a:p>
            <a:r>
              <a:rPr lang="ru-RU" sz="2400" b="1" dirty="0"/>
              <a:t>Функционал приложения: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E1B8553-918F-4808-B2EB-90E8F311A4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3144" y="4037888"/>
            <a:ext cx="6720373" cy="2364703"/>
          </a:xfrm>
        </p:spPr>
        <p:txBody>
          <a:bodyPr>
            <a:normAutofit/>
          </a:bodyPr>
          <a:lstStyle/>
          <a:p>
            <a:pPr>
              <a:buClrTx/>
            </a:pPr>
            <a:r>
              <a:rPr lang="ru-RU" sz="2400" dirty="0"/>
              <a:t>добавление новых сервисов администратором;</a:t>
            </a:r>
          </a:p>
          <a:p>
            <a:pPr>
              <a:buClrTx/>
            </a:pPr>
            <a:r>
              <a:rPr lang="ru-RU" sz="2400" dirty="0"/>
              <a:t>редактирование уже существующих сервисов администратором;</a:t>
            </a:r>
          </a:p>
          <a:p>
            <a:pPr>
              <a:buClrTx/>
            </a:pPr>
            <a:r>
              <a:rPr lang="ru-RU" sz="2400" dirty="0"/>
              <a:t>редактирование основных страниц сайта администратором.</a:t>
            </a:r>
          </a:p>
        </p:txBody>
      </p:sp>
      <p:grpSp>
        <p:nvGrpSpPr>
          <p:cNvPr id="7" name="Google Shape;735;p37">
            <a:extLst>
              <a:ext uri="{FF2B5EF4-FFF2-40B4-BE49-F238E27FC236}">
                <a16:creationId xmlns:a16="http://schemas.microsoft.com/office/drawing/2014/main" id="{FDC4F7DC-5480-4B3E-AF3B-57709DE998FC}"/>
              </a:ext>
            </a:extLst>
          </p:cNvPr>
          <p:cNvGrpSpPr/>
          <p:nvPr/>
        </p:nvGrpSpPr>
        <p:grpSpPr>
          <a:xfrm>
            <a:off x="5405182" y="1887879"/>
            <a:ext cx="468088" cy="478097"/>
            <a:chOff x="674800" y="2146225"/>
            <a:chExt cx="252500" cy="252500"/>
          </a:xfrm>
        </p:grpSpPr>
        <p:sp>
          <p:nvSpPr>
            <p:cNvPr id="8" name="Google Shape;736;p37">
              <a:extLst>
                <a:ext uri="{FF2B5EF4-FFF2-40B4-BE49-F238E27FC236}">
                  <a16:creationId xmlns:a16="http://schemas.microsoft.com/office/drawing/2014/main" id="{B10BDD77-A02B-4B8E-831F-FD706DB0C115}"/>
                </a:ext>
              </a:extLst>
            </p:cNvPr>
            <p:cNvSpPr/>
            <p:nvPr/>
          </p:nvSpPr>
          <p:spPr>
            <a:xfrm>
              <a:off x="727900" y="2232775"/>
              <a:ext cx="40175" cy="39725"/>
            </a:xfrm>
            <a:custGeom>
              <a:avLst/>
              <a:gdLst/>
              <a:ahLst/>
              <a:cxnLst/>
              <a:rect l="l" t="t" r="r" b="b"/>
              <a:pathLst>
                <a:path w="1607" h="1589" extrusionOk="0">
                  <a:moveTo>
                    <a:pt x="803" y="0"/>
                  </a:moveTo>
                  <a:cubicBezTo>
                    <a:pt x="357" y="0"/>
                    <a:pt x="0" y="357"/>
                    <a:pt x="0" y="803"/>
                  </a:cubicBezTo>
                  <a:cubicBezTo>
                    <a:pt x="0" y="1232"/>
                    <a:pt x="357" y="1588"/>
                    <a:pt x="803" y="1588"/>
                  </a:cubicBezTo>
                  <a:cubicBezTo>
                    <a:pt x="1249" y="1588"/>
                    <a:pt x="1606" y="1232"/>
                    <a:pt x="1606" y="803"/>
                  </a:cubicBezTo>
                  <a:cubicBezTo>
                    <a:pt x="1606" y="357"/>
                    <a:pt x="1249" y="0"/>
                    <a:pt x="803" y="0"/>
                  </a:cubicBez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737;p37">
              <a:extLst>
                <a:ext uri="{FF2B5EF4-FFF2-40B4-BE49-F238E27FC236}">
                  <a16:creationId xmlns:a16="http://schemas.microsoft.com/office/drawing/2014/main" id="{1F02243C-DA1E-41A4-9C00-A92EB8C1D1E7}"/>
                </a:ext>
              </a:extLst>
            </p:cNvPr>
            <p:cNvSpPr/>
            <p:nvPr/>
          </p:nvSpPr>
          <p:spPr>
            <a:xfrm>
              <a:off x="834500" y="2232775"/>
              <a:ext cx="39725" cy="39725"/>
            </a:xfrm>
            <a:custGeom>
              <a:avLst/>
              <a:gdLst/>
              <a:ahLst/>
              <a:cxnLst/>
              <a:rect l="l" t="t" r="r" b="b"/>
              <a:pathLst>
                <a:path w="1589" h="1589" extrusionOk="0">
                  <a:moveTo>
                    <a:pt x="786" y="0"/>
                  </a:moveTo>
                  <a:cubicBezTo>
                    <a:pt x="357" y="0"/>
                    <a:pt x="1" y="357"/>
                    <a:pt x="1" y="803"/>
                  </a:cubicBezTo>
                  <a:cubicBezTo>
                    <a:pt x="1" y="1232"/>
                    <a:pt x="357" y="1588"/>
                    <a:pt x="786" y="1588"/>
                  </a:cubicBezTo>
                  <a:cubicBezTo>
                    <a:pt x="1232" y="1588"/>
                    <a:pt x="1589" y="1232"/>
                    <a:pt x="1589" y="803"/>
                  </a:cubicBezTo>
                  <a:cubicBezTo>
                    <a:pt x="1589" y="357"/>
                    <a:pt x="1232" y="0"/>
                    <a:pt x="786" y="0"/>
                  </a:cubicBez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738;p37">
              <a:extLst>
                <a:ext uri="{FF2B5EF4-FFF2-40B4-BE49-F238E27FC236}">
                  <a16:creationId xmlns:a16="http://schemas.microsoft.com/office/drawing/2014/main" id="{6B4E1F8D-3A27-439E-8504-6FE66CD19BEC}"/>
                </a:ext>
              </a:extLst>
            </p:cNvPr>
            <p:cNvSpPr/>
            <p:nvPr/>
          </p:nvSpPr>
          <p:spPr>
            <a:xfrm>
              <a:off x="734150" y="2315750"/>
              <a:ext cx="134275" cy="43275"/>
            </a:xfrm>
            <a:custGeom>
              <a:avLst/>
              <a:gdLst/>
              <a:ahLst/>
              <a:cxnLst/>
              <a:rect l="l" t="t" r="r" b="b"/>
              <a:pathLst>
                <a:path w="5371" h="1731" extrusionOk="0">
                  <a:moveTo>
                    <a:pt x="268" y="0"/>
                  </a:moveTo>
                  <a:cubicBezTo>
                    <a:pt x="125" y="0"/>
                    <a:pt x="0" y="125"/>
                    <a:pt x="0" y="268"/>
                  </a:cubicBezTo>
                  <a:cubicBezTo>
                    <a:pt x="0" y="321"/>
                    <a:pt x="18" y="375"/>
                    <a:pt x="54" y="428"/>
                  </a:cubicBezTo>
                  <a:cubicBezTo>
                    <a:pt x="660" y="1231"/>
                    <a:pt x="1606" y="1731"/>
                    <a:pt x="2676" y="1731"/>
                  </a:cubicBezTo>
                  <a:cubicBezTo>
                    <a:pt x="3765" y="1731"/>
                    <a:pt x="4710" y="1231"/>
                    <a:pt x="5317" y="428"/>
                  </a:cubicBezTo>
                  <a:cubicBezTo>
                    <a:pt x="5335" y="393"/>
                    <a:pt x="5371" y="339"/>
                    <a:pt x="5371" y="268"/>
                  </a:cubicBezTo>
                  <a:cubicBezTo>
                    <a:pt x="5371" y="125"/>
                    <a:pt x="5246" y="0"/>
                    <a:pt x="5103" y="0"/>
                  </a:cubicBezTo>
                  <a:cubicBezTo>
                    <a:pt x="4996" y="0"/>
                    <a:pt x="4925" y="36"/>
                    <a:pt x="4889" y="107"/>
                  </a:cubicBezTo>
                  <a:cubicBezTo>
                    <a:pt x="4389" y="767"/>
                    <a:pt x="3586" y="1196"/>
                    <a:pt x="2676" y="1196"/>
                  </a:cubicBezTo>
                  <a:cubicBezTo>
                    <a:pt x="1784" y="1196"/>
                    <a:pt x="999" y="767"/>
                    <a:pt x="482" y="107"/>
                  </a:cubicBezTo>
                  <a:cubicBezTo>
                    <a:pt x="410" y="36"/>
                    <a:pt x="339" y="0"/>
                    <a:pt x="268" y="0"/>
                  </a:cubicBez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739;p37">
              <a:extLst>
                <a:ext uri="{FF2B5EF4-FFF2-40B4-BE49-F238E27FC236}">
                  <a16:creationId xmlns:a16="http://schemas.microsoft.com/office/drawing/2014/main" id="{8C68D844-7012-41B8-A989-215627E20B0A}"/>
                </a:ext>
              </a:extLst>
            </p:cNvPr>
            <p:cNvSpPr/>
            <p:nvPr/>
          </p:nvSpPr>
          <p:spPr>
            <a:xfrm>
              <a:off x="674800" y="2146225"/>
              <a:ext cx="252500" cy="252500"/>
            </a:xfrm>
            <a:custGeom>
              <a:avLst/>
              <a:gdLst/>
              <a:ahLst/>
              <a:cxnLst/>
              <a:rect l="l" t="t" r="r" b="b"/>
              <a:pathLst>
                <a:path w="10100" h="10100" extrusionOk="0">
                  <a:moveTo>
                    <a:pt x="5050" y="536"/>
                  </a:moveTo>
                  <a:cubicBezTo>
                    <a:pt x="7548" y="536"/>
                    <a:pt x="9565" y="2570"/>
                    <a:pt x="9565" y="5050"/>
                  </a:cubicBezTo>
                  <a:cubicBezTo>
                    <a:pt x="9565" y="7548"/>
                    <a:pt x="7548" y="9565"/>
                    <a:pt x="5050" y="9565"/>
                  </a:cubicBezTo>
                  <a:cubicBezTo>
                    <a:pt x="2570" y="9565"/>
                    <a:pt x="536" y="7548"/>
                    <a:pt x="536" y="5050"/>
                  </a:cubicBezTo>
                  <a:cubicBezTo>
                    <a:pt x="536" y="2570"/>
                    <a:pt x="2570" y="536"/>
                    <a:pt x="5050" y="536"/>
                  </a:cubicBezTo>
                  <a:close/>
                  <a:moveTo>
                    <a:pt x="5050" y="1"/>
                  </a:moveTo>
                  <a:cubicBezTo>
                    <a:pt x="2267" y="1"/>
                    <a:pt x="1" y="2267"/>
                    <a:pt x="1" y="5050"/>
                  </a:cubicBezTo>
                  <a:cubicBezTo>
                    <a:pt x="1" y="7852"/>
                    <a:pt x="2267" y="10100"/>
                    <a:pt x="5050" y="10100"/>
                  </a:cubicBezTo>
                  <a:cubicBezTo>
                    <a:pt x="7834" y="10100"/>
                    <a:pt x="10100" y="7852"/>
                    <a:pt x="10100" y="5050"/>
                  </a:cubicBezTo>
                  <a:cubicBezTo>
                    <a:pt x="10100" y="2267"/>
                    <a:pt x="7834" y="1"/>
                    <a:pt x="5050" y="1"/>
                  </a:cubicBez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" name="Google Shape;592;p37">
            <a:extLst>
              <a:ext uri="{FF2B5EF4-FFF2-40B4-BE49-F238E27FC236}">
                <a16:creationId xmlns:a16="http://schemas.microsoft.com/office/drawing/2014/main" id="{9511CE3C-F971-404A-B99B-3B47EF5E5E24}"/>
              </a:ext>
            </a:extLst>
          </p:cNvPr>
          <p:cNvGrpSpPr/>
          <p:nvPr/>
        </p:nvGrpSpPr>
        <p:grpSpPr>
          <a:xfrm>
            <a:off x="6387621" y="2143040"/>
            <a:ext cx="614407" cy="563114"/>
            <a:chOff x="6425500" y="2795700"/>
            <a:chExt cx="265875" cy="292650"/>
          </a:xfrm>
        </p:grpSpPr>
        <p:sp>
          <p:nvSpPr>
            <p:cNvPr id="33" name="Google Shape;593;p37">
              <a:extLst>
                <a:ext uri="{FF2B5EF4-FFF2-40B4-BE49-F238E27FC236}">
                  <a16:creationId xmlns:a16="http://schemas.microsoft.com/office/drawing/2014/main" id="{68B693F0-4FB7-484E-94D7-47207B1F94A8}"/>
                </a:ext>
              </a:extLst>
            </p:cNvPr>
            <p:cNvSpPr/>
            <p:nvPr/>
          </p:nvSpPr>
          <p:spPr>
            <a:xfrm>
              <a:off x="6425500" y="2795700"/>
              <a:ext cx="265875" cy="292650"/>
            </a:xfrm>
            <a:custGeom>
              <a:avLst/>
              <a:gdLst/>
              <a:ahLst/>
              <a:cxnLst/>
              <a:rect l="l" t="t" r="r" b="b"/>
              <a:pathLst>
                <a:path w="10635" h="11706" extrusionOk="0">
                  <a:moveTo>
                    <a:pt x="7976" y="2124"/>
                  </a:moveTo>
                  <a:lnTo>
                    <a:pt x="7976" y="6567"/>
                  </a:lnTo>
                  <a:lnTo>
                    <a:pt x="6781" y="7709"/>
                  </a:lnTo>
                  <a:cubicBezTo>
                    <a:pt x="6343" y="7379"/>
                    <a:pt x="5826" y="7214"/>
                    <a:pt x="5311" y="7214"/>
                  </a:cubicBezTo>
                  <a:cubicBezTo>
                    <a:pt x="4796" y="7214"/>
                    <a:pt x="4283" y="7379"/>
                    <a:pt x="3854" y="7709"/>
                  </a:cubicBezTo>
                  <a:lnTo>
                    <a:pt x="2659" y="6567"/>
                  </a:lnTo>
                  <a:lnTo>
                    <a:pt x="2659" y="2124"/>
                  </a:lnTo>
                  <a:close/>
                  <a:moveTo>
                    <a:pt x="785" y="5514"/>
                  </a:moveTo>
                  <a:lnTo>
                    <a:pt x="3444" y="8048"/>
                  </a:lnTo>
                  <a:lnTo>
                    <a:pt x="785" y="10581"/>
                  </a:lnTo>
                  <a:lnTo>
                    <a:pt x="785" y="5514"/>
                  </a:lnTo>
                  <a:close/>
                  <a:moveTo>
                    <a:pt x="9832" y="5532"/>
                  </a:moveTo>
                  <a:lnTo>
                    <a:pt x="9832" y="10599"/>
                  </a:lnTo>
                  <a:lnTo>
                    <a:pt x="7173" y="8066"/>
                  </a:lnTo>
                  <a:lnTo>
                    <a:pt x="9832" y="5532"/>
                  </a:lnTo>
                  <a:close/>
                  <a:moveTo>
                    <a:pt x="5317" y="7749"/>
                  </a:moveTo>
                  <a:cubicBezTo>
                    <a:pt x="5781" y="7749"/>
                    <a:pt x="6245" y="7914"/>
                    <a:pt x="6602" y="8244"/>
                  </a:cubicBezTo>
                  <a:lnTo>
                    <a:pt x="6781" y="8423"/>
                  </a:lnTo>
                  <a:lnTo>
                    <a:pt x="9403" y="10903"/>
                  </a:lnTo>
                  <a:lnTo>
                    <a:pt x="1232" y="10903"/>
                  </a:lnTo>
                  <a:lnTo>
                    <a:pt x="3854" y="8423"/>
                  </a:lnTo>
                  <a:lnTo>
                    <a:pt x="4033" y="8244"/>
                  </a:lnTo>
                  <a:cubicBezTo>
                    <a:pt x="4390" y="7914"/>
                    <a:pt x="4854" y="7749"/>
                    <a:pt x="5317" y="7749"/>
                  </a:cubicBezTo>
                  <a:close/>
                  <a:moveTo>
                    <a:pt x="5317" y="1"/>
                  </a:moveTo>
                  <a:lnTo>
                    <a:pt x="3712" y="1339"/>
                  </a:lnTo>
                  <a:lnTo>
                    <a:pt x="1856" y="1339"/>
                  </a:lnTo>
                  <a:lnTo>
                    <a:pt x="1856" y="2499"/>
                  </a:lnTo>
                  <a:lnTo>
                    <a:pt x="0" y="4283"/>
                  </a:lnTo>
                  <a:lnTo>
                    <a:pt x="0" y="11706"/>
                  </a:lnTo>
                  <a:lnTo>
                    <a:pt x="10635" y="11706"/>
                  </a:lnTo>
                  <a:lnTo>
                    <a:pt x="10635" y="4283"/>
                  </a:lnTo>
                  <a:lnTo>
                    <a:pt x="8761" y="2499"/>
                  </a:lnTo>
                  <a:lnTo>
                    <a:pt x="8761" y="1339"/>
                  </a:lnTo>
                  <a:lnTo>
                    <a:pt x="6905" y="1339"/>
                  </a:lnTo>
                  <a:lnTo>
                    <a:pt x="5317" y="1"/>
                  </a:ln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594;p37">
              <a:extLst>
                <a:ext uri="{FF2B5EF4-FFF2-40B4-BE49-F238E27FC236}">
                  <a16:creationId xmlns:a16="http://schemas.microsoft.com/office/drawing/2014/main" id="{E5D02592-5511-4FC1-A0A7-3C6245E9BC20}"/>
                </a:ext>
              </a:extLst>
            </p:cNvPr>
            <p:cNvSpPr/>
            <p:nvPr/>
          </p:nvSpPr>
          <p:spPr>
            <a:xfrm>
              <a:off x="6515150" y="2868425"/>
              <a:ext cx="86575" cy="87000"/>
            </a:xfrm>
            <a:custGeom>
              <a:avLst/>
              <a:gdLst/>
              <a:ahLst/>
              <a:cxnLst/>
              <a:rect l="l" t="t" r="r" b="b"/>
              <a:pathLst>
                <a:path w="3463" h="3480" extrusionOk="0">
                  <a:moveTo>
                    <a:pt x="1731" y="1338"/>
                  </a:moveTo>
                  <a:cubicBezTo>
                    <a:pt x="1963" y="1338"/>
                    <a:pt x="2160" y="1517"/>
                    <a:pt x="2160" y="1767"/>
                  </a:cubicBezTo>
                  <a:cubicBezTo>
                    <a:pt x="2160" y="1999"/>
                    <a:pt x="1963" y="2195"/>
                    <a:pt x="1731" y="2195"/>
                  </a:cubicBezTo>
                  <a:cubicBezTo>
                    <a:pt x="1500" y="2195"/>
                    <a:pt x="1303" y="1981"/>
                    <a:pt x="1303" y="1767"/>
                  </a:cubicBezTo>
                  <a:cubicBezTo>
                    <a:pt x="1303" y="1517"/>
                    <a:pt x="1500" y="1338"/>
                    <a:pt x="1731" y="1338"/>
                  </a:cubicBezTo>
                  <a:close/>
                  <a:moveTo>
                    <a:pt x="1749" y="0"/>
                  </a:moveTo>
                  <a:cubicBezTo>
                    <a:pt x="786" y="0"/>
                    <a:pt x="19" y="767"/>
                    <a:pt x="19" y="1731"/>
                  </a:cubicBezTo>
                  <a:cubicBezTo>
                    <a:pt x="1" y="2694"/>
                    <a:pt x="768" y="3462"/>
                    <a:pt x="1731" y="3479"/>
                  </a:cubicBezTo>
                  <a:cubicBezTo>
                    <a:pt x="2035" y="3479"/>
                    <a:pt x="2320" y="3408"/>
                    <a:pt x="2588" y="3265"/>
                  </a:cubicBezTo>
                  <a:cubicBezTo>
                    <a:pt x="2695" y="3212"/>
                    <a:pt x="2731" y="3069"/>
                    <a:pt x="2695" y="2962"/>
                  </a:cubicBezTo>
                  <a:cubicBezTo>
                    <a:pt x="2646" y="2888"/>
                    <a:pt x="2562" y="2848"/>
                    <a:pt x="2480" y="2848"/>
                  </a:cubicBezTo>
                  <a:cubicBezTo>
                    <a:pt x="2444" y="2848"/>
                    <a:pt x="2407" y="2856"/>
                    <a:pt x="2374" y="2873"/>
                  </a:cubicBezTo>
                  <a:cubicBezTo>
                    <a:pt x="2178" y="2980"/>
                    <a:pt x="1963" y="3033"/>
                    <a:pt x="1731" y="3033"/>
                  </a:cubicBezTo>
                  <a:cubicBezTo>
                    <a:pt x="1018" y="3033"/>
                    <a:pt x="429" y="2445"/>
                    <a:pt x="447" y="1749"/>
                  </a:cubicBezTo>
                  <a:cubicBezTo>
                    <a:pt x="447" y="1035"/>
                    <a:pt x="1036" y="446"/>
                    <a:pt x="1749" y="446"/>
                  </a:cubicBezTo>
                  <a:cubicBezTo>
                    <a:pt x="2445" y="446"/>
                    <a:pt x="3034" y="1017"/>
                    <a:pt x="3034" y="1749"/>
                  </a:cubicBezTo>
                  <a:lnTo>
                    <a:pt x="3034" y="2159"/>
                  </a:lnTo>
                  <a:cubicBezTo>
                    <a:pt x="2784" y="2159"/>
                    <a:pt x="2606" y="1981"/>
                    <a:pt x="2606" y="1749"/>
                  </a:cubicBezTo>
                  <a:cubicBezTo>
                    <a:pt x="2606" y="1321"/>
                    <a:pt x="2320" y="946"/>
                    <a:pt x="1892" y="874"/>
                  </a:cubicBezTo>
                  <a:cubicBezTo>
                    <a:pt x="1836" y="862"/>
                    <a:pt x="1778" y="855"/>
                    <a:pt x="1721" y="855"/>
                  </a:cubicBezTo>
                  <a:cubicBezTo>
                    <a:pt x="1382" y="855"/>
                    <a:pt x="1051" y="1074"/>
                    <a:pt x="929" y="1410"/>
                  </a:cubicBezTo>
                  <a:cubicBezTo>
                    <a:pt x="786" y="1784"/>
                    <a:pt x="929" y="2248"/>
                    <a:pt x="1285" y="2462"/>
                  </a:cubicBezTo>
                  <a:cubicBezTo>
                    <a:pt x="1423" y="2545"/>
                    <a:pt x="1575" y="2585"/>
                    <a:pt x="1728" y="2585"/>
                  </a:cubicBezTo>
                  <a:cubicBezTo>
                    <a:pt x="1972" y="2585"/>
                    <a:pt x="2216" y="2482"/>
                    <a:pt x="2392" y="2284"/>
                  </a:cubicBezTo>
                  <a:cubicBezTo>
                    <a:pt x="2552" y="2480"/>
                    <a:pt x="2784" y="2587"/>
                    <a:pt x="3052" y="2587"/>
                  </a:cubicBezTo>
                  <a:cubicBezTo>
                    <a:pt x="3284" y="2587"/>
                    <a:pt x="3462" y="2391"/>
                    <a:pt x="3462" y="2141"/>
                  </a:cubicBezTo>
                  <a:lnTo>
                    <a:pt x="3462" y="1731"/>
                  </a:lnTo>
                  <a:cubicBezTo>
                    <a:pt x="3462" y="767"/>
                    <a:pt x="2695" y="0"/>
                    <a:pt x="1749" y="0"/>
                  </a:cubicBez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1" name="Google Shape;624;p37">
            <a:extLst>
              <a:ext uri="{FF2B5EF4-FFF2-40B4-BE49-F238E27FC236}">
                <a16:creationId xmlns:a16="http://schemas.microsoft.com/office/drawing/2014/main" id="{6620F2B1-BBFA-408E-B278-D26C4156751E}"/>
              </a:ext>
            </a:extLst>
          </p:cNvPr>
          <p:cNvGrpSpPr/>
          <p:nvPr/>
        </p:nvGrpSpPr>
        <p:grpSpPr>
          <a:xfrm>
            <a:off x="5958262" y="3215617"/>
            <a:ext cx="517128" cy="405535"/>
            <a:chOff x="4835275" y="1198350"/>
            <a:chExt cx="226175" cy="226175"/>
          </a:xfrm>
        </p:grpSpPr>
        <p:sp>
          <p:nvSpPr>
            <p:cNvPr id="42" name="Google Shape;625;p37">
              <a:extLst>
                <a:ext uri="{FF2B5EF4-FFF2-40B4-BE49-F238E27FC236}">
                  <a16:creationId xmlns:a16="http://schemas.microsoft.com/office/drawing/2014/main" id="{35F19591-EF77-4374-9B0F-11DFDE9EAE7A}"/>
                </a:ext>
              </a:extLst>
            </p:cNvPr>
            <p:cNvSpPr/>
            <p:nvPr/>
          </p:nvSpPr>
          <p:spPr>
            <a:xfrm>
              <a:off x="4835275" y="1198350"/>
              <a:ext cx="226175" cy="226175"/>
            </a:xfrm>
            <a:custGeom>
              <a:avLst/>
              <a:gdLst/>
              <a:ahLst/>
              <a:cxnLst/>
              <a:rect l="l" t="t" r="r" b="b"/>
              <a:pathLst>
                <a:path w="9047" h="9047" extrusionOk="0">
                  <a:moveTo>
                    <a:pt x="0" y="0"/>
                  </a:moveTo>
                  <a:lnTo>
                    <a:pt x="0" y="9047"/>
                  </a:lnTo>
                  <a:lnTo>
                    <a:pt x="9047" y="9047"/>
                  </a:lnTo>
                  <a:lnTo>
                    <a:pt x="9047" y="8244"/>
                  </a:lnTo>
                  <a:lnTo>
                    <a:pt x="803" y="8244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626;p37">
              <a:extLst>
                <a:ext uri="{FF2B5EF4-FFF2-40B4-BE49-F238E27FC236}">
                  <a16:creationId xmlns:a16="http://schemas.microsoft.com/office/drawing/2014/main" id="{2FB96C74-87C1-4F95-ADDB-CF8246B3B749}"/>
                </a:ext>
              </a:extLst>
            </p:cNvPr>
            <p:cNvSpPr/>
            <p:nvPr/>
          </p:nvSpPr>
          <p:spPr>
            <a:xfrm>
              <a:off x="4868275" y="1255000"/>
              <a:ext cx="193175" cy="113325"/>
            </a:xfrm>
            <a:custGeom>
              <a:avLst/>
              <a:gdLst/>
              <a:ahLst/>
              <a:cxnLst/>
              <a:rect l="l" t="t" r="r" b="b"/>
              <a:pathLst>
                <a:path w="7727" h="4533" extrusionOk="0">
                  <a:moveTo>
                    <a:pt x="5603" y="0"/>
                  </a:moveTo>
                  <a:lnTo>
                    <a:pt x="6388" y="785"/>
                  </a:lnTo>
                  <a:lnTo>
                    <a:pt x="5336" y="1838"/>
                  </a:lnTo>
                  <a:lnTo>
                    <a:pt x="4533" y="1035"/>
                  </a:lnTo>
                  <a:lnTo>
                    <a:pt x="3195" y="2356"/>
                  </a:lnTo>
                  <a:lnTo>
                    <a:pt x="2409" y="1571"/>
                  </a:lnTo>
                  <a:lnTo>
                    <a:pt x="1" y="3979"/>
                  </a:lnTo>
                  <a:lnTo>
                    <a:pt x="554" y="4532"/>
                  </a:lnTo>
                  <a:lnTo>
                    <a:pt x="2409" y="2695"/>
                  </a:lnTo>
                  <a:lnTo>
                    <a:pt x="3195" y="3480"/>
                  </a:lnTo>
                  <a:lnTo>
                    <a:pt x="4533" y="2159"/>
                  </a:lnTo>
                  <a:lnTo>
                    <a:pt x="5336" y="2962"/>
                  </a:lnTo>
                  <a:lnTo>
                    <a:pt x="6941" y="1339"/>
                  </a:lnTo>
                  <a:lnTo>
                    <a:pt x="7727" y="2124"/>
                  </a:lnTo>
                  <a:lnTo>
                    <a:pt x="7727" y="0"/>
                  </a:ln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4" name="Google Shape;590;p37">
            <a:extLst>
              <a:ext uri="{FF2B5EF4-FFF2-40B4-BE49-F238E27FC236}">
                <a16:creationId xmlns:a16="http://schemas.microsoft.com/office/drawing/2014/main" id="{1A8E7F22-F126-4746-97AB-0119E70B267E}"/>
              </a:ext>
            </a:extLst>
          </p:cNvPr>
          <p:cNvSpPr/>
          <p:nvPr/>
        </p:nvSpPr>
        <p:spPr>
          <a:xfrm>
            <a:off x="10399274" y="2760153"/>
            <a:ext cx="468088" cy="408469"/>
          </a:xfrm>
          <a:custGeom>
            <a:avLst/>
            <a:gdLst/>
            <a:ahLst/>
            <a:cxnLst/>
            <a:rect l="l" t="t" r="r" b="b"/>
            <a:pathLst>
              <a:path w="10314" h="9391" extrusionOk="0">
                <a:moveTo>
                  <a:pt x="5157" y="1"/>
                </a:moveTo>
                <a:cubicBezTo>
                  <a:pt x="4568" y="1"/>
                  <a:pt x="4086" y="482"/>
                  <a:pt x="4086" y="1071"/>
                </a:cubicBezTo>
                <a:cubicBezTo>
                  <a:pt x="4086" y="1553"/>
                  <a:pt x="4425" y="1963"/>
                  <a:pt x="4889" y="2088"/>
                </a:cubicBezTo>
                <a:lnTo>
                  <a:pt x="4889" y="3926"/>
                </a:lnTo>
                <a:cubicBezTo>
                  <a:pt x="4497" y="3997"/>
                  <a:pt x="4176" y="4229"/>
                  <a:pt x="3997" y="4550"/>
                </a:cubicBezTo>
                <a:lnTo>
                  <a:pt x="2284" y="3837"/>
                </a:lnTo>
                <a:cubicBezTo>
                  <a:pt x="2338" y="3373"/>
                  <a:pt x="2088" y="2891"/>
                  <a:pt x="1624" y="2695"/>
                </a:cubicBezTo>
                <a:cubicBezTo>
                  <a:pt x="1490" y="2643"/>
                  <a:pt x="1353" y="2618"/>
                  <a:pt x="1219" y="2618"/>
                </a:cubicBezTo>
                <a:cubicBezTo>
                  <a:pt x="798" y="2618"/>
                  <a:pt x="404" y="2860"/>
                  <a:pt x="214" y="3266"/>
                </a:cubicBezTo>
                <a:cubicBezTo>
                  <a:pt x="0" y="3819"/>
                  <a:pt x="250" y="4443"/>
                  <a:pt x="803" y="4675"/>
                </a:cubicBezTo>
                <a:cubicBezTo>
                  <a:pt x="932" y="4727"/>
                  <a:pt x="1067" y="4752"/>
                  <a:pt x="1201" y="4752"/>
                </a:cubicBezTo>
                <a:cubicBezTo>
                  <a:pt x="1529" y="4752"/>
                  <a:pt x="1849" y="4603"/>
                  <a:pt x="2052" y="4336"/>
                </a:cubicBezTo>
                <a:lnTo>
                  <a:pt x="3801" y="5050"/>
                </a:lnTo>
                <a:cubicBezTo>
                  <a:pt x="3801" y="5086"/>
                  <a:pt x="3801" y="5157"/>
                  <a:pt x="3801" y="5211"/>
                </a:cubicBezTo>
                <a:cubicBezTo>
                  <a:pt x="3801" y="5514"/>
                  <a:pt x="3890" y="5799"/>
                  <a:pt x="4051" y="6014"/>
                </a:cubicBezTo>
                <a:lnTo>
                  <a:pt x="2677" y="7423"/>
                </a:lnTo>
                <a:cubicBezTo>
                  <a:pt x="2506" y="7319"/>
                  <a:pt x="2313" y="7268"/>
                  <a:pt x="2122" y="7268"/>
                </a:cubicBezTo>
                <a:cubicBezTo>
                  <a:pt x="1854" y="7268"/>
                  <a:pt x="1590" y="7368"/>
                  <a:pt x="1392" y="7566"/>
                </a:cubicBezTo>
                <a:cubicBezTo>
                  <a:pt x="964" y="7994"/>
                  <a:pt x="964" y="8654"/>
                  <a:pt x="1392" y="9082"/>
                </a:cubicBezTo>
                <a:cubicBezTo>
                  <a:pt x="1597" y="9288"/>
                  <a:pt x="1869" y="9390"/>
                  <a:pt x="2141" y="9390"/>
                </a:cubicBezTo>
                <a:cubicBezTo>
                  <a:pt x="2414" y="9390"/>
                  <a:pt x="2686" y="9288"/>
                  <a:pt x="2891" y="9082"/>
                </a:cubicBezTo>
                <a:cubicBezTo>
                  <a:pt x="3230" y="8726"/>
                  <a:pt x="3283" y="8190"/>
                  <a:pt x="3051" y="7780"/>
                </a:cubicBezTo>
                <a:lnTo>
                  <a:pt x="4461" y="6370"/>
                </a:lnTo>
                <a:cubicBezTo>
                  <a:pt x="4657" y="6495"/>
                  <a:pt x="4889" y="6549"/>
                  <a:pt x="5121" y="6549"/>
                </a:cubicBezTo>
                <a:lnTo>
                  <a:pt x="5175" y="6549"/>
                </a:lnTo>
                <a:cubicBezTo>
                  <a:pt x="5407" y="6549"/>
                  <a:pt x="5639" y="6495"/>
                  <a:pt x="5853" y="6370"/>
                </a:cubicBezTo>
                <a:lnTo>
                  <a:pt x="7244" y="7780"/>
                </a:lnTo>
                <a:cubicBezTo>
                  <a:pt x="7013" y="8190"/>
                  <a:pt x="7066" y="8726"/>
                  <a:pt x="7405" y="9082"/>
                </a:cubicBezTo>
                <a:cubicBezTo>
                  <a:pt x="7619" y="9288"/>
                  <a:pt x="7896" y="9390"/>
                  <a:pt x="8170" y="9390"/>
                </a:cubicBezTo>
                <a:cubicBezTo>
                  <a:pt x="8444" y="9390"/>
                  <a:pt x="8716" y="9288"/>
                  <a:pt x="8922" y="9082"/>
                </a:cubicBezTo>
                <a:cubicBezTo>
                  <a:pt x="9332" y="8672"/>
                  <a:pt x="9332" y="7994"/>
                  <a:pt x="8922" y="7584"/>
                </a:cubicBezTo>
                <a:cubicBezTo>
                  <a:pt x="8720" y="7382"/>
                  <a:pt x="8450" y="7282"/>
                  <a:pt x="8174" y="7282"/>
                </a:cubicBezTo>
                <a:cubicBezTo>
                  <a:pt x="7985" y="7282"/>
                  <a:pt x="7793" y="7329"/>
                  <a:pt x="7619" y="7423"/>
                </a:cubicBezTo>
                <a:lnTo>
                  <a:pt x="6245" y="6031"/>
                </a:lnTo>
                <a:cubicBezTo>
                  <a:pt x="6406" y="5799"/>
                  <a:pt x="6513" y="5532"/>
                  <a:pt x="6513" y="5228"/>
                </a:cubicBezTo>
                <a:cubicBezTo>
                  <a:pt x="6513" y="5175"/>
                  <a:pt x="6513" y="5104"/>
                  <a:pt x="6495" y="5068"/>
                </a:cubicBezTo>
                <a:lnTo>
                  <a:pt x="8244" y="4336"/>
                </a:lnTo>
                <a:cubicBezTo>
                  <a:pt x="8450" y="4607"/>
                  <a:pt x="8777" y="4766"/>
                  <a:pt x="9118" y="4766"/>
                </a:cubicBezTo>
                <a:cubicBezTo>
                  <a:pt x="9249" y="4766"/>
                  <a:pt x="9382" y="4743"/>
                  <a:pt x="9510" y="4693"/>
                </a:cubicBezTo>
                <a:cubicBezTo>
                  <a:pt x="10046" y="4443"/>
                  <a:pt x="10313" y="3837"/>
                  <a:pt x="10081" y="3284"/>
                </a:cubicBezTo>
                <a:cubicBezTo>
                  <a:pt x="9906" y="2878"/>
                  <a:pt x="9504" y="2636"/>
                  <a:pt x="9079" y="2636"/>
                </a:cubicBezTo>
                <a:cubicBezTo>
                  <a:pt x="8944" y="2636"/>
                  <a:pt x="8806" y="2661"/>
                  <a:pt x="8672" y="2713"/>
                </a:cubicBezTo>
                <a:cubicBezTo>
                  <a:pt x="8226" y="2891"/>
                  <a:pt x="7958" y="3373"/>
                  <a:pt x="8030" y="3855"/>
                </a:cubicBezTo>
                <a:lnTo>
                  <a:pt x="6317" y="4568"/>
                </a:lnTo>
                <a:cubicBezTo>
                  <a:pt x="6120" y="4247"/>
                  <a:pt x="5781" y="3997"/>
                  <a:pt x="5407" y="3944"/>
                </a:cubicBezTo>
                <a:lnTo>
                  <a:pt x="5407" y="2088"/>
                </a:lnTo>
                <a:cubicBezTo>
                  <a:pt x="5871" y="1963"/>
                  <a:pt x="6210" y="1553"/>
                  <a:pt x="6210" y="1071"/>
                </a:cubicBezTo>
                <a:cubicBezTo>
                  <a:pt x="6210" y="482"/>
                  <a:pt x="5746" y="1"/>
                  <a:pt x="5157" y="1"/>
                </a:cubicBezTo>
                <a:close/>
              </a:path>
            </a:pathLst>
          </a:custGeom>
          <a:solidFill>
            <a:srgbClr val="2525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5" name="Google Shape;647;p37">
            <a:extLst>
              <a:ext uri="{FF2B5EF4-FFF2-40B4-BE49-F238E27FC236}">
                <a16:creationId xmlns:a16="http://schemas.microsoft.com/office/drawing/2014/main" id="{2F457F87-A082-4AEA-9817-61E655639697}"/>
              </a:ext>
            </a:extLst>
          </p:cNvPr>
          <p:cNvGrpSpPr/>
          <p:nvPr/>
        </p:nvGrpSpPr>
        <p:grpSpPr>
          <a:xfrm>
            <a:off x="9140799" y="2652801"/>
            <a:ext cx="274656" cy="434085"/>
            <a:chOff x="3741075" y="1171575"/>
            <a:chExt cx="172650" cy="279725"/>
          </a:xfrm>
        </p:grpSpPr>
        <p:sp>
          <p:nvSpPr>
            <p:cNvPr id="46" name="Google Shape;648;p37">
              <a:extLst>
                <a:ext uri="{FF2B5EF4-FFF2-40B4-BE49-F238E27FC236}">
                  <a16:creationId xmlns:a16="http://schemas.microsoft.com/office/drawing/2014/main" id="{1E3573F6-9A21-4249-AFC2-2C6C9555BF8A}"/>
                </a:ext>
              </a:extLst>
            </p:cNvPr>
            <p:cNvSpPr/>
            <p:nvPr/>
          </p:nvSpPr>
          <p:spPr>
            <a:xfrm>
              <a:off x="3784350" y="1364725"/>
              <a:ext cx="86100" cy="19650"/>
            </a:xfrm>
            <a:custGeom>
              <a:avLst/>
              <a:gdLst/>
              <a:ahLst/>
              <a:cxnLst/>
              <a:rect l="l" t="t" r="r" b="b"/>
              <a:pathLst>
                <a:path w="3444" h="786" extrusionOk="0">
                  <a:moveTo>
                    <a:pt x="393" y="1"/>
                  </a:moveTo>
                  <a:cubicBezTo>
                    <a:pt x="161" y="1"/>
                    <a:pt x="0" y="161"/>
                    <a:pt x="0" y="393"/>
                  </a:cubicBezTo>
                  <a:cubicBezTo>
                    <a:pt x="0" y="625"/>
                    <a:pt x="161" y="786"/>
                    <a:pt x="393" y="786"/>
                  </a:cubicBezTo>
                  <a:lnTo>
                    <a:pt x="3051" y="786"/>
                  </a:lnTo>
                  <a:cubicBezTo>
                    <a:pt x="3283" y="786"/>
                    <a:pt x="3444" y="625"/>
                    <a:pt x="3444" y="393"/>
                  </a:cubicBezTo>
                  <a:cubicBezTo>
                    <a:pt x="3444" y="161"/>
                    <a:pt x="3283" y="1"/>
                    <a:pt x="3051" y="1"/>
                  </a:cubicBez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649;p37">
              <a:extLst>
                <a:ext uri="{FF2B5EF4-FFF2-40B4-BE49-F238E27FC236}">
                  <a16:creationId xmlns:a16="http://schemas.microsoft.com/office/drawing/2014/main" id="{C77338FA-BC92-4552-AF08-29E0EF93BEA8}"/>
                </a:ext>
              </a:extLst>
            </p:cNvPr>
            <p:cNvSpPr/>
            <p:nvPr/>
          </p:nvSpPr>
          <p:spPr>
            <a:xfrm>
              <a:off x="3784350" y="1397750"/>
              <a:ext cx="86100" cy="20075"/>
            </a:xfrm>
            <a:custGeom>
              <a:avLst/>
              <a:gdLst/>
              <a:ahLst/>
              <a:cxnLst/>
              <a:rect l="l" t="t" r="r" b="b"/>
              <a:pathLst>
                <a:path w="3444" h="803" extrusionOk="0">
                  <a:moveTo>
                    <a:pt x="393" y="0"/>
                  </a:moveTo>
                  <a:cubicBezTo>
                    <a:pt x="161" y="0"/>
                    <a:pt x="0" y="178"/>
                    <a:pt x="0" y="410"/>
                  </a:cubicBezTo>
                  <a:cubicBezTo>
                    <a:pt x="0" y="642"/>
                    <a:pt x="161" y="803"/>
                    <a:pt x="393" y="803"/>
                  </a:cubicBezTo>
                  <a:lnTo>
                    <a:pt x="3051" y="803"/>
                  </a:lnTo>
                  <a:cubicBezTo>
                    <a:pt x="3283" y="803"/>
                    <a:pt x="3444" y="642"/>
                    <a:pt x="3444" y="410"/>
                  </a:cubicBezTo>
                  <a:cubicBezTo>
                    <a:pt x="3444" y="178"/>
                    <a:pt x="3283" y="0"/>
                    <a:pt x="3051" y="0"/>
                  </a:cubicBez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650;p37">
              <a:extLst>
                <a:ext uri="{FF2B5EF4-FFF2-40B4-BE49-F238E27FC236}">
                  <a16:creationId xmlns:a16="http://schemas.microsoft.com/office/drawing/2014/main" id="{72EA793C-136A-467A-978A-C6FC808789D7}"/>
                </a:ext>
              </a:extLst>
            </p:cNvPr>
            <p:cNvSpPr/>
            <p:nvPr/>
          </p:nvSpPr>
          <p:spPr>
            <a:xfrm>
              <a:off x="3805750" y="1431200"/>
              <a:ext cx="43300" cy="20100"/>
            </a:xfrm>
            <a:custGeom>
              <a:avLst/>
              <a:gdLst/>
              <a:ahLst/>
              <a:cxnLst/>
              <a:rect l="l" t="t" r="r" b="b"/>
              <a:pathLst>
                <a:path w="1732" h="804" extrusionOk="0">
                  <a:moveTo>
                    <a:pt x="1" y="0"/>
                  </a:moveTo>
                  <a:cubicBezTo>
                    <a:pt x="36" y="446"/>
                    <a:pt x="411" y="803"/>
                    <a:pt x="857" y="803"/>
                  </a:cubicBezTo>
                  <a:cubicBezTo>
                    <a:pt x="1321" y="803"/>
                    <a:pt x="1696" y="446"/>
                    <a:pt x="1731" y="0"/>
                  </a:cubicBez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651;p37">
              <a:extLst>
                <a:ext uri="{FF2B5EF4-FFF2-40B4-BE49-F238E27FC236}">
                  <a16:creationId xmlns:a16="http://schemas.microsoft.com/office/drawing/2014/main" id="{1789AE0F-8D63-4CA7-B031-3718B1471B67}"/>
                </a:ext>
              </a:extLst>
            </p:cNvPr>
            <p:cNvSpPr/>
            <p:nvPr/>
          </p:nvSpPr>
          <p:spPr>
            <a:xfrm>
              <a:off x="3741075" y="1171575"/>
              <a:ext cx="172650" cy="179800"/>
            </a:xfrm>
            <a:custGeom>
              <a:avLst/>
              <a:gdLst/>
              <a:ahLst/>
              <a:cxnLst/>
              <a:rect l="l" t="t" r="r" b="b"/>
              <a:pathLst>
                <a:path w="6906" h="7192" extrusionOk="0">
                  <a:moveTo>
                    <a:pt x="3462" y="786"/>
                  </a:moveTo>
                  <a:cubicBezTo>
                    <a:pt x="4907" y="804"/>
                    <a:pt x="6103" y="1963"/>
                    <a:pt x="6120" y="3427"/>
                  </a:cubicBezTo>
                  <a:lnTo>
                    <a:pt x="6120" y="3534"/>
                  </a:lnTo>
                  <a:lnTo>
                    <a:pt x="6103" y="3534"/>
                  </a:lnTo>
                  <a:cubicBezTo>
                    <a:pt x="6103" y="3855"/>
                    <a:pt x="6031" y="4176"/>
                    <a:pt x="5924" y="4461"/>
                  </a:cubicBezTo>
                  <a:cubicBezTo>
                    <a:pt x="5817" y="4729"/>
                    <a:pt x="5674" y="4979"/>
                    <a:pt x="5478" y="5193"/>
                  </a:cubicBezTo>
                  <a:cubicBezTo>
                    <a:pt x="5175" y="5568"/>
                    <a:pt x="4907" y="5960"/>
                    <a:pt x="4711" y="6388"/>
                  </a:cubicBezTo>
                  <a:lnTo>
                    <a:pt x="2213" y="6388"/>
                  </a:lnTo>
                  <a:cubicBezTo>
                    <a:pt x="1999" y="5960"/>
                    <a:pt x="1731" y="5568"/>
                    <a:pt x="1446" y="5193"/>
                  </a:cubicBezTo>
                  <a:cubicBezTo>
                    <a:pt x="1249" y="4979"/>
                    <a:pt x="1107" y="4729"/>
                    <a:pt x="1000" y="4461"/>
                  </a:cubicBezTo>
                  <a:cubicBezTo>
                    <a:pt x="875" y="4176"/>
                    <a:pt x="821" y="3855"/>
                    <a:pt x="803" y="3534"/>
                  </a:cubicBezTo>
                  <a:lnTo>
                    <a:pt x="803" y="3427"/>
                  </a:lnTo>
                  <a:cubicBezTo>
                    <a:pt x="839" y="1981"/>
                    <a:pt x="2017" y="804"/>
                    <a:pt x="3462" y="786"/>
                  </a:cubicBezTo>
                  <a:close/>
                  <a:moveTo>
                    <a:pt x="3444" y="1"/>
                  </a:moveTo>
                  <a:cubicBezTo>
                    <a:pt x="1570" y="19"/>
                    <a:pt x="36" y="1535"/>
                    <a:pt x="0" y="3427"/>
                  </a:cubicBezTo>
                  <a:lnTo>
                    <a:pt x="0" y="3551"/>
                  </a:lnTo>
                  <a:cubicBezTo>
                    <a:pt x="18" y="3962"/>
                    <a:pt x="90" y="4354"/>
                    <a:pt x="232" y="4747"/>
                  </a:cubicBezTo>
                  <a:cubicBezTo>
                    <a:pt x="393" y="5104"/>
                    <a:pt x="589" y="5443"/>
                    <a:pt x="839" y="5728"/>
                  </a:cubicBezTo>
                  <a:cubicBezTo>
                    <a:pt x="1160" y="6067"/>
                    <a:pt x="1499" y="6763"/>
                    <a:pt x="1642" y="7049"/>
                  </a:cubicBezTo>
                  <a:cubicBezTo>
                    <a:pt x="1695" y="7138"/>
                    <a:pt x="1785" y="7191"/>
                    <a:pt x="1892" y="7191"/>
                  </a:cubicBezTo>
                  <a:lnTo>
                    <a:pt x="5014" y="7191"/>
                  </a:lnTo>
                  <a:cubicBezTo>
                    <a:pt x="5121" y="7191"/>
                    <a:pt x="5228" y="7138"/>
                    <a:pt x="5264" y="7049"/>
                  </a:cubicBezTo>
                  <a:cubicBezTo>
                    <a:pt x="5407" y="6763"/>
                    <a:pt x="5746" y="6067"/>
                    <a:pt x="6085" y="5728"/>
                  </a:cubicBezTo>
                  <a:cubicBezTo>
                    <a:pt x="6317" y="5443"/>
                    <a:pt x="6549" y="5104"/>
                    <a:pt x="6673" y="4747"/>
                  </a:cubicBezTo>
                  <a:cubicBezTo>
                    <a:pt x="6816" y="4354"/>
                    <a:pt x="6905" y="3962"/>
                    <a:pt x="6905" y="3551"/>
                  </a:cubicBezTo>
                  <a:lnTo>
                    <a:pt x="6905" y="3427"/>
                  </a:lnTo>
                  <a:cubicBezTo>
                    <a:pt x="6870" y="1535"/>
                    <a:pt x="5353" y="19"/>
                    <a:pt x="3444" y="1"/>
                  </a:cubicBez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0" name="Google Shape;653;p37">
            <a:extLst>
              <a:ext uri="{FF2B5EF4-FFF2-40B4-BE49-F238E27FC236}">
                <a16:creationId xmlns:a16="http://schemas.microsoft.com/office/drawing/2014/main" id="{361F2022-2FF8-4947-8020-208F769C162F}"/>
              </a:ext>
            </a:extLst>
          </p:cNvPr>
          <p:cNvGrpSpPr/>
          <p:nvPr/>
        </p:nvGrpSpPr>
        <p:grpSpPr>
          <a:xfrm>
            <a:off x="7702484" y="3221711"/>
            <a:ext cx="572398" cy="474851"/>
            <a:chOff x="952700" y="1101100"/>
            <a:chExt cx="265900" cy="186050"/>
          </a:xfrm>
        </p:grpSpPr>
        <p:sp>
          <p:nvSpPr>
            <p:cNvPr id="51" name="Google Shape;654;p37">
              <a:extLst>
                <a:ext uri="{FF2B5EF4-FFF2-40B4-BE49-F238E27FC236}">
                  <a16:creationId xmlns:a16="http://schemas.microsoft.com/office/drawing/2014/main" id="{8824E133-3968-4F3B-A295-C69827A4208C}"/>
                </a:ext>
              </a:extLst>
            </p:cNvPr>
            <p:cNvSpPr/>
            <p:nvPr/>
          </p:nvSpPr>
          <p:spPr>
            <a:xfrm>
              <a:off x="952700" y="1101100"/>
              <a:ext cx="265900" cy="186050"/>
            </a:xfrm>
            <a:custGeom>
              <a:avLst/>
              <a:gdLst/>
              <a:ahLst/>
              <a:cxnLst/>
              <a:rect l="l" t="t" r="r" b="b"/>
              <a:pathLst>
                <a:path w="10636" h="7442" extrusionOk="0">
                  <a:moveTo>
                    <a:pt x="9832" y="786"/>
                  </a:moveTo>
                  <a:lnTo>
                    <a:pt x="9832" y="2927"/>
                  </a:lnTo>
                  <a:lnTo>
                    <a:pt x="804" y="2927"/>
                  </a:lnTo>
                  <a:lnTo>
                    <a:pt x="804" y="786"/>
                  </a:lnTo>
                  <a:close/>
                  <a:moveTo>
                    <a:pt x="9832" y="4515"/>
                  </a:moveTo>
                  <a:lnTo>
                    <a:pt x="9832" y="6638"/>
                  </a:lnTo>
                  <a:lnTo>
                    <a:pt x="804" y="6638"/>
                  </a:lnTo>
                  <a:lnTo>
                    <a:pt x="804" y="4515"/>
                  </a:lnTo>
                  <a:close/>
                  <a:moveTo>
                    <a:pt x="536" y="1"/>
                  </a:moveTo>
                  <a:cubicBezTo>
                    <a:pt x="251" y="1"/>
                    <a:pt x="1" y="233"/>
                    <a:pt x="1" y="518"/>
                  </a:cubicBezTo>
                  <a:lnTo>
                    <a:pt x="1" y="6906"/>
                  </a:lnTo>
                  <a:cubicBezTo>
                    <a:pt x="1" y="7209"/>
                    <a:pt x="251" y="7441"/>
                    <a:pt x="536" y="7441"/>
                  </a:cubicBezTo>
                  <a:lnTo>
                    <a:pt x="10100" y="7441"/>
                  </a:lnTo>
                  <a:cubicBezTo>
                    <a:pt x="10403" y="7441"/>
                    <a:pt x="10635" y="7209"/>
                    <a:pt x="10635" y="6906"/>
                  </a:cubicBezTo>
                  <a:lnTo>
                    <a:pt x="10635" y="518"/>
                  </a:lnTo>
                  <a:cubicBezTo>
                    <a:pt x="10635" y="233"/>
                    <a:pt x="10403" y="1"/>
                    <a:pt x="10100" y="1"/>
                  </a:cubicBez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655;p37">
              <a:extLst>
                <a:ext uri="{FF2B5EF4-FFF2-40B4-BE49-F238E27FC236}">
                  <a16:creationId xmlns:a16="http://schemas.microsoft.com/office/drawing/2014/main" id="{4EF3E7EE-A1D4-4378-8BE0-A831D168DB63}"/>
                </a:ext>
              </a:extLst>
            </p:cNvPr>
            <p:cNvSpPr/>
            <p:nvPr/>
          </p:nvSpPr>
          <p:spPr>
            <a:xfrm>
              <a:off x="992850" y="1234025"/>
              <a:ext cx="53125" cy="13425"/>
            </a:xfrm>
            <a:custGeom>
              <a:avLst/>
              <a:gdLst/>
              <a:ahLst/>
              <a:cxnLst/>
              <a:rect l="l" t="t" r="r" b="b"/>
              <a:pathLst>
                <a:path w="2125" h="537" extrusionOk="0">
                  <a:moveTo>
                    <a:pt x="1" y="1"/>
                  </a:moveTo>
                  <a:lnTo>
                    <a:pt x="1" y="536"/>
                  </a:lnTo>
                  <a:lnTo>
                    <a:pt x="2124" y="536"/>
                  </a:lnTo>
                  <a:lnTo>
                    <a:pt x="2124" y="1"/>
                  </a:ln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656;p37">
              <a:extLst>
                <a:ext uri="{FF2B5EF4-FFF2-40B4-BE49-F238E27FC236}">
                  <a16:creationId xmlns:a16="http://schemas.microsoft.com/office/drawing/2014/main" id="{25BA6649-FD3C-4EB3-8CBB-0B39353885BE}"/>
                </a:ext>
              </a:extLst>
            </p:cNvPr>
            <p:cNvSpPr/>
            <p:nvPr/>
          </p:nvSpPr>
          <p:spPr>
            <a:xfrm>
              <a:off x="1059325" y="1234025"/>
              <a:ext cx="26350" cy="13425"/>
            </a:xfrm>
            <a:custGeom>
              <a:avLst/>
              <a:gdLst/>
              <a:ahLst/>
              <a:cxnLst/>
              <a:rect l="l" t="t" r="r" b="b"/>
              <a:pathLst>
                <a:path w="1054" h="537" extrusionOk="0">
                  <a:moveTo>
                    <a:pt x="0" y="1"/>
                  </a:moveTo>
                  <a:lnTo>
                    <a:pt x="0" y="536"/>
                  </a:lnTo>
                  <a:lnTo>
                    <a:pt x="1053" y="536"/>
                  </a:lnTo>
                  <a:lnTo>
                    <a:pt x="1053" y="1"/>
                  </a:ln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4" name="Google Shape;644;p37">
            <a:extLst>
              <a:ext uri="{FF2B5EF4-FFF2-40B4-BE49-F238E27FC236}">
                <a16:creationId xmlns:a16="http://schemas.microsoft.com/office/drawing/2014/main" id="{6AE5C824-40F0-4FA9-B91F-865FD56AB933}"/>
              </a:ext>
            </a:extLst>
          </p:cNvPr>
          <p:cNvGrpSpPr/>
          <p:nvPr/>
        </p:nvGrpSpPr>
        <p:grpSpPr>
          <a:xfrm>
            <a:off x="10633318" y="5541513"/>
            <a:ext cx="614407" cy="703589"/>
            <a:chOff x="3086700" y="1180050"/>
            <a:chExt cx="216800" cy="262325"/>
          </a:xfrm>
        </p:grpSpPr>
        <p:sp>
          <p:nvSpPr>
            <p:cNvPr id="55" name="Google Shape;645;p37">
              <a:extLst>
                <a:ext uri="{FF2B5EF4-FFF2-40B4-BE49-F238E27FC236}">
                  <a16:creationId xmlns:a16="http://schemas.microsoft.com/office/drawing/2014/main" id="{D7BCF852-172B-4101-9004-A84FA78FB767}"/>
                </a:ext>
              </a:extLst>
            </p:cNvPr>
            <p:cNvSpPr/>
            <p:nvPr/>
          </p:nvSpPr>
          <p:spPr>
            <a:xfrm>
              <a:off x="3161625" y="1180050"/>
              <a:ext cx="141875" cy="141425"/>
            </a:xfrm>
            <a:custGeom>
              <a:avLst/>
              <a:gdLst/>
              <a:ahLst/>
              <a:cxnLst/>
              <a:rect l="l" t="t" r="r" b="b"/>
              <a:pathLst>
                <a:path w="5675" h="5657" extrusionOk="0">
                  <a:moveTo>
                    <a:pt x="2838" y="1839"/>
                  </a:moveTo>
                  <a:cubicBezTo>
                    <a:pt x="3391" y="1839"/>
                    <a:pt x="3837" y="2285"/>
                    <a:pt x="3837" y="2838"/>
                  </a:cubicBezTo>
                  <a:cubicBezTo>
                    <a:pt x="3837" y="3373"/>
                    <a:pt x="3391" y="3837"/>
                    <a:pt x="2838" y="3837"/>
                  </a:cubicBezTo>
                  <a:cubicBezTo>
                    <a:pt x="2285" y="3837"/>
                    <a:pt x="1839" y="3373"/>
                    <a:pt x="1839" y="2838"/>
                  </a:cubicBezTo>
                  <a:cubicBezTo>
                    <a:pt x="1839" y="2285"/>
                    <a:pt x="2302" y="1839"/>
                    <a:pt x="2838" y="1839"/>
                  </a:cubicBezTo>
                  <a:close/>
                  <a:moveTo>
                    <a:pt x="2499" y="1"/>
                  </a:moveTo>
                  <a:lnTo>
                    <a:pt x="2213" y="590"/>
                  </a:lnTo>
                  <a:cubicBezTo>
                    <a:pt x="2035" y="643"/>
                    <a:pt x="1856" y="697"/>
                    <a:pt x="1696" y="804"/>
                  </a:cubicBezTo>
                  <a:lnTo>
                    <a:pt x="1071" y="590"/>
                  </a:lnTo>
                  <a:lnTo>
                    <a:pt x="590" y="1054"/>
                  </a:lnTo>
                  <a:lnTo>
                    <a:pt x="804" y="1696"/>
                  </a:lnTo>
                  <a:cubicBezTo>
                    <a:pt x="714" y="1856"/>
                    <a:pt x="643" y="2035"/>
                    <a:pt x="590" y="2213"/>
                  </a:cubicBezTo>
                  <a:lnTo>
                    <a:pt x="1" y="2499"/>
                  </a:lnTo>
                  <a:lnTo>
                    <a:pt x="1" y="3159"/>
                  </a:lnTo>
                  <a:lnTo>
                    <a:pt x="590" y="3462"/>
                  </a:lnTo>
                  <a:cubicBezTo>
                    <a:pt x="643" y="3641"/>
                    <a:pt x="714" y="3819"/>
                    <a:pt x="804" y="3980"/>
                  </a:cubicBezTo>
                  <a:lnTo>
                    <a:pt x="590" y="4604"/>
                  </a:lnTo>
                  <a:lnTo>
                    <a:pt x="1053" y="5068"/>
                  </a:lnTo>
                  <a:lnTo>
                    <a:pt x="1678" y="4854"/>
                  </a:lnTo>
                  <a:cubicBezTo>
                    <a:pt x="1839" y="4961"/>
                    <a:pt x="2017" y="5015"/>
                    <a:pt x="2195" y="5068"/>
                  </a:cubicBezTo>
                  <a:lnTo>
                    <a:pt x="2499" y="5657"/>
                  </a:lnTo>
                  <a:lnTo>
                    <a:pt x="3159" y="5657"/>
                  </a:lnTo>
                  <a:lnTo>
                    <a:pt x="3462" y="5068"/>
                  </a:lnTo>
                  <a:cubicBezTo>
                    <a:pt x="3641" y="5015"/>
                    <a:pt x="3819" y="4961"/>
                    <a:pt x="3962" y="4854"/>
                  </a:cubicBezTo>
                  <a:lnTo>
                    <a:pt x="4586" y="5068"/>
                  </a:lnTo>
                  <a:lnTo>
                    <a:pt x="5068" y="4604"/>
                  </a:lnTo>
                  <a:lnTo>
                    <a:pt x="4854" y="3980"/>
                  </a:lnTo>
                  <a:cubicBezTo>
                    <a:pt x="4961" y="3819"/>
                    <a:pt x="5032" y="3623"/>
                    <a:pt x="5086" y="3462"/>
                  </a:cubicBezTo>
                  <a:lnTo>
                    <a:pt x="5675" y="3159"/>
                  </a:lnTo>
                  <a:lnTo>
                    <a:pt x="5675" y="2499"/>
                  </a:lnTo>
                  <a:lnTo>
                    <a:pt x="5086" y="2213"/>
                  </a:lnTo>
                  <a:cubicBezTo>
                    <a:pt x="5032" y="2035"/>
                    <a:pt x="4961" y="1856"/>
                    <a:pt x="4872" y="1696"/>
                  </a:cubicBezTo>
                  <a:lnTo>
                    <a:pt x="5086" y="1054"/>
                  </a:lnTo>
                  <a:lnTo>
                    <a:pt x="4604" y="590"/>
                  </a:lnTo>
                  <a:lnTo>
                    <a:pt x="3980" y="804"/>
                  </a:lnTo>
                  <a:cubicBezTo>
                    <a:pt x="3819" y="697"/>
                    <a:pt x="3658" y="643"/>
                    <a:pt x="3462" y="590"/>
                  </a:cubicBezTo>
                  <a:lnTo>
                    <a:pt x="3177" y="1"/>
                  </a:ln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646;p37">
              <a:extLst>
                <a:ext uri="{FF2B5EF4-FFF2-40B4-BE49-F238E27FC236}">
                  <a16:creationId xmlns:a16="http://schemas.microsoft.com/office/drawing/2014/main" id="{63830CE8-2B4E-44B9-847D-11C2AD2783E0}"/>
                </a:ext>
              </a:extLst>
            </p:cNvPr>
            <p:cNvSpPr/>
            <p:nvPr/>
          </p:nvSpPr>
          <p:spPr>
            <a:xfrm>
              <a:off x="3086700" y="1301400"/>
              <a:ext cx="141425" cy="140975"/>
            </a:xfrm>
            <a:custGeom>
              <a:avLst/>
              <a:gdLst/>
              <a:ahLst/>
              <a:cxnLst/>
              <a:rect l="l" t="t" r="r" b="b"/>
              <a:pathLst>
                <a:path w="5657" h="5639" extrusionOk="0">
                  <a:moveTo>
                    <a:pt x="2837" y="1838"/>
                  </a:moveTo>
                  <a:cubicBezTo>
                    <a:pt x="3390" y="1838"/>
                    <a:pt x="3836" y="2284"/>
                    <a:pt x="3836" y="2819"/>
                  </a:cubicBezTo>
                  <a:cubicBezTo>
                    <a:pt x="3836" y="3372"/>
                    <a:pt x="3390" y="3818"/>
                    <a:pt x="2837" y="3818"/>
                  </a:cubicBezTo>
                  <a:cubicBezTo>
                    <a:pt x="2266" y="3818"/>
                    <a:pt x="1838" y="3372"/>
                    <a:pt x="1838" y="2819"/>
                  </a:cubicBezTo>
                  <a:cubicBezTo>
                    <a:pt x="1838" y="2266"/>
                    <a:pt x="2284" y="1838"/>
                    <a:pt x="2837" y="1838"/>
                  </a:cubicBezTo>
                  <a:close/>
                  <a:moveTo>
                    <a:pt x="2498" y="0"/>
                  </a:moveTo>
                  <a:lnTo>
                    <a:pt x="2195" y="571"/>
                  </a:lnTo>
                  <a:cubicBezTo>
                    <a:pt x="2016" y="624"/>
                    <a:pt x="1838" y="696"/>
                    <a:pt x="1677" y="785"/>
                  </a:cubicBezTo>
                  <a:lnTo>
                    <a:pt x="1053" y="571"/>
                  </a:lnTo>
                  <a:lnTo>
                    <a:pt x="589" y="1035"/>
                  </a:lnTo>
                  <a:lnTo>
                    <a:pt x="785" y="1659"/>
                  </a:lnTo>
                  <a:cubicBezTo>
                    <a:pt x="696" y="1838"/>
                    <a:pt x="642" y="2016"/>
                    <a:pt x="571" y="2195"/>
                  </a:cubicBezTo>
                  <a:lnTo>
                    <a:pt x="0" y="2480"/>
                  </a:lnTo>
                  <a:lnTo>
                    <a:pt x="0" y="3140"/>
                  </a:lnTo>
                  <a:lnTo>
                    <a:pt x="571" y="3426"/>
                  </a:lnTo>
                  <a:cubicBezTo>
                    <a:pt x="642" y="3622"/>
                    <a:pt x="696" y="3800"/>
                    <a:pt x="785" y="3961"/>
                  </a:cubicBezTo>
                  <a:lnTo>
                    <a:pt x="589" y="4586"/>
                  </a:lnTo>
                  <a:lnTo>
                    <a:pt x="1053" y="5049"/>
                  </a:lnTo>
                  <a:lnTo>
                    <a:pt x="1677" y="4853"/>
                  </a:lnTo>
                  <a:cubicBezTo>
                    <a:pt x="1838" y="4942"/>
                    <a:pt x="2016" y="5014"/>
                    <a:pt x="2195" y="5049"/>
                  </a:cubicBezTo>
                  <a:lnTo>
                    <a:pt x="2498" y="5638"/>
                  </a:lnTo>
                  <a:lnTo>
                    <a:pt x="3158" y="5638"/>
                  </a:lnTo>
                  <a:lnTo>
                    <a:pt x="3462" y="5049"/>
                  </a:lnTo>
                  <a:cubicBezTo>
                    <a:pt x="3640" y="5014"/>
                    <a:pt x="3818" y="4942"/>
                    <a:pt x="3979" y="4853"/>
                  </a:cubicBezTo>
                  <a:lnTo>
                    <a:pt x="4604" y="5049"/>
                  </a:lnTo>
                  <a:lnTo>
                    <a:pt x="5067" y="4586"/>
                  </a:lnTo>
                  <a:lnTo>
                    <a:pt x="4853" y="3961"/>
                  </a:lnTo>
                  <a:cubicBezTo>
                    <a:pt x="4960" y="3800"/>
                    <a:pt x="5032" y="3640"/>
                    <a:pt x="5085" y="3444"/>
                  </a:cubicBezTo>
                  <a:lnTo>
                    <a:pt x="5656" y="3158"/>
                  </a:lnTo>
                  <a:lnTo>
                    <a:pt x="5656" y="2498"/>
                  </a:lnTo>
                  <a:lnTo>
                    <a:pt x="5085" y="2195"/>
                  </a:lnTo>
                  <a:cubicBezTo>
                    <a:pt x="5032" y="2016"/>
                    <a:pt x="4960" y="1838"/>
                    <a:pt x="4853" y="1677"/>
                  </a:cubicBezTo>
                  <a:lnTo>
                    <a:pt x="5085" y="1053"/>
                  </a:lnTo>
                  <a:lnTo>
                    <a:pt x="4604" y="571"/>
                  </a:lnTo>
                  <a:lnTo>
                    <a:pt x="3979" y="785"/>
                  </a:lnTo>
                  <a:cubicBezTo>
                    <a:pt x="3818" y="696"/>
                    <a:pt x="3622" y="624"/>
                    <a:pt x="3462" y="571"/>
                  </a:cubicBezTo>
                  <a:lnTo>
                    <a:pt x="3158" y="0"/>
                  </a:ln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6188" name="Picture 44" descr="Как организовать колл-центр в банке - MightyCall">
            <a:extLst>
              <a:ext uri="{FF2B5EF4-FFF2-40B4-BE49-F238E27FC236}">
                <a16:creationId xmlns:a16="http://schemas.microsoft.com/office/drawing/2014/main" id="{0531AE50-1243-4863-9D61-234E0E2321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3773068"/>
            <a:ext cx="5477713" cy="3096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Объект 2">
            <a:extLst>
              <a:ext uri="{FF2B5EF4-FFF2-40B4-BE49-F238E27FC236}">
                <a16:creationId xmlns:a16="http://schemas.microsoft.com/office/drawing/2014/main" id="{AC2FC7F2-5E6D-427F-AFFC-5C877BC23986}"/>
              </a:ext>
            </a:extLst>
          </p:cNvPr>
          <p:cNvSpPr txBox="1">
            <a:spLocks/>
          </p:cNvSpPr>
          <p:nvPr/>
        </p:nvSpPr>
        <p:spPr>
          <a:xfrm>
            <a:off x="1028701" y="1877716"/>
            <a:ext cx="7630108" cy="21944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Tx/>
            </a:pPr>
            <a:r>
              <a:rPr lang="ru-RU" sz="2400" dirty="0"/>
              <a:t>авторизация пользователей; </a:t>
            </a:r>
          </a:p>
          <a:p>
            <a:pPr>
              <a:buClrTx/>
            </a:pPr>
            <a:r>
              <a:rPr lang="ru-RU" sz="2400" dirty="0"/>
              <a:t>совершение звонка клиенту;</a:t>
            </a:r>
          </a:p>
          <a:p>
            <a:pPr>
              <a:buClrTx/>
            </a:pPr>
            <a:r>
              <a:rPr lang="ru-RU" sz="2400" dirty="0"/>
              <a:t>отправка сообщения клиенту;</a:t>
            </a:r>
          </a:p>
          <a:p>
            <a:pPr>
              <a:buClrTx/>
            </a:pPr>
            <a:r>
              <a:rPr lang="ru-RU" sz="2400" dirty="0"/>
              <a:t>работа со статистикой;</a:t>
            </a:r>
          </a:p>
        </p:txBody>
      </p:sp>
    </p:spTree>
    <p:extLst>
      <p:ext uri="{BB962C8B-B14F-4D97-AF65-F5344CB8AC3E}">
        <p14:creationId xmlns:p14="http://schemas.microsoft.com/office/powerpoint/2010/main" val="950275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C143E8B-6E63-4793-A1C2-9391D58908E7}"/>
              </a:ext>
            </a:extLst>
          </p:cNvPr>
          <p:cNvSpPr txBox="1"/>
          <p:nvPr/>
        </p:nvSpPr>
        <p:spPr>
          <a:xfrm>
            <a:off x="7670800" y="5903582"/>
            <a:ext cx="411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/>
              <a:t>Рис. 1 Диаграмма прецедентов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D13F16C-2B29-41D1-B0F4-160AFA0A1B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2224" y="139700"/>
            <a:ext cx="6200776" cy="6397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2127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B112F96-DFFF-43C4-9DDF-9970C2010B84}"/>
              </a:ext>
            </a:extLst>
          </p:cNvPr>
          <p:cNvSpPr txBox="1"/>
          <p:nvPr/>
        </p:nvSpPr>
        <p:spPr>
          <a:xfrm>
            <a:off x="2082800" y="5807845"/>
            <a:ext cx="48132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Рис. 2 Диаграмма классов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94D625A4-26B8-4280-BAFD-B8F264E6AA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4" y="635724"/>
            <a:ext cx="11715748" cy="5356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565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1A3B4A8-C283-471A-A430-967F2689C23F}"/>
              </a:ext>
            </a:extLst>
          </p:cNvPr>
          <p:cNvSpPr txBox="1"/>
          <p:nvPr/>
        </p:nvSpPr>
        <p:spPr>
          <a:xfrm>
            <a:off x="3898901" y="6159008"/>
            <a:ext cx="48482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/>
              <a:t>Рис. 3 Диаграмма последовательностей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B84D1A6C-4D14-44AB-A28A-29D2CA9716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735" y="408632"/>
            <a:ext cx="10458450" cy="5776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09400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oogle Shape;701;p28">
            <a:extLst>
              <a:ext uri="{FF2B5EF4-FFF2-40B4-BE49-F238E27FC236}">
                <a16:creationId xmlns:a16="http://schemas.microsoft.com/office/drawing/2014/main" id="{5BB9EF7F-D6A0-49F6-AEBA-32E626F5C036}"/>
              </a:ext>
            </a:extLst>
          </p:cNvPr>
          <p:cNvGrpSpPr/>
          <p:nvPr/>
        </p:nvGrpSpPr>
        <p:grpSpPr>
          <a:xfrm>
            <a:off x="1221036" y="592187"/>
            <a:ext cx="10005763" cy="5469450"/>
            <a:chOff x="3289100" y="2648488"/>
            <a:chExt cx="5622600" cy="2876421"/>
          </a:xfrm>
        </p:grpSpPr>
        <p:grpSp>
          <p:nvGrpSpPr>
            <p:cNvPr id="17" name="Google Shape;702;p28">
              <a:extLst>
                <a:ext uri="{FF2B5EF4-FFF2-40B4-BE49-F238E27FC236}">
                  <a16:creationId xmlns:a16="http://schemas.microsoft.com/office/drawing/2014/main" id="{AEA80EEC-A29C-404E-9DA4-71AAA1668347}"/>
                </a:ext>
              </a:extLst>
            </p:cNvPr>
            <p:cNvGrpSpPr/>
            <p:nvPr/>
          </p:nvGrpSpPr>
          <p:grpSpPr>
            <a:xfrm>
              <a:off x="3289100" y="2648488"/>
              <a:ext cx="5622600" cy="2876421"/>
              <a:chOff x="1059475" y="2296088"/>
              <a:chExt cx="5622600" cy="2876421"/>
            </a:xfrm>
          </p:grpSpPr>
          <p:sp>
            <p:nvSpPr>
              <p:cNvPr id="19" name="Google Shape;703;p28">
                <a:extLst>
                  <a:ext uri="{FF2B5EF4-FFF2-40B4-BE49-F238E27FC236}">
                    <a16:creationId xmlns:a16="http://schemas.microsoft.com/office/drawing/2014/main" id="{754FD463-1566-4392-B89B-ECA7552227AA}"/>
                  </a:ext>
                </a:extLst>
              </p:cNvPr>
              <p:cNvSpPr/>
              <p:nvPr/>
            </p:nvSpPr>
            <p:spPr>
              <a:xfrm>
                <a:off x="1709623" y="2296088"/>
                <a:ext cx="4319700" cy="2813400"/>
              </a:xfrm>
              <a:prstGeom prst="roundRect">
                <a:avLst>
                  <a:gd name="adj" fmla="val 4487"/>
                </a:avLst>
              </a:prstGeom>
              <a:solidFill>
                <a:srgbClr val="262626"/>
              </a:solidFill>
              <a:ln w="38100" cap="flat" cmpd="sng">
                <a:solidFill>
                  <a:srgbClr val="BFBFBF"/>
                </a:solidFill>
                <a:prstDash val="solid"/>
                <a:miter lim="800000"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121900" tIns="60925" rIns="121900" bIns="6092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0" name="Google Shape;704;p28">
                <a:extLst>
                  <a:ext uri="{FF2B5EF4-FFF2-40B4-BE49-F238E27FC236}">
                    <a16:creationId xmlns:a16="http://schemas.microsoft.com/office/drawing/2014/main" id="{84E78B76-5957-453E-B44B-BC16AFE41DBC}"/>
                  </a:ext>
                </a:extLst>
              </p:cNvPr>
              <p:cNvGrpSpPr/>
              <p:nvPr/>
            </p:nvGrpSpPr>
            <p:grpSpPr>
              <a:xfrm>
                <a:off x="1059475" y="5078309"/>
                <a:ext cx="5622600" cy="94200"/>
                <a:chOff x="1059475" y="5076025"/>
                <a:chExt cx="5622600" cy="188400"/>
              </a:xfrm>
            </p:grpSpPr>
            <p:sp>
              <p:nvSpPr>
                <p:cNvPr id="21" name="Google Shape;705;p28">
                  <a:extLst>
                    <a:ext uri="{FF2B5EF4-FFF2-40B4-BE49-F238E27FC236}">
                      <a16:creationId xmlns:a16="http://schemas.microsoft.com/office/drawing/2014/main" id="{3BA3D4EB-677B-4DD7-BD5B-DEF5E6306245}"/>
                    </a:ext>
                  </a:extLst>
                </p:cNvPr>
                <p:cNvSpPr/>
                <p:nvPr/>
              </p:nvSpPr>
              <p:spPr>
                <a:xfrm>
                  <a:off x="1059475" y="5076025"/>
                  <a:ext cx="5622600" cy="188400"/>
                </a:xfrm>
                <a:prstGeom prst="roundRect">
                  <a:avLst>
                    <a:gd name="adj" fmla="val 35520"/>
                  </a:avLst>
                </a:prstGeom>
                <a:solidFill>
                  <a:srgbClr val="BFBFBF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000000">
                      <a:alpha val="50000"/>
                    </a:srgbClr>
                  </a:outerShdw>
                </a:effectLst>
              </p:spPr>
              <p:txBody>
                <a:bodyPr spcFirstLastPara="1" wrap="square" lIns="121900" tIns="60925" rIns="121900" bIns="60925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" name="Google Shape;706;p28">
                  <a:extLst>
                    <a:ext uri="{FF2B5EF4-FFF2-40B4-BE49-F238E27FC236}">
                      <a16:creationId xmlns:a16="http://schemas.microsoft.com/office/drawing/2014/main" id="{DF6BDABB-B754-4E22-AE85-8362CA6E70A9}"/>
                    </a:ext>
                  </a:extLst>
                </p:cNvPr>
                <p:cNvSpPr/>
                <p:nvPr/>
              </p:nvSpPr>
              <p:spPr>
                <a:xfrm>
                  <a:off x="3354359" y="5081221"/>
                  <a:ext cx="1030351" cy="1311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0351" h="131148" extrusionOk="0">
                      <a:moveTo>
                        <a:pt x="0" y="0"/>
                      </a:moveTo>
                      <a:lnTo>
                        <a:pt x="1030351" y="0"/>
                      </a:lnTo>
                      <a:lnTo>
                        <a:pt x="995408" y="51827"/>
                      </a:lnTo>
                      <a:cubicBezTo>
                        <a:pt x="946399" y="100836"/>
                        <a:pt x="878694" y="131148"/>
                        <a:pt x="803909" y="131148"/>
                      </a:cubicBezTo>
                      <a:lnTo>
                        <a:pt x="226441" y="131148"/>
                      </a:lnTo>
                      <a:cubicBezTo>
                        <a:pt x="151656" y="131148"/>
                        <a:pt x="83951" y="100836"/>
                        <a:pt x="34942" y="51827"/>
                      </a:cubicBezTo>
                      <a:close/>
                    </a:path>
                  </a:pathLst>
                </a:custGeom>
                <a:solidFill>
                  <a:srgbClr val="A5A5A5"/>
                </a:solidFill>
                <a:ln>
                  <a:noFill/>
                </a:ln>
              </p:spPr>
              <p:txBody>
                <a:bodyPr spcFirstLastPara="1" wrap="square" lIns="121900" tIns="60925" rIns="121900" bIns="60925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18" name="Google Shape;707;p28">
              <a:extLst>
                <a:ext uri="{FF2B5EF4-FFF2-40B4-BE49-F238E27FC236}">
                  <a16:creationId xmlns:a16="http://schemas.microsoft.com/office/drawing/2014/main" id="{B36EF27C-0A4D-4F2B-9568-8B47B736C99D}"/>
                </a:ext>
              </a:extLst>
            </p:cNvPr>
            <p:cNvSpPr/>
            <p:nvPr/>
          </p:nvSpPr>
          <p:spPr>
            <a:xfrm>
              <a:off x="6037018" y="2768053"/>
              <a:ext cx="97200" cy="97200"/>
            </a:xfrm>
            <a:prstGeom prst="ellipse">
              <a:avLst/>
            </a:prstGeom>
            <a:solidFill>
              <a:srgbClr val="171717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FA20302C-E9C7-4CCE-A5EB-FC8D69174F7D}"/>
              </a:ext>
            </a:extLst>
          </p:cNvPr>
          <p:cNvSpPr/>
          <p:nvPr/>
        </p:nvSpPr>
        <p:spPr>
          <a:xfrm>
            <a:off x="2612571" y="796363"/>
            <a:ext cx="7201415" cy="4526261"/>
          </a:xfrm>
          <a:prstGeom prst="round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9D81E29-53AE-4E99-AC70-39E6B1EEDD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5270" y="796363"/>
            <a:ext cx="3621460" cy="444753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613F0D9-9F3D-444F-A0FE-F44309914546}"/>
              </a:ext>
            </a:extLst>
          </p:cNvPr>
          <p:cNvSpPr txBox="1"/>
          <p:nvPr/>
        </p:nvSpPr>
        <p:spPr>
          <a:xfrm>
            <a:off x="3519486" y="5322624"/>
            <a:ext cx="59166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chemeClr val="bg1"/>
                </a:solidFill>
              </a:rPr>
              <a:t>Рис. 4 Окно авторизации при запуске приложения</a:t>
            </a:r>
          </a:p>
        </p:txBody>
      </p:sp>
    </p:spTree>
    <p:extLst>
      <p:ext uri="{BB962C8B-B14F-4D97-AF65-F5344CB8AC3E}">
        <p14:creationId xmlns:p14="http://schemas.microsoft.com/office/powerpoint/2010/main" val="3063079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oogle Shape;701;p28">
            <a:extLst>
              <a:ext uri="{FF2B5EF4-FFF2-40B4-BE49-F238E27FC236}">
                <a16:creationId xmlns:a16="http://schemas.microsoft.com/office/drawing/2014/main" id="{370A3483-E0F0-4D90-BD93-CF2501ADAF33}"/>
              </a:ext>
            </a:extLst>
          </p:cNvPr>
          <p:cNvGrpSpPr/>
          <p:nvPr/>
        </p:nvGrpSpPr>
        <p:grpSpPr>
          <a:xfrm>
            <a:off x="1221036" y="592187"/>
            <a:ext cx="10005763" cy="5469450"/>
            <a:chOff x="3289100" y="2648488"/>
            <a:chExt cx="5622600" cy="2876421"/>
          </a:xfrm>
        </p:grpSpPr>
        <p:grpSp>
          <p:nvGrpSpPr>
            <p:cNvPr id="8" name="Google Shape;702;p28">
              <a:extLst>
                <a:ext uri="{FF2B5EF4-FFF2-40B4-BE49-F238E27FC236}">
                  <a16:creationId xmlns:a16="http://schemas.microsoft.com/office/drawing/2014/main" id="{AAACEED6-047E-4361-9C2C-31E4E6A8FB83}"/>
                </a:ext>
              </a:extLst>
            </p:cNvPr>
            <p:cNvGrpSpPr/>
            <p:nvPr/>
          </p:nvGrpSpPr>
          <p:grpSpPr>
            <a:xfrm>
              <a:off x="3289100" y="2648488"/>
              <a:ext cx="5622600" cy="2876421"/>
              <a:chOff x="1059475" y="2296088"/>
              <a:chExt cx="5622600" cy="2876421"/>
            </a:xfrm>
          </p:grpSpPr>
          <p:sp>
            <p:nvSpPr>
              <p:cNvPr id="10" name="Google Shape;703;p28">
                <a:extLst>
                  <a:ext uri="{FF2B5EF4-FFF2-40B4-BE49-F238E27FC236}">
                    <a16:creationId xmlns:a16="http://schemas.microsoft.com/office/drawing/2014/main" id="{8EFFB855-684A-4059-88B7-A31D06028292}"/>
                  </a:ext>
                </a:extLst>
              </p:cNvPr>
              <p:cNvSpPr/>
              <p:nvPr/>
            </p:nvSpPr>
            <p:spPr>
              <a:xfrm>
                <a:off x="1709623" y="2296088"/>
                <a:ext cx="4319700" cy="2813400"/>
              </a:xfrm>
              <a:prstGeom prst="roundRect">
                <a:avLst>
                  <a:gd name="adj" fmla="val 4487"/>
                </a:avLst>
              </a:prstGeom>
              <a:solidFill>
                <a:srgbClr val="262626"/>
              </a:solidFill>
              <a:ln w="38100" cap="flat" cmpd="sng">
                <a:solidFill>
                  <a:srgbClr val="BFBFBF"/>
                </a:solidFill>
                <a:prstDash val="solid"/>
                <a:miter lim="800000"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121900" tIns="60925" rIns="121900" bIns="6092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1" name="Google Shape;704;p28">
                <a:extLst>
                  <a:ext uri="{FF2B5EF4-FFF2-40B4-BE49-F238E27FC236}">
                    <a16:creationId xmlns:a16="http://schemas.microsoft.com/office/drawing/2014/main" id="{65D15D32-0F39-4482-8435-81536A79BAC3}"/>
                  </a:ext>
                </a:extLst>
              </p:cNvPr>
              <p:cNvGrpSpPr/>
              <p:nvPr/>
            </p:nvGrpSpPr>
            <p:grpSpPr>
              <a:xfrm>
                <a:off x="1059475" y="5078309"/>
                <a:ext cx="5622600" cy="94200"/>
                <a:chOff x="1059475" y="5076025"/>
                <a:chExt cx="5622600" cy="188400"/>
              </a:xfrm>
            </p:grpSpPr>
            <p:sp>
              <p:nvSpPr>
                <p:cNvPr id="12" name="Google Shape;705;p28">
                  <a:extLst>
                    <a:ext uri="{FF2B5EF4-FFF2-40B4-BE49-F238E27FC236}">
                      <a16:creationId xmlns:a16="http://schemas.microsoft.com/office/drawing/2014/main" id="{8F8F7729-44A4-4924-BCE3-22B3A8A61B38}"/>
                    </a:ext>
                  </a:extLst>
                </p:cNvPr>
                <p:cNvSpPr/>
                <p:nvPr/>
              </p:nvSpPr>
              <p:spPr>
                <a:xfrm>
                  <a:off x="1059475" y="5076025"/>
                  <a:ext cx="5622600" cy="188400"/>
                </a:xfrm>
                <a:prstGeom prst="roundRect">
                  <a:avLst>
                    <a:gd name="adj" fmla="val 35520"/>
                  </a:avLst>
                </a:prstGeom>
                <a:solidFill>
                  <a:srgbClr val="BFBFBF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000000">
                      <a:alpha val="50000"/>
                    </a:srgbClr>
                  </a:outerShdw>
                </a:effectLst>
              </p:spPr>
              <p:txBody>
                <a:bodyPr spcFirstLastPara="1" wrap="square" lIns="121900" tIns="60925" rIns="121900" bIns="60925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" name="Google Shape;706;p28">
                  <a:extLst>
                    <a:ext uri="{FF2B5EF4-FFF2-40B4-BE49-F238E27FC236}">
                      <a16:creationId xmlns:a16="http://schemas.microsoft.com/office/drawing/2014/main" id="{C79C59AB-3769-4E78-BF1C-856200DAC8FF}"/>
                    </a:ext>
                  </a:extLst>
                </p:cNvPr>
                <p:cNvSpPr/>
                <p:nvPr/>
              </p:nvSpPr>
              <p:spPr>
                <a:xfrm>
                  <a:off x="3354359" y="5081221"/>
                  <a:ext cx="1030351" cy="1311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0351" h="131148" extrusionOk="0">
                      <a:moveTo>
                        <a:pt x="0" y="0"/>
                      </a:moveTo>
                      <a:lnTo>
                        <a:pt x="1030351" y="0"/>
                      </a:lnTo>
                      <a:lnTo>
                        <a:pt x="995408" y="51827"/>
                      </a:lnTo>
                      <a:cubicBezTo>
                        <a:pt x="946399" y="100836"/>
                        <a:pt x="878694" y="131148"/>
                        <a:pt x="803909" y="131148"/>
                      </a:cubicBezTo>
                      <a:lnTo>
                        <a:pt x="226441" y="131148"/>
                      </a:lnTo>
                      <a:cubicBezTo>
                        <a:pt x="151656" y="131148"/>
                        <a:pt x="83951" y="100836"/>
                        <a:pt x="34942" y="51827"/>
                      </a:cubicBezTo>
                      <a:close/>
                    </a:path>
                  </a:pathLst>
                </a:custGeom>
                <a:solidFill>
                  <a:srgbClr val="A5A5A5"/>
                </a:solidFill>
                <a:ln>
                  <a:noFill/>
                </a:ln>
              </p:spPr>
              <p:txBody>
                <a:bodyPr spcFirstLastPara="1" wrap="square" lIns="121900" tIns="60925" rIns="121900" bIns="60925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9" name="Google Shape;707;p28">
              <a:extLst>
                <a:ext uri="{FF2B5EF4-FFF2-40B4-BE49-F238E27FC236}">
                  <a16:creationId xmlns:a16="http://schemas.microsoft.com/office/drawing/2014/main" id="{4230C567-05C2-444B-8578-3F295E0D3CF7}"/>
                </a:ext>
              </a:extLst>
            </p:cNvPr>
            <p:cNvSpPr/>
            <p:nvPr/>
          </p:nvSpPr>
          <p:spPr>
            <a:xfrm>
              <a:off x="6037018" y="2768053"/>
              <a:ext cx="97200" cy="97200"/>
            </a:xfrm>
            <a:prstGeom prst="ellipse">
              <a:avLst/>
            </a:prstGeom>
            <a:solidFill>
              <a:srgbClr val="171717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BE16C62B-9EA9-42C9-82FD-8ACBBAD978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948" r="2290" b="5852"/>
          <a:stretch/>
        </p:blipFill>
        <p:spPr>
          <a:xfrm>
            <a:off x="2554960" y="903952"/>
            <a:ext cx="7356662" cy="4338790"/>
          </a:xfr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F0D92D2-07BE-4308-9045-EB9F1086F450}"/>
              </a:ext>
            </a:extLst>
          </p:cNvPr>
          <p:cNvSpPr txBox="1"/>
          <p:nvPr/>
        </p:nvSpPr>
        <p:spPr>
          <a:xfrm>
            <a:off x="4057072" y="5362575"/>
            <a:ext cx="43926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chemeClr val="bg1"/>
                </a:solidFill>
              </a:rPr>
              <a:t>Рис. 5 Главная страница приложения</a:t>
            </a:r>
          </a:p>
        </p:txBody>
      </p:sp>
    </p:spTree>
    <p:extLst>
      <p:ext uri="{BB962C8B-B14F-4D97-AF65-F5344CB8AC3E}">
        <p14:creationId xmlns:p14="http://schemas.microsoft.com/office/powerpoint/2010/main" val="32801519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98B0D686-E353-4CD7-9CB9-9A135C064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8239" y="1133781"/>
            <a:ext cx="3738561" cy="5123833"/>
          </a:xfrm>
          <a:noFill/>
          <a:ln w="57150"/>
        </p:spPr>
        <p:txBody>
          <a:bodyPr/>
          <a:lstStyle/>
          <a:p>
            <a:r>
              <a:rPr lang="ru-RU" dirty="0"/>
              <a:t> </a:t>
            </a:r>
            <a:br>
              <a:rPr lang="ru-RU" dirty="0"/>
            </a:b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B1682D4-E20D-44B6-833E-2B2F6911A0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409"/>
          <a:stretch/>
        </p:blipFill>
        <p:spPr>
          <a:xfrm>
            <a:off x="6618066" y="1133781"/>
            <a:ext cx="4435696" cy="512383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7E4713E-D940-43C9-8DC2-F0B3460851B0}"/>
              </a:ext>
            </a:extLst>
          </p:cNvPr>
          <p:cNvSpPr txBox="1"/>
          <p:nvPr/>
        </p:nvSpPr>
        <p:spPr>
          <a:xfrm>
            <a:off x="1659731" y="638175"/>
            <a:ext cx="2695575" cy="369332"/>
          </a:xfrm>
          <a:prstGeom prst="rect">
            <a:avLst/>
          </a:prstGeom>
          <a:solidFill>
            <a:srgbClr val="FFFFFF"/>
          </a:solidFill>
          <a:ln w="19050"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b="1" dirty="0"/>
              <a:t>Рис. 6 До отправки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73466F-77ED-432F-B47F-B1C6E09E0580}"/>
              </a:ext>
            </a:extLst>
          </p:cNvPr>
          <p:cNvSpPr txBox="1"/>
          <p:nvPr/>
        </p:nvSpPr>
        <p:spPr>
          <a:xfrm>
            <a:off x="7545275" y="638175"/>
            <a:ext cx="2581275" cy="369332"/>
          </a:xfrm>
          <a:prstGeom prst="rect">
            <a:avLst/>
          </a:prstGeom>
          <a:solidFill>
            <a:srgbClr val="FFFFFF"/>
          </a:solidFill>
          <a:ln w="19050"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b="1" dirty="0"/>
              <a:t>Рис. 7 После отправки</a:t>
            </a:r>
          </a:p>
        </p:txBody>
      </p: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57C894A7-9F91-4063-B722-611AEC481C9A}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4876800" y="3695698"/>
            <a:ext cx="1741266" cy="0"/>
          </a:xfrm>
          <a:prstGeom prst="straightConnector1">
            <a:avLst/>
          </a:prstGeom>
          <a:ln w="57150">
            <a:solidFill>
              <a:srgbClr val="40404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A81BB809-A5B9-45A5-87CB-E00DAEE15E5D}"/>
              </a:ext>
            </a:extLst>
          </p:cNvPr>
          <p:cNvSpPr txBox="1">
            <a:spLocks/>
          </p:cNvSpPr>
          <p:nvPr/>
        </p:nvSpPr>
        <p:spPr>
          <a:xfrm>
            <a:off x="6618066" y="1133781"/>
            <a:ext cx="4435695" cy="5123833"/>
          </a:xfrm>
          <a:prstGeom prst="rect">
            <a:avLst/>
          </a:prstGeom>
          <a:noFill/>
          <a:ln w="3810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/>
              <a:t> </a:t>
            </a:r>
            <a:br>
              <a:rPr lang="ru-RU"/>
            </a:b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AC67E46E-E255-45BC-9B3E-77687889A9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r="8662" b="2782"/>
          <a:stretch/>
        </p:blipFill>
        <p:spPr>
          <a:xfrm>
            <a:off x="1138239" y="1133783"/>
            <a:ext cx="3738561" cy="5123831"/>
          </a:xfrm>
        </p:spPr>
      </p:pic>
    </p:spTree>
    <p:extLst>
      <p:ext uri="{BB962C8B-B14F-4D97-AF65-F5344CB8AC3E}">
        <p14:creationId xmlns:p14="http://schemas.microsoft.com/office/powerpoint/2010/main" val="2545042273"/>
      </p:ext>
    </p:extLst>
  </p:cSld>
  <p:clrMapOvr>
    <a:masterClrMapping/>
  </p:clrMapOvr>
</p:sld>
</file>

<file path=ppt/theme/theme1.xml><?xml version="1.0" encoding="utf-8"?>
<a:theme xmlns:a="http://schemas.openxmlformats.org/drawingml/2006/main" name="Посылка">
  <a:themeElements>
    <a:clrScheme name="Синий и зеленый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Посылка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Посылка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A425FB89-E954-4A2A-81DC-D90804A94DB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Посылка</Template>
  <TotalTime>120</TotalTime>
  <Words>173</Words>
  <Application>Microsoft Office PowerPoint</Application>
  <PresentationFormat>Широкоэкранный</PresentationFormat>
  <Paragraphs>33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8" baseType="lpstr">
      <vt:lpstr>Arial</vt:lpstr>
      <vt:lpstr>Calibri</vt:lpstr>
      <vt:lpstr>Corbel</vt:lpstr>
      <vt:lpstr>Courier New</vt:lpstr>
      <vt:lpstr>Gill Sans MT</vt:lpstr>
      <vt:lpstr>Посылка</vt:lpstr>
      <vt:lpstr>Разработка микросервисного приложения для организации работы контакт-центра</vt:lpstr>
      <vt:lpstr>Цель работы: Разработать микросервисное приложение для организации работы контакт-центра</vt:lpstr>
      <vt:lpstr>Функционал приложения: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  </vt:lpstr>
      <vt:lpstr>  </vt:lpstr>
      <vt:lpstr>Презентация PowerPoint</vt:lpstr>
      <vt:lpstr>Спасибо за внимание!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микросервисного приложения для организации работы контакт-центра</dc:title>
  <dc:creator>Илья Мазуров</dc:creator>
  <cp:lastModifiedBy>Илья Мазуров</cp:lastModifiedBy>
  <cp:revision>36</cp:revision>
  <dcterms:created xsi:type="dcterms:W3CDTF">2022-05-31T17:27:37Z</dcterms:created>
  <dcterms:modified xsi:type="dcterms:W3CDTF">2022-06-01T18:53:31Z</dcterms:modified>
</cp:coreProperties>
</file>