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729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75" d="100"/>
          <a:sy n="75" d="100"/>
        </p:scale>
        <p:origin x="414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7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2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0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Аутсорс | Фогстрим">
            <a:extLst>
              <a:ext uri="{FF2B5EF4-FFF2-40B4-BE49-F238E27FC236}">
                <a16:creationId xmlns:a16="http://schemas.microsoft.com/office/drawing/2014/main" id="{6784499F-E850-4E3A-8CE1-3CF4E45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858356"/>
            <a:ext cx="4151293" cy="29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A4DF1-566C-415E-9745-90A588D2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11" y="111242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микросервисного приложения для организации работы контакт-центра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B4E28-D9D4-413A-B451-2942793F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789" y="3205487"/>
            <a:ext cx="7162622" cy="1239894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АВБ-4-032: Мазуров И.А.</a:t>
            </a:r>
          </a:p>
          <a:p>
            <a:r>
              <a:rPr lang="ru-RU" sz="2400" dirty="0"/>
              <a:t>Руководитель: </a:t>
            </a:r>
            <a:r>
              <a:rPr lang="ru-RU" sz="2400" dirty="0" err="1"/>
              <a:t>д.п.н</a:t>
            </a:r>
            <a:r>
              <a:rPr lang="ru-RU" sz="2400" dirty="0"/>
              <a:t>. профессор Соколова О.И.</a:t>
            </a:r>
          </a:p>
          <a:p>
            <a:endParaRPr lang="ru-RU" dirty="0"/>
          </a:p>
        </p:txBody>
      </p:sp>
      <p:pic>
        <p:nvPicPr>
          <p:cNvPr id="1044" name="Picture 20" descr="Автоматизация исходящего обзвона в разных индустриях - MightyCall">
            <a:extLst>
              <a:ext uri="{FF2B5EF4-FFF2-40B4-BE49-F238E27FC236}">
                <a16:creationId xmlns:a16="http://schemas.microsoft.com/office/drawing/2014/main" id="{677814F5-F620-44AF-9FD4-104F116B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4099656"/>
            <a:ext cx="4857750" cy="27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7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01;p28">
            <a:extLst>
              <a:ext uri="{FF2B5EF4-FFF2-40B4-BE49-F238E27FC236}">
                <a16:creationId xmlns:a16="http://schemas.microsoft.com/office/drawing/2014/main" id="{C5EBF041-0DE3-4E64-88AA-659B1AEC53FF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8" name="Google Shape;702;p28">
              <a:extLst>
                <a:ext uri="{FF2B5EF4-FFF2-40B4-BE49-F238E27FC236}">
                  <a16:creationId xmlns:a16="http://schemas.microsoft.com/office/drawing/2014/main" id="{6927C676-92FF-4436-A3D7-FC593494EB04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0" name="Google Shape;703;p28">
                <a:extLst>
                  <a:ext uri="{FF2B5EF4-FFF2-40B4-BE49-F238E27FC236}">
                    <a16:creationId xmlns:a16="http://schemas.microsoft.com/office/drawing/2014/main" id="{E0B7ED5B-0B79-473E-B530-45A47BAD9599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" name="Google Shape;704;p28">
                <a:extLst>
                  <a:ext uri="{FF2B5EF4-FFF2-40B4-BE49-F238E27FC236}">
                    <a16:creationId xmlns:a16="http://schemas.microsoft.com/office/drawing/2014/main" id="{0F919C6B-9E01-4B66-A7DA-A70EECA232E7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12" name="Google Shape;705;p28">
                  <a:extLst>
                    <a:ext uri="{FF2B5EF4-FFF2-40B4-BE49-F238E27FC236}">
                      <a16:creationId xmlns:a16="http://schemas.microsoft.com/office/drawing/2014/main" id="{37460A66-032B-416C-920F-A3594826D3AE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706;p28">
                  <a:extLst>
                    <a:ext uri="{FF2B5EF4-FFF2-40B4-BE49-F238E27FC236}">
                      <a16:creationId xmlns:a16="http://schemas.microsoft.com/office/drawing/2014/main" id="{35144383-6D4D-4263-9DD3-9DE5057D2E9F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707;p28">
              <a:extLst>
                <a:ext uri="{FF2B5EF4-FFF2-40B4-BE49-F238E27FC236}">
                  <a16:creationId xmlns:a16="http://schemas.microsoft.com/office/drawing/2014/main" id="{1EE1BC4C-A8B2-49A9-9262-BD44F537ED5A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03E3E6-41D7-448C-B30E-45AFDAE0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699" y="818687"/>
            <a:ext cx="3692798" cy="450532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BE182B-D2D9-4A21-9C9F-7882D2047098}"/>
              </a:ext>
            </a:extLst>
          </p:cNvPr>
          <p:cNvSpPr txBox="1"/>
          <p:nvPr/>
        </p:nvSpPr>
        <p:spPr>
          <a:xfrm>
            <a:off x="3677134" y="5376810"/>
            <a:ext cx="521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8 Панель администратора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7848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2AA3F-2818-488F-8F2B-591F7C9D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 </a:t>
            </a:r>
          </a:p>
        </p:txBody>
      </p:sp>
      <p:pic>
        <p:nvPicPr>
          <p:cNvPr id="7172" name="Picture 4" descr="Мем: &quot;Спасибо за внимание!&quot; - Все шаблоны - Meme-arsenal.com">
            <a:extLst>
              <a:ext uri="{FF2B5EF4-FFF2-40B4-BE49-F238E27FC236}">
                <a16:creationId xmlns:a16="http://schemas.microsoft.com/office/drawing/2014/main" id="{DBB3830D-5B26-4E44-A79D-170332E15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3148" r="13547" b="10000"/>
          <a:stretch/>
        </p:blipFill>
        <p:spPr bwMode="auto">
          <a:xfrm>
            <a:off x="6607413" y="2400300"/>
            <a:ext cx="3353451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D2454B-581C-4ADD-9B0A-2E1B1CB836A7}"/>
              </a:ext>
            </a:extLst>
          </p:cNvPr>
          <p:cNvSpPr txBox="1">
            <a:spLocks/>
          </p:cNvSpPr>
          <p:nvPr/>
        </p:nvSpPr>
        <p:spPr>
          <a:xfrm>
            <a:off x="6607413" y="2400300"/>
            <a:ext cx="3353451" cy="4064000"/>
          </a:xfrm>
          <a:prstGeom prst="rect">
            <a:avLst/>
          </a:prstGeom>
          <a:noFill/>
          <a:ln w="571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88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C2A03-40C8-4712-B341-5313FDDD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575" y="964692"/>
            <a:ext cx="5792169" cy="963086"/>
          </a:xfrm>
        </p:spPr>
        <p:txBody>
          <a:bodyPr>
            <a:normAutofit/>
          </a:bodyPr>
          <a:lstStyle/>
          <a:p>
            <a:r>
              <a:rPr lang="ru-RU" sz="3600" b="1" dirty="0"/>
              <a:t>Цели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F16FA-AD5C-42DA-A2C8-147D410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231" y="2455137"/>
            <a:ext cx="5792169" cy="3569623"/>
          </a:xfrm>
        </p:spPr>
        <p:txBody>
          <a:bodyPr>
            <a:normAutofit/>
          </a:bodyPr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обосновать выбор платформы и языка для разработки; 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выбрать функционал приложения;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выполнить проектирование приложения;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выбрать базу данных для работы приложения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</p:txBody>
      </p: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7F27AF09-9CD7-4242-BEBE-E785BC077CF1}"/>
              </a:ext>
            </a:extLst>
          </p:cNvPr>
          <p:cNvCxnSpPr>
            <a:cxnSpLocks/>
          </p:cNvCxnSpPr>
          <p:nvPr/>
        </p:nvCxnSpPr>
        <p:spPr>
          <a:xfrm>
            <a:off x="3076258" y="1148723"/>
            <a:ext cx="2760626" cy="1599049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91;p37">
            <a:extLst>
              <a:ext uri="{FF2B5EF4-FFF2-40B4-BE49-F238E27FC236}">
                <a16:creationId xmlns:a16="http://schemas.microsoft.com/office/drawing/2014/main" id="{3794B1D1-96B7-4E07-8F55-08F7C34939E5}"/>
              </a:ext>
            </a:extLst>
          </p:cNvPr>
          <p:cNvSpPr/>
          <p:nvPr/>
        </p:nvSpPr>
        <p:spPr>
          <a:xfrm>
            <a:off x="1564184" y="2557067"/>
            <a:ext cx="577810" cy="40266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592;p37">
            <a:extLst>
              <a:ext uri="{FF2B5EF4-FFF2-40B4-BE49-F238E27FC236}">
                <a16:creationId xmlns:a16="http://schemas.microsoft.com/office/drawing/2014/main" id="{23B7B02E-D6F4-419A-B3BC-870CA9F043A0}"/>
              </a:ext>
            </a:extLst>
          </p:cNvPr>
          <p:cNvGrpSpPr/>
          <p:nvPr/>
        </p:nvGrpSpPr>
        <p:grpSpPr>
          <a:xfrm>
            <a:off x="707995" y="1965240"/>
            <a:ext cx="703531" cy="594864"/>
            <a:chOff x="6425500" y="2795700"/>
            <a:chExt cx="265875" cy="292650"/>
          </a:xfrm>
        </p:grpSpPr>
        <p:sp>
          <p:nvSpPr>
            <p:cNvPr id="12" name="Google Shape;593;p37">
              <a:extLst>
                <a:ext uri="{FF2B5EF4-FFF2-40B4-BE49-F238E27FC236}">
                  <a16:creationId xmlns:a16="http://schemas.microsoft.com/office/drawing/2014/main" id="{9E2AEFB5-3914-42DF-85D5-B6ED661725C3}"/>
                </a:ext>
              </a:extLst>
            </p:cNvPr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94;p37">
              <a:extLst>
                <a:ext uri="{FF2B5EF4-FFF2-40B4-BE49-F238E27FC236}">
                  <a16:creationId xmlns:a16="http://schemas.microsoft.com/office/drawing/2014/main" id="{EF0C8562-B03F-4F8B-918B-4046D64124E3}"/>
                </a:ext>
              </a:extLst>
            </p:cNvPr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781;p37">
            <a:extLst>
              <a:ext uri="{FF2B5EF4-FFF2-40B4-BE49-F238E27FC236}">
                <a16:creationId xmlns:a16="http://schemas.microsoft.com/office/drawing/2014/main" id="{5C84603C-D5FF-437A-8903-8D636709E862}"/>
              </a:ext>
            </a:extLst>
          </p:cNvPr>
          <p:cNvSpPr/>
          <p:nvPr/>
        </p:nvSpPr>
        <p:spPr>
          <a:xfrm>
            <a:off x="1690502" y="1956508"/>
            <a:ext cx="272566" cy="445786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814;p32">
            <a:extLst>
              <a:ext uri="{FF2B5EF4-FFF2-40B4-BE49-F238E27FC236}">
                <a16:creationId xmlns:a16="http://schemas.microsoft.com/office/drawing/2014/main" id="{1D5FCA34-26BA-42EF-B621-FE3601CCB73B}"/>
              </a:ext>
            </a:extLst>
          </p:cNvPr>
          <p:cNvGrpSpPr/>
          <p:nvPr/>
        </p:nvGrpSpPr>
        <p:grpSpPr>
          <a:xfrm>
            <a:off x="2263390" y="1976903"/>
            <a:ext cx="589039" cy="749276"/>
            <a:chOff x="3086700" y="1180050"/>
            <a:chExt cx="216800" cy="262325"/>
          </a:xfrm>
        </p:grpSpPr>
        <p:sp>
          <p:nvSpPr>
            <p:cNvPr id="16" name="Google Shape;815;p32">
              <a:extLst>
                <a:ext uri="{FF2B5EF4-FFF2-40B4-BE49-F238E27FC236}">
                  <a16:creationId xmlns:a16="http://schemas.microsoft.com/office/drawing/2014/main" id="{5F43E078-182C-4446-995A-9E2B74FADB33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6;p32">
              <a:extLst>
                <a:ext uri="{FF2B5EF4-FFF2-40B4-BE49-F238E27FC236}">
                  <a16:creationId xmlns:a16="http://schemas.microsoft.com/office/drawing/2014/main" id="{0B1E6093-D45D-4301-9659-FCE43D9A9110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13;p32">
            <a:extLst>
              <a:ext uri="{FF2B5EF4-FFF2-40B4-BE49-F238E27FC236}">
                <a16:creationId xmlns:a16="http://schemas.microsoft.com/office/drawing/2014/main" id="{B79AEE2F-336E-47B6-9C92-ACAA6F009B82}"/>
              </a:ext>
            </a:extLst>
          </p:cNvPr>
          <p:cNvSpPr/>
          <p:nvPr/>
        </p:nvSpPr>
        <p:spPr>
          <a:xfrm>
            <a:off x="2106038" y="2051675"/>
            <a:ext cx="272567" cy="292635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 descr="Asp.Net Core İlk Uygulamanın Oluşturulması">
            <a:extLst>
              <a:ext uri="{FF2B5EF4-FFF2-40B4-BE49-F238E27FC236}">
                <a16:creationId xmlns:a16="http://schemas.microsoft.com/office/drawing/2014/main" id="{0C34DBF2-2333-4705-9DE9-912D83D0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" y="338333"/>
            <a:ext cx="4697071" cy="15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C4B0D026-DCB4-4FB6-90FB-C2A7E6A25604}"/>
              </a:ext>
            </a:extLst>
          </p:cNvPr>
          <p:cNvCxnSpPr>
            <a:cxnSpLocks/>
          </p:cNvCxnSpPr>
          <p:nvPr/>
        </p:nvCxnSpPr>
        <p:spPr>
          <a:xfrm>
            <a:off x="2869287" y="2178878"/>
            <a:ext cx="2967597" cy="1385662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Разработка мобильных приложений">
            <a:extLst>
              <a:ext uri="{FF2B5EF4-FFF2-40B4-BE49-F238E27FC236}">
                <a16:creationId xmlns:a16="http://schemas.microsoft.com/office/drawing/2014/main" id="{9F2F1DB3-8EC7-43C3-BD4E-77AEFE67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6" y="3253815"/>
            <a:ext cx="2587350" cy="17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4F1867EF-650E-4B80-9117-973DC1803246}"/>
              </a:ext>
            </a:extLst>
          </p:cNvPr>
          <p:cNvCxnSpPr>
            <a:cxnSpLocks/>
          </p:cNvCxnSpPr>
          <p:nvPr/>
        </p:nvCxnSpPr>
        <p:spPr>
          <a:xfrm>
            <a:off x="2659694" y="3613774"/>
            <a:ext cx="3177190" cy="736331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изогнутый 46">
            <a:extLst>
              <a:ext uri="{FF2B5EF4-FFF2-40B4-BE49-F238E27FC236}">
                <a16:creationId xmlns:a16="http://schemas.microsoft.com/office/drawing/2014/main" id="{07177879-6131-4B94-9238-B0FA500D4CCA}"/>
              </a:ext>
            </a:extLst>
          </p:cNvPr>
          <p:cNvCxnSpPr>
            <a:cxnSpLocks/>
          </p:cNvCxnSpPr>
          <p:nvPr/>
        </p:nvCxnSpPr>
        <p:spPr>
          <a:xfrm flipV="1">
            <a:off x="4387203" y="5283201"/>
            <a:ext cx="1449681" cy="1109975"/>
          </a:xfrm>
          <a:prstGeom prst="curvedConnector3">
            <a:avLst>
              <a:gd name="adj1" fmla="val 50000"/>
            </a:avLst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7 типов современных баз данных: предназначение, достоинства и недостатки">
            <a:extLst>
              <a:ext uri="{FF2B5EF4-FFF2-40B4-BE49-F238E27FC236}">
                <a16:creationId xmlns:a16="http://schemas.microsoft.com/office/drawing/2014/main" id="{7138D3E4-F263-4743-BD74-CA6CAB1D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90" y="4528574"/>
            <a:ext cx="2123813" cy="212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83AA-E739-40F4-BBED-B0F46B85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64692"/>
            <a:ext cx="10149374" cy="737108"/>
          </a:xfrm>
        </p:spPr>
        <p:txBody>
          <a:bodyPr>
            <a:normAutofit/>
          </a:bodyPr>
          <a:lstStyle/>
          <a:p>
            <a:r>
              <a:rPr lang="ru-RU" sz="2400" b="1" dirty="0"/>
              <a:t>Функционал приложения: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B8553-918F-4808-B2EB-90E8F311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44" y="4037888"/>
            <a:ext cx="6720373" cy="236470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ru-RU" sz="2400" dirty="0"/>
              <a:t>добавление новых сервисов администратором;</a:t>
            </a:r>
          </a:p>
          <a:p>
            <a:pPr>
              <a:buClrTx/>
            </a:pPr>
            <a:r>
              <a:rPr lang="ru-RU" sz="2400" dirty="0"/>
              <a:t>редактирование уже существующих сервисов администратором;</a:t>
            </a:r>
          </a:p>
          <a:p>
            <a:pPr>
              <a:buClrTx/>
            </a:pPr>
            <a:r>
              <a:rPr lang="ru-RU" sz="2400" dirty="0"/>
              <a:t>редактирование основных страниц сайта администратором.</a:t>
            </a:r>
          </a:p>
        </p:txBody>
      </p:sp>
      <p:grpSp>
        <p:nvGrpSpPr>
          <p:cNvPr id="7" name="Google Shape;735;p37">
            <a:extLst>
              <a:ext uri="{FF2B5EF4-FFF2-40B4-BE49-F238E27FC236}">
                <a16:creationId xmlns:a16="http://schemas.microsoft.com/office/drawing/2014/main" id="{FDC4F7DC-5480-4B3E-AF3B-57709DE998FC}"/>
              </a:ext>
            </a:extLst>
          </p:cNvPr>
          <p:cNvGrpSpPr/>
          <p:nvPr/>
        </p:nvGrpSpPr>
        <p:grpSpPr>
          <a:xfrm>
            <a:off x="5405182" y="1887879"/>
            <a:ext cx="468088" cy="478097"/>
            <a:chOff x="674800" y="2146225"/>
            <a:chExt cx="252500" cy="252500"/>
          </a:xfrm>
        </p:grpSpPr>
        <p:sp>
          <p:nvSpPr>
            <p:cNvPr id="8" name="Google Shape;736;p37">
              <a:extLst>
                <a:ext uri="{FF2B5EF4-FFF2-40B4-BE49-F238E27FC236}">
                  <a16:creationId xmlns:a16="http://schemas.microsoft.com/office/drawing/2014/main" id="{B10BDD77-A02B-4B8E-831F-FD706DB0C115}"/>
                </a:ext>
              </a:extLst>
            </p:cNvPr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737;p37">
              <a:extLst>
                <a:ext uri="{FF2B5EF4-FFF2-40B4-BE49-F238E27FC236}">
                  <a16:creationId xmlns:a16="http://schemas.microsoft.com/office/drawing/2014/main" id="{1F02243C-DA1E-41A4-9C00-A92EB8C1D1E7}"/>
                </a:ext>
              </a:extLst>
            </p:cNvPr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38;p37">
              <a:extLst>
                <a:ext uri="{FF2B5EF4-FFF2-40B4-BE49-F238E27FC236}">
                  <a16:creationId xmlns:a16="http://schemas.microsoft.com/office/drawing/2014/main" id="{6B4E1F8D-3A27-439E-8504-6FE66CD19BEC}"/>
                </a:ext>
              </a:extLst>
            </p:cNvPr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39;p37">
              <a:extLst>
                <a:ext uri="{FF2B5EF4-FFF2-40B4-BE49-F238E27FC236}">
                  <a16:creationId xmlns:a16="http://schemas.microsoft.com/office/drawing/2014/main" id="{8C68D844-7012-41B8-A989-215627E20B0A}"/>
                </a:ext>
              </a:extLst>
            </p:cNvPr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592;p37">
            <a:extLst>
              <a:ext uri="{FF2B5EF4-FFF2-40B4-BE49-F238E27FC236}">
                <a16:creationId xmlns:a16="http://schemas.microsoft.com/office/drawing/2014/main" id="{9511CE3C-F971-404A-B99B-3B47EF5E5E24}"/>
              </a:ext>
            </a:extLst>
          </p:cNvPr>
          <p:cNvGrpSpPr/>
          <p:nvPr/>
        </p:nvGrpSpPr>
        <p:grpSpPr>
          <a:xfrm>
            <a:off x="6387621" y="2143040"/>
            <a:ext cx="614407" cy="563114"/>
            <a:chOff x="6425500" y="2795700"/>
            <a:chExt cx="265875" cy="292650"/>
          </a:xfrm>
        </p:grpSpPr>
        <p:sp>
          <p:nvSpPr>
            <p:cNvPr id="33" name="Google Shape;593;p37">
              <a:extLst>
                <a:ext uri="{FF2B5EF4-FFF2-40B4-BE49-F238E27FC236}">
                  <a16:creationId xmlns:a16="http://schemas.microsoft.com/office/drawing/2014/main" id="{68B693F0-4FB7-484E-94D7-47207B1F94A8}"/>
                </a:ext>
              </a:extLst>
            </p:cNvPr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94;p37">
              <a:extLst>
                <a:ext uri="{FF2B5EF4-FFF2-40B4-BE49-F238E27FC236}">
                  <a16:creationId xmlns:a16="http://schemas.microsoft.com/office/drawing/2014/main" id="{E5D02592-5511-4FC1-A0A7-3C6245E9BC20}"/>
                </a:ext>
              </a:extLst>
            </p:cNvPr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624;p37">
            <a:extLst>
              <a:ext uri="{FF2B5EF4-FFF2-40B4-BE49-F238E27FC236}">
                <a16:creationId xmlns:a16="http://schemas.microsoft.com/office/drawing/2014/main" id="{6620F2B1-BBFA-408E-B278-D26C4156751E}"/>
              </a:ext>
            </a:extLst>
          </p:cNvPr>
          <p:cNvGrpSpPr/>
          <p:nvPr/>
        </p:nvGrpSpPr>
        <p:grpSpPr>
          <a:xfrm>
            <a:off x="5958262" y="3215617"/>
            <a:ext cx="517128" cy="405535"/>
            <a:chOff x="4835275" y="1198350"/>
            <a:chExt cx="226175" cy="226175"/>
          </a:xfrm>
        </p:grpSpPr>
        <p:sp>
          <p:nvSpPr>
            <p:cNvPr id="42" name="Google Shape;625;p37">
              <a:extLst>
                <a:ext uri="{FF2B5EF4-FFF2-40B4-BE49-F238E27FC236}">
                  <a16:creationId xmlns:a16="http://schemas.microsoft.com/office/drawing/2014/main" id="{35F19591-EF77-4374-9B0F-11DFDE9EAE7A}"/>
                </a:ext>
              </a:extLst>
            </p:cNvPr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26;p37">
              <a:extLst>
                <a:ext uri="{FF2B5EF4-FFF2-40B4-BE49-F238E27FC236}">
                  <a16:creationId xmlns:a16="http://schemas.microsoft.com/office/drawing/2014/main" id="{2FB96C74-87C1-4F95-ADDB-CF8246B3B749}"/>
                </a:ext>
              </a:extLst>
            </p:cNvPr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590;p37">
            <a:extLst>
              <a:ext uri="{FF2B5EF4-FFF2-40B4-BE49-F238E27FC236}">
                <a16:creationId xmlns:a16="http://schemas.microsoft.com/office/drawing/2014/main" id="{1A8E7F22-F126-4746-97AB-0119E70B267E}"/>
              </a:ext>
            </a:extLst>
          </p:cNvPr>
          <p:cNvSpPr/>
          <p:nvPr/>
        </p:nvSpPr>
        <p:spPr>
          <a:xfrm>
            <a:off x="10399274" y="2760153"/>
            <a:ext cx="468088" cy="408469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647;p37">
            <a:extLst>
              <a:ext uri="{FF2B5EF4-FFF2-40B4-BE49-F238E27FC236}">
                <a16:creationId xmlns:a16="http://schemas.microsoft.com/office/drawing/2014/main" id="{2F457F87-A082-4AEA-9817-61E655639697}"/>
              </a:ext>
            </a:extLst>
          </p:cNvPr>
          <p:cNvGrpSpPr/>
          <p:nvPr/>
        </p:nvGrpSpPr>
        <p:grpSpPr>
          <a:xfrm>
            <a:off x="9140799" y="2652801"/>
            <a:ext cx="274656" cy="434085"/>
            <a:chOff x="3741075" y="1171575"/>
            <a:chExt cx="172650" cy="279725"/>
          </a:xfrm>
        </p:grpSpPr>
        <p:sp>
          <p:nvSpPr>
            <p:cNvPr id="46" name="Google Shape;648;p37">
              <a:extLst>
                <a:ext uri="{FF2B5EF4-FFF2-40B4-BE49-F238E27FC236}">
                  <a16:creationId xmlns:a16="http://schemas.microsoft.com/office/drawing/2014/main" id="{1E3573F6-9A21-4249-AFC2-2C6C9555BF8A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649;p37">
              <a:extLst>
                <a:ext uri="{FF2B5EF4-FFF2-40B4-BE49-F238E27FC236}">
                  <a16:creationId xmlns:a16="http://schemas.microsoft.com/office/drawing/2014/main" id="{C77338FA-BC92-4552-AF08-29E0EF93BEA8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650;p37">
              <a:extLst>
                <a:ext uri="{FF2B5EF4-FFF2-40B4-BE49-F238E27FC236}">
                  <a16:creationId xmlns:a16="http://schemas.microsoft.com/office/drawing/2014/main" id="{72EA793C-136A-467A-978A-C6FC808789D7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651;p37">
              <a:extLst>
                <a:ext uri="{FF2B5EF4-FFF2-40B4-BE49-F238E27FC236}">
                  <a16:creationId xmlns:a16="http://schemas.microsoft.com/office/drawing/2014/main" id="{1789AE0F-8D63-4CA7-B031-3718B1471B67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653;p37">
            <a:extLst>
              <a:ext uri="{FF2B5EF4-FFF2-40B4-BE49-F238E27FC236}">
                <a16:creationId xmlns:a16="http://schemas.microsoft.com/office/drawing/2014/main" id="{361F2022-2FF8-4947-8020-208F769C162F}"/>
              </a:ext>
            </a:extLst>
          </p:cNvPr>
          <p:cNvGrpSpPr/>
          <p:nvPr/>
        </p:nvGrpSpPr>
        <p:grpSpPr>
          <a:xfrm>
            <a:off x="7702484" y="3221711"/>
            <a:ext cx="572398" cy="474851"/>
            <a:chOff x="952700" y="1101100"/>
            <a:chExt cx="265900" cy="186050"/>
          </a:xfrm>
        </p:grpSpPr>
        <p:sp>
          <p:nvSpPr>
            <p:cNvPr id="51" name="Google Shape;654;p37">
              <a:extLst>
                <a:ext uri="{FF2B5EF4-FFF2-40B4-BE49-F238E27FC236}">
                  <a16:creationId xmlns:a16="http://schemas.microsoft.com/office/drawing/2014/main" id="{8824E133-3968-4F3B-A295-C69827A4208C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655;p37">
              <a:extLst>
                <a:ext uri="{FF2B5EF4-FFF2-40B4-BE49-F238E27FC236}">
                  <a16:creationId xmlns:a16="http://schemas.microsoft.com/office/drawing/2014/main" id="{4EF3E7EE-A1D4-4378-8BE0-A831D168DB6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656;p37">
              <a:extLst>
                <a:ext uri="{FF2B5EF4-FFF2-40B4-BE49-F238E27FC236}">
                  <a16:creationId xmlns:a16="http://schemas.microsoft.com/office/drawing/2014/main" id="{25BA6649-FD3C-4EB3-8CBB-0B39353885B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644;p37">
            <a:extLst>
              <a:ext uri="{FF2B5EF4-FFF2-40B4-BE49-F238E27FC236}">
                <a16:creationId xmlns:a16="http://schemas.microsoft.com/office/drawing/2014/main" id="{6AE5C824-40F0-4FA9-B91F-865FD56AB933}"/>
              </a:ext>
            </a:extLst>
          </p:cNvPr>
          <p:cNvGrpSpPr/>
          <p:nvPr/>
        </p:nvGrpSpPr>
        <p:grpSpPr>
          <a:xfrm>
            <a:off x="10633318" y="5541513"/>
            <a:ext cx="614407" cy="703589"/>
            <a:chOff x="3086700" y="1180050"/>
            <a:chExt cx="216800" cy="262325"/>
          </a:xfrm>
        </p:grpSpPr>
        <p:sp>
          <p:nvSpPr>
            <p:cNvPr id="55" name="Google Shape;645;p37">
              <a:extLst>
                <a:ext uri="{FF2B5EF4-FFF2-40B4-BE49-F238E27FC236}">
                  <a16:creationId xmlns:a16="http://schemas.microsoft.com/office/drawing/2014/main" id="{D7BCF852-172B-4101-9004-A84FA78FB767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646;p37">
              <a:extLst>
                <a:ext uri="{FF2B5EF4-FFF2-40B4-BE49-F238E27FC236}">
                  <a16:creationId xmlns:a16="http://schemas.microsoft.com/office/drawing/2014/main" id="{63830CE8-2B4E-44B9-847D-11C2AD2783E0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88" name="Picture 44" descr="Как организовать колл-центр в банке - MightyCall">
            <a:extLst>
              <a:ext uri="{FF2B5EF4-FFF2-40B4-BE49-F238E27FC236}">
                <a16:creationId xmlns:a16="http://schemas.microsoft.com/office/drawing/2014/main" id="{0531AE50-1243-4863-9D61-234E0E23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3068"/>
            <a:ext cx="5477713" cy="30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AC2FC7F2-5E6D-427F-AFFC-5C877BC23986}"/>
              </a:ext>
            </a:extLst>
          </p:cNvPr>
          <p:cNvSpPr txBox="1">
            <a:spLocks/>
          </p:cNvSpPr>
          <p:nvPr/>
        </p:nvSpPr>
        <p:spPr>
          <a:xfrm>
            <a:off x="1028701" y="1877716"/>
            <a:ext cx="7630108" cy="219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ru-RU" sz="2400" dirty="0"/>
              <a:t>авторизация пользователей; </a:t>
            </a:r>
          </a:p>
          <a:p>
            <a:pPr>
              <a:buClrTx/>
            </a:pPr>
            <a:r>
              <a:rPr lang="ru-RU" sz="2400" dirty="0"/>
              <a:t>совершение звонка клиенту;</a:t>
            </a:r>
          </a:p>
          <a:p>
            <a:pPr>
              <a:buClrTx/>
            </a:pPr>
            <a:r>
              <a:rPr lang="ru-RU" sz="2400" dirty="0"/>
              <a:t>отправка сообщения клиенту;</a:t>
            </a:r>
          </a:p>
          <a:p>
            <a:pPr>
              <a:buClrTx/>
            </a:pPr>
            <a:r>
              <a:rPr lang="ru-RU" sz="2400" dirty="0"/>
              <a:t>работа со статистикой;</a:t>
            </a:r>
          </a:p>
        </p:txBody>
      </p:sp>
    </p:spTree>
    <p:extLst>
      <p:ext uri="{BB962C8B-B14F-4D97-AF65-F5344CB8AC3E}">
        <p14:creationId xmlns:p14="http://schemas.microsoft.com/office/powerpoint/2010/main" val="9502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143E8B-6E63-4793-A1C2-9391D58908E7}"/>
              </a:ext>
            </a:extLst>
          </p:cNvPr>
          <p:cNvSpPr txBox="1"/>
          <p:nvPr/>
        </p:nvSpPr>
        <p:spPr>
          <a:xfrm>
            <a:off x="7670800" y="59035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Рис. 1 Диаграмма прецедентов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13F16C-2B29-41D1-B0F4-160AFA0A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4" y="139700"/>
            <a:ext cx="6200776" cy="63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112F96-DFFF-43C4-9DDF-9970C2010B84}"/>
              </a:ext>
            </a:extLst>
          </p:cNvPr>
          <p:cNvSpPr txBox="1"/>
          <p:nvPr/>
        </p:nvSpPr>
        <p:spPr>
          <a:xfrm>
            <a:off x="2082800" y="5807845"/>
            <a:ext cx="481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Рис. 2 Диаграмма классов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D625A4-26B8-4280-BAFD-B8F264E6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635724"/>
            <a:ext cx="11715748" cy="53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A3B4A8-C283-471A-A430-967F2689C23F}"/>
              </a:ext>
            </a:extLst>
          </p:cNvPr>
          <p:cNvSpPr txBox="1"/>
          <p:nvPr/>
        </p:nvSpPr>
        <p:spPr>
          <a:xfrm>
            <a:off x="3898901" y="6159008"/>
            <a:ext cx="484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Рис. 3 Диаграмма последовательностей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4D1A6C-4D14-44AB-A28A-29D2CA97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5" y="408632"/>
            <a:ext cx="10458450" cy="577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701;p28">
            <a:extLst>
              <a:ext uri="{FF2B5EF4-FFF2-40B4-BE49-F238E27FC236}">
                <a16:creationId xmlns:a16="http://schemas.microsoft.com/office/drawing/2014/main" id="{5BB9EF7F-D6A0-49F6-AEBA-32E626F5C036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17" name="Google Shape;702;p28">
              <a:extLst>
                <a:ext uri="{FF2B5EF4-FFF2-40B4-BE49-F238E27FC236}">
                  <a16:creationId xmlns:a16="http://schemas.microsoft.com/office/drawing/2014/main" id="{AEA80EEC-A29C-404E-9DA4-71AAA1668347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9" name="Google Shape;703;p28">
                <a:extLst>
                  <a:ext uri="{FF2B5EF4-FFF2-40B4-BE49-F238E27FC236}">
                    <a16:creationId xmlns:a16="http://schemas.microsoft.com/office/drawing/2014/main" id="{754FD463-1566-4392-B89B-ECA7552227AA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704;p28">
                <a:extLst>
                  <a:ext uri="{FF2B5EF4-FFF2-40B4-BE49-F238E27FC236}">
                    <a16:creationId xmlns:a16="http://schemas.microsoft.com/office/drawing/2014/main" id="{84E78B76-5957-453E-B44B-BC16AFE41DBC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21" name="Google Shape;705;p28">
                  <a:extLst>
                    <a:ext uri="{FF2B5EF4-FFF2-40B4-BE49-F238E27FC236}">
                      <a16:creationId xmlns:a16="http://schemas.microsoft.com/office/drawing/2014/main" id="{3BA3D4EB-677B-4DD7-BD5B-DEF5E6306245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06;p28">
                  <a:extLst>
                    <a:ext uri="{FF2B5EF4-FFF2-40B4-BE49-F238E27FC236}">
                      <a16:creationId xmlns:a16="http://schemas.microsoft.com/office/drawing/2014/main" id="{DF6BDABB-B754-4E22-AE85-8362CA6E70A9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Google Shape;707;p28">
              <a:extLst>
                <a:ext uri="{FF2B5EF4-FFF2-40B4-BE49-F238E27FC236}">
                  <a16:creationId xmlns:a16="http://schemas.microsoft.com/office/drawing/2014/main" id="{B36EF27C-0A4D-4F2B-9568-8B47B736C99D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81E29-53AE-4E99-AC70-39E6B1EE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70" y="796363"/>
            <a:ext cx="3621460" cy="444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3F0D9-9F3D-444F-A0FE-F44309914546}"/>
              </a:ext>
            </a:extLst>
          </p:cNvPr>
          <p:cNvSpPr txBox="1"/>
          <p:nvPr/>
        </p:nvSpPr>
        <p:spPr>
          <a:xfrm>
            <a:off x="3519486" y="5322624"/>
            <a:ext cx="591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4 Окно авторизации при запуске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630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01;p28">
            <a:extLst>
              <a:ext uri="{FF2B5EF4-FFF2-40B4-BE49-F238E27FC236}">
                <a16:creationId xmlns:a16="http://schemas.microsoft.com/office/drawing/2014/main" id="{370A3483-E0F0-4D90-BD93-CF2501ADAF33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8" name="Google Shape;702;p28">
              <a:extLst>
                <a:ext uri="{FF2B5EF4-FFF2-40B4-BE49-F238E27FC236}">
                  <a16:creationId xmlns:a16="http://schemas.microsoft.com/office/drawing/2014/main" id="{AAACEED6-047E-4361-9C2C-31E4E6A8FB83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0" name="Google Shape;703;p28">
                <a:extLst>
                  <a:ext uri="{FF2B5EF4-FFF2-40B4-BE49-F238E27FC236}">
                    <a16:creationId xmlns:a16="http://schemas.microsoft.com/office/drawing/2014/main" id="{8EFFB855-684A-4059-88B7-A31D06028292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" name="Google Shape;704;p28">
                <a:extLst>
                  <a:ext uri="{FF2B5EF4-FFF2-40B4-BE49-F238E27FC236}">
                    <a16:creationId xmlns:a16="http://schemas.microsoft.com/office/drawing/2014/main" id="{65D15D32-0F39-4482-8435-81536A79BAC3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12" name="Google Shape;705;p28">
                  <a:extLst>
                    <a:ext uri="{FF2B5EF4-FFF2-40B4-BE49-F238E27FC236}">
                      <a16:creationId xmlns:a16="http://schemas.microsoft.com/office/drawing/2014/main" id="{8F8F7729-44A4-4924-BCE3-22B3A8A61B38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706;p28">
                  <a:extLst>
                    <a:ext uri="{FF2B5EF4-FFF2-40B4-BE49-F238E27FC236}">
                      <a16:creationId xmlns:a16="http://schemas.microsoft.com/office/drawing/2014/main" id="{C79C59AB-3769-4E78-BF1C-856200DAC8FF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707;p28">
              <a:extLst>
                <a:ext uri="{FF2B5EF4-FFF2-40B4-BE49-F238E27FC236}">
                  <a16:creationId xmlns:a16="http://schemas.microsoft.com/office/drawing/2014/main" id="{4230C567-05C2-444B-8578-3F295E0D3CF7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16C62B-9EA9-42C9-82FD-8ACBBAD97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8" r="2290" b="5852"/>
          <a:stretch/>
        </p:blipFill>
        <p:spPr>
          <a:xfrm>
            <a:off x="2554960" y="903952"/>
            <a:ext cx="7356662" cy="433879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D92D2-07BE-4308-9045-EB9F1086F450}"/>
              </a:ext>
            </a:extLst>
          </p:cNvPr>
          <p:cNvSpPr txBox="1"/>
          <p:nvPr/>
        </p:nvSpPr>
        <p:spPr>
          <a:xfrm>
            <a:off x="4057072" y="5362575"/>
            <a:ext cx="439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5 Главная страница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801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B0D686-E353-4CD7-9CB9-9A135C06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9" y="1133781"/>
            <a:ext cx="3738561" cy="5123833"/>
          </a:xfrm>
          <a:noFill/>
          <a:ln w="57150"/>
        </p:spPr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1682D4-E20D-44B6-833E-2B2F6911A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9"/>
          <a:stretch/>
        </p:blipFill>
        <p:spPr>
          <a:xfrm>
            <a:off x="6618066" y="1133781"/>
            <a:ext cx="4435696" cy="5123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4713E-D940-43C9-8DC2-F0B3460851B0}"/>
              </a:ext>
            </a:extLst>
          </p:cNvPr>
          <p:cNvSpPr txBox="1"/>
          <p:nvPr/>
        </p:nvSpPr>
        <p:spPr>
          <a:xfrm>
            <a:off x="1659731" y="638175"/>
            <a:ext cx="2695575" cy="369332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6 До отправки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3466F-77ED-432F-B47F-B1C6E09E0580}"/>
              </a:ext>
            </a:extLst>
          </p:cNvPr>
          <p:cNvSpPr txBox="1"/>
          <p:nvPr/>
        </p:nvSpPr>
        <p:spPr>
          <a:xfrm>
            <a:off x="7545275" y="638175"/>
            <a:ext cx="2581275" cy="369332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7 После отправки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7C894A7-9F91-4063-B722-611AEC481C9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76800" y="3695698"/>
            <a:ext cx="1741266" cy="0"/>
          </a:xfrm>
          <a:prstGeom prst="straightConnector1">
            <a:avLst/>
          </a:prstGeom>
          <a:ln w="57150">
            <a:solidFill>
              <a:srgbClr val="40404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81BB809-A5B9-45A5-87CB-E00DAEE15E5D}"/>
              </a:ext>
            </a:extLst>
          </p:cNvPr>
          <p:cNvSpPr txBox="1">
            <a:spLocks/>
          </p:cNvSpPr>
          <p:nvPr/>
        </p:nvSpPr>
        <p:spPr>
          <a:xfrm>
            <a:off x="6618066" y="1133781"/>
            <a:ext cx="4435695" cy="5123833"/>
          </a:xfrm>
          <a:prstGeom prst="rect">
            <a:avLst/>
          </a:prstGeom>
          <a:noFill/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67E46E-E255-45BC-9B3E-77687889A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662" b="2782"/>
          <a:stretch/>
        </p:blipFill>
        <p:spPr>
          <a:xfrm>
            <a:off x="1138239" y="1133783"/>
            <a:ext cx="3738561" cy="5123831"/>
          </a:xfrm>
        </p:spPr>
      </p:pic>
    </p:spTree>
    <p:extLst>
      <p:ext uri="{BB962C8B-B14F-4D97-AF65-F5344CB8AC3E}">
        <p14:creationId xmlns:p14="http://schemas.microsoft.com/office/powerpoint/2010/main" val="25450422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98</TotalTime>
  <Words>143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Gill Sans MT</vt:lpstr>
      <vt:lpstr>Посылка</vt:lpstr>
      <vt:lpstr>Разработка микросервисного приложения для организации работы контакт-центра</vt:lpstr>
      <vt:lpstr>Цели работы:</vt:lpstr>
      <vt:lpstr>Функционал приложения: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микросервисного приложения для организации работы контакт-центра</dc:title>
  <dc:creator>Илья Мазуров</dc:creator>
  <cp:lastModifiedBy>Илья Мазуров</cp:lastModifiedBy>
  <cp:revision>31</cp:revision>
  <dcterms:created xsi:type="dcterms:W3CDTF">2022-05-31T17:27:37Z</dcterms:created>
  <dcterms:modified xsi:type="dcterms:W3CDTF">2022-05-31T19:05:44Z</dcterms:modified>
</cp:coreProperties>
</file>