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7"/>
  </p:notesMasterIdLst>
  <p:sldIdLst>
    <p:sldId id="256" r:id="rId2"/>
    <p:sldId id="278" r:id="rId3"/>
    <p:sldId id="277" r:id="rId4"/>
    <p:sldId id="272" r:id="rId5"/>
    <p:sldId id="273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9EB9B-0C35-4309-8564-E05B8AE324BC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0C03E-5DB9-481C-B195-B40044EC0A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2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6FC-307F-44B0-8CB1-5D1A19A486B9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B5E9-0AAD-486C-9DCF-870B5E4C9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16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6FC-307F-44B0-8CB1-5D1A19A486B9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B5E9-0AAD-486C-9DCF-870B5E4C9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6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6FC-307F-44B0-8CB1-5D1A19A486B9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B5E9-0AAD-486C-9DCF-870B5E4C9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43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1359139"/>
              </p:ext>
            </p:extLst>
          </p:nvPr>
        </p:nvGraphicFramePr>
        <p:xfrm>
          <a:off x="1359" y="1442"/>
          <a:ext cx="1357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" y="1442"/>
                        <a:ext cx="1357" cy="1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2703" y="543373"/>
            <a:ext cx="5929482" cy="328295"/>
          </a:xfrm>
        </p:spPr>
        <p:txBody>
          <a:bodyPr lIns="0" tIns="0" rIns="0" bIns="0"/>
          <a:lstStyle>
            <a:lvl1pPr algn="r">
              <a:defRPr sz="1600" b="0" i="0">
                <a:solidFill>
                  <a:srgbClr val="D43036"/>
                </a:solidFill>
                <a:latin typeface="FSRAILWAY Book"/>
                <a:cs typeface="FSRAILWAY Boo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863402" y="6427598"/>
            <a:ext cx="1161461" cy="136789"/>
          </a:xfrm>
        </p:spPr>
        <p:txBody>
          <a:bodyPr lIns="0" tIns="0" rIns="0" bIns="0"/>
          <a:lstStyle>
            <a:lvl1pPr marL="9939">
              <a:lnSpc>
                <a:spcPts val="771"/>
              </a:lnSpc>
              <a:defRPr sz="700" b="0" i="0">
                <a:solidFill>
                  <a:schemeClr val="tx1"/>
                </a:solidFill>
                <a:latin typeface="FSRAILWAYTT Book"/>
                <a:cs typeface="FSRAILWAYTT Book"/>
              </a:defRPr>
            </a:lvl1pPr>
          </a:lstStyle>
          <a:p>
            <a:r>
              <a:rPr lang="ru-RU" spc="-4" dirty="0" smtClean="0">
                <a:solidFill>
                  <a:srgbClr val="EF4430"/>
                </a:solidFill>
              </a:rPr>
              <a:t>Скоростные</a:t>
            </a:r>
            <a:r>
              <a:rPr lang="ru-RU" spc="-16" dirty="0" smtClean="0">
                <a:solidFill>
                  <a:srgbClr val="EF4430"/>
                </a:solidFill>
              </a:rPr>
              <a:t> </a:t>
            </a:r>
            <a:r>
              <a:rPr lang="ru-RU" spc="-4" dirty="0" smtClean="0">
                <a:solidFill>
                  <a:srgbClr val="EF4430"/>
                </a:solidFill>
              </a:rPr>
              <a:t>магистрали</a:t>
            </a:r>
            <a:endParaRPr lang="ru-RU" spc="-4" dirty="0">
              <a:solidFill>
                <a:srgbClr val="EF443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19878">
              <a:lnSpc>
                <a:spcPts val="771"/>
              </a:lnSpc>
              <a:defRPr sz="700" b="0" i="0">
                <a:solidFill>
                  <a:srgbClr val="EF4430"/>
                </a:solidFill>
                <a:latin typeface="FSRAILWAYTT Book"/>
                <a:cs typeface="FSRAILWAYTT Book"/>
              </a:defRPr>
            </a:lvl1pPr>
          </a:lstStyle>
          <a:p>
            <a:fld id="{81D60167-4931-47E6-BA6A-407CBD079E4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reeform 5"/>
          <p:cNvSpPr/>
          <p:nvPr userDrawn="1"/>
        </p:nvSpPr>
        <p:spPr>
          <a:xfrm>
            <a:off x="-2" y="0"/>
            <a:ext cx="5460433" cy="847813"/>
          </a:xfrm>
          <a:custGeom>
            <a:avLst/>
            <a:gdLst>
              <a:gd name="connsiteX0" fmla="*/ 2997200 w 2997200"/>
              <a:gd name="connsiteY0" fmla="*/ 0 h 497840"/>
              <a:gd name="connsiteX1" fmla="*/ 0 w 2997200"/>
              <a:gd name="connsiteY1" fmla="*/ 0 h 497840"/>
              <a:gd name="connsiteX2" fmla="*/ 0 w 2997200"/>
              <a:gd name="connsiteY2" fmla="*/ 497840 h 497840"/>
              <a:gd name="connsiteX3" fmla="*/ 2997200 w 2997200"/>
              <a:gd name="connsiteY3" fmla="*/ 0 h 49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7200" h="497840">
                <a:moveTo>
                  <a:pt x="2997200" y="0"/>
                </a:moveTo>
                <a:lnTo>
                  <a:pt x="0" y="0"/>
                </a:lnTo>
                <a:lnTo>
                  <a:pt x="0" y="497840"/>
                </a:lnTo>
                <a:lnTo>
                  <a:pt x="2997200" y="0"/>
                </a:lnTo>
                <a:close/>
              </a:path>
            </a:pathLst>
          </a:custGeom>
          <a:solidFill>
            <a:srgbClr val="949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61" tIns="35780" rIns="71561" bIns="35780" rtlCol="0" anchor="ctr"/>
          <a:lstStyle/>
          <a:p>
            <a:pPr algn="ctr"/>
            <a:endParaRPr lang="ru-RU" dirty="0"/>
          </a:p>
        </p:txBody>
      </p:sp>
      <p:sp>
        <p:nvSpPr>
          <p:cNvPr id="7" name="object 3"/>
          <p:cNvSpPr/>
          <p:nvPr userDrawn="1"/>
        </p:nvSpPr>
        <p:spPr>
          <a:xfrm flipH="1">
            <a:off x="-3" y="0"/>
            <a:ext cx="9144002" cy="847813"/>
          </a:xfrm>
          <a:custGeom>
            <a:avLst/>
            <a:gdLst/>
            <a:ahLst/>
            <a:cxnLst/>
            <a:rect l="l" t="t" r="r" b="b"/>
            <a:pathLst>
              <a:path w="6567170" h="1121410">
                <a:moveTo>
                  <a:pt x="2686761" y="0"/>
                </a:moveTo>
                <a:lnTo>
                  <a:pt x="0" y="0"/>
                </a:lnTo>
                <a:lnTo>
                  <a:pt x="6566979" y="1121257"/>
                </a:lnTo>
                <a:lnTo>
                  <a:pt x="6566979" y="1014920"/>
                </a:lnTo>
                <a:lnTo>
                  <a:pt x="2686761" y="0"/>
                </a:lnTo>
                <a:close/>
              </a:path>
            </a:pathLst>
          </a:custGeom>
          <a:solidFill>
            <a:srgbClr val="EF4430"/>
          </a:solidFill>
        </p:spPr>
        <p:txBody>
          <a:bodyPr wrap="square" lIns="0" tIns="0" rIns="0" bIns="0" rtlCol="0"/>
          <a:lstStyle/>
          <a:p>
            <a:endParaRPr lang="ru-RU" sz="1600" dirty="0">
              <a:latin typeface="Calibri Light" panose="020F0302020204030204" pitchFamily="34" charset="0"/>
            </a:endParaRPr>
          </a:p>
        </p:txBody>
      </p:sp>
      <p:sp>
        <p:nvSpPr>
          <p:cNvPr id="8" name="object 50"/>
          <p:cNvSpPr/>
          <p:nvPr userDrawn="1"/>
        </p:nvSpPr>
        <p:spPr>
          <a:xfrm flipV="1">
            <a:off x="2921196" y="1148759"/>
            <a:ext cx="6231393" cy="83525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595" y="0"/>
                </a:lnTo>
              </a:path>
            </a:pathLst>
          </a:custGeom>
          <a:ln w="25400">
            <a:solidFill>
              <a:srgbClr val="EF4430"/>
            </a:solidFill>
          </a:ln>
        </p:spPr>
        <p:txBody>
          <a:bodyPr wrap="square" lIns="0" tIns="0" rIns="0" bIns="0" rtlCol="0"/>
          <a:lstStyle/>
          <a:p>
            <a:endParaRPr lang="ru-R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9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6FC-307F-44B0-8CB1-5D1A19A486B9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B5E9-0AAD-486C-9DCF-870B5E4C9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34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6FC-307F-44B0-8CB1-5D1A19A486B9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B5E9-0AAD-486C-9DCF-870B5E4C9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95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6FC-307F-44B0-8CB1-5D1A19A486B9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B5E9-0AAD-486C-9DCF-870B5E4C9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0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6FC-307F-44B0-8CB1-5D1A19A486B9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B5E9-0AAD-486C-9DCF-870B5E4C9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5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6FC-307F-44B0-8CB1-5D1A19A486B9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B5E9-0AAD-486C-9DCF-870B5E4C9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4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6FC-307F-44B0-8CB1-5D1A19A486B9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B5E9-0AAD-486C-9DCF-870B5E4C9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6FC-307F-44B0-8CB1-5D1A19A486B9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B5E9-0AAD-486C-9DCF-870B5E4C9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79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26FC-307F-44B0-8CB1-5D1A19A486B9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B5E9-0AAD-486C-9DCF-870B5E4C9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0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26FC-307F-44B0-8CB1-5D1A19A486B9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B5E9-0AAD-486C-9DCF-870B5E4C9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9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975" y="2276872"/>
            <a:ext cx="8388424" cy="1080120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Разработка мобильного приложения администратора транспортной информационной системы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2195736" y="5085184"/>
            <a:ext cx="6912768" cy="11053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Выполнила 		ст. гр. АИБ-4-034 Мусаева Э.</a:t>
            </a:r>
          </a:p>
          <a:p>
            <a:pPr marL="0" indent="0">
              <a:buNone/>
            </a:pPr>
            <a:r>
              <a:rPr lang="ru-RU" sz="2800" dirty="0" smtClean="0"/>
              <a:t>Руководитель 		к.т.н., доц. </a:t>
            </a:r>
            <a:r>
              <a:rPr lang="ru-RU" sz="2800" dirty="0" err="1" smtClean="0"/>
              <a:t>Москат</a:t>
            </a:r>
            <a:r>
              <a:rPr lang="ru-RU" sz="2800" dirty="0" smtClean="0"/>
              <a:t> Н.А. </a:t>
            </a:r>
          </a:p>
        </p:txBody>
      </p:sp>
      <p:sp>
        <p:nvSpPr>
          <p:cNvPr id="4" name="AutoShape 2" descr="data:image/png;base64,iVBORw0KGgoAAAANSUhEUgAAAGIAAAA3CAYAAAD35p9KAAAaaUlEQVR4nO2c149d173f9ScEyJMDGH7wg5OLAIFvEkQPiY0YDnBvJMBJnNzYsiXLsq8sX4uSrWJLkUXJVDFpWhKbOOxFJMUm1hnODGfOmdPm9L732af33nsv+5OHIUcczVCULVEyrvkDPg/7t/r67rX32mutc+5T6R3c47PHLQXJ5Ap4g1GcnuDHIwa477aZLRlRzapQLdv/pArMLxm/8E74PFEbHJgdElaXd5VAKEa9UcflCa7xfxwfCrHrAOo33kZ1/ByqvUdRP/db1N//Maqd+9n+9rtMHXiP/YdPsmPPQd7df4z9h0+y98DxdRW7Oq9GpXdwYXqR906d58Cxc+zae4h39x/j7d0H2LHnIHsOneLI8dO8tm0X5y/PMXXoBH94Z4odu6f4486VOAfeu8DJ0xc5eOw0O/ce5cSpc7yzez979h1h+64DbP3jbna+u5+D7527UbadqYMneGPbDvYdeo+3d+3jxPlrbN+5nze3vc2ZS9c5+f559hw8xcEjJ3hz+06mDp9k6vD7HDt5lp37jvHG9l28s2uKXVNH2HvwOHsPn+LEmcu3FcFk91Cr1eh2O6s0Gw0qlTLtdmuN/+NoNBofCqF+4VVU/28L6m/9Perv/gD19x5F/Y+bUB08yf5DJ9i99zB7po6w98Bx9h06wdSB4xw6epq3d0zxzq79TB18j8vXlKtC7Dt0nEcffYwnnv4NP338F/zymRfZ/NpWNj31LP/w0CNseu4lfvjjf+L4e6d57Imn+YfvP8zm3/2O7/3wJzz7wis88dQL/OMTT/Hcr1/kmRe28NLm3/GDh3/MSy+/yubX/8iTT/+aPQeP8/gTm7g4o+TC9CJPbnqGJ3/5Ik/84ml+9+Yf+fVLW/g/P3iMBx78Dg89/CN+8eSvePypFzh89CS/fP4Fnvn1yzz17Mv8/Be/4sXNr/PL37zKS799mS1bd/Lib1/hRz9+nJ17j2wogt4qUG/U13Roq9WkUqnQajXptFs0m41V+lPvMHj6p7SW1bTM+jXULMZbRsTUUVTnpm+r/tKyfZWb17MKPYsayxr/9HXNappFjeUzewQotFYUn2F+nwatyUU0nsIhBLC6fFhdPgQpRLPZwOuP4BQDVGs16vU69Xqd7r6djP7Tv6aRSq76bqVcrnzMO+IeG4tgdBGOJVEbnKs+nclFuVIhHE2iMTpxioHVMMfUfvpf/ZcYz9/+Eac2OLkvq9PxydH+FbPS/qrVTNFoIKdfJqdfJruso2ox0XU7yOuXKRoNJFRqEio1qWvXGD7zMwqqJaLx9G2JJTLcNxoNucefz3A4YDweI8syn8bu+1Sp79lnZveE+Aux2wrR1WqobNlG9fdvUn19C6XnX6C+6x3KmzdT2fxbajt30zx74bYZy7JMLBZHq1YxO7+ASq3G5RZQzM+gVqnRqBR4PG50y3pmLn2ASq3h+uwsVqMOySMyNz/HwvV55q9dRbG0xOy1Oa5cvsTs/ALz87PMzlzFbtGzsLiA1WZBp1agN+m5vqTFYjGhUS2RSyfR61QYTWZ8ohPF4gJGvZoltYYFlQ6VchHNkhKNYo4llQaTXsPSooLLV2dYVC2j1uhwCiLKhXnUygWuTU+jM5i5Nj3DgkKJetnA3Ow8dpeASrHIguI6DpuV+UUls7NznL9wFaPRgOCL/vlC9F1OeiYL42KBUS7LuNGi73YxEAWG8SSDUJhxrXbHAjaywWCADPS63RXRJmPane6Gcbu9/trrbu+2+TbrNfqD4cqFLNPv9+l21+fb7634ms3mxvnc4m+1WmvCep02o/Hkw/Bmg/Hkw/dDp9Oh319b509itxWitvU1yq+8TO2dt6i8vpXK5tepbd9O+bkXqfxhK/U9u+jqlm+bsTwZMT8/j2FZy5ULl3C6BPR6PRarmUWFEr1OjdPlxGi2olAscunSJdQaLTqTlblFJTa7jWX9MmfOnGRBsYhCrUGnUeG027im1DF77RpKrRH1kgqFaoklxRIGsx2v14fP50WrUzNzbZ6FRSVz1xVo1CrmFUqcbpGL03NcuXiZJY0WxfXrKBeuYTRo0er1KJeWMNoFNEuLGHUaZmdn0S7r8XoF5mcuM39tBo1KiWpJxcLcNSxmI1aTnutzsywsLKJUq8hXGp9eCFmWkWWZYTjEIBigZ7Ewyubo2ewMPBLDZIpRucgwlmBcqyIPh8iDwWq6e3wy7ijEeDxhNJ5Qe3srpVfepPzSC5Rf2Uxtaorqu1NU3t5N22Cksu0PlLe8QvnVV6j8/vf00yVGN9Le487cUYj+YEin26dus1B3i7SyBdqtNs1kmlYmR6tSoxmOUrdaaIQSNFxuaktKWrU2nW7/Hp+Abm9wZyFqzQ6Fcv0ed5Fybf0kYZ0QuVKdSLJwj7tIMlu+sxCJZAavL4TkDSJJASSPH4/owyN48bglRJcH0SkiOgQEhxvB7kKwOXFbHbgtdtxmGy6TFZfRittowW1YQTCYEfRmBL0JUW9CXDbhWTbiWTYi6W5iwKs14NXq8Wn1+DSfHV6NHq9Wj6Q1IOkMSDrjjfJv1EdvXqmjwYJgtOA2WnGbrLhMNlxmG06zHafFjtPiwGl14rK5cNlduBxu3A4Bt1NEcIkIbg+CICEKXkTRh8fjxyP5V/rSG0TyhQhHE3cW4p59MfbPVghZlkk1uki5Gu5slWp3eFfL+iRT1I+zz0UIWZZJ1buI+QaD0YTheEJvOGYy2bjCrVabWr1Bqdqg2+3SarcpVeo0mi3anS61eoNWt0ez1WY4Gq8razFS4vHLdh67ZOdnlx38Zl7gpetutmp8JGrtz7Rdg+GI7mDIYDTCV2jQ7A1vtG/EZDL5xILcdSFkWabZG3LFm+eav4An30DMNzjtzjCZyDdYO68WBA82p4TWLOBwCRhsLgwOPx6PhMrkQqe34ZCC6CwCnVumgrIsc9we5fUlD+fFBB+4ExyxRjknxHlNKbBF6ebZaw78hQ+XZq7NK1BobWhtHjQaHdOLGnQmOzaXh0W1gfllJ2aLi8vzGjS6ZbKl+mpZ7f4QZ6bKcrzMYDRCESlRbvfRREvsWA4DfGIx7qoQsiwTKLYIFFsYE1UcmTqHbAmCpRaLoSJivkGp3d9QjJum1hm5MKthXmlAoTEzr9STzhU3jKuLlznrjlNsdKn3+mRqHZLVFovBNFt1HqYMPn520chjF810h6N16dO5Igazg3AkzrLVg0JjQBR9VBpr16tkeaW+Qq7OQXMET7aOKVHGkamhjJYotXoUWz1q3cFq3DvZXRViOBqjjVXQxSosRcqcFbIYElXs6TpXfHnU0TLBUotQuU2m3t2wwu1Ol3anS73ZWfnqH43XLQQCDMcTrniTDEYfPvJGozHldhcxU2YxlGGb1sNPLxr4p4smTrnWz1zq9SalSo1qrU6xXCNfKJLLFel/RLSbd7ksywzHYxzZGscdCd53JdlhiDAbyJNtdCg0u6tC3GlU3DUhZFnGnqphTtZ4eznKBU+O444UOwwxLnhynBOylFp9HJk6qXqX2UCBwXBErz8kW6ytIxzPbujPFlceM65MBWOiyGQiw402D0cj6p0eQq6CIpDhDyqBX885ePqqlaemLYwnE8q11rr8MvkqnkB8w7IarS7j8YfvJTFXZ5smiDFe4qQrRW844ow7TbndX/PiHo3Wj8DPRYjJZIImWsZfbPF7TZhZf4FpX54zQoYzQgZLqsaUOc5CqMRRe4qfXRHx5xu02j284cw6lgzuDf3ecAaAc0KaDzxJ5PGEm+NqPB7T6g1I1doYEgUOWkP89LKdH5wz879OGig0O8QzpXX5uXxxZpfMG5ZVKDfWdOpElpEKTZSRIi8rfBgSFd5QB1GG1z4+h8OPn7XdNSH6gyEXPDkavSGbZiR+NetjsyLIphmJ/3bMwmOXBM6LWX56SUAdLTMfLFJodGh1evgi2XUs6uwb+n2RLACnHBFemBfpD0dMbt6F4zGt3hBrqsgBc5Cnph08cHyZH54z8uBxNYlKk0S2vC4/KZTC4g5uWFah3GAwWLtWJCMz689x3JEg2+hS7QzWPYo+muajdteEGI3HTEtZ3jXHeWs5ynZdlD2mOM/N+/jRBTfPzfl4Zs7LL695UYRLaKJljNEirU6PQCz3JwGgCef4u2PLvKUNkG12afYH5BptXJkyRy0h3lB7eeiMhf9+XMsDx7X8l6kl+oMhqVxlTV5ubwT1sgX1shmHGCAQza4JL1aaqxs/inCBh8452b4c5Q11mC2qEK+pQ/xeE+Y1dZifXxEJlppMZJneHTaLNhTCZPegUC+j0tsx2DzMLOrRGmwsG+2IHgmHFLmjELIsY40XUYSLzAeL1LpD6t0h1lSNamfAYDTBV2zhLTQ5L2aJVTq02h3anT6heP5DEnmS2TKZQpVktkwokV8XDtDuDfif7+l47LKD75+xskUhsVMX4KA1wjatn6dn7HznfQP/97SBb+5fYpfKhSzLpPNVQvE8Rqubrdu28/zzz/PWW2+xb98+Dhw4wOkzZ7HY3QTjOULxPKVqk26vR6vb59/s0vAvXl/g2VmJ/3HKzg8/cPPEtIffLPj4xbTIv9qm5H+fsdNst+84c9pQCKfgx+XxYXP7iKdyLFsERG8Qk9WF0WInnMzfUQiAWLFGvtljMVTCnWsw4y+wTRthxl/AnW1w2ZvnnJhlIVQkWqjR7o/odPtEUwVi6SLVegubzU6xWCQSiVAoFHC73VTrLWLpItFUgWiqAEB/LHPKFuFv96j4m90q/vMBHQ+eNPDd90383TEdD50xc/+Uiu+f1vPbeTvxGy/5bLGGUq3nNy+8wNatWzlz5gxqtZpYLIbL5cJisWA0GhElH+FEnkq9xXgic9kV49/uWeb+A0Z+cN7Nf9hn5CeXPWxWhnhZGeTn0xL/9YiZ+/fpCRdqTO7wKbGhEG7Rg1JnZ0GhRaExozW7WVDrUWgsOFwuZq6ruDyvo7fBNPJWqw9k0qUqLy0GuOrLk6x1kQpNBqMJh21JrnjzXPHlcaYrJMoNWiPo9gYkc2X6gyGyLHP+/HkuXLjA1atXmZmZ4dKlSzSbTfqDIclcmUSmBEBnBNnOmNeu2/l3exb593s1/O1eFQ+8t8zf7Fjk74/qePyilR+eMaAJJCn3V3omGImzZcsWjh49yuzsLH6/n2q1ymg0olwuUyqVSKfTZDIZovEU1Uab0QQyrQGzYgxToozxNuiiBVT+FMW+zPjPEaLb7ZJI5cjmilTrTZLpHIVyjXS2QLvdIl8okytUGQw+fiZQ6EO4OcKbLtLtD1GES1hTNYbjCW/ro+jjVcRUCUu8RKwjUx5Arz9Y/U6o1WocOnSIubm5VSG8Xi+xWIxsNkun1yedr6yIPoRoZ6W8C44wPzun5T/uUfCdo2oeOKHluye1vDFvY86bJtqRSd84g3Dp0iWmpqZYXl5ezffmY6TdblOtVimVSrRaLeqNBsVylcEEYh0INYb4MkVqzbXLJuPJhEypiidTIdaRiXVg9OcI8VlZsgtSC6SmjCVdxRbP408ViOVK+NJFrPEC9mIHqSUjtSDbh9FoTKFQQJIkgsEg09PTnD9/flWIixcvEgwGcTqdpFKp1a/s8uBGWS2QWjKOco85f4aLYpyrYgx1tIBQH63GCXeg3+/z6KOP8sADD/C9730PURQpFApks1larRbVanUdxWKJ/hi8rZvIOIodLIkS9mQRW7KAOVlGrI1uiQOjO3xc31Uhwh2wN25FxlaXOeLKYWvIHwlbEa7T6RCLxTCbzUQiEQ4fPszc3BwzMzMolUqOHTuGx+NBr9fjdDoRPBIA+f5Hy1rhhKe0oV9qQSaT4cEHH2TTpk08/PDDXLhwgXK5zMLCAolEgng8TjAYJJ1Ok0gkyGazpNJpumMZR4N1KLM9NPnBhmHDL1KIQBtM9fWc8FY29Ee7Ml6vF4/HQygU4tlnn0WpVLJlyxZ0Oh3PPvss169f5+jRo9jtdux2O2aLBVmWyfY3LuuYVN7Q725CIpHgm9/8Jm+++Sa7d+/GbDbTaDTwer3YbDZisRiRSIRUKkUsFiOTyZBIJOiMZMx11nEp2mQu3d0w7AsVojZcuVM/Srg+2NDfGMoIgoDdbsfpdLJjxw527NjBY489hsPhYNu2bRw+fJg9e/awuLiI3W5Hp1tGlmUaI4j31uMu9zb0Z/oro+/b3/42Tz75JIcOHSIYDBIIBAgGg1itVpaWlgiFQqRSKcLhMPF4nHg8Tn8sE+ywDkd5gFAbbRj2hb4jbjVbOMd1IYWQLKPw51H4cyg8KYRUdU08v9/P9PQ0s7Oz7Nixg61bt/LII4/wwQcf8NZbb7F9+3ZeeuklDAYDgiDgdLk3LO+qPcIVZ5QrQppr7gj7l7z4cmsPfsmyzNNPP81XvvIVvvGNb3D27FkkSaLZbHL27Fk0Gg3RaJRwOIwkSfh8PtKZzGr6yWSCJ1MjVWmSKLeIFJskqm0anR75Zp9osbHh0ZmN7HMTIl5sIKWrFOodTLEy1U4fT6pMrr52iblQKOB0OrFarTz//POcOnWKS5cucf78eU6ePMmRI0c4duwYkUgEURSJxuKracOFBpcccZaDWfShLJpgAY03g8qX4qozSbjSwhotovBmqHdXlhycLjdf+tKX+OpXv8rLL7/MyZMnMZvNHD16lJ/85CcrYjudN0apa83K72g4YkrjxxjOct4S55wthjKQQSkmmHYlOWeL0R2u3bi6nX0uQjhiRY7o/RxS+9iv9XJa7+e0LcERlZddSj/6UGE17mg0Ih6PY7FYmJubQ6/XYzKZMJlMiKKIVqtFpVKh0+kQRQ+9/odrOM5EEVOkgCFSxJ2qYI0VCWQreDI1jOECkWIDV6JEsNAgUGjcKG/M+++f5stf/jIPPfQQr776Kps2beLcuXN8/etfR6VSoVQq0esNFIslxrfc4d50lYuOMHsWRQ4Zw1wTEuxTiBgDOaaWPOxY8qGPbLx38lH7XISYyPLqCbd2f8h4MqHZHTCeyExkmeYtu2wTWabZalGpVIhGo0QiEUKhEEqlEr/fj91uJxKJIAgC1VptzdB3xfNognmMkSLTzjhKKc11MY42VOSKI8a0K4U+kGJaSGNPrBxpubnHodXpeOCBB/nWt77FI488wte+9jXuv/9+Tpw4gVarpVyuMBqPGd+yVDEYjWn3h3T6QyqdAY3ugFq7R7HZo9bpU+8O6I/+gkbEn2KyLDOeTGi12qTSaQqFAr1eD1leOd1dKpXI5fM0W63VrdZPYzfzGE8m9Pp9nE4XJ06c4N1330Wt0ZDL5RgOR7ds63668m5nf5FC3GQymdBoNCgUCqs0Go01O2Sf9idTn8UB4s/C1gkRjSVIpbOkUhlSiTTJeIpkLEEiGicRjhEPRYgHw8QCIWK+IDGvn6jkI+rxEhEkIm6RiEsg7HQTcbiJOFxE7S6idicxm5OYzUHc6iButZOw2klYbCQtNpJmGymzlZTJStpkIW2ykDGayd5C5lOQNppJGy2kTBZSZitJs42ExUbCal+pj81BzO4kZncRdbiION1EnAJhl0DYLRJyewgKHoKiRMjjJST5CHv9hH0BIv4gkUCIaDBMLBQhFo4Sj8SIRxMkYkkS8RTJRJpkMkMqlSWXK6wTdJ0QkWQBfzR3j7tI4pMcucwVa6RylXvcRYob/JBlnRDNVpdGs4soeAhHYni9PgKhGKFIDI/kJxiJ4w9EED0SHo+fSCSOPxghHk/g9YUIh8IEIzF8gRiBQIhYIoPPHyaRzhIIhgkEo/j8IeKJFPFEmngig9MlEQpHCceSBKMp/IEQgXCcSDRGKJokEo0Tjafx+ILEEyn8wQiCKBGJp4hEogTDcQwmG35/gHAkSiyeIBJL4nC6CEeT2JwCHn8IfzCCPxginS0QCEWJxpKEonGSmSIeUSIQCOOR/PgDYTxSAMkfIRZLIogSvkCMRCqDR5TwB8IEg2EisTSJTBFBkIjFE7gEL/5AAH8gRDKdIxJN4BJ9NJrdNbQ767cP1gkxHI0ZDIeo1Tocdhsul4tAKIrL6cBsF4mEQxiNVvw+L0azHbfbgdVqI5VMYrHbsVis6M02BMmPy+3B6XThkoJ4PCJupx2Hw4VT8OCwWnE4nCSSKbyBED6/D4fTic/vxx8I4g0EcTmcRCMRRLeTbD6HxWrD4xGwmvSYTGaC4Sh2uwOr3YnoDaDVLuN2uXG53YTDYdyihMNuxeEWsVqtOOw2nFYLTocZyRvALQh4JAlRFBF9IQx6AxarFZfow2Jz4BJ8KFUaREkimsrjEVz4fX5EUcTldGC0ucnkcqh1RpxOJ4FggGW9Gb8kIrpduAQRQRAZjMZr+OjpxA2FuDkzMFtMuD1ejCYrgkciGgnh9ISIxhPY7HaW1BrsTgceyYvNJax0hihiNRsI+CRcTgfRSAStRo3F7iCezCBJEgadBq1WS70/+bNmLP9cuKMQN61WrRCLxajUalQrFaKxGJValWq1RqVaxe/3kcvlKJUrtJoNgsEQjWaDWqVCJBwkn89RLJaoNRp02m1q1RoeUSAUjlAsfrKvzb8m+4v7jvhrtXtC/IXYfb1ej263S7fbpdPp0Gl36LTbtFtt2q0WrWaTVrNJs9GgUa/TqNWoV6vUKhVq5QrVcplKqUSlWKRSKFDJ56nkclSyWSqZDJVUmkoySTWRoBqPU43FqEaj1CIR6qEwjWCQRiBA0++n5fPR8nppSxIdSaIrSfQkib4kMZAkhpLESJIYSxITr5fxjevhDQY34vZupO1IEu0btLxemj4/TX+ARjBIPRSiHg5Ti0SoRqMr9YrHV+qZTFJJpaik0yttyGZX2pTPr7SxWKRSKlEtlaiWy9QqFerVKvVqjUatRqNep9lo0Gqs9F2r1aLdatFut+m02yv93Oms9nuv1/vo/zXZV1hey9IdsbGkuxNWlrR3woJKc3dY0t7kDnXQWT9BW2wrbV623bFvbvah+tw06quLaPa9h+bQqRt97eD9c5dX/q/pi/4jqr8WtDsOoNu2G+3+99CcvLjqv3B1AbXByf8Hb3wRbMdbHL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001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Цели работы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556793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произвести анализ обозначенной предметной области;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спроектировать мобильное приложение администратора транспортной информационной системы;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основе анализа, выбрать наиболее подходящие средства разработки мобильного приложения и реализовать указанное программное приложение;</a:t>
            </a:r>
            <a:endParaRPr lang="ru-RU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апробацию работы созданного программного средства, составить руководство пользователя.</a:t>
            </a:r>
            <a:endParaRPr lang="ru-R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9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Актуальность разработки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340768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«Новая цифровая платформа, которая определит лицо бизнеса в ближайшие годы, будет базироваться на сквозном контроле бизнес-процессов, интернете вещей, аналитике больших данных, облачных вычислениях, а также мобильных технологиях и социальных медиа» (IDC, 2014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429000"/>
            <a:ext cx="8130625" cy="3036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49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screenshotscdn.firefoxusercontent.com/images/a9e64ec2-2a32-4c73-9a84-064aaca562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0628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Утверждена долгосрочная программа развития РЖД"/>
          <p:cNvSpPr>
            <a:spLocks noChangeAspect="1" noChangeArrowheads="1"/>
          </p:cNvSpPr>
          <p:nvPr/>
        </p:nvSpPr>
        <p:spPr bwMode="auto">
          <a:xfrm>
            <a:off x="155575" y="-2033588"/>
            <a:ext cx="800100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Утверждена долгосрочная программа развития РЖД"/>
          <p:cNvSpPr>
            <a:spLocks noChangeAspect="1" noChangeArrowheads="1"/>
          </p:cNvSpPr>
          <p:nvPr/>
        </p:nvSpPr>
        <p:spPr bwMode="auto">
          <a:xfrm>
            <a:off x="307975" y="-1881188"/>
            <a:ext cx="800100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Утверждена долгосрочная программа развития РЖД"/>
          <p:cNvSpPr>
            <a:spLocks noChangeAspect="1" noChangeArrowheads="1"/>
          </p:cNvSpPr>
          <p:nvPr/>
        </p:nvSpPr>
        <p:spPr bwMode="auto">
          <a:xfrm>
            <a:off x="460375" y="-1728788"/>
            <a:ext cx="800100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Утверждена долгосрочная программа развития РЖД"/>
          <p:cNvSpPr>
            <a:spLocks noChangeAspect="1" noChangeArrowheads="1"/>
          </p:cNvSpPr>
          <p:nvPr/>
        </p:nvSpPr>
        <p:spPr bwMode="auto">
          <a:xfrm>
            <a:off x="612775" y="-1576388"/>
            <a:ext cx="800100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Утверждена долгосрочная программа развития РЖД"/>
          <p:cNvSpPr>
            <a:spLocks noChangeAspect="1" noChangeArrowheads="1"/>
          </p:cNvSpPr>
          <p:nvPr/>
        </p:nvSpPr>
        <p:spPr bwMode="auto">
          <a:xfrm>
            <a:off x="765175" y="-1423988"/>
            <a:ext cx="800100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27" name="Picture 11" descr="C:\Users\Таня\Desktop\Rzd_840_21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0195" y="5805264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00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100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FSRAILWAY Book</vt:lpstr>
      <vt:lpstr>FSRAILWAYTT Book</vt:lpstr>
      <vt:lpstr>Symbol</vt:lpstr>
      <vt:lpstr>Times New Roman</vt:lpstr>
      <vt:lpstr>Тема Office</vt:lpstr>
      <vt:lpstr>think-cell Slide</vt:lpstr>
      <vt:lpstr>Разработка мобильного приложения администратора транспортной информационной системы</vt:lpstr>
      <vt:lpstr>Цели работы</vt:lpstr>
      <vt:lpstr>Актуальность разработки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Таня</dc:creator>
  <cp:lastModifiedBy>ВТиАСУ</cp:lastModifiedBy>
  <cp:revision>29</cp:revision>
  <dcterms:created xsi:type="dcterms:W3CDTF">2019-04-24T13:23:03Z</dcterms:created>
  <dcterms:modified xsi:type="dcterms:W3CDTF">2019-06-13T07:33:45Z</dcterms:modified>
</cp:coreProperties>
</file>