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2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b35460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b35460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a8955f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a8955f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b35460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b35460a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a8955f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a8955f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a8955f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a8955f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b35460ad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b35460ad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999988"/>
                </a:solidFill>
                <a:highlight>
                  <a:srgbClr val="F5F5F5"/>
                </a:highlight>
              </a:rPr>
              <a:t>Yann</a:t>
            </a:r>
            <a:endParaRPr sz="1000" i="1" dirty="0">
              <a:solidFill>
                <a:srgbClr val="999988"/>
              </a:solidFill>
              <a:highlight>
                <a:srgbClr val="F5F5F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999988"/>
                </a:solidFill>
                <a:highlight>
                  <a:srgbClr val="F5F5F5"/>
                </a:highlight>
              </a:rPr>
              <a:t>###SAY : in mice package is a Markov Chain Monte Carlo (MCMC) method that uses correlation structure of the data and imputes missing values for each incomplete variable m times by regression of incomplete variables on the other variables iteratively.</a:t>
            </a:r>
            <a:endParaRPr sz="1000" i="1" dirty="0">
              <a:solidFill>
                <a:srgbClr val="999988"/>
              </a:solidFill>
              <a:highlight>
                <a:srgbClr val="F5F5F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a8955f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a8955f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a8955f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a8955f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e60225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e60225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a8955f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a8955f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ec1344f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ec1344f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ec1344f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ec1344f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a8955f2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a8955f2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different approach we tried is ...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Rawan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e6022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e6022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Rawan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084f01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084f01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a8955f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a8955f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ec1344f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ec1344f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ec1344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ec1344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ec1344f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ec1344f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ec1344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ec1344f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ec1344f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ec1344f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have 0 or many orders but each order has only 1 customer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5ec1344f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5ec1344f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ec1344f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ec1344f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ec1344f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ec1344f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b35460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b35460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b35460a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b35460a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b35460a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b35460ad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 for voice of customer says that holding all other variables at a fixed value, we will see a 335% increase in odds of a store meeting WC goals for one unit increase in voc.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ec1344f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ec1344f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5ec1344f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5ec1344f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6084f01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6084f017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6084f01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6084f01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a8955f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a8955f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a8955f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a8955f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a8955f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a8955f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b35460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b35460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a8955f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a8955f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a8955f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a8955f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Squad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 Wen, Omer Mogultay, Rawan Joudeh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Visualization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887450" y="1396175"/>
            <a:ext cx="72501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Customer Characteristics data was tested for possible statistical significance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Marketing Package was found to be correlated with both Customer Cluster and Premier Dealer. Hence, marketing package was left out of the predictor dataset for modelling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3" y="434625"/>
            <a:ext cx="2733171" cy="42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633" y="434625"/>
            <a:ext cx="2637004" cy="42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287" y="434625"/>
            <a:ext cx="3122901" cy="427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Data Visualization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4"/>
          <p:cNvSpPr txBox="1"/>
          <p:nvPr/>
        </p:nvSpPr>
        <p:spPr>
          <a:xfrm>
            <a:off x="887450" y="1396175"/>
            <a:ext cx="7250100" cy="29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Amount of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Sales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each store characteristic category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total Sales was greatest for Large Market, followed by Small Market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most Sales was make in Store revenue group 2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most Sales was made in New stores followed by remodeled and relocated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This data found was as we would have expected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75" y="661300"/>
            <a:ext cx="2681072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113" y="661300"/>
            <a:ext cx="2891313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425" y="661300"/>
            <a:ext cx="2804051" cy="44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11700" y="1078950"/>
            <a:ext cx="83547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Merged data by left joining Billing datasets with others by customer ID, zip, or plant accordingly.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Error analysis was done with  MICE package in 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Computed missing values using MICE for continuous variables in 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Computed missing values using KNN for categorical variables in 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" y="1727450"/>
            <a:ext cx="4032699" cy="26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94225" y="921675"/>
            <a:ext cx="1576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MICE na Analysis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656128" y="937650"/>
            <a:ext cx="4344426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Checked for cases: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MCAR - Missing Completely at Random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33333"/>
                </a:solidFill>
                <a:highlight>
                  <a:srgbClr val="FFFFFF"/>
                </a:highlight>
              </a:rPr>
              <a:t>missing values can be thought of as a random sample of all the cases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 - Missing at Random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33333"/>
                </a:solidFill>
                <a:highlight>
                  <a:srgbClr val="FFFFFF"/>
                </a:highlight>
              </a:rPr>
              <a:t>missingness can be modelled using the observed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MNAR - Missing Not at Random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33333"/>
                </a:solidFill>
                <a:highlight>
                  <a:srgbClr val="FFFFFF"/>
                </a:highlight>
              </a:rPr>
              <a:t>require strong assumptions about the patterns of missingness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128" y="2794037"/>
            <a:ext cx="4271086" cy="2032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6BFC07-6A33-457E-AB49-4AF9EB07EFEC}"/>
              </a:ext>
            </a:extLst>
          </p:cNvPr>
          <p:cNvSpPr txBox="1"/>
          <p:nvPr/>
        </p:nvSpPr>
        <p:spPr>
          <a:xfrm>
            <a:off x="1588958" y="4392118"/>
            <a:ext cx="234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 Household Income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64BE0-00BB-4EAD-BDA2-F71299BC41AA}"/>
              </a:ext>
            </a:extLst>
          </p:cNvPr>
          <p:cNvSpPr txBox="1"/>
          <p:nvPr/>
        </p:nvSpPr>
        <p:spPr>
          <a:xfrm rot="16200000" flipH="1">
            <a:off x="-880169" y="2252425"/>
            <a:ext cx="231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t="6006"/>
          <a:stretch/>
        </p:blipFill>
        <p:spPr>
          <a:xfrm>
            <a:off x="2810625" y="59663"/>
            <a:ext cx="5975625" cy="50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94225" y="2449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94225" y="921675"/>
            <a:ext cx="2957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Correlation of All Features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95000" y="1141675"/>
            <a:ext cx="85206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models: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			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Elastic Net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Polynomial regression 			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00"/>
                </a:highlight>
              </a:rPr>
              <a:t>KNN 						</a:t>
            </a:r>
            <a:endParaRPr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00"/>
                </a:highlight>
              </a:rPr>
              <a:t>XGBoost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and XGBoost: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 performance - lowest RMSE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Robust to outliers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Robust against correlation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394225" y="828475"/>
            <a:ext cx="2957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Initial Modeling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4496325" y="1549650"/>
            <a:ext cx="4050600" cy="2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XGBoost with CV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= 109     Unscaled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= 0.89    Scaled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XGBoost after Parameter Tuning(CV)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= 101       Unscaled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= 0.88      Scaled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25" y="1136900"/>
            <a:ext cx="3465675" cy="394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394225" y="921675"/>
            <a:ext cx="2957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XGBoost 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4713025" y="644600"/>
            <a:ext cx="3612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Fit a linear model of Sales with top features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979" y="1017800"/>
            <a:ext cx="4430321" cy="3914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31"/>
          <p:cNvSpPr txBox="1"/>
          <p:nvPr/>
        </p:nvSpPr>
        <p:spPr>
          <a:xfrm>
            <a:off x="311625" y="1174962"/>
            <a:ext cx="3981769" cy="342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How do these affect change in Sales?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Changing		          Increase Ave Sales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Standard cluster to Priority	   	 $6.33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Standard cluster to Key		 $25.10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Converting to Premier            	 $30.27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Delivery Truck                            	 $6.20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Increase Store Size to g2	   	 $0.40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Increase Store Size to g3	  	 $2.56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Increase 1 unit of			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Foottraffic			$0.0043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5 Year Projected Population	$0.2120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Household Size		$0.0001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Median Household Income	                       -$0.0001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401975" y="3405900"/>
            <a:ext cx="4430400" cy="11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683550" y="1366100"/>
            <a:ext cx="66288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Our purpose is to apply technical skills we have learned on real-world data and to use our skill set to derive insights that generate business growth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Quantifying the decision-making world we live in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Predicted Business Sales for 2015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Best predictors of successfully meeting store sales goals and the contribution of factors of these models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KPI’s to assess performance of plant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1017800"/>
            <a:ext cx="4374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Variance Inflation Factor (VIF) of Linear Regression</a:t>
            </a:r>
            <a:endParaRPr i="1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37" y="1507663"/>
            <a:ext cx="4054725" cy="17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Subset Analysis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462375" y="1185175"/>
            <a:ext cx="8114700" cy="3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Category was found to be one of the most significant feature for most models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Therefore split the data into category subsets based off category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Subset the dataset by Categories (factors 1 to 20) as the variable was our highest selected feature in previous modelling with whole data 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Analyze the distribution by plotting density plot of Sales ($) for each Category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Model </a:t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796362" y="1258950"/>
            <a:ext cx="16389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786888" y="1405650"/>
            <a:ext cx="924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4294967295"/>
          </p:nvPr>
        </p:nvSpPr>
        <p:spPr>
          <a:xfrm>
            <a:off x="801175" y="1989525"/>
            <a:ext cx="1635600" cy="1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Used 4 sets of transformed predictors -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Unscaled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Scaled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Box Cox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Squared</a:t>
            </a:r>
            <a:endParaRPr sz="1600"/>
          </a:p>
        </p:txBody>
      </p:sp>
      <p:sp>
        <p:nvSpPr>
          <p:cNvPr id="226" name="Google Shape;226;p34"/>
          <p:cNvSpPr/>
          <p:nvPr/>
        </p:nvSpPr>
        <p:spPr>
          <a:xfrm>
            <a:off x="2530181" y="1258950"/>
            <a:ext cx="18321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4294967295"/>
          </p:nvPr>
        </p:nvSpPr>
        <p:spPr>
          <a:xfrm>
            <a:off x="2723560" y="1405651"/>
            <a:ext cx="1498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2586125" y="1989525"/>
            <a:ext cx="15702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Used 4 models on each set of the transformed predictors -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KNN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Rpart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XGB Tree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Random Forest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600" b="1"/>
          </a:p>
        </p:txBody>
      </p:sp>
      <p:sp>
        <p:nvSpPr>
          <p:cNvPr id="229" name="Google Shape;229;p34"/>
          <p:cNvSpPr/>
          <p:nvPr/>
        </p:nvSpPr>
        <p:spPr>
          <a:xfrm>
            <a:off x="4457329" y="1258950"/>
            <a:ext cx="18321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4294967295"/>
          </p:nvPr>
        </p:nvSpPr>
        <p:spPr>
          <a:xfrm>
            <a:off x="4660237" y="1405651"/>
            <a:ext cx="1498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4294967295"/>
          </p:nvPr>
        </p:nvSpPr>
        <p:spPr>
          <a:xfrm>
            <a:off x="4457350" y="1989525"/>
            <a:ext cx="18321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Combined Step 1 and Step 2 to create prediction-model combinations for each Category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2" name="Google Shape;232;p34"/>
          <p:cNvSpPr/>
          <p:nvPr/>
        </p:nvSpPr>
        <p:spPr>
          <a:xfrm>
            <a:off x="6525004" y="1258950"/>
            <a:ext cx="18321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294967295"/>
          </p:nvPr>
        </p:nvSpPr>
        <p:spPr>
          <a:xfrm>
            <a:off x="6727912" y="1405651"/>
            <a:ext cx="1498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4294967295"/>
          </p:nvPr>
        </p:nvSpPr>
        <p:spPr>
          <a:xfrm>
            <a:off x="6590515" y="1989525"/>
            <a:ext cx="1635600" cy="26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Chose model with lowest RMSE for each category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Computed final predictions for each category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Model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547000" y="1019525"/>
            <a:ext cx="2580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Output Example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0" y="1538200"/>
            <a:ext cx="8159225" cy="2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06235" y="4376835"/>
            <a:ext cx="4895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models for each category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Model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547000" y="1019525"/>
            <a:ext cx="2580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Predicted Sales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62" y="274375"/>
            <a:ext cx="5373974" cy="476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132350" y="1486825"/>
            <a:ext cx="6879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Combined training and metrics data together by Fiscal Year Period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of the four ‘% to Quota’ metrics was taken separately as responses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 Regression was performed for classification with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 ‘1’ , store met quota (&gt;1)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 ‘0’, store did not meet quota (&lt;1)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confusion matrix and accuracy obtained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 selection performed and final model chosen with best 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825" y="73575"/>
            <a:ext cx="5520674" cy="503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547000" y="1019525"/>
            <a:ext cx="2580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Correlation of all Features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5907538" y="1719575"/>
            <a:ext cx="1552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6078850" y="3055525"/>
            <a:ext cx="1381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Accuracy = 0.6595</a:t>
            </a:r>
            <a:endParaRPr sz="11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00" y="2044075"/>
            <a:ext cx="15525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550" y="1234875"/>
            <a:ext cx="4500575" cy="38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394225" y="921675"/>
            <a:ext cx="2957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Summary of Initial Log Reg Model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992" y="1330234"/>
            <a:ext cx="4768296" cy="374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17" y="1234869"/>
            <a:ext cx="4494372" cy="380105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/>
          <p:nvPr/>
        </p:nvSpPr>
        <p:spPr>
          <a:xfrm>
            <a:off x="762575" y="2232774"/>
            <a:ext cx="7611900" cy="234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762963" y="3916412"/>
            <a:ext cx="76119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762963" y="3670142"/>
            <a:ext cx="76119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769526" y="3423872"/>
            <a:ext cx="76119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5598059" y="1017800"/>
            <a:ext cx="1914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Likelihood Ratio Test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394225" y="921675"/>
            <a:ext cx="2957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Summary of Initial Log Reg Model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637725" y="1017800"/>
            <a:ext cx="4180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Anova Two Way </a:t>
            </a:r>
            <a:r>
              <a:rPr lang="en" i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i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χ²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 Testing - Feature Selection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25" y="1767793"/>
            <a:ext cx="3885850" cy="5142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4">
            <a:alphaModFix/>
          </a:blip>
          <a:srcRect t="11000"/>
          <a:stretch/>
        </p:blipFill>
        <p:spPr>
          <a:xfrm>
            <a:off x="637725" y="2375336"/>
            <a:ext cx="3885850" cy="5072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825" y="2975825"/>
            <a:ext cx="3891025" cy="5079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564537"/>
            <a:ext cx="3891025" cy="498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25" y="4144175"/>
            <a:ext cx="3885838" cy="498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7" name="Google Shape;297;p41"/>
          <p:cNvSpPr txBox="1"/>
          <p:nvPr/>
        </p:nvSpPr>
        <p:spPr>
          <a:xfrm>
            <a:off x="4935650" y="1684634"/>
            <a:ext cx="30807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-Units In Structure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BIC: 856288.1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-Land Area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200"/>
              <a:t>BIC: 856275.2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-Customer Premier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200"/>
              <a:t>BIC: 856294.3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-Customer Cluster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200"/>
              <a:t>BIC: 856284.9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-Ratio M to 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200"/>
              <a:t>BIC: 856293.2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45850" y="327350"/>
            <a:ext cx="23478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50" y="213963"/>
            <a:ext cx="6351774" cy="47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646875" y="1017800"/>
            <a:ext cx="158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Forward Step BIC 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714275"/>
            <a:ext cx="82772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4345538" y="4275150"/>
            <a:ext cx="13347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BIC: 856257.9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914400" y="4140750"/>
            <a:ext cx="23880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23 more variables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550075" y="1017800"/>
            <a:ext cx="4406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Anova test for last model (1) and fstep model (2)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910800"/>
            <a:ext cx="4219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5993188" y="1712825"/>
            <a:ext cx="1552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6078850" y="3055525"/>
            <a:ext cx="1381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Accuracy = 0.6602</a:t>
            </a:r>
            <a:endParaRPr sz="11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625" y="2081213"/>
            <a:ext cx="15716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623425" y="3107975"/>
            <a:ext cx="42195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Deviance increases significantly for fstep model, so we choose last model with dropped variables.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 </a:t>
            </a:r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6165250" y="1219275"/>
            <a:ext cx="1851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Likelihood Ratio Test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879100" y="1017800"/>
            <a:ext cx="2438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Final Model Summary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00" y="1658687"/>
            <a:ext cx="5023464" cy="33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5" y="1555175"/>
            <a:ext cx="4806999" cy="3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/>
          <p:nvPr/>
        </p:nvSpPr>
        <p:spPr>
          <a:xfrm>
            <a:off x="4305075" y="1698475"/>
            <a:ext cx="963300" cy="327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7629750" y="1678575"/>
            <a:ext cx="963300" cy="327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125" y="1191900"/>
            <a:ext cx="5941624" cy="34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Data Analysis</a:t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25" y="1143875"/>
            <a:ext cx="5886350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Data Analysis</a:t>
            </a:r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5460900" y="1918050"/>
            <a:ext cx="29328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Holding all other variables at a fixed value, we will see a 335% increase in the odds of a store meeting WC % to Quota goals for one unit increase in VOC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540900" y="972175"/>
            <a:ext cx="2438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Odds Ratio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0" y="1320475"/>
            <a:ext cx="4324310" cy="35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Factors to Meeting Quotas</a:t>
            </a:r>
            <a:endParaRPr/>
          </a:p>
        </p:txBody>
      </p:sp>
      <p:sp>
        <p:nvSpPr>
          <p:cNvPr id="354" name="Google Shape;354;p48"/>
          <p:cNvSpPr txBox="1"/>
          <p:nvPr/>
        </p:nvSpPr>
        <p:spPr>
          <a:xfrm>
            <a:off x="540900" y="972175"/>
            <a:ext cx="2438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Summary of % to Quota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100" y="1847225"/>
            <a:ext cx="3235225" cy="19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75" y="1847225"/>
            <a:ext cx="5405801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Over Year Growth Factors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25" y="1313200"/>
            <a:ext cx="6439750" cy="358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/>
        </p:nvSpPr>
        <p:spPr>
          <a:xfrm>
            <a:off x="540900" y="897175"/>
            <a:ext cx="2438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Linear Model Fit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Over Year Growth Factors</a:t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900" y="1109700"/>
            <a:ext cx="24193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/>
        </p:nvSpPr>
        <p:spPr>
          <a:xfrm>
            <a:off x="4918025" y="2092875"/>
            <a:ext cx="27150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unit increase in </a:t>
            </a:r>
            <a:r>
              <a:rPr lang="en-US" dirty="0"/>
              <a:t>predictor</a:t>
            </a:r>
            <a:r>
              <a:rPr lang="en" dirty="0"/>
              <a:t> corresponds to y unit increase </a:t>
            </a:r>
            <a:r>
              <a:rPr lang="en-US" dirty="0"/>
              <a:t>in</a:t>
            </a:r>
            <a:r>
              <a:rPr lang="en" dirty="0"/>
              <a:t> year over year growth </a:t>
            </a:r>
            <a:r>
              <a:rPr lang="en-US" dirty="0"/>
              <a:t>on average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695225" y="1186975"/>
            <a:ext cx="2328000" cy="3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Customer Cluster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 - 3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priority - 2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- 1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Customer Premier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- 1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 - 2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Trade Area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large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medium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small =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Levels Key</a:t>
            </a:r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3578238" y="1186975"/>
            <a:ext cx="19875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Store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1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2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3 =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Store Type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remodel =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relocation =2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Delivery Truck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 - 1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 - 2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6197575" y="410000"/>
            <a:ext cx="2272800" cy="4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Category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- 1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Building Automation - 2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Com'l Unit Controls - 3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controls - 4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Heating Products - 5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IAQ - 6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Mini-Split Controls - 7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Mini-Splits - 8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- 9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 Rooftops - 10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parts &amp; supplies - 11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 cooling - 12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 Heating - 13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Solar - 14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Splits - 15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 Controls - 16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VRF Accessories - 17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VRF Controls - 18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VRF Indoor - 19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VRF Outdoor - 20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Visualization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97475" y="1387025"/>
            <a:ext cx="66540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data visualization was done in Tableau to find trends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Foot traffic data was plotted with Sales and by Fiscal Year Period and correlation was found between the predictor and response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Foot traffic also increases in the summer months, especially in June, and is lower during the winter months with a small spike in December.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75" y="305800"/>
            <a:ext cx="6683426" cy="4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" y="332600"/>
            <a:ext cx="8131799" cy="4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Visualization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997475" y="1387025"/>
            <a:ext cx="66540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Sales plotted by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ategory for each year and Category was found to be a highly dependent variable of Sales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Sales plotted against store opening date as validation (stores opened earlier should have higher total sales than stores recently opened)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Top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Sales by Plant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9" y="463675"/>
            <a:ext cx="8244901" cy="42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validation and Top Sales Plants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5" y="1155425"/>
            <a:ext cx="3701960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760" y="1328113"/>
            <a:ext cx="4659664" cy="34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1144</Words>
  <Application>Microsoft Office PowerPoint</Application>
  <PresentationFormat>On-screen Show (16:9)</PresentationFormat>
  <Paragraphs>272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Roboto</vt:lpstr>
      <vt:lpstr>Arial</vt:lpstr>
      <vt:lpstr>Geometric</vt:lpstr>
      <vt:lpstr>Data Squad</vt:lpstr>
      <vt:lpstr>Problem Statement</vt:lpstr>
      <vt:lpstr>Data  Relationship </vt:lpstr>
      <vt:lpstr>Initial Data Visualization</vt:lpstr>
      <vt:lpstr>PowerPoint Presentation</vt:lpstr>
      <vt:lpstr>PowerPoint Presentation</vt:lpstr>
      <vt:lpstr>Initial Data Visualization</vt:lpstr>
      <vt:lpstr>PowerPoint Presentation</vt:lpstr>
      <vt:lpstr>Sales validation and Top Sales Plants</vt:lpstr>
      <vt:lpstr>Initial Data Visualization </vt:lpstr>
      <vt:lpstr>PowerPoint Presentation</vt:lpstr>
      <vt:lpstr>Initial Data Visualization </vt:lpstr>
      <vt:lpstr>PowerPoint Presentation</vt:lpstr>
      <vt:lpstr>Data Preprocessing</vt:lpstr>
      <vt:lpstr>Data Preprocessing</vt:lpstr>
      <vt:lpstr>Analysis </vt:lpstr>
      <vt:lpstr>Modeling</vt:lpstr>
      <vt:lpstr>Modeling</vt:lpstr>
      <vt:lpstr>Modeling </vt:lpstr>
      <vt:lpstr>Modeling </vt:lpstr>
      <vt:lpstr>Category Subset Analysis</vt:lpstr>
      <vt:lpstr>Nested Model </vt:lpstr>
      <vt:lpstr>Nested Model</vt:lpstr>
      <vt:lpstr>Nested Model</vt:lpstr>
      <vt:lpstr>Metrics Data Analysis </vt:lpstr>
      <vt:lpstr>Metrics Data Analysis </vt:lpstr>
      <vt:lpstr>Metrics Data Analysis </vt:lpstr>
      <vt:lpstr>Metrics Data Analysis </vt:lpstr>
      <vt:lpstr>Metrics Data Analysis </vt:lpstr>
      <vt:lpstr>Metrics Data Analysis </vt:lpstr>
      <vt:lpstr>Metrics Data Analysis </vt:lpstr>
      <vt:lpstr>Metrics Data Analysis </vt:lpstr>
      <vt:lpstr>Metrics Data Analysis</vt:lpstr>
      <vt:lpstr>Metrics Data Analysis</vt:lpstr>
      <vt:lpstr>Metric Data Analysis</vt:lpstr>
      <vt:lpstr>Top Factors to Meeting Quotas</vt:lpstr>
      <vt:lpstr>Year Over Year Growth Factors</vt:lpstr>
      <vt:lpstr>Year Over Year Growth Factors</vt:lpstr>
      <vt:lpstr>Factor Levels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Squad</dc:title>
  <cp:lastModifiedBy>Yann-Bor Wen</cp:lastModifiedBy>
  <cp:revision>13</cp:revision>
  <dcterms:modified xsi:type="dcterms:W3CDTF">2019-04-05T20:42:04Z</dcterms:modified>
</cp:coreProperties>
</file>