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7"/>
  </p:notes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7" r:id="rId9"/>
    <p:sldId id="295" r:id="rId10"/>
    <p:sldId id="268" r:id="rId11"/>
    <p:sldId id="274" r:id="rId12"/>
    <p:sldId id="269" r:id="rId13"/>
    <p:sldId id="276" r:id="rId14"/>
    <p:sldId id="278" r:id="rId15"/>
    <p:sldId id="270" r:id="rId16"/>
    <p:sldId id="279" r:id="rId17"/>
    <p:sldId id="271" r:id="rId18"/>
    <p:sldId id="280" r:id="rId19"/>
    <p:sldId id="281" r:id="rId20"/>
    <p:sldId id="283" r:id="rId21"/>
    <p:sldId id="282" r:id="rId22"/>
    <p:sldId id="284" r:id="rId23"/>
    <p:sldId id="285" r:id="rId24"/>
    <p:sldId id="272" r:id="rId25"/>
    <p:sldId id="262" r:id="rId26"/>
    <p:sldId id="286" r:id="rId27"/>
    <p:sldId id="287" r:id="rId28"/>
    <p:sldId id="263" r:id="rId29"/>
    <p:sldId id="264" r:id="rId30"/>
    <p:sldId id="288" r:id="rId31"/>
    <p:sldId id="291" r:id="rId32"/>
    <p:sldId id="290" r:id="rId33"/>
    <p:sldId id="293" r:id="rId34"/>
    <p:sldId id="265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0452" autoAdjust="0"/>
  </p:normalViewPr>
  <p:slideViewPr>
    <p:cSldViewPr snapToGrid="0">
      <p:cViewPr>
        <p:scale>
          <a:sx n="77" d="100"/>
          <a:sy n="77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574368797614609E-2"/>
          <c:y val="0.17548149847207939"/>
          <c:w val="0.87300826575188217"/>
          <c:h val="0.428012477636828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Jacobi</c:v>
                </c:pt>
                <c:pt idx="1">
                  <c:v>RNSD</c:v>
                </c:pt>
                <c:pt idx="2">
                  <c:v>MRNSD</c:v>
                </c:pt>
                <c:pt idx="3">
                  <c:v>PSS</c:v>
                </c:pt>
                <c:pt idx="4">
                  <c:v>RNSD-Jacobi</c:v>
                </c:pt>
                <c:pt idx="5">
                  <c:v>Lyapunov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28.125</c:v>
                </c:pt>
                <c:pt idx="1">
                  <c:v>6.25</c:v>
                </c:pt>
                <c:pt idx="2">
                  <c:v>6.25</c:v>
                </c:pt>
                <c:pt idx="3">
                  <c:v>28.125</c:v>
                </c:pt>
                <c:pt idx="4">
                  <c:v>3.125</c:v>
                </c:pt>
                <c:pt idx="5">
                  <c:v>3.125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B-466B-82FD-928F32F0A3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Iterations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Jacobi</c:v>
                </c:pt>
                <c:pt idx="1">
                  <c:v>RNSD</c:v>
                </c:pt>
                <c:pt idx="2">
                  <c:v>MRNSD</c:v>
                </c:pt>
                <c:pt idx="3">
                  <c:v>PSS</c:v>
                </c:pt>
                <c:pt idx="4">
                  <c:v>RNSD-Jacobi</c:v>
                </c:pt>
                <c:pt idx="5">
                  <c:v>Lyapunov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</c:v>
                </c:pt>
                <c:pt idx="1">
                  <c:v>34</c:v>
                </c:pt>
                <c:pt idx="2">
                  <c:v>20</c:v>
                </c:pt>
                <c:pt idx="3">
                  <c:v>8</c:v>
                </c:pt>
                <c:pt idx="4">
                  <c:v>15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B-466B-82FD-928F32F0A3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690512"/>
        <c:axId val="45068854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Jacobi</c:v>
                      </c:pt>
                      <c:pt idx="1">
                        <c:v>RNSD</c:v>
                      </c:pt>
                      <c:pt idx="2">
                        <c:v>MRNSD</c:v>
                      </c:pt>
                      <c:pt idx="3">
                        <c:v>PSS</c:v>
                      </c:pt>
                      <c:pt idx="4">
                        <c:v>RNSD-Jacobi</c:v>
                      </c:pt>
                      <c:pt idx="5">
                        <c:v>Lyapunov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B7DB-466B-82FD-928F32F0A300}"/>
                  </c:ext>
                </c:extLst>
              </c15:ser>
            </c15:filteredBarSeries>
          </c:ext>
        </c:extLst>
      </c:barChart>
      <c:catAx>
        <c:axId val="45069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688544"/>
        <c:crosses val="autoZero"/>
        <c:auto val="1"/>
        <c:lblAlgn val="ctr"/>
        <c:lblOffset val="100"/>
        <c:noMultiLvlLbl val="0"/>
      </c:catAx>
      <c:valAx>
        <c:axId val="45068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69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1875922060876988E-2"/>
          <c:y val="9.3149054429976993E-2"/>
          <c:w val="0.39163061907137692"/>
          <c:h val="7.3960578566537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428710160240417E-2"/>
          <c:y val="0.18270988710273925"/>
          <c:w val="0.87300826575188217"/>
          <c:h val="0.428012477636828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Jacobi</c:v>
                </c:pt>
                <c:pt idx="1">
                  <c:v>RNSD</c:v>
                </c:pt>
                <c:pt idx="2">
                  <c:v>MRNSD</c:v>
                </c:pt>
                <c:pt idx="3">
                  <c:v>PSS</c:v>
                </c:pt>
                <c:pt idx="4">
                  <c:v>RNSD-Jacobi</c:v>
                </c:pt>
                <c:pt idx="5">
                  <c:v>Lyapunov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32.813000000000002</c:v>
                </c:pt>
                <c:pt idx="1">
                  <c:v>23.437999999999999</c:v>
                </c:pt>
                <c:pt idx="2">
                  <c:v>15.625</c:v>
                </c:pt>
                <c:pt idx="3">
                  <c:v>217.53125</c:v>
                </c:pt>
                <c:pt idx="4">
                  <c:v>6.25</c:v>
                </c:pt>
                <c:pt idx="5">
                  <c:v>6.25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2-4E47-8BEE-3620A98967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Iterations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Jacobi</c:v>
                </c:pt>
                <c:pt idx="1">
                  <c:v>RNSD</c:v>
                </c:pt>
                <c:pt idx="2">
                  <c:v>MRNSD</c:v>
                </c:pt>
                <c:pt idx="3">
                  <c:v>PSS</c:v>
                </c:pt>
                <c:pt idx="4">
                  <c:v>RNSD-Jacobi</c:v>
                </c:pt>
                <c:pt idx="5">
                  <c:v>Lyapunov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20</c:v>
                </c:pt>
                <c:pt idx="1">
                  <c:v>34</c:v>
                </c:pt>
                <c:pt idx="2">
                  <c:v>20</c:v>
                </c:pt>
                <c:pt idx="3">
                  <c:v>8</c:v>
                </c:pt>
                <c:pt idx="4">
                  <c:v>15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72-4E47-8BEE-3620A9896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690512"/>
        <c:axId val="45068854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Jacobi</c:v>
                      </c:pt>
                      <c:pt idx="1">
                        <c:v>RNSD</c:v>
                      </c:pt>
                      <c:pt idx="2">
                        <c:v>MRNSD</c:v>
                      </c:pt>
                      <c:pt idx="3">
                        <c:v>PSS</c:v>
                      </c:pt>
                      <c:pt idx="4">
                        <c:v>RNSD-Jacobi</c:v>
                      </c:pt>
                      <c:pt idx="5">
                        <c:v>Lyapunov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472-4E47-8BEE-3620A98967F7}"/>
                  </c:ext>
                </c:extLst>
              </c15:ser>
            </c15:filteredBarSeries>
          </c:ext>
        </c:extLst>
      </c:barChart>
      <c:catAx>
        <c:axId val="45069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688544"/>
        <c:crosses val="autoZero"/>
        <c:auto val="1"/>
        <c:lblAlgn val="ctr"/>
        <c:lblOffset val="100"/>
        <c:noMultiLvlLbl val="0"/>
      </c:catAx>
      <c:valAx>
        <c:axId val="45068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69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7097756377726807E-2"/>
          <c:y val="0.1796768701185649"/>
          <c:w val="0.38024714408855115"/>
          <c:h val="8.52581245390867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428710160240417E-2"/>
          <c:y val="0.18270988710273925"/>
          <c:w val="0.87300826575188217"/>
          <c:h val="0.428012477636828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 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Jacobi</c:v>
                </c:pt>
                <c:pt idx="1">
                  <c:v>RNSD</c:v>
                </c:pt>
                <c:pt idx="2">
                  <c:v>MRNSD</c:v>
                </c:pt>
                <c:pt idx="3">
                  <c:v>RNSD-Jacobi</c:v>
                </c:pt>
                <c:pt idx="4">
                  <c:v>Lyapunov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9.375</c:v>
                </c:pt>
                <c:pt idx="1">
                  <c:v>14.688000000000001</c:v>
                </c:pt>
                <c:pt idx="2">
                  <c:v>13.75</c:v>
                </c:pt>
                <c:pt idx="3">
                  <c:v>8.2810000000000006</c:v>
                </c:pt>
                <c:pt idx="4">
                  <c:v>8.9060000000000006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2-4E47-8BEE-3620A98967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Iterations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Jacobi</c:v>
                </c:pt>
                <c:pt idx="1">
                  <c:v>RNSD</c:v>
                </c:pt>
                <c:pt idx="2">
                  <c:v>MRNSD</c:v>
                </c:pt>
                <c:pt idx="3">
                  <c:v>RNSD-Jacobi</c:v>
                </c:pt>
                <c:pt idx="4">
                  <c:v>Lyapunov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27</c:v>
                </c:pt>
                <c:pt idx="1">
                  <c:v>45</c:v>
                </c:pt>
                <c:pt idx="2">
                  <c:v>26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72-4E47-8BEE-3620A9896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690512"/>
        <c:axId val="45068854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5"/>
                      <c:pt idx="0">
                        <c:v>Jacobi</c:v>
                      </c:pt>
                      <c:pt idx="1">
                        <c:v>RNSD</c:v>
                      </c:pt>
                      <c:pt idx="2">
                        <c:v>MRNSD</c:v>
                      </c:pt>
                      <c:pt idx="3">
                        <c:v>RNSD-Jacobi</c:v>
                      </c:pt>
                      <c:pt idx="4">
                        <c:v>Lyapunov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472-4E47-8BEE-3620A98967F7}"/>
                  </c:ext>
                </c:extLst>
              </c15:ser>
            </c15:filteredBarSeries>
          </c:ext>
        </c:extLst>
      </c:barChart>
      <c:catAx>
        <c:axId val="45069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688544"/>
        <c:crosses val="autoZero"/>
        <c:auto val="1"/>
        <c:lblAlgn val="ctr"/>
        <c:lblOffset val="100"/>
        <c:noMultiLvlLbl val="0"/>
      </c:catAx>
      <c:valAx>
        <c:axId val="450688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69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9193571307801525E-2"/>
          <c:y val="0.10468405955327173"/>
          <c:w val="0.38024714408855115"/>
          <c:h val="7.6327766628966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387AF2-579E-47E6-9BAB-3DA13F77689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B57A4B-9DD5-4741-8732-366418C528FE}">
      <dgm:prSet custT="1"/>
      <dgm:spPr/>
      <dgm:t>
        <a:bodyPr/>
        <a:lstStyle/>
        <a:p>
          <a:pPr algn="ctr"/>
          <a:r>
            <a:rPr lang="en-US" sz="2600" dirty="0"/>
            <a:t>When matrices A and B are small and dense, direct methods are attractive. Generally, transforming A and B into triangular or Hessenberg form, then solving by back-substitution</a:t>
          </a:r>
        </a:p>
      </dgm:t>
    </dgm:pt>
    <dgm:pt modelId="{8F1891C2-4958-4AF1-BC17-703C2A26E2BC}" type="parTrans" cxnId="{9BC98DA3-DBED-4153-AA2F-2DB773BF8D4F}">
      <dgm:prSet/>
      <dgm:spPr/>
      <dgm:t>
        <a:bodyPr/>
        <a:lstStyle/>
        <a:p>
          <a:endParaRPr lang="en-US"/>
        </a:p>
      </dgm:t>
    </dgm:pt>
    <dgm:pt modelId="{14CBAE2A-DA3F-4C2D-956B-72E637393D08}" type="sibTrans" cxnId="{9BC98DA3-DBED-4153-AA2F-2DB773BF8D4F}">
      <dgm:prSet/>
      <dgm:spPr/>
      <dgm:t>
        <a:bodyPr/>
        <a:lstStyle/>
        <a:p>
          <a:endParaRPr lang="en-US"/>
        </a:p>
      </dgm:t>
    </dgm:pt>
    <dgm:pt modelId="{BC7C93A7-1AB9-4418-9CC1-D545A6449DCD}">
      <dgm:prSet custT="1"/>
      <dgm:spPr/>
      <dgm:t>
        <a:bodyPr/>
        <a:lstStyle/>
        <a:p>
          <a:pPr algn="ctr"/>
          <a:r>
            <a:rPr lang="en-US" sz="2600" dirty="0"/>
            <a:t>When matrices A and B are large and sparse, as often in practice, iterative methods are more efficient</a:t>
          </a:r>
        </a:p>
      </dgm:t>
    </dgm:pt>
    <dgm:pt modelId="{F0F79FF0-FD26-45C3-99D2-B5EF2F7816EE}" type="parTrans" cxnId="{9709CD4B-C1B0-4946-9F9D-3AAEE1E8E541}">
      <dgm:prSet/>
      <dgm:spPr/>
      <dgm:t>
        <a:bodyPr/>
        <a:lstStyle/>
        <a:p>
          <a:endParaRPr lang="en-US"/>
        </a:p>
      </dgm:t>
    </dgm:pt>
    <dgm:pt modelId="{D8D4969C-BDA1-43B2-9763-C64121F6B778}" type="sibTrans" cxnId="{9709CD4B-C1B0-4946-9F9D-3AAEE1E8E541}">
      <dgm:prSet/>
      <dgm:spPr/>
      <dgm:t>
        <a:bodyPr/>
        <a:lstStyle/>
        <a:p>
          <a:endParaRPr lang="en-US"/>
        </a:p>
      </dgm:t>
    </dgm:pt>
    <dgm:pt modelId="{832D06F1-0E6A-4F73-9111-0C7CEFA512BC}" type="pres">
      <dgm:prSet presAssocID="{86387AF2-579E-47E6-9BAB-3DA13F776890}" presName="vert0" presStyleCnt="0">
        <dgm:presLayoutVars>
          <dgm:dir/>
          <dgm:animOne val="branch"/>
          <dgm:animLvl val="lvl"/>
        </dgm:presLayoutVars>
      </dgm:prSet>
      <dgm:spPr/>
    </dgm:pt>
    <dgm:pt modelId="{7282EAA0-97A4-4CBE-A5BF-DE11A5794D1A}" type="pres">
      <dgm:prSet presAssocID="{37B57A4B-9DD5-4741-8732-366418C528FE}" presName="thickLine" presStyleLbl="alignNode1" presStyleIdx="0" presStyleCnt="2"/>
      <dgm:spPr/>
    </dgm:pt>
    <dgm:pt modelId="{93328AB1-515A-4671-8DB9-62BD2FF9B152}" type="pres">
      <dgm:prSet presAssocID="{37B57A4B-9DD5-4741-8732-366418C528FE}" presName="horz1" presStyleCnt="0"/>
      <dgm:spPr/>
    </dgm:pt>
    <dgm:pt modelId="{1153B297-B8AC-4BC1-9F40-EABFBFA6E429}" type="pres">
      <dgm:prSet presAssocID="{37B57A4B-9DD5-4741-8732-366418C528FE}" presName="tx1" presStyleLbl="revTx" presStyleIdx="0" presStyleCnt="2"/>
      <dgm:spPr/>
    </dgm:pt>
    <dgm:pt modelId="{563197E2-7734-4DCE-850B-3068D9CD94C4}" type="pres">
      <dgm:prSet presAssocID="{37B57A4B-9DD5-4741-8732-366418C528FE}" presName="vert1" presStyleCnt="0"/>
      <dgm:spPr/>
    </dgm:pt>
    <dgm:pt modelId="{8BCB6156-EC65-42C0-84B8-B6C0E24D76C9}" type="pres">
      <dgm:prSet presAssocID="{BC7C93A7-1AB9-4418-9CC1-D545A6449DCD}" presName="thickLine" presStyleLbl="alignNode1" presStyleIdx="1" presStyleCnt="2"/>
      <dgm:spPr/>
    </dgm:pt>
    <dgm:pt modelId="{0E75E230-1B3F-4464-BE91-01F8280EC545}" type="pres">
      <dgm:prSet presAssocID="{BC7C93A7-1AB9-4418-9CC1-D545A6449DCD}" presName="horz1" presStyleCnt="0"/>
      <dgm:spPr/>
    </dgm:pt>
    <dgm:pt modelId="{928E158E-03A1-4FF1-BA58-DB143F1E6623}" type="pres">
      <dgm:prSet presAssocID="{BC7C93A7-1AB9-4418-9CC1-D545A6449DCD}" presName="tx1" presStyleLbl="revTx" presStyleIdx="1" presStyleCnt="2"/>
      <dgm:spPr/>
    </dgm:pt>
    <dgm:pt modelId="{D3ADA989-0111-46C1-9F21-CC2BFAD5C7D7}" type="pres">
      <dgm:prSet presAssocID="{BC7C93A7-1AB9-4418-9CC1-D545A6449DCD}" presName="vert1" presStyleCnt="0"/>
      <dgm:spPr/>
    </dgm:pt>
  </dgm:ptLst>
  <dgm:cxnLst>
    <dgm:cxn modelId="{2365D12A-971B-4266-A371-C3DCEB1C5A79}" type="presOf" srcId="{BC7C93A7-1AB9-4418-9CC1-D545A6449DCD}" destId="{928E158E-03A1-4FF1-BA58-DB143F1E6623}" srcOrd="0" destOrd="0" presId="urn:microsoft.com/office/officeart/2008/layout/LinedList"/>
    <dgm:cxn modelId="{1F02593C-18EF-40E1-AA7C-48B2DB901E61}" type="presOf" srcId="{37B57A4B-9DD5-4741-8732-366418C528FE}" destId="{1153B297-B8AC-4BC1-9F40-EABFBFA6E429}" srcOrd="0" destOrd="0" presId="urn:microsoft.com/office/officeart/2008/layout/LinedList"/>
    <dgm:cxn modelId="{4404A240-EF69-414B-A7D9-7902C74ED987}" type="presOf" srcId="{86387AF2-579E-47E6-9BAB-3DA13F776890}" destId="{832D06F1-0E6A-4F73-9111-0C7CEFA512BC}" srcOrd="0" destOrd="0" presId="urn:microsoft.com/office/officeart/2008/layout/LinedList"/>
    <dgm:cxn modelId="{9709CD4B-C1B0-4946-9F9D-3AAEE1E8E541}" srcId="{86387AF2-579E-47E6-9BAB-3DA13F776890}" destId="{BC7C93A7-1AB9-4418-9CC1-D545A6449DCD}" srcOrd="1" destOrd="0" parTransId="{F0F79FF0-FD26-45C3-99D2-B5EF2F7816EE}" sibTransId="{D8D4969C-BDA1-43B2-9763-C64121F6B778}"/>
    <dgm:cxn modelId="{9BC98DA3-DBED-4153-AA2F-2DB773BF8D4F}" srcId="{86387AF2-579E-47E6-9BAB-3DA13F776890}" destId="{37B57A4B-9DD5-4741-8732-366418C528FE}" srcOrd="0" destOrd="0" parTransId="{8F1891C2-4958-4AF1-BC17-703C2A26E2BC}" sibTransId="{14CBAE2A-DA3F-4C2D-956B-72E637393D08}"/>
    <dgm:cxn modelId="{D17246EB-70CB-4127-B8ED-6A08DC834089}" type="presParOf" srcId="{832D06F1-0E6A-4F73-9111-0C7CEFA512BC}" destId="{7282EAA0-97A4-4CBE-A5BF-DE11A5794D1A}" srcOrd="0" destOrd="0" presId="urn:microsoft.com/office/officeart/2008/layout/LinedList"/>
    <dgm:cxn modelId="{7A85EF76-A2FF-4C4C-AF6D-AFF9A871DB3D}" type="presParOf" srcId="{832D06F1-0E6A-4F73-9111-0C7CEFA512BC}" destId="{93328AB1-515A-4671-8DB9-62BD2FF9B152}" srcOrd="1" destOrd="0" presId="urn:microsoft.com/office/officeart/2008/layout/LinedList"/>
    <dgm:cxn modelId="{59A0E7D0-175D-4C41-83E5-1B75965584A7}" type="presParOf" srcId="{93328AB1-515A-4671-8DB9-62BD2FF9B152}" destId="{1153B297-B8AC-4BC1-9F40-EABFBFA6E429}" srcOrd="0" destOrd="0" presId="urn:microsoft.com/office/officeart/2008/layout/LinedList"/>
    <dgm:cxn modelId="{70EAEBD1-14D5-4A66-B7EE-6D7FFC0E1C70}" type="presParOf" srcId="{93328AB1-515A-4671-8DB9-62BD2FF9B152}" destId="{563197E2-7734-4DCE-850B-3068D9CD94C4}" srcOrd="1" destOrd="0" presId="urn:microsoft.com/office/officeart/2008/layout/LinedList"/>
    <dgm:cxn modelId="{448C6240-5D67-4755-889A-AC83293C26F6}" type="presParOf" srcId="{832D06F1-0E6A-4F73-9111-0C7CEFA512BC}" destId="{8BCB6156-EC65-42C0-84B8-B6C0E24D76C9}" srcOrd="2" destOrd="0" presId="urn:microsoft.com/office/officeart/2008/layout/LinedList"/>
    <dgm:cxn modelId="{06CB0D25-2D63-4D1D-AC03-0421589B9C33}" type="presParOf" srcId="{832D06F1-0E6A-4F73-9111-0C7CEFA512BC}" destId="{0E75E230-1B3F-4464-BE91-01F8280EC545}" srcOrd="3" destOrd="0" presId="urn:microsoft.com/office/officeart/2008/layout/LinedList"/>
    <dgm:cxn modelId="{0C5B04ED-42C3-46BF-B0A1-594D2D88FCB1}" type="presParOf" srcId="{0E75E230-1B3F-4464-BE91-01F8280EC545}" destId="{928E158E-03A1-4FF1-BA58-DB143F1E6623}" srcOrd="0" destOrd="0" presId="urn:microsoft.com/office/officeart/2008/layout/LinedList"/>
    <dgm:cxn modelId="{8FF723DE-42D3-4674-BA98-463CDCA6426C}" type="presParOf" srcId="{0E75E230-1B3F-4464-BE91-01F8280EC545}" destId="{D3ADA989-0111-46C1-9F21-CC2BFAD5C7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AAEE96-9187-48EF-B73C-D32D65B72EF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B5E836-64AC-4DF9-88C6-EBC231DC1754}">
      <dgm:prSet/>
      <dgm:spPr/>
      <dgm:t>
        <a:bodyPr/>
        <a:lstStyle/>
        <a:p>
          <a:r>
            <a:rPr lang="en-US"/>
            <a:t>Krylov Subspace Methods</a:t>
          </a:r>
        </a:p>
      </dgm:t>
    </dgm:pt>
    <dgm:pt modelId="{12E33479-77EE-4B15-8A1F-987C5EE75820}" type="parTrans" cxnId="{E8EBD54E-BCD2-4F16-91E9-09F22A6D4C68}">
      <dgm:prSet/>
      <dgm:spPr/>
      <dgm:t>
        <a:bodyPr/>
        <a:lstStyle/>
        <a:p>
          <a:endParaRPr lang="en-US"/>
        </a:p>
      </dgm:t>
    </dgm:pt>
    <dgm:pt modelId="{B4AC4E6A-AFA6-435C-8207-2C1C68EDF4AE}" type="sibTrans" cxnId="{E8EBD54E-BCD2-4F16-91E9-09F22A6D4C68}">
      <dgm:prSet/>
      <dgm:spPr/>
      <dgm:t>
        <a:bodyPr/>
        <a:lstStyle/>
        <a:p>
          <a:endParaRPr lang="en-US"/>
        </a:p>
      </dgm:t>
    </dgm:pt>
    <dgm:pt modelId="{861467D9-379D-4D9F-816A-81A00018E9E3}">
      <dgm:prSet/>
      <dgm:spPr/>
      <dgm:t>
        <a:bodyPr/>
        <a:lstStyle/>
        <a:p>
          <a:r>
            <a:rPr lang="en-US" dirty="0"/>
            <a:t>Conjugate Gradient, MCG</a:t>
          </a:r>
        </a:p>
      </dgm:t>
    </dgm:pt>
    <dgm:pt modelId="{34F16D1E-2F90-44BA-A1BF-6B72811751A0}" type="parTrans" cxnId="{B3DED22B-B42D-481A-B384-956EB1280487}">
      <dgm:prSet/>
      <dgm:spPr/>
      <dgm:t>
        <a:bodyPr/>
        <a:lstStyle/>
        <a:p>
          <a:endParaRPr lang="en-US"/>
        </a:p>
      </dgm:t>
    </dgm:pt>
    <dgm:pt modelId="{C7E787F3-3BA4-4331-BE58-7D8F0C1FF3A2}" type="sibTrans" cxnId="{B3DED22B-B42D-481A-B384-956EB1280487}">
      <dgm:prSet/>
      <dgm:spPr/>
      <dgm:t>
        <a:bodyPr/>
        <a:lstStyle/>
        <a:p>
          <a:endParaRPr lang="en-US"/>
        </a:p>
      </dgm:t>
    </dgm:pt>
    <dgm:pt modelId="{5869CA36-9A10-47A4-976B-2927C6E4EFDD}">
      <dgm:prSet/>
      <dgm:spPr/>
      <dgm:t>
        <a:bodyPr/>
        <a:lstStyle/>
        <a:p>
          <a:r>
            <a:rPr lang="en-US" dirty="0"/>
            <a:t>Jacobi CG, Modified Jacobi</a:t>
          </a:r>
        </a:p>
      </dgm:t>
    </dgm:pt>
    <dgm:pt modelId="{E756A89F-9D18-4206-969A-FC526D3AB292}" type="parTrans" cxnId="{AA1EDA1C-0BCB-49AA-9D7E-F46ACB69425C}">
      <dgm:prSet/>
      <dgm:spPr/>
      <dgm:t>
        <a:bodyPr/>
        <a:lstStyle/>
        <a:p>
          <a:endParaRPr lang="en-US"/>
        </a:p>
      </dgm:t>
    </dgm:pt>
    <dgm:pt modelId="{7DFAE8E1-D9AD-42B8-98B9-9BC0FCFCE33C}" type="sibTrans" cxnId="{AA1EDA1C-0BCB-49AA-9D7E-F46ACB69425C}">
      <dgm:prSet/>
      <dgm:spPr/>
      <dgm:t>
        <a:bodyPr/>
        <a:lstStyle/>
        <a:p>
          <a:endParaRPr lang="en-US"/>
        </a:p>
      </dgm:t>
    </dgm:pt>
    <dgm:pt modelId="{E6D80733-71F3-4D5A-9FA1-47B56DA1B6C2}">
      <dgm:prSet/>
      <dgm:spPr/>
      <dgm:t>
        <a:bodyPr/>
        <a:lstStyle/>
        <a:p>
          <a:r>
            <a:rPr lang="en-US" dirty="0" err="1"/>
            <a:t>Arnoldi</a:t>
          </a:r>
          <a:endParaRPr lang="en-US" dirty="0"/>
        </a:p>
      </dgm:t>
    </dgm:pt>
    <dgm:pt modelId="{1B4C8248-DF01-4308-B61D-3C60F43F0300}" type="parTrans" cxnId="{876636B5-7E5B-4B2C-A528-DCAD6C1375CD}">
      <dgm:prSet/>
      <dgm:spPr/>
      <dgm:t>
        <a:bodyPr/>
        <a:lstStyle/>
        <a:p>
          <a:endParaRPr lang="en-US"/>
        </a:p>
      </dgm:t>
    </dgm:pt>
    <dgm:pt modelId="{EDDB3C72-9CB1-4738-A68F-70135ED91649}" type="sibTrans" cxnId="{876636B5-7E5B-4B2C-A528-DCAD6C1375CD}">
      <dgm:prSet/>
      <dgm:spPr/>
      <dgm:t>
        <a:bodyPr/>
        <a:lstStyle/>
        <a:p>
          <a:endParaRPr lang="en-US"/>
        </a:p>
      </dgm:t>
    </dgm:pt>
    <dgm:pt modelId="{A9AC8BDD-AF0B-4A2B-B146-79937025FB08}">
      <dgm:prSet/>
      <dgm:spPr/>
      <dgm:t>
        <a:bodyPr/>
        <a:lstStyle/>
        <a:p>
          <a:r>
            <a:rPr lang="en-US"/>
            <a:t>Projection Methods</a:t>
          </a:r>
        </a:p>
      </dgm:t>
    </dgm:pt>
    <dgm:pt modelId="{694FA3EC-26D2-4B23-82CA-049767E5EBA6}" type="parTrans" cxnId="{F80E2503-6B61-48D1-A035-94245C708D71}">
      <dgm:prSet/>
      <dgm:spPr/>
      <dgm:t>
        <a:bodyPr/>
        <a:lstStyle/>
        <a:p>
          <a:endParaRPr lang="en-US"/>
        </a:p>
      </dgm:t>
    </dgm:pt>
    <dgm:pt modelId="{32BEAB66-A433-49B7-97CC-30BFEC1A14B8}" type="sibTrans" cxnId="{F80E2503-6B61-48D1-A035-94245C708D71}">
      <dgm:prSet/>
      <dgm:spPr/>
      <dgm:t>
        <a:bodyPr/>
        <a:lstStyle/>
        <a:p>
          <a:endParaRPr lang="en-US"/>
        </a:p>
      </dgm:t>
    </dgm:pt>
    <dgm:pt modelId="{775B2044-8CBB-4E0F-B9B7-126EABB35000}">
      <dgm:prSet/>
      <dgm:spPr/>
      <dgm:t>
        <a:bodyPr/>
        <a:lstStyle/>
        <a:p>
          <a:r>
            <a:rPr lang="en-US"/>
            <a:t>RNSD, MRNSD</a:t>
          </a:r>
        </a:p>
      </dgm:t>
    </dgm:pt>
    <dgm:pt modelId="{E119CDAC-72EA-4A2B-9121-F06707F27569}" type="parTrans" cxnId="{434938FE-7225-4CEA-B44A-7C468834E1D7}">
      <dgm:prSet/>
      <dgm:spPr/>
      <dgm:t>
        <a:bodyPr/>
        <a:lstStyle/>
        <a:p>
          <a:endParaRPr lang="en-US"/>
        </a:p>
      </dgm:t>
    </dgm:pt>
    <dgm:pt modelId="{AC4AA54C-DF7A-48C6-A8D9-DCC4762B0647}" type="sibTrans" cxnId="{434938FE-7225-4CEA-B44A-7C468834E1D7}">
      <dgm:prSet/>
      <dgm:spPr/>
      <dgm:t>
        <a:bodyPr/>
        <a:lstStyle/>
        <a:p>
          <a:endParaRPr lang="en-US"/>
        </a:p>
      </dgm:t>
    </dgm:pt>
    <dgm:pt modelId="{211AD526-DE98-4E63-A687-1BBB9AAD06E8}">
      <dgm:prSet/>
      <dgm:spPr/>
      <dgm:t>
        <a:bodyPr/>
        <a:lstStyle/>
        <a:p>
          <a:r>
            <a:rPr lang="en-US"/>
            <a:t>Skew-Hermitian Splitting Method</a:t>
          </a:r>
        </a:p>
      </dgm:t>
    </dgm:pt>
    <dgm:pt modelId="{39A9D1CD-4D11-466A-928B-C6E9F333310C}" type="parTrans" cxnId="{9EB191AA-807E-45D4-8702-24E95A8B42A9}">
      <dgm:prSet/>
      <dgm:spPr/>
      <dgm:t>
        <a:bodyPr/>
        <a:lstStyle/>
        <a:p>
          <a:endParaRPr lang="en-US"/>
        </a:p>
      </dgm:t>
    </dgm:pt>
    <dgm:pt modelId="{2355E789-266E-477C-B3D4-57EE8141B4F5}" type="sibTrans" cxnId="{9EB191AA-807E-45D4-8702-24E95A8B42A9}">
      <dgm:prSet/>
      <dgm:spPr/>
      <dgm:t>
        <a:bodyPr/>
        <a:lstStyle/>
        <a:p>
          <a:endParaRPr lang="en-US"/>
        </a:p>
      </dgm:t>
    </dgm:pt>
    <dgm:pt modelId="{C808959B-0018-4C2D-8E43-1511AEF1B54F}">
      <dgm:prSet/>
      <dgm:spPr/>
      <dgm:t>
        <a:bodyPr/>
        <a:lstStyle/>
        <a:p>
          <a:r>
            <a:rPr lang="en-US"/>
            <a:t>HSS</a:t>
          </a:r>
        </a:p>
      </dgm:t>
    </dgm:pt>
    <dgm:pt modelId="{E94CE680-25F5-4EF2-B582-3A969F098CE5}" type="parTrans" cxnId="{2DAC1FD6-A2A9-44BC-A2CA-0400BDBBE8F1}">
      <dgm:prSet/>
      <dgm:spPr/>
      <dgm:t>
        <a:bodyPr/>
        <a:lstStyle/>
        <a:p>
          <a:endParaRPr lang="en-US"/>
        </a:p>
      </dgm:t>
    </dgm:pt>
    <dgm:pt modelId="{ACEC65D2-1087-4ECA-A165-B73004EA03C2}" type="sibTrans" cxnId="{2DAC1FD6-A2A9-44BC-A2CA-0400BDBBE8F1}">
      <dgm:prSet/>
      <dgm:spPr/>
      <dgm:t>
        <a:bodyPr/>
        <a:lstStyle/>
        <a:p>
          <a:endParaRPr lang="en-US"/>
        </a:p>
      </dgm:t>
    </dgm:pt>
    <dgm:pt modelId="{9B530966-C17C-468E-B614-25B7EAC44AAF}">
      <dgm:prSet/>
      <dgm:spPr/>
      <dgm:t>
        <a:bodyPr/>
        <a:lstStyle/>
        <a:p>
          <a:r>
            <a:rPr lang="en-US"/>
            <a:t>PSS</a:t>
          </a:r>
        </a:p>
      </dgm:t>
    </dgm:pt>
    <dgm:pt modelId="{9D271536-04B4-463B-9D0D-604B6B71DC93}" type="parTrans" cxnId="{5FD1980E-2327-47E4-B66E-B54B884A2DB5}">
      <dgm:prSet/>
      <dgm:spPr/>
      <dgm:t>
        <a:bodyPr/>
        <a:lstStyle/>
        <a:p>
          <a:endParaRPr lang="en-US"/>
        </a:p>
      </dgm:t>
    </dgm:pt>
    <dgm:pt modelId="{3095B752-5CF0-42D1-9F3A-91C29F512395}" type="sibTrans" cxnId="{5FD1980E-2327-47E4-B66E-B54B884A2DB5}">
      <dgm:prSet/>
      <dgm:spPr/>
      <dgm:t>
        <a:bodyPr/>
        <a:lstStyle/>
        <a:p>
          <a:endParaRPr lang="en-US"/>
        </a:p>
      </dgm:t>
    </dgm:pt>
    <dgm:pt modelId="{3BCFB819-27EF-4DF2-BA20-ECED898C67AD}">
      <dgm:prSet/>
      <dgm:spPr/>
      <dgm:t>
        <a:bodyPr/>
        <a:lstStyle/>
        <a:p>
          <a:r>
            <a:rPr lang="en-US" dirty="0"/>
            <a:t>GMRES</a:t>
          </a:r>
        </a:p>
      </dgm:t>
    </dgm:pt>
    <dgm:pt modelId="{2D1F8678-1FDD-4550-BE68-AF3FDD2FCEBC}" type="parTrans" cxnId="{42F4523F-E728-4A4E-934A-684994E3C62C}">
      <dgm:prSet/>
      <dgm:spPr/>
      <dgm:t>
        <a:bodyPr/>
        <a:lstStyle/>
        <a:p>
          <a:endParaRPr lang="en-US"/>
        </a:p>
      </dgm:t>
    </dgm:pt>
    <dgm:pt modelId="{56C17322-73F3-44F7-A659-0060E2448EEA}" type="sibTrans" cxnId="{42F4523F-E728-4A4E-934A-684994E3C62C}">
      <dgm:prSet/>
      <dgm:spPr/>
      <dgm:t>
        <a:bodyPr/>
        <a:lstStyle/>
        <a:p>
          <a:endParaRPr lang="en-US"/>
        </a:p>
      </dgm:t>
    </dgm:pt>
    <dgm:pt modelId="{2CCD7AD6-B81D-443E-85FD-7ED56109F564}" type="pres">
      <dgm:prSet presAssocID="{B8AAEE96-9187-48EF-B73C-D32D65B72EF9}" presName="linear" presStyleCnt="0">
        <dgm:presLayoutVars>
          <dgm:dir/>
          <dgm:animLvl val="lvl"/>
          <dgm:resizeHandles val="exact"/>
        </dgm:presLayoutVars>
      </dgm:prSet>
      <dgm:spPr/>
    </dgm:pt>
    <dgm:pt modelId="{E419E36F-A7B2-4898-BC40-BD2B6ED7FC7E}" type="pres">
      <dgm:prSet presAssocID="{0FB5E836-64AC-4DF9-88C6-EBC231DC1754}" presName="parentLin" presStyleCnt="0"/>
      <dgm:spPr/>
    </dgm:pt>
    <dgm:pt modelId="{EF829BBC-E89C-44B5-ACDD-CADABD3EACD2}" type="pres">
      <dgm:prSet presAssocID="{0FB5E836-64AC-4DF9-88C6-EBC231DC1754}" presName="parentLeftMargin" presStyleLbl="node1" presStyleIdx="0" presStyleCnt="3"/>
      <dgm:spPr/>
    </dgm:pt>
    <dgm:pt modelId="{AF1327FD-C8D6-4537-AD86-8984FA651DF4}" type="pres">
      <dgm:prSet presAssocID="{0FB5E836-64AC-4DF9-88C6-EBC231DC17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B38334-1104-4372-9FBA-176E7B26B179}" type="pres">
      <dgm:prSet presAssocID="{0FB5E836-64AC-4DF9-88C6-EBC231DC1754}" presName="negativeSpace" presStyleCnt="0"/>
      <dgm:spPr/>
    </dgm:pt>
    <dgm:pt modelId="{D02A41DC-47DF-452D-BAED-270DBB0C37E3}" type="pres">
      <dgm:prSet presAssocID="{0FB5E836-64AC-4DF9-88C6-EBC231DC1754}" presName="childText" presStyleLbl="conFgAcc1" presStyleIdx="0" presStyleCnt="3">
        <dgm:presLayoutVars>
          <dgm:bulletEnabled val="1"/>
        </dgm:presLayoutVars>
      </dgm:prSet>
      <dgm:spPr/>
    </dgm:pt>
    <dgm:pt modelId="{FB87ACDE-F860-4D1F-A3CC-ACCDF3E3B541}" type="pres">
      <dgm:prSet presAssocID="{B4AC4E6A-AFA6-435C-8207-2C1C68EDF4AE}" presName="spaceBetweenRectangles" presStyleCnt="0"/>
      <dgm:spPr/>
    </dgm:pt>
    <dgm:pt modelId="{AFC0DB6F-F7F5-4871-AD0E-FDB4464BD553}" type="pres">
      <dgm:prSet presAssocID="{A9AC8BDD-AF0B-4A2B-B146-79937025FB08}" presName="parentLin" presStyleCnt="0"/>
      <dgm:spPr/>
    </dgm:pt>
    <dgm:pt modelId="{2A4C38BF-D8DC-4D27-820D-A6DB60B41EA8}" type="pres">
      <dgm:prSet presAssocID="{A9AC8BDD-AF0B-4A2B-B146-79937025FB08}" presName="parentLeftMargin" presStyleLbl="node1" presStyleIdx="0" presStyleCnt="3"/>
      <dgm:spPr/>
    </dgm:pt>
    <dgm:pt modelId="{D37C0933-0255-42CB-BAE3-6420EA44DF80}" type="pres">
      <dgm:prSet presAssocID="{A9AC8BDD-AF0B-4A2B-B146-79937025FB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0DF9E9-97D2-4200-8280-E5D1885D3BAE}" type="pres">
      <dgm:prSet presAssocID="{A9AC8BDD-AF0B-4A2B-B146-79937025FB08}" presName="negativeSpace" presStyleCnt="0"/>
      <dgm:spPr/>
    </dgm:pt>
    <dgm:pt modelId="{DB0FF4CB-1304-402E-8C69-00953A4AC183}" type="pres">
      <dgm:prSet presAssocID="{A9AC8BDD-AF0B-4A2B-B146-79937025FB08}" presName="childText" presStyleLbl="conFgAcc1" presStyleIdx="1" presStyleCnt="3">
        <dgm:presLayoutVars>
          <dgm:bulletEnabled val="1"/>
        </dgm:presLayoutVars>
      </dgm:prSet>
      <dgm:spPr/>
    </dgm:pt>
    <dgm:pt modelId="{1E1E218F-5A02-4F34-88B7-6AF405CB5A87}" type="pres">
      <dgm:prSet presAssocID="{32BEAB66-A433-49B7-97CC-30BFEC1A14B8}" presName="spaceBetweenRectangles" presStyleCnt="0"/>
      <dgm:spPr/>
    </dgm:pt>
    <dgm:pt modelId="{3F7CFAB9-484C-4A8C-923D-CC742C900776}" type="pres">
      <dgm:prSet presAssocID="{211AD526-DE98-4E63-A687-1BBB9AAD06E8}" presName="parentLin" presStyleCnt="0"/>
      <dgm:spPr/>
    </dgm:pt>
    <dgm:pt modelId="{1E190578-C650-4F93-BCAD-01B44C4EA4B4}" type="pres">
      <dgm:prSet presAssocID="{211AD526-DE98-4E63-A687-1BBB9AAD06E8}" presName="parentLeftMargin" presStyleLbl="node1" presStyleIdx="1" presStyleCnt="3"/>
      <dgm:spPr/>
    </dgm:pt>
    <dgm:pt modelId="{5B12F9AC-C1B2-402B-98C6-5B02175D4CCC}" type="pres">
      <dgm:prSet presAssocID="{211AD526-DE98-4E63-A687-1BBB9AAD06E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629BBDB-A6D9-473E-9E33-1BC5915AD131}" type="pres">
      <dgm:prSet presAssocID="{211AD526-DE98-4E63-A687-1BBB9AAD06E8}" presName="negativeSpace" presStyleCnt="0"/>
      <dgm:spPr/>
    </dgm:pt>
    <dgm:pt modelId="{A03D8AA0-607A-42FA-9068-AA785CAF90B4}" type="pres">
      <dgm:prSet presAssocID="{211AD526-DE98-4E63-A687-1BBB9AAD06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80E2503-6B61-48D1-A035-94245C708D71}" srcId="{B8AAEE96-9187-48EF-B73C-D32D65B72EF9}" destId="{A9AC8BDD-AF0B-4A2B-B146-79937025FB08}" srcOrd="1" destOrd="0" parTransId="{694FA3EC-26D2-4B23-82CA-049767E5EBA6}" sibTransId="{32BEAB66-A433-49B7-97CC-30BFEC1A14B8}"/>
    <dgm:cxn modelId="{5FD1980E-2327-47E4-B66E-B54B884A2DB5}" srcId="{211AD526-DE98-4E63-A687-1BBB9AAD06E8}" destId="{9B530966-C17C-468E-B614-25B7EAC44AAF}" srcOrd="1" destOrd="0" parTransId="{9D271536-04B4-463B-9D0D-604B6B71DC93}" sibTransId="{3095B752-5CF0-42D1-9F3A-91C29F512395}"/>
    <dgm:cxn modelId="{AA1EDA1C-0BCB-49AA-9D7E-F46ACB69425C}" srcId="{0FB5E836-64AC-4DF9-88C6-EBC231DC1754}" destId="{5869CA36-9A10-47A4-976B-2927C6E4EFDD}" srcOrd="2" destOrd="0" parTransId="{E756A89F-9D18-4206-969A-FC526D3AB292}" sibTransId="{7DFAE8E1-D9AD-42B8-98B9-9BC0FCFCE33C}"/>
    <dgm:cxn modelId="{12284523-4E2A-476D-9D54-4877ABFFB2B6}" type="presOf" srcId="{775B2044-8CBB-4E0F-B9B7-126EABB35000}" destId="{DB0FF4CB-1304-402E-8C69-00953A4AC183}" srcOrd="0" destOrd="0" presId="urn:microsoft.com/office/officeart/2005/8/layout/list1"/>
    <dgm:cxn modelId="{498A6D29-85B8-48C9-9193-7B256DC1398B}" type="presOf" srcId="{861467D9-379D-4D9F-816A-81A00018E9E3}" destId="{D02A41DC-47DF-452D-BAED-270DBB0C37E3}" srcOrd="0" destOrd="0" presId="urn:microsoft.com/office/officeart/2005/8/layout/list1"/>
    <dgm:cxn modelId="{B3DED22B-B42D-481A-B384-956EB1280487}" srcId="{0FB5E836-64AC-4DF9-88C6-EBC231DC1754}" destId="{861467D9-379D-4D9F-816A-81A00018E9E3}" srcOrd="0" destOrd="0" parTransId="{34F16D1E-2F90-44BA-A1BF-6B72811751A0}" sibTransId="{C7E787F3-3BA4-4331-BE58-7D8F0C1FF3A2}"/>
    <dgm:cxn modelId="{0FDEAA37-8E35-4016-B0A4-C07F87A0D0CF}" type="presOf" srcId="{3BCFB819-27EF-4DF2-BA20-ECED898C67AD}" destId="{D02A41DC-47DF-452D-BAED-270DBB0C37E3}" srcOrd="0" destOrd="1" presId="urn:microsoft.com/office/officeart/2005/8/layout/list1"/>
    <dgm:cxn modelId="{42F4523F-E728-4A4E-934A-684994E3C62C}" srcId="{0FB5E836-64AC-4DF9-88C6-EBC231DC1754}" destId="{3BCFB819-27EF-4DF2-BA20-ECED898C67AD}" srcOrd="1" destOrd="0" parTransId="{2D1F8678-1FDD-4550-BE68-AF3FDD2FCEBC}" sibTransId="{56C17322-73F3-44F7-A659-0060E2448EEA}"/>
    <dgm:cxn modelId="{E5395943-6ABE-45B7-BA63-BCC3CC265585}" type="presOf" srcId="{B8AAEE96-9187-48EF-B73C-D32D65B72EF9}" destId="{2CCD7AD6-B81D-443E-85FD-7ED56109F564}" srcOrd="0" destOrd="0" presId="urn:microsoft.com/office/officeart/2005/8/layout/list1"/>
    <dgm:cxn modelId="{61502764-D483-4845-9D6F-20949D282F6E}" type="presOf" srcId="{9B530966-C17C-468E-B614-25B7EAC44AAF}" destId="{A03D8AA0-607A-42FA-9068-AA785CAF90B4}" srcOrd="0" destOrd="1" presId="urn:microsoft.com/office/officeart/2005/8/layout/list1"/>
    <dgm:cxn modelId="{D2DBD867-01EC-4974-809A-C333DCE023B9}" type="presOf" srcId="{A9AC8BDD-AF0B-4A2B-B146-79937025FB08}" destId="{D37C0933-0255-42CB-BAE3-6420EA44DF80}" srcOrd="1" destOrd="0" presId="urn:microsoft.com/office/officeart/2005/8/layout/list1"/>
    <dgm:cxn modelId="{E8EBD54E-BCD2-4F16-91E9-09F22A6D4C68}" srcId="{B8AAEE96-9187-48EF-B73C-D32D65B72EF9}" destId="{0FB5E836-64AC-4DF9-88C6-EBC231DC1754}" srcOrd="0" destOrd="0" parTransId="{12E33479-77EE-4B15-8A1F-987C5EE75820}" sibTransId="{B4AC4E6A-AFA6-435C-8207-2C1C68EDF4AE}"/>
    <dgm:cxn modelId="{F8639F79-CF9A-4C86-B72C-0E829A0AD110}" type="presOf" srcId="{0FB5E836-64AC-4DF9-88C6-EBC231DC1754}" destId="{EF829BBC-E89C-44B5-ACDD-CADABD3EACD2}" srcOrd="0" destOrd="0" presId="urn:microsoft.com/office/officeart/2005/8/layout/list1"/>
    <dgm:cxn modelId="{A72F307E-2130-418B-95B1-91E8CAD39C95}" type="presOf" srcId="{0FB5E836-64AC-4DF9-88C6-EBC231DC1754}" destId="{AF1327FD-C8D6-4537-AD86-8984FA651DF4}" srcOrd="1" destOrd="0" presId="urn:microsoft.com/office/officeart/2005/8/layout/list1"/>
    <dgm:cxn modelId="{349AE682-EDBD-455A-9887-827223039568}" type="presOf" srcId="{5869CA36-9A10-47A4-976B-2927C6E4EFDD}" destId="{D02A41DC-47DF-452D-BAED-270DBB0C37E3}" srcOrd="0" destOrd="2" presId="urn:microsoft.com/office/officeart/2005/8/layout/list1"/>
    <dgm:cxn modelId="{48FEA49A-BF73-461F-9F11-F7C28BA4D89A}" type="presOf" srcId="{C808959B-0018-4C2D-8E43-1511AEF1B54F}" destId="{A03D8AA0-607A-42FA-9068-AA785CAF90B4}" srcOrd="0" destOrd="0" presId="urn:microsoft.com/office/officeart/2005/8/layout/list1"/>
    <dgm:cxn modelId="{9EB191AA-807E-45D4-8702-24E95A8B42A9}" srcId="{B8AAEE96-9187-48EF-B73C-D32D65B72EF9}" destId="{211AD526-DE98-4E63-A687-1BBB9AAD06E8}" srcOrd="2" destOrd="0" parTransId="{39A9D1CD-4D11-466A-928B-C6E9F333310C}" sibTransId="{2355E789-266E-477C-B3D4-57EE8141B4F5}"/>
    <dgm:cxn modelId="{876636B5-7E5B-4B2C-A528-DCAD6C1375CD}" srcId="{0FB5E836-64AC-4DF9-88C6-EBC231DC1754}" destId="{E6D80733-71F3-4D5A-9FA1-47B56DA1B6C2}" srcOrd="3" destOrd="0" parTransId="{1B4C8248-DF01-4308-B61D-3C60F43F0300}" sibTransId="{EDDB3C72-9CB1-4738-A68F-70135ED91649}"/>
    <dgm:cxn modelId="{4DFFDBB8-59F0-477B-BE77-CE1AD80BB748}" type="presOf" srcId="{211AD526-DE98-4E63-A687-1BBB9AAD06E8}" destId="{1E190578-C650-4F93-BCAD-01B44C4EA4B4}" srcOrd="0" destOrd="0" presId="urn:microsoft.com/office/officeart/2005/8/layout/list1"/>
    <dgm:cxn modelId="{2DAC1FD6-A2A9-44BC-A2CA-0400BDBBE8F1}" srcId="{211AD526-DE98-4E63-A687-1BBB9AAD06E8}" destId="{C808959B-0018-4C2D-8E43-1511AEF1B54F}" srcOrd="0" destOrd="0" parTransId="{E94CE680-25F5-4EF2-B582-3A969F098CE5}" sibTransId="{ACEC65D2-1087-4ECA-A165-B73004EA03C2}"/>
    <dgm:cxn modelId="{D24A7DE7-DB82-43E9-B054-BAFBC233BD85}" type="presOf" srcId="{E6D80733-71F3-4D5A-9FA1-47B56DA1B6C2}" destId="{D02A41DC-47DF-452D-BAED-270DBB0C37E3}" srcOrd="0" destOrd="3" presId="urn:microsoft.com/office/officeart/2005/8/layout/list1"/>
    <dgm:cxn modelId="{D5E8FAE8-518B-4C5E-9EAA-DE70C150B7C3}" type="presOf" srcId="{A9AC8BDD-AF0B-4A2B-B146-79937025FB08}" destId="{2A4C38BF-D8DC-4D27-820D-A6DB60B41EA8}" srcOrd="0" destOrd="0" presId="urn:microsoft.com/office/officeart/2005/8/layout/list1"/>
    <dgm:cxn modelId="{C6F094EB-030F-46DB-814A-719EDCDB5ED3}" type="presOf" srcId="{211AD526-DE98-4E63-A687-1BBB9AAD06E8}" destId="{5B12F9AC-C1B2-402B-98C6-5B02175D4CCC}" srcOrd="1" destOrd="0" presId="urn:microsoft.com/office/officeart/2005/8/layout/list1"/>
    <dgm:cxn modelId="{434938FE-7225-4CEA-B44A-7C468834E1D7}" srcId="{A9AC8BDD-AF0B-4A2B-B146-79937025FB08}" destId="{775B2044-8CBB-4E0F-B9B7-126EABB35000}" srcOrd="0" destOrd="0" parTransId="{E119CDAC-72EA-4A2B-9121-F06707F27569}" sibTransId="{AC4AA54C-DF7A-48C6-A8D9-DCC4762B0647}"/>
    <dgm:cxn modelId="{283B110B-DE15-43C6-98EF-2DE929C4E75E}" type="presParOf" srcId="{2CCD7AD6-B81D-443E-85FD-7ED56109F564}" destId="{E419E36F-A7B2-4898-BC40-BD2B6ED7FC7E}" srcOrd="0" destOrd="0" presId="urn:microsoft.com/office/officeart/2005/8/layout/list1"/>
    <dgm:cxn modelId="{E76CA48A-FDDD-491A-BFD2-C10B9764B97B}" type="presParOf" srcId="{E419E36F-A7B2-4898-BC40-BD2B6ED7FC7E}" destId="{EF829BBC-E89C-44B5-ACDD-CADABD3EACD2}" srcOrd="0" destOrd="0" presId="urn:microsoft.com/office/officeart/2005/8/layout/list1"/>
    <dgm:cxn modelId="{CDCB390D-CFB0-43AC-8AD8-C4FD89F4075C}" type="presParOf" srcId="{E419E36F-A7B2-4898-BC40-BD2B6ED7FC7E}" destId="{AF1327FD-C8D6-4537-AD86-8984FA651DF4}" srcOrd="1" destOrd="0" presId="urn:microsoft.com/office/officeart/2005/8/layout/list1"/>
    <dgm:cxn modelId="{54E36A22-4BF6-4ECA-9678-84ECEBD6A77D}" type="presParOf" srcId="{2CCD7AD6-B81D-443E-85FD-7ED56109F564}" destId="{5AB38334-1104-4372-9FBA-176E7B26B179}" srcOrd="1" destOrd="0" presId="urn:microsoft.com/office/officeart/2005/8/layout/list1"/>
    <dgm:cxn modelId="{7A28B536-1DE4-4EB9-B77D-EC9AD0D5846C}" type="presParOf" srcId="{2CCD7AD6-B81D-443E-85FD-7ED56109F564}" destId="{D02A41DC-47DF-452D-BAED-270DBB0C37E3}" srcOrd="2" destOrd="0" presId="urn:microsoft.com/office/officeart/2005/8/layout/list1"/>
    <dgm:cxn modelId="{C10D8CD8-DCBB-46EF-9D90-70D3C062F08E}" type="presParOf" srcId="{2CCD7AD6-B81D-443E-85FD-7ED56109F564}" destId="{FB87ACDE-F860-4D1F-A3CC-ACCDF3E3B541}" srcOrd="3" destOrd="0" presId="urn:microsoft.com/office/officeart/2005/8/layout/list1"/>
    <dgm:cxn modelId="{D5B3CA8A-44FB-4E31-A339-52B94C7D86DD}" type="presParOf" srcId="{2CCD7AD6-B81D-443E-85FD-7ED56109F564}" destId="{AFC0DB6F-F7F5-4871-AD0E-FDB4464BD553}" srcOrd="4" destOrd="0" presId="urn:microsoft.com/office/officeart/2005/8/layout/list1"/>
    <dgm:cxn modelId="{1E3D9CA4-9862-4881-A516-CBA458FA2B06}" type="presParOf" srcId="{AFC0DB6F-F7F5-4871-AD0E-FDB4464BD553}" destId="{2A4C38BF-D8DC-4D27-820D-A6DB60B41EA8}" srcOrd="0" destOrd="0" presId="urn:microsoft.com/office/officeart/2005/8/layout/list1"/>
    <dgm:cxn modelId="{99143166-25CA-4BB9-89E5-8C0A26F62074}" type="presParOf" srcId="{AFC0DB6F-F7F5-4871-AD0E-FDB4464BD553}" destId="{D37C0933-0255-42CB-BAE3-6420EA44DF80}" srcOrd="1" destOrd="0" presId="urn:microsoft.com/office/officeart/2005/8/layout/list1"/>
    <dgm:cxn modelId="{955CF8A7-A987-478E-83A7-7CB89CBA02E6}" type="presParOf" srcId="{2CCD7AD6-B81D-443E-85FD-7ED56109F564}" destId="{B90DF9E9-97D2-4200-8280-E5D1885D3BAE}" srcOrd="5" destOrd="0" presId="urn:microsoft.com/office/officeart/2005/8/layout/list1"/>
    <dgm:cxn modelId="{4E45543A-65F7-4611-AA99-BA8BB939190F}" type="presParOf" srcId="{2CCD7AD6-B81D-443E-85FD-7ED56109F564}" destId="{DB0FF4CB-1304-402E-8C69-00953A4AC183}" srcOrd="6" destOrd="0" presId="urn:microsoft.com/office/officeart/2005/8/layout/list1"/>
    <dgm:cxn modelId="{40244685-FE79-449E-BA1A-833C58C055DC}" type="presParOf" srcId="{2CCD7AD6-B81D-443E-85FD-7ED56109F564}" destId="{1E1E218F-5A02-4F34-88B7-6AF405CB5A87}" srcOrd="7" destOrd="0" presId="urn:microsoft.com/office/officeart/2005/8/layout/list1"/>
    <dgm:cxn modelId="{3286C540-EF9C-455B-91C1-372073C03ADB}" type="presParOf" srcId="{2CCD7AD6-B81D-443E-85FD-7ED56109F564}" destId="{3F7CFAB9-484C-4A8C-923D-CC742C900776}" srcOrd="8" destOrd="0" presId="urn:microsoft.com/office/officeart/2005/8/layout/list1"/>
    <dgm:cxn modelId="{F6EB7991-D22F-427D-9840-76CF591D1C61}" type="presParOf" srcId="{3F7CFAB9-484C-4A8C-923D-CC742C900776}" destId="{1E190578-C650-4F93-BCAD-01B44C4EA4B4}" srcOrd="0" destOrd="0" presId="urn:microsoft.com/office/officeart/2005/8/layout/list1"/>
    <dgm:cxn modelId="{D1DC7432-CDD9-44CA-A5B6-88AC09607D39}" type="presParOf" srcId="{3F7CFAB9-484C-4A8C-923D-CC742C900776}" destId="{5B12F9AC-C1B2-402B-98C6-5B02175D4CCC}" srcOrd="1" destOrd="0" presId="urn:microsoft.com/office/officeart/2005/8/layout/list1"/>
    <dgm:cxn modelId="{787122C4-1EB2-499B-8A42-FD631C678542}" type="presParOf" srcId="{2CCD7AD6-B81D-443E-85FD-7ED56109F564}" destId="{0629BBDB-A6D9-473E-9E33-1BC5915AD131}" srcOrd="9" destOrd="0" presId="urn:microsoft.com/office/officeart/2005/8/layout/list1"/>
    <dgm:cxn modelId="{0CAB2F60-5FC3-4F07-94E7-20BABF286A8F}" type="presParOf" srcId="{2CCD7AD6-B81D-443E-85FD-7ED56109F564}" destId="{A03D8AA0-607A-42FA-9068-AA785CAF90B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F31BCD-4800-4566-875E-E55FE1BAAB5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4A4103-280F-4A5A-8CD2-BB31C9EB2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Lyapunov is effective for solving Sylvester’s equation with dense matrices</a:t>
          </a:r>
        </a:p>
      </dgm:t>
    </dgm:pt>
    <dgm:pt modelId="{1B2FAFE1-FAC1-4E65-9118-940A45F579D3}" type="parTrans" cxnId="{65BFE530-4DDF-4CBC-9EDC-BBDE1DEE803C}">
      <dgm:prSet/>
      <dgm:spPr/>
      <dgm:t>
        <a:bodyPr/>
        <a:lstStyle/>
        <a:p>
          <a:endParaRPr lang="en-US"/>
        </a:p>
      </dgm:t>
    </dgm:pt>
    <dgm:pt modelId="{44EB6354-6AD8-417D-9D94-5CCDE5D6D7CA}" type="sibTrans" cxnId="{65BFE530-4DDF-4CBC-9EDC-BBDE1DEE803C}">
      <dgm:prSet/>
      <dgm:spPr/>
      <dgm:t>
        <a:bodyPr/>
        <a:lstStyle/>
        <a:p>
          <a:endParaRPr lang="en-US"/>
        </a:p>
      </dgm:t>
    </dgm:pt>
    <dgm:pt modelId="{3517946D-9573-4981-A3C5-E72F07C5C7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RNSD-Jacobi method minimizes CPU time and memory and takes the 2</a:t>
          </a:r>
          <a:r>
            <a:rPr lang="en-US" baseline="30000" dirty="0">
              <a:latin typeface="+mj-lt"/>
            </a:rPr>
            <a:t>nd</a:t>
          </a:r>
          <a:r>
            <a:rPr lang="en-US" dirty="0">
              <a:latin typeface="+mj-lt"/>
            </a:rPr>
            <a:t> least number of iterations </a:t>
          </a:r>
        </a:p>
      </dgm:t>
    </dgm:pt>
    <dgm:pt modelId="{5D2D4E01-2C71-45BF-828B-21C6B4B059E8}" type="parTrans" cxnId="{DE8BEF2F-FBE5-488C-9177-842307A0FD3F}">
      <dgm:prSet/>
      <dgm:spPr/>
      <dgm:t>
        <a:bodyPr/>
        <a:lstStyle/>
        <a:p>
          <a:endParaRPr lang="en-US"/>
        </a:p>
      </dgm:t>
    </dgm:pt>
    <dgm:pt modelId="{1EC85EF9-5C36-4D99-A83D-6A5027F1E594}" type="sibTrans" cxnId="{DE8BEF2F-FBE5-488C-9177-842307A0FD3F}">
      <dgm:prSet/>
      <dgm:spPr/>
      <dgm:t>
        <a:bodyPr/>
        <a:lstStyle/>
        <a:p>
          <a:endParaRPr lang="en-US"/>
        </a:p>
      </dgm:t>
    </dgm:pt>
    <dgm:pt modelId="{933FBA64-9F64-47FE-9C94-BE072F9D72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PSS method takes the least iterations to reach a residual value</a:t>
          </a:r>
        </a:p>
      </dgm:t>
    </dgm:pt>
    <dgm:pt modelId="{EC3DD492-B8C7-4549-BA6B-AB79416016ED}" type="parTrans" cxnId="{A47834CA-F016-4D36-AEA9-74E1E8D29E79}">
      <dgm:prSet/>
      <dgm:spPr/>
      <dgm:t>
        <a:bodyPr/>
        <a:lstStyle/>
        <a:p>
          <a:endParaRPr lang="en-US"/>
        </a:p>
      </dgm:t>
    </dgm:pt>
    <dgm:pt modelId="{DF253C39-ECA3-4928-BB84-F5C27FBA23C0}" type="sibTrans" cxnId="{A47834CA-F016-4D36-AEA9-74E1E8D29E79}">
      <dgm:prSet/>
      <dgm:spPr/>
      <dgm:t>
        <a:bodyPr/>
        <a:lstStyle/>
        <a:p>
          <a:endParaRPr lang="en-US"/>
        </a:p>
      </dgm:t>
    </dgm:pt>
    <dgm:pt modelId="{9FF608B0-9376-44AF-9FD2-CFADCF91B1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PSS method also takes the most memory and longest CPU time to run</a:t>
          </a:r>
        </a:p>
      </dgm:t>
    </dgm:pt>
    <dgm:pt modelId="{F50FCDAD-36FF-40D2-AD2C-916C75EF21C4}" type="parTrans" cxnId="{4315098C-F8B6-47C4-94A5-51D4F5B15693}">
      <dgm:prSet/>
      <dgm:spPr/>
      <dgm:t>
        <a:bodyPr/>
        <a:lstStyle/>
        <a:p>
          <a:endParaRPr lang="en-US"/>
        </a:p>
      </dgm:t>
    </dgm:pt>
    <dgm:pt modelId="{3593DA85-C67F-42F3-896F-C3DBFBBC01DF}" type="sibTrans" cxnId="{4315098C-F8B6-47C4-94A5-51D4F5B15693}">
      <dgm:prSet/>
      <dgm:spPr/>
      <dgm:t>
        <a:bodyPr/>
        <a:lstStyle/>
        <a:p>
          <a:endParaRPr lang="en-US"/>
        </a:p>
      </dgm:t>
    </dgm:pt>
    <dgm:pt modelId="{6C7527B0-9DB4-4421-BE8C-6113E4A39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</a:rPr>
            <a:t>Challenges with computation power for study of larger matrices</a:t>
          </a:r>
        </a:p>
      </dgm:t>
    </dgm:pt>
    <dgm:pt modelId="{C44CEE88-8E58-4245-B18F-64E6ED35CABD}" type="parTrans" cxnId="{E54FB153-EBAB-4586-A43A-1022B996924A}">
      <dgm:prSet/>
      <dgm:spPr/>
      <dgm:t>
        <a:bodyPr/>
        <a:lstStyle/>
        <a:p>
          <a:endParaRPr lang="en-US"/>
        </a:p>
      </dgm:t>
    </dgm:pt>
    <dgm:pt modelId="{5476C198-DF8F-4A3A-A304-4ABF769B4995}" type="sibTrans" cxnId="{E54FB153-EBAB-4586-A43A-1022B996924A}">
      <dgm:prSet/>
      <dgm:spPr/>
      <dgm:t>
        <a:bodyPr/>
        <a:lstStyle/>
        <a:p>
          <a:endParaRPr lang="en-US"/>
        </a:p>
      </dgm:t>
    </dgm:pt>
    <dgm:pt modelId="{CB705853-F97D-4D5B-ABED-875735C2D347}" type="pres">
      <dgm:prSet presAssocID="{BFF31BCD-4800-4566-875E-E55FE1BAAB57}" presName="vert0" presStyleCnt="0">
        <dgm:presLayoutVars>
          <dgm:dir/>
          <dgm:animOne val="branch"/>
          <dgm:animLvl val="lvl"/>
        </dgm:presLayoutVars>
      </dgm:prSet>
      <dgm:spPr/>
    </dgm:pt>
    <dgm:pt modelId="{1851AB7C-840A-4CAE-8D7D-480A767A858F}" type="pres">
      <dgm:prSet presAssocID="{624A4103-280F-4A5A-8CD2-BB31C9EB24B8}" presName="thickLine" presStyleLbl="alignNode1" presStyleIdx="0" presStyleCnt="5"/>
      <dgm:spPr/>
    </dgm:pt>
    <dgm:pt modelId="{3F541AF0-0A02-41DF-BE39-06952AE9B472}" type="pres">
      <dgm:prSet presAssocID="{624A4103-280F-4A5A-8CD2-BB31C9EB24B8}" presName="horz1" presStyleCnt="0"/>
      <dgm:spPr/>
    </dgm:pt>
    <dgm:pt modelId="{D36CE47B-CD99-47F5-A76F-72A42AF3501C}" type="pres">
      <dgm:prSet presAssocID="{624A4103-280F-4A5A-8CD2-BB31C9EB24B8}" presName="tx1" presStyleLbl="revTx" presStyleIdx="0" presStyleCnt="5"/>
      <dgm:spPr/>
    </dgm:pt>
    <dgm:pt modelId="{98508053-FF40-4A1F-B6BF-52B1EB9A57D3}" type="pres">
      <dgm:prSet presAssocID="{624A4103-280F-4A5A-8CD2-BB31C9EB24B8}" presName="vert1" presStyleCnt="0"/>
      <dgm:spPr/>
    </dgm:pt>
    <dgm:pt modelId="{FD1EA28C-3F75-4AFA-8680-304E1A8CC245}" type="pres">
      <dgm:prSet presAssocID="{3517946D-9573-4981-A3C5-E72F07C5C770}" presName="thickLine" presStyleLbl="alignNode1" presStyleIdx="1" presStyleCnt="5"/>
      <dgm:spPr/>
    </dgm:pt>
    <dgm:pt modelId="{1CDDDD91-65AA-4D22-BDE6-C70E39148EA0}" type="pres">
      <dgm:prSet presAssocID="{3517946D-9573-4981-A3C5-E72F07C5C770}" presName="horz1" presStyleCnt="0"/>
      <dgm:spPr/>
    </dgm:pt>
    <dgm:pt modelId="{D503847D-9246-4A92-8EB5-B13B888F39EC}" type="pres">
      <dgm:prSet presAssocID="{3517946D-9573-4981-A3C5-E72F07C5C770}" presName="tx1" presStyleLbl="revTx" presStyleIdx="1" presStyleCnt="5"/>
      <dgm:spPr/>
    </dgm:pt>
    <dgm:pt modelId="{C01B7CD3-45A0-44C9-A33D-65F960B3CC02}" type="pres">
      <dgm:prSet presAssocID="{3517946D-9573-4981-A3C5-E72F07C5C770}" presName="vert1" presStyleCnt="0"/>
      <dgm:spPr/>
    </dgm:pt>
    <dgm:pt modelId="{0EF3EB36-2F05-4618-B45E-1D7858BA35A6}" type="pres">
      <dgm:prSet presAssocID="{933FBA64-9F64-47FE-9C94-BE072F9D728F}" presName="thickLine" presStyleLbl="alignNode1" presStyleIdx="2" presStyleCnt="5"/>
      <dgm:spPr/>
    </dgm:pt>
    <dgm:pt modelId="{DF9B818C-E2B9-4936-AA12-AC7C153482D2}" type="pres">
      <dgm:prSet presAssocID="{933FBA64-9F64-47FE-9C94-BE072F9D728F}" presName="horz1" presStyleCnt="0"/>
      <dgm:spPr/>
    </dgm:pt>
    <dgm:pt modelId="{A760D6E6-19F9-4475-ACC7-F999FDA50D45}" type="pres">
      <dgm:prSet presAssocID="{933FBA64-9F64-47FE-9C94-BE072F9D728F}" presName="tx1" presStyleLbl="revTx" presStyleIdx="2" presStyleCnt="5"/>
      <dgm:spPr/>
    </dgm:pt>
    <dgm:pt modelId="{41D76F70-CAE2-4FEA-B448-273CDAB012ED}" type="pres">
      <dgm:prSet presAssocID="{933FBA64-9F64-47FE-9C94-BE072F9D728F}" presName="vert1" presStyleCnt="0"/>
      <dgm:spPr/>
    </dgm:pt>
    <dgm:pt modelId="{3A478A06-4AFF-4D46-AB75-43A39EC30424}" type="pres">
      <dgm:prSet presAssocID="{9FF608B0-9376-44AF-9FD2-CFADCF91B1CD}" presName="thickLine" presStyleLbl="alignNode1" presStyleIdx="3" presStyleCnt="5"/>
      <dgm:spPr/>
    </dgm:pt>
    <dgm:pt modelId="{1E162550-FEB3-4F33-A4CC-721D504409B1}" type="pres">
      <dgm:prSet presAssocID="{9FF608B0-9376-44AF-9FD2-CFADCF91B1CD}" presName="horz1" presStyleCnt="0"/>
      <dgm:spPr/>
    </dgm:pt>
    <dgm:pt modelId="{23FDA84B-A8F7-4F52-8AC5-9E30B7BAE39B}" type="pres">
      <dgm:prSet presAssocID="{9FF608B0-9376-44AF-9FD2-CFADCF91B1CD}" presName="tx1" presStyleLbl="revTx" presStyleIdx="3" presStyleCnt="5"/>
      <dgm:spPr/>
    </dgm:pt>
    <dgm:pt modelId="{13F9DB5D-FE85-47AD-9E40-4CD6060F30CD}" type="pres">
      <dgm:prSet presAssocID="{9FF608B0-9376-44AF-9FD2-CFADCF91B1CD}" presName="vert1" presStyleCnt="0"/>
      <dgm:spPr/>
    </dgm:pt>
    <dgm:pt modelId="{F814F3B6-9578-4F00-BEEF-D207CDCD200A}" type="pres">
      <dgm:prSet presAssocID="{6C7527B0-9DB4-4421-BE8C-6113E4A3932A}" presName="thickLine" presStyleLbl="alignNode1" presStyleIdx="4" presStyleCnt="5"/>
      <dgm:spPr/>
    </dgm:pt>
    <dgm:pt modelId="{1F54724E-B251-48F5-855E-2DB099900194}" type="pres">
      <dgm:prSet presAssocID="{6C7527B0-9DB4-4421-BE8C-6113E4A3932A}" presName="horz1" presStyleCnt="0"/>
      <dgm:spPr/>
    </dgm:pt>
    <dgm:pt modelId="{E58C530C-7707-45FF-BFD3-739CED944361}" type="pres">
      <dgm:prSet presAssocID="{6C7527B0-9DB4-4421-BE8C-6113E4A3932A}" presName="tx1" presStyleLbl="revTx" presStyleIdx="4" presStyleCnt="5"/>
      <dgm:spPr/>
    </dgm:pt>
    <dgm:pt modelId="{D74D439D-6BEF-48E3-B3BE-CDF0D601049B}" type="pres">
      <dgm:prSet presAssocID="{6C7527B0-9DB4-4421-BE8C-6113E4A3932A}" presName="vert1" presStyleCnt="0"/>
      <dgm:spPr/>
    </dgm:pt>
  </dgm:ptLst>
  <dgm:cxnLst>
    <dgm:cxn modelId="{02021C0E-B958-4891-A4B5-B5DD19090E89}" type="presOf" srcId="{3517946D-9573-4981-A3C5-E72F07C5C770}" destId="{D503847D-9246-4A92-8EB5-B13B888F39EC}" srcOrd="0" destOrd="0" presId="urn:microsoft.com/office/officeart/2008/layout/LinedList"/>
    <dgm:cxn modelId="{A0580B1B-1B60-4071-A940-DDB9840FBF3B}" type="presOf" srcId="{624A4103-280F-4A5A-8CD2-BB31C9EB24B8}" destId="{D36CE47B-CD99-47F5-A76F-72A42AF3501C}" srcOrd="0" destOrd="0" presId="urn:microsoft.com/office/officeart/2008/layout/LinedList"/>
    <dgm:cxn modelId="{DE8BEF2F-FBE5-488C-9177-842307A0FD3F}" srcId="{BFF31BCD-4800-4566-875E-E55FE1BAAB57}" destId="{3517946D-9573-4981-A3C5-E72F07C5C770}" srcOrd="1" destOrd="0" parTransId="{5D2D4E01-2C71-45BF-828B-21C6B4B059E8}" sibTransId="{1EC85EF9-5C36-4D99-A83D-6A5027F1E594}"/>
    <dgm:cxn modelId="{65BFE530-4DDF-4CBC-9EDC-BBDE1DEE803C}" srcId="{BFF31BCD-4800-4566-875E-E55FE1BAAB57}" destId="{624A4103-280F-4A5A-8CD2-BB31C9EB24B8}" srcOrd="0" destOrd="0" parTransId="{1B2FAFE1-FAC1-4E65-9118-940A45F579D3}" sibTransId="{44EB6354-6AD8-417D-9D94-5CCDE5D6D7CA}"/>
    <dgm:cxn modelId="{64915C60-8936-41E0-898C-992ECED951C8}" type="presOf" srcId="{BFF31BCD-4800-4566-875E-E55FE1BAAB57}" destId="{CB705853-F97D-4D5B-ABED-875735C2D347}" srcOrd="0" destOrd="0" presId="urn:microsoft.com/office/officeart/2008/layout/LinedList"/>
    <dgm:cxn modelId="{E54FB153-EBAB-4586-A43A-1022B996924A}" srcId="{BFF31BCD-4800-4566-875E-E55FE1BAAB57}" destId="{6C7527B0-9DB4-4421-BE8C-6113E4A3932A}" srcOrd="4" destOrd="0" parTransId="{C44CEE88-8E58-4245-B18F-64E6ED35CABD}" sibTransId="{5476C198-DF8F-4A3A-A304-4ABF769B4995}"/>
    <dgm:cxn modelId="{4315098C-F8B6-47C4-94A5-51D4F5B15693}" srcId="{BFF31BCD-4800-4566-875E-E55FE1BAAB57}" destId="{9FF608B0-9376-44AF-9FD2-CFADCF91B1CD}" srcOrd="3" destOrd="0" parTransId="{F50FCDAD-36FF-40D2-AD2C-916C75EF21C4}" sibTransId="{3593DA85-C67F-42F3-896F-C3DBFBBC01DF}"/>
    <dgm:cxn modelId="{952673B3-9B35-41C7-BF3D-83CEFE714182}" type="presOf" srcId="{9FF608B0-9376-44AF-9FD2-CFADCF91B1CD}" destId="{23FDA84B-A8F7-4F52-8AC5-9E30B7BAE39B}" srcOrd="0" destOrd="0" presId="urn:microsoft.com/office/officeart/2008/layout/LinedList"/>
    <dgm:cxn modelId="{A47834CA-F016-4D36-AEA9-74E1E8D29E79}" srcId="{BFF31BCD-4800-4566-875E-E55FE1BAAB57}" destId="{933FBA64-9F64-47FE-9C94-BE072F9D728F}" srcOrd="2" destOrd="0" parTransId="{EC3DD492-B8C7-4549-BA6B-AB79416016ED}" sibTransId="{DF253C39-ECA3-4928-BB84-F5C27FBA23C0}"/>
    <dgm:cxn modelId="{DB5883D1-3D9F-44DD-AC41-956C36F17179}" type="presOf" srcId="{6C7527B0-9DB4-4421-BE8C-6113E4A3932A}" destId="{E58C530C-7707-45FF-BFD3-739CED944361}" srcOrd="0" destOrd="0" presId="urn:microsoft.com/office/officeart/2008/layout/LinedList"/>
    <dgm:cxn modelId="{C7BB52E4-773A-4147-85C5-ABA82CE6AB27}" type="presOf" srcId="{933FBA64-9F64-47FE-9C94-BE072F9D728F}" destId="{A760D6E6-19F9-4475-ACC7-F999FDA50D45}" srcOrd="0" destOrd="0" presId="urn:microsoft.com/office/officeart/2008/layout/LinedList"/>
    <dgm:cxn modelId="{6164E29F-A309-4C39-8CF5-5D70557ECA60}" type="presParOf" srcId="{CB705853-F97D-4D5B-ABED-875735C2D347}" destId="{1851AB7C-840A-4CAE-8D7D-480A767A858F}" srcOrd="0" destOrd="0" presId="urn:microsoft.com/office/officeart/2008/layout/LinedList"/>
    <dgm:cxn modelId="{FD5BEE2D-8198-47BB-8A1F-12FA3C638BE3}" type="presParOf" srcId="{CB705853-F97D-4D5B-ABED-875735C2D347}" destId="{3F541AF0-0A02-41DF-BE39-06952AE9B472}" srcOrd="1" destOrd="0" presId="urn:microsoft.com/office/officeart/2008/layout/LinedList"/>
    <dgm:cxn modelId="{F9D68925-5AE2-4035-A062-920ED6612A9D}" type="presParOf" srcId="{3F541AF0-0A02-41DF-BE39-06952AE9B472}" destId="{D36CE47B-CD99-47F5-A76F-72A42AF3501C}" srcOrd="0" destOrd="0" presId="urn:microsoft.com/office/officeart/2008/layout/LinedList"/>
    <dgm:cxn modelId="{7D0048DC-919E-4C7E-B5E7-E644ECBC4B25}" type="presParOf" srcId="{3F541AF0-0A02-41DF-BE39-06952AE9B472}" destId="{98508053-FF40-4A1F-B6BF-52B1EB9A57D3}" srcOrd="1" destOrd="0" presId="urn:microsoft.com/office/officeart/2008/layout/LinedList"/>
    <dgm:cxn modelId="{EC5189CB-5186-420D-83E6-DF17E790A487}" type="presParOf" srcId="{CB705853-F97D-4D5B-ABED-875735C2D347}" destId="{FD1EA28C-3F75-4AFA-8680-304E1A8CC245}" srcOrd="2" destOrd="0" presId="urn:microsoft.com/office/officeart/2008/layout/LinedList"/>
    <dgm:cxn modelId="{72EBAF12-B2D3-47D7-AB94-612D4A944737}" type="presParOf" srcId="{CB705853-F97D-4D5B-ABED-875735C2D347}" destId="{1CDDDD91-65AA-4D22-BDE6-C70E39148EA0}" srcOrd="3" destOrd="0" presId="urn:microsoft.com/office/officeart/2008/layout/LinedList"/>
    <dgm:cxn modelId="{95B2839C-E999-408C-BA0A-F09DF5E30B21}" type="presParOf" srcId="{1CDDDD91-65AA-4D22-BDE6-C70E39148EA0}" destId="{D503847D-9246-4A92-8EB5-B13B888F39EC}" srcOrd="0" destOrd="0" presId="urn:microsoft.com/office/officeart/2008/layout/LinedList"/>
    <dgm:cxn modelId="{E161E2CD-C88D-4235-9777-07224E2F457E}" type="presParOf" srcId="{1CDDDD91-65AA-4D22-BDE6-C70E39148EA0}" destId="{C01B7CD3-45A0-44C9-A33D-65F960B3CC02}" srcOrd="1" destOrd="0" presId="urn:microsoft.com/office/officeart/2008/layout/LinedList"/>
    <dgm:cxn modelId="{0405029B-107F-4417-BBA9-A9BE8B03744D}" type="presParOf" srcId="{CB705853-F97D-4D5B-ABED-875735C2D347}" destId="{0EF3EB36-2F05-4618-B45E-1D7858BA35A6}" srcOrd="4" destOrd="0" presId="urn:microsoft.com/office/officeart/2008/layout/LinedList"/>
    <dgm:cxn modelId="{E2AAD3D7-F8F8-4B39-8DC6-7EC795BAE3BA}" type="presParOf" srcId="{CB705853-F97D-4D5B-ABED-875735C2D347}" destId="{DF9B818C-E2B9-4936-AA12-AC7C153482D2}" srcOrd="5" destOrd="0" presId="urn:microsoft.com/office/officeart/2008/layout/LinedList"/>
    <dgm:cxn modelId="{97A1FF2E-FE28-4331-9070-1A92E2C3C6A8}" type="presParOf" srcId="{DF9B818C-E2B9-4936-AA12-AC7C153482D2}" destId="{A760D6E6-19F9-4475-ACC7-F999FDA50D45}" srcOrd="0" destOrd="0" presId="urn:microsoft.com/office/officeart/2008/layout/LinedList"/>
    <dgm:cxn modelId="{0F09B4A7-DBC7-4ACE-BC4F-0F386BA2ECDF}" type="presParOf" srcId="{DF9B818C-E2B9-4936-AA12-AC7C153482D2}" destId="{41D76F70-CAE2-4FEA-B448-273CDAB012ED}" srcOrd="1" destOrd="0" presId="urn:microsoft.com/office/officeart/2008/layout/LinedList"/>
    <dgm:cxn modelId="{D7C0D64C-6E85-42B7-96CD-6C0027707E38}" type="presParOf" srcId="{CB705853-F97D-4D5B-ABED-875735C2D347}" destId="{3A478A06-4AFF-4D46-AB75-43A39EC30424}" srcOrd="6" destOrd="0" presId="urn:microsoft.com/office/officeart/2008/layout/LinedList"/>
    <dgm:cxn modelId="{22551021-4DB9-4FE3-8E3C-F201D68AACDC}" type="presParOf" srcId="{CB705853-F97D-4D5B-ABED-875735C2D347}" destId="{1E162550-FEB3-4F33-A4CC-721D504409B1}" srcOrd="7" destOrd="0" presId="urn:microsoft.com/office/officeart/2008/layout/LinedList"/>
    <dgm:cxn modelId="{2147E0D1-9BE7-4E2A-A88A-C721C209620F}" type="presParOf" srcId="{1E162550-FEB3-4F33-A4CC-721D504409B1}" destId="{23FDA84B-A8F7-4F52-8AC5-9E30B7BAE39B}" srcOrd="0" destOrd="0" presId="urn:microsoft.com/office/officeart/2008/layout/LinedList"/>
    <dgm:cxn modelId="{43AB634B-76D2-400D-9425-B93F56FAA03C}" type="presParOf" srcId="{1E162550-FEB3-4F33-A4CC-721D504409B1}" destId="{13F9DB5D-FE85-47AD-9E40-4CD6060F30CD}" srcOrd="1" destOrd="0" presId="urn:microsoft.com/office/officeart/2008/layout/LinedList"/>
    <dgm:cxn modelId="{7DA0A92C-8803-4DFD-975D-BDBF527DF831}" type="presParOf" srcId="{CB705853-F97D-4D5B-ABED-875735C2D347}" destId="{F814F3B6-9578-4F00-BEEF-D207CDCD200A}" srcOrd="8" destOrd="0" presId="urn:microsoft.com/office/officeart/2008/layout/LinedList"/>
    <dgm:cxn modelId="{B1DB4C27-8EDF-44E4-AE14-BF514C490DC1}" type="presParOf" srcId="{CB705853-F97D-4D5B-ABED-875735C2D347}" destId="{1F54724E-B251-48F5-855E-2DB099900194}" srcOrd="9" destOrd="0" presId="urn:microsoft.com/office/officeart/2008/layout/LinedList"/>
    <dgm:cxn modelId="{8AC9B819-556D-46F6-84E8-18A36E6FC1B8}" type="presParOf" srcId="{1F54724E-B251-48F5-855E-2DB099900194}" destId="{E58C530C-7707-45FF-BFD3-739CED944361}" srcOrd="0" destOrd="0" presId="urn:microsoft.com/office/officeart/2008/layout/LinedList"/>
    <dgm:cxn modelId="{88E6831B-19F7-4947-8B7A-86B4B1740869}" type="presParOf" srcId="{1F54724E-B251-48F5-855E-2DB099900194}" destId="{D74D439D-6BEF-48E3-B3BE-CDF0D60104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2EAA0-97A4-4CBE-A5BF-DE11A5794D1A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3B297-B8AC-4BC1-9F40-EABFBFA6E429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When matrices A and B are small and dense, direct methods are attractive. Generally, transforming A and B into triangular or Hessenberg form, then solving by back-substitution</a:t>
          </a:r>
        </a:p>
      </dsp:txBody>
      <dsp:txXfrm>
        <a:off x="0" y="0"/>
        <a:ext cx="6492875" cy="2552700"/>
      </dsp:txXfrm>
    </dsp:sp>
    <dsp:sp modelId="{8BCB6156-EC65-42C0-84B8-B6C0E24D76C9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E158E-03A1-4FF1-BA58-DB143F1E6623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When matrices A and B are large and sparse, as often in practice, iterative methods are more efficient</a:t>
          </a:r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A41DC-47DF-452D-BAED-270DBB0C37E3}">
      <dsp:nvSpPr>
        <dsp:cNvPr id="0" name=""/>
        <dsp:cNvSpPr/>
      </dsp:nvSpPr>
      <dsp:spPr>
        <a:xfrm>
          <a:off x="0" y="375599"/>
          <a:ext cx="6492875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16560" rIns="50391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Conjugate Gradient, MCG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GMRES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Jacobi CG, Modified Jacobi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Arnoldi</a:t>
          </a:r>
          <a:endParaRPr lang="en-US" sz="2000" kern="1200" dirty="0"/>
        </a:p>
      </dsp:txBody>
      <dsp:txXfrm>
        <a:off x="0" y="375599"/>
        <a:ext cx="6492875" cy="1827000"/>
      </dsp:txXfrm>
    </dsp:sp>
    <dsp:sp modelId="{AF1327FD-C8D6-4537-AD86-8984FA651DF4}">
      <dsp:nvSpPr>
        <dsp:cNvPr id="0" name=""/>
        <dsp:cNvSpPr/>
      </dsp:nvSpPr>
      <dsp:spPr>
        <a:xfrm>
          <a:off x="324643" y="80399"/>
          <a:ext cx="454501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Krylov Subspace Methods</a:t>
          </a:r>
        </a:p>
      </dsp:txBody>
      <dsp:txXfrm>
        <a:off x="353464" y="109220"/>
        <a:ext cx="4487370" cy="532758"/>
      </dsp:txXfrm>
    </dsp:sp>
    <dsp:sp modelId="{DB0FF4CB-1304-402E-8C69-00953A4AC183}">
      <dsp:nvSpPr>
        <dsp:cNvPr id="0" name=""/>
        <dsp:cNvSpPr/>
      </dsp:nvSpPr>
      <dsp:spPr>
        <a:xfrm>
          <a:off x="0" y="2605799"/>
          <a:ext cx="649287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16560" rIns="50391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RNSD, MRNSD</a:t>
          </a:r>
        </a:p>
      </dsp:txBody>
      <dsp:txXfrm>
        <a:off x="0" y="2605799"/>
        <a:ext cx="6492875" cy="850500"/>
      </dsp:txXfrm>
    </dsp:sp>
    <dsp:sp modelId="{D37C0933-0255-42CB-BAE3-6420EA44DF80}">
      <dsp:nvSpPr>
        <dsp:cNvPr id="0" name=""/>
        <dsp:cNvSpPr/>
      </dsp:nvSpPr>
      <dsp:spPr>
        <a:xfrm>
          <a:off x="324643" y="2310599"/>
          <a:ext cx="4545012" cy="590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Projection Methods</a:t>
          </a:r>
        </a:p>
      </dsp:txBody>
      <dsp:txXfrm>
        <a:off x="353464" y="2339420"/>
        <a:ext cx="4487370" cy="532758"/>
      </dsp:txXfrm>
    </dsp:sp>
    <dsp:sp modelId="{A03D8AA0-607A-42FA-9068-AA785CAF90B4}">
      <dsp:nvSpPr>
        <dsp:cNvPr id="0" name=""/>
        <dsp:cNvSpPr/>
      </dsp:nvSpPr>
      <dsp:spPr>
        <a:xfrm>
          <a:off x="0" y="3859500"/>
          <a:ext cx="6492875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416560" rIns="50391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PSS</a:t>
          </a:r>
        </a:p>
      </dsp:txBody>
      <dsp:txXfrm>
        <a:off x="0" y="3859500"/>
        <a:ext cx="6492875" cy="1165500"/>
      </dsp:txXfrm>
    </dsp:sp>
    <dsp:sp modelId="{5B12F9AC-C1B2-402B-98C6-5B02175D4CCC}">
      <dsp:nvSpPr>
        <dsp:cNvPr id="0" name=""/>
        <dsp:cNvSpPr/>
      </dsp:nvSpPr>
      <dsp:spPr>
        <a:xfrm>
          <a:off x="324643" y="3564300"/>
          <a:ext cx="4545012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Skew-Hermitian Splitting Method</a:t>
          </a:r>
        </a:p>
      </dsp:txBody>
      <dsp:txXfrm>
        <a:off x="353464" y="3593121"/>
        <a:ext cx="448737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1AB7C-840A-4CAE-8D7D-480A767A858F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CE47B-CD99-47F5-A76F-72A42AF3501C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j-lt"/>
            </a:rPr>
            <a:t>Lyapunov is effective for solving Sylvester’s equation with dense matrices</a:t>
          </a:r>
        </a:p>
      </dsp:txBody>
      <dsp:txXfrm>
        <a:off x="0" y="623"/>
        <a:ext cx="6492875" cy="1020830"/>
      </dsp:txXfrm>
    </dsp:sp>
    <dsp:sp modelId="{FD1EA28C-3F75-4AFA-8680-304E1A8CC245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3847D-9246-4A92-8EB5-B13B888F39E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j-lt"/>
            </a:rPr>
            <a:t>RNSD-Jacobi method minimizes CPU time and memory and takes the 2</a:t>
          </a:r>
          <a:r>
            <a:rPr lang="en-US" sz="2300" kern="1200" baseline="30000" dirty="0">
              <a:latin typeface="+mj-lt"/>
            </a:rPr>
            <a:t>nd</a:t>
          </a:r>
          <a:r>
            <a:rPr lang="en-US" sz="2300" kern="1200" dirty="0">
              <a:latin typeface="+mj-lt"/>
            </a:rPr>
            <a:t> least number of iterations </a:t>
          </a:r>
        </a:p>
      </dsp:txBody>
      <dsp:txXfrm>
        <a:off x="0" y="1021453"/>
        <a:ext cx="6492875" cy="1020830"/>
      </dsp:txXfrm>
    </dsp:sp>
    <dsp:sp modelId="{0EF3EB36-2F05-4618-B45E-1D7858BA35A6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0D6E6-19F9-4475-ACC7-F999FDA50D45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j-lt"/>
            </a:rPr>
            <a:t>PSS method takes the least iterations to reach a residual value</a:t>
          </a:r>
        </a:p>
      </dsp:txBody>
      <dsp:txXfrm>
        <a:off x="0" y="2042284"/>
        <a:ext cx="6492875" cy="1020830"/>
      </dsp:txXfrm>
    </dsp:sp>
    <dsp:sp modelId="{3A478A06-4AFF-4D46-AB75-43A39EC30424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DA84B-A8F7-4F52-8AC5-9E30B7BAE39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j-lt"/>
            </a:rPr>
            <a:t>PSS method also takes the most memory and longest CPU time to run</a:t>
          </a:r>
        </a:p>
      </dsp:txBody>
      <dsp:txXfrm>
        <a:off x="0" y="3063115"/>
        <a:ext cx="6492875" cy="1020830"/>
      </dsp:txXfrm>
    </dsp:sp>
    <dsp:sp modelId="{F814F3B6-9578-4F00-BEEF-D207CDCD200A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C530C-7707-45FF-BFD3-739CED944361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j-lt"/>
            </a:rPr>
            <a:t>Challenges with computation power for study of larger matrices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3BAD-7E6F-48FC-8E69-C52120AFCAC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8117C-8164-4EC0-A1D3-6FB2C001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8117C-8164-4EC0-A1D3-6FB2C001A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2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 of dynamical systems are useful primarily for simulation and control.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Very-large-scale integration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VLSI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the process of creating an integrated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(IC) by combining millions of transistors or devices into a single chip.</a:t>
            </a:r>
          </a:p>
          <a:p>
            <a:r>
              <a:rPr lang="en-US" dirty="0"/>
              <a:t>ISS </a:t>
            </a:r>
            <a:r>
              <a:rPr lang="en-US" dirty="0" err="1"/>
              <a:t>compsed</a:t>
            </a:r>
            <a:r>
              <a:rPr lang="en-US" dirty="0"/>
              <a:t> of many modules. Each module are described in terms of n ≈ 103 state variables. The goal is to develop controllers that are implemented onboard the space station. Consequently, controllers </a:t>
            </a:r>
            <a:r>
              <a:rPr lang="en-US" dirty="0" err="1"/>
              <a:t>oflowcomplexity</a:t>
            </a:r>
            <a:r>
              <a:rPr lang="en-US" dirty="0"/>
              <a:t> are needed.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8117C-8164-4EC0-A1D3-6FB2C001A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7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1952, </a:t>
            </a:r>
            <a:r>
              <a:rPr lang="en-US" dirty="0" err="1"/>
              <a:t>Hestenes</a:t>
            </a:r>
            <a:r>
              <a:rPr lang="en-US" dirty="0"/>
              <a:t> and </a:t>
            </a:r>
            <a:r>
              <a:rPr lang="en-US" dirty="0" err="1"/>
              <a:t>Stiefel</a:t>
            </a:r>
            <a:r>
              <a:rPr lang="en-US" dirty="0"/>
              <a:t> – Conjugate Gradient for symmetric pos def linear systems</a:t>
            </a:r>
          </a:p>
          <a:p>
            <a:r>
              <a:rPr lang="en-US" dirty="0"/>
              <a:t>Saad. Y 1986 GMRES – to solve asymmetric matrices and less storage space</a:t>
            </a:r>
          </a:p>
          <a:p>
            <a:r>
              <a:rPr lang="en-US" dirty="0"/>
              <a:t>1995 RNSD, 2015 MRNSD</a:t>
            </a:r>
          </a:p>
          <a:p>
            <a:r>
              <a:rPr lang="en-US" dirty="0"/>
              <a:t>2003 Hermitian skew-Hermitian method developed Bai </a:t>
            </a:r>
            <a:r>
              <a:rPr lang="en-US" dirty="0" err="1"/>
              <a:t>Zhongzhi</a:t>
            </a:r>
            <a:endParaRPr lang="en-US" dirty="0"/>
          </a:p>
          <a:p>
            <a:r>
              <a:rPr lang="en-US" dirty="0"/>
              <a:t>2007 Jacobi - </a:t>
            </a:r>
            <a:r>
              <a:rPr lang="sv-SE" dirty="0"/>
              <a:t>W. Fan, C. Gu, Z. Tian</a:t>
            </a:r>
          </a:p>
          <a:p>
            <a:r>
              <a:rPr lang="sv-SE" dirty="0"/>
              <a:t>2010 Arnoldi- </a:t>
            </a:r>
            <a:r>
              <a:rPr lang="en-US" dirty="0"/>
              <a:t>DATTA, HEYOUNI2, JBILOU</a:t>
            </a:r>
            <a:endParaRPr lang="sv-SE" dirty="0"/>
          </a:p>
          <a:p>
            <a:r>
              <a:rPr lang="sv-SE" dirty="0"/>
              <a:t>2013 PSS improved speed and least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8117C-8164-4EC0-A1D3-6FB2C001A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10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theory and history behind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8117C-8164-4EC0-A1D3-6FB2C001A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6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tensor equation. Sylvester’s equation is just 2 dimension matrix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8117C-8164-4EC0-A1D3-6FB2C001A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1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def condition is relaxed. A is square nonsingular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8117C-8164-4EC0-A1D3-6FB2C001AC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well known that for any non-Hermitian matrix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there exists a unitary matrix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that transforms it to upper triangular form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T=U∗AU.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8117C-8164-4EC0-A1D3-6FB2C001AC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8117C-8164-4EC0-A1D3-6FB2C001AC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01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8117C-8164-4EC0-A1D3-6FB2C001AC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4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31A5-D678-49F2-8369-50E9A4622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24319-F799-46DF-9956-EA5388A98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40560-2877-4EBA-8A92-B714FF6E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EFBC-431C-473D-81DC-4171968A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A93B-A670-4610-9DF2-66335597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4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E77E-1431-4248-9164-E5E59F22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DB298-1522-4AF5-9FE5-F8584028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1B8C-735C-4406-AA03-17BF2F12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76E9-A157-4C2A-8329-A7061D36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99F40-20EA-4B17-84A1-C3538F2C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1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1AC2A-CFF7-462C-98F9-27124BEE1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8E501-64A4-4578-84AC-2DBD9AC78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21FB-1B9C-4872-AF85-669D1332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21CD-31C0-4892-8A23-EEE61C37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CD52-CE7D-4E62-907C-6E81CCAC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5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AD94-CA14-4F03-BAF3-B1A22232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3BE2-509E-4212-825C-35AC49BF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36F61-9CD4-4BA0-B633-209AF474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A2B9C-8C31-4770-8828-CB7FF6B2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1D943-E7E1-4125-9424-06BAE61C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1860-89D0-4936-9974-CD789924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06E3B-A227-47D5-AEE6-5DBD49F39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93B-87FE-4186-959D-213E8F2E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AC4D-CEE1-467B-BED9-4839EB92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B4DDD-5EFD-43E7-855E-51123F82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1E5A-5118-4973-A20E-4DFABFD7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13C9-5050-4B66-97C4-ACF936F65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5D60D-5ABA-4923-B5EE-F451D570E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BC105-B403-4528-9DE1-223BAC1B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DFEF7-489B-4DA1-9CC6-B87C4D89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C58F1-5F34-471C-962C-0E915E80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A5F7-94B3-46A2-BAE4-00A25EC2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3EE46-30CA-425B-87F2-039D2576D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3BEF-27C9-481F-992F-FF6711E48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C044D-038E-4F68-B9F7-04F7C19A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ED762-E0B0-4778-B9E4-2BA48A4BF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1C894-63DC-483A-B38E-B2B4B1C5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E63E4-9BBB-453C-918B-639533C3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15844-4086-45CF-BFFC-7459CC57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9D08-718C-4F06-8106-640156A9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94451-481F-4259-8BE7-D656151A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198A4-FC22-4776-BA9E-7D3A7247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081BF-144E-4C9D-9EDE-82AC4366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4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09DB9-46EB-4296-A6D8-B2A32F6E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125BA-12A2-456B-AE05-FAD7CD7B8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3D80D-46EE-4E88-BC78-ACCED91A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2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8BBA-2686-483A-9E27-565492CC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BA8E-650E-4DEC-B799-70D1C439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953E0-59BE-440C-96DB-EE6534FDF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B9BC-27F8-4694-AC5B-76B2354C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D9E93-0AAD-4CB5-B723-0CEA1928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8756B-DE9C-4486-82EC-A39291C7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1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33E8-0AE9-45B9-AD81-4C82C423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83C1C-A40E-49DF-9B16-011350B62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16640-D2C3-48ED-ABA9-6276A0CED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8FC23-1B78-4D18-BBD6-15E987CA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3C1B1-A94F-4104-9F93-245028A6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5B97C-7FB1-4146-B3BC-DD843891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C0057-58BA-4AFC-B2E5-9A186EA3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062D3-2FDB-4195-A444-7524095C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D4D7A-A2A5-4E57-B3C2-06A9767C1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5748-A785-40F7-99EA-5CB8C91D310B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3C4B-EB7E-497F-8AC6-EC3841417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FC37-F7FB-4ED9-A3CC-BC4A34A74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F8471-E8CA-43E9-B442-D6F2DF504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0.png"/><Relationship Id="rId7" Type="http://schemas.openxmlformats.org/officeDocument/2006/relationships/image" Target="../media/image1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4BDC-A6EB-4BB5-8A2F-2D2EB669B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Accelerated RNSD-Jacobi Method for Solving Sylvester’s Equation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71CA1-37BB-48E8-BEAA-84EFCD76E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Yann-bor Wen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Advisor: Dr. Li Wang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Committee: 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Dr. </a:t>
            </a:r>
            <a:r>
              <a:rPr lang="en-US" sz="2000" dirty="0" err="1">
                <a:solidFill>
                  <a:srgbClr val="FFFFFF"/>
                </a:solidFill>
              </a:rPr>
              <a:t>Guojun</a:t>
            </a:r>
            <a:r>
              <a:rPr lang="en-US" sz="2000" dirty="0">
                <a:solidFill>
                  <a:srgbClr val="FFFFFF"/>
                </a:solidFill>
              </a:rPr>
              <a:t> Liao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Dr. Ren-</a:t>
            </a:r>
            <a:r>
              <a:rPr lang="en-US" sz="2000" dirty="0" err="1">
                <a:solidFill>
                  <a:srgbClr val="FFFFFF"/>
                </a:solidFill>
              </a:rPr>
              <a:t>Cang</a:t>
            </a:r>
            <a:r>
              <a:rPr lang="en-US" sz="2000" dirty="0">
                <a:solidFill>
                  <a:srgbClr val="FFFFFF"/>
                </a:solidFill>
              </a:rPr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893329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513E-E837-4F8B-915D-42F9F292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Conjugate Gradient Method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56976B-30A2-4EB6-90D6-7CE784A6A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3212" y="2010569"/>
            <a:ext cx="65055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513E-E837-4F8B-915D-42F9F29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Gradient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BCCB5-F28A-45CC-AF6A-150F76E4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487"/>
            <a:ext cx="10515600" cy="92333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35F006-4F9C-4B27-A1DC-E50FEA4DA226}"/>
                  </a:ext>
                </a:extLst>
              </p:cNvPr>
              <p:cNvSpPr txBox="1"/>
              <p:nvPr/>
            </p:nvSpPr>
            <p:spPr>
              <a:xfrm>
                <a:off x="3211356" y="1798428"/>
                <a:ext cx="881973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35F006-4F9C-4B27-A1DC-E50FEA4D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356" y="1798428"/>
                <a:ext cx="881973" cy="460126"/>
              </a:xfrm>
              <a:prstGeom prst="rect">
                <a:avLst/>
              </a:prstGeom>
              <a:blipFill>
                <a:blip r:embed="rId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673F5-CCBF-4DD4-97F2-DE407333F393}"/>
                  </a:ext>
                </a:extLst>
              </p:cNvPr>
              <p:cNvSpPr txBox="1"/>
              <p:nvPr/>
            </p:nvSpPr>
            <p:spPr>
              <a:xfrm>
                <a:off x="4943981" y="1798428"/>
                <a:ext cx="88197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673F5-CCBF-4DD4-97F2-DE407333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81" y="1798428"/>
                <a:ext cx="881972" cy="460126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082D6-1307-4664-9671-5B5B0B11C1DA}"/>
                  </a:ext>
                </a:extLst>
              </p:cNvPr>
              <p:cNvSpPr txBox="1"/>
              <p:nvPr/>
            </p:nvSpPr>
            <p:spPr>
              <a:xfrm>
                <a:off x="6746395" y="1798428"/>
                <a:ext cx="88197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082D6-1307-4664-9671-5B5B0B11C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395" y="1798428"/>
                <a:ext cx="881972" cy="460126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60813B-70A6-4564-9A5F-E70D5DBD1202}"/>
              </a:ext>
            </a:extLst>
          </p:cNvPr>
          <p:cNvSpPr txBox="1"/>
          <p:nvPr/>
        </p:nvSpPr>
        <p:spPr>
          <a:xfrm>
            <a:off x="2776350" y="1843825"/>
            <a:ext cx="416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		B=		C=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EC9DA4-6756-42F0-9B95-23A7403A5D56}"/>
                  </a:ext>
                </a:extLst>
              </p:cNvPr>
              <p:cNvSpPr txBox="1"/>
              <p:nvPr/>
            </p:nvSpPr>
            <p:spPr>
              <a:xfrm>
                <a:off x="1407110" y="2864704"/>
                <a:ext cx="4767309" cy="3094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latin typeface="Cambria Math" panose="02040503050406030204" pitchFamily="18" charset="0"/>
                  </a:rPr>
                  <a:t>Choose Xo as zero matrix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4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40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140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</a:rPr>
                      <m:t>XB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pPr marL="342900" indent="-342900">
                  <a:buAutoNum type="arabicPeriod" startAt="3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1.999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norm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norm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=0.164 </m:t>
                    </m:r>
                  </m:oMath>
                </a14:m>
                <a:endParaRPr lang="en-US" sz="1400" dirty="0"/>
              </a:p>
              <a:p>
                <a:pPr marL="342900" indent="-342900">
                  <a:buAutoNum type="arabicPeriod" startAt="3"/>
                </a:pPr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𝑋𝑜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=0.164∗</m:t>
                    </m:r>
                  </m:oMath>
                </a14:m>
                <a:r>
                  <a:rPr lang="en-US" sz="1400" b="0" i="1" dirty="0"/>
                  <a:t> 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5.    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𝑋𝑜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′=0.164∗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endParaRPr lang="en-US" sz="1400" dirty="0"/>
              </a:p>
              <a:p>
                <a:pPr marL="342900" indent="-342900">
                  <a:buAutoNum type="arabicPeriod" startAt="6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AutoNum type="arabicPeriod" startAt="6"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7.    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Update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EC9DA4-6756-42F0-9B95-23A7403A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10" y="2864704"/>
                <a:ext cx="4767309" cy="3094950"/>
              </a:xfrm>
              <a:prstGeom prst="rect">
                <a:avLst/>
              </a:prstGeom>
              <a:blipFill>
                <a:blip r:embed="rId5"/>
                <a:stretch>
                  <a:fillRect l="-384" t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99B31-50EE-47A1-9854-1F16A0459636}"/>
                  </a:ext>
                </a:extLst>
              </p:cNvPr>
              <p:cNvSpPr txBox="1"/>
              <p:nvPr/>
            </p:nvSpPr>
            <p:spPr>
              <a:xfrm>
                <a:off x="4173877" y="4232546"/>
                <a:ext cx="684226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99B31-50EE-47A1-9854-1F16A045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877" y="4232546"/>
                <a:ext cx="684226" cy="359266"/>
              </a:xfrm>
              <a:prstGeom prst="rect">
                <a:avLst/>
              </a:prstGeom>
              <a:blipFill>
                <a:blip r:embed="rId6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727527-10DF-4A9B-AF0F-EB1CBBE0F27E}"/>
                  </a:ext>
                </a:extLst>
              </p:cNvPr>
              <p:cNvSpPr txBox="1"/>
              <p:nvPr/>
            </p:nvSpPr>
            <p:spPr>
              <a:xfrm>
                <a:off x="4231751" y="4668780"/>
                <a:ext cx="684226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727527-10DF-4A9B-AF0F-EB1CBBE0F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751" y="4668780"/>
                <a:ext cx="684226" cy="359266"/>
              </a:xfrm>
              <a:prstGeom prst="rect">
                <a:avLst/>
              </a:prstGeom>
              <a:blipFill>
                <a:blip r:embed="rId7"/>
                <a:stretch>
                  <a:fillRect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7B8865-4E2E-4DA1-86BE-6395A57768E3}"/>
                  </a:ext>
                </a:extLst>
              </p:cNvPr>
              <p:cNvSpPr txBox="1"/>
              <p:nvPr/>
            </p:nvSpPr>
            <p:spPr>
              <a:xfrm>
                <a:off x="2823100" y="5129992"/>
                <a:ext cx="1259704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.3279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.3279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.4919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7B8865-4E2E-4DA1-86BE-6395A5776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100" y="5129992"/>
                <a:ext cx="1259704" cy="359266"/>
              </a:xfrm>
              <a:prstGeom prst="rect">
                <a:avLst/>
              </a:prstGeom>
              <a:blipFill>
                <a:blip r:embed="rId8"/>
                <a:stretch>
                  <a:fillRect t="-1724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B0DA65BB-48C5-46F9-AB4E-E4848F8C7D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037" y="2805665"/>
            <a:ext cx="3671162" cy="28900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683704-9E56-4998-8F92-2488EFD06CC4}"/>
              </a:ext>
            </a:extLst>
          </p:cNvPr>
          <p:cNvSpPr txBox="1"/>
          <p:nvPr/>
        </p:nvSpPr>
        <p:spPr>
          <a:xfrm>
            <a:off x="6638660" y="5840739"/>
            <a:ext cx="3952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Error = norm(R)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Convergence 10e-6 reached in 18 iterations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E338A-F272-423C-8EC7-D070C8CE6192}"/>
              </a:ext>
            </a:extLst>
          </p:cNvPr>
          <p:cNvSpPr txBox="1"/>
          <p:nvPr/>
        </p:nvSpPr>
        <p:spPr>
          <a:xfrm>
            <a:off x="6461448" y="2488288"/>
            <a:ext cx="42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Residual Plot</a:t>
            </a:r>
          </a:p>
        </p:txBody>
      </p:sp>
    </p:spTree>
    <p:extLst>
      <p:ext uri="{BB962C8B-B14F-4D97-AF65-F5344CB8AC3E}">
        <p14:creationId xmlns:p14="http://schemas.microsoft.com/office/powerpoint/2010/main" val="160971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B94A-938B-454C-A00A-3D3DB068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Residual Norm Steepest Descent (RNSD)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DCA826C-905F-4BD5-89AD-CDF7DFB4F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Choose initial X</a:t>
                </a:r>
                <a:r>
                  <a:rPr lang="en-US" baseline="30000" dirty="0"/>
                  <a:t>o</a:t>
                </a:r>
                <a:r>
                  <a:rPr lang="en-US" dirty="0"/>
                  <a:t> as starting guess. (Matrix of zeros)</a:t>
                </a:r>
              </a:p>
              <a:p>
                <a:r>
                  <a:rPr lang="en-US" dirty="0"/>
                  <a:t>Calculate the residual: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𝑋𝐵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Calculate P and Q as follows: </a:t>
                </a:r>
              </a:p>
              <a:p>
                <a:pPr lvl="8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8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Calculate step length</a:t>
                </a:r>
              </a:p>
              <a:p>
                <a:pPr lvl="8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Update X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Update Residual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DCA826C-905F-4BD5-89AD-CDF7DFB4F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32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B94A-938B-454C-A00A-3D3DB068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Residual Norm Steepest Descent (RNSD)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D345D-B806-4CE2-A598-1906F6B4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35" y="1840381"/>
            <a:ext cx="4337297" cy="42477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E69A4-2804-4011-89FB-2B41CAA26D25}"/>
              </a:ext>
            </a:extLst>
          </p:cNvPr>
          <p:cNvSpPr txBox="1"/>
          <p:nvPr/>
        </p:nvSpPr>
        <p:spPr>
          <a:xfrm>
            <a:off x="3548109" y="6088147"/>
            <a:ext cx="509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sto MT" panose="02040603050505030304" pitchFamily="18" charset="0"/>
              </a:rPr>
              <a:t>ALGORITHM 2. </a:t>
            </a:r>
            <a:r>
              <a:rPr lang="en-US" sz="1400"/>
              <a:t>The Residual Norm Steepest Descent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725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513E-E837-4F8B-915D-42F9F292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Norm Steepest Descent (RNSD)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BBCCB5-F28A-45CC-AF6A-150F76E4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487"/>
            <a:ext cx="10515600" cy="923330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  <a:p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35F006-4F9C-4B27-A1DC-E50FEA4DA226}"/>
                  </a:ext>
                </a:extLst>
              </p:cNvPr>
              <p:cNvSpPr txBox="1"/>
              <p:nvPr/>
            </p:nvSpPr>
            <p:spPr>
              <a:xfrm>
                <a:off x="3211356" y="1798428"/>
                <a:ext cx="881973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35F006-4F9C-4B27-A1DC-E50FEA4DA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356" y="1798428"/>
                <a:ext cx="881973" cy="460126"/>
              </a:xfrm>
              <a:prstGeom prst="rect">
                <a:avLst/>
              </a:prstGeom>
              <a:blipFill>
                <a:blip r:embed="rId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673F5-CCBF-4DD4-97F2-DE407333F393}"/>
                  </a:ext>
                </a:extLst>
              </p:cNvPr>
              <p:cNvSpPr txBox="1"/>
              <p:nvPr/>
            </p:nvSpPr>
            <p:spPr>
              <a:xfrm>
                <a:off x="4943981" y="1798428"/>
                <a:ext cx="88197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4673F5-CCBF-4DD4-97F2-DE407333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81" y="1798428"/>
                <a:ext cx="881972" cy="460126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082D6-1307-4664-9671-5B5B0B11C1DA}"/>
                  </a:ext>
                </a:extLst>
              </p:cNvPr>
              <p:cNvSpPr txBox="1"/>
              <p:nvPr/>
            </p:nvSpPr>
            <p:spPr>
              <a:xfrm>
                <a:off x="6746395" y="1798428"/>
                <a:ext cx="88197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082D6-1307-4664-9671-5B5B0B11C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395" y="1798428"/>
                <a:ext cx="881972" cy="460126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60813B-70A6-4564-9A5F-E70D5DBD1202}"/>
              </a:ext>
            </a:extLst>
          </p:cNvPr>
          <p:cNvSpPr txBox="1"/>
          <p:nvPr/>
        </p:nvSpPr>
        <p:spPr>
          <a:xfrm>
            <a:off x="2776350" y="1843825"/>
            <a:ext cx="416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		B=		C=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EC9DA4-6756-42F0-9B95-23A7403A5D56}"/>
                  </a:ext>
                </a:extLst>
              </p:cNvPr>
              <p:cNvSpPr txBox="1"/>
              <p:nvPr/>
            </p:nvSpPr>
            <p:spPr>
              <a:xfrm>
                <a:off x="1407110" y="2864704"/>
                <a:ext cx="476730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400" dirty="0">
                    <a:latin typeface="Cambria Math" panose="02040503050406030204" pitchFamily="18" charset="0"/>
                  </a:rPr>
                  <a:t>Choose Xo as zero matrix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4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40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140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400" i="0" smtClean="0">
                        <a:latin typeface="Cambria Math" panose="02040503050406030204" pitchFamily="18" charset="0"/>
                      </a:rPr>
                      <m:t>XB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pPr marL="342900" indent="-342900">
                  <a:buAutoNum type="arabicPeriod" startAt="3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R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                           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AP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PB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AutoNum type="arabicPeriod" startAt="3"/>
                </a:pPr>
                <a:endParaRPr lang="en-US" sz="1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eriod" startAt="3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=⟨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•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⟩/⟨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•</m:t>
                    </m:r>
                    <m:r>
                      <m:rPr>
                        <m:sty m:val="p"/>
                      </m:rPr>
                      <a:rPr lang="en-US" sz="1400" i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1400" i="0">
                        <a:latin typeface="Cambria Math" panose="02040503050406030204" pitchFamily="18" charset="0"/>
                      </a:rPr>
                      <m:t>⟩=0.0942 </m:t>
                    </m:r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5.    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𝑋𝑜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=0.0942∗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endParaRPr lang="en-US" sz="1400" dirty="0"/>
              </a:p>
              <a:p>
                <a:pPr marL="342900" indent="-342900">
                  <a:buAutoNum type="arabicPeriod" startAt="6"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.   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Update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AX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XB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EC9DA4-6756-42F0-9B95-23A7403A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10" y="2864704"/>
                <a:ext cx="4767309" cy="2677656"/>
              </a:xfrm>
              <a:prstGeom prst="rect">
                <a:avLst/>
              </a:prstGeom>
              <a:blipFill>
                <a:blip r:embed="rId5"/>
                <a:stretch>
                  <a:fillRect l="-384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99B31-50EE-47A1-9854-1F16A0459636}"/>
                  </a:ext>
                </a:extLst>
              </p:cNvPr>
              <p:cNvSpPr txBox="1"/>
              <p:nvPr/>
            </p:nvSpPr>
            <p:spPr>
              <a:xfrm>
                <a:off x="3174130" y="3708764"/>
                <a:ext cx="684226" cy="358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899B31-50EE-47A1-9854-1F16A045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130" y="3708764"/>
                <a:ext cx="684226" cy="358496"/>
              </a:xfrm>
              <a:prstGeom prst="rect">
                <a:avLst/>
              </a:prstGeom>
              <a:blipFill>
                <a:blip r:embed="rId6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727527-10DF-4A9B-AF0F-EB1CBBE0F27E}"/>
                  </a:ext>
                </a:extLst>
              </p:cNvPr>
              <p:cNvSpPr txBox="1"/>
              <p:nvPr/>
            </p:nvSpPr>
            <p:spPr>
              <a:xfrm>
                <a:off x="5448964" y="3707994"/>
                <a:ext cx="882998" cy="3592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727527-10DF-4A9B-AF0F-EB1CBBE0F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964" y="3707994"/>
                <a:ext cx="882998" cy="359266"/>
              </a:xfrm>
              <a:prstGeom prst="rect">
                <a:avLst/>
              </a:prstGeom>
              <a:blipFill>
                <a:blip r:embed="rId7"/>
                <a:stretch>
                  <a:fillRect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7683704-9E56-4998-8F92-2488EFD06CC4}"/>
              </a:ext>
            </a:extLst>
          </p:cNvPr>
          <p:cNvSpPr txBox="1"/>
          <p:nvPr/>
        </p:nvSpPr>
        <p:spPr>
          <a:xfrm>
            <a:off x="6638660" y="5840739"/>
            <a:ext cx="3952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Error = norm(R)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Convergence 10e-6 reached in 6 iterations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9E338A-F272-423C-8EC7-D070C8CE6192}"/>
              </a:ext>
            </a:extLst>
          </p:cNvPr>
          <p:cNvSpPr txBox="1"/>
          <p:nvPr/>
        </p:nvSpPr>
        <p:spPr>
          <a:xfrm>
            <a:off x="6461448" y="2488288"/>
            <a:ext cx="42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Residual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C9D928-47C2-4B9E-93E4-DD0327389DD7}"/>
                  </a:ext>
                </a:extLst>
              </p:cNvPr>
              <p:cNvSpPr txBox="1"/>
              <p:nvPr/>
            </p:nvSpPr>
            <p:spPr>
              <a:xfrm>
                <a:off x="3858356" y="4540805"/>
                <a:ext cx="684226" cy="358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C9D928-47C2-4B9E-93E4-DD0327389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356" y="4540805"/>
                <a:ext cx="684226" cy="358496"/>
              </a:xfrm>
              <a:prstGeom prst="rect">
                <a:avLst/>
              </a:prstGeom>
              <a:blipFill>
                <a:blip r:embed="rId8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B2D8A0A-413A-4970-80EF-E9D16FB0E7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8846" y="2864704"/>
            <a:ext cx="3819542" cy="29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1FAB-DEA2-4832-A0F9-AF30318F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CG and RNSD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585B-A5BF-4FFD-8C06-80A31A72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X after every calculation of X1 and X2</a:t>
            </a:r>
          </a:p>
          <a:p>
            <a:r>
              <a:rPr lang="en-US" dirty="0"/>
              <a:t>RNSD updates R=C-AX-XB after every calculation of X</a:t>
            </a:r>
          </a:p>
          <a:p>
            <a:r>
              <a:rPr lang="en-US" dirty="0"/>
              <a:t>Convergence Criteria for Modified CG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3243C-54DD-49C3-B26B-703F4A33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98" y="3357978"/>
            <a:ext cx="4948801" cy="4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1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9E957C-0186-4085-B809-2C47053D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16" y="477749"/>
            <a:ext cx="4615268" cy="3657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4FE5C9-117C-42FB-8981-43FDB08737C1}"/>
              </a:ext>
            </a:extLst>
          </p:cNvPr>
          <p:cNvSpPr/>
          <p:nvPr/>
        </p:nvSpPr>
        <p:spPr>
          <a:xfrm>
            <a:off x="349189" y="4856081"/>
            <a:ext cx="11594237" cy="17045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21FAB-DEA2-4832-A0F9-AF30318F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80" y="5243113"/>
            <a:ext cx="11139854" cy="930447"/>
          </a:xfr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Modified CG and RNSD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D0C09-DBA7-4C4C-801B-A4F70BFB6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92" y="474131"/>
            <a:ext cx="4680378" cy="3650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1D2BF9-F28E-4FB0-A6B8-584D6719128A}"/>
              </a:ext>
            </a:extLst>
          </p:cNvPr>
          <p:cNvSpPr txBox="1"/>
          <p:nvPr/>
        </p:nvSpPr>
        <p:spPr>
          <a:xfrm>
            <a:off x="1803085" y="4124826"/>
            <a:ext cx="9578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Iterations: CG=18, MCG=17				          Iterations: RNSD=6, MRNSD=5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374B07-75FB-4633-978F-20773D718089}"/>
              </a:ext>
            </a:extLst>
          </p:cNvPr>
          <p:cNvCxnSpPr>
            <a:cxnSpLocks/>
          </p:cNvCxnSpPr>
          <p:nvPr/>
        </p:nvCxnSpPr>
        <p:spPr>
          <a:xfrm>
            <a:off x="6045692" y="484654"/>
            <a:ext cx="0" cy="36506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C16829-9BB6-4F18-9AEB-A37FA53EDDD2}"/>
              </a:ext>
            </a:extLst>
          </p:cNvPr>
          <p:cNvCxnSpPr>
            <a:cxnSpLocks/>
          </p:cNvCxnSpPr>
          <p:nvPr/>
        </p:nvCxnSpPr>
        <p:spPr>
          <a:xfrm>
            <a:off x="6096000" y="484654"/>
            <a:ext cx="0" cy="365069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AAD466-0823-4023-9BC8-350C10AF1572}"/>
              </a:ext>
            </a:extLst>
          </p:cNvPr>
          <p:cNvSpPr txBox="1"/>
          <p:nvPr/>
        </p:nvSpPr>
        <p:spPr>
          <a:xfrm>
            <a:off x="3978830" y="4463380"/>
            <a:ext cx="42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Residual Plots</a:t>
            </a:r>
          </a:p>
        </p:txBody>
      </p:sp>
    </p:spTree>
    <p:extLst>
      <p:ext uri="{BB962C8B-B14F-4D97-AF65-F5344CB8AC3E}">
        <p14:creationId xmlns:p14="http://schemas.microsoft.com/office/powerpoint/2010/main" val="399213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CBC64-59F1-41C5-9705-63ED40BE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Positive-Definite Skew-Hermitian Splitting (PSS)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5A55-98F7-47F9-A20B-B1892139B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200" dirty="0"/>
              <a:t>In 2003, Bai </a:t>
            </a:r>
            <a:r>
              <a:rPr lang="en-US" sz="2200" dirty="0" err="1"/>
              <a:t>Zhongzhi</a:t>
            </a:r>
            <a:r>
              <a:rPr lang="en-US" sz="2200" dirty="0"/>
              <a:t> proposed HSS iterative method</a:t>
            </a:r>
          </a:p>
          <a:p>
            <a:r>
              <a:rPr lang="en-US" sz="2200" dirty="0"/>
              <a:t>In 2011, HSS was applied to solve Sylvester’s equation</a:t>
            </a:r>
          </a:p>
          <a:p>
            <a:r>
              <a:rPr lang="en-US" sz="2200" dirty="0"/>
              <a:t>In 2013, Wang Xiang developed PSS iterative method, based off HSS </a:t>
            </a:r>
          </a:p>
          <a:p>
            <a:r>
              <a:rPr lang="en-US" sz="2200" dirty="0"/>
              <a:t>Conditions for A, B, and C: [7]</a:t>
            </a:r>
          </a:p>
          <a:p>
            <a:pPr marL="457200" lvl="1" indent="0">
              <a:buNone/>
            </a:pPr>
            <a:r>
              <a:rPr lang="en-US" sz="2200" dirty="0"/>
              <a:t>(I)	A, B, and C are large-scale and sparse matrices</a:t>
            </a:r>
          </a:p>
          <a:p>
            <a:pPr marL="457200" lvl="1" indent="0">
              <a:buNone/>
            </a:pPr>
            <a:r>
              <a:rPr lang="en-US" sz="2200" dirty="0"/>
              <a:t>(II)	At least one of A and B is a non-Hermitian matrix</a:t>
            </a:r>
          </a:p>
          <a:p>
            <a:pPr marL="457200" lvl="1" indent="0">
              <a:buNone/>
            </a:pPr>
            <a:r>
              <a:rPr lang="en-US" sz="2200" dirty="0"/>
              <a:t>(III)	At least one of the positive semidefinite matrices A and B is positive    	definite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79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CBC64-59F1-41C5-9705-63ED40BE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Positive-Definite Skew-Hermitian Splitting (PSS)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B5A55-98F7-47F9-A20B-B1892139B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Hermitian matrix: (self-adjoint matrix) is a complex matrix that is equal to its own conjugate transpose</a:t>
                </a:r>
              </a:p>
              <a:p>
                <a:r>
                  <a:rPr lang="en-US" sz="2000" dirty="0"/>
                  <a:t>Skew-Hermitian matrix: a complex matrix that is equal to the negative of its own conjugate transpose</a:t>
                </a:r>
              </a:p>
              <a:p>
                <a:r>
                  <a:rPr lang="en-US" sz="2000" dirty="0"/>
                  <a:t>We can split A into its Hermitian and skew-Hermitian parts</a:t>
                </a: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baseline="3000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  <m:r>
                        <a:rPr lang="en-US" sz="2000" b="0" i="1" baseline="30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baseline="30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B5A55-98F7-47F9-A20B-B1892139B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3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75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BC64-59F1-41C5-9705-63ED40BE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Positive-Definite Skew-Hermitian Splitting (PSS)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B5A55-98F7-47F9-A20B-B1892139B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can say H is positive definite as both A and B are positive semi-definite, and one of them is positive definite [7]</a:t>
                </a:r>
              </a:p>
              <a:p>
                <a:endParaRPr lang="en-US" sz="2200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18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𝑛𝑜𝑛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𝑐𝑜𝑛𝑠𝑡𝑎𝑛𝑡𝑠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sz="1800" b="0" i="1" baseline="-2500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itive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constants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B5A55-98F7-47F9-A20B-B1892139B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4CD3110-E722-48B3-A261-4506C0DA9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49" y="2809875"/>
            <a:ext cx="6286500" cy="61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1747E-D449-466F-81A0-0FB98849E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661" y="4970941"/>
            <a:ext cx="6924675" cy="7524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58B5A1-1408-45F0-B514-145668345F56}"/>
              </a:ext>
            </a:extLst>
          </p:cNvPr>
          <p:cNvSpPr txBox="1">
            <a:spLocks/>
          </p:cNvSpPr>
          <p:nvPr/>
        </p:nvSpPr>
        <p:spPr>
          <a:xfrm>
            <a:off x="919578" y="4440424"/>
            <a:ext cx="10515600" cy="158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rewrite Sylvester’s equation as</a:t>
            </a:r>
          </a:p>
        </p:txBody>
      </p:sp>
    </p:spTree>
    <p:extLst>
      <p:ext uri="{BB962C8B-B14F-4D97-AF65-F5344CB8AC3E}">
        <p14:creationId xmlns:p14="http://schemas.microsoft.com/office/powerpoint/2010/main" val="22021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B49DC-3C20-4256-A8D4-0CCC7AA6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4820-6F2D-4E8B-B1B9-B2DB5AF9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Determine an algorithm that will beat the current </a:t>
            </a:r>
            <a:r>
              <a:rPr lang="en-US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Matlab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solver function for Sylvester’s equation, AX + XB = C, either by</a:t>
            </a:r>
          </a:p>
          <a:p>
            <a:pPr lvl="1">
              <a:lnSpc>
                <a:spcPct val="100000"/>
              </a:lnSpc>
            </a:pPr>
            <a:endParaRPr lang="en-US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Faster computation time, or</a:t>
            </a:r>
          </a:p>
          <a:p>
            <a:pPr lvl="2">
              <a:lnSpc>
                <a:spcPct val="100000"/>
              </a:lnSpc>
            </a:pP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Minimum residual in x-iterations</a:t>
            </a:r>
          </a:p>
          <a:p>
            <a:pPr marL="457200" lvl="1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03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CBC64-59F1-41C5-9705-63ED40BE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Positive-Definite Skew-Hermitian Splitting (PSS)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00018-A9FD-4E67-8EA3-0AB912B5A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40496"/>
            <a:ext cx="11496821" cy="37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52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BC64-59F1-41C5-9705-63ED40BE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Positive-Definite Skew-Hermitian Splitting (PSS)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B5A55-98F7-47F9-A20B-B1892139B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200" b="0" dirty="0">
                    <a:latin typeface="Cambria Math" panose="02040503050406030204" pitchFamily="18" charset="0"/>
                  </a:rPr>
                  <a:t>	Let</a:t>
                </a:r>
                <a:r>
                  <a:rPr lang="en-US" sz="2200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2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200" b="0" dirty="0">
                    <a:latin typeface="Cambria Math" panose="020405030504060302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20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20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</m:oMath>
                </a14:m>
                <a:endParaRPr lang="en-US" sz="2200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200" b="0" dirty="0">
                    <a:latin typeface="Cambria Math" panose="02040503050406030204" pitchFamily="18" charset="0"/>
                  </a:rPr>
                  <a:t>P = I </a:t>
                </a:r>
                <a:r>
                  <a:rPr lang="en-US" sz="1800" dirty="0"/>
                  <a:t>⊗ </a:t>
                </a:r>
                <a:r>
                  <a:rPr lang="en-US" sz="2200" dirty="0">
                    <a:latin typeface="Cambria Math" panose="02040503050406030204" pitchFamily="18" charset="0"/>
                  </a:rPr>
                  <a:t>P(A) + P(B)^T</a:t>
                </a:r>
                <a:r>
                  <a:rPr lang="en-US" sz="2400" dirty="0"/>
                  <a:t> </a:t>
                </a:r>
                <a:r>
                  <a:rPr lang="en-US" sz="1800" dirty="0"/>
                  <a:t>⊗</a:t>
                </a:r>
                <a:r>
                  <a:rPr lang="en-US" sz="2200" dirty="0">
                    <a:latin typeface="Cambria Math" panose="02040503050406030204" pitchFamily="18" charset="0"/>
                  </a:rPr>
                  <a:t> I   and    S = I </a:t>
                </a:r>
                <a:r>
                  <a:rPr lang="en-US" sz="1800" dirty="0"/>
                  <a:t>⊗ </a:t>
                </a:r>
                <a:r>
                  <a:rPr lang="en-US" sz="2200" dirty="0">
                    <a:latin typeface="Cambria Math" panose="02040503050406030204" pitchFamily="18" charset="0"/>
                  </a:rPr>
                  <a:t>S(A) + S(B)^T</a:t>
                </a:r>
                <a:r>
                  <a:rPr lang="en-US" sz="2400" dirty="0"/>
                  <a:t> </a:t>
                </a:r>
                <a:r>
                  <a:rPr lang="en-US" sz="1800" dirty="0"/>
                  <a:t>⊗</a:t>
                </a:r>
                <a:r>
                  <a:rPr lang="en-US" sz="2200" dirty="0">
                    <a:latin typeface="Cambria Math" panose="02040503050406030204" pitchFamily="18" charset="0"/>
                  </a:rPr>
                  <a:t> I </a:t>
                </a:r>
              </a:p>
              <a:p>
                <a:pPr marL="0" indent="0" algn="ctr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r>
                  <a:rPr lang="en-US" sz="2200" dirty="0">
                    <a:latin typeface="Cambria Math" panose="02040503050406030204" pitchFamily="18" charset="0"/>
                  </a:rPr>
                  <a:t>            Then</a:t>
                </a:r>
              </a:p>
              <a:p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where                         is an iterative matrix, P is a positive-definite matrix, S is a skew-Hermitian matrix, </a:t>
                </a:r>
                <a:r>
                  <a:rPr lang="el-GR" dirty="0">
                    <a:latin typeface="Cambria Math" panose="02040503050406030204" pitchFamily="18" charset="0"/>
                  </a:rPr>
                  <a:t>α</a:t>
                </a:r>
                <a:r>
                  <a:rPr lang="en-US" dirty="0">
                    <a:latin typeface="Cambria Math" panose="02040503050406030204" pitchFamily="18" charset="0"/>
                  </a:rPr>
                  <a:t> is a non-negative constant, and </a:t>
                </a:r>
                <a:r>
                  <a:rPr lang="el-GR" dirty="0">
                    <a:latin typeface="Cambria Math" panose="02040503050406030204" pitchFamily="18" charset="0"/>
                  </a:rPr>
                  <a:t>β</a:t>
                </a:r>
                <a:r>
                  <a:rPr lang="en-US" dirty="0">
                    <a:latin typeface="Cambria Math" panose="02040503050406030204" pitchFamily="18" charset="0"/>
                  </a:rPr>
                  <a:t> is a positive constant. </a:t>
                </a:r>
              </a:p>
              <a:p>
                <a:r>
                  <a:rPr lang="en-US" sz="2200" dirty="0">
                    <a:latin typeface="Cambria Math" panose="02040503050406030204" pitchFamily="18" charset="0"/>
                  </a:rPr>
                  <a:t>Optimal values for parameters </a:t>
                </a:r>
                <a:r>
                  <a:rPr lang="el-GR" sz="2200" dirty="0">
                    <a:latin typeface="Cambria Math" panose="02040503050406030204" pitchFamily="18" charset="0"/>
                  </a:rPr>
                  <a:t>α</a:t>
                </a:r>
                <a:r>
                  <a:rPr lang="en-US" sz="2200" dirty="0">
                    <a:latin typeface="Cambria Math" panose="02040503050406030204" pitchFamily="18" charset="0"/>
                  </a:rPr>
                  <a:t> and </a:t>
                </a:r>
                <a:r>
                  <a:rPr lang="el-GR" sz="2200" dirty="0">
                    <a:latin typeface="Cambria Math" panose="02040503050406030204" pitchFamily="18" charset="0"/>
                  </a:rPr>
                  <a:t>β</a:t>
                </a:r>
                <a:r>
                  <a:rPr lang="en-US" sz="2200" dirty="0">
                    <a:latin typeface="Cambria Math" panose="02040503050406030204" pitchFamily="18" charset="0"/>
                  </a:rPr>
                  <a:t> are discussed in detail in [7]</a:t>
                </a:r>
              </a:p>
              <a:p>
                <a:endParaRPr lang="en-US" sz="2200" dirty="0">
                  <a:latin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B5A55-98F7-47F9-A20B-B1892139B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C220A4-514E-4D44-9831-3C3C1BC52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3121978"/>
            <a:ext cx="6115050" cy="126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A08386-ABE0-4200-8CFA-D4B75F368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475" y="4717732"/>
            <a:ext cx="1071562" cy="26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7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BC64-59F1-41C5-9705-63ED40BE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Positive-Definite Skew-Hermitian Splitting (PSS)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B131-3A67-432B-B614-D7089659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527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09B40-C1C6-4436-B608-A91C0BA2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59" y="2934698"/>
            <a:ext cx="3745880" cy="2890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61C7E9-9151-405C-881F-718002FE3774}"/>
                  </a:ext>
                </a:extLst>
              </p:cNvPr>
              <p:cNvSpPr txBox="1"/>
              <p:nvPr/>
            </p:nvSpPr>
            <p:spPr>
              <a:xfrm>
                <a:off x="3211356" y="1798428"/>
                <a:ext cx="881973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61C7E9-9151-405C-881F-718002FE3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356" y="1798428"/>
                <a:ext cx="881973" cy="460126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E08118-04B7-465B-89A8-A4DED1517A06}"/>
                  </a:ext>
                </a:extLst>
              </p:cNvPr>
              <p:cNvSpPr txBox="1"/>
              <p:nvPr/>
            </p:nvSpPr>
            <p:spPr>
              <a:xfrm>
                <a:off x="4943981" y="1798428"/>
                <a:ext cx="88197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E08118-04B7-465B-89A8-A4DED1517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81" y="1798428"/>
                <a:ext cx="881972" cy="460126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A9C6EF-2C47-4B1F-B8B9-52FE9EBA0115}"/>
                  </a:ext>
                </a:extLst>
              </p:cNvPr>
              <p:cNvSpPr txBox="1"/>
              <p:nvPr/>
            </p:nvSpPr>
            <p:spPr>
              <a:xfrm>
                <a:off x="6746395" y="1798428"/>
                <a:ext cx="88197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A9C6EF-2C47-4B1F-B8B9-52FE9EBA0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395" y="1798428"/>
                <a:ext cx="881972" cy="460126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2E188BA-D856-434D-B02B-9E3C0F816EED}"/>
              </a:ext>
            </a:extLst>
          </p:cNvPr>
          <p:cNvSpPr txBox="1"/>
          <p:nvPr/>
        </p:nvSpPr>
        <p:spPr>
          <a:xfrm>
            <a:off x="2776350" y="1843825"/>
            <a:ext cx="416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		B=		C=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AB57B8-2647-4C81-BDE8-C53ACFC32EBD}"/>
              </a:ext>
            </a:extLst>
          </p:cNvPr>
          <p:cNvSpPr/>
          <p:nvPr/>
        </p:nvSpPr>
        <p:spPr>
          <a:xfrm>
            <a:off x="4337559" y="5846980"/>
            <a:ext cx="355994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Error = norm(R)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Convergence 10e-6 reached in 11 iterations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1F2B3-4F01-4F62-8776-25924AC8D61A}"/>
              </a:ext>
            </a:extLst>
          </p:cNvPr>
          <p:cNvSpPr txBox="1"/>
          <p:nvPr/>
        </p:nvSpPr>
        <p:spPr>
          <a:xfrm>
            <a:off x="4093329" y="2565366"/>
            <a:ext cx="42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Residual Plot</a:t>
            </a:r>
          </a:p>
        </p:txBody>
      </p:sp>
    </p:spTree>
    <p:extLst>
      <p:ext uri="{BB962C8B-B14F-4D97-AF65-F5344CB8AC3E}">
        <p14:creationId xmlns:p14="http://schemas.microsoft.com/office/powerpoint/2010/main" val="1295815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BC64-59F1-41C5-9705-63ED40BE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Positive-Definite Skew-Hermitian Splitting (PSS)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B131-3A67-432B-B614-D7089659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2788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n=12</a:t>
            </a:r>
          </a:p>
          <a:p>
            <a:pPr lvl="1"/>
            <a:r>
              <a:rPr lang="en-US" dirty="0">
                <a:latin typeface="+mj-lt"/>
              </a:rPr>
              <a:t>C = random(</a:t>
            </a:r>
            <a:r>
              <a:rPr lang="en-US" dirty="0" err="1">
                <a:latin typeface="+mj-lt"/>
              </a:rPr>
              <a:t>n,n</a:t>
            </a:r>
            <a:r>
              <a:rPr lang="en-US" dirty="0">
                <a:latin typeface="+mj-lt"/>
              </a:rPr>
              <a:t>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DEA2F-1A59-4DA2-A50E-3E90BB31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42" y="1323156"/>
            <a:ext cx="6457442" cy="1814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034000-AE24-40EF-B79F-9A89C96B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453" y="3506679"/>
            <a:ext cx="3558466" cy="2867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C8D0B0-B905-4370-AFF1-6525A2B5AAE4}"/>
              </a:ext>
            </a:extLst>
          </p:cNvPr>
          <p:cNvSpPr txBox="1"/>
          <p:nvPr/>
        </p:nvSpPr>
        <p:spPr>
          <a:xfrm>
            <a:off x="4636516" y="3137347"/>
            <a:ext cx="423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Residual Plot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3D125-B396-4D03-8366-E6C59C0144B3}"/>
              </a:ext>
            </a:extLst>
          </p:cNvPr>
          <p:cNvSpPr/>
          <p:nvPr/>
        </p:nvSpPr>
        <p:spPr>
          <a:xfrm>
            <a:off x="4974453" y="6374522"/>
            <a:ext cx="355994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latin typeface="+mj-lt"/>
              </a:rPr>
              <a:t>Convergence 10e-6 reached in 8 iterations</a:t>
            </a:r>
          </a:p>
        </p:txBody>
      </p:sp>
    </p:spTree>
    <p:extLst>
      <p:ext uri="{BB962C8B-B14F-4D97-AF65-F5344CB8AC3E}">
        <p14:creationId xmlns:p14="http://schemas.microsoft.com/office/powerpoint/2010/main" val="2669628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321B4-9DF9-4A96-BB40-6A0B875E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Other Methods Tested	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45B8-DF5E-4104-BF15-FC42B831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GMRES </a:t>
            </a:r>
          </a:p>
          <a:p>
            <a:r>
              <a:rPr lang="en-US" sz="2000" dirty="0" err="1"/>
              <a:t>Arnoldi</a:t>
            </a:r>
            <a:endParaRPr lang="en-US" sz="2000" dirty="0"/>
          </a:p>
          <a:p>
            <a:r>
              <a:rPr lang="en-US" sz="2000" dirty="0"/>
              <a:t>Jacobi Gradient Based and Modified Jacobi</a:t>
            </a:r>
          </a:p>
          <a:p>
            <a:r>
              <a:rPr lang="en-US" sz="2000" dirty="0"/>
              <a:t>HSS</a:t>
            </a:r>
          </a:p>
        </p:txBody>
      </p:sp>
    </p:spTree>
    <p:extLst>
      <p:ext uri="{BB962C8B-B14F-4D97-AF65-F5344CB8AC3E}">
        <p14:creationId xmlns:p14="http://schemas.microsoft.com/office/powerpoint/2010/main" val="1431600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EE3C8-184F-4C07-9823-B3D6150A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Algorithm Comparison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5F23-A483-4342-BBE7-49598AAC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Jacobi Gradient Based method and RNSD took least CPU time overall</a:t>
            </a:r>
          </a:p>
          <a:p>
            <a:r>
              <a:rPr lang="en-US" sz="2000" dirty="0"/>
              <a:t>PSS took least iterations however the longest computation time</a:t>
            </a:r>
          </a:p>
          <a:p>
            <a:r>
              <a:rPr lang="en-US" sz="2000" dirty="0"/>
              <a:t>Applied idea behind Jacobi Gradient Based method to the RNSD method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D461A6-3EA0-405B-AB5D-20F0E68F3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21730"/>
              </p:ext>
            </p:extLst>
          </p:nvPr>
        </p:nvGraphicFramePr>
        <p:xfrm>
          <a:off x="5410420" y="3963556"/>
          <a:ext cx="5727085" cy="23362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3463">
                  <a:extLst>
                    <a:ext uri="{9D8B030D-6E8A-4147-A177-3AD203B41FA5}">
                      <a16:colId xmlns:a16="http://schemas.microsoft.com/office/drawing/2014/main" val="401017892"/>
                    </a:ext>
                  </a:extLst>
                </a:gridCol>
                <a:gridCol w="1976720">
                  <a:extLst>
                    <a:ext uri="{9D8B030D-6E8A-4147-A177-3AD203B41FA5}">
                      <a16:colId xmlns:a16="http://schemas.microsoft.com/office/drawing/2014/main" val="1583768468"/>
                    </a:ext>
                  </a:extLst>
                </a:gridCol>
                <a:gridCol w="1866902">
                  <a:extLst>
                    <a:ext uri="{9D8B030D-6E8A-4147-A177-3AD203B41FA5}">
                      <a16:colId xmlns:a16="http://schemas.microsoft.com/office/drawing/2014/main" val="1564525398"/>
                    </a:ext>
                  </a:extLst>
                </a:gridCol>
              </a:tblGrid>
              <a:tr h="389375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13391"/>
                  </a:ext>
                </a:extLst>
              </a:tr>
              <a:tr h="389375">
                <a:tc>
                  <a:txBody>
                    <a:bodyPr/>
                    <a:lstStyle/>
                    <a:p>
                      <a:r>
                        <a:rPr lang="en-US" dirty="0"/>
                        <a:t>Lyapunov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50779"/>
                  </a:ext>
                </a:extLst>
              </a:tr>
              <a:tr h="389375">
                <a:tc>
                  <a:txBody>
                    <a:bodyPr/>
                    <a:lstStyle/>
                    <a:p>
                      <a:r>
                        <a:rPr lang="en-US" dirty="0"/>
                        <a:t>Jacobi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23045"/>
                  </a:ext>
                </a:extLst>
              </a:tr>
              <a:tr h="389375">
                <a:tc>
                  <a:txBody>
                    <a:bodyPr/>
                    <a:lstStyle/>
                    <a:p>
                      <a:r>
                        <a:rPr lang="en-US" dirty="0"/>
                        <a:t>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351612"/>
                  </a:ext>
                </a:extLst>
              </a:tr>
              <a:tr h="389375">
                <a:tc>
                  <a:txBody>
                    <a:bodyPr/>
                    <a:lstStyle/>
                    <a:p>
                      <a:r>
                        <a:rPr lang="en-US" dirty="0"/>
                        <a:t>MRNSD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18563"/>
                  </a:ext>
                </a:extLst>
              </a:tr>
              <a:tr h="389375">
                <a:tc>
                  <a:txBody>
                    <a:bodyPr/>
                    <a:lstStyle/>
                    <a:p>
                      <a:r>
                        <a:rPr lang="en-US" dirty="0"/>
                        <a:t>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1365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5F76C5-2136-42AB-979A-1305751146D3}"/>
              </a:ext>
            </a:extLst>
          </p:cNvPr>
          <p:cNvSpPr txBox="1">
            <a:spLocks/>
          </p:cNvSpPr>
          <p:nvPr/>
        </p:nvSpPr>
        <p:spPr>
          <a:xfrm>
            <a:off x="6669496" y="6322575"/>
            <a:ext cx="3208932" cy="34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Trial on n=12, sparse matrices </a:t>
            </a:r>
          </a:p>
        </p:txBody>
      </p:sp>
    </p:spTree>
    <p:extLst>
      <p:ext uri="{BB962C8B-B14F-4D97-AF65-F5344CB8AC3E}">
        <p14:creationId xmlns:p14="http://schemas.microsoft.com/office/powerpoint/2010/main" val="1734520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7872-8D00-427E-A190-9AE3A79B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1999" cy="126489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+mj-lt"/>
              </a:rPr>
              <a:t>Proposed Accelerated RNSD-Jacobi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46911-F399-4597-8114-4008DFD72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order to reduce computational cost and save storage space in RNSD algorithm, let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914400" lvl="2" indent="0" algn="ctr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where D1 and D2 are the diagonal parts of A and B, respectively.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Then we can write 			     as</a:t>
                </a:r>
              </a:p>
              <a:p>
                <a:pPr marL="914400" lvl="2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And the equation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becomes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where R = C – AX – XB - F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- XF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46911-F399-4597-8114-4008DFD72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0B76CE4-0F57-4F00-8CB5-D825F66C4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728" y="2866645"/>
            <a:ext cx="3422544" cy="337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617A4-CB07-456E-AE59-6C29DCBFA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49" y="4475315"/>
            <a:ext cx="2095500" cy="714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3EAC2-C1BB-4935-9F21-0D111EFFB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916" y="4161213"/>
            <a:ext cx="27432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6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D7872-8D00-427E-A190-9AE3A79B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Method Accelerated RNSD-Jacobi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3CCFF-495D-459B-B59E-18D1F4609352}"/>
              </a:ext>
            </a:extLst>
          </p:cNvPr>
          <p:cNvSpPr txBox="1"/>
          <p:nvPr/>
        </p:nvSpPr>
        <p:spPr>
          <a:xfrm>
            <a:off x="674237" y="4170501"/>
            <a:ext cx="3657600" cy="1525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ALGORITHM 4. The Accelerated RNSD-Jacobi Method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8E4BE11-9A23-47D7-90E0-76A5D071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188" y="492573"/>
            <a:ext cx="6000812" cy="58807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A004B-5753-47B4-896E-4853A3146E5D}"/>
                  </a:ext>
                </a:extLst>
              </p:cNvPr>
              <p:cNvSpPr txBox="1"/>
              <p:nvPr/>
            </p:nvSpPr>
            <p:spPr>
              <a:xfrm>
                <a:off x="7590409" y="2991775"/>
                <a:ext cx="372862" cy="3307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b="0" i="1" baseline="30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A004B-5753-47B4-896E-4853A3146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09" y="2991775"/>
                <a:ext cx="372862" cy="330732"/>
              </a:xfrm>
              <a:prstGeom prst="rect">
                <a:avLst/>
              </a:prstGeom>
              <a:blipFill>
                <a:blip r:embed="rId3"/>
                <a:stretch>
                  <a:fillRect l="-16393" r="-819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0C7F95-09C5-4C99-8C30-C2A82BE4EC14}"/>
                  </a:ext>
                </a:extLst>
              </p:cNvPr>
              <p:cNvSpPr txBox="1"/>
              <p:nvPr/>
            </p:nvSpPr>
            <p:spPr>
              <a:xfrm>
                <a:off x="8852518" y="2991775"/>
                <a:ext cx="372862" cy="3307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b="0" i="1" baseline="30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0C7F95-09C5-4C99-8C30-C2A82BE4E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518" y="2991775"/>
                <a:ext cx="372862" cy="330732"/>
              </a:xfrm>
              <a:prstGeom prst="rect">
                <a:avLst/>
              </a:prstGeom>
              <a:blipFill>
                <a:blip r:embed="rId4"/>
                <a:stretch>
                  <a:fillRect l="-16393" r="-819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F90B1E-4E88-4BD5-B45C-20B8A587C425}"/>
                  </a:ext>
                </a:extLst>
              </p:cNvPr>
              <p:cNvSpPr txBox="1"/>
              <p:nvPr/>
            </p:nvSpPr>
            <p:spPr>
              <a:xfrm>
                <a:off x="10114627" y="2991775"/>
                <a:ext cx="372862" cy="3307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b="0" i="1" baseline="30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F90B1E-4E88-4BD5-B45C-20B8A587C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627" y="2991775"/>
                <a:ext cx="372862" cy="330732"/>
              </a:xfrm>
              <a:prstGeom prst="rect">
                <a:avLst/>
              </a:prstGeom>
              <a:blipFill>
                <a:blip r:embed="rId5"/>
                <a:stretch>
                  <a:fillRect l="-16393" r="-819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5EC3E3F-8644-4EDF-9C0B-14BEB2DBB21F}"/>
              </a:ext>
            </a:extLst>
          </p:cNvPr>
          <p:cNvSpPr/>
          <p:nvPr/>
        </p:nvSpPr>
        <p:spPr>
          <a:xfrm>
            <a:off x="6491221" y="4388557"/>
            <a:ext cx="2676026" cy="942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901F6-D799-41E5-BABA-BEA3FF1DD45F}"/>
              </a:ext>
            </a:extLst>
          </p:cNvPr>
          <p:cNvSpPr/>
          <p:nvPr/>
        </p:nvSpPr>
        <p:spPr>
          <a:xfrm>
            <a:off x="6703017" y="4170501"/>
            <a:ext cx="108488" cy="324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75BA17-9AAE-4A6F-BD49-6FF6B901D5F6}"/>
                  </a:ext>
                </a:extLst>
              </p:cNvPr>
              <p:cNvSpPr txBox="1"/>
              <p:nvPr/>
            </p:nvSpPr>
            <p:spPr>
              <a:xfrm>
                <a:off x="10487489" y="2057529"/>
                <a:ext cx="1588554" cy="300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baseline="-25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𝑋𝐹</m:t>
                      </m:r>
                      <m:r>
                        <a:rPr lang="en-US" sz="2000" b="0" i="1" baseline="-25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75BA17-9AAE-4A6F-BD49-6FF6B901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489" y="2057529"/>
                <a:ext cx="1588554" cy="300660"/>
              </a:xfrm>
              <a:prstGeom prst="rect">
                <a:avLst/>
              </a:prstGeom>
              <a:blipFill>
                <a:blip r:embed="rId6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CF05F-5DF3-4E62-9132-28670F24F3AA}"/>
                  </a:ext>
                </a:extLst>
              </p:cNvPr>
              <p:cNvSpPr txBox="1"/>
              <p:nvPr/>
            </p:nvSpPr>
            <p:spPr>
              <a:xfrm>
                <a:off x="10487489" y="5331417"/>
                <a:ext cx="1588554" cy="30066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baseline="-25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𝑋𝐹</m:t>
                      </m:r>
                      <m:r>
                        <a:rPr lang="en-US" sz="2000" b="0" i="1" baseline="-250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baseline="-25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CF05F-5DF3-4E62-9132-28670F24F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489" y="5331417"/>
                <a:ext cx="1588554" cy="300660"/>
              </a:xfrm>
              <a:prstGeom prst="rect">
                <a:avLst/>
              </a:prstGeom>
              <a:blipFill>
                <a:blip r:embed="rId7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541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CFB-0CC1-4EF5-AE74-9C39E773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Numerical Experiments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DCC9-812D-4BC1-A903-97E33125D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53" y="4176159"/>
            <a:ext cx="10515600" cy="1478641"/>
          </a:xfrm>
        </p:spPr>
        <p:txBody>
          <a:bodyPr/>
          <a:lstStyle/>
          <a:p>
            <a:r>
              <a:rPr lang="en-US" dirty="0"/>
              <a:t>n = 16, 32, 64, 128, 256, 500, 800 sparse tridiagonal matrices A and B</a:t>
            </a:r>
          </a:p>
          <a:p>
            <a:r>
              <a:rPr lang="en-US" dirty="0"/>
              <a:t>We compare the built-in Lyapunov, Jacobi, RNSD, MRNSD, PSS, and proposed RNSD-Jacobi methods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E235E-BFBD-413E-8922-353938E4E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79" y="1893163"/>
            <a:ext cx="6457442" cy="18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4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BDF9-85B5-4A43-B521-5FFF47D9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E67276-2F3F-4DFA-907A-0728F214B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554234"/>
              </p:ext>
            </p:extLst>
          </p:nvPr>
        </p:nvGraphicFramePr>
        <p:xfrm>
          <a:off x="6525755" y="3360190"/>
          <a:ext cx="5154966" cy="293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22">
                  <a:extLst>
                    <a:ext uri="{9D8B030D-6E8A-4147-A177-3AD203B41FA5}">
                      <a16:colId xmlns:a16="http://schemas.microsoft.com/office/drawing/2014/main" val="3797238312"/>
                    </a:ext>
                  </a:extLst>
                </a:gridCol>
                <a:gridCol w="1718322">
                  <a:extLst>
                    <a:ext uri="{9D8B030D-6E8A-4147-A177-3AD203B41FA5}">
                      <a16:colId xmlns:a16="http://schemas.microsoft.com/office/drawing/2014/main" val="2122884104"/>
                    </a:ext>
                  </a:extLst>
                </a:gridCol>
                <a:gridCol w="1718322">
                  <a:extLst>
                    <a:ext uri="{9D8B030D-6E8A-4147-A177-3AD203B41FA5}">
                      <a16:colId xmlns:a16="http://schemas.microsoft.com/office/drawing/2014/main" val="1663435047"/>
                    </a:ext>
                  </a:extLst>
                </a:gridCol>
              </a:tblGrid>
              <a:tr h="246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CPU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62376"/>
                  </a:ext>
                </a:extLst>
              </a:tr>
              <a:tr h="246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Jacobi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0.28125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880682"/>
                  </a:ext>
                </a:extLst>
              </a:tr>
              <a:tr h="246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0.06250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79962"/>
                  </a:ext>
                </a:extLst>
              </a:tr>
              <a:tr h="246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MRNSD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0.06250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45621"/>
                  </a:ext>
                </a:extLst>
              </a:tr>
              <a:tr h="246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0.28125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34824"/>
                  </a:ext>
                </a:extLst>
              </a:tr>
              <a:tr h="246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RNSD-Jacobi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533"/>
                  </a:ext>
                </a:extLst>
              </a:tr>
              <a:tr h="246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Lyapunov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538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060C992-1A1E-4400-8E6A-DF06734B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1560443"/>
            <a:ext cx="5982255" cy="4797907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A6F7C1-0136-405C-ADAB-E7446AE95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938755"/>
              </p:ext>
            </p:extLst>
          </p:nvPr>
        </p:nvGraphicFramePr>
        <p:xfrm>
          <a:off x="6673645" y="759115"/>
          <a:ext cx="4864104" cy="2935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0128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0AEF3-D156-4A7C-87A3-0DD20678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Sylvester’s Equation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F707D-8CEA-475E-A568-641C8E892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𝑋𝐵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b="0" dirty="0"/>
                  <a:t> </a:t>
                </a:r>
              </a:p>
              <a:p>
                <a:pPr marL="0" indent="0">
                  <a:buNone/>
                </a:pPr>
                <a:r>
                  <a:rPr lang="en-US" sz="2200" dirty="0"/>
                  <a:t>where</a:t>
                </a:r>
                <a14:m>
                  <m:oMath xmlns:m="http://schemas.openxmlformats.org/officeDocument/2006/math">
                    <m:r>
                      <a:rPr lang="en-US" sz="22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200" b="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𝑚𝑥𝑚</m:t>
                    </m:r>
                    <m:r>
                      <m:rPr>
                        <m:nor/>
                      </m:rP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200" b="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𝑛𝑥</m:t>
                    </m:r>
                    <m:r>
                      <m:rPr>
                        <m:nor/>
                      </m:rPr>
                      <a:rPr lang="en-US" sz="2200" b="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sz="2200" b="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𝑚𝑥𝑛</m:t>
                    </m:r>
                  </m:oMath>
                </a14:m>
                <a:r>
                  <a:rPr lang="en-US" sz="2200" b="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satisfy the following conditions:</a:t>
                </a:r>
              </a:p>
              <a:p>
                <a:pPr marL="0" indent="0">
                  <a:buNone/>
                </a:pPr>
                <a:endParaRPr lang="en-US" sz="2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71500" indent="-571500">
                  <a:buAutoNum type="romanUcParenBoth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A, B, and C are large-scale and sparse matrices</a:t>
                </a:r>
              </a:p>
              <a:p>
                <a:pPr marL="571500" indent="-571500">
                  <a:buAutoNum type="romanUcParenBoth"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At least one of the positive semi-definite matrices A and B is a     	positive definite matrix</a:t>
                </a:r>
              </a:p>
              <a:p>
                <a:pPr marL="571500" indent="-571500">
                  <a:buAutoNum type="romanUcParenBoth"/>
                </a:pPr>
                <a:r>
                  <a:rPr lang="en-US" sz="22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A and –B have no common eigenvalues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F707D-8CEA-475E-A568-641C8E892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3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330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BDF9-85B5-4A43-B521-5FFF47D9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E67276-2F3F-4DFA-907A-0728F214B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593135"/>
              </p:ext>
            </p:extLst>
          </p:nvPr>
        </p:nvGraphicFramePr>
        <p:xfrm>
          <a:off x="6535587" y="3396424"/>
          <a:ext cx="5145135" cy="293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045">
                  <a:extLst>
                    <a:ext uri="{9D8B030D-6E8A-4147-A177-3AD203B41FA5}">
                      <a16:colId xmlns:a16="http://schemas.microsoft.com/office/drawing/2014/main" val="3797238312"/>
                    </a:ext>
                  </a:extLst>
                </a:gridCol>
                <a:gridCol w="1715045">
                  <a:extLst>
                    <a:ext uri="{9D8B030D-6E8A-4147-A177-3AD203B41FA5}">
                      <a16:colId xmlns:a16="http://schemas.microsoft.com/office/drawing/2014/main" val="2122884104"/>
                    </a:ext>
                  </a:extLst>
                </a:gridCol>
                <a:gridCol w="1715045">
                  <a:extLst>
                    <a:ext uri="{9D8B030D-6E8A-4147-A177-3AD203B41FA5}">
                      <a16:colId xmlns:a16="http://schemas.microsoft.com/office/drawing/2014/main" val="1663435047"/>
                    </a:ext>
                  </a:extLst>
                </a:gridCol>
              </a:tblGrid>
              <a:tr h="345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CPU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62376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Jacobi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0.32813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880682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0.23438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79962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MRNSD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0.15625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45621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217.53125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34824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RNSD-Jacobi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0.06250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533"/>
                  </a:ext>
                </a:extLst>
              </a:tr>
              <a:tr h="345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Lyapunov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0.06250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5382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DE82EEF-FD5C-4DA9-AE8C-9F907B7E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5" y="1550504"/>
            <a:ext cx="6060604" cy="4876355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05518D0-5F17-4EDE-8756-60C4DC8E5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033602"/>
              </p:ext>
            </p:extLst>
          </p:nvPr>
        </p:nvGraphicFramePr>
        <p:xfrm>
          <a:off x="6698021" y="747252"/>
          <a:ext cx="4820265" cy="3048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7412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BDF9-85B5-4A43-B521-5FFF47D9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E67276-2F3F-4DFA-907A-0728F214B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886290"/>
              </p:ext>
            </p:extLst>
          </p:nvPr>
        </p:nvGraphicFramePr>
        <p:xfrm>
          <a:off x="6698021" y="3677478"/>
          <a:ext cx="5145135" cy="265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045">
                  <a:extLst>
                    <a:ext uri="{9D8B030D-6E8A-4147-A177-3AD203B41FA5}">
                      <a16:colId xmlns:a16="http://schemas.microsoft.com/office/drawing/2014/main" val="3797238312"/>
                    </a:ext>
                  </a:extLst>
                </a:gridCol>
                <a:gridCol w="1715045">
                  <a:extLst>
                    <a:ext uri="{9D8B030D-6E8A-4147-A177-3AD203B41FA5}">
                      <a16:colId xmlns:a16="http://schemas.microsoft.com/office/drawing/2014/main" val="2122884104"/>
                    </a:ext>
                  </a:extLst>
                </a:gridCol>
                <a:gridCol w="1715045">
                  <a:extLst>
                    <a:ext uri="{9D8B030D-6E8A-4147-A177-3AD203B41FA5}">
                      <a16:colId xmlns:a16="http://schemas.microsoft.com/office/drawing/2014/main" val="1663435047"/>
                    </a:ext>
                  </a:extLst>
                </a:gridCol>
              </a:tblGrid>
              <a:tr h="442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CPU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Iterations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62376"/>
                  </a:ext>
                </a:extLst>
              </a:tr>
              <a:tr h="442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Jacobi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880682"/>
                  </a:ext>
                </a:extLst>
              </a:tr>
              <a:tr h="442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1.4688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79962"/>
                  </a:ext>
                </a:extLst>
              </a:tr>
              <a:tr h="442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MRNSD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1.3750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45621"/>
                  </a:ext>
                </a:extLst>
              </a:tr>
              <a:tr h="442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RNSD-Jacobi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0.8281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533"/>
                  </a:ext>
                </a:extLst>
              </a:tr>
              <a:tr h="442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Lyapunov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/>
                        <a:t>0.8906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53820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05518D0-5F17-4EDE-8756-60C4DC8E5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717227"/>
              </p:ext>
            </p:extLst>
          </p:nvPr>
        </p:nvGraphicFramePr>
        <p:xfrm>
          <a:off x="6777534" y="1027905"/>
          <a:ext cx="4820265" cy="3404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146ABC-FEF0-4460-BE69-3EEC01D39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2"/>
          <a:stretch/>
        </p:blipFill>
        <p:spPr>
          <a:xfrm>
            <a:off x="384971" y="1602466"/>
            <a:ext cx="6231833" cy="472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8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BDF9-85B5-4A43-B521-5FFF47D9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Numerical Experiments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E67276-2F3F-4DFA-907A-0728F214B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924004"/>
              </p:ext>
            </p:extLst>
          </p:nvPr>
        </p:nvGraphicFramePr>
        <p:xfrm>
          <a:off x="871330" y="1592333"/>
          <a:ext cx="10515600" cy="465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972383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228841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682507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93355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52996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64210323"/>
                    </a:ext>
                  </a:extLst>
                </a:gridCol>
              </a:tblGrid>
              <a:tr h="14752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CPU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n=16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CPU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n=64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CPU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n=256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CPU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n=500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1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CPU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n=800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62376"/>
                  </a:ext>
                </a:extLst>
              </a:tr>
              <a:tr h="529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Jacobi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0.28125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0.32813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0.9375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4.5781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13.7031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880682"/>
                  </a:ext>
                </a:extLst>
              </a:tr>
              <a:tr h="529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0.23438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1.4688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7.2969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24.1719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79962"/>
                  </a:ext>
                </a:extLst>
              </a:tr>
              <a:tr h="529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MRNSD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0.15625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1.375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22.7969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45621"/>
                  </a:ext>
                </a:extLst>
              </a:tr>
              <a:tr h="529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0.28125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217.53125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34824"/>
                  </a:ext>
                </a:extLst>
              </a:tr>
              <a:tr h="529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RNSD-Jacobi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0.03125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0.06250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0.8281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3.9531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13.3438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533"/>
                  </a:ext>
                </a:extLst>
              </a:tr>
              <a:tr h="529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Lyapunov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0.03125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0.06250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0.8906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4.4219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14.5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53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256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BDF9-85B5-4A43-B521-5FFF47D9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E67276-2F3F-4DFA-907A-0728F214B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152674"/>
              </p:ext>
            </p:extLst>
          </p:nvPr>
        </p:nvGraphicFramePr>
        <p:xfrm>
          <a:off x="838200" y="1920324"/>
          <a:ext cx="10515600" cy="412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972383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228841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682507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693355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552996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64210323"/>
                    </a:ext>
                  </a:extLst>
                </a:gridCol>
              </a:tblGrid>
              <a:tr h="14752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Iterations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n=16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Iterations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n=64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Iterations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n=256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1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Iterations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n=500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Iterations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n=800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1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62376"/>
                  </a:ext>
                </a:extLst>
              </a:tr>
              <a:tr h="529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Jacobi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+mj-lt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+mj-lt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880682"/>
                  </a:ext>
                </a:extLst>
              </a:tr>
              <a:tr h="529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+mj-lt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+mj-lt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+mj-lt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79962"/>
                  </a:ext>
                </a:extLst>
              </a:tr>
              <a:tr h="529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MRNSD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+mj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+mj-lt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+mj-lt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+mj-lt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0" i="0" dirty="0">
                          <a:latin typeface="+mj-lt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45621"/>
                  </a:ext>
                </a:extLst>
              </a:tr>
              <a:tr h="529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PSS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latin typeface="+mj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800" b="0" i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34824"/>
                  </a:ext>
                </a:extLst>
              </a:tr>
              <a:tr h="5292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RNSD-Jacobi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dirty="0">
                          <a:latin typeface="+mj-lt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latin typeface="+mj-lt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latin typeface="+mj-lt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0350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886273-26F3-4626-857E-455BAC02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7D73D0-B76C-4E30-8FD8-569C67496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441125"/>
              </p:ext>
            </p:extLst>
          </p:nvPr>
        </p:nvGraphicFramePr>
        <p:xfrm>
          <a:off x="5079597" y="876299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046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CE4C5-77E9-49C6-A5E7-1A23369E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97F-1DEB-4AC4-9D30-4027B145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2452266"/>
            <a:ext cx="10810775" cy="4040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References</a:t>
            </a:r>
          </a:p>
          <a:p>
            <a:r>
              <a:rPr lang="en-US" sz="1200" dirty="0"/>
              <a:t>[1] Azizi Zadeh, </a:t>
            </a:r>
            <a:r>
              <a:rPr lang="en-US" sz="1200" dirty="0" err="1"/>
              <a:t>Najmeh</a:t>
            </a:r>
            <a:r>
              <a:rPr lang="en-US" sz="1200" dirty="0"/>
              <a:t> &amp; </a:t>
            </a:r>
            <a:r>
              <a:rPr lang="en-US" sz="1200" dirty="0" err="1"/>
              <a:t>Tajaddini</a:t>
            </a:r>
            <a:r>
              <a:rPr lang="en-US" sz="1200" dirty="0"/>
              <a:t>, </a:t>
            </a:r>
            <a:r>
              <a:rPr lang="en-US" sz="1200" dirty="0" err="1"/>
              <a:t>Azita</a:t>
            </a:r>
            <a:r>
              <a:rPr lang="en-US" sz="1200" dirty="0"/>
              <a:t> &amp; Wu, Gang. (2017). A weighted global GMRES algorithm with deflation for solving large Sylvester matrix equations. Numerical Algorithms. 10.1007/s11075-018-0597-9. </a:t>
            </a:r>
          </a:p>
          <a:p>
            <a:r>
              <a:rPr lang="en-US" sz="1200" dirty="0"/>
              <a:t>[2] Zhen Ch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en-US" sz="1200" dirty="0">
                <a:solidFill>
                  <a:schemeClr val="tx1">
                    <a:lumMod val="85000"/>
                  </a:schemeClr>
                </a:solidFill>
                <a:cs typeface="Arial" panose="020B0604020202020204" pitchFamily="34" charset="0"/>
              </a:rPr>
              <a:t>Baur, U., &amp; Benner, P. (2008). Cross-</a:t>
            </a:r>
            <a:r>
              <a:rPr lang="en-US" altLang="en-US" sz="1200" dirty="0" err="1">
                <a:solidFill>
                  <a:schemeClr val="tx1">
                    <a:lumMod val="85000"/>
                  </a:schemeClr>
                </a:solidFill>
                <a:cs typeface="Arial" panose="020B0604020202020204" pitchFamily="34" charset="0"/>
              </a:rPr>
              <a:t>Gramian</a:t>
            </a:r>
            <a:r>
              <a:rPr lang="en-US" altLang="en-US" sz="1200" dirty="0">
                <a:solidFill>
                  <a:schemeClr val="tx1">
                    <a:lumMod val="85000"/>
                  </a:schemeClr>
                </a:solidFill>
                <a:cs typeface="Arial" panose="020B0604020202020204" pitchFamily="34" charset="0"/>
              </a:rPr>
              <a:t> based model reduction for data-sparse systems. Electronic Transactions on. Numerical Analysis, 31, 256–270</a:t>
            </a:r>
            <a:r>
              <a:rPr lang="en-US" altLang="en-US" sz="1200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r>
              <a:rPr lang="en-US" sz="1200" dirty="0"/>
              <a:t>[3] Zheng Chen and </a:t>
            </a:r>
            <a:r>
              <a:rPr lang="en-US" sz="1200" dirty="0" err="1"/>
              <a:t>Linzhang</a:t>
            </a:r>
            <a:r>
              <a:rPr lang="en-US" sz="1200" dirty="0"/>
              <a:t> Lu, “A Gradient Based Iterative Solutions for Sylvester Tensor Equations,” Mathematical Problems in Engineering, vol. 2013, Article ID 819479, 7 pages 2013. </a:t>
            </a:r>
          </a:p>
          <a:p>
            <a:r>
              <a:rPr lang="en-US" sz="1200" dirty="0"/>
              <a:t>[4] Tian, Z.L. &amp; Tian, </a:t>
            </a:r>
            <a:r>
              <a:rPr lang="en-US" sz="1200" dirty="0" err="1"/>
              <a:t>Maoyi</a:t>
            </a:r>
            <a:r>
              <a:rPr lang="en-US" sz="1200" dirty="0"/>
              <a:t> &amp; Gu, </a:t>
            </a:r>
            <a:r>
              <a:rPr lang="en-US" sz="1200" dirty="0" err="1"/>
              <a:t>Chuanqing</a:t>
            </a:r>
            <a:r>
              <a:rPr lang="en-US" sz="1200" dirty="0"/>
              <a:t> &amp; Hao, </a:t>
            </a:r>
            <a:r>
              <a:rPr lang="en-US" sz="1200" dirty="0" err="1"/>
              <a:t>Xiaoning</a:t>
            </a:r>
            <a:r>
              <a:rPr lang="en-US" sz="1200" dirty="0"/>
              <a:t>. (2017). An accelerated Jacobi-gradient based iterative algorithm for solving </a:t>
            </a:r>
            <a:r>
              <a:rPr lang="en-US" sz="1200" dirty="0" err="1"/>
              <a:t>sylvester</a:t>
            </a:r>
            <a:r>
              <a:rPr lang="en-US" sz="1200" dirty="0"/>
              <a:t> matrix equations. </a:t>
            </a:r>
            <a:r>
              <a:rPr lang="en-US" sz="1200" dirty="0" err="1"/>
              <a:t>Filomat</a:t>
            </a:r>
            <a:r>
              <a:rPr lang="en-US" sz="1200" dirty="0"/>
              <a:t>. 31. 2381-2390. 10.2298/FIL1708381T. </a:t>
            </a:r>
          </a:p>
          <a:p>
            <a:r>
              <a:rPr lang="en-US" sz="1200" dirty="0"/>
              <a:t>[5] Datta, B.N &amp; </a:t>
            </a:r>
            <a:r>
              <a:rPr lang="en-US" sz="1200" dirty="0" err="1"/>
              <a:t>Heyouni</a:t>
            </a:r>
            <a:r>
              <a:rPr lang="en-US" sz="1200" dirty="0"/>
              <a:t>, Mohammed &amp; </a:t>
            </a:r>
            <a:r>
              <a:rPr lang="en-US" sz="1200" dirty="0" err="1"/>
              <a:t>Jbilou</a:t>
            </a:r>
            <a:r>
              <a:rPr lang="en-US" sz="1200" dirty="0"/>
              <a:t>, </a:t>
            </a:r>
            <a:r>
              <a:rPr lang="en-US" sz="1200" dirty="0" err="1"/>
              <a:t>Khalide</a:t>
            </a:r>
            <a:r>
              <a:rPr lang="en-US" sz="1200" dirty="0"/>
              <a:t>. (2010). The global </a:t>
            </a:r>
            <a:r>
              <a:rPr lang="en-US" sz="1200" dirty="0" err="1"/>
              <a:t>Arnoldi</a:t>
            </a:r>
            <a:r>
              <a:rPr lang="en-US" sz="1200" dirty="0"/>
              <a:t> process for solving the Sylvester-Observer equation. Computational and Applied Mathematics. 29. 527-544. 10.1590/S1807-03022010000300012. </a:t>
            </a:r>
          </a:p>
          <a:p>
            <a:r>
              <a:rPr lang="en-US" sz="1200" dirty="0"/>
              <a:t>[6] Wang, Xiang &amp; Li, Yan &amp; Dai, Lin. (2013). On Hermitian and skew-Hermitian splitting iteration methods for the linear matrix equation AXB=CAXB=C. Computers &amp; Mathematics with Applications. 65. 657–664. 10.1016/j.camwa.2012.11.010. </a:t>
            </a:r>
          </a:p>
          <a:p>
            <a:r>
              <a:rPr lang="en-US" sz="1200" dirty="0"/>
              <a:t>[7] On positive-definite and skew-Hermitian splitting iteration methods for continuous Sylvester equation AX + XB = </a:t>
            </a:r>
            <a:r>
              <a:rPr lang="en-US" sz="1200" dirty="0" err="1"/>
              <a:t>CWang</a:t>
            </a:r>
            <a:r>
              <a:rPr lang="en-US" sz="1200" dirty="0"/>
              <a:t> X., Li W.-W., Mao L.-Z. (2013)  </a:t>
            </a:r>
            <a:r>
              <a:rPr lang="en-US" sz="1200" i="1" dirty="0"/>
              <a:t>Computers and Mathematics with Applications</a:t>
            </a:r>
            <a:r>
              <a:rPr lang="en-US" sz="1200" dirty="0"/>
              <a:t>,  66  (11) , pp. 2352-2361.</a:t>
            </a:r>
          </a:p>
          <a:p>
            <a:r>
              <a:rPr lang="en-US" sz="1200" dirty="0"/>
              <a:t>[8] Shen, Hai-Long &amp; Li, Yan-Ran &amp; Shao, Xin-Hui. (2019). The Four-Parameter PSS Method for Solving the Sylvester Equation. Mathematics. 7. 105. 10.3390/math7010105. </a:t>
            </a:r>
          </a:p>
          <a:p>
            <a:r>
              <a:rPr lang="en-US" sz="1200" dirty="0"/>
              <a:t>[9] Y. Saad, Iterative Methods for Sparse Linear Systems, PWS press, New York, 1995</a:t>
            </a:r>
          </a:p>
        </p:txBody>
      </p:sp>
    </p:spTree>
    <p:extLst>
      <p:ext uri="{BB962C8B-B14F-4D97-AF65-F5344CB8AC3E}">
        <p14:creationId xmlns:p14="http://schemas.microsoft.com/office/powerpoint/2010/main" val="666682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11C25-927B-4C0F-88F8-8248BAD0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Applications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FD6FDC1-DFE9-48ED-8D3B-70F434926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10609310" cy="33272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Sylvester's Equation is used throughout control theory, image processing, model reduction, analysis of bilinear systems, matrix eigen-decompositions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Model Reduction: Linear Dynamic Systems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Single Input/Single Output (SISO) and Multiple Input/Multiple Output (MIMO) systems:   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VLSI circuits</a:t>
            </a:r>
          </a:p>
          <a:p>
            <a:pPr lvl="1">
              <a:lnSpc>
                <a:spcPct val="120000"/>
              </a:lnSpc>
            </a:pPr>
            <a:r>
              <a:rPr lang="en-US" sz="2100" dirty="0"/>
              <a:t>International Space Station</a:t>
            </a: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400" dirty="0"/>
              <a:t>Image Processing: The restoration of two-dimensional images in the presence of noise</a:t>
            </a:r>
          </a:p>
          <a:p>
            <a:r>
              <a:rPr lang="en-US" sz="2400" dirty="0"/>
              <a:t>Issues with large-scale systems are storage, speed, accuracy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484B9-2DB6-4595-A12C-B4EE5C0B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470" y="3700004"/>
            <a:ext cx="1873022" cy="72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51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2C5D38-ED6C-4511-AE87-47CC2F1D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Direct or Iterative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8A1962-0E0D-44E5-B958-3AC7BAA10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380188"/>
              </p:ext>
            </p:extLst>
          </p:nvPr>
        </p:nvGraphicFramePr>
        <p:xfrm>
          <a:off x="5010742" y="1174072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18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D2B6E-2615-4267-8392-5FEEE16C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Current MATLAB Function 	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95C7-1F4A-47DE-A78E-97B75DC0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400" dirty="0"/>
              <a:t>Bartels-Stewart Method: </a:t>
            </a:r>
          </a:p>
          <a:p>
            <a:pPr lvl="1"/>
            <a:r>
              <a:rPr lang="en-US" dirty="0"/>
              <a:t>Apply Schur decomposition A=Q</a:t>
            </a:r>
            <a:r>
              <a:rPr lang="en-US" baseline="30000" dirty="0"/>
              <a:t>T</a:t>
            </a:r>
            <a:r>
              <a:rPr lang="en-US" dirty="0"/>
              <a:t>RQ</a:t>
            </a:r>
          </a:p>
          <a:p>
            <a:pPr lvl="1"/>
            <a:r>
              <a:rPr lang="en-US" sz="2400" dirty="0"/>
              <a:t>Q is unitary, R is upper or lower triangular</a:t>
            </a:r>
          </a:p>
          <a:p>
            <a:pPr marL="914400" lvl="2" indent="0">
              <a:buNone/>
            </a:pPr>
            <a:endParaRPr lang="en-US" sz="2400" dirty="0"/>
          </a:p>
          <a:p>
            <a:pPr lvl="1"/>
            <a:r>
              <a:rPr lang="en-US" dirty="0"/>
              <a:t>Solve by forward or backward substitution</a:t>
            </a:r>
          </a:p>
        </p:txBody>
      </p:sp>
    </p:spTree>
    <p:extLst>
      <p:ext uri="{BB962C8B-B14F-4D97-AF65-F5344CB8AC3E}">
        <p14:creationId xmlns:p14="http://schemas.microsoft.com/office/powerpoint/2010/main" val="1244663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35D802-D687-45C7-BC75-B8D42F8A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Iterative Algorithms Studied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F982B4-87BC-45CC-8CFC-14336743D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45144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251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91E2-D382-40F4-B39C-72105740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Conjugate Gradient Based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86425-8A0D-4CB2-9E1B-409A10ED2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Choose initial X</a:t>
                </a:r>
                <a:r>
                  <a:rPr lang="en-US" baseline="30000" dirty="0"/>
                  <a:t>o</a:t>
                </a:r>
                <a:r>
                  <a:rPr lang="en-US" dirty="0"/>
                  <a:t> as starting guess. (Matrix of zeros)</a:t>
                </a:r>
              </a:p>
              <a:p>
                <a:r>
                  <a:rPr lang="en-US" dirty="0"/>
                  <a:t>Calculate the residual: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𝑋𝐵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Calculate average of X1 and X2 as follows: </a:t>
                </a:r>
              </a:p>
              <a:p>
                <a:pPr lvl="8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8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3657600" lvl="8" indent="0">
                  <a:buNone/>
                </a:pPr>
                <a:endParaRPr lang="en-US" dirty="0"/>
              </a:p>
              <a:p>
                <a:r>
                  <a:rPr lang="en-US" dirty="0"/>
                  <a:t>Update Residual</a:t>
                </a:r>
              </a:p>
              <a:p>
                <a:r>
                  <a:rPr lang="en-US" dirty="0"/>
                  <a:t>Sufficient condition for convergence - step length must satisfy: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86425-8A0D-4CB2-9E1B-409A10ED2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B3FE3613-4AFE-460A-AD7C-77C905EDA0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29" b="1"/>
          <a:stretch/>
        </p:blipFill>
        <p:spPr>
          <a:xfrm>
            <a:off x="4319355" y="5397621"/>
            <a:ext cx="3429000" cy="3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D2C4-0C0C-478C-9E7E-F3730263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E6D39-2FA9-4293-9C9D-2C05B71D5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11" y="1532679"/>
            <a:ext cx="8984177" cy="48157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F4403A-5070-41BD-AB2A-8A895C015BC0}"/>
              </a:ext>
            </a:extLst>
          </p:cNvPr>
          <p:cNvSpPr txBox="1"/>
          <p:nvPr/>
        </p:nvSpPr>
        <p:spPr>
          <a:xfrm>
            <a:off x="7636747" y="5958672"/>
            <a:ext cx="98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44327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1517</Words>
  <Application>Microsoft Office PowerPoint</Application>
  <PresentationFormat>Widescreen</PresentationFormat>
  <Paragraphs>413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Calisto MT</vt:lpstr>
      <vt:lpstr>Cambria Math</vt:lpstr>
      <vt:lpstr>Office Theme</vt:lpstr>
      <vt:lpstr>Accelerated RNSD-Jacobi Method for Solving Sylvester’s Equation</vt:lpstr>
      <vt:lpstr>Problem Statement</vt:lpstr>
      <vt:lpstr>Sylvester’s Equation</vt:lpstr>
      <vt:lpstr>Applications</vt:lpstr>
      <vt:lpstr>Direct or Iterative Methods</vt:lpstr>
      <vt:lpstr>Current MATLAB Function  </vt:lpstr>
      <vt:lpstr>Iterative Algorithms Studied</vt:lpstr>
      <vt:lpstr>Conjugate Gradient Based Method</vt:lpstr>
      <vt:lpstr>Step Length</vt:lpstr>
      <vt:lpstr>Conjugate Gradient Method</vt:lpstr>
      <vt:lpstr>Conjugate Gradient Method</vt:lpstr>
      <vt:lpstr>Residual Norm Steepest Descent (RNSD)</vt:lpstr>
      <vt:lpstr>Residual Norm Steepest Descent (RNSD)</vt:lpstr>
      <vt:lpstr>Residual Norm Steepest Descent (RNSD)</vt:lpstr>
      <vt:lpstr>Modified CG and RNSD</vt:lpstr>
      <vt:lpstr>Modified CG and RNSD</vt:lpstr>
      <vt:lpstr>Positive-Definite Skew-Hermitian Splitting (PSS)</vt:lpstr>
      <vt:lpstr>Positive-Definite Skew-Hermitian Splitting (PSS)</vt:lpstr>
      <vt:lpstr>Positive-Definite Skew-Hermitian Splitting (PSS)</vt:lpstr>
      <vt:lpstr>Positive-Definite Skew-Hermitian Splitting (PSS)</vt:lpstr>
      <vt:lpstr>Positive-Definite Skew-Hermitian Splitting (PSS)</vt:lpstr>
      <vt:lpstr>Positive-Definite Skew-Hermitian Splitting (PSS)</vt:lpstr>
      <vt:lpstr>Positive-Definite Skew-Hermitian Splitting (PSS)</vt:lpstr>
      <vt:lpstr>Other Methods Tested </vt:lpstr>
      <vt:lpstr>Algorithm Comparison</vt:lpstr>
      <vt:lpstr>Proposed Accelerated RNSD-Jacobi Method</vt:lpstr>
      <vt:lpstr>Proposed Method Accelerated RNSD-Jacobi Method</vt:lpstr>
      <vt:lpstr>Numerical Experiments</vt:lpstr>
      <vt:lpstr>Numerical Experiments</vt:lpstr>
      <vt:lpstr>Numerical Experiments</vt:lpstr>
      <vt:lpstr>Numerical Experiments</vt:lpstr>
      <vt:lpstr>Numerical Experiments</vt:lpstr>
      <vt:lpstr>Numerical Experiments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Accelerated RNSD-Jacobi Method for Solving Sylvester’s Equation</dc:title>
  <dc:creator>Yann-Bor Wen</dc:creator>
  <cp:lastModifiedBy>Yann-Bor Wen</cp:lastModifiedBy>
  <cp:revision>16</cp:revision>
  <dcterms:created xsi:type="dcterms:W3CDTF">2019-05-06T05:48:10Z</dcterms:created>
  <dcterms:modified xsi:type="dcterms:W3CDTF">2019-05-06T14:12:29Z</dcterms:modified>
</cp:coreProperties>
</file>