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DE5D1-A981-4C82-8C55-089C6392255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CF6F-FDA2-420A-B046-5EA8DF175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45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3CF6F-FDA2-420A-B046-5EA8DF17538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83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6F41B-CFE6-48B0-5B03-497B924F1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BC0B96-8ABC-D79B-2DDD-F822F6C04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25870F-B35F-CD0D-0DEA-BB0E8FB1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1C81-B3A7-4F86-9CB1-A1A8B59A20C8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A25A28-BDCB-9AA2-32D7-3E1ECF90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1DCA15-A18A-41B0-B554-B03D9500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52F5-B771-4ACA-A64E-2FA16467A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28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A776F-6647-942F-41A9-BD146DBC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A6ED35-413F-E1B5-A7CD-F635C9135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900C08-1325-AEB2-01A0-A0435B54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1C81-B3A7-4F86-9CB1-A1A8B59A20C8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1D2232-B116-5C0B-DEF2-3EB5636C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98F56-A7C3-D59F-08E1-7A1784EA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52F5-B771-4ACA-A64E-2FA16467A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79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F457A9-1FFE-4137-233B-32516E827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14D11C-D065-C358-9AF2-958A67601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927ABD-901C-F0F6-3763-A0C416D6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1C81-B3A7-4F86-9CB1-A1A8B59A20C8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C26D14-49C0-25C1-07A5-679637DB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6E1A96-BFC2-4275-8F10-E6410D58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52F5-B771-4ACA-A64E-2FA16467A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61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C7017-E386-1BE9-8156-DEEDFF4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A26C9-78AB-7E93-45DA-571818F8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B7DCB5-1047-0ADD-739E-3C3BC687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1C81-B3A7-4F86-9CB1-A1A8B59A20C8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29E6F-B39C-7FF4-A45B-4637A014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A23BC-BC1F-24DB-3854-D6DA0216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52F5-B771-4ACA-A64E-2FA16467A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9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77F28-AEE0-2A79-8446-70E129F1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685932-256E-33CB-6E46-BFE7941B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A4B98-E3D7-FD9D-E057-054AFB50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1C81-B3A7-4F86-9CB1-A1A8B59A20C8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583D04-94E8-4300-8764-CC7BC3D7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836A05-2ADE-B58A-A22E-188C953F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52F5-B771-4ACA-A64E-2FA16467A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42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D196C-D936-663E-6F8E-1F39483E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47F198-EE55-4AB0-30D5-F524854E2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002C63-CB62-61CD-16F1-5A760DAD5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3197A8-7990-80DA-322D-032CE32D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1C81-B3A7-4F86-9CB1-A1A8B59A20C8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3B0D6-66D0-973B-532E-7E2F7C08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E6B5CA-695D-FC9E-F2A6-FAACC815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52F5-B771-4ACA-A64E-2FA16467A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43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C423C-126B-0DA4-51AD-D33F3136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BF2472-1C16-8B09-B8EA-988691570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466115-F843-1F1C-3975-B5FE50D10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883054-5625-4CF8-B6B2-1897D6E66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43CF9B-52F4-76DC-2ADE-41A91A513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239A4F-DF37-2631-D290-CF2D8F53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1C81-B3A7-4F86-9CB1-A1A8B59A20C8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A88771-22D8-8FC1-B171-DD972FE4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92FC53-7F43-8BF9-F418-6A5B5E69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52F5-B771-4ACA-A64E-2FA16467A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95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FE7A6-01E4-D3E5-75F1-1436B635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3FAFAA-F8AA-AEFB-5B72-FD9F32DE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1C81-B3A7-4F86-9CB1-A1A8B59A20C8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65A1F0-94A8-6F9A-0806-662B8718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65CC38-97FE-EF55-3418-0E534B5C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52F5-B771-4ACA-A64E-2FA16467A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82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DB7AE8-51CA-63DB-8543-C8E4A24C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1C81-B3A7-4F86-9CB1-A1A8B59A20C8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FD9F75-21DE-2F3C-9962-697AFD24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FBE833-EA1E-C886-6027-D27EBBF9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52F5-B771-4ACA-A64E-2FA16467A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95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0DEB4-F7CA-BD8F-2B6B-00A3A0DE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4EBE00-8125-616B-7135-72598704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052FB8-13BB-C711-FB3F-52209A6E8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D4ECB3-25F3-737C-5EE6-6DC62781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1C81-B3A7-4F86-9CB1-A1A8B59A20C8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BAC98C-BF50-4E5B-B542-666EA579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68D894-EA21-529A-5C1B-CD880993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52F5-B771-4ACA-A64E-2FA16467A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70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133CE-632B-6802-C769-1B33E62B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822F83-F92A-BA3E-2114-1C3F610ED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004A9C-5278-3B62-36A2-09F98F103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4BF245-DECD-B5AD-7CD8-1E519586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1C81-B3A7-4F86-9CB1-A1A8B59A20C8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3119CE-7817-5DD3-BEA1-0C229352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9B2C60-D1C3-3175-238B-EEB3805F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52F5-B771-4ACA-A64E-2FA16467A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93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C6FA8-656F-091B-58AA-579D7246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70C92E-4163-D05F-4555-EDD7DB0D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AE9636-9D26-CA2B-9B94-B6D558B9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1C81-B3A7-4F86-9CB1-A1A8B59A20C8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E83291-5D02-5AB5-762B-CEF840560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100C2A-D1C8-8921-44E7-B2A408D7E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552F5-B771-4ACA-A64E-2FA16467A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2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ru.wikipedia.org/wiki/%D0%90%D1%85%D0%BE,_%D0%90%D0%BB%D1%8C%D1%84%D1%80%D0%B5%D0%B4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ru.wikipedia.org/wiki/%D0%9F%D0%BE%D0%B8%D1%81%D0%BA_%D0%BF%D0%BE%D0%B4%D1%81%D1%82%D1%80%D0%BE%D0%BA%D0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1%82%D1%80%D0%BE%D0%BA%D0%B0_(%D1%82%D0%B8%D0%BF_%D0%B4%D0%B0%D0%BD%D0%BD%D1%8B%D1%85)" TargetMode="External"/><Relationship Id="rId5" Type="http://schemas.openxmlformats.org/officeDocument/2006/relationships/hyperlink" Target="https://ru.wikipedia.org/wiki/%D0%90%D1%81%D1%81%D0%BE%D1%86%D0%B8%D0%B0%D1%82%D0%B8%D0%B2%D0%BD%D1%8B%D0%B9_%D0%BC%D0%B0%D1%81%D1%81%D0%B8%D0%B2" TargetMode="External"/><Relationship Id="rId4" Type="http://schemas.openxmlformats.org/officeDocument/2006/relationships/hyperlink" Target="https://ru.wikipedia.org/w/index.php?title=%D0%9A%D0%BE%D1%80%D0%B0%D1%81%D0%B8%D0%BA,_%D0%9C%D0%B0%D1%80%D0%B3%D0%B0%D1%80%D0%B5%D1%82&amp;action=edit&amp;redlink=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2955D-8038-E67F-495D-7E7E06530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ru-RU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ru-RU" sz="5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Ахо-Корасик</a:t>
            </a:r>
            <a:br>
              <a:rPr lang="ru-R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1B1BD6-D16A-8909-9CC4-89421EA24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ru-RU" sz="3200" dirty="0"/>
              <a:t>Бартновский </a:t>
            </a:r>
            <a:br>
              <a:rPr lang="ru-RU" sz="3200" dirty="0"/>
            </a:br>
            <a:r>
              <a:rPr lang="ru-RU" sz="3200" dirty="0"/>
              <a:t>Андрей </a:t>
            </a:r>
            <a:br>
              <a:rPr lang="ru-RU" sz="3200" dirty="0"/>
            </a:br>
            <a:r>
              <a:rPr lang="ru-RU" sz="3200" dirty="0"/>
              <a:t>11-102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67234B-67A9-24A0-1254-FC7C016E0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80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D3012-82BC-8200-5D72-931DF78D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ru-RU" b="1" dirty="0"/>
              <a:t>Историческая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9F58B9-5399-7CE0-286C-779ECB20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757" y="2225770"/>
            <a:ext cx="5092194" cy="4351338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Ахо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—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Корасик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— алгоритм </a:t>
            </a:r>
            <a:r>
              <a:rPr lang="ru-RU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Поиск подстроки"/>
              </a:rPr>
              <a:t>поиска подстроки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разработанный </a:t>
            </a:r>
            <a:r>
              <a:rPr lang="ru-RU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tooltip="Ахо, Альфред"/>
              </a:rPr>
              <a:t>Альфредом </a:t>
            </a:r>
            <a:r>
              <a:rPr lang="ru-RU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tooltip="Ахо, Альфред"/>
              </a:rPr>
              <a:t>Ахо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и </a:t>
            </a:r>
            <a:r>
              <a:rPr lang="ru-RU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Корасик, Маргарет (страница отсутствует)"/>
              </a:rPr>
              <a:t>Маргарет </a:t>
            </a:r>
            <a:r>
              <a:rPr lang="ru-RU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Корасик, Маргарет (страница отсутствует)"/>
              </a:rPr>
              <a:t>Корасик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в 1975 году, реализует поиск множества подстрок из </a:t>
            </a:r>
            <a:r>
              <a:rPr lang="ru-RU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 tooltip="Ассоциативный массив"/>
              </a:rPr>
              <a:t>словаря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в данной </a:t>
            </a:r>
            <a:r>
              <a:rPr lang="ru-RU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 tooltip="Строка (тип данных)"/>
              </a:rPr>
              <a:t>строке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A0803B-104F-568E-4CFE-D4B61BF67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7" r="-1" b="-1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Arc 14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D26B4B8-B5EE-3B96-C5E0-3CBACFA78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0501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10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2B0F7-A3F4-9BC6-007D-3E427E9C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ru-RU" sz="4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устройства 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5F16B9-734A-8B76-7DDE-0B91D801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Пусть дан набор строк в алфавите размера k суммарной длины 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</a:t>
            </a:r>
            <a:r>
              <a:rPr lang="ru-RU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.  Алгоритм </a:t>
            </a:r>
            <a:r>
              <a:rPr lang="ru-RU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Ахо-Корасик</a:t>
            </a:r>
            <a:r>
              <a:rPr lang="ru-RU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строит </a:t>
            </a:r>
            <a:r>
              <a:rPr lang="ru-RU" sz="2000" i="1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префиксное дерево</a:t>
            </a:r>
            <a:r>
              <a:rPr lang="ru-RU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для этого набора строк, а затем по этому дереву строит </a:t>
            </a:r>
            <a:r>
              <a:rPr lang="ru-RU" sz="2000" i="1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автомат</a:t>
            </a:r>
            <a:r>
              <a:rPr lang="ru-RU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, который может использоваться в различных строковых задачах — например, для нахождения всех вхождений каждой строки из данного набора в произвольный текст за линейное время.</a:t>
            </a:r>
            <a:br>
              <a:rPr lang="ru-RU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</a:b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2B93DE-CA14-90C6-AA26-557BA5D1D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5" t="-618" r="4965" b="2078"/>
          <a:stretch/>
        </p:blipFill>
        <p:spPr>
          <a:xfrm>
            <a:off x="6464594" y="-48638"/>
            <a:ext cx="5725882" cy="3735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3DC301-3A37-A546-D4E6-8B49D69D2492}"/>
              </a:ext>
            </a:extLst>
          </p:cNvPr>
          <p:cNvSpPr txBox="1"/>
          <p:nvPr/>
        </p:nvSpPr>
        <p:spPr>
          <a:xfrm>
            <a:off x="6464594" y="3686652"/>
            <a:ext cx="5727406" cy="330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Бор сам по себе можно использовать для разных задач: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Хранение строк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Сортировка строк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Бор состоит из ссылающихся друг на друга вершин. В вершине обычно хранится следующая информация: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Ссылки на детей и информация о </a:t>
            </a:r>
            <a:r>
              <a:rPr lang="ru-RU" sz="1800" dirty="0" err="1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терминальности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926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41C02-A923-C4F8-1C04-2C733EF4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99794"/>
            <a:ext cx="5157216" cy="1344975"/>
          </a:xfrm>
        </p:spPr>
        <p:txBody>
          <a:bodyPr>
            <a:normAutofit/>
          </a:bodyPr>
          <a:lstStyle/>
          <a:p>
            <a:r>
              <a:rPr lang="ru-RU" sz="4000" b="1" dirty="0"/>
              <a:t>Пример Алгоритма.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284A9-245B-F0AF-DCD9-4C99CEF3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944563"/>
            <a:ext cx="5362664" cy="3315999"/>
          </a:xfrm>
        </p:spPr>
        <p:txBody>
          <a:bodyPr>
            <a:noAutofit/>
          </a:bodyPr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Находясь в каком-либо состоянии, мы под воздействием какой-то входной буквы переходим в другое состояние 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</a:rPr>
              <a:t>Р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ёбра бора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можно понимать как переходы в автомате по соответствующей букве. 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ru-RU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уффиксная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ссылка для каждой вершины р – это вершина, в которой оканчивается наидлиннейший собственный суффикс строки, соответствующей вершине р.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Например, пусть есть соответствующий бор и мы пытаемся понять, может ли нам встретиться такое сочетание букв, как “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abc</a:t>
            </a: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” и мы под воздействием буквы “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” перешли по </a:t>
            </a:r>
            <a:r>
              <a:rPr lang="ru-RU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суффиксной</a:t>
            </a: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ссылк</a:t>
            </a:r>
            <a:r>
              <a:rPr lang="ru-RU" sz="1800" dirty="0">
                <a:latin typeface="Arial" panose="020B0604020202020204" pitchFamily="34" charset="0"/>
                <a:ea typeface="Times New Roman" panose="02020603050405020304" pitchFamily="18" charset="0"/>
              </a:rPr>
              <a:t>е</a:t>
            </a: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 состояние “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abc</a:t>
            </a: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”</a:t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4" name="Рисунок 3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829D7F9A-FC73-190B-19E4-753621004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7923" y="484632"/>
            <a:ext cx="4060401" cy="5733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457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F197E36-6DA3-F942-1431-8367E9DFF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1" r="7570" b="909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EB56D-756C-8DA9-9171-2857F18C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418085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ru-RU" sz="4800" dirty="0"/>
              <a:t>Особенности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E47F17-8E48-6475-BC92-D518507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61" y="2497454"/>
            <a:ext cx="4468983" cy="4360545"/>
          </a:xfrm>
        </p:spPr>
        <p:txBody>
          <a:bodyPr anchor="t">
            <a:normAutofit fontScale="25000" lnSpcReduction="20000"/>
          </a:bodyPr>
          <a:lstStyle/>
          <a:p>
            <a:pPr marL="342900" lvl="0" indent="-342900"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8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функция перехода определена через </a:t>
            </a:r>
            <a:r>
              <a:rPr lang="ru-RU" sz="8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суффиксную</a:t>
            </a:r>
            <a:r>
              <a:rPr lang="ru-RU" sz="8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ссылку, а </a:t>
            </a:r>
            <a:r>
              <a:rPr lang="ru-RU" sz="8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суффиксная</a:t>
            </a:r>
            <a:r>
              <a:rPr lang="ru-RU" sz="8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ссылка — через </a:t>
            </a:r>
            <a:r>
              <a:rPr lang="ru-RU" sz="8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функию</a:t>
            </a:r>
            <a:r>
              <a:rPr lang="ru-RU" sz="8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переходов;</a:t>
            </a:r>
          </a:p>
          <a:p>
            <a:pPr marL="342900" lvl="0" indent="-342900"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8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8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для построения </a:t>
            </a:r>
            <a:r>
              <a:rPr lang="ru-RU" sz="8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суффиксных</a:t>
            </a:r>
            <a:r>
              <a:rPr lang="ru-RU" sz="8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ссылок </a:t>
            </a:r>
            <a:r>
              <a:rPr lang="ru-RU" sz="8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небходимо</a:t>
            </a:r>
            <a:r>
              <a:rPr lang="ru-RU" sz="8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знать информацию только выше по бору от текущей вершины до корня.</a:t>
            </a:r>
          </a:p>
          <a:p>
            <a:pPr marL="342900" lvl="0" indent="-342900"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8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120"/>
              </a:spcAft>
              <a:buSzPts val="1000"/>
              <a:buNone/>
              <a:tabLst>
                <a:tab pos="457200" algn="l"/>
              </a:tabLst>
            </a:pPr>
            <a:r>
              <a:rPr lang="ru-RU" sz="8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Это позволяет реализовать функции поиска переходов по символу и </a:t>
            </a:r>
            <a:r>
              <a:rPr lang="ru-RU" sz="8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суффиксных</a:t>
            </a:r>
            <a:r>
              <a:rPr lang="ru-RU" sz="8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ссылок ленивым образом при помощи взаимной рекурсии.</a:t>
            </a:r>
            <a:endParaRPr lang="ru-RU" sz="8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3828529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8713A-934F-7C5F-821A-1DAE6556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7602" y="669092"/>
            <a:ext cx="3404594" cy="1106424"/>
          </a:xfrm>
        </p:spPr>
        <p:txBody>
          <a:bodyPr>
            <a:normAutofit/>
          </a:bodyPr>
          <a:lstStyle/>
          <a:p>
            <a:r>
              <a:rPr lang="ru-RU" sz="2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Оценка временной сложности </a:t>
            </a:r>
            <a:endParaRPr lang="ru-RU" sz="26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D3A0C29-507D-160F-573B-3250EF0AE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167" y="630936"/>
            <a:ext cx="6416313" cy="549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76BC04-DFE2-6A2E-9C35-B7246EA55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0647" y="2104318"/>
            <a:ext cx="4426281" cy="3930722"/>
          </a:xfrm>
        </p:spPr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работает за линейное время от суммарной длины искомых строк.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таблицу переходов автомата хранить как красно-черное дерево – расход памяти снижается до О(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однако вычислительная сложность поднимается до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l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</a:p>
          <a:p>
            <a:pPr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Где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общая длина всех слов в словаре,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размер алфавита,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общая длин всех совпадений 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длина текста, в котором производится поиск</a:t>
            </a: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7548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D98D1C-F2EB-49D5-899B-086F7E26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59849" y="-479"/>
            <a:ext cx="9132151" cy="6858478"/>
          </a:xfrm>
          <a:custGeom>
            <a:avLst/>
            <a:gdLst>
              <a:gd name="connsiteX0" fmla="*/ 5955776 w 9132151"/>
              <a:gd name="connsiteY0" fmla="*/ 0 h 6858478"/>
              <a:gd name="connsiteX1" fmla="*/ 5950199 w 9132151"/>
              <a:gd name="connsiteY1" fmla="*/ 0 h 6858478"/>
              <a:gd name="connsiteX2" fmla="*/ 4883971 w 9132151"/>
              <a:gd name="connsiteY2" fmla="*/ 0 h 6858478"/>
              <a:gd name="connsiteX3" fmla="*/ 0 w 9132151"/>
              <a:gd name="connsiteY3" fmla="*/ 0 h 6858478"/>
              <a:gd name="connsiteX4" fmla="*/ 0 w 9132151"/>
              <a:gd name="connsiteY4" fmla="*/ 6857916 h 6858478"/>
              <a:gd name="connsiteX5" fmla="*/ 1707856 w 9132151"/>
              <a:gd name="connsiteY5" fmla="*/ 6857916 h 6858478"/>
              <a:gd name="connsiteX6" fmla="*/ 1707596 w 9132151"/>
              <a:gd name="connsiteY6" fmla="*/ 6858478 h 6858478"/>
              <a:gd name="connsiteX7" fmla="*/ 9132151 w 9132151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2151" h="6858478">
                <a:moveTo>
                  <a:pt x="5955776" y="0"/>
                </a:moveTo>
                <a:lnTo>
                  <a:pt x="5950199" y="0"/>
                </a:lnTo>
                <a:lnTo>
                  <a:pt x="4883971" y="0"/>
                </a:lnTo>
                <a:lnTo>
                  <a:pt x="0" y="0"/>
                </a:lnTo>
                <a:lnTo>
                  <a:pt x="0" y="6857916"/>
                </a:lnTo>
                <a:lnTo>
                  <a:pt x="1707856" y="6857916"/>
                </a:lnTo>
                <a:lnTo>
                  <a:pt x="1707596" y="6858478"/>
                </a:lnTo>
                <a:lnTo>
                  <a:pt x="9132151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B4CA2D6-8008-4CEE-8D65-E6BE5477F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69312" y="-3325"/>
            <a:ext cx="8722688" cy="6861324"/>
          </a:xfrm>
          <a:custGeom>
            <a:avLst/>
            <a:gdLst>
              <a:gd name="connsiteX0" fmla="*/ 5560897 w 8722688"/>
              <a:gd name="connsiteY0" fmla="*/ 0 h 6861324"/>
              <a:gd name="connsiteX1" fmla="*/ 5555346 w 8722688"/>
              <a:gd name="connsiteY1" fmla="*/ 0 h 6861324"/>
              <a:gd name="connsiteX2" fmla="*/ 4494013 w 8722688"/>
              <a:gd name="connsiteY2" fmla="*/ 0 h 6861324"/>
              <a:gd name="connsiteX3" fmla="*/ 681726 w 8722688"/>
              <a:gd name="connsiteY3" fmla="*/ 0 h 6861324"/>
              <a:gd name="connsiteX4" fmla="*/ 681726 w 8722688"/>
              <a:gd name="connsiteY4" fmla="*/ 479 h 6861324"/>
              <a:gd name="connsiteX5" fmla="*/ 0 w 8722688"/>
              <a:gd name="connsiteY5" fmla="*/ 479 h 6861324"/>
              <a:gd name="connsiteX6" fmla="*/ 0 w 8722688"/>
              <a:gd name="connsiteY6" fmla="*/ 6861324 h 6861324"/>
              <a:gd name="connsiteX7" fmla="*/ 2429574 w 8722688"/>
              <a:gd name="connsiteY7" fmla="*/ 6861324 h 6861324"/>
              <a:gd name="connsiteX8" fmla="*/ 2429574 w 8722688"/>
              <a:gd name="connsiteY8" fmla="*/ 6861323 h 6861324"/>
              <a:gd name="connsiteX9" fmla="*/ 8368134 w 8722688"/>
              <a:gd name="connsiteY9" fmla="*/ 6861323 h 6861324"/>
              <a:gd name="connsiteX10" fmla="*/ 8366822 w 8722688"/>
              <a:gd name="connsiteY10" fmla="*/ 6858478 h 6861324"/>
              <a:gd name="connsiteX11" fmla="*/ 8722688 w 8722688"/>
              <a:gd name="connsiteY11" fmla="*/ 6858478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2688" h="6861324">
                <a:moveTo>
                  <a:pt x="5560897" y="0"/>
                </a:moveTo>
                <a:lnTo>
                  <a:pt x="5555346" y="0"/>
                </a:lnTo>
                <a:lnTo>
                  <a:pt x="4494013" y="0"/>
                </a:lnTo>
                <a:lnTo>
                  <a:pt x="681726" y="0"/>
                </a:lnTo>
                <a:lnTo>
                  <a:pt x="681726" y="479"/>
                </a:lnTo>
                <a:lnTo>
                  <a:pt x="0" y="479"/>
                </a:lnTo>
                <a:lnTo>
                  <a:pt x="0" y="6861324"/>
                </a:lnTo>
                <a:lnTo>
                  <a:pt x="2429574" y="6861324"/>
                </a:lnTo>
                <a:lnTo>
                  <a:pt x="2429574" y="6861323"/>
                </a:lnTo>
                <a:lnTo>
                  <a:pt x="8368134" y="6861323"/>
                </a:lnTo>
                <a:lnTo>
                  <a:pt x="8366822" y="6858478"/>
                </a:lnTo>
                <a:lnTo>
                  <a:pt x="8722688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E666F-FDB2-BA4C-EEE9-7EE28F87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51697" cy="2978150"/>
          </a:xfrm>
        </p:spPr>
        <p:txBody>
          <a:bodyPr anchor="b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8FEB27-B5B7-81C4-76C1-155EF7D1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498" y="1260475"/>
            <a:ext cx="5232400" cy="48450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200" b="1" dirty="0"/>
              <a:t>Минусы</a:t>
            </a:r>
            <a:r>
              <a:rPr lang="en-US" sz="3200" b="1" dirty="0"/>
              <a:t>:</a:t>
            </a:r>
          </a:p>
          <a:p>
            <a:r>
              <a:rPr lang="ru-RU" sz="2400" dirty="0">
                <a:latin typeface="Verdana" panose="020B0604030504040204" pitchFamily="34" charset="0"/>
                <a:ea typeface="Times New Roman" panose="02020603050405020304" pitchFamily="18" charset="0"/>
              </a:rPr>
              <a:t>Д</a:t>
            </a:r>
            <a:r>
              <a:rPr lang="ru-RU" sz="2400" b="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олго инициализируется</a:t>
            </a:r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latin typeface="Verdana" panose="020B0604030504040204" pitchFamily="34" charset="0"/>
                <a:ea typeface="Times New Roman" panose="02020603050405020304" pitchFamily="18" charset="0"/>
              </a:rPr>
              <a:t>П</a:t>
            </a:r>
            <a:r>
              <a:rPr lang="ru-RU" sz="2400" b="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отребляет большое количество оперативной памяти</a:t>
            </a:r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100" dirty="0"/>
          </a:p>
          <a:p>
            <a:pPr marL="0" indent="0">
              <a:buNone/>
            </a:pPr>
            <a:r>
              <a:rPr lang="ru-RU" sz="3600" b="1" dirty="0"/>
              <a:t>Плюсы</a:t>
            </a:r>
            <a:r>
              <a:rPr lang="en-US" sz="3600" b="1" dirty="0"/>
              <a:t>:</a:t>
            </a:r>
          </a:p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Имеет высокую скорость работы</a:t>
            </a:r>
          </a:p>
          <a:p>
            <a:r>
              <a:rPr lang="ru-RU" sz="2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Широко применяется в системном ПО</a:t>
            </a:r>
          </a:p>
        </p:txBody>
      </p:sp>
    </p:spTree>
    <p:extLst>
      <p:ext uri="{BB962C8B-B14F-4D97-AF65-F5344CB8AC3E}">
        <p14:creationId xmlns:p14="http://schemas.microsoft.com/office/powerpoint/2010/main" val="359214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669DD-2DC4-8460-7435-FA93FB9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62" y="316519"/>
            <a:ext cx="5277333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Применимость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57FA8A-450A-D3FC-B2CD-E8A25B7F1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89" y="1529565"/>
            <a:ext cx="5586637" cy="5011916"/>
          </a:xfrm>
        </p:spPr>
        <p:txBody>
          <a:bodyPr anchor="t">
            <a:normAutofit/>
          </a:bodyPr>
          <a:lstStyle/>
          <a:p>
            <a:r>
              <a:rPr lang="ru-RU" sz="2400" dirty="0"/>
              <a:t>Поиск всех строк из заданного набора в тексте</a:t>
            </a:r>
          </a:p>
          <a:p>
            <a:r>
              <a:rPr lang="ru-RU" sz="2400" dirty="0"/>
              <a:t>Нахождение лексикографически наименьшей строки данной длины, не содержащей ни один из данных образцов</a:t>
            </a:r>
          </a:p>
          <a:p>
            <a:r>
              <a:rPr lang="ru-RU" sz="2400" dirty="0"/>
              <a:t>Нахождение кратчайшей строки, содержащей вхождения одновременно всех образцов</a:t>
            </a:r>
          </a:p>
          <a:p>
            <a:r>
              <a:rPr lang="ru-RU" sz="2400" dirty="0"/>
              <a:t>Нахождение лексикографически наименьшей строки длины </a:t>
            </a:r>
            <a:r>
              <a:rPr lang="en-US" sz="2400" dirty="0"/>
              <a:t>L, </a:t>
            </a:r>
            <a:r>
              <a:rPr lang="ru-RU" sz="2400" dirty="0"/>
              <a:t>содержащей данные образцы в сумме </a:t>
            </a:r>
            <a:r>
              <a:rPr lang="en-US" sz="2400" dirty="0"/>
              <a:t>K </a:t>
            </a:r>
            <a:r>
              <a:rPr lang="ru-RU" sz="2400" dirty="0"/>
              <a:t>раз.</a:t>
            </a:r>
            <a:endParaRPr lang="en-US" sz="2400" dirty="0"/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Исследование">
            <a:extLst>
              <a:ext uri="{FF2B5EF4-FFF2-40B4-BE49-F238E27FC236}">
                <a16:creationId xmlns:a16="http://schemas.microsoft.com/office/drawing/2014/main" id="{8FCE6826-49DD-A84B-F1B7-4656E4F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9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427</Words>
  <Application>Microsoft Office PowerPoint</Application>
  <PresentationFormat>Широкоэкранный</PresentationFormat>
  <Paragraphs>41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Symbol</vt:lpstr>
      <vt:lpstr>Times New Roman</vt:lpstr>
      <vt:lpstr>Verdana</vt:lpstr>
      <vt:lpstr>Тема Office</vt:lpstr>
      <vt:lpstr>Алгоритм Ахо-Корасик </vt:lpstr>
      <vt:lpstr>Историческая справка</vt:lpstr>
      <vt:lpstr>Принцип устройства </vt:lpstr>
      <vt:lpstr>Пример Алгоритма.</vt:lpstr>
      <vt:lpstr>Особенности</vt:lpstr>
      <vt:lpstr>Оценка временной сложности </vt:lpstr>
      <vt:lpstr>Выводы</vt:lpstr>
      <vt:lpstr>Применимость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Ахо-Корасик </dc:title>
  <dc:creator>Бартновский Андрей Юрьевич</dc:creator>
  <cp:lastModifiedBy>Бартновский Андрей Юрьевич</cp:lastModifiedBy>
  <cp:revision>3</cp:revision>
  <dcterms:created xsi:type="dcterms:W3CDTF">2022-05-18T19:02:15Z</dcterms:created>
  <dcterms:modified xsi:type="dcterms:W3CDTF">2022-05-19T07:39:43Z</dcterms:modified>
</cp:coreProperties>
</file>