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BAF53-BB92-4C63-9E40-AA25B7A743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F8A048-36DB-4152-99C2-AC503F1C203B}">
      <dgm:prSet custT="1"/>
      <dgm:spPr/>
      <dgm:t>
        <a:bodyPr/>
        <a:lstStyle/>
        <a:p>
          <a:r>
            <a:rPr lang="ru-RU" sz="3200" b="1" dirty="0"/>
            <a:t>Главные операции в </a:t>
          </a:r>
          <a:r>
            <a:rPr lang="ru-RU" sz="3200" b="1" dirty="0" err="1"/>
            <a:t>Фибоначчиевой</a:t>
          </a:r>
          <a:r>
            <a:rPr lang="ru-RU" sz="3200" b="1" dirty="0"/>
            <a:t> куче:</a:t>
          </a:r>
          <a:endParaRPr lang="en-US" sz="3200" dirty="0"/>
        </a:p>
      </dgm:t>
    </dgm:pt>
    <dgm:pt modelId="{241F6410-A10E-4EB8-A214-D450A0A6EC30}" type="parTrans" cxnId="{088493D2-0495-4EFD-9F1A-A523F5737F2F}">
      <dgm:prSet/>
      <dgm:spPr/>
      <dgm:t>
        <a:bodyPr/>
        <a:lstStyle/>
        <a:p>
          <a:endParaRPr lang="en-US"/>
        </a:p>
      </dgm:t>
    </dgm:pt>
    <dgm:pt modelId="{B0667770-3246-475D-8837-5C687FF5BD48}" type="sibTrans" cxnId="{088493D2-0495-4EFD-9F1A-A523F5737F2F}">
      <dgm:prSet/>
      <dgm:spPr/>
      <dgm:t>
        <a:bodyPr/>
        <a:lstStyle/>
        <a:p>
          <a:endParaRPr lang="en-US"/>
        </a:p>
      </dgm:t>
    </dgm:pt>
    <dgm:pt modelId="{65A497C5-2B14-4AAB-B39B-4C2D2234AB4B}">
      <dgm:prSet custT="1"/>
      <dgm:spPr/>
      <dgm:t>
        <a:bodyPr/>
        <a:lstStyle/>
        <a:p>
          <a:r>
            <a:rPr lang="en-US" sz="3200" b="1" dirty="0"/>
            <a:t>Insert</a:t>
          </a:r>
          <a:endParaRPr lang="en-US" sz="3200" dirty="0"/>
        </a:p>
      </dgm:t>
    </dgm:pt>
    <dgm:pt modelId="{5A51BDC8-725F-40A7-BD80-36B3D2925839}" type="parTrans" cxnId="{E5895F9D-925C-4625-BAC0-4C71D5F55265}">
      <dgm:prSet/>
      <dgm:spPr/>
      <dgm:t>
        <a:bodyPr/>
        <a:lstStyle/>
        <a:p>
          <a:endParaRPr lang="en-US"/>
        </a:p>
      </dgm:t>
    </dgm:pt>
    <dgm:pt modelId="{1D16D67F-BBDE-4C1B-99A1-156143A2B6BF}" type="sibTrans" cxnId="{E5895F9D-925C-4625-BAC0-4C71D5F55265}">
      <dgm:prSet/>
      <dgm:spPr/>
      <dgm:t>
        <a:bodyPr/>
        <a:lstStyle/>
        <a:p>
          <a:endParaRPr lang="en-US"/>
        </a:p>
      </dgm:t>
    </dgm:pt>
    <dgm:pt modelId="{872CE57F-03F2-4EBF-8C3D-06FBB1499870}">
      <dgm:prSet custT="1"/>
      <dgm:spPr/>
      <dgm:t>
        <a:bodyPr/>
        <a:lstStyle/>
        <a:p>
          <a:r>
            <a:rPr lang="en-US" sz="3200" b="1" dirty="0"/>
            <a:t>Merge</a:t>
          </a:r>
          <a:endParaRPr lang="en-US" sz="3200" dirty="0"/>
        </a:p>
      </dgm:t>
    </dgm:pt>
    <dgm:pt modelId="{37EDB018-95D1-4019-89E1-4B4D692EB6C2}" type="parTrans" cxnId="{27A89FD0-05DF-4A6F-A25E-6557DFA274CA}">
      <dgm:prSet/>
      <dgm:spPr/>
      <dgm:t>
        <a:bodyPr/>
        <a:lstStyle/>
        <a:p>
          <a:endParaRPr lang="en-US"/>
        </a:p>
      </dgm:t>
    </dgm:pt>
    <dgm:pt modelId="{3A450AC5-8786-4A4A-B87A-901C160588F0}" type="sibTrans" cxnId="{27A89FD0-05DF-4A6F-A25E-6557DFA274CA}">
      <dgm:prSet/>
      <dgm:spPr/>
      <dgm:t>
        <a:bodyPr/>
        <a:lstStyle/>
        <a:p>
          <a:endParaRPr lang="en-US"/>
        </a:p>
      </dgm:t>
    </dgm:pt>
    <dgm:pt modelId="{E7652AEB-DCFC-4462-B05B-7E83E4EC6A0D}">
      <dgm:prSet custT="1"/>
      <dgm:spPr/>
      <dgm:t>
        <a:bodyPr/>
        <a:lstStyle/>
        <a:p>
          <a:r>
            <a:rPr lang="en-US" sz="3200" b="1" dirty="0" err="1"/>
            <a:t>RemoveMin</a:t>
          </a:r>
          <a:r>
            <a:rPr lang="en-US" sz="3200" b="1" dirty="0"/>
            <a:t> </a:t>
          </a:r>
          <a:endParaRPr lang="en-US" sz="3200" dirty="0"/>
        </a:p>
      </dgm:t>
    </dgm:pt>
    <dgm:pt modelId="{1E16A27F-88BE-42BF-A8AE-01E6FD1D5CD6}" type="parTrans" cxnId="{04ECE09A-4A46-4A06-B220-6789805A5B1E}">
      <dgm:prSet/>
      <dgm:spPr/>
      <dgm:t>
        <a:bodyPr/>
        <a:lstStyle/>
        <a:p>
          <a:endParaRPr lang="en-US"/>
        </a:p>
      </dgm:t>
    </dgm:pt>
    <dgm:pt modelId="{438FA437-1441-4F5B-8DC4-7E7EC2EA34C0}" type="sibTrans" cxnId="{04ECE09A-4A46-4A06-B220-6789805A5B1E}">
      <dgm:prSet/>
      <dgm:spPr/>
      <dgm:t>
        <a:bodyPr/>
        <a:lstStyle/>
        <a:p>
          <a:endParaRPr lang="en-US"/>
        </a:p>
      </dgm:t>
    </dgm:pt>
    <dgm:pt modelId="{6A247E23-657D-4283-8E12-4752CEAE98AC}">
      <dgm:prSet/>
      <dgm:spPr/>
      <dgm:t>
        <a:bodyPr/>
        <a:lstStyle/>
        <a:p>
          <a:r>
            <a:rPr lang="ru-RU" b="1"/>
            <a:t>Убедимся на графиках, основанных на тестировании методов в </a:t>
          </a:r>
          <a:r>
            <a:rPr lang="en-US" b="1"/>
            <a:t>Java </a:t>
          </a:r>
          <a:endParaRPr lang="en-US"/>
        </a:p>
      </dgm:t>
    </dgm:pt>
    <dgm:pt modelId="{D2A61A18-1E0B-4B7D-82C0-0E912A834684}" type="parTrans" cxnId="{B4DC4FD9-99CF-4685-BAF7-74DDA8BD5FBD}">
      <dgm:prSet/>
      <dgm:spPr/>
      <dgm:t>
        <a:bodyPr/>
        <a:lstStyle/>
        <a:p>
          <a:endParaRPr lang="en-US"/>
        </a:p>
      </dgm:t>
    </dgm:pt>
    <dgm:pt modelId="{1EB46957-C7B0-4135-B3C4-ADE0E7C6CD5F}" type="sibTrans" cxnId="{B4DC4FD9-99CF-4685-BAF7-74DDA8BD5FBD}">
      <dgm:prSet/>
      <dgm:spPr/>
      <dgm:t>
        <a:bodyPr/>
        <a:lstStyle/>
        <a:p>
          <a:endParaRPr lang="en-US"/>
        </a:p>
      </dgm:t>
    </dgm:pt>
    <dgm:pt modelId="{B0E42291-05B3-45D3-B828-87194E4C3C93}" type="pres">
      <dgm:prSet presAssocID="{957BAF53-BB92-4C63-9E40-AA25B7A743FC}" presName="linear" presStyleCnt="0">
        <dgm:presLayoutVars>
          <dgm:animLvl val="lvl"/>
          <dgm:resizeHandles val="exact"/>
        </dgm:presLayoutVars>
      </dgm:prSet>
      <dgm:spPr/>
    </dgm:pt>
    <dgm:pt modelId="{101E9C48-C29F-4109-9564-0CF356EC7CC5}" type="pres">
      <dgm:prSet presAssocID="{32F8A048-36DB-4152-99C2-AC503F1C20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3E0497-3FA6-422E-B81A-CA4DFDA73C2C}" type="pres">
      <dgm:prSet presAssocID="{32F8A048-36DB-4152-99C2-AC503F1C203B}" presName="childText" presStyleLbl="revTx" presStyleIdx="0" presStyleCnt="1">
        <dgm:presLayoutVars>
          <dgm:bulletEnabled val="1"/>
        </dgm:presLayoutVars>
      </dgm:prSet>
      <dgm:spPr/>
    </dgm:pt>
    <dgm:pt modelId="{FD407C19-2087-459D-89D0-A315589DF14B}" type="pres">
      <dgm:prSet presAssocID="{6A247E23-657D-4283-8E12-4752CEAE98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3F20104-4ECF-4979-9908-79B8A811E866}" type="presOf" srcId="{32F8A048-36DB-4152-99C2-AC503F1C203B}" destId="{101E9C48-C29F-4109-9564-0CF356EC7CC5}" srcOrd="0" destOrd="0" presId="urn:microsoft.com/office/officeart/2005/8/layout/vList2"/>
    <dgm:cxn modelId="{C5FA5876-BEFF-4140-8654-876C01956F0A}" type="presOf" srcId="{65A497C5-2B14-4AAB-B39B-4C2D2234AB4B}" destId="{543E0497-3FA6-422E-B81A-CA4DFDA73C2C}" srcOrd="0" destOrd="0" presId="urn:microsoft.com/office/officeart/2005/8/layout/vList2"/>
    <dgm:cxn modelId="{3A13437B-4559-4B97-8B46-B1C6E89CB140}" type="presOf" srcId="{872CE57F-03F2-4EBF-8C3D-06FBB1499870}" destId="{543E0497-3FA6-422E-B81A-CA4DFDA73C2C}" srcOrd="0" destOrd="1" presId="urn:microsoft.com/office/officeart/2005/8/layout/vList2"/>
    <dgm:cxn modelId="{17A30296-3C8D-4D25-9D03-5CB5B4B26AB0}" type="presOf" srcId="{957BAF53-BB92-4C63-9E40-AA25B7A743FC}" destId="{B0E42291-05B3-45D3-B828-87194E4C3C93}" srcOrd="0" destOrd="0" presId="urn:microsoft.com/office/officeart/2005/8/layout/vList2"/>
    <dgm:cxn modelId="{04ECE09A-4A46-4A06-B220-6789805A5B1E}" srcId="{32F8A048-36DB-4152-99C2-AC503F1C203B}" destId="{E7652AEB-DCFC-4462-B05B-7E83E4EC6A0D}" srcOrd="2" destOrd="0" parTransId="{1E16A27F-88BE-42BF-A8AE-01E6FD1D5CD6}" sibTransId="{438FA437-1441-4F5B-8DC4-7E7EC2EA34C0}"/>
    <dgm:cxn modelId="{E5895F9D-925C-4625-BAC0-4C71D5F55265}" srcId="{32F8A048-36DB-4152-99C2-AC503F1C203B}" destId="{65A497C5-2B14-4AAB-B39B-4C2D2234AB4B}" srcOrd="0" destOrd="0" parTransId="{5A51BDC8-725F-40A7-BD80-36B3D2925839}" sibTransId="{1D16D67F-BBDE-4C1B-99A1-156143A2B6BF}"/>
    <dgm:cxn modelId="{27A89FD0-05DF-4A6F-A25E-6557DFA274CA}" srcId="{32F8A048-36DB-4152-99C2-AC503F1C203B}" destId="{872CE57F-03F2-4EBF-8C3D-06FBB1499870}" srcOrd="1" destOrd="0" parTransId="{37EDB018-95D1-4019-89E1-4B4D692EB6C2}" sibTransId="{3A450AC5-8786-4A4A-B87A-901C160588F0}"/>
    <dgm:cxn modelId="{55F7EED1-BFA2-4BA5-B315-4D3A52F300D1}" type="presOf" srcId="{6A247E23-657D-4283-8E12-4752CEAE98AC}" destId="{FD407C19-2087-459D-89D0-A315589DF14B}" srcOrd="0" destOrd="0" presId="urn:microsoft.com/office/officeart/2005/8/layout/vList2"/>
    <dgm:cxn modelId="{088493D2-0495-4EFD-9F1A-A523F5737F2F}" srcId="{957BAF53-BB92-4C63-9E40-AA25B7A743FC}" destId="{32F8A048-36DB-4152-99C2-AC503F1C203B}" srcOrd="0" destOrd="0" parTransId="{241F6410-A10E-4EB8-A214-D450A0A6EC30}" sibTransId="{B0667770-3246-475D-8837-5C687FF5BD48}"/>
    <dgm:cxn modelId="{B4DC4FD9-99CF-4685-BAF7-74DDA8BD5FBD}" srcId="{957BAF53-BB92-4C63-9E40-AA25B7A743FC}" destId="{6A247E23-657D-4283-8E12-4752CEAE98AC}" srcOrd="1" destOrd="0" parTransId="{D2A61A18-1E0B-4B7D-82C0-0E912A834684}" sibTransId="{1EB46957-C7B0-4135-B3C4-ADE0E7C6CD5F}"/>
    <dgm:cxn modelId="{BCCDE2FB-CC96-4FC5-902C-A1B37ADFE896}" type="presOf" srcId="{E7652AEB-DCFC-4462-B05B-7E83E4EC6A0D}" destId="{543E0497-3FA6-422E-B81A-CA4DFDA73C2C}" srcOrd="0" destOrd="2" presId="urn:microsoft.com/office/officeart/2005/8/layout/vList2"/>
    <dgm:cxn modelId="{005AA5D0-39AE-41B7-BEC7-6FC7E2AF045C}" type="presParOf" srcId="{B0E42291-05B3-45D3-B828-87194E4C3C93}" destId="{101E9C48-C29F-4109-9564-0CF356EC7CC5}" srcOrd="0" destOrd="0" presId="urn:microsoft.com/office/officeart/2005/8/layout/vList2"/>
    <dgm:cxn modelId="{C9DD647A-B2DA-4875-8FBC-2F9013809700}" type="presParOf" srcId="{B0E42291-05B3-45D3-B828-87194E4C3C93}" destId="{543E0497-3FA6-422E-B81A-CA4DFDA73C2C}" srcOrd="1" destOrd="0" presId="urn:microsoft.com/office/officeart/2005/8/layout/vList2"/>
    <dgm:cxn modelId="{CE51B744-92DE-4DE1-BD3D-6B39C60383FC}" type="presParOf" srcId="{B0E42291-05B3-45D3-B828-87194E4C3C93}" destId="{FD407C19-2087-459D-89D0-A315589DF14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C48-C29F-4109-9564-0CF356EC7CC5}">
      <dsp:nvSpPr>
        <dsp:cNvPr id="0" name=""/>
        <dsp:cNvSpPr/>
      </dsp:nvSpPr>
      <dsp:spPr>
        <a:xfrm>
          <a:off x="0" y="196737"/>
          <a:ext cx="685800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Главные операции в </a:t>
          </a:r>
          <a:r>
            <a:rPr lang="ru-RU" sz="3200" b="1" kern="1200" dirty="0" err="1"/>
            <a:t>Фибоначчиевой</a:t>
          </a:r>
          <a:r>
            <a:rPr lang="ru-RU" sz="3200" b="1" kern="1200" dirty="0"/>
            <a:t> куче:</a:t>
          </a:r>
          <a:endParaRPr lang="en-US" sz="3200" kern="1200" dirty="0"/>
        </a:p>
      </dsp:txBody>
      <dsp:txXfrm>
        <a:off x="62141" y="258878"/>
        <a:ext cx="6733718" cy="1148678"/>
      </dsp:txXfrm>
    </dsp:sp>
    <dsp:sp modelId="{543E0497-3FA6-422E-B81A-CA4DFDA73C2C}">
      <dsp:nvSpPr>
        <dsp:cNvPr id="0" name=""/>
        <dsp:cNvSpPr/>
      </dsp:nvSpPr>
      <dsp:spPr>
        <a:xfrm>
          <a:off x="0" y="1469697"/>
          <a:ext cx="6858000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dirty="0"/>
            <a:t>Insert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dirty="0"/>
            <a:t>Merge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dirty="0" err="1"/>
            <a:t>RemoveMin</a:t>
          </a:r>
          <a:r>
            <a:rPr lang="en-US" sz="3200" b="1" kern="1200" dirty="0"/>
            <a:t> </a:t>
          </a:r>
          <a:endParaRPr lang="en-US" sz="3200" kern="1200" dirty="0"/>
        </a:p>
      </dsp:txBody>
      <dsp:txXfrm>
        <a:off x="0" y="1469697"/>
        <a:ext cx="6858000" cy="1622880"/>
      </dsp:txXfrm>
    </dsp:sp>
    <dsp:sp modelId="{FD407C19-2087-459D-89D0-A315589DF14B}">
      <dsp:nvSpPr>
        <dsp:cNvPr id="0" name=""/>
        <dsp:cNvSpPr/>
      </dsp:nvSpPr>
      <dsp:spPr>
        <a:xfrm>
          <a:off x="0" y="3092577"/>
          <a:ext cx="6858000" cy="1272960"/>
        </a:xfrm>
        <a:prstGeom prst="roundRect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/>
            <a:t>Убедимся на графиках, основанных на тестировании методов в </a:t>
          </a:r>
          <a:r>
            <a:rPr lang="en-US" sz="3200" b="1" kern="1200"/>
            <a:t>Java </a:t>
          </a:r>
          <a:endParaRPr lang="en-US" sz="3200" kern="1200"/>
        </a:p>
      </dsp:txBody>
      <dsp:txXfrm>
        <a:off x="62141" y="3154718"/>
        <a:ext cx="6733718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CDE5D-041D-44C7-A0E3-29916AD3E1D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F6398-5566-4766-AE9C-C9EBF5D617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7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F6398-5566-4766-AE9C-C9EBF5D617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21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7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19A3C-1BF9-469A-809B-BFF39375A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" b="10"/>
          <a:stretch/>
        </p:blipFill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591BAF-63AE-430C-B55E-FC076FC66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ru-RU" dirty="0" err="1"/>
              <a:t>Фибоначчиева</a:t>
            </a:r>
            <a:r>
              <a:rPr lang="ru-RU" dirty="0"/>
              <a:t> куча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14102-A7F1-4D19-9D7B-2AB38FEB8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Fibonacci Heap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3110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A19F1-6903-4694-8C7A-B713B9B6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980"/>
            <a:ext cx="10668000" cy="1524000"/>
          </a:xfrm>
        </p:spPr>
        <p:txBody>
          <a:bodyPr/>
          <a:lstStyle/>
          <a:p>
            <a:r>
              <a:rPr lang="ru-RU" dirty="0"/>
              <a:t>Все операции.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6704F-F7A0-4A5D-BF03-14DD6040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519958"/>
            <a:ext cx="11012905" cy="4993137"/>
          </a:xfrm>
        </p:spPr>
        <p:txBody>
          <a:bodyPr>
            <a:normAutofit fontScale="47500" lnSpcReduction="20000"/>
          </a:bodyPr>
          <a:lstStyle/>
          <a:p>
            <a:r>
              <a:rPr lang="ru-RU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Создание кучи – </a:t>
            </a:r>
            <a:r>
              <a:rPr lang="en-US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(</a:t>
            </a:r>
            <a:r>
              <a:rPr lang="en-US" sz="6700" dirty="0" err="1">
                <a:solidFill>
                  <a:schemeClr val="bg1">
                    <a:alpha val="70000"/>
                  </a:schemeClr>
                </a:solidFill>
                <a:latin typeface="-apple-system"/>
              </a:rPr>
              <a:t>createHeap</a:t>
            </a:r>
            <a:r>
              <a:rPr lang="en-US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) - O(1)</a:t>
            </a:r>
            <a:r>
              <a:rPr lang="ru-RU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 очевидно.</a:t>
            </a:r>
            <a:r>
              <a:rPr lang="en-US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 </a:t>
            </a:r>
          </a:p>
          <a:p>
            <a:r>
              <a:rPr lang="ru-RU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Получение минимального элемента</a:t>
            </a:r>
            <a:r>
              <a:rPr lang="en-US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 (</a:t>
            </a:r>
            <a:r>
              <a:rPr lang="en-US" sz="6700" dirty="0" err="1">
                <a:solidFill>
                  <a:schemeClr val="bg1">
                    <a:alpha val="70000"/>
                  </a:schemeClr>
                </a:solidFill>
                <a:latin typeface="-apple-system"/>
              </a:rPr>
              <a:t>getMin</a:t>
            </a:r>
            <a:r>
              <a:rPr lang="en-US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)</a:t>
            </a:r>
            <a:r>
              <a:rPr lang="ru-RU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 – </a:t>
            </a:r>
            <a:r>
              <a:rPr lang="en-US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O(1) </a:t>
            </a:r>
            <a:r>
              <a:rPr lang="ru-RU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очевидно (ссылка)</a:t>
            </a:r>
          </a:p>
          <a:p>
            <a:r>
              <a:rPr lang="ru-RU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Соединение двух куч</a:t>
            </a:r>
            <a:r>
              <a:rPr lang="en-US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 (merge)</a:t>
            </a:r>
            <a:r>
              <a:rPr lang="ru-RU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 – </a:t>
            </a:r>
            <a:r>
              <a:rPr lang="en-US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O(1)</a:t>
            </a:r>
            <a:r>
              <a:rPr lang="ru-RU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. Амортизированное время работы также </a:t>
            </a:r>
            <a:r>
              <a:rPr lang="en-US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O(1)</a:t>
            </a:r>
            <a:r>
              <a:rPr lang="ru-RU" sz="67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, поскольку при объединении двух куч в одну, потенциалы обеих куч суммируются, итог. Сумма потенциалов не изменяется, 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663B60-10AE-4E5F-AFBC-0244D903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62" y="5403683"/>
            <a:ext cx="3712120" cy="7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4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DFA5F-7ECB-4606-A9B1-1565E50B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6188"/>
            <a:ext cx="10668000" cy="1524000"/>
          </a:xfrm>
        </p:spPr>
        <p:txBody>
          <a:bodyPr/>
          <a:lstStyle/>
          <a:p>
            <a:r>
              <a:rPr lang="ru-RU" dirty="0"/>
              <a:t>Вставка элемента(</a:t>
            </a:r>
            <a:r>
              <a:rPr lang="en-US" dirty="0"/>
              <a:t>insert)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2737AB-D32D-448B-A36A-63C29ACE6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07" y="1941094"/>
            <a:ext cx="11656986" cy="3563707"/>
          </a:xfrm>
        </p:spPr>
      </p:pic>
    </p:spTree>
    <p:extLst>
      <p:ext uri="{BB962C8B-B14F-4D97-AF65-F5344CB8AC3E}">
        <p14:creationId xmlns:p14="http://schemas.microsoft.com/office/powerpoint/2010/main" val="303812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FFDC7-84AD-44DB-A79D-EC45A9A9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минимального элемента (</a:t>
            </a:r>
            <a:r>
              <a:rPr lang="en-US" dirty="0" err="1"/>
              <a:t>removeMin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57B19-F0B8-44CF-91F1-8E29E822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Доказательство того факта, что </a:t>
            </a:r>
            <a:r>
              <a:rPr lang="en-US" dirty="0" err="1"/>
              <a:t>removeMin</a:t>
            </a:r>
            <a:r>
              <a:rPr lang="en-US" dirty="0"/>
              <a:t> </a:t>
            </a:r>
            <a:r>
              <a:rPr lang="ru-RU" dirty="0"/>
              <a:t>осуществим за </a:t>
            </a:r>
            <a:r>
              <a:rPr lang="en-US" dirty="0"/>
              <a:t>O(log n) </a:t>
            </a:r>
            <a:r>
              <a:rPr lang="ru-RU" dirty="0"/>
              <a:t>является сложным, для этого нужно док-</a:t>
            </a:r>
            <a:r>
              <a:rPr lang="ru-RU" dirty="0" err="1"/>
              <a:t>ть</a:t>
            </a:r>
            <a:r>
              <a:rPr lang="ru-RU" dirty="0"/>
              <a:t> некоторое количество лемм. Для понимания на базовом уровне нужно лишь знать, что максимальная степень произвольной вершины в </a:t>
            </a:r>
            <a:r>
              <a:rPr lang="ru-RU" dirty="0" err="1"/>
              <a:t>фибоначчиевой</a:t>
            </a:r>
            <a:r>
              <a:rPr lang="ru-RU" dirty="0"/>
              <a:t> куче с </a:t>
            </a:r>
            <a:r>
              <a:rPr lang="en-US" dirty="0"/>
              <a:t>n </a:t>
            </a:r>
            <a:r>
              <a:rPr lang="ru-RU" dirty="0"/>
              <a:t>вершинами равна </a:t>
            </a:r>
            <a:r>
              <a:rPr lang="en-US" dirty="0"/>
              <a:t>O(log n)</a:t>
            </a:r>
          </a:p>
          <a:p>
            <a:r>
              <a:rPr lang="ru-RU" dirty="0"/>
              <a:t>Сложность </a:t>
            </a:r>
            <a:r>
              <a:rPr lang="ru-RU" dirty="0" err="1"/>
              <a:t>соответсвенно</a:t>
            </a:r>
            <a:r>
              <a:rPr lang="ru-RU" dirty="0"/>
              <a:t> та же. </a:t>
            </a:r>
          </a:p>
        </p:txBody>
      </p:sp>
    </p:spTree>
    <p:extLst>
      <p:ext uri="{BB962C8B-B14F-4D97-AF65-F5344CB8AC3E}">
        <p14:creationId xmlns:p14="http://schemas.microsoft.com/office/powerpoint/2010/main" val="165382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8D26E-186A-48B4-A4A3-10EA4ED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значения элемента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 err="1"/>
              <a:t>decreaseKey</a:t>
            </a:r>
            <a:r>
              <a:rPr lang="en-US" dirty="0"/>
              <a:t>)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A72DE-44D0-4771-937C-9F190FC9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же имеется сложное доказательство, которое вам необязательно знать, стоит лишь упомянуть то, что поскольку в процедуре нет циклов, ее время работы определяется лишь количеством рекурсивных вызовов каскадного вырезания. </a:t>
            </a:r>
          </a:p>
          <a:p>
            <a:r>
              <a:rPr lang="en-US" dirty="0"/>
              <a:t>O(1)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62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26CCF-BCC7-431D-ADA8-9089FC1C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Тесты и графики (Использовал </a:t>
            </a:r>
            <a:r>
              <a:rPr lang="en-US" sz="3600" dirty="0">
                <a:solidFill>
                  <a:srgbClr val="FFFFFF"/>
                </a:solidFill>
              </a:rPr>
              <a:t>JUnit)</a:t>
            </a:r>
            <a:endParaRPr lang="ru-RU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AEB244D-D010-F7C3-0BBD-F56471289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969401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33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7CED8-F42B-4780-A444-A8B3B8C3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054FCE-22F9-4133-A3A5-F3DB8370BA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8094" y="567878"/>
            <a:ext cx="12240093" cy="572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3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E3F5C-B32B-4C86-9625-447DA887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4077AA-50B2-437D-A184-2BA54E8AA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97" y="1"/>
            <a:ext cx="11068408" cy="6858000"/>
          </a:xfrm>
        </p:spPr>
      </p:pic>
    </p:spTree>
    <p:extLst>
      <p:ext uri="{BB962C8B-B14F-4D97-AF65-F5344CB8AC3E}">
        <p14:creationId xmlns:p14="http://schemas.microsoft.com/office/powerpoint/2010/main" val="250630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7EEC0-B9AE-4001-AB6D-60525429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2893"/>
            <a:ext cx="10668000" cy="1524000"/>
          </a:xfrm>
        </p:spPr>
        <p:txBody>
          <a:bodyPr/>
          <a:lstStyle/>
          <a:p>
            <a:r>
              <a:rPr lang="en-US" b="1" dirty="0"/>
              <a:t>Merge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3B85E-0DD4-4237-AB65-9A10D01C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0ED52F-0FB1-43EC-8F36-0B201FC2B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919" r="2441" b="26038"/>
          <a:stretch/>
        </p:blipFill>
        <p:spPr bwMode="auto">
          <a:xfrm>
            <a:off x="0" y="1672456"/>
            <a:ext cx="12192000" cy="443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50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9FB59-B22C-4CE4-9467-E64BF494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Выводы. Плюсы и минусы структуры данных, ее применимость.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78987-7C95-4C2C-BC08-6C92CBC9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Недостатки: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Большое потребление памяти на узел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Большая константа времени работы, что делает ее малоприменимой для реальных задач.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Некоторые операции в худшем случае могут работать за </a:t>
            </a:r>
            <a:r>
              <a:rPr lang="en-US" sz="32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O(n)</a:t>
            </a:r>
            <a:r>
              <a:rPr lang="ru-RU" sz="3200" dirty="0">
                <a:solidFill>
                  <a:schemeClr val="bg1">
                    <a:alpha val="70000"/>
                  </a:schemeClr>
                </a:solidFill>
                <a:latin typeface="-apple-system"/>
              </a:rPr>
              <a:t>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27864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6CCBF-8E18-42E8-A8F8-DCB54205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Выводы. Плюсы и минусы структуры данных, ее применимость.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C673C-6BD6-4D40-B043-DB663525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286000"/>
            <a:ext cx="11637817" cy="399010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ru-RU" sz="4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Достоинства</a:t>
            </a:r>
            <a:r>
              <a:rPr lang="ru-RU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ru-RU" sz="4800" b="0" i="0" dirty="0">
                <a:solidFill>
                  <a:schemeClr val="bg1"/>
                </a:solidFill>
                <a:effectLst/>
                <a:latin typeface="-apple-system"/>
              </a:rPr>
              <a:t>Одно из лучших асимптотических времен работы для всех операций</a:t>
            </a:r>
          </a:p>
          <a:p>
            <a:pPr marL="0" indent="0" algn="l">
              <a:buNone/>
            </a:pPr>
            <a:r>
              <a:rPr lang="ru-RU" sz="4800" b="0" i="0" dirty="0">
                <a:solidFill>
                  <a:schemeClr val="bg1"/>
                </a:solidFill>
                <a:effectLst/>
                <a:latin typeface="-apple-system"/>
              </a:rPr>
              <a:t>Существует много задач, где применяется работа с графами. При такой работе более целесообразно использовать </a:t>
            </a:r>
            <a:r>
              <a:rPr lang="ru-RU" sz="4800" b="0" i="0" dirty="0" err="1">
                <a:solidFill>
                  <a:schemeClr val="bg1"/>
                </a:solidFill>
                <a:effectLst/>
                <a:latin typeface="-apple-system"/>
              </a:rPr>
              <a:t>фибоначчиевы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-apple-system"/>
              </a:rPr>
              <a:t> кучи.</a:t>
            </a:r>
          </a:p>
          <a:p>
            <a:pPr marL="0" indent="0" algn="l">
              <a:buNone/>
            </a:pPr>
            <a:r>
              <a:rPr lang="ru-RU" sz="4800" b="0" i="0" dirty="0">
                <a:solidFill>
                  <a:schemeClr val="bg1"/>
                </a:solidFill>
                <a:effectLst/>
                <a:latin typeface="-apple-system"/>
              </a:rPr>
              <a:t>При помощи </a:t>
            </a:r>
            <a:r>
              <a:rPr lang="ru-RU" sz="4800" b="0" i="0" dirty="0" err="1">
                <a:solidFill>
                  <a:schemeClr val="bg1"/>
                </a:solidFill>
                <a:effectLst/>
                <a:latin typeface="-apple-system"/>
              </a:rPr>
              <a:t>фибоначчиевых</a:t>
            </a:r>
            <a:r>
              <a:rPr lang="ru-RU" sz="4800" b="0" i="0" dirty="0">
                <a:solidFill>
                  <a:schemeClr val="bg1"/>
                </a:solidFill>
                <a:effectLst/>
                <a:latin typeface="-apple-system"/>
              </a:rPr>
              <a:t> куч можно легко проводить сортировку, удалять, добавлять,  уменьшать ключи, вершины, элементы.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54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157CE7C-AD96-4C66-87F8-0FE04896D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104481" cy="6858001"/>
          </a:xfrm>
          <a:custGeom>
            <a:avLst/>
            <a:gdLst>
              <a:gd name="connsiteX0" fmla="*/ 0 w 2104481"/>
              <a:gd name="connsiteY0" fmla="*/ 0 h 6858001"/>
              <a:gd name="connsiteX1" fmla="*/ 631371 w 2104481"/>
              <a:gd name="connsiteY1" fmla="*/ 0 h 6858001"/>
              <a:gd name="connsiteX2" fmla="*/ 631371 w 2104481"/>
              <a:gd name="connsiteY2" fmla="*/ 1 h 6858001"/>
              <a:gd name="connsiteX3" fmla="*/ 1598581 w 2104481"/>
              <a:gd name="connsiteY3" fmla="*/ 1 h 6858001"/>
              <a:gd name="connsiteX4" fmla="*/ 1619235 w 2104481"/>
              <a:gd name="connsiteY4" fmla="*/ 52985 h 6858001"/>
              <a:gd name="connsiteX5" fmla="*/ 1828671 w 2104481"/>
              <a:gd name="connsiteY5" fmla="*/ 803891 h 6858001"/>
              <a:gd name="connsiteX6" fmla="*/ 2096129 w 2104481"/>
              <a:gd name="connsiteY6" fmla="*/ 2925121 h 6858001"/>
              <a:gd name="connsiteX7" fmla="*/ 2082790 w 2104481"/>
              <a:gd name="connsiteY7" fmla="*/ 4099808 h 6858001"/>
              <a:gd name="connsiteX8" fmla="*/ 1713648 w 2104481"/>
              <a:gd name="connsiteY8" fmla="*/ 5467759 h 6858001"/>
              <a:gd name="connsiteX9" fmla="*/ 742641 w 2104481"/>
              <a:gd name="connsiteY9" fmla="*/ 6851640 h 6858001"/>
              <a:gd name="connsiteX10" fmla="*/ 736233 w 2104481"/>
              <a:gd name="connsiteY10" fmla="*/ 6858001 h 6858001"/>
              <a:gd name="connsiteX11" fmla="*/ 520179 w 2104481"/>
              <a:gd name="connsiteY11" fmla="*/ 6858001 h 6858001"/>
              <a:gd name="connsiteX12" fmla="*/ 520179 w 2104481"/>
              <a:gd name="connsiteY12" fmla="*/ 6858000 h 6858001"/>
              <a:gd name="connsiteX13" fmla="*/ 0 w 2104481"/>
              <a:gd name="connsiteY13" fmla="*/ 6858000 h 6858001"/>
              <a:gd name="connsiteX14" fmla="*/ 0 w 2104481"/>
              <a:gd name="connsiteY1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4481" h="6858001">
                <a:moveTo>
                  <a:pt x="0" y="0"/>
                </a:moveTo>
                <a:lnTo>
                  <a:pt x="631371" y="0"/>
                </a:lnTo>
                <a:lnTo>
                  <a:pt x="631371" y="1"/>
                </a:lnTo>
                <a:lnTo>
                  <a:pt x="1598581" y="1"/>
                </a:lnTo>
                <a:lnTo>
                  <a:pt x="1619235" y="52985"/>
                </a:lnTo>
                <a:cubicBezTo>
                  <a:pt x="1719191" y="327523"/>
                  <a:pt x="1785841" y="600965"/>
                  <a:pt x="1828671" y="803891"/>
                </a:cubicBezTo>
                <a:cubicBezTo>
                  <a:pt x="1975926" y="1501514"/>
                  <a:pt x="2082236" y="2211392"/>
                  <a:pt x="2096129" y="2925121"/>
                </a:cubicBezTo>
                <a:cubicBezTo>
                  <a:pt x="2104795" y="3349260"/>
                  <a:pt x="2114079" y="3729535"/>
                  <a:pt x="2082790" y="4099808"/>
                </a:cubicBezTo>
                <a:cubicBezTo>
                  <a:pt x="2044815" y="4550167"/>
                  <a:pt x="1946656" y="4985759"/>
                  <a:pt x="1713648" y="5467759"/>
                </a:cubicBezTo>
                <a:cubicBezTo>
                  <a:pt x="1466438" y="5978960"/>
                  <a:pt x="1134085" y="6441253"/>
                  <a:pt x="742641" y="6851640"/>
                </a:cubicBezTo>
                <a:lnTo>
                  <a:pt x="736233" y="6858001"/>
                </a:lnTo>
                <a:lnTo>
                  <a:pt x="520179" y="6858001"/>
                </a:lnTo>
                <a:lnTo>
                  <a:pt x="5201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507C61F-55C2-482E-B916-A0C3A3A02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31194">
            <a:off x="354366" y="102924"/>
            <a:ext cx="1872343" cy="673981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D24A39-4D1A-4F81-8BF9-E278F0BC1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37215"/>
            <a:ext cx="3002744" cy="438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25603FD-1B3D-452E-828B-2B1CAC5D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572" y="1638325"/>
            <a:ext cx="3810000" cy="478031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ru-RU" sz="2200" b="0" i="0" dirty="0" err="1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Фибоначчиева</a:t>
            </a:r>
            <a:r>
              <a:rPr lang="ru-RU" sz="2200" b="0" i="0" dirty="0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 куча (англ. </a:t>
            </a:r>
            <a:r>
              <a:rPr lang="ru-RU" sz="2200" b="0" i="0" dirty="0" err="1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Fibonacci</a:t>
            </a:r>
            <a:r>
              <a:rPr lang="ru-RU" sz="2200" b="0" i="0" dirty="0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 </a:t>
            </a:r>
            <a:r>
              <a:rPr lang="ru-RU" sz="2200" b="0" i="0" dirty="0" err="1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heap</a:t>
            </a:r>
            <a:r>
              <a:rPr lang="ru-RU" sz="2200" b="0" i="0" dirty="0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) — структура данных, представляющая собой набор деревьев, упорядоченных в соответствии со свойством неубывающей пирамиды. </a:t>
            </a:r>
            <a:r>
              <a:rPr lang="ru-RU" sz="2200" b="0" i="0" dirty="0" err="1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Фибоначчиевы</a:t>
            </a:r>
            <a:r>
              <a:rPr lang="ru-RU" sz="2200" b="0" i="0" dirty="0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 кучи были введены Майклом </a:t>
            </a:r>
            <a:r>
              <a:rPr lang="ru-RU" sz="2200" b="0" i="0" dirty="0" err="1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Фредманом</a:t>
            </a:r>
            <a:r>
              <a:rPr lang="ru-RU" sz="2200" b="0" i="0" dirty="0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 и Робертом </a:t>
            </a:r>
            <a:r>
              <a:rPr lang="ru-RU" sz="2200" b="0" i="0" dirty="0" err="1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Тарьяном</a:t>
            </a:r>
            <a:r>
              <a:rPr lang="ru-RU" sz="2200" b="0" i="0" dirty="0">
                <a:solidFill>
                  <a:schemeClr val="bg1">
                    <a:alpha val="70000"/>
                  </a:schemeClr>
                </a:solidFill>
                <a:effectLst/>
                <a:latin typeface="-apple-system"/>
                <a:cs typeface="Aharoni" panose="02010803020104030203" pitchFamily="2" charset="-79"/>
              </a:rPr>
              <a:t> в 1984 году.</a:t>
            </a:r>
          </a:p>
          <a:p>
            <a:pPr>
              <a:lnSpc>
                <a:spcPct val="115000"/>
              </a:lnSpc>
            </a:pPr>
            <a:endParaRPr lang="ru-RU" sz="1800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0995CF4-F248-4F1E-ABCA-892C82531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418" y="2722960"/>
            <a:ext cx="4931582" cy="4135040"/>
          </a:xfrm>
          <a:custGeom>
            <a:avLst/>
            <a:gdLst>
              <a:gd name="connsiteX0" fmla="*/ 2552210 w 4931582"/>
              <a:gd name="connsiteY0" fmla="*/ 121 h 4135040"/>
              <a:gd name="connsiteX1" fmla="*/ 4267212 w 4931582"/>
              <a:gd name="connsiteY1" fmla="*/ 466681 h 4135040"/>
              <a:gd name="connsiteX2" fmla="*/ 4871902 w 4931582"/>
              <a:gd name="connsiteY2" fmla="*/ 702362 h 4135040"/>
              <a:gd name="connsiteX3" fmla="*/ 4931582 w 4931582"/>
              <a:gd name="connsiteY3" fmla="*/ 726580 h 4135040"/>
              <a:gd name="connsiteX4" fmla="*/ 4931582 w 4931582"/>
              <a:gd name="connsiteY4" fmla="*/ 4135040 h 4135040"/>
              <a:gd name="connsiteX5" fmla="*/ 173982 w 4931582"/>
              <a:gd name="connsiteY5" fmla="*/ 4135040 h 4135040"/>
              <a:gd name="connsiteX6" fmla="*/ 155445 w 4931582"/>
              <a:gd name="connsiteY6" fmla="*/ 4095529 h 4135040"/>
              <a:gd name="connsiteX7" fmla="*/ 96519 w 4931582"/>
              <a:gd name="connsiteY7" fmla="*/ 3940386 h 4135040"/>
              <a:gd name="connsiteX8" fmla="*/ 727333 w 4931582"/>
              <a:gd name="connsiteY8" fmla="*/ 1034973 h 4135040"/>
              <a:gd name="connsiteX9" fmla="*/ 2102481 w 4931582"/>
              <a:gd name="connsiteY9" fmla="*/ 43895 h 4135040"/>
              <a:gd name="connsiteX10" fmla="*/ 2552210 w 4931582"/>
              <a:gd name="connsiteY10" fmla="*/ 121 h 413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31582" h="4135040">
                <a:moveTo>
                  <a:pt x="2552210" y="121"/>
                </a:moveTo>
                <a:cubicBezTo>
                  <a:pt x="3195748" y="6760"/>
                  <a:pt x="3804442" y="287311"/>
                  <a:pt x="4267212" y="466681"/>
                </a:cubicBezTo>
                <a:cubicBezTo>
                  <a:pt x="4468996" y="544715"/>
                  <a:pt x="4670782" y="622865"/>
                  <a:pt x="4871902" y="702362"/>
                </a:cubicBezTo>
                <a:lnTo>
                  <a:pt x="4931582" y="726580"/>
                </a:lnTo>
                <a:lnTo>
                  <a:pt x="4931582" y="4135040"/>
                </a:lnTo>
                <a:lnTo>
                  <a:pt x="173982" y="4135040"/>
                </a:lnTo>
                <a:lnTo>
                  <a:pt x="155445" y="4095529"/>
                </a:lnTo>
                <a:cubicBezTo>
                  <a:pt x="134157" y="4045291"/>
                  <a:pt x="114485" y="3993575"/>
                  <a:pt x="96519" y="3940386"/>
                </a:cubicBezTo>
                <a:cubicBezTo>
                  <a:pt x="-149797" y="3212027"/>
                  <a:pt x="80616" y="1935543"/>
                  <a:pt x="727333" y="1034973"/>
                </a:cubicBezTo>
                <a:cubicBezTo>
                  <a:pt x="1162734" y="428187"/>
                  <a:pt x="1634777" y="143879"/>
                  <a:pt x="2102481" y="43895"/>
                </a:cubicBezTo>
                <a:cubicBezTo>
                  <a:pt x="2253336" y="11643"/>
                  <a:pt x="2403701" y="-1412"/>
                  <a:pt x="2552210" y="1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F7853-7D40-493B-8B62-39F022B3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002" y="439365"/>
            <a:ext cx="4572000" cy="1524000"/>
          </a:xfrm>
        </p:spPr>
        <p:txBody>
          <a:bodyPr anchor="t">
            <a:normAutofit/>
          </a:bodyPr>
          <a:lstStyle/>
          <a:p>
            <a:r>
              <a:rPr lang="ru-RU" sz="3200" dirty="0"/>
              <a:t>Кем была введена </a:t>
            </a:r>
            <a:r>
              <a:rPr lang="ru-RU" sz="3200" dirty="0" err="1"/>
              <a:t>фибоначчиева</a:t>
            </a:r>
            <a:r>
              <a:rPr lang="ru-RU" sz="3200" dirty="0"/>
              <a:t> куча?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E49B11-E19A-446A-8351-AAB40B36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2735" y="2247089"/>
            <a:ext cx="3538873" cy="46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5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FCD30-5D56-45FE-BA72-18F3A175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0891"/>
            <a:ext cx="10668000" cy="1524000"/>
          </a:xfrm>
        </p:spPr>
        <p:txBody>
          <a:bodyPr/>
          <a:lstStyle/>
          <a:p>
            <a:r>
              <a:rPr lang="ru-RU" dirty="0"/>
              <a:t>Области применения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DEE8D-1700-4D0A-88A4-F14D9854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7" y="1517073"/>
            <a:ext cx="11824854" cy="498763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Кучи являются основной структурой данных во многих приложениях. В том числе, они применяются: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при сортировке элементов;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в алгоритмах выбора, для поиска минимума и/или максимума, медианы;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в алгоритмах на графах, в частности, при </a:t>
            </a:r>
            <a:r>
              <a:rPr lang="ru-RU" sz="3200" b="1" i="0" dirty="0">
                <a:solidFill>
                  <a:schemeClr val="bg1"/>
                </a:solidFill>
                <a:effectLst/>
                <a:latin typeface="-apple-system"/>
              </a:rPr>
              <a:t>построении минимального </a:t>
            </a:r>
            <a:r>
              <a:rPr lang="ru-RU" sz="3200" b="1" i="0" dirty="0" err="1">
                <a:solidFill>
                  <a:schemeClr val="bg1"/>
                </a:solidFill>
                <a:effectLst/>
                <a:latin typeface="-apple-system"/>
              </a:rPr>
              <a:t>остовного</a:t>
            </a:r>
            <a:r>
              <a:rPr lang="ru-RU" sz="3200" b="1" i="0" dirty="0">
                <a:solidFill>
                  <a:schemeClr val="bg1"/>
                </a:solidFill>
                <a:effectLst/>
                <a:latin typeface="-apple-system"/>
              </a:rPr>
              <a:t> дерева алгоритмом </a:t>
            </a:r>
            <a:r>
              <a:rPr lang="ru-RU" sz="3200" b="1" i="0" dirty="0" err="1">
                <a:solidFill>
                  <a:schemeClr val="bg1"/>
                </a:solidFill>
                <a:effectLst/>
                <a:latin typeface="-apple-system"/>
              </a:rPr>
              <a:t>Крускала</a:t>
            </a:r>
            <a:r>
              <a:rPr lang="ru-RU" sz="32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-apple-system"/>
              </a:rPr>
              <a:t>Joseph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-apple-system"/>
              </a:rPr>
              <a:t>Kruskal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), при нахождении кратчайшего пути </a:t>
            </a:r>
            <a:r>
              <a:rPr lang="ru-RU" sz="3200" b="1" i="0" dirty="0">
                <a:solidFill>
                  <a:schemeClr val="bg1"/>
                </a:solidFill>
                <a:effectLst/>
                <a:latin typeface="-apple-system"/>
              </a:rPr>
              <a:t>алгоритмом </a:t>
            </a:r>
            <a:r>
              <a:rPr lang="ru-RU" sz="3200" b="1" i="0" dirty="0" err="1">
                <a:solidFill>
                  <a:schemeClr val="bg1"/>
                </a:solidFill>
                <a:effectLst/>
                <a:latin typeface="-apple-system"/>
              </a:rPr>
              <a:t>Дейкстры</a:t>
            </a:r>
            <a:r>
              <a:rPr lang="ru-RU" sz="32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-apple-system"/>
              </a:rPr>
              <a:t>Edsger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 W. 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-apple-system"/>
              </a:rPr>
              <a:t>Dijkstra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-apple-system"/>
              </a:rPr>
              <a:t>).</a:t>
            </a: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3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FD947-4119-4A7F-8EAD-C0DE7C8C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принцип устройства. Особенности.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E4249-8932-4CEA-8CC4-5BA6164B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chemeClr val="bg1"/>
                </a:solidFill>
                <a:effectLst/>
                <a:latin typeface="-apple-system"/>
              </a:rPr>
              <a:t>Фибоначчиева</a:t>
            </a:r>
            <a:r>
              <a:rPr lang="ru-RU" b="0" i="1" dirty="0">
                <a:solidFill>
                  <a:schemeClr val="bg1"/>
                </a:solidFill>
                <a:effectLst/>
                <a:latin typeface="-apple-system"/>
              </a:rPr>
              <a:t> куча представляет собой набор </a:t>
            </a:r>
            <a:r>
              <a:rPr lang="ru-RU" b="0" i="1" dirty="0" err="1">
                <a:solidFill>
                  <a:schemeClr val="bg1"/>
                </a:solidFill>
                <a:effectLst/>
                <a:latin typeface="-apple-system"/>
              </a:rPr>
              <a:t>фибоначчиевых</a:t>
            </a:r>
            <a:r>
              <a:rPr lang="ru-RU" b="0" i="1" dirty="0">
                <a:solidFill>
                  <a:schemeClr val="bg1"/>
                </a:solidFill>
                <a:effectLst/>
                <a:latin typeface="-apple-system"/>
              </a:rPr>
              <a:t> деревьев</a:t>
            </a:r>
            <a:endParaRPr lang="ru-RU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(прим.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-apple-system"/>
              </a:rPr>
              <a:t>Фибоначчиево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 дерево – это k-</a:t>
            </a:r>
            <a:r>
              <a:rPr lang="ru-RU" b="0" i="0" dirty="0" err="1">
                <a:solidFill>
                  <a:schemeClr val="bg1"/>
                </a:solidFill>
                <a:effectLst/>
                <a:latin typeface="-apple-system"/>
              </a:rPr>
              <a:t>ичное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 дерево, для каждого элемента которого выполняется правило: «дочерний элемент не превышает своего родителя».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Корни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-apple-system"/>
              </a:rPr>
              <a:t>фибоначчиевых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 деревьев хранятся в виде кольцевого списка.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74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077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78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Freeform: Shape 78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46426-502A-4361-A4C0-470CBDE4E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84" y="149517"/>
            <a:ext cx="255198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: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 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D6ADE1-D690-49B9-A4CB-A3F36004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ECE3E-F60C-4FF1-80BB-4C5FE876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4" y="0"/>
            <a:ext cx="11597276" cy="684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93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1F156-DEB2-4C4E-852F-900281A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принцип устройства.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BEDA1-D209-4B06-B78C-7E34CEC1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В отличие от биномиальны</a:t>
            </a:r>
            <a:r>
              <a:rPr lang="ru-RU" dirty="0">
                <a:solidFill>
                  <a:schemeClr val="bg1"/>
                </a:solidFill>
                <a:latin typeface="-apple-system"/>
              </a:rPr>
              <a:t>х деревьев, здесь дети любого узла могут записываться в любом порядке. </a:t>
            </a:r>
          </a:p>
          <a:p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Доступ к куче производится ссылкой на узел с минимальным ключом</a:t>
            </a:r>
          </a:p>
          <a:p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Каждый узел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-apple-system"/>
              </a:rPr>
              <a:t>фибоначчиева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 дерева, помимо указателей на левого, правого брата, на родителя и на одного из своих сыновей содержит информацию о количестве дочерних узлов.)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4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293DA-BCD0-48F5-B961-A97F748F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Поговорим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о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временной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сложности</a:t>
            </a:r>
            <a:r>
              <a:rPr lang="ru-RU" dirty="0"/>
              <a:t> в данной структуре.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11C985-270B-438B-92D4-0F96250767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1195388"/>
            <a:ext cx="5334000" cy="44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1D03B-679C-4910-8A52-5E7940ED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5BD2F-5F82-49BF-9A81-611FBCC1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К сожалению, скрытые константы в асимптотических оценках трудоемкости велики и использование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-apple-system"/>
              </a:rPr>
              <a:t>фибоначчиевых</a:t>
            </a:r>
            <a:r>
              <a:rPr lang="ru-RU" b="0" i="0" dirty="0">
                <a:solidFill>
                  <a:schemeClr val="bg1"/>
                </a:solidFill>
                <a:effectLst/>
                <a:latin typeface="-apple-system"/>
              </a:rPr>
              <a:t> куч редко оказывается целесообразным: обычные двоичные кучи на практике эффективнее. С практической точки зрения желательно придумать структуру данных с теми же асимптотическими оценками, но с меньшими константами.</a:t>
            </a:r>
            <a:endParaRPr lang="ru-RU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7543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A98B7-FF87-4F00-B183-42257EFF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08297-C95D-4B7E-9C24-0054557D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053119-9424-4F0E-836D-C6F57F82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7" y="300076"/>
            <a:ext cx="11554665" cy="62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5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D3ADD-D6A8-4674-9414-98222701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</a:t>
            </a:r>
            <a:r>
              <a:rPr lang="en-US" dirty="0"/>
              <a:t>(</a:t>
            </a:r>
            <a:r>
              <a:rPr lang="ru-RU" dirty="0"/>
              <a:t>Потенциал)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544DE8-E608-4EA8-BC15-A2144C5B0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379" y="3887267"/>
            <a:ext cx="1184858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A7BDA0-4C1C-43A2-AC26-F9D8A0B1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5" y="2979817"/>
            <a:ext cx="11358307" cy="24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643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598</Words>
  <Application>Microsoft Office PowerPoint</Application>
  <PresentationFormat>Широкоэкранный</PresentationFormat>
  <Paragraphs>53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Avenir Next LT Pro</vt:lpstr>
      <vt:lpstr>Avenir Next LT Pro Light</vt:lpstr>
      <vt:lpstr>Calibri</vt:lpstr>
      <vt:lpstr>Sitka Subheading</vt:lpstr>
      <vt:lpstr>PebbleVTI</vt:lpstr>
      <vt:lpstr>Fibonacci Heap</vt:lpstr>
      <vt:lpstr>Кем была введена фибоначчиева куча?</vt:lpstr>
      <vt:lpstr>Основной принцип устройства. Особенности.</vt:lpstr>
      <vt:lpstr>Презентация PowerPoint</vt:lpstr>
      <vt:lpstr>Основной принцип устройства. Особенности</vt:lpstr>
      <vt:lpstr>Поговорим о временной сложности в данной структуре.</vt:lpstr>
      <vt:lpstr>Сложность</vt:lpstr>
      <vt:lpstr>Презентация PowerPoint</vt:lpstr>
      <vt:lpstr>Сложность(Потенциал)</vt:lpstr>
      <vt:lpstr>Все операции.</vt:lpstr>
      <vt:lpstr>Вставка элемента(insert)</vt:lpstr>
      <vt:lpstr>Удаление минимального элемента (removeMin)</vt:lpstr>
      <vt:lpstr>Уменьшение значения элемента (decreaseKey) </vt:lpstr>
      <vt:lpstr>Тесты и графики (Использовал JUnit)</vt:lpstr>
      <vt:lpstr>Презентация PowerPoint</vt:lpstr>
      <vt:lpstr>Презентация PowerPoint</vt:lpstr>
      <vt:lpstr>Merge</vt:lpstr>
      <vt:lpstr>Выводы. Плюсы и минусы структуры данных, ее применимость.</vt:lpstr>
      <vt:lpstr>Выводы. Плюсы и минусы структуры данных, ее применимость.</vt:lpstr>
      <vt:lpstr>Области применения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Heap</dc:title>
  <dc:creator>Бартновский Андрей Юрьевич</dc:creator>
  <cp:lastModifiedBy>Бартновский Андрей Юрьевич</cp:lastModifiedBy>
  <cp:revision>7</cp:revision>
  <dcterms:created xsi:type="dcterms:W3CDTF">2022-04-18T15:26:05Z</dcterms:created>
  <dcterms:modified xsi:type="dcterms:W3CDTF">2022-04-18T23:44:08Z</dcterms:modified>
</cp:coreProperties>
</file>