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6" r:id="rId6"/>
    <p:sldId id="261" r:id="rId7"/>
    <p:sldId id="262" r:id="rId8"/>
    <p:sldId id="260" r:id="rId9"/>
    <p:sldId id="263" r:id="rId10"/>
    <p:sldId id="265" r:id="rId11"/>
    <p:sldId id="274" r:id="rId12"/>
    <p:sldId id="273" r:id="rId13"/>
    <p:sldId id="275" r:id="rId14"/>
    <p:sldId id="271" r:id="rId15"/>
    <p:sldId id="277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4574" autoAdjust="0"/>
  </p:normalViewPr>
  <p:slideViewPr>
    <p:cSldViewPr>
      <p:cViewPr>
        <p:scale>
          <a:sx n="80" d="100"/>
          <a:sy n="80" d="100"/>
        </p:scale>
        <p:origin x="-251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0245C-11DC-4D3D-8671-ADE7D0541813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6D16-9D73-494D-BD91-EC339F3FCF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35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E4C2F-6166-4854-A37B-8AE4946CFDDF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34EAD-6B7A-4BD7-8A32-3622636F6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683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74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85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63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051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49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804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692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69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"/>
          <a:stretch/>
        </p:blipFill>
        <p:spPr>
          <a:xfrm>
            <a:off x="-76261" y="-27384"/>
            <a:ext cx="9252520" cy="68853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40060" y="2132856"/>
            <a:ext cx="77724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863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3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4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24498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7984" y="143722"/>
            <a:ext cx="4402832" cy="95436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0603"/>
            <a:ext cx="9144000" cy="48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05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7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39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4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09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07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225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22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5649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Дипломная работа:</a:t>
            </a:r>
            <a:br>
              <a:rPr lang="ru-RU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методов машинного обучения для анализа эффективности</a:t>
            </a:r>
            <a:br>
              <a:rPr lang="ru-RU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органического цикла </a:t>
            </a:r>
            <a:r>
              <a:rPr lang="ru-RU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r>
              <a:rPr lang="ru-RU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4869160"/>
            <a:ext cx="6400800" cy="1752600"/>
          </a:xfrm>
        </p:spPr>
        <p:txBody>
          <a:bodyPr>
            <a:noAutofit/>
          </a:bodyPr>
          <a:lstStyle/>
          <a:p>
            <a:pPr algn="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Студент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 курса </a:t>
            </a:r>
          </a:p>
          <a:p>
            <a:pPr algn="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Нилова Ильи Витальевича</a:t>
            </a:r>
          </a:p>
          <a:p>
            <a:pPr algn="r"/>
            <a:endPara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Научный руководитель:</a:t>
            </a:r>
          </a:p>
          <a:p>
            <a:pPr algn="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ст. пр. кафедры энергофизики</a:t>
            </a:r>
          </a:p>
          <a:p>
            <a:pPr algn="r"/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Ларькин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Андрей Викторович</a:t>
            </a:r>
          </a:p>
          <a:p>
            <a:pPr algn="r"/>
            <a:endParaRPr lang="ru-RU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14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16632"/>
            <a:ext cx="4402832" cy="954360"/>
          </a:xfrm>
        </p:spPr>
        <p:txBody>
          <a:bodyPr>
            <a:noAutofit/>
          </a:bodyPr>
          <a:lstStyle/>
          <a:p>
            <a:pPr lvl="0"/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методов машинного обучения</a:t>
            </a:r>
            <a:endParaRPr lang="ru-RU" b="1" i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98" y="4869160"/>
            <a:ext cx="9144000" cy="1412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6 Принципиальная схема подходов к различным видам исследований</a:t>
            </a:r>
            <a:endParaRPr lang="ru-RU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70" y="1340768"/>
            <a:ext cx="7323255" cy="38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43722"/>
            <a:ext cx="4608512" cy="954360"/>
          </a:xfrm>
        </p:spPr>
        <p:txBody>
          <a:bodyPr>
            <a:normAutofit/>
          </a:bodyPr>
          <a:lstStyle/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методов машинного обучения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5559596"/>
            <a:ext cx="8579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Рис. 7 Принципиальная схема простой нейронной сети обратного распространения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3528" y="3784574"/>
            <a:ext cx="8795320" cy="38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 lang="ru-RU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6012625"/>
            <a:ext cx="8579296" cy="38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 lang="ru-RU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97464"/>
            <a:ext cx="4908439" cy="4262132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061" y="1889779"/>
            <a:ext cx="3789943" cy="33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8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43722"/>
            <a:ext cx="4608512" cy="954360"/>
          </a:xfrm>
        </p:spPr>
        <p:txBody>
          <a:bodyPr>
            <a:normAutofit/>
          </a:bodyPr>
          <a:lstStyle/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методов машинного обучения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1769" y="1427132"/>
            <a:ext cx="8219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важнейших задач, при построении нейронной сети, является поиск и определение оптимальных параметров логической архитектуры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7549" y="4293096"/>
            <a:ext cx="8827697" cy="65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 lang="ru-RU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75490" y="5648333"/>
            <a:ext cx="8579756" cy="745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 lang="ru-RU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7" y="2384765"/>
            <a:ext cx="3963461" cy="2667372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96" y="2384765"/>
            <a:ext cx="4413849" cy="279316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98609" y="5325167"/>
            <a:ext cx="8133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8. Зависимости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точности предсказания от значения коэффициента скорости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(слева) и количества нейронов в скрытом слое (справа)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769" y="2261653"/>
            <a:ext cx="1204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Точность</a:t>
            </a:r>
            <a:endParaRPr lang="ru-R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41396" y="2249781"/>
            <a:ext cx="1204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Точность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53300" y="485208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Скорость </a:t>
            </a:r>
          </a:p>
          <a:p>
            <a:r>
              <a:rPr lang="ru-RU" sz="1000" dirty="0" smtClean="0"/>
              <a:t>обучения</a:t>
            </a:r>
            <a:endParaRPr lang="ru-RU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985205" y="4970180"/>
            <a:ext cx="13316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/>
              <a:t>Количество скрытых нейронов</a:t>
            </a:r>
            <a:endParaRPr lang="ru-RU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2518140" y="2633008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Обучающие данные</a:t>
            </a:r>
            <a:endParaRPr lang="ru-RU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407696" y="2845894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Обучающие данные</a:t>
            </a:r>
            <a:endParaRPr lang="ru-RU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59632" y="2994124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Тестовые данные</a:t>
            </a:r>
            <a:endParaRPr lang="ru-RU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7412141" y="3781347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Тестовые данные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28661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7984" y="188640"/>
            <a:ext cx="4402832" cy="954360"/>
          </a:xfrm>
        </p:spPr>
        <p:txBody>
          <a:bodyPr>
            <a:noAutofit/>
          </a:bodyPr>
          <a:lstStyle/>
          <a:p>
            <a:pPr lvl="0"/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методов машинного обучения</a:t>
            </a:r>
            <a:endParaRPr lang="ru-RU" b="1" i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30527" y="4275580"/>
            <a:ext cx="5472608" cy="908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9. Результаты цикла испытаний с определенными </a:t>
            </a:r>
          </a:p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параметрами сети</a:t>
            </a:r>
            <a:endParaRPr lang="ru-RU" sz="1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0" y="1322901"/>
            <a:ext cx="4932303" cy="309634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55576" y="4995753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проанализирована точность обучения с данными параметрами сети для большого количества испытаний. Каждое испытание включало полный процесс обучения, предсказания и расчёта точности обучения. Цикл тестирования включал 100 итераций испытания. Анализировалась точность обучения тестового и обучающего массива данных, результаты приведены на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рисунке 9.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73"/>
          <a:stretch/>
        </p:blipFill>
        <p:spPr>
          <a:xfrm>
            <a:off x="5860492" y="1412776"/>
            <a:ext cx="2808312" cy="252028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78648" y="39459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работы модели 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нейронной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620" y="1199790"/>
            <a:ext cx="1101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Т</a:t>
            </a:r>
            <a:r>
              <a:rPr lang="ru-RU" sz="1000" dirty="0" smtClean="0"/>
              <a:t>очность</a:t>
            </a:r>
            <a:endParaRPr lang="ru-R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748907" y="429613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Итерации обучения</a:t>
            </a:r>
            <a:endParaRPr lang="ru-R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50456" y="3934694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Обучающие данные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26262" y="3699745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Тестовые данные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9796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 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7012" y="1412776"/>
            <a:ext cx="85038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В ходе выполнения дипломного исследования разработана программа для визуализации ОЦР в координатах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создан интерфейс программы, позволяющей произвести варьирование параметров энергетической установки с целью определения её оптимальных режимов работы, что делает возможным использование разработанной программы в качестве модельной среды для анализа данных установок.  Также построен  алгоритм машинного обучения для аналитического изучения эффективности органических циклов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Ренкина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различными параметрами. При помощи разработанных средств моделирования можно: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 Построить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-диаграмму органического цикла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Ренкина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 заданными параметрами и одной из 11 доступных в модели рабочих жидкостей.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б) Делать точные предположения о термальной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эксергической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эффективность данного цикла, при помощи построенного алгоритма машинного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28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 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7012" y="1412776"/>
            <a:ext cx="85038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Расчеты в рамках разработанной математической модели показывают, что: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тепловая эффективность ОЦР  лежит в диапазоне 14,7 %(изобутан) – 17,4% (этан), что подчеркивает эффективность применения данной технологии для использования остаточного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низкопотенциального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тепла.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точность предсказания термической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эксергической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эффективности заданного цикла составляет порядка 94%, при определенных параметрах нейронной сети: коэффициент скорости обучения – 0.05, количество нейронов в скрытом слое – 9, количество эпох обучения – 50.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3) В результате выполнения дипломного исследования показана эффективность использования методов машинного обучения для увеличения полезности термодинамических установок, а также высокая степень применимости при исследованиях в области рациональной энергетики.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09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924944"/>
            <a:ext cx="7772400" cy="1470025"/>
          </a:xfrm>
        </p:spPr>
        <p:txBody>
          <a:bodyPr>
            <a:normAutofit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 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89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работы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628800"/>
            <a:ext cx="8435280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методику применения методов машинного обучения для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анализа эффективности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органического цикла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Ренкина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1805880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33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Актуальность работы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556792"/>
            <a:ext cx="85072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работа является актуальной и перспективной,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ситуация загрязнения окружающей среды остаточным теплом все больше влияет на экологию, а исследований по данной теме недостаточно, из-за дороговизны и трудоемкости процессов, а также тематика работы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соответствует основным принципам Государственной программы «Энергосбережение»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 годы.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82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Паровой цикл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225847" y="4797152"/>
            <a:ext cx="5421326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T-s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p-h диаграммы классического </a:t>
            </a:r>
            <a:endParaRPr lang="ru-RU" sz="1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цикла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Ренкина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https://thermopedia.com/content/5493/eqn062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435" y="1997551"/>
            <a:ext cx="2042999" cy="71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T-s and p-h diagrams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29" y="1412776"/>
            <a:ext cx="3432175" cy="31946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462117" y="141277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 силовых циклов определяется как: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462117" y="274964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тепла и работы можно определить, применяя первый закон термодинамики к каждому этапу. Качество пара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выходе из турбины определяется из предположения об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изэнтропическом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расширении, т.е.</a:t>
            </a:r>
          </a:p>
        </p:txBody>
      </p:sp>
      <p:pic>
        <p:nvPicPr>
          <p:cNvPr id="13" name="Рисунок 12" descr="https://thermopedia.com/content/5493/eqn063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71" y="4152049"/>
            <a:ext cx="2717807" cy="45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Прямоугольник 13"/>
          <p:cNvSpPr/>
          <p:nvPr/>
        </p:nvSpPr>
        <p:spPr>
          <a:xfrm>
            <a:off x="4480170" y="4627875"/>
            <a:ext cx="3202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1-2-3 Изобарический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теплообмен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3-4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Изэнтропическое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4-5 Изобарический отвод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5-1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Изэнтропическое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сжатие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Органический цикл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400023"/>
            <a:ext cx="8579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/>
              <a:t>Главное отличие органического цикла </a:t>
            </a:r>
            <a:r>
              <a:rPr lang="ru-RU" dirty="0" err="1"/>
              <a:t>Ренкина</a:t>
            </a:r>
            <a:r>
              <a:rPr lang="ru-RU" dirty="0"/>
              <a:t> (ОЦР) от традиционного цикла </a:t>
            </a:r>
            <a:r>
              <a:rPr lang="ru-RU" dirty="0" err="1"/>
              <a:t>Ренкина</a:t>
            </a:r>
            <a:r>
              <a:rPr lang="ru-RU" dirty="0"/>
              <a:t> заключается в рабочей жидкости: вместо воды используются органические компоненты. Типичные органические соединения это: хладагенты, углеродные соединения (бутан, пентан, </a:t>
            </a:r>
            <a:r>
              <a:rPr lang="ru-RU" dirty="0" err="1"/>
              <a:t>гексан</a:t>
            </a:r>
            <a:r>
              <a:rPr lang="ru-RU" dirty="0"/>
              <a:t>, и т.д.), кремниевое масло и </a:t>
            </a:r>
            <a:r>
              <a:rPr lang="ru-RU" dirty="0" err="1" smtClean="0"/>
              <a:t>др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87" y="2600352"/>
            <a:ext cx="7658362" cy="29560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600" y="553737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en-US" dirty="0" smtClean="0"/>
              <a:t>2</a:t>
            </a:r>
            <a:r>
              <a:rPr lang="ru-RU" dirty="0" smtClean="0"/>
              <a:t>. Схема</a:t>
            </a:r>
            <a:r>
              <a:rPr lang="en-US" dirty="0" smtClean="0"/>
              <a:t> </a:t>
            </a:r>
            <a:r>
              <a:rPr lang="ru-RU" dirty="0" smtClean="0"/>
              <a:t>ОЦР </a:t>
            </a:r>
            <a:r>
              <a:rPr lang="ru-RU" dirty="0"/>
              <a:t>без </a:t>
            </a:r>
            <a:r>
              <a:rPr lang="ru-RU" dirty="0" smtClean="0"/>
              <a:t>регенератора (слева), схема </a:t>
            </a:r>
            <a:r>
              <a:rPr lang="ru-RU" dirty="0"/>
              <a:t>ОЦР с </a:t>
            </a:r>
            <a:r>
              <a:rPr lang="ru-RU" dirty="0" smtClean="0"/>
              <a:t>регенератором (справа).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0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органического цикла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340768"/>
            <a:ext cx="86513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органического цикла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ренкина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Биомасса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комбинированная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теплоэнергетика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Геотермальная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энергия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Солнечная энергетическая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установка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Утилизация тепла на механическом оборудовании 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промышленных процессах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Утилизация тепла в двигателях внутреннего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сгорания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83718"/>
            <a:ext cx="3772984" cy="27877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42717" y="5445224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3.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ОЦР для геотермальной установки</a:t>
            </a:r>
          </a:p>
        </p:txBody>
      </p:sp>
    </p:spTree>
    <p:extLst>
      <p:ext uri="{BB962C8B-B14F-4D97-AF65-F5344CB8AC3E}">
        <p14:creationId xmlns:p14="http://schemas.microsoft.com/office/powerpoint/2010/main" val="16220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Сравнение с классическим циклом </a:t>
            </a:r>
            <a:r>
              <a:rPr lang="ru-RU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endParaRPr lang="ru-RU" sz="2400" b="1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502783"/>
            <a:ext cx="4896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диаграмме T-s на рис.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показаны кривые насыщения воды и нескольких типичных органических жидкостей в системах ОЦР.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44008" y="4603434"/>
            <a:ext cx="41000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40768"/>
            <a:ext cx="3888432" cy="26810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0" y="2605703"/>
            <a:ext cx="5068450" cy="28321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08104" y="402177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кривые насыщения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701" y="5518973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1.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парового и органического циклов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Ренкина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2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8099" y="5086517"/>
            <a:ext cx="2880995" cy="116014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Органический цикл </a:t>
            </a:r>
            <a:r>
              <a:rPr lang="ru-RU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340768"/>
            <a:ext cx="8640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пакеты используют следующие формулы и принципы. В общем случае расчеты основаны на безразмерных величинах δ и τ, где эти величины определяются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1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3528" y="1934765"/>
            <a:ext cx="814070" cy="4762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79512" y="2411015"/>
            <a:ext cx="653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Безразмерная энергия Гельмгольца жидкости задается следующим образом:</a:t>
            </a:r>
          </a:p>
        </p:txBody>
      </p:sp>
      <p:pic>
        <p:nvPicPr>
          <p:cNvPr id="9" name="image14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14022" y="2472509"/>
            <a:ext cx="1044575" cy="18478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12557" y="2657294"/>
            <a:ext cx="72258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Точная форма энергетических величин Гельмгольца зависит от жидкости.</a:t>
            </a:r>
          </a:p>
        </p:txBody>
      </p:sp>
      <p:pic>
        <p:nvPicPr>
          <p:cNvPr id="11" name="image15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3528" y="3088393"/>
            <a:ext cx="6148070" cy="20701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23528" y="341900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безразмерная остаточная энергия Гельмгольца:</a:t>
            </a:r>
          </a:p>
        </p:txBody>
      </p:sp>
      <p:pic>
        <p:nvPicPr>
          <p:cNvPr id="13" name="image16.jpe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5095" y="3726783"/>
            <a:ext cx="6123305" cy="43307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356038" y="4293096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термодинамические параметры могут быть получены с помощью аналитических производных от энергетических величин Гельмгольца. Например, у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дельная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энергия, удельная энтальпия,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удельная энтропия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удельные тепловыделения при постоянном объеме и постоянном давлении 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находятся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путем:</a:t>
            </a:r>
          </a:p>
        </p:txBody>
      </p:sp>
      <p:pic>
        <p:nvPicPr>
          <p:cNvPr id="16" name="image18.png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0055" y="5218669"/>
            <a:ext cx="2327275" cy="416560"/>
          </a:xfrm>
          <a:prstGeom prst="rect">
            <a:avLst/>
          </a:prstGeom>
        </p:spPr>
      </p:pic>
      <p:pic>
        <p:nvPicPr>
          <p:cNvPr id="17" name="image19.png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4652" y="5805264"/>
            <a:ext cx="3728720" cy="439420"/>
          </a:xfrm>
          <a:prstGeom prst="rect">
            <a:avLst/>
          </a:prstGeom>
        </p:spPr>
      </p:pic>
      <p:pic>
        <p:nvPicPr>
          <p:cNvPr id="18" name="image21.png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56307" y="5207239"/>
            <a:ext cx="3087370" cy="4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3170" y="3274664"/>
            <a:ext cx="4455386" cy="253772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моделирования органического цикла </a:t>
            </a:r>
            <a:r>
              <a:rPr lang="ru-RU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Ренкина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933" y="5897017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Пример работы программы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-1877888" y="6165304"/>
            <a:ext cx="4402832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2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3553" y="1484784"/>
            <a:ext cx="6840760" cy="186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3691</TotalTime>
  <Words>787</Words>
  <Application>Microsoft Office PowerPoint</Application>
  <PresentationFormat>Экран (4:3)</PresentationFormat>
  <Paragraphs>95</Paragraphs>
  <Slides>16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Дипломная работа:  Применение методов машинного обучения для анализа эффективности органического цикла Ренкина.</vt:lpstr>
      <vt:lpstr>Цель работы</vt:lpstr>
      <vt:lpstr>Актуальность работы</vt:lpstr>
      <vt:lpstr>Паровой цикл Ренкина</vt:lpstr>
      <vt:lpstr>Органический цикл Ренкина</vt:lpstr>
      <vt:lpstr>Применение органического цикла Ренкина</vt:lpstr>
      <vt:lpstr>Сравнение с классическим циклом Ренкина</vt:lpstr>
      <vt:lpstr>Органический цикл Ренкина</vt:lpstr>
      <vt:lpstr>Методы моделирования органического цикла Ренкина</vt:lpstr>
      <vt:lpstr>Применение методов машинного обучения</vt:lpstr>
      <vt:lpstr>Применение методов машинного обучения</vt:lpstr>
      <vt:lpstr>Применение методов машинного обучения</vt:lpstr>
      <vt:lpstr>Применение методов машинного обучения</vt:lpstr>
      <vt:lpstr>Заключение </vt:lpstr>
      <vt:lpstr>Заключение </vt:lpstr>
      <vt:lpstr>Спасибо за внимание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</dc:creator>
  <cp:lastModifiedBy>Admin</cp:lastModifiedBy>
  <cp:revision>74</cp:revision>
  <dcterms:created xsi:type="dcterms:W3CDTF">2015-06-29T09:09:44Z</dcterms:created>
  <dcterms:modified xsi:type="dcterms:W3CDTF">2021-06-07T06:53:44Z</dcterms:modified>
</cp:coreProperties>
</file>