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5" r:id="rId12"/>
    <p:sldId id="275" r:id="rId13"/>
    <p:sldId id="266" r:id="rId14"/>
    <p:sldId id="268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574" autoAdjust="0"/>
  </p:normalViewPr>
  <p:slideViewPr>
    <p:cSldViewPr>
      <p:cViewPr>
        <p:scale>
          <a:sx n="105" d="100"/>
          <a:sy n="105" d="100"/>
        </p:scale>
        <p:origin x="-17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0245C-11DC-4D3D-8671-ADE7D0541813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6D16-9D73-494D-BD91-EC339F3FC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5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E4C2F-6166-4854-A37B-8AE4946CFDDF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34EAD-6B7A-4BD7-8A32-3622636F6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68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7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63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85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49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05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80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113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14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69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"/>
          <a:stretch/>
        </p:blipFill>
        <p:spPr>
          <a:xfrm>
            <a:off x="-76261" y="-27384"/>
            <a:ext cx="9252520" cy="6885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40060" y="213285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2449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7984" y="143722"/>
            <a:ext cx="4402832" cy="9543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603"/>
            <a:ext cx="9144000" cy="4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Дипломная работа:</a:t>
            </a:r>
            <a:br>
              <a:rPr lang="ru-RU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 для анализа эффективности</a:t>
            </a:r>
            <a:b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органического цикла </a:t>
            </a:r>
            <a:r>
              <a:rPr lang="ru-RU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курса </a:t>
            </a: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Нилова Ильи Витальевича</a:t>
            </a:r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руководитель:</a:t>
            </a: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ст. пр. кафедры энергофизики</a:t>
            </a:r>
          </a:p>
          <a:p>
            <a:pPr algn="r"/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Ларькин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Андрей Викторович</a:t>
            </a:r>
          </a:p>
          <a:p>
            <a:pPr algn="r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4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43722"/>
            <a:ext cx="4608512" cy="954360"/>
          </a:xfrm>
        </p:spPr>
        <p:txBody>
          <a:bodyPr>
            <a:norm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5559596"/>
            <a:ext cx="8579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Рис. 6 Принципиальная схема простой нейронной сети обратного распространения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3528" y="3784574"/>
            <a:ext cx="8795320" cy="38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012625"/>
            <a:ext cx="8579296" cy="38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1306772"/>
            <a:ext cx="4908439" cy="42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242392"/>
            <a:ext cx="4402832" cy="954360"/>
          </a:xfrm>
        </p:spPr>
        <p:txBody>
          <a:bodyPr>
            <a:noAutofit/>
          </a:bodyPr>
          <a:lstStyle/>
          <a:p>
            <a:pPr lvl="0"/>
            <a:r>
              <a:rPr lang="ru-R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sz="2000" b="1" i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98" y="4869160"/>
            <a:ext cx="9144000" cy="1412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7 Принципиальная схема подходов к различным видам исследований</a:t>
            </a:r>
            <a:endParaRPr lang="ru-RU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0" y="1340768"/>
            <a:ext cx="7323255" cy="38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242392"/>
            <a:ext cx="4402832" cy="954360"/>
          </a:xfrm>
        </p:spPr>
        <p:txBody>
          <a:bodyPr>
            <a:noAutofit/>
          </a:bodyPr>
          <a:lstStyle/>
          <a:p>
            <a:pPr lvl="0"/>
            <a:r>
              <a:rPr lang="ru-R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sz="2000" b="1" i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9940" y="5013176"/>
            <a:ext cx="9144000" cy="1412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2. Исходный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endParaRPr lang="ru-RU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0832"/>
              </p:ext>
            </p:extLst>
          </p:nvPr>
        </p:nvGraphicFramePr>
        <p:xfrm>
          <a:off x="827584" y="1340768"/>
          <a:ext cx="7560840" cy="4176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105"/>
                <a:gridCol w="945105"/>
                <a:gridCol w="945105"/>
                <a:gridCol w="945105"/>
                <a:gridCol w="945105"/>
                <a:gridCol w="945105"/>
                <a:gridCol w="945105"/>
                <a:gridCol w="945105"/>
              </a:tblGrid>
              <a:tr h="590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T_eva</a:t>
                      </a:r>
                      <a:r>
                        <a:rPr lang="en-US" sz="1100" u="none" strike="noStrike" dirty="0">
                          <a:effectLst/>
                        </a:rPr>
                        <a:t> / </a:t>
                      </a:r>
                      <a:r>
                        <a:rPr lang="en-US" sz="1100" u="none" strike="noStrike" dirty="0" err="1">
                          <a:effectLst/>
                        </a:rPr>
                        <a:t>kPa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T_h / 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T_pp / 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T_sh / 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T_sc / 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T_con / 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E_th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E_ex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0,380412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0,356552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0,336455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0,319295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0,304472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0,291539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460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0,280156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0,270061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0,261046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0,380412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603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0,101617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0,356552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6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b="1" i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524944" y="4221088"/>
            <a:ext cx="7497000" cy="54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3. Преобразованные данные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92044"/>
              </p:ext>
            </p:extLst>
          </p:nvPr>
        </p:nvGraphicFramePr>
        <p:xfrm>
          <a:off x="2544071" y="2636912"/>
          <a:ext cx="3523456" cy="169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864"/>
                <a:gridCol w="880864"/>
                <a:gridCol w="880864"/>
                <a:gridCol w="880864"/>
              </a:tblGrid>
              <a:tr h="339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E_th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E_ex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E_th eff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E_ex eff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65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0,135006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0,505404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65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0,135006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0,473705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65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0,135006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0,447004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65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0,135006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0,424206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584" y="148478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целях уменьшения времени вычислений и меньшей загрузки вычислительных мощностей можно выполнить преобразование задачи регрессии к задаче классификации.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b="1" i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436096" y="3933056"/>
            <a:ext cx="2952328" cy="360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8 Результат тестового обучения нейронной сети обратного распространения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50751"/>
            <a:ext cx="4544059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 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012" y="1412776"/>
            <a:ext cx="8503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работы проведено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прогнозирование эффективности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органического цикла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рабочего тела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R141b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разработанной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нейронной сети обратного распространения и соответствующей модели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При этом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показано, что тепловая эффективность ОЦР для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разных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рабочих тел лежит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диапазоне 14,7 (изобутан) – 17,4% (этан), что подчеркивает эффективность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применения данной технологии для использовании остаточного</a:t>
            </a:r>
          </a:p>
          <a:p>
            <a:pPr algn="just"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низкопотенциального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тепла;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выполнена визуализация ОЦР в координатах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создан интерфейс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программы, позволяющей произвести варьирование параметров энергетической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установки с целью определения её оптимальных режимов работы, что делает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возможным использование разработанной программы в качестве модельной среды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анализа данных установок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создан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позволяющей произвести варьирование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ейронной сети для достижения оптимальных значений весовых коэффициентов и более эффективного ее обучения, что позволяет достичь точности обучения порядка 93%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2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772400" cy="1470025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 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89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работы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628800"/>
            <a:ext cx="8435280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методику применения методов машинного обучения для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анализа эффективности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органического цикла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05880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3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 работы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556792"/>
            <a:ext cx="85072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работа является актуальной и перспективной,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ситуация загрязнения окружающей среды остаточным теплом все больше влияет на экологию, а исследований по данной теме недостаточно, из-за дороговизны и трудоемкости процессов, а также тематика работы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основным принципам Государственной программы «Энергосбережение» на 2016 − 2020 годы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(Раздел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подпрограмма 1 «повышение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энергоэффективности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2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Органический цикл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00023"/>
            <a:ext cx="85792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/>
              <a:t>Главное отличие органического цикла </a:t>
            </a:r>
            <a:r>
              <a:rPr lang="ru-RU" dirty="0" err="1"/>
              <a:t>Ренкина</a:t>
            </a:r>
            <a:r>
              <a:rPr lang="ru-RU" dirty="0"/>
              <a:t> (ОЦР) от традиционного цикла </a:t>
            </a:r>
            <a:r>
              <a:rPr lang="ru-RU" dirty="0" err="1"/>
              <a:t>Ренкина</a:t>
            </a:r>
            <a:r>
              <a:rPr lang="ru-RU" dirty="0"/>
              <a:t> заключается в рабочей жидкости: вместо воды используются органические компоненты. Типичные органические соединения это: хладагенты, углеродные соединения (бутан, пентан, </a:t>
            </a:r>
            <a:r>
              <a:rPr lang="ru-RU" dirty="0" err="1"/>
              <a:t>гексан</a:t>
            </a:r>
            <a:r>
              <a:rPr lang="ru-RU" dirty="0"/>
              <a:t>, и т.д.), кремниевое масло и др. Более низкая температура кипения этих веществ позволяет использовать их для работы с источниками намного меньшей температуры, чем в традиционных паровых циклах. А теплофизические свойства этих соединений, отличающиеся от свойств воды по ряду пунктов, имеют прямое практическое применение при проектировке устройств, работающих на ОЦР.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83322"/>
            <a:ext cx="5849166" cy="2257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2200" y="423781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Рис.1 </a:t>
            </a:r>
            <a:r>
              <a:rPr lang="ru-RU" dirty="0" smtClean="0"/>
              <a:t>Схема</a:t>
            </a:r>
            <a:endParaRPr lang="ru-RU" dirty="0"/>
          </a:p>
          <a:p>
            <a:r>
              <a:rPr lang="ru-RU" dirty="0"/>
              <a:t>ОЦР без </a:t>
            </a:r>
            <a:r>
              <a:rPr lang="ru-RU" dirty="0" smtClean="0"/>
              <a:t>регенератора (слева), схема </a:t>
            </a:r>
            <a:r>
              <a:rPr lang="ru-RU" dirty="0"/>
              <a:t>ОЦР с </a:t>
            </a:r>
            <a:r>
              <a:rPr lang="ru-RU" dirty="0" smtClean="0"/>
              <a:t>регенератором (справа).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1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Органический цикл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340768"/>
            <a:ext cx="864096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200" dirty="0"/>
              <a:t>ОЦР состоит из следующих процессов: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1-2 - насос передает рабочему телу энергию сжатия при неизмененной энтропии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(адиабатическое сжатие);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2-3 - жидкое рабочее тело после сжатия сначала подогревается в регенераторе,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затем в парогенераторе, пока не достигнет состояния насыщенной жидкости.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3-4 - рабочее тело находится в состоянии насыщенной жидкости. В испаритель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добавляется тепло – тело начинает испаряться в виде влажного пара, постепенно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достигая состояния насыщенного пара. Этот процесс происходит при постоянной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температуре и давлении;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4-5 - при добавлении дополнительного тепла в подогреватель при постоянном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давлении достигается состояние перегретого пара;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5-6 - рабочее тело поступает в экспандер (турбину), где путем </a:t>
            </a:r>
            <a:endParaRPr lang="ru-RU" sz="1200" dirty="0" smtClean="0"/>
          </a:p>
          <a:p>
            <a:pPr>
              <a:spcAft>
                <a:spcPts val="800"/>
              </a:spcAft>
            </a:pPr>
            <a:r>
              <a:rPr lang="ru-RU" sz="1200" dirty="0" smtClean="0"/>
              <a:t>Адиабатического расширения </a:t>
            </a:r>
            <a:r>
              <a:rPr lang="ru-RU" sz="1200" dirty="0"/>
              <a:t>приводит в действие генератор, который преобразует механическую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работу в электрическую энергию;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6-7 - после экспандера рабочее тело проходит через регенератор – </a:t>
            </a:r>
            <a:r>
              <a:rPr lang="ru-RU" sz="1200" dirty="0" smtClean="0"/>
              <a:t>теплообменник, где </a:t>
            </a:r>
            <a:r>
              <a:rPr lang="ru-RU" sz="1200" dirty="0"/>
              <a:t>тепловая энергия используется в виде пара для подогрева </a:t>
            </a:r>
            <a:r>
              <a:rPr lang="ru-RU" sz="1200" dirty="0" smtClean="0"/>
              <a:t>охлажденного рабочего </a:t>
            </a:r>
            <a:r>
              <a:rPr lang="ru-RU" sz="1200" dirty="0"/>
              <a:t>тела в жидком состоянии. Этот процесс происходит при </a:t>
            </a:r>
            <a:r>
              <a:rPr lang="ru-RU" sz="1200" dirty="0" smtClean="0"/>
              <a:t>постоянном давлении</a:t>
            </a:r>
            <a:r>
              <a:rPr lang="ru-RU" sz="1200" dirty="0"/>
              <a:t>;</a:t>
            </a:r>
          </a:p>
          <a:p>
            <a:pPr>
              <a:spcAft>
                <a:spcPts val="800"/>
              </a:spcAft>
            </a:pPr>
            <a:r>
              <a:rPr lang="ru-RU" sz="1200" dirty="0"/>
              <a:t>7-1 - рабочее тело поступает в конденсатор, где проходит изобарический </a:t>
            </a:r>
            <a:r>
              <a:rPr lang="ru-RU" sz="1200" dirty="0" smtClean="0"/>
              <a:t>и изотермический </a:t>
            </a:r>
            <a:r>
              <a:rPr lang="ru-RU" sz="1200" dirty="0"/>
              <a:t>отвод тепла. Влажность повышается, тело переходит из </a:t>
            </a:r>
            <a:r>
              <a:rPr lang="ru-RU" sz="1200" dirty="0" smtClean="0"/>
              <a:t>состояния влажного </a:t>
            </a:r>
            <a:r>
              <a:rPr lang="ru-RU" sz="1200" dirty="0"/>
              <a:t>пара в насыщенную жидкость.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40768"/>
            <a:ext cx="4048413" cy="29162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888" y="4166121"/>
            <a:ext cx="3957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Рис.2 Температурно-</a:t>
            </a:r>
            <a:r>
              <a:rPr lang="ru-RU" sz="1200" dirty="0" err="1"/>
              <a:t>энтальпийная</a:t>
            </a:r>
            <a:r>
              <a:rPr lang="ru-RU" sz="1200" dirty="0"/>
              <a:t> диаграмма цикла ОЦР</a:t>
            </a:r>
          </a:p>
        </p:txBody>
      </p:sp>
    </p:spTree>
    <p:extLst>
      <p:ext uri="{BB962C8B-B14F-4D97-AF65-F5344CB8AC3E}">
        <p14:creationId xmlns:p14="http://schemas.microsoft.com/office/powerpoint/2010/main" val="18045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органического цикла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340768"/>
            <a:ext cx="8651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органического цикла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Биомасса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комбинированная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теплоэнергетика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Геотермальная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энергия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Солнечная энергетическая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установка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Утилизация тепла на механическом оборудовании и промышленных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процессах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Утилизация тепла в двигателях внутреннего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сгорания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83718"/>
            <a:ext cx="3772984" cy="2787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2717" y="544522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Схема ОЦР для геотермальной установки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16220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с классическим циклом </a:t>
            </a:r>
            <a:r>
              <a:rPr lang="ru-RU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sz="2400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502783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диаграмме T-s на рис.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показаны кривые насыщения воды и нескольких типичных органических жидкостей в системах ОЦР.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4603434"/>
            <a:ext cx="4100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888432" cy="26810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0" y="2605703"/>
            <a:ext cx="5068450" cy="28321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8104" y="402177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Некоторые кривые насыщения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701" y="5518973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Сравнение парового и органического циклов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моделирования органического цикла </a:t>
            </a:r>
            <a:r>
              <a:rPr lang="ru-RU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30721" y="4657439"/>
            <a:ext cx="4100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616" y="558924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Пример работы программы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08247"/>
            <a:ext cx="6980000" cy="41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43722"/>
            <a:ext cx="4608512" cy="954360"/>
          </a:xfrm>
        </p:spPr>
        <p:txBody>
          <a:bodyPr>
            <a:normAutofit/>
          </a:bodyPr>
          <a:lstStyle/>
          <a:p>
            <a:r>
              <a:rPr lang="ru-RU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769" y="1427132"/>
            <a:ext cx="82192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исследований последних десятилетий базируются на традиционных методах конкретного эксперимента и термодинамического моделирования, трудоемкость и стоимость которых относительно велики при решении крупномасштабных задач, хотя результаты исследований обладают высокой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точностью. 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пытаемся найти экономичный и эффективный метод, который мог бы быстро решить задачу расчета различных показателей эффективности системы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ОЦР.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появлением и развитием искусственного интеллекта в последние годы появился новый способ решения этой проблемы. Поэтому в данной работе предложен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прогноза производительности, анализа параметров и оптимизации на основе машинного обучения.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7549" y="4293096"/>
            <a:ext cx="8827697" cy="65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75490" y="5648333"/>
            <a:ext cx="8579756" cy="74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86617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</TotalTime>
  <Words>957</Words>
  <Application>Microsoft Office PowerPoint</Application>
  <PresentationFormat>Экран (4:3)</PresentationFormat>
  <Paragraphs>207</Paragraphs>
  <Slides>16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Дипломная работа:  Применение методов машинного обучения для анализа эффективности органического цикла Ренкина.</vt:lpstr>
      <vt:lpstr>Цель работы</vt:lpstr>
      <vt:lpstr>Актуальность работы</vt:lpstr>
      <vt:lpstr>Органический цикл Ренкина</vt:lpstr>
      <vt:lpstr>Органический цикл Ренкина</vt:lpstr>
      <vt:lpstr>Применение органического цикла Ренкина</vt:lpstr>
      <vt:lpstr>Сравнение с классическим циклом Ренкина</vt:lpstr>
      <vt:lpstr>Методы моделирования органического цикла Ренкина</vt:lpstr>
      <vt:lpstr>Применение методов машинного обучения</vt:lpstr>
      <vt:lpstr>Применение методов машинного обучения</vt:lpstr>
      <vt:lpstr>Применение методов машинного обучения</vt:lpstr>
      <vt:lpstr>Применение методов машинного обучения</vt:lpstr>
      <vt:lpstr>Применение методов машинного обучения</vt:lpstr>
      <vt:lpstr>Применение методов машинного обучения</vt:lpstr>
      <vt:lpstr>Заключение </vt:lpstr>
      <vt:lpstr>Спасибо за внимание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</dc:creator>
  <cp:lastModifiedBy>Admin</cp:lastModifiedBy>
  <cp:revision>56</cp:revision>
  <dcterms:created xsi:type="dcterms:W3CDTF">2015-06-29T09:09:44Z</dcterms:created>
  <dcterms:modified xsi:type="dcterms:W3CDTF">2021-05-03T19:35:48Z</dcterms:modified>
</cp:coreProperties>
</file>