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e7e99"/>
            </a:gs>
            <a:gs pos="100000">
              <a:srgbClr val="12152f"/>
            </a:gs>
          </a:gsLst>
          <a:path path="circle">
            <a:fillToRect l="50000" t="60000" r="50000" b="4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2c6268">
                  <a:alpha val="45098"/>
                </a:srgbClr>
              </a:gs>
              <a:gs pos="100000">
                <a:srgbClr val="a530a8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2f7982">
                  <a:alpha val="45098"/>
                </a:srgbClr>
              </a:gs>
              <a:gs pos="100000">
                <a:srgbClr val="7f2e82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8d43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53548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ru-RU" sz="5600" spc="-1" strike="noStrike">
                <a:solidFill>
                  <a:srgbClr val="b26cb5"/>
                </a:solidFill>
                <a:latin typeface="Calibri"/>
              </a:rPr>
              <a:t>Образец заголовка</a:t>
            </a:r>
            <a:endParaRPr b="0" lang="ru-RU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0A21F592-5881-4F50-B002-300247F8A9AB}" type="datetime">
              <a:rPr b="0" lang="ru-RU" sz="1200" spc="-1" strike="noStrike">
                <a:solidFill>
                  <a:srgbClr val="d4d4d4"/>
                </a:solidFill>
                <a:latin typeface="Constantia"/>
              </a:rPr>
              <a:t>14.4.22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F844525-6328-4005-BD29-4CE94AEB484B}" type="slidenum">
              <a:rPr b="0" lang="ru-RU" sz="1200" spc="-1" strike="noStrike">
                <a:solidFill>
                  <a:srgbClr val="d4d4d4"/>
                </a:solidFill>
                <a:latin typeface="Constanti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ffffff"/>
                </a:solidFill>
                <a:latin typeface="Constantia"/>
              </a:rPr>
              <a:t>Для правки структуры щёлкните мышью</a:t>
            </a:r>
            <a:endParaRPr b="0" lang="ru-RU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Constantia"/>
              </a:rPr>
              <a:t>Второй уровень структуры</a:t>
            </a:r>
            <a:endParaRPr b="0" lang="ru-RU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Третий уровень структуры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2c6268">
                  <a:alpha val="45098"/>
                </a:srgbClr>
              </a:gs>
              <a:gs pos="100000">
                <a:srgbClr val="a530a8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2f7982">
                  <a:alpha val="45098"/>
                </a:srgbClr>
              </a:gs>
              <a:gs pos="100000">
                <a:srgbClr val="7f2e82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8d43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53548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Образец текста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53548a"/>
              </a:buClr>
              <a:buSzPct val="85000"/>
              <a:buFont typeface="Wingdings 2" charset="2"/>
              <a:buChar char=""/>
            </a:pPr>
            <a:r>
              <a:rPr b="0" lang="ru-RU" sz="2400" spc="-1" strike="noStrike">
                <a:solidFill>
                  <a:srgbClr val="000000"/>
                </a:solidFill>
                <a:latin typeface="Constantia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438086"/>
              </a:buClr>
              <a:buSzPct val="7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onstantia"/>
              </a:rPr>
              <a:t>Третий уровень</a:t>
            </a:r>
            <a:endParaRPr b="0" lang="ru-RU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a04da3"/>
              </a:buClr>
              <a:buSzPct val="65000"/>
              <a:buFont typeface="Wingdings 2" charset="2"/>
              <a:buChar char=""/>
            </a:pPr>
            <a:r>
              <a:rPr b="0" lang="ru-RU" sz="2000" spc="-1" strike="noStrike">
                <a:solidFill>
                  <a:srgbClr val="000000"/>
                </a:solidFill>
                <a:latin typeface="Constantia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c4652d"/>
              </a:buClr>
              <a:buSzPct val="65000"/>
              <a:buFont typeface="Wingdings 2" charset="2"/>
              <a:buChar char=""/>
            </a:pPr>
            <a:r>
              <a:rPr b="0" lang="ru-RU" sz="2000" spc="-1" strike="noStrike">
                <a:solidFill>
                  <a:srgbClr val="000000"/>
                </a:solidFill>
                <a:latin typeface="Constantia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64C35A6E-5D7C-4A2A-9270-44623741E817}" type="datetime">
              <a:rPr b="0" lang="ru-RU" sz="1200" spc="-1" strike="noStrike">
                <a:solidFill>
                  <a:srgbClr val="3f4052"/>
                </a:solidFill>
                <a:latin typeface="Constantia"/>
              </a:rPr>
              <a:t>14.4.22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A926856-FE58-4C70-9945-94B2746D2600}" type="slidenum">
              <a:rPr b="0" lang="ru-RU" sz="1200" spc="-1" strike="noStrike">
                <a:solidFill>
                  <a:srgbClr val="3f4052"/>
                </a:solidFill>
                <a:latin typeface="Constanti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1" lang="ru-RU" sz="5600" spc="-1" strike="noStrike">
                <a:solidFill>
                  <a:srgbClr val="b26cb5"/>
                </a:solidFill>
                <a:latin typeface="Calibri"/>
              </a:rPr>
              <a:t>Создание </a:t>
            </a:r>
            <a:r>
              <a:rPr b="1" lang="en-US" sz="5600" spc="-1" strike="noStrike">
                <a:solidFill>
                  <a:srgbClr val="b26cb5"/>
                </a:solidFill>
                <a:latin typeface="Calibri"/>
              </a:rPr>
              <a:t>single page application</a:t>
            </a:r>
            <a:endParaRPr b="0" lang="ru-RU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Constantia"/>
              </a:rPr>
              <a:t>Технология 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ajax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Технология </a:t>
            </a:r>
            <a:r>
              <a:rPr b="0" lang="en-US" sz="5000" spc="-1" strike="noStrike">
                <a:solidFill>
                  <a:srgbClr val="424456"/>
                </a:solidFill>
                <a:latin typeface="Calibri"/>
              </a:rPr>
              <a:t>ajax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2565000"/>
            <a:ext cx="8229240" cy="37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ru-RU" sz="2600" spc="-1" strike="noStrike">
                <a:solidFill>
                  <a:srgbClr val="000000"/>
                </a:solidFill>
                <a:latin typeface="Constantia"/>
              </a:rPr>
              <a:t>Ajax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 означает асинхронный JavaScript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.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С помощью этой технологии можно осуществлять взаимодействие с сервером без необходимости перезагрузки страницы. Это позволяет обновлять содержимое страницы частично, в зависимости от действий пользователя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.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Использование </a:t>
            </a:r>
            <a:r>
              <a:rPr b="0" lang="en-US" sz="5000" spc="-1" strike="noStrike">
                <a:solidFill>
                  <a:srgbClr val="424456"/>
                </a:solidFill>
                <a:latin typeface="Calibri"/>
              </a:rPr>
              <a:t>fetch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 u="sng">
                <a:solidFill>
                  <a:srgbClr val="000000"/>
                </a:solidFill>
                <a:uFillTx/>
                <a:latin typeface="Constantia"/>
              </a:rPr>
              <a:t>Fetch API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 предоставляет интерфейс JavaScript для работы с запросами и ответами HTTP. Вызов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ajax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: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rbel"/>
              </a:rPr>
              <a:t>let promise = fetch(url, [options])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где </a:t>
            </a: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url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 – адрес запроса, </a:t>
            </a: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options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–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дополнительные параметры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Дополнительные параметры - </a:t>
            </a:r>
            <a:r>
              <a:rPr b="0" i="1" lang="en-US" sz="5000" spc="-1" strike="noStrike">
                <a:solidFill>
                  <a:srgbClr val="424456"/>
                </a:solidFill>
                <a:latin typeface="Calibri"/>
              </a:rPr>
              <a:t>options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Заголовки запроса (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headers)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содержат информацию о характере данных, данные авторизации и пр;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Метод (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method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)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–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указывается метод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http;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Тело запроса (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body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)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–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передаваемые данные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Асинхронные функции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Функции, содержащие запросы являются асинхронными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nstantia"/>
              </a:rPr>
              <a:t>async function request(){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nstantia"/>
              </a:rPr>
              <a:t>let result= await fetch(url, options);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nstantia"/>
              </a:rPr>
              <a:t>…</a:t>
            </a:r>
            <a:r>
              <a:rPr b="0" lang="en-US" sz="2600" spc="-1" strike="noStrike">
                <a:solidFill>
                  <a:srgbClr val="c00000"/>
                </a:solidFill>
                <a:latin typeface="Constantia"/>
              </a:rPr>
              <a:t>.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nstantia"/>
              </a:rPr>
              <a:t>}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000000"/>
                </a:solidFill>
                <a:latin typeface="Constantia"/>
              </a:rPr>
              <a:t>await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означает послать запрос на сервер и ничего не предпринимать, пока не придет ответ.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Чтение результатов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Constantia"/>
              </a:rPr>
              <a:t>response.status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–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получение статус кода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запроса;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1" lang="ru-RU" sz="2600" spc="-1" strike="noStrike">
                <a:solidFill>
                  <a:srgbClr val="000000"/>
                </a:solidFill>
                <a:latin typeface="Constantia"/>
              </a:rPr>
              <a:t>response.text()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 – читает ответ и возвращает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как обычный текст,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1" lang="ru-RU" sz="2600" spc="-1" strike="noStrike">
                <a:solidFill>
                  <a:srgbClr val="c00000"/>
                </a:solidFill>
                <a:latin typeface="Constantia"/>
              </a:rPr>
              <a:t>response.json()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 – декодирует ответ в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формате JSON,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1" lang="ru-RU" sz="2600" spc="-1" strike="noStrike">
                <a:solidFill>
                  <a:srgbClr val="000000"/>
                </a:solidFill>
                <a:latin typeface="Constantia"/>
              </a:rPr>
              <a:t>response.formData()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 – возвращает ответ как 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данные формы,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a04da3"/>
              </a:buClr>
              <a:buSzPct val="95000"/>
              <a:buFont typeface="Wingdings 2" charset="2"/>
              <a:buChar char=""/>
            </a:pPr>
            <a:r>
              <a:rPr b="1" lang="ru-RU" sz="2600" spc="-1" strike="noStrike">
                <a:solidFill>
                  <a:srgbClr val="000000"/>
                </a:solidFill>
                <a:latin typeface="Constantia"/>
              </a:rPr>
              <a:t>response.blob()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 – возвращает объект как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Blob</a:t>
            </a: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 (бинарные данные с типом).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513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Пример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41560" y="1746360"/>
            <a:ext cx="8686440" cy="437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rbel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var myHeaders = new Headers();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myHeaders.append("Content-Type", "application/json");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var raw = JSON.stringify({ 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"phone": "890012345678",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"password": "spbpkgh"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});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var requestOptions = {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method: 'POST',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headers: myHeaders,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body: raw  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let res=await fetch("http://tickets.сделай.site/api/login", requestOptions)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.then(response =&gt; response.json());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 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document.write(`&lt;p&gt;token :${res.data.token}&lt;/p&gt;`);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513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424456"/>
                </a:solidFill>
                <a:latin typeface="Calibri"/>
              </a:rPr>
              <a:t>Задание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41560" y="1746360"/>
            <a:ext cx="8686440" cy="437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rbel"/>
              </a:rPr>
              <a:t> </a:t>
            </a: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Сделайте запрос получения информации о бронировании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URL: http://tickets.сделай.site/api/order/{code}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Method: GET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где code – код бронирования code=O86VAWZKUP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rbel"/>
              </a:rPr>
              <a:t>Результаты отобразите на странице</a:t>
            </a:r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Application>LibreOffice/6.4.7.2$Linux_X86_64 LibreOffice_project/40$Build-2</Application>
  <Words>288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2021-11-26T20:04:24Z</dcterms:created>
  <dc:creator>Leonid</dc:creator>
  <dc:description/>
  <dc:language>ru-RU</dc:language>
  <cp:lastModifiedBy/>
  <dcterms:modified xsi:type="dcterms:W3CDTF">2022-04-14T23:49:14Z</dcterms:modified>
  <cp:revision>11</cp:revision>
  <dc:subject/>
  <dc:title>Создание single page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