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18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0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3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3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1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7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F6C70B6-21B4-45C9-A764-57D7B471DB72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2AF5AD-1E94-4792-AC5B-8AC4D07F7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4FFD-9AC0-EE20-B87C-1E35C4758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B1762-F235-37F5-9CD9-E9A1C8D4F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38675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Presented to  : Dr. Charbel Obeid</a:t>
            </a:r>
          </a:p>
          <a:p>
            <a:r>
              <a:rPr lang="en-US" dirty="0"/>
              <a:t>Student    : Youssef Eid &amp; Hassan Khadra</a:t>
            </a:r>
          </a:p>
          <a:p>
            <a:r>
              <a:rPr lang="en-US" dirty="0"/>
              <a:t>Project : Group 14</a:t>
            </a:r>
          </a:p>
        </p:txBody>
      </p:sp>
    </p:spTree>
    <p:extLst>
      <p:ext uri="{BB962C8B-B14F-4D97-AF65-F5344CB8AC3E}">
        <p14:creationId xmlns:p14="http://schemas.microsoft.com/office/powerpoint/2010/main" val="331384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1CEA-383B-18F8-5567-2B67F154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Few </a:t>
            </a:r>
            <a:r>
              <a:rPr lang="en-US" dirty="0" err="1"/>
              <a:t>MySql</a:t>
            </a:r>
            <a:r>
              <a:rPr lang="en-US" dirty="0"/>
              <a:t> exercises: </a:t>
            </a:r>
          </a:p>
          <a:p>
            <a:pPr marL="36900" indent="0">
              <a:buNone/>
            </a:pPr>
            <a:r>
              <a:rPr lang="en-US" b="1" dirty="0"/>
              <a:t>1-a. Give the number of data in table Company Code having more than 3 records in table Sales Organization: </a:t>
            </a:r>
          </a:p>
          <a:p>
            <a:r>
              <a:rPr lang="en-US" sz="1800" dirty="0"/>
              <a:t>select count(*) as Counter from </a:t>
            </a:r>
            <a:r>
              <a:rPr lang="en-US" sz="1800" dirty="0" err="1"/>
              <a:t>companycode</a:t>
            </a:r>
            <a:r>
              <a:rPr lang="en-US" sz="1800" dirty="0"/>
              <a:t> where (select </a:t>
            </a:r>
            <a:r>
              <a:rPr lang="en-US" sz="1800" dirty="0" err="1"/>
              <a:t>salesorganization.CC_ID</a:t>
            </a:r>
            <a:r>
              <a:rPr lang="en-US" sz="1800" dirty="0"/>
              <a:t> from </a:t>
            </a:r>
            <a:r>
              <a:rPr lang="en-US" sz="1800" dirty="0" err="1"/>
              <a:t>salesorganization</a:t>
            </a:r>
            <a:r>
              <a:rPr lang="en-US" sz="1800" dirty="0"/>
              <a:t> where </a:t>
            </a:r>
            <a:r>
              <a:rPr lang="en-US" sz="1800" dirty="0" err="1"/>
              <a:t>companycode.CC_ID</a:t>
            </a:r>
            <a:r>
              <a:rPr lang="en-US" sz="1800" dirty="0"/>
              <a:t> = </a:t>
            </a:r>
            <a:r>
              <a:rPr lang="en-US" sz="1800" dirty="0" err="1"/>
              <a:t>salesorganization.CC_ID</a:t>
            </a:r>
            <a:r>
              <a:rPr lang="en-US" sz="1800" dirty="0"/>
              <a:t> group by </a:t>
            </a:r>
            <a:r>
              <a:rPr lang="en-US" sz="1800" dirty="0" err="1"/>
              <a:t>salesorganization.CC_ID</a:t>
            </a:r>
            <a:r>
              <a:rPr lang="en-US" sz="1800" dirty="0"/>
              <a:t> having count(</a:t>
            </a:r>
            <a:r>
              <a:rPr lang="en-US" sz="1800" dirty="0" err="1"/>
              <a:t>salesorganization.CC_ID</a:t>
            </a:r>
            <a:r>
              <a:rPr lang="en-US" sz="1800" dirty="0"/>
              <a:t>) &gt;3);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54032-78AF-03B5-544C-C3D8385A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US" dirty="0"/>
              <a:t>Physical Model – </a:t>
            </a:r>
            <a:r>
              <a:rPr lang="en-US" dirty="0" err="1"/>
              <a:t>MySql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34589-E267-D9A0-D6C4-F57617EA0175}"/>
              </a:ext>
            </a:extLst>
          </p:cNvPr>
          <p:cNvSpPr txBox="1"/>
          <p:nvPr/>
        </p:nvSpPr>
        <p:spPr>
          <a:xfrm>
            <a:off x="2420874" y="4082171"/>
            <a:ext cx="181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E2362-F071-B67D-0002-FB02DBFDA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40" y="4513976"/>
            <a:ext cx="730288" cy="1663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41EA3-4315-044A-9EFB-F070A42CE3ED}"/>
              </a:ext>
            </a:extLst>
          </p:cNvPr>
          <p:cNvSpPr txBox="1"/>
          <p:nvPr/>
        </p:nvSpPr>
        <p:spPr>
          <a:xfrm>
            <a:off x="4877207" y="4076105"/>
            <a:ext cx="225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Organization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42B007-0B28-F954-3EBA-964AB743E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53" y="4513976"/>
            <a:ext cx="1511378" cy="1530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2FA90D-ADDF-96E7-1166-DFD04B3683F7}"/>
              </a:ext>
            </a:extLst>
          </p:cNvPr>
          <p:cNvSpPr txBox="1"/>
          <p:nvPr/>
        </p:nvSpPr>
        <p:spPr>
          <a:xfrm>
            <a:off x="7062722" y="4884204"/>
            <a:ext cx="183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 </a:t>
            </a:r>
            <a:r>
              <a:rPr lang="en-US" sz="2400" b="1" dirty="0">
                <a:sym typeface="Wingdings" panose="05000000000000000000" pitchFamily="2" charset="2"/>
              </a:rPr>
              <a:t></a:t>
            </a:r>
            <a:endParaRPr lang="en-US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A7B5D6-57B1-8B43-5B61-810163A9D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67" y="4602308"/>
            <a:ext cx="2487990" cy="10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1CEA-383B-18F8-5567-2B67F154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Few </a:t>
            </a:r>
            <a:r>
              <a:rPr lang="en-US" dirty="0" err="1"/>
              <a:t>MySql</a:t>
            </a:r>
            <a:r>
              <a:rPr lang="en-US" dirty="0"/>
              <a:t> exercises: </a:t>
            </a:r>
          </a:p>
          <a:p>
            <a:pPr marL="36900" indent="0">
              <a:buNone/>
            </a:pPr>
            <a:r>
              <a:rPr lang="en-US" b="1" dirty="0"/>
              <a:t>1-b. Give the number of data in table Company Code having more than or equal to 1 record in table Sales Organization: </a:t>
            </a:r>
          </a:p>
          <a:p>
            <a:r>
              <a:rPr lang="en-US" sz="1800" dirty="0"/>
              <a:t>select count(*) as Counter from </a:t>
            </a:r>
            <a:r>
              <a:rPr lang="en-US" sz="1800" dirty="0" err="1"/>
              <a:t>companycode</a:t>
            </a:r>
            <a:r>
              <a:rPr lang="en-US" sz="1800" dirty="0"/>
              <a:t> where (select </a:t>
            </a:r>
            <a:r>
              <a:rPr lang="en-US" sz="1800" dirty="0" err="1"/>
              <a:t>salesorganization.CC_ID</a:t>
            </a:r>
            <a:r>
              <a:rPr lang="en-US" sz="1800" dirty="0"/>
              <a:t> from </a:t>
            </a:r>
            <a:r>
              <a:rPr lang="en-US" sz="1800" dirty="0" err="1"/>
              <a:t>salesorganization</a:t>
            </a:r>
            <a:r>
              <a:rPr lang="en-US" sz="1800" dirty="0"/>
              <a:t> where </a:t>
            </a:r>
            <a:r>
              <a:rPr lang="en-US" sz="1800" dirty="0" err="1"/>
              <a:t>companycode.CC_ID</a:t>
            </a:r>
            <a:r>
              <a:rPr lang="en-US" sz="1800" dirty="0"/>
              <a:t> = </a:t>
            </a:r>
            <a:r>
              <a:rPr lang="en-US" sz="1800" dirty="0" err="1"/>
              <a:t>salesorganization.CC_ID</a:t>
            </a:r>
            <a:r>
              <a:rPr lang="en-US" sz="1800" dirty="0"/>
              <a:t> group by </a:t>
            </a:r>
            <a:r>
              <a:rPr lang="en-US" sz="1800" dirty="0" err="1"/>
              <a:t>salesorganization.CC_ID</a:t>
            </a:r>
            <a:r>
              <a:rPr lang="en-US" sz="1800" dirty="0"/>
              <a:t> having count(</a:t>
            </a:r>
            <a:r>
              <a:rPr lang="en-US" sz="1800" dirty="0" err="1"/>
              <a:t>salesorganization.CC_ID</a:t>
            </a:r>
            <a:r>
              <a:rPr lang="en-US" sz="1800" dirty="0"/>
              <a:t>) &gt;= 1);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E54032-78AF-03B5-544C-C3D8385A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US" dirty="0"/>
              <a:t>Physical Model – </a:t>
            </a:r>
            <a:r>
              <a:rPr lang="en-US" dirty="0" err="1"/>
              <a:t>MySql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34589-E267-D9A0-D6C4-F57617EA0175}"/>
              </a:ext>
            </a:extLst>
          </p:cNvPr>
          <p:cNvSpPr txBox="1"/>
          <p:nvPr/>
        </p:nvSpPr>
        <p:spPr>
          <a:xfrm>
            <a:off x="2420874" y="4082171"/>
            <a:ext cx="181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E2362-F071-B67D-0002-FB02DBFDA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40" y="4513976"/>
            <a:ext cx="730288" cy="1663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741EA3-4315-044A-9EFB-F070A42CE3ED}"/>
              </a:ext>
            </a:extLst>
          </p:cNvPr>
          <p:cNvSpPr txBox="1"/>
          <p:nvPr/>
        </p:nvSpPr>
        <p:spPr>
          <a:xfrm>
            <a:off x="4877207" y="4076105"/>
            <a:ext cx="225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Organization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42B007-0B28-F954-3EBA-964AB743E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53" y="4513976"/>
            <a:ext cx="1511378" cy="1530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2FA90D-ADDF-96E7-1166-DFD04B3683F7}"/>
              </a:ext>
            </a:extLst>
          </p:cNvPr>
          <p:cNvSpPr txBox="1"/>
          <p:nvPr/>
        </p:nvSpPr>
        <p:spPr>
          <a:xfrm>
            <a:off x="7062722" y="4884204"/>
            <a:ext cx="183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 </a:t>
            </a:r>
            <a:r>
              <a:rPr lang="en-US" sz="2400" b="1" dirty="0">
                <a:sym typeface="Wingdings" panose="05000000000000000000" pitchFamily="2" charset="2"/>
              </a:rPr>
              <a:t>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9D00C-111C-4103-0F24-5E146FC838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365" y="4554231"/>
            <a:ext cx="2268197" cy="12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5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0DDB09-39D1-068A-7DE2-BF927B91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US" dirty="0"/>
              <a:t>Physical Model – </a:t>
            </a:r>
            <a:r>
              <a:rPr lang="en-US" dirty="0" err="1"/>
              <a:t>MySql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E17BC2-07BB-8F0E-761F-F774341E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31963"/>
            <a:ext cx="10353675" cy="4059237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Few </a:t>
            </a:r>
            <a:r>
              <a:rPr lang="en-US" dirty="0" err="1"/>
              <a:t>MySql</a:t>
            </a:r>
            <a:r>
              <a:rPr lang="en-US" dirty="0"/>
              <a:t> exercises: </a:t>
            </a:r>
          </a:p>
          <a:p>
            <a:pPr marL="36900" indent="0">
              <a:buNone/>
            </a:pPr>
            <a:r>
              <a:rPr lang="en-US" b="1" dirty="0"/>
              <a:t>2-a. Show the data that </a:t>
            </a:r>
            <a:r>
              <a:rPr lang="en-US" b="1" dirty="0" err="1"/>
              <a:t>occure</a:t>
            </a:r>
            <a:r>
              <a:rPr lang="en-US" b="1" dirty="0"/>
              <a:t> in table Sales Organization having the maximum number of data in table Distribution Channel and order them by their count.</a:t>
            </a:r>
          </a:p>
          <a:p>
            <a:r>
              <a:rPr lang="en-US" sz="1800" dirty="0"/>
              <a:t>select </a:t>
            </a:r>
            <a:r>
              <a:rPr lang="en-US" sz="1800" dirty="0" err="1"/>
              <a:t>salesorganization.Sales_Org_ID</a:t>
            </a:r>
            <a:r>
              <a:rPr lang="en-US" sz="1800" dirty="0"/>
              <a:t>, </a:t>
            </a:r>
            <a:r>
              <a:rPr lang="en-US" sz="1800" dirty="0" err="1"/>
              <a:t>salesorganization.CC_ID</a:t>
            </a:r>
            <a:r>
              <a:rPr lang="en-US" sz="1800" dirty="0"/>
              <a:t> from </a:t>
            </a:r>
            <a:r>
              <a:rPr lang="en-US" sz="1800" dirty="0" err="1"/>
              <a:t>salesorganization</a:t>
            </a:r>
            <a:r>
              <a:rPr lang="en-US" sz="1800" dirty="0"/>
              <a:t>, </a:t>
            </a:r>
            <a:r>
              <a:rPr lang="en-US" sz="1800" dirty="0" err="1"/>
              <a:t>distributionchannel</a:t>
            </a:r>
            <a:r>
              <a:rPr lang="en-US" sz="1800" dirty="0"/>
              <a:t> where </a:t>
            </a:r>
            <a:r>
              <a:rPr lang="en-US" sz="1800" dirty="0" err="1"/>
              <a:t>distributionchannel.Sales_Org_ID</a:t>
            </a:r>
            <a:r>
              <a:rPr lang="en-US" sz="1800" dirty="0"/>
              <a:t> = </a:t>
            </a:r>
            <a:r>
              <a:rPr lang="en-US" sz="1800" dirty="0" err="1"/>
              <a:t>salesorganization.Sales_Org_ID</a:t>
            </a:r>
            <a:r>
              <a:rPr lang="en-US" sz="1800" dirty="0"/>
              <a:t> group by </a:t>
            </a:r>
            <a:r>
              <a:rPr lang="en-US" sz="1800" dirty="0" err="1"/>
              <a:t>salesorganization.Sales_Org_ID</a:t>
            </a:r>
            <a:r>
              <a:rPr lang="en-US" sz="1800" dirty="0"/>
              <a:t>, </a:t>
            </a:r>
            <a:r>
              <a:rPr lang="en-US" sz="1800" dirty="0" err="1"/>
              <a:t>salesorganization.CC_ID</a:t>
            </a:r>
            <a:r>
              <a:rPr lang="en-US" sz="1800" dirty="0"/>
              <a:t> order by count(*);</a:t>
            </a:r>
          </a:p>
          <a:p>
            <a:pPr marL="36900" indent="0">
              <a:buNone/>
            </a:pPr>
            <a:r>
              <a:rPr lang="en-GB" sz="1800" dirty="0">
                <a:effectLst/>
                <a:latin typeface="Calibri" panose="020F0502020204030204" pitchFamily="34" charset="0"/>
              </a:rPr>
              <a:t>The method we did is by selecting all data in table </a:t>
            </a:r>
            <a:r>
              <a:rPr lang="en-US" sz="1800" b="1" dirty="0"/>
              <a:t>Sales Organization</a:t>
            </a:r>
            <a:r>
              <a:rPr lang="en-GB" sz="1800" dirty="0">
                <a:effectLst/>
                <a:latin typeface="Calibri" panose="020F0502020204030204" pitchFamily="34" charset="0"/>
              </a:rPr>
              <a:t> and order them by the number of times each data figured in table </a:t>
            </a:r>
            <a:r>
              <a:rPr lang="en-US" sz="1800" b="1" dirty="0"/>
              <a:t>Distribution Channel</a:t>
            </a:r>
            <a:r>
              <a:rPr lang="en-GB" sz="1800" dirty="0">
                <a:effectLst/>
                <a:latin typeface="Calibri" panose="020F0502020204030204" pitchFamily="34" charset="0"/>
              </a:rPr>
              <a:t>.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4ED84-1074-A2CB-1DC2-F2E7AD8DAC10}"/>
              </a:ext>
            </a:extLst>
          </p:cNvPr>
          <p:cNvSpPr txBox="1"/>
          <p:nvPr/>
        </p:nvSpPr>
        <p:spPr>
          <a:xfrm>
            <a:off x="1538261" y="4651068"/>
            <a:ext cx="225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Organization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08B778-CA10-D351-D4E6-0BD94998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07" y="5088939"/>
            <a:ext cx="1511378" cy="1530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BDB76D-FCB0-F514-3632-66D7649418EE}"/>
              </a:ext>
            </a:extLst>
          </p:cNvPr>
          <p:cNvSpPr txBox="1"/>
          <p:nvPr/>
        </p:nvSpPr>
        <p:spPr>
          <a:xfrm>
            <a:off x="3923203" y="4651068"/>
            <a:ext cx="23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Channel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DEA167-4344-EA4C-ED68-4EF660E32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34" y="5088939"/>
            <a:ext cx="1428823" cy="10160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A43AD3-5636-07AD-89BC-4E15D6618758}"/>
              </a:ext>
            </a:extLst>
          </p:cNvPr>
          <p:cNvSpPr txBox="1"/>
          <p:nvPr/>
        </p:nvSpPr>
        <p:spPr>
          <a:xfrm>
            <a:off x="6569944" y="5279058"/>
            <a:ext cx="183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 </a:t>
            </a:r>
            <a:r>
              <a:rPr lang="en-US" sz="2400" b="1" dirty="0">
                <a:sym typeface="Wingdings" panose="05000000000000000000" pitchFamily="2" charset="2"/>
              </a:rPr>
              <a:t></a:t>
            </a:r>
            <a:endParaRPr lang="en-US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2E806F-E573-E449-DEB6-68663F9ED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94" y="4793736"/>
            <a:ext cx="3087733" cy="16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8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0DDB09-39D1-068A-7DE2-BF927B91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US" dirty="0"/>
              <a:t>Physical Model – </a:t>
            </a:r>
            <a:r>
              <a:rPr lang="en-US" dirty="0" err="1"/>
              <a:t>MySql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E17BC2-07BB-8F0E-761F-F774341E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31963"/>
            <a:ext cx="10353675" cy="4059237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Few </a:t>
            </a:r>
            <a:r>
              <a:rPr lang="en-US" dirty="0" err="1"/>
              <a:t>MySql</a:t>
            </a:r>
            <a:r>
              <a:rPr lang="en-US" dirty="0"/>
              <a:t> exercises: </a:t>
            </a:r>
          </a:p>
          <a:p>
            <a:pPr marL="36900" indent="0">
              <a:buNone/>
            </a:pPr>
            <a:r>
              <a:rPr lang="en-US" b="1" dirty="0"/>
              <a:t>2-b. Repeat the same after inserting more data to show different results.</a:t>
            </a:r>
          </a:p>
          <a:p>
            <a:r>
              <a:rPr lang="en-US" sz="1800" dirty="0"/>
              <a:t>insert into </a:t>
            </a:r>
            <a:r>
              <a:rPr lang="en-US" sz="1800" dirty="0" err="1"/>
              <a:t>distributionchannel</a:t>
            </a:r>
            <a:r>
              <a:rPr lang="en-US" sz="1800" dirty="0"/>
              <a:t>(DC_, </a:t>
            </a:r>
            <a:r>
              <a:rPr lang="en-US" sz="1800" dirty="0" err="1"/>
              <a:t>Sales_Org_ID</a:t>
            </a:r>
            <a:r>
              <a:rPr lang="en-US" sz="1800" dirty="0"/>
              <a:t>)values(36, 11);</a:t>
            </a:r>
          </a:p>
          <a:p>
            <a:r>
              <a:rPr lang="en-US" sz="1800" dirty="0"/>
              <a:t>select </a:t>
            </a:r>
            <a:r>
              <a:rPr lang="en-US" sz="1800" dirty="0" err="1"/>
              <a:t>salesorganization.Sales_Org_ID</a:t>
            </a:r>
            <a:r>
              <a:rPr lang="en-US" sz="1800" dirty="0"/>
              <a:t>, </a:t>
            </a:r>
            <a:r>
              <a:rPr lang="en-US" sz="1800" dirty="0" err="1"/>
              <a:t>salesorganization.CC_ID</a:t>
            </a:r>
            <a:r>
              <a:rPr lang="en-US" sz="1800" dirty="0"/>
              <a:t> from </a:t>
            </a:r>
            <a:r>
              <a:rPr lang="en-US" sz="1800" dirty="0" err="1"/>
              <a:t>salesorganization</a:t>
            </a:r>
            <a:r>
              <a:rPr lang="en-US" sz="1800" dirty="0"/>
              <a:t>, </a:t>
            </a:r>
            <a:r>
              <a:rPr lang="en-US" sz="1800" dirty="0" err="1"/>
              <a:t>distributionchannel</a:t>
            </a:r>
            <a:r>
              <a:rPr lang="en-US" sz="1800" dirty="0"/>
              <a:t> where </a:t>
            </a:r>
            <a:r>
              <a:rPr lang="en-US" sz="1800" dirty="0" err="1"/>
              <a:t>distributionchannel.Sales_Org_ID</a:t>
            </a:r>
            <a:r>
              <a:rPr lang="en-US" sz="1800" dirty="0"/>
              <a:t> = </a:t>
            </a:r>
            <a:r>
              <a:rPr lang="en-US" sz="1800" dirty="0" err="1"/>
              <a:t>salesorganization.Sales_Org_ID</a:t>
            </a:r>
            <a:r>
              <a:rPr lang="en-US" sz="1800" dirty="0"/>
              <a:t> group by </a:t>
            </a:r>
            <a:r>
              <a:rPr lang="en-US" sz="1800" dirty="0" err="1"/>
              <a:t>salesorganization.Sales_Org_ID</a:t>
            </a:r>
            <a:r>
              <a:rPr lang="en-US" sz="1800" dirty="0"/>
              <a:t>, </a:t>
            </a:r>
            <a:r>
              <a:rPr lang="en-US" sz="1800" dirty="0" err="1"/>
              <a:t>salesorganization.CC_ID</a:t>
            </a:r>
            <a:r>
              <a:rPr lang="en-US" sz="1800" dirty="0"/>
              <a:t> order by count(*);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4ED84-1074-A2CB-1DC2-F2E7AD8DAC10}"/>
              </a:ext>
            </a:extLst>
          </p:cNvPr>
          <p:cNvSpPr txBox="1"/>
          <p:nvPr/>
        </p:nvSpPr>
        <p:spPr>
          <a:xfrm>
            <a:off x="914400" y="4724741"/>
            <a:ext cx="225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Organization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08B778-CA10-D351-D4E6-0BD94998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46" y="5162612"/>
            <a:ext cx="1511378" cy="1530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BDB76D-FCB0-F514-3632-66D7649418EE}"/>
              </a:ext>
            </a:extLst>
          </p:cNvPr>
          <p:cNvSpPr txBox="1"/>
          <p:nvPr/>
        </p:nvSpPr>
        <p:spPr>
          <a:xfrm>
            <a:off x="3410088" y="4877141"/>
            <a:ext cx="23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Channel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43AD3-5636-07AD-89BC-4E15D6618758}"/>
              </a:ext>
            </a:extLst>
          </p:cNvPr>
          <p:cNvSpPr txBox="1"/>
          <p:nvPr/>
        </p:nvSpPr>
        <p:spPr>
          <a:xfrm>
            <a:off x="5468508" y="5549623"/>
            <a:ext cx="183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 </a:t>
            </a:r>
            <a:r>
              <a:rPr lang="en-US" sz="2400" b="1" dirty="0">
                <a:sym typeface="Wingdings" panose="05000000000000000000" pitchFamily="2" charset="2"/>
              </a:rPr>
              <a:t>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18A97-7B99-A44F-DFFC-A2FBF22C2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87" y="5343494"/>
            <a:ext cx="1466925" cy="1200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085607-6CD4-D97B-C940-C951A77A0F26}"/>
              </a:ext>
            </a:extLst>
          </p:cNvPr>
          <p:cNvSpPr txBox="1"/>
          <p:nvPr/>
        </p:nvSpPr>
        <p:spPr>
          <a:xfrm>
            <a:off x="3633187" y="4252034"/>
            <a:ext cx="1835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 Table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632FC-BF8B-D0BF-1483-445F5FC2FDC3}"/>
              </a:ext>
            </a:extLst>
          </p:cNvPr>
          <p:cNvSpPr txBox="1"/>
          <p:nvPr/>
        </p:nvSpPr>
        <p:spPr>
          <a:xfrm rot="5400000">
            <a:off x="4135545" y="4555609"/>
            <a:ext cx="48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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239B68-D3E9-BD54-4A95-FA282FCC52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594" y="4869933"/>
            <a:ext cx="3149916" cy="18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32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0DDB09-39D1-068A-7DE2-BF927B91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US" dirty="0"/>
              <a:t>Physical Model – </a:t>
            </a:r>
            <a:r>
              <a:rPr lang="en-US" dirty="0" err="1"/>
              <a:t>MySql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E17BC2-07BB-8F0E-761F-F774341E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31963"/>
            <a:ext cx="10353675" cy="4059237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Few </a:t>
            </a:r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 err="1"/>
              <a:t>excercises</a:t>
            </a:r>
            <a:r>
              <a:rPr lang="en-US" dirty="0"/>
              <a:t>: </a:t>
            </a:r>
          </a:p>
          <a:p>
            <a:pPr marL="36900" indent="0">
              <a:buNone/>
            </a:pPr>
            <a:r>
              <a:rPr lang="en-US" b="1" dirty="0"/>
              <a:t>3. Delete all data in table Company Code related to CC_ID is equal to 3.</a:t>
            </a:r>
          </a:p>
          <a:p>
            <a:r>
              <a:rPr lang="en-US" sz="1800" dirty="0"/>
              <a:t>delete from </a:t>
            </a:r>
            <a:r>
              <a:rPr lang="en-US" sz="1800" dirty="0" err="1"/>
              <a:t>companycode</a:t>
            </a:r>
            <a:r>
              <a:rPr lang="en-US" sz="1800" dirty="0"/>
              <a:t> where CC_ID = 3;</a:t>
            </a:r>
          </a:p>
          <a:p>
            <a:pPr marL="36900" indent="0">
              <a:buNone/>
            </a:pPr>
            <a:r>
              <a:rPr lang="en-US" sz="1800" dirty="0"/>
              <a:t>Because there is a constraint the following error will be displayed: </a:t>
            </a:r>
          </a:p>
          <a:p>
            <a:pPr marL="36900" indent="0">
              <a:buNone/>
            </a:pPr>
            <a:r>
              <a:rPr lang="en-US" sz="1800" b="1" dirty="0"/>
              <a:t>Error Code Displayed</a:t>
            </a:r>
            <a:r>
              <a:rPr lang="en-US" sz="1800" dirty="0"/>
              <a:t>: Cannot delete or update a parent row: a foreign key constraint fails (`</a:t>
            </a:r>
            <a:r>
              <a:rPr lang="en-US" sz="1800" dirty="0" err="1"/>
              <a:t>newschema</a:t>
            </a:r>
            <a:r>
              <a:rPr lang="en-US" sz="1800" dirty="0"/>
              <a:t>`.`plant`, CONSTRAINT `plant_ibfk_1` FOREIGN KEY (`CC_ID`) REFERENCES `</a:t>
            </a:r>
            <a:r>
              <a:rPr lang="en-US" sz="1800" dirty="0" err="1"/>
              <a:t>companycode</a:t>
            </a:r>
            <a:r>
              <a:rPr lang="en-US" sz="1800" dirty="0"/>
              <a:t>` (`CC_ID`))	0.016 sec</a:t>
            </a:r>
          </a:p>
          <a:p>
            <a:pPr marL="36900" indent="0">
              <a:buNone/>
            </a:pPr>
            <a:r>
              <a:rPr lang="en-US" sz="1800" dirty="0"/>
              <a:t>However if there was no constraint, </a:t>
            </a:r>
            <a:r>
              <a:rPr lang="en-GB" sz="1800" dirty="0">
                <a:effectLst/>
                <a:latin typeface="Calibri" panose="020F0502020204030204" pitchFamily="34" charset="0"/>
              </a:rPr>
              <a:t>the data with id = 3 in table </a:t>
            </a:r>
            <a:r>
              <a:rPr lang="en-US" sz="1800" b="1" dirty="0"/>
              <a:t>Company Code </a:t>
            </a:r>
            <a:r>
              <a:rPr lang="en-US" sz="1800" dirty="0"/>
              <a:t>will be deleted</a:t>
            </a:r>
            <a:r>
              <a:rPr lang="en-GB" sz="1800" dirty="0">
                <a:effectLst/>
                <a:latin typeface="Calibri" panose="020F0502020204030204" pitchFamily="34" charset="0"/>
              </a:rPr>
              <a:t>, all dependent of </a:t>
            </a:r>
            <a:r>
              <a:rPr lang="en-US" sz="1800" b="1" dirty="0"/>
              <a:t>Company Code</a:t>
            </a:r>
            <a:r>
              <a:rPr lang="en-GB" sz="1800" dirty="0">
                <a:effectLst/>
                <a:latin typeface="Calibri" panose="020F0502020204030204" pitchFamily="34" charset="0"/>
              </a:rPr>
              <a:t> will lose the data with the foreign key pointing at </a:t>
            </a:r>
            <a:r>
              <a:rPr lang="en-US" sz="1800" b="1" dirty="0"/>
              <a:t>Company Code</a:t>
            </a:r>
            <a:r>
              <a:rPr lang="en-GB" sz="1800" dirty="0">
                <a:effectLst/>
                <a:latin typeface="Calibri" panose="020F0502020204030204" pitchFamily="34" charset="0"/>
              </a:rPr>
              <a:t> equal to 3.</a:t>
            </a:r>
            <a:endParaRPr lang="en-US" sz="1800" dirty="0"/>
          </a:p>
          <a:p>
            <a:pPr marL="369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021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AB50-AA6C-F01F-B726-F6C61ED7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22D3-C824-CC06-5755-C64A66E18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C45911"/>
                </a:solidFill>
                <a:effectLst/>
                <a:latin typeface="nunito_sansregular"/>
              </a:rPr>
              <a:t>A company has one or more locations referred to as "Plant" (Plant-ID). Several plants are uniquely assigned to the same company code (CC-ID) </a:t>
            </a:r>
            <a:r>
              <a:rPr lang="en-US" sz="1800" dirty="0">
                <a:solidFill>
                  <a:srgbClr val="C45911"/>
                </a:solidFill>
                <a:effectLst/>
              </a:rPr>
              <a:t>.</a:t>
            </a:r>
          </a:p>
          <a:p>
            <a:pPr fontAlgn="base"/>
            <a:r>
              <a:rPr lang="en-US" sz="1800" b="0" i="0" dirty="0">
                <a:effectLst/>
                <a:latin typeface="Calibri" panose="020F0502020204030204" pitchFamily="34" charset="0"/>
              </a:rPr>
              <a:t>We created 2 entities: “Plant” and “Company Code”. </a:t>
            </a:r>
            <a:endParaRPr lang="en-US" b="0" i="0" dirty="0">
              <a:effectLst/>
            </a:endParaRPr>
          </a:p>
          <a:p>
            <a:pPr algn="l" rtl="0" fontAlgn="base"/>
            <a:r>
              <a:rPr lang="en-US" sz="1800" b="0" i="0" dirty="0">
                <a:effectLst/>
                <a:latin typeface="Calibri" panose="020F0502020204030204" pitchFamily="34" charset="0"/>
              </a:rPr>
              <a:t>“Plant” has the primary key [Plant-ID] and “Company Code” has the primary key [CC-ID].</a:t>
            </a:r>
            <a:r>
              <a:rPr lang="en-US" sz="1800" b="0" i="0" dirty="0"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effectLst/>
                <a:latin typeface="WordVisiCarriageReturn_MSFontService"/>
              </a:rPr>
            </a:br>
            <a:r>
              <a:rPr lang="en-US" sz="1800" b="0" i="0" dirty="0">
                <a:effectLst/>
                <a:latin typeface="Calibri" panose="020F0502020204030204" pitchFamily="34" charset="0"/>
              </a:rPr>
              <a:t>The relation name between them is </a:t>
            </a:r>
            <a:r>
              <a:rPr lang="en-US" sz="1800" b="0" i="0" dirty="0" err="1">
                <a:effectLst/>
                <a:latin typeface="Calibri" panose="020F0502020204030204" pitchFamily="34" charset="0"/>
              </a:rPr>
              <a:t>AssignedTo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 and it’s a 1:N relation.</a:t>
            </a:r>
          </a:p>
          <a:p>
            <a:pPr marL="36900" indent="0" algn="l" rtl="0" fontAlgn="base">
              <a:buNone/>
            </a:pPr>
            <a:endParaRPr lang="en-US" sz="1800" b="0" i="0" dirty="0">
              <a:effectLst/>
              <a:latin typeface="Calibri" panose="020F050202020403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sz="1800" spc="25" dirty="0">
                <a:solidFill>
                  <a:srgbClr val="C45911"/>
                </a:solidFill>
                <a:effectLst/>
                <a:latin typeface="nunito_sansregular"/>
                <a:ea typeface="Calibri" panose="020F0502020204030204" pitchFamily="34" charset="0"/>
                <a:cs typeface="Arial" panose="020B0604020202020204" pitchFamily="34" charset="0"/>
              </a:rPr>
              <a:t>Plants can have several storage locations (S-loc-#) in which the manufactured and purchased items are stocked, a storage location, however, can only be assigned to one plant.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We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created a new entity: “Storage Location”.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“Storage Location” has the primary key [S-loc-#] and an attribute “Item”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relation name between “Storage Location” and “Plant” 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AllocatedTo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it’s a 1:N relation.</a:t>
            </a:r>
          </a:p>
          <a:p>
            <a:pPr algn="l" rtl="0" fontAlgn="base"/>
            <a:endParaRPr lang="en-US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5A98-65F0-F73E-60FB-9CE4420E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3"/>
            </a:pPr>
            <a:r>
              <a:rPr lang="en-US" sz="1800" spc="25" dirty="0">
                <a:solidFill>
                  <a:srgbClr val="C45911"/>
                </a:solidFill>
                <a:effectLst/>
                <a:latin typeface="nunito_sansregular"/>
                <a:ea typeface="Calibri" panose="020F0502020204030204" pitchFamily="34" charset="0"/>
                <a:cs typeface="Arial" panose="020B0604020202020204" pitchFamily="34" charset="0"/>
              </a:rPr>
              <a:t>A purchase organization (PO-ID) can be assigned to several plants and a plant to several purchase organizations. A company code is related to one or more purchase organizations, the latter is uniquely related to a company code.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We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created a new entity: “Purchase Organization”.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“Purchase Organization” has the primary key [PO-ID].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relation name between “Purchase Organization” and “Plant” 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DeterminedTo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it’s a N:M relation.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relation name between “Purchase Organization” and “Company Code” 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RelatedTo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it’s a 1:N relation.</a:t>
            </a:r>
          </a:p>
          <a:p>
            <a:pPr marL="1512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4"/>
            </a:pPr>
            <a:r>
              <a:rPr lang="en-US" sz="1800" spc="25" dirty="0">
                <a:solidFill>
                  <a:srgbClr val="C45911"/>
                </a:solidFill>
                <a:effectLst/>
                <a:latin typeface="nunito_sansregular"/>
                <a:ea typeface="Calibri" panose="020F0502020204030204" pitchFamily="34" charset="0"/>
                <a:cs typeface="Arial" panose="020B0604020202020204" pitchFamily="34" charset="0"/>
              </a:rPr>
              <a:t>A distribution channel (DC-#) can be assigned to several divisions (</a:t>
            </a:r>
            <a:r>
              <a:rPr lang="en-US" sz="1800" spc="25" dirty="0" err="1">
                <a:solidFill>
                  <a:srgbClr val="C45911"/>
                </a:solidFill>
                <a:effectLst/>
                <a:latin typeface="nunito_sansregular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800" spc="25" dirty="0">
                <a:solidFill>
                  <a:srgbClr val="C45911"/>
                </a:solidFill>
                <a:effectLst/>
                <a:latin typeface="nunito_sansregular"/>
                <a:ea typeface="Calibri" panose="020F0502020204030204" pitchFamily="34" charset="0"/>
                <a:cs typeface="Arial" panose="020B0604020202020204" pitchFamily="34" charset="0"/>
              </a:rPr>
              <a:t>-ID), whereas a division is uniquely assigned to a distribution channel.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We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created 2 entities: “Distribution Channel” and “Division”.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“Distribution Channel” has the primary key [DC-#] and “Division” has the primary key 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-ID].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relation name between them 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DesignatedTo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it’s a 1:N relation.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12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7A0D1C-04BD-6B68-80D4-E77FEFBE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81025"/>
            <a:ext cx="10353675" cy="971550"/>
          </a:xfrm>
        </p:spPr>
        <p:txBody>
          <a:bodyPr/>
          <a:lstStyle/>
          <a:p>
            <a:r>
              <a:rPr lang="en-US" dirty="0"/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51281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A6F7-C12C-790B-A9C6-D2491ECC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sz="1800" dirty="0">
                <a:solidFill>
                  <a:srgbClr val="C45911"/>
                </a:solidFill>
                <a:effectLst/>
                <a:latin typeface="nunito_sansregular"/>
                <a:ea typeface="Calibri" panose="020F0502020204030204" pitchFamily="34" charset="0"/>
                <a:cs typeface="Arial" panose="020B0604020202020204" pitchFamily="34" charset="0"/>
              </a:rPr>
              <a:t>A sales organization (Sales-Org-ID) can have several distribution channels, whereas a distribution channel is uniquely assigned to a sales organization.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effectLst/>
                <a:latin typeface="Calibri" panose="020F0502020204030204" pitchFamily="34" charset="0"/>
              </a:rPr>
              <a:t>We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created a new entity: “Sales Organization”.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“Sales Organization” has the primary key [Sales-Org-ID].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relation name between “Sales Organization” and “Distribution Channel” is have and it’s a 1:N relation.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C45911"/>
                </a:solidFill>
                <a:effectLst/>
                <a:latin typeface="nunito_sansregular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800" dirty="0">
                <a:solidFill>
                  <a:srgbClr val="C45911"/>
                </a:solidFill>
                <a:effectLst/>
                <a:latin typeface="nunito_sansregular"/>
                <a:ea typeface="Calibri" panose="020F0502020204030204" pitchFamily="34" charset="0"/>
                <a:cs typeface="Arial" panose="020B0604020202020204" pitchFamily="34" charset="0"/>
              </a:rPr>
              <a:t>A company code can have several sales organizations. Sales organizations are assigned to one company code only and several plants. Plants can also be assigned to several sales organizations.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relation name between “Sales Organization” and “Company Code” 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AttachedTo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it’s a 1:N relation.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relation name between “Sales Organization” and “Plant” is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AppointedTo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it’s a N:M relation.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48FDA1-7006-9C9D-37C8-384D2F35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en-US" dirty="0"/>
              <a:t>Group 14</a:t>
            </a:r>
          </a:p>
        </p:txBody>
      </p:sp>
    </p:spTree>
    <p:extLst>
      <p:ext uri="{BB962C8B-B14F-4D97-AF65-F5344CB8AC3E}">
        <p14:creationId xmlns:p14="http://schemas.microsoft.com/office/powerpoint/2010/main" val="233385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DC90-532B-2518-C5CD-F2B7287C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0946"/>
            <a:ext cx="10353762" cy="970450"/>
          </a:xfrm>
        </p:spPr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5B325-5C7C-6793-C742-6D7468D0D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35" y="1491099"/>
            <a:ext cx="5936482" cy="5075955"/>
          </a:xfrm>
        </p:spPr>
      </p:pic>
    </p:spTree>
    <p:extLst>
      <p:ext uri="{BB962C8B-B14F-4D97-AF65-F5344CB8AC3E}">
        <p14:creationId xmlns:p14="http://schemas.microsoft.com/office/powerpoint/2010/main" val="187248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3ACC-BEF3-7893-AFB8-7AE5209F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377" y="304168"/>
            <a:ext cx="10353762" cy="970450"/>
          </a:xfrm>
        </p:spPr>
        <p:txBody>
          <a:bodyPr/>
          <a:lstStyle/>
          <a:p>
            <a:r>
              <a:rPr lang="en-US" dirty="0"/>
              <a:t>Relational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94BE2-CEBD-570E-52E9-F9BCE4A43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59" y="1444426"/>
            <a:ext cx="8980882" cy="4800421"/>
          </a:xfrm>
        </p:spPr>
      </p:pic>
    </p:spTree>
    <p:extLst>
      <p:ext uri="{BB962C8B-B14F-4D97-AF65-F5344CB8AC3E}">
        <p14:creationId xmlns:p14="http://schemas.microsoft.com/office/powerpoint/2010/main" val="378660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94C0-CAB5-9EFE-17C8-2CB37E33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BFBEA-3947-352E-9AB5-66EF128D14AA}"/>
              </a:ext>
            </a:extLst>
          </p:cNvPr>
          <p:cNvSpPr txBox="1"/>
          <p:nvPr/>
        </p:nvSpPr>
        <p:spPr>
          <a:xfrm>
            <a:off x="69271" y="1647104"/>
            <a:ext cx="181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77021-9F4B-5614-747E-B42832B3C1DB}"/>
              </a:ext>
            </a:extLst>
          </p:cNvPr>
          <p:cNvSpPr txBox="1"/>
          <p:nvPr/>
        </p:nvSpPr>
        <p:spPr>
          <a:xfrm>
            <a:off x="2353238" y="1621572"/>
            <a:ext cx="125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26792-101F-EF78-580A-D302A972668C}"/>
              </a:ext>
            </a:extLst>
          </p:cNvPr>
          <p:cNvSpPr txBox="1"/>
          <p:nvPr/>
        </p:nvSpPr>
        <p:spPr>
          <a:xfrm>
            <a:off x="4076097" y="1624725"/>
            <a:ext cx="204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CE228-22A8-4CE1-54A2-D057EC7F57EE}"/>
              </a:ext>
            </a:extLst>
          </p:cNvPr>
          <p:cNvSpPr txBox="1"/>
          <p:nvPr/>
        </p:nvSpPr>
        <p:spPr>
          <a:xfrm>
            <a:off x="6736258" y="4310245"/>
            <a:ext cx="204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Determined 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3B3A0-8506-EBE9-B0D9-5C4A939DD12C}"/>
              </a:ext>
            </a:extLst>
          </p:cNvPr>
          <p:cNvSpPr txBox="1"/>
          <p:nvPr/>
        </p:nvSpPr>
        <p:spPr>
          <a:xfrm>
            <a:off x="4667443" y="4310245"/>
            <a:ext cx="15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Appointed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BC193F-DA1C-7E46-A9FB-D68A491D27F5}"/>
              </a:ext>
            </a:extLst>
          </p:cNvPr>
          <p:cNvSpPr txBox="1"/>
          <p:nvPr/>
        </p:nvSpPr>
        <p:spPr>
          <a:xfrm>
            <a:off x="2206931" y="4310245"/>
            <a:ext cx="23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Channel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A3A75-189D-FDEF-6DD8-BCDDC463362D}"/>
              </a:ext>
            </a:extLst>
          </p:cNvPr>
          <p:cNvSpPr txBox="1"/>
          <p:nvPr/>
        </p:nvSpPr>
        <p:spPr>
          <a:xfrm>
            <a:off x="484499" y="4310245"/>
            <a:ext cx="116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CFA9F7-3649-DCBA-4D3C-5959F4289B11}"/>
              </a:ext>
            </a:extLst>
          </p:cNvPr>
          <p:cNvSpPr txBox="1"/>
          <p:nvPr/>
        </p:nvSpPr>
        <p:spPr>
          <a:xfrm>
            <a:off x="9546188" y="1541629"/>
            <a:ext cx="225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Organization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8E1BE-34C8-3E20-70EB-231183DFFD10}"/>
              </a:ext>
            </a:extLst>
          </p:cNvPr>
          <p:cNvSpPr txBox="1"/>
          <p:nvPr/>
        </p:nvSpPr>
        <p:spPr>
          <a:xfrm>
            <a:off x="6486876" y="1574782"/>
            <a:ext cx="25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Purchased Organization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4BD932-EA5F-6E1B-37E3-9137B26E0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43" y="4679577"/>
            <a:ext cx="1581231" cy="18733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B63B71-64A6-D53A-BA4F-C476CF801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37" y="2078909"/>
            <a:ext cx="730288" cy="16637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0E7303-EDE3-C15E-872C-FCEC83B4B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24" y="4720988"/>
            <a:ext cx="1263715" cy="13589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FF4715-A021-73E5-17DC-8F459CDEF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744" y="4709425"/>
            <a:ext cx="1428823" cy="10160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A18F7B-FA3D-AF48-4233-1ACD14AA39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0" y="4775192"/>
            <a:ext cx="1130358" cy="7810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9DB78D-9C53-9CE3-1E94-80FA87261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08" y="2024812"/>
            <a:ext cx="1276416" cy="12065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B5C744E-5080-3E91-5C5E-3329A8A7B8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888" y="2024812"/>
            <a:ext cx="1168460" cy="12065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E7AA6D-336C-228F-82D4-949B037DED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71" y="2024812"/>
            <a:ext cx="1511378" cy="15304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9B1726-CC71-0756-0682-67C76E1ED5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97" y="2038732"/>
            <a:ext cx="1835244" cy="12256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EDD869F-EDC3-2575-7E8B-25EDADC63BF4}"/>
              </a:ext>
            </a:extLst>
          </p:cNvPr>
          <p:cNvSpPr txBox="1"/>
          <p:nvPr/>
        </p:nvSpPr>
        <p:spPr>
          <a:xfrm>
            <a:off x="9480221" y="4310245"/>
            <a:ext cx="193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MySql</a:t>
            </a:r>
            <a:r>
              <a:rPr lang="en-US" dirty="0"/>
              <a:t> Display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FC09927-9169-E442-D486-4CB2620592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08" y="4754410"/>
            <a:ext cx="2978303" cy="18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5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792D-A915-9FC4-2614-F828D957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15" y="1490228"/>
            <a:ext cx="11014969" cy="549938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1800" b="1" dirty="0"/>
              <a:t>Creating the tables: </a:t>
            </a:r>
          </a:p>
          <a:p>
            <a:r>
              <a:rPr lang="en-US" sz="1800" dirty="0"/>
              <a:t>Create table </a:t>
            </a:r>
            <a:r>
              <a:rPr lang="en-US" sz="1800" dirty="0" err="1"/>
              <a:t>CompanyCode</a:t>
            </a:r>
            <a:r>
              <a:rPr lang="en-US" sz="1800" dirty="0"/>
              <a:t>(CC_ID int not null, primary key(CC_ID));</a:t>
            </a:r>
          </a:p>
          <a:p>
            <a:r>
              <a:rPr lang="en-US" sz="1800" dirty="0"/>
              <a:t>create table Plant(</a:t>
            </a:r>
            <a:r>
              <a:rPr lang="en-US" sz="1800" dirty="0" err="1"/>
              <a:t>Plant_ID</a:t>
            </a:r>
            <a:r>
              <a:rPr lang="en-US" sz="1800" dirty="0"/>
              <a:t> int not null, CC_ID int not null, primary key(</a:t>
            </a:r>
            <a:r>
              <a:rPr lang="en-US" sz="1800" dirty="0" err="1"/>
              <a:t>Plant_ID</a:t>
            </a:r>
            <a:r>
              <a:rPr lang="en-US" sz="1800" dirty="0"/>
              <a:t>), foreign key (CC_ID) references </a:t>
            </a:r>
            <a:r>
              <a:rPr lang="en-US" sz="1800" dirty="0" err="1"/>
              <a:t>CompanyCode</a:t>
            </a:r>
            <a:r>
              <a:rPr lang="en-US" sz="1800" dirty="0"/>
              <a:t>(CC_ID));</a:t>
            </a:r>
          </a:p>
          <a:p>
            <a:r>
              <a:rPr lang="en-US" sz="1800" dirty="0"/>
              <a:t>create table </a:t>
            </a:r>
            <a:r>
              <a:rPr lang="en-US" sz="1800" dirty="0" err="1"/>
              <a:t>StorageLocation</a:t>
            </a:r>
            <a:r>
              <a:rPr lang="en-US" sz="1800" dirty="0"/>
              <a:t>(</a:t>
            </a:r>
            <a:r>
              <a:rPr lang="en-US" sz="1800" dirty="0" err="1"/>
              <a:t>S_loc</a:t>
            </a:r>
            <a:r>
              <a:rPr lang="en-US" sz="1800" dirty="0"/>
              <a:t> int not null, </a:t>
            </a:r>
            <a:r>
              <a:rPr lang="en-US" sz="1800" dirty="0" err="1"/>
              <a:t>Plant_ID</a:t>
            </a:r>
            <a:r>
              <a:rPr lang="en-US" sz="1800" dirty="0"/>
              <a:t> int not null, Items varchar(50) null, primary key(</a:t>
            </a:r>
            <a:r>
              <a:rPr lang="en-US" sz="1800" dirty="0" err="1"/>
              <a:t>S_loc</a:t>
            </a:r>
            <a:r>
              <a:rPr lang="en-US" sz="1800" dirty="0"/>
              <a:t>), foreign key (</a:t>
            </a:r>
            <a:r>
              <a:rPr lang="en-US" sz="1800" dirty="0" err="1"/>
              <a:t>Plant_ID</a:t>
            </a:r>
            <a:r>
              <a:rPr lang="en-US" sz="1800" dirty="0"/>
              <a:t>) references Plant(</a:t>
            </a:r>
            <a:r>
              <a:rPr lang="en-US" sz="1800" dirty="0" err="1"/>
              <a:t>Plant_ID</a:t>
            </a:r>
            <a:r>
              <a:rPr lang="en-US" sz="1800" dirty="0"/>
              <a:t>));</a:t>
            </a:r>
          </a:p>
          <a:p>
            <a:r>
              <a:rPr lang="en-US" sz="1800" dirty="0"/>
              <a:t>create table </a:t>
            </a:r>
            <a:r>
              <a:rPr lang="en-US" sz="1800" dirty="0" err="1"/>
              <a:t>PurchasedOrganization</a:t>
            </a:r>
            <a:r>
              <a:rPr lang="en-US" sz="1800" dirty="0"/>
              <a:t>(PO_ID int not null, CC_ID int not null, primary key(PO_ID), foreign key (CC_ID) references </a:t>
            </a:r>
            <a:r>
              <a:rPr lang="en-US" sz="1800" dirty="0" err="1"/>
              <a:t>CompanyCode</a:t>
            </a:r>
            <a:r>
              <a:rPr lang="en-US" sz="1800" dirty="0"/>
              <a:t>(CC_ID));</a:t>
            </a:r>
          </a:p>
          <a:p>
            <a:r>
              <a:rPr lang="en-US" sz="1800" dirty="0"/>
              <a:t>create table </a:t>
            </a:r>
            <a:r>
              <a:rPr lang="en-US" sz="1800" dirty="0" err="1"/>
              <a:t>SalesOrganization</a:t>
            </a:r>
            <a:r>
              <a:rPr lang="en-US" sz="1800" dirty="0"/>
              <a:t>(</a:t>
            </a:r>
            <a:r>
              <a:rPr lang="en-US" sz="1800" dirty="0" err="1"/>
              <a:t>Sales_Org_ID</a:t>
            </a:r>
            <a:r>
              <a:rPr lang="en-US" sz="1800" dirty="0"/>
              <a:t> int not null, CC_ID int not null, primary key(</a:t>
            </a:r>
            <a:r>
              <a:rPr lang="en-US" sz="1800" dirty="0" err="1"/>
              <a:t>Sales_Org_ID</a:t>
            </a:r>
            <a:r>
              <a:rPr lang="en-US" sz="1800" dirty="0"/>
              <a:t>), foreign key (CC_ID) references </a:t>
            </a:r>
            <a:r>
              <a:rPr lang="en-US" sz="1800" dirty="0" err="1"/>
              <a:t>CompanyCode</a:t>
            </a:r>
            <a:r>
              <a:rPr lang="en-US" sz="1800" dirty="0"/>
              <a:t>(CC_ID));</a:t>
            </a:r>
          </a:p>
          <a:p>
            <a:r>
              <a:rPr lang="en-US" sz="1800" dirty="0"/>
              <a:t>create table </a:t>
            </a:r>
            <a:r>
              <a:rPr lang="en-US" sz="1800" dirty="0" err="1"/>
              <a:t>DistributionChannel</a:t>
            </a:r>
            <a:r>
              <a:rPr lang="en-US" sz="1800" dirty="0"/>
              <a:t>(DC_ int not null, </a:t>
            </a:r>
            <a:r>
              <a:rPr lang="en-US" sz="1800" dirty="0" err="1"/>
              <a:t>Sales_Org_ID</a:t>
            </a:r>
            <a:r>
              <a:rPr lang="en-US" sz="1800" dirty="0"/>
              <a:t> int not null, primary key(DC_), foreign key (</a:t>
            </a:r>
            <a:r>
              <a:rPr lang="en-US" sz="1800" dirty="0" err="1"/>
              <a:t>Sales_Org_ID</a:t>
            </a:r>
            <a:r>
              <a:rPr lang="en-US" sz="1800" dirty="0"/>
              <a:t>) references </a:t>
            </a:r>
            <a:r>
              <a:rPr lang="en-US" sz="1800" dirty="0" err="1"/>
              <a:t>salesorganization</a:t>
            </a:r>
            <a:r>
              <a:rPr lang="en-US" sz="1800" dirty="0"/>
              <a:t>(</a:t>
            </a:r>
            <a:r>
              <a:rPr lang="en-US" sz="1800" dirty="0" err="1"/>
              <a:t>Sales_Org_ID</a:t>
            </a:r>
            <a:r>
              <a:rPr lang="en-US" sz="1800" dirty="0"/>
              <a:t>));</a:t>
            </a:r>
          </a:p>
          <a:p>
            <a:r>
              <a:rPr lang="en-US" sz="1800" dirty="0"/>
              <a:t>create table Division(</a:t>
            </a:r>
            <a:r>
              <a:rPr lang="en-US" sz="1800" dirty="0" err="1"/>
              <a:t>Div_ID</a:t>
            </a:r>
            <a:r>
              <a:rPr lang="en-US" sz="1800" dirty="0"/>
              <a:t> int not null, DC_ int not null, primary key(</a:t>
            </a:r>
            <a:r>
              <a:rPr lang="en-US" sz="1800" dirty="0" err="1"/>
              <a:t>Div_ID</a:t>
            </a:r>
            <a:r>
              <a:rPr lang="en-US" sz="1800" dirty="0"/>
              <a:t>), foreign key (DC_) references </a:t>
            </a:r>
            <a:r>
              <a:rPr lang="en-US" sz="1800" dirty="0" err="1"/>
              <a:t>distributionchannel</a:t>
            </a:r>
            <a:r>
              <a:rPr lang="en-US" sz="1800" dirty="0"/>
              <a:t>(DC_));</a:t>
            </a:r>
          </a:p>
          <a:p>
            <a:r>
              <a:rPr lang="en-US" sz="1800" dirty="0"/>
              <a:t>create table </a:t>
            </a:r>
            <a:r>
              <a:rPr lang="en-US" sz="1800" dirty="0" err="1"/>
              <a:t>AppointedTo</a:t>
            </a:r>
            <a:r>
              <a:rPr lang="en-US" sz="1800" dirty="0"/>
              <a:t>(</a:t>
            </a:r>
            <a:r>
              <a:rPr lang="en-US" sz="1800" dirty="0" err="1"/>
              <a:t>Plant_ID</a:t>
            </a:r>
            <a:r>
              <a:rPr lang="en-US" sz="1800" dirty="0"/>
              <a:t> int not null, </a:t>
            </a:r>
            <a:r>
              <a:rPr lang="en-US" sz="1800" dirty="0" err="1"/>
              <a:t>Sales_Org_ID</a:t>
            </a:r>
            <a:r>
              <a:rPr lang="en-US" sz="1800" dirty="0"/>
              <a:t> int not null, foreign key(</a:t>
            </a:r>
            <a:r>
              <a:rPr lang="en-US" sz="1800" dirty="0" err="1"/>
              <a:t>Plant_ID</a:t>
            </a:r>
            <a:r>
              <a:rPr lang="en-US" sz="1800" dirty="0"/>
              <a:t>) references plant(</a:t>
            </a:r>
            <a:r>
              <a:rPr lang="en-US" sz="1800" dirty="0" err="1"/>
              <a:t>Plant_ID</a:t>
            </a:r>
            <a:r>
              <a:rPr lang="en-US" sz="1800" dirty="0"/>
              <a:t>), foreign key (</a:t>
            </a:r>
            <a:r>
              <a:rPr lang="en-US" sz="1800" dirty="0" err="1"/>
              <a:t>Sales_Org_ID</a:t>
            </a:r>
            <a:r>
              <a:rPr lang="en-US" sz="1800" dirty="0"/>
              <a:t>) references </a:t>
            </a:r>
            <a:r>
              <a:rPr lang="en-US" sz="1800" dirty="0" err="1"/>
              <a:t>salesorganization</a:t>
            </a:r>
            <a:r>
              <a:rPr lang="en-US" sz="1800" dirty="0"/>
              <a:t>(</a:t>
            </a:r>
            <a:r>
              <a:rPr lang="en-US" sz="1800" dirty="0" err="1"/>
              <a:t>Sales_Org_ID</a:t>
            </a:r>
            <a:r>
              <a:rPr lang="en-US" sz="1800" dirty="0"/>
              <a:t>));</a:t>
            </a:r>
          </a:p>
          <a:p>
            <a:r>
              <a:rPr lang="en-US" sz="1800" dirty="0"/>
              <a:t>create table </a:t>
            </a:r>
            <a:r>
              <a:rPr lang="en-US" sz="1800" dirty="0" err="1"/>
              <a:t>DeterminedTo</a:t>
            </a:r>
            <a:r>
              <a:rPr lang="en-US" sz="1800" dirty="0"/>
              <a:t>(</a:t>
            </a:r>
            <a:r>
              <a:rPr lang="en-US" sz="1800" dirty="0" err="1"/>
              <a:t>Plant_ID</a:t>
            </a:r>
            <a:r>
              <a:rPr lang="en-US" sz="1800" dirty="0"/>
              <a:t> int not null, PO_ID int not null, foreign key(</a:t>
            </a:r>
            <a:r>
              <a:rPr lang="en-US" sz="1800" dirty="0" err="1"/>
              <a:t>Plant_ID</a:t>
            </a:r>
            <a:r>
              <a:rPr lang="en-US" sz="1800" dirty="0"/>
              <a:t>) references plant(</a:t>
            </a:r>
            <a:r>
              <a:rPr lang="en-US" sz="1800" dirty="0" err="1"/>
              <a:t>Plant_ID</a:t>
            </a:r>
            <a:r>
              <a:rPr lang="en-US" sz="1800" dirty="0"/>
              <a:t>), foreign key (PO_ID) references </a:t>
            </a:r>
            <a:r>
              <a:rPr lang="en-US" sz="1800" dirty="0" err="1"/>
              <a:t>purchasedorganization</a:t>
            </a:r>
            <a:r>
              <a:rPr lang="en-US" sz="1800" dirty="0"/>
              <a:t>(PO_ID));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B953B3-1BE7-93F2-FA2A-717568BE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3" y="581025"/>
            <a:ext cx="10353675" cy="971550"/>
          </a:xfrm>
        </p:spPr>
        <p:txBody>
          <a:bodyPr/>
          <a:lstStyle/>
          <a:p>
            <a:r>
              <a:rPr lang="en-US" dirty="0"/>
              <a:t>Physical Model – </a:t>
            </a:r>
            <a:r>
              <a:rPr lang="en-US" dirty="0" err="1"/>
              <a:t>MySql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231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792D-A915-9FC4-2614-F828D9574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58" y="1898939"/>
            <a:ext cx="10353762" cy="462655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1" dirty="0"/>
              <a:t>Inserting into the tables (only showing 1 example for each table) : </a:t>
            </a:r>
          </a:p>
          <a:p>
            <a:r>
              <a:rPr lang="en-US" sz="1800" dirty="0"/>
              <a:t>insert into </a:t>
            </a:r>
            <a:r>
              <a:rPr lang="en-US" sz="1800" dirty="0" err="1"/>
              <a:t>companycode</a:t>
            </a:r>
            <a:r>
              <a:rPr lang="en-US" sz="1800" dirty="0"/>
              <a:t>(CC_ID)values(1);</a:t>
            </a:r>
          </a:p>
          <a:p>
            <a:r>
              <a:rPr lang="en-US" sz="1800" dirty="0"/>
              <a:t>insert into plant(</a:t>
            </a:r>
            <a:r>
              <a:rPr lang="en-US" sz="1800" dirty="0" err="1"/>
              <a:t>Plant_ID</a:t>
            </a:r>
            <a:r>
              <a:rPr lang="en-US" sz="1800" dirty="0"/>
              <a:t>, CC_ID)values(2, 2);</a:t>
            </a:r>
          </a:p>
          <a:p>
            <a:r>
              <a:rPr lang="en-US" sz="1800" dirty="0"/>
              <a:t>insert into </a:t>
            </a:r>
            <a:r>
              <a:rPr lang="en-US" sz="1800" dirty="0" err="1"/>
              <a:t>storagelocation</a:t>
            </a:r>
            <a:r>
              <a:rPr lang="en-US" sz="1800" dirty="0"/>
              <a:t>(</a:t>
            </a:r>
            <a:r>
              <a:rPr lang="en-US" sz="1800" dirty="0" err="1"/>
              <a:t>S_loc</a:t>
            </a:r>
            <a:r>
              <a:rPr lang="en-US" sz="1800" dirty="0"/>
              <a:t>, </a:t>
            </a:r>
            <a:r>
              <a:rPr lang="en-US" sz="1800" dirty="0" err="1"/>
              <a:t>Plant_ID</a:t>
            </a:r>
            <a:r>
              <a:rPr lang="en-US" sz="1800" dirty="0"/>
              <a:t>, Items)values(1, 2,'Cell');</a:t>
            </a:r>
          </a:p>
          <a:p>
            <a:r>
              <a:rPr lang="en-US" sz="1800" dirty="0"/>
              <a:t>insert into </a:t>
            </a:r>
            <a:r>
              <a:rPr lang="en-US" sz="1800" dirty="0" err="1"/>
              <a:t>salesorganization</a:t>
            </a:r>
            <a:r>
              <a:rPr lang="en-US" sz="1800" dirty="0"/>
              <a:t>(</a:t>
            </a:r>
            <a:r>
              <a:rPr lang="en-US" sz="1800" dirty="0" err="1"/>
              <a:t>Sales_Org_ID</a:t>
            </a:r>
            <a:r>
              <a:rPr lang="en-US" sz="1800" dirty="0"/>
              <a:t>, CC_ID)values(11, 1);</a:t>
            </a:r>
          </a:p>
          <a:p>
            <a:r>
              <a:rPr lang="en-US" sz="1800" dirty="0"/>
              <a:t>insert into </a:t>
            </a:r>
            <a:r>
              <a:rPr lang="en-US" sz="1800" dirty="0" err="1"/>
              <a:t>distributionchannel</a:t>
            </a:r>
            <a:r>
              <a:rPr lang="en-US" sz="1800" dirty="0"/>
              <a:t>(DC_, </a:t>
            </a:r>
            <a:r>
              <a:rPr lang="en-US" sz="1800" dirty="0" err="1"/>
              <a:t>Sales_Org_ID</a:t>
            </a:r>
            <a:r>
              <a:rPr lang="en-US" sz="1800" dirty="0"/>
              <a:t>)values(32, 11);</a:t>
            </a:r>
          </a:p>
          <a:p>
            <a:r>
              <a:rPr lang="en-US" sz="1800" dirty="0"/>
              <a:t>insert into division(</a:t>
            </a:r>
            <a:r>
              <a:rPr lang="en-US" sz="1800" dirty="0" err="1"/>
              <a:t>Div_ID</a:t>
            </a:r>
            <a:r>
              <a:rPr lang="en-US" sz="1800" dirty="0"/>
              <a:t>, DC_)values(41, 32);</a:t>
            </a:r>
          </a:p>
          <a:p>
            <a:r>
              <a:rPr lang="en-US" sz="1800" dirty="0"/>
              <a:t>insert into </a:t>
            </a:r>
            <a:r>
              <a:rPr lang="en-US" sz="1800" dirty="0" err="1"/>
              <a:t>appointedto</a:t>
            </a:r>
            <a:r>
              <a:rPr lang="en-US" sz="1800" dirty="0"/>
              <a:t>(</a:t>
            </a:r>
            <a:r>
              <a:rPr lang="en-US" sz="1800" dirty="0" err="1"/>
              <a:t>Plant_ID,Sales_Org_ID</a:t>
            </a:r>
            <a:r>
              <a:rPr lang="en-US" sz="1800" dirty="0"/>
              <a:t>)values(2, 11);</a:t>
            </a:r>
          </a:p>
          <a:p>
            <a:r>
              <a:rPr lang="en-US" sz="1800" dirty="0"/>
              <a:t>insert into </a:t>
            </a:r>
            <a:r>
              <a:rPr lang="en-US" sz="1800" dirty="0" err="1"/>
              <a:t>purchasedorganization</a:t>
            </a:r>
            <a:r>
              <a:rPr lang="en-US" sz="1800" dirty="0"/>
              <a:t>(PO_ID,CC_ID)values(101,2);</a:t>
            </a:r>
          </a:p>
          <a:p>
            <a:r>
              <a:rPr lang="en-US" sz="1800" dirty="0"/>
              <a:t>insert into </a:t>
            </a:r>
            <a:r>
              <a:rPr lang="en-US" sz="1800" dirty="0" err="1"/>
              <a:t>determinedto</a:t>
            </a:r>
            <a:r>
              <a:rPr lang="en-US" sz="1800" dirty="0"/>
              <a:t>(</a:t>
            </a:r>
            <a:r>
              <a:rPr lang="en-US" sz="1800" dirty="0" err="1"/>
              <a:t>Plant_ID</a:t>
            </a:r>
            <a:r>
              <a:rPr lang="en-US" sz="1800" dirty="0"/>
              <a:t>, PO_ID)values(2,101);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B953B3-1BE7-93F2-FA2A-717568BE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3" y="581025"/>
            <a:ext cx="10353675" cy="971550"/>
          </a:xfrm>
        </p:spPr>
        <p:txBody>
          <a:bodyPr/>
          <a:lstStyle/>
          <a:p>
            <a:r>
              <a:rPr lang="en-US" dirty="0"/>
              <a:t>Physical Model – </a:t>
            </a:r>
            <a:r>
              <a:rPr lang="en-US" dirty="0" err="1"/>
              <a:t>MySql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998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342</TotalTime>
  <Words>1621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Calisto MT</vt:lpstr>
      <vt:lpstr>nunito_sansregular</vt:lpstr>
      <vt:lpstr>Wingdings 2</vt:lpstr>
      <vt:lpstr>WordVisiCarriageReturn_MSFontService</vt:lpstr>
      <vt:lpstr>Slate</vt:lpstr>
      <vt:lpstr>Database Design</vt:lpstr>
      <vt:lpstr>Group 14</vt:lpstr>
      <vt:lpstr>Group 14</vt:lpstr>
      <vt:lpstr>Group 14</vt:lpstr>
      <vt:lpstr>Conceptual Model</vt:lpstr>
      <vt:lpstr>Relational Model</vt:lpstr>
      <vt:lpstr>Physical Model</vt:lpstr>
      <vt:lpstr>Physical Model – MySql </vt:lpstr>
      <vt:lpstr>Physical Model – MySql </vt:lpstr>
      <vt:lpstr>Physical Model – MySql </vt:lpstr>
      <vt:lpstr>Physical Model – MySql </vt:lpstr>
      <vt:lpstr>Physical Model – MySql </vt:lpstr>
      <vt:lpstr>Physical Model – MySql </vt:lpstr>
      <vt:lpstr>Physical Model – MySql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202110272@ua.edu.lb;202110931@ua.edu.lb</dc:creator>
  <cp:lastModifiedBy>Hassan KHADRA</cp:lastModifiedBy>
  <cp:revision>35</cp:revision>
  <dcterms:created xsi:type="dcterms:W3CDTF">2022-05-16T17:43:19Z</dcterms:created>
  <dcterms:modified xsi:type="dcterms:W3CDTF">2023-05-15T18:45:21Z</dcterms:modified>
</cp:coreProperties>
</file>