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56" r:id="rId2"/>
    <p:sldId id="258" r:id="rId3"/>
    <p:sldId id="294" r:id="rId4"/>
    <p:sldId id="259" r:id="rId5"/>
    <p:sldId id="295" r:id="rId6"/>
    <p:sldId id="296" r:id="rId7"/>
    <p:sldId id="260" r:id="rId8"/>
    <p:sldId id="261" r:id="rId9"/>
    <p:sldId id="272" r:id="rId10"/>
    <p:sldId id="262" r:id="rId11"/>
    <p:sldId id="273" r:id="rId12"/>
    <p:sldId id="263" r:id="rId13"/>
    <p:sldId id="265" r:id="rId14"/>
    <p:sldId id="266" r:id="rId15"/>
    <p:sldId id="270" r:id="rId16"/>
    <p:sldId id="275" r:id="rId17"/>
    <p:sldId id="276" r:id="rId18"/>
    <p:sldId id="278" r:id="rId19"/>
    <p:sldId id="280" r:id="rId20"/>
    <p:sldId id="282" r:id="rId21"/>
    <p:sldId id="285" r:id="rId22"/>
    <p:sldId id="286" r:id="rId23"/>
    <p:sldId id="287" r:id="rId24"/>
    <p:sldId id="288" r:id="rId25"/>
    <p:sldId id="289" r:id="rId26"/>
    <p:sldId id="290" r:id="rId27"/>
    <p:sldId id="291" r:id="rId28"/>
    <p:sldId id="297" r:id="rId29"/>
    <p:sldId id="267" r:id="rId30"/>
    <p:sldId id="268" r:id="rId31"/>
    <p:sldId id="26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107" autoAdjust="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4620E4-CE01-46C0-AAD7-2DB38AD2089A}" type="datetimeFigureOut">
              <a:rPr lang="en-IN" smtClean="0"/>
              <a:pPr/>
              <a:t>09-05-2023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373109-BE57-461A-BB97-06063D907154}"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4702D-BCB6-4625-B2F2-CFAF497F1C43}" type="datetimeFigureOut">
              <a:rPr lang="en-IN" smtClean="0"/>
              <a:pPr/>
              <a:t>09-05-2023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619BE-95E0-4293-B64B-49B0F5D4CEDD}" type="slidenum">
              <a:rPr lang="en-IN" smtClean="0"/>
              <a:pPr/>
              <a:t>‹#›</a:t>
            </a:fld>
            <a:endParaRPr lang="en-IN"/>
          </a:p>
        </p:txBody>
      </p:sp>
    </p:spTree>
    <p:extLst>
      <p:ext uri="{BB962C8B-B14F-4D97-AF65-F5344CB8AC3E}">
        <p14:creationId xmlns:p14="http://schemas.microsoft.com/office/powerpoint/2010/main" val="6671029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a:t>
            </a:fld>
            <a:endParaRPr lang="en-IN"/>
          </a:p>
        </p:txBody>
      </p:sp>
    </p:spTree>
    <p:extLst>
      <p:ext uri="{BB962C8B-B14F-4D97-AF65-F5344CB8AC3E}">
        <p14:creationId xmlns:p14="http://schemas.microsoft.com/office/powerpoint/2010/main" val="2065704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10</a:t>
            </a:fld>
            <a:endParaRPr lang="en-IN"/>
          </a:p>
        </p:txBody>
      </p:sp>
    </p:spTree>
    <p:extLst>
      <p:ext uri="{BB962C8B-B14F-4D97-AF65-F5344CB8AC3E}">
        <p14:creationId xmlns:p14="http://schemas.microsoft.com/office/powerpoint/2010/main" val="736975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11</a:t>
            </a:fld>
            <a:endParaRPr lang="en-IN"/>
          </a:p>
        </p:txBody>
      </p:sp>
    </p:spTree>
    <p:extLst>
      <p:ext uri="{BB962C8B-B14F-4D97-AF65-F5344CB8AC3E}">
        <p14:creationId xmlns:p14="http://schemas.microsoft.com/office/powerpoint/2010/main" val="1180324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12</a:t>
            </a:fld>
            <a:endParaRPr lang="en-IN"/>
          </a:p>
        </p:txBody>
      </p:sp>
    </p:spTree>
    <p:extLst>
      <p:ext uri="{BB962C8B-B14F-4D97-AF65-F5344CB8AC3E}">
        <p14:creationId xmlns:p14="http://schemas.microsoft.com/office/powerpoint/2010/main" val="263187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13</a:t>
            </a:fld>
            <a:endParaRPr lang="en-IN"/>
          </a:p>
        </p:txBody>
      </p:sp>
    </p:spTree>
    <p:extLst>
      <p:ext uri="{BB962C8B-B14F-4D97-AF65-F5344CB8AC3E}">
        <p14:creationId xmlns:p14="http://schemas.microsoft.com/office/powerpoint/2010/main" val="1316006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14</a:t>
            </a:fld>
            <a:endParaRPr lang="en-IN"/>
          </a:p>
        </p:txBody>
      </p:sp>
    </p:spTree>
    <p:extLst>
      <p:ext uri="{BB962C8B-B14F-4D97-AF65-F5344CB8AC3E}">
        <p14:creationId xmlns:p14="http://schemas.microsoft.com/office/powerpoint/2010/main" val="2580175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15</a:t>
            </a:fld>
            <a:endParaRPr lang="en-IN"/>
          </a:p>
        </p:txBody>
      </p:sp>
    </p:spTree>
    <p:extLst>
      <p:ext uri="{BB962C8B-B14F-4D97-AF65-F5344CB8AC3E}">
        <p14:creationId xmlns:p14="http://schemas.microsoft.com/office/powerpoint/2010/main" val="1777121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16</a:t>
            </a:fld>
            <a:endParaRPr lang="en-IN"/>
          </a:p>
        </p:txBody>
      </p:sp>
    </p:spTree>
    <p:extLst>
      <p:ext uri="{BB962C8B-B14F-4D97-AF65-F5344CB8AC3E}">
        <p14:creationId xmlns:p14="http://schemas.microsoft.com/office/powerpoint/2010/main" val="3151753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17</a:t>
            </a:fld>
            <a:endParaRPr lang="en-IN"/>
          </a:p>
        </p:txBody>
      </p:sp>
    </p:spTree>
    <p:extLst>
      <p:ext uri="{BB962C8B-B14F-4D97-AF65-F5344CB8AC3E}">
        <p14:creationId xmlns:p14="http://schemas.microsoft.com/office/powerpoint/2010/main" val="938897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18</a:t>
            </a:fld>
            <a:endParaRPr lang="en-IN"/>
          </a:p>
        </p:txBody>
      </p:sp>
    </p:spTree>
    <p:extLst>
      <p:ext uri="{BB962C8B-B14F-4D97-AF65-F5344CB8AC3E}">
        <p14:creationId xmlns:p14="http://schemas.microsoft.com/office/powerpoint/2010/main" val="1191977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19</a:t>
            </a:fld>
            <a:endParaRPr lang="en-IN"/>
          </a:p>
        </p:txBody>
      </p:sp>
    </p:spTree>
    <p:extLst>
      <p:ext uri="{BB962C8B-B14F-4D97-AF65-F5344CB8AC3E}">
        <p14:creationId xmlns:p14="http://schemas.microsoft.com/office/powerpoint/2010/main" val="1979553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a:t>
            </a:fld>
            <a:endParaRPr lang="en-IN"/>
          </a:p>
        </p:txBody>
      </p:sp>
    </p:spTree>
    <p:extLst>
      <p:ext uri="{BB962C8B-B14F-4D97-AF65-F5344CB8AC3E}">
        <p14:creationId xmlns:p14="http://schemas.microsoft.com/office/powerpoint/2010/main" val="3060626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20</a:t>
            </a:fld>
            <a:endParaRPr lang="en-IN"/>
          </a:p>
        </p:txBody>
      </p:sp>
    </p:spTree>
    <p:extLst>
      <p:ext uri="{BB962C8B-B14F-4D97-AF65-F5344CB8AC3E}">
        <p14:creationId xmlns:p14="http://schemas.microsoft.com/office/powerpoint/2010/main" val="1027894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21</a:t>
            </a:fld>
            <a:endParaRPr lang="en-IN"/>
          </a:p>
        </p:txBody>
      </p:sp>
    </p:spTree>
    <p:extLst>
      <p:ext uri="{BB962C8B-B14F-4D97-AF65-F5344CB8AC3E}">
        <p14:creationId xmlns:p14="http://schemas.microsoft.com/office/powerpoint/2010/main" val="261397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22</a:t>
            </a:fld>
            <a:endParaRPr lang="en-IN"/>
          </a:p>
        </p:txBody>
      </p:sp>
    </p:spTree>
    <p:extLst>
      <p:ext uri="{BB962C8B-B14F-4D97-AF65-F5344CB8AC3E}">
        <p14:creationId xmlns:p14="http://schemas.microsoft.com/office/powerpoint/2010/main" val="1216558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23</a:t>
            </a:fld>
            <a:endParaRPr lang="en-IN"/>
          </a:p>
        </p:txBody>
      </p:sp>
    </p:spTree>
    <p:extLst>
      <p:ext uri="{BB962C8B-B14F-4D97-AF65-F5344CB8AC3E}">
        <p14:creationId xmlns:p14="http://schemas.microsoft.com/office/powerpoint/2010/main" val="640512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24</a:t>
            </a:fld>
            <a:endParaRPr lang="en-IN"/>
          </a:p>
        </p:txBody>
      </p:sp>
    </p:spTree>
    <p:extLst>
      <p:ext uri="{BB962C8B-B14F-4D97-AF65-F5344CB8AC3E}">
        <p14:creationId xmlns:p14="http://schemas.microsoft.com/office/powerpoint/2010/main" val="829944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25</a:t>
            </a:fld>
            <a:endParaRPr lang="en-IN"/>
          </a:p>
        </p:txBody>
      </p:sp>
    </p:spTree>
    <p:extLst>
      <p:ext uri="{BB962C8B-B14F-4D97-AF65-F5344CB8AC3E}">
        <p14:creationId xmlns:p14="http://schemas.microsoft.com/office/powerpoint/2010/main" val="1105470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26</a:t>
            </a:fld>
            <a:endParaRPr lang="en-IN"/>
          </a:p>
        </p:txBody>
      </p:sp>
    </p:spTree>
    <p:extLst>
      <p:ext uri="{BB962C8B-B14F-4D97-AF65-F5344CB8AC3E}">
        <p14:creationId xmlns:p14="http://schemas.microsoft.com/office/powerpoint/2010/main" val="3446748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27</a:t>
            </a:fld>
            <a:endParaRPr lang="en-IN"/>
          </a:p>
        </p:txBody>
      </p:sp>
    </p:spTree>
    <p:extLst>
      <p:ext uri="{BB962C8B-B14F-4D97-AF65-F5344CB8AC3E}">
        <p14:creationId xmlns:p14="http://schemas.microsoft.com/office/powerpoint/2010/main" val="637538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28</a:t>
            </a:fld>
            <a:endParaRPr lang="en-IN"/>
          </a:p>
        </p:txBody>
      </p:sp>
    </p:spTree>
    <p:extLst>
      <p:ext uri="{BB962C8B-B14F-4D97-AF65-F5344CB8AC3E}">
        <p14:creationId xmlns:p14="http://schemas.microsoft.com/office/powerpoint/2010/main" val="606548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29</a:t>
            </a:fld>
            <a:endParaRPr lang="en-IN"/>
          </a:p>
        </p:txBody>
      </p:sp>
    </p:spTree>
    <p:extLst>
      <p:ext uri="{BB962C8B-B14F-4D97-AF65-F5344CB8AC3E}">
        <p14:creationId xmlns:p14="http://schemas.microsoft.com/office/powerpoint/2010/main" val="198167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3</a:t>
            </a:fld>
            <a:endParaRPr lang="en-IN"/>
          </a:p>
        </p:txBody>
      </p:sp>
    </p:spTree>
    <p:extLst>
      <p:ext uri="{BB962C8B-B14F-4D97-AF65-F5344CB8AC3E}">
        <p14:creationId xmlns:p14="http://schemas.microsoft.com/office/powerpoint/2010/main" val="2733875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30</a:t>
            </a:fld>
            <a:endParaRPr lang="en-IN"/>
          </a:p>
        </p:txBody>
      </p:sp>
    </p:spTree>
    <p:extLst>
      <p:ext uri="{BB962C8B-B14F-4D97-AF65-F5344CB8AC3E}">
        <p14:creationId xmlns:p14="http://schemas.microsoft.com/office/powerpoint/2010/main" val="2475547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31</a:t>
            </a:fld>
            <a:endParaRPr lang="en-IN"/>
          </a:p>
        </p:txBody>
      </p:sp>
    </p:spTree>
    <p:extLst>
      <p:ext uri="{BB962C8B-B14F-4D97-AF65-F5344CB8AC3E}">
        <p14:creationId xmlns:p14="http://schemas.microsoft.com/office/powerpoint/2010/main" val="2067666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4</a:t>
            </a:fld>
            <a:endParaRPr lang="en-IN"/>
          </a:p>
        </p:txBody>
      </p:sp>
    </p:spTree>
    <p:extLst>
      <p:ext uri="{BB962C8B-B14F-4D97-AF65-F5344CB8AC3E}">
        <p14:creationId xmlns:p14="http://schemas.microsoft.com/office/powerpoint/2010/main" val="3093460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5</a:t>
            </a:fld>
            <a:endParaRPr lang="en-IN"/>
          </a:p>
        </p:txBody>
      </p:sp>
    </p:spTree>
    <p:extLst>
      <p:ext uri="{BB962C8B-B14F-4D97-AF65-F5344CB8AC3E}">
        <p14:creationId xmlns:p14="http://schemas.microsoft.com/office/powerpoint/2010/main" val="1913271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6</a:t>
            </a:fld>
            <a:endParaRPr lang="en-IN"/>
          </a:p>
        </p:txBody>
      </p:sp>
    </p:spTree>
    <p:extLst>
      <p:ext uri="{BB962C8B-B14F-4D97-AF65-F5344CB8AC3E}">
        <p14:creationId xmlns:p14="http://schemas.microsoft.com/office/powerpoint/2010/main" val="3801805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7</a:t>
            </a:fld>
            <a:endParaRPr lang="en-IN"/>
          </a:p>
        </p:txBody>
      </p:sp>
    </p:spTree>
    <p:extLst>
      <p:ext uri="{BB962C8B-B14F-4D97-AF65-F5344CB8AC3E}">
        <p14:creationId xmlns:p14="http://schemas.microsoft.com/office/powerpoint/2010/main" val="291709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8</a:t>
            </a:fld>
            <a:endParaRPr lang="en-IN"/>
          </a:p>
        </p:txBody>
      </p:sp>
    </p:spTree>
    <p:extLst>
      <p:ext uri="{BB962C8B-B14F-4D97-AF65-F5344CB8AC3E}">
        <p14:creationId xmlns:p14="http://schemas.microsoft.com/office/powerpoint/2010/main" val="170069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9</a:t>
            </a:fld>
            <a:endParaRPr lang="en-IN"/>
          </a:p>
        </p:txBody>
      </p:sp>
    </p:spTree>
    <p:extLst>
      <p:ext uri="{BB962C8B-B14F-4D97-AF65-F5344CB8AC3E}">
        <p14:creationId xmlns:p14="http://schemas.microsoft.com/office/powerpoint/2010/main" val="601285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solidFill>
            <a:srgbClr val="0070C0"/>
          </a:solidFill>
        </p:spPr>
        <p:txBody>
          <a:bodyPr/>
          <a:lstStyle/>
          <a:p>
            <a:fld id="{9A9D13A5-C82C-4BA9-B35E-E2AF14E0E71D}" type="datetime1">
              <a:rPr lang="en-US" smtClean="0"/>
              <a:t>5/9/2023</a:t>
            </a:fld>
            <a:endParaRPr lang="en-US"/>
          </a:p>
        </p:txBody>
      </p:sp>
      <p:sp>
        <p:nvSpPr>
          <p:cNvPr id="5" name="Footer Placeholder 4"/>
          <p:cNvSpPr>
            <a:spLocks noGrp="1"/>
          </p:cNvSpPr>
          <p:nvPr>
            <p:ph type="ftr" sz="quarter" idx="11"/>
          </p:nvPr>
        </p:nvSpPr>
        <p:spPr>
          <a:solidFill>
            <a:srgbClr val="0070C0"/>
          </a:solidFill>
        </p:spPr>
        <p:txBody>
          <a:bodyPr/>
          <a:lstStyle/>
          <a:p>
            <a:r>
              <a:rPr lang="en-US"/>
              <a:t>School of Computing, Computer Science Department</a:t>
            </a:r>
          </a:p>
        </p:txBody>
      </p:sp>
      <p:sp>
        <p:nvSpPr>
          <p:cNvPr id="6" name="Slide Number Placeholder 5"/>
          <p:cNvSpPr>
            <a:spLocks noGrp="1"/>
          </p:cNvSpPr>
          <p:nvPr>
            <p:ph type="sldNum" sz="quarter" idx="12"/>
          </p:nvPr>
        </p:nvSpPr>
        <p:spPr>
          <a:solidFill>
            <a:srgbClr val="0070C0"/>
          </a:solidFill>
        </p:spPr>
        <p:txBody>
          <a:bodyPr/>
          <a:lstStyle/>
          <a:p>
            <a:fld id="{50C91C40-65BD-436B-B794-CF89343271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B69BC-10E9-418A-B71B-3C135B50B181}" type="datetime1">
              <a:rPr lang="en-US" smtClean="0"/>
              <a:t>5/9/2023</a:t>
            </a:fld>
            <a:endParaRPr lang="en-US"/>
          </a:p>
        </p:txBody>
      </p:sp>
      <p:sp>
        <p:nvSpPr>
          <p:cNvPr id="5" name="Footer Placeholder 4"/>
          <p:cNvSpPr>
            <a:spLocks noGrp="1"/>
          </p:cNvSpPr>
          <p:nvPr>
            <p:ph type="ftr" sz="quarter" idx="11"/>
          </p:nvPr>
        </p:nvSpPr>
        <p:spPr/>
        <p:txBody>
          <a:bodyPr/>
          <a:lstStyle/>
          <a:p>
            <a:r>
              <a:rPr lang="en-US"/>
              <a:t>School of Computing, Computer Science Department</a:t>
            </a:r>
          </a:p>
        </p:txBody>
      </p:sp>
      <p:sp>
        <p:nvSpPr>
          <p:cNvPr id="6" name="Slide Number Placeholder 5"/>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19A93-5146-4CAF-B875-80927F38529C}" type="datetime1">
              <a:rPr lang="en-US" smtClean="0"/>
              <a:t>5/9/2023</a:t>
            </a:fld>
            <a:endParaRPr lang="en-US"/>
          </a:p>
        </p:txBody>
      </p:sp>
      <p:sp>
        <p:nvSpPr>
          <p:cNvPr id="5" name="Footer Placeholder 4"/>
          <p:cNvSpPr>
            <a:spLocks noGrp="1"/>
          </p:cNvSpPr>
          <p:nvPr>
            <p:ph type="ftr" sz="quarter" idx="11"/>
          </p:nvPr>
        </p:nvSpPr>
        <p:spPr/>
        <p:txBody>
          <a:bodyPr/>
          <a:lstStyle/>
          <a:p>
            <a:r>
              <a:rPr lang="en-US"/>
              <a:t>School of Computing, Computer Science Department</a:t>
            </a:r>
          </a:p>
        </p:txBody>
      </p:sp>
      <p:sp>
        <p:nvSpPr>
          <p:cNvPr id="6" name="Slide Number Placeholder 5"/>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85F26-0DAC-4E05-9361-50256BE39014}" type="datetime1">
              <a:rPr lang="en-US" smtClean="0"/>
              <a:t>5/9/2023</a:t>
            </a:fld>
            <a:endParaRPr lang="en-US"/>
          </a:p>
        </p:txBody>
      </p:sp>
      <p:sp>
        <p:nvSpPr>
          <p:cNvPr id="5" name="Footer Placeholder 4"/>
          <p:cNvSpPr>
            <a:spLocks noGrp="1"/>
          </p:cNvSpPr>
          <p:nvPr>
            <p:ph type="ftr" sz="quarter" idx="11"/>
          </p:nvPr>
        </p:nvSpPr>
        <p:spPr/>
        <p:txBody>
          <a:bodyPr/>
          <a:lstStyle/>
          <a:p>
            <a:r>
              <a:rPr lang="en-US" dirty="0"/>
              <a:t>School of Computing, Computer Science and engineering Department</a:t>
            </a:r>
          </a:p>
        </p:txBody>
      </p:sp>
      <p:sp>
        <p:nvSpPr>
          <p:cNvPr id="6" name="Slide Number Placeholder 5"/>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83F13-C9EE-49C9-84B8-496BE361B0D8}" type="datetime1">
              <a:rPr lang="en-US" smtClean="0"/>
              <a:t>5/9/2023</a:t>
            </a:fld>
            <a:endParaRPr lang="en-US"/>
          </a:p>
        </p:txBody>
      </p:sp>
      <p:sp>
        <p:nvSpPr>
          <p:cNvPr id="5" name="Footer Placeholder 4"/>
          <p:cNvSpPr>
            <a:spLocks noGrp="1"/>
          </p:cNvSpPr>
          <p:nvPr>
            <p:ph type="ftr" sz="quarter" idx="11"/>
          </p:nvPr>
        </p:nvSpPr>
        <p:spPr/>
        <p:txBody>
          <a:bodyPr/>
          <a:lstStyle/>
          <a:p>
            <a:r>
              <a:rPr lang="en-US"/>
              <a:t>School of Computing, Computer Science Department</a:t>
            </a:r>
          </a:p>
        </p:txBody>
      </p:sp>
      <p:sp>
        <p:nvSpPr>
          <p:cNvPr id="6" name="Slide Number Placeholder 5"/>
          <p:cNvSpPr>
            <a:spLocks noGrp="1"/>
          </p:cNvSpPr>
          <p:nvPr>
            <p:ph type="sldNum" sz="quarter" idx="12"/>
          </p:nvPr>
        </p:nvSpPr>
        <p:spPr/>
        <p:txBody>
          <a:bodyPr/>
          <a:lstStyle/>
          <a:p>
            <a:fld id="{50C91C40-65BD-436B-B794-CF89343271E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92C8B1-DA68-4CF4-89C7-BEC98BE78D24}" type="datetime1">
              <a:rPr lang="en-US" smtClean="0"/>
              <a:t>5/9/2023</a:t>
            </a:fld>
            <a:endParaRPr lang="en-US"/>
          </a:p>
        </p:txBody>
      </p:sp>
      <p:sp>
        <p:nvSpPr>
          <p:cNvPr id="6" name="Footer Placeholder 5"/>
          <p:cNvSpPr>
            <a:spLocks noGrp="1"/>
          </p:cNvSpPr>
          <p:nvPr>
            <p:ph type="ftr" sz="quarter" idx="11"/>
          </p:nvPr>
        </p:nvSpPr>
        <p:spPr/>
        <p:txBody>
          <a:bodyPr/>
          <a:lstStyle/>
          <a:p>
            <a:r>
              <a:rPr lang="en-US"/>
              <a:t>School of Computing, Computer Science Department</a:t>
            </a:r>
          </a:p>
        </p:txBody>
      </p:sp>
      <p:sp>
        <p:nvSpPr>
          <p:cNvPr id="7" name="Slide Number Placeholder 6"/>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C6152C-5AB8-4BDB-8137-C4CA6E4BCC38}" type="datetime1">
              <a:rPr lang="en-US" smtClean="0"/>
              <a:t>5/9/2023</a:t>
            </a:fld>
            <a:endParaRPr lang="en-US"/>
          </a:p>
        </p:txBody>
      </p:sp>
      <p:sp>
        <p:nvSpPr>
          <p:cNvPr id="8" name="Footer Placeholder 7"/>
          <p:cNvSpPr>
            <a:spLocks noGrp="1"/>
          </p:cNvSpPr>
          <p:nvPr>
            <p:ph type="ftr" sz="quarter" idx="11"/>
          </p:nvPr>
        </p:nvSpPr>
        <p:spPr/>
        <p:txBody>
          <a:bodyPr/>
          <a:lstStyle/>
          <a:p>
            <a:r>
              <a:rPr lang="en-US"/>
              <a:t>School of Computing, Computer Science Department</a:t>
            </a:r>
          </a:p>
        </p:txBody>
      </p:sp>
      <p:sp>
        <p:nvSpPr>
          <p:cNvPr id="9" name="Slide Number Placeholder 8"/>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9382D6-1080-40A9-903A-150AE893594A}" type="datetime1">
              <a:rPr lang="en-US" smtClean="0"/>
              <a:t>5/9/2023</a:t>
            </a:fld>
            <a:endParaRPr lang="en-US"/>
          </a:p>
        </p:txBody>
      </p:sp>
      <p:sp>
        <p:nvSpPr>
          <p:cNvPr id="4" name="Footer Placeholder 3"/>
          <p:cNvSpPr>
            <a:spLocks noGrp="1"/>
          </p:cNvSpPr>
          <p:nvPr>
            <p:ph type="ftr" sz="quarter" idx="11"/>
          </p:nvPr>
        </p:nvSpPr>
        <p:spPr/>
        <p:txBody>
          <a:bodyPr/>
          <a:lstStyle/>
          <a:p>
            <a:r>
              <a:rPr lang="en-US"/>
              <a:t>School of Computing, Computer Science Department</a:t>
            </a:r>
          </a:p>
        </p:txBody>
      </p:sp>
      <p:sp>
        <p:nvSpPr>
          <p:cNvPr id="5" name="Slide Number Placeholder 4"/>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2C68AE-986F-4976-8E21-757BFE6D983D}" type="datetime1">
              <a:rPr lang="en-US" smtClean="0"/>
              <a:t>5/9/2023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School of Computing, Computer Science Department</a:t>
            </a:r>
          </a:p>
        </p:txBody>
      </p:sp>
      <p:sp>
        <p:nvSpPr>
          <p:cNvPr id="9" name="Slide Number Placeholder 8"/>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DBB7ED-C870-488B-8863-99C30BDA083F}" type="datetime1">
              <a:rPr lang="en-US" smtClean="0"/>
              <a:t>5/9/2023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School of Computing, Computer Science Department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C91C40-65BD-436B-B794-CF89343271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B0032-2A61-413C-91BA-202F0CAECC31}" type="datetime1">
              <a:rPr lang="en-US" smtClean="0"/>
              <a:t>5/9/2023</a:t>
            </a:fld>
            <a:endParaRPr lang="en-US"/>
          </a:p>
        </p:txBody>
      </p:sp>
      <p:sp>
        <p:nvSpPr>
          <p:cNvPr id="6" name="Footer Placeholder 5"/>
          <p:cNvSpPr>
            <a:spLocks noGrp="1"/>
          </p:cNvSpPr>
          <p:nvPr>
            <p:ph type="ftr" sz="quarter" idx="11"/>
          </p:nvPr>
        </p:nvSpPr>
        <p:spPr/>
        <p:txBody>
          <a:bodyPr/>
          <a:lstStyle/>
          <a:p>
            <a:r>
              <a:rPr lang="en-US"/>
              <a:t>School of Computing, Computer Science Department</a:t>
            </a:r>
          </a:p>
        </p:txBody>
      </p:sp>
      <p:sp>
        <p:nvSpPr>
          <p:cNvPr id="7" name="Slide Number Placeholder 6"/>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224CFC9-CFC5-455C-AB0B-002F36F29354}" type="datetime1">
              <a:rPr lang="en-US" smtClean="0"/>
              <a:t>5/9/2023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School of Computing, Computer Science and Engineering  Department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C91C40-65BD-436B-B794-CF89343271E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1694438534"/>
              </p:ext>
            </p:extLst>
          </p:nvPr>
        </p:nvGraphicFramePr>
        <p:xfrm>
          <a:off x="576817" y="2816560"/>
          <a:ext cx="10809652" cy="2859450"/>
        </p:xfrm>
        <a:graphic>
          <a:graphicData uri="http://schemas.openxmlformats.org/drawingml/2006/table">
            <a:tbl>
              <a:tblPr/>
              <a:tblGrid>
                <a:gridCol w="1131373">
                  <a:extLst>
                    <a:ext uri="{9D8B030D-6E8A-4147-A177-3AD203B41FA5}">
                      <a16:colId xmlns:a16="http://schemas.microsoft.com/office/drawing/2014/main" val="20000"/>
                    </a:ext>
                  </a:extLst>
                </a:gridCol>
                <a:gridCol w="3705036">
                  <a:extLst>
                    <a:ext uri="{9D8B030D-6E8A-4147-A177-3AD203B41FA5}">
                      <a16:colId xmlns:a16="http://schemas.microsoft.com/office/drawing/2014/main" val="20001"/>
                    </a:ext>
                  </a:extLst>
                </a:gridCol>
                <a:gridCol w="5973243">
                  <a:extLst>
                    <a:ext uri="{9D8B030D-6E8A-4147-A177-3AD203B41FA5}">
                      <a16:colId xmlns:a16="http://schemas.microsoft.com/office/drawing/2014/main" val="20002"/>
                    </a:ext>
                  </a:extLst>
                </a:gridCol>
              </a:tblGrid>
              <a:tr h="378139">
                <a:tc>
                  <a:txBody>
                    <a:bodyPr/>
                    <a:lstStyle/>
                    <a:p>
                      <a:pPr algn="ctr">
                        <a:lnSpc>
                          <a:spcPct val="115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 No.</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Register number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Name of the Student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4409">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U19CS371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G.V.SAI KRISHNA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0341">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U19CS372</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G.SANDEEP</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0341">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U19CS346</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G.L.NARASIMHA REDDY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30341">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U19CS375</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G.NIKIL RAO</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8" name="Rectangle 2"/>
          <p:cNvSpPr>
            <a:spLocks noChangeArrowheads="1"/>
          </p:cNvSpPr>
          <p:nvPr/>
        </p:nvSpPr>
        <p:spPr bwMode="auto">
          <a:xfrm>
            <a:off x="261257" y="608749"/>
            <a:ext cx="3603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BATCH No.:  </a:t>
            </a: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BTC12</a:t>
            </a:r>
            <a:endParaRPr kumimoji="0" lang="en-US" altLang="zh-CN" sz="2400" b="0" i="0" u="none" strike="noStrike" cap="none" normalizeH="0" baseline="0" dirty="0">
              <a:ln>
                <a:noFill/>
              </a:ln>
              <a:solidFill>
                <a:schemeClr val="tx1"/>
              </a:solidFill>
              <a:effectLst/>
            </a:endParaRPr>
          </a:p>
        </p:txBody>
      </p:sp>
      <p:sp>
        <p:nvSpPr>
          <p:cNvPr id="21" name="Rectangle 20"/>
          <p:cNvSpPr/>
          <p:nvPr/>
        </p:nvSpPr>
        <p:spPr>
          <a:xfrm>
            <a:off x="1267042" y="5840356"/>
            <a:ext cx="7369966"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GUIDED BY:MR.R.MUTHU VENKATAKRISHNAN </a:t>
            </a:r>
          </a:p>
        </p:txBody>
      </p:sp>
      <p:sp>
        <p:nvSpPr>
          <p:cNvPr id="22" name="Rectangle 2"/>
          <p:cNvSpPr>
            <a:spLocks noChangeArrowheads="1"/>
          </p:cNvSpPr>
          <p:nvPr/>
        </p:nvSpPr>
        <p:spPr bwMode="auto">
          <a:xfrm>
            <a:off x="261257" y="147084"/>
            <a:ext cx="70299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PRESENTATION </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PHASE 2 – VIVA VOCE</a:t>
            </a:r>
            <a:endParaRPr kumimoji="0" lang="en-US" altLang="zh-CN" sz="2400" b="0" i="0" u="none" strike="noStrike" cap="none" normalizeH="0" baseline="0" dirty="0">
              <a:ln>
                <a:noFill/>
              </a:ln>
              <a:solidFill>
                <a:schemeClr val="tx1"/>
              </a:solidFill>
              <a:effectLst/>
            </a:endParaRPr>
          </a:p>
        </p:txBody>
      </p:sp>
      <p:sp>
        <p:nvSpPr>
          <p:cNvPr id="23" name="Rectangle 22"/>
          <p:cNvSpPr/>
          <p:nvPr/>
        </p:nvSpPr>
        <p:spPr>
          <a:xfrm>
            <a:off x="261257" y="1082458"/>
            <a:ext cx="3078087" cy="461665"/>
          </a:xfrm>
          <a:prstGeom prst="rect">
            <a:avLst/>
          </a:prstGeom>
        </p:spPr>
        <p:txBody>
          <a:bodyPr wrap="none">
            <a:spAutoFit/>
          </a:bodyPr>
          <a:lstStyle/>
          <a:p>
            <a:r>
              <a:rPr lang="en-IN" sz="2400" b="1" dirty="0">
                <a:latin typeface="Times New Roman" panose="02020603050405020304" pitchFamily="18" charset="0"/>
                <a:ea typeface="Calibri" panose="020F0502020204030204" pitchFamily="34" charset="0"/>
                <a:cs typeface="Times New Roman" panose="02020603050405020304" pitchFamily="18" charset="0"/>
              </a:rPr>
              <a:t>DOMAIN:ANDROID</a:t>
            </a:r>
          </a:p>
        </p:txBody>
      </p:sp>
      <p:sp>
        <p:nvSpPr>
          <p:cNvPr id="24" name="Rectangle 23"/>
          <p:cNvSpPr/>
          <p:nvPr/>
        </p:nvSpPr>
        <p:spPr>
          <a:xfrm>
            <a:off x="261257" y="1532079"/>
            <a:ext cx="9027023" cy="1200329"/>
          </a:xfrm>
          <a:prstGeom prst="rect">
            <a:avLst/>
          </a:prstGeom>
        </p:spPr>
        <p:txBody>
          <a:bodyPr wrap="none">
            <a:spAutoFit/>
          </a:bodyPr>
          <a:lstStyle/>
          <a:p>
            <a:r>
              <a:rPr lang="en-IN" sz="2400" b="1" dirty="0">
                <a:latin typeface="Times New Roman" panose="02020603050405020304" pitchFamily="18" charset="0"/>
                <a:ea typeface="Calibri" panose="020F0502020204030204" pitchFamily="34" charset="0"/>
                <a:cs typeface="Times New Roman" panose="02020603050405020304" pitchFamily="18" charset="0"/>
              </a:rPr>
              <a:t>PROJECT TITLE :</a:t>
            </a:r>
            <a:r>
              <a:rPr lang="en-IN" sz="2400" b="1" dirty="0">
                <a:latin typeface="Times New Roman" panose="02020603050405020304" pitchFamily="18" charset="0"/>
                <a:cs typeface="Times New Roman" panose="02020603050405020304" pitchFamily="18" charset="0"/>
              </a:rPr>
              <a:t>ANDROID MALWARE DETECTION USING </a:t>
            </a:r>
          </a:p>
          <a:p>
            <a:r>
              <a:rPr lang="en-IN" sz="2400" b="1" dirty="0">
                <a:latin typeface="Times New Roman" panose="02020603050405020304" pitchFamily="18" charset="0"/>
                <a:cs typeface="Times New Roman" panose="02020603050405020304" pitchFamily="18" charset="0"/>
              </a:rPr>
              <a:t>CLOUD COMPUTING ALGORITHMS</a:t>
            </a:r>
          </a:p>
          <a:p>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433798"/>
            <a:ext cx="1312025" cy="365125"/>
          </a:xfrm>
        </p:spPr>
        <p:txBody>
          <a:bodyPr/>
          <a:lstStyle/>
          <a:p>
            <a:fld id="{50C91C40-65BD-436B-B794-CF89343271EF}" type="slidenum">
              <a:rPr lang="en-US" sz="2000" smtClean="0"/>
              <a:pPr/>
              <a:t>10</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433798"/>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84658"/>
            <a:ext cx="3470335" cy="689927"/>
          </a:xfrm>
          <a:prstGeom prst="rect">
            <a:avLst/>
          </a:prstGeom>
        </p:spPr>
      </p:pic>
      <p:pic>
        <p:nvPicPr>
          <p:cNvPr id="15" name="Picture 14"/>
          <p:cNvPicPr>
            <a:picLocks noChangeAspect="1"/>
          </p:cNvPicPr>
          <p:nvPr/>
        </p:nvPicPr>
        <p:blipFill>
          <a:blip r:embed="rId4"/>
          <a:stretch>
            <a:fillRect/>
          </a:stretch>
        </p:blipFill>
        <p:spPr>
          <a:xfrm>
            <a:off x="0" y="5751991"/>
            <a:ext cx="1153634" cy="1153634"/>
          </a:xfrm>
          <a:prstGeom prst="rect">
            <a:avLst/>
          </a:prstGeom>
        </p:spPr>
      </p:pic>
      <p:sp>
        <p:nvSpPr>
          <p:cNvPr id="18" name="Rectangle 2"/>
          <p:cNvSpPr>
            <a:spLocks noChangeArrowheads="1"/>
          </p:cNvSpPr>
          <p:nvPr/>
        </p:nvSpPr>
        <p:spPr bwMode="auto">
          <a:xfrm>
            <a:off x="421744" y="966857"/>
            <a:ext cx="3603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PROPOSED SYSTEM</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9" name="Content Placeholder 2"/>
          <p:cNvSpPr txBox="1">
            <a:spLocks/>
          </p:cNvSpPr>
          <p:nvPr/>
        </p:nvSpPr>
        <p:spPr>
          <a:xfrm>
            <a:off x="421744" y="15778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IN" sz="2400" dirty="0">
                <a:latin typeface="Times New Roman" panose="02020603050405020304" pitchFamily="18" charset="0"/>
                <a:cs typeface="Times New Roman" panose="02020603050405020304" pitchFamily="18" charset="0"/>
              </a:rPr>
              <a:t>Identify the list of third party installed applications.</a:t>
            </a:r>
          </a:p>
          <a:p>
            <a:pPr lvl="0"/>
            <a:r>
              <a:rPr lang="en-IN" sz="2400" dirty="0">
                <a:latin typeface="Times New Roman" panose="02020603050405020304" pitchFamily="18" charset="0"/>
                <a:cs typeface="Times New Roman" panose="02020603050405020304" pitchFamily="18" charset="0"/>
              </a:rPr>
              <a:t>Extract the complete list of permissions of each application. </a:t>
            </a:r>
          </a:p>
          <a:p>
            <a:pPr lvl="0"/>
            <a:r>
              <a:rPr lang="en-IN" sz="2400" dirty="0">
                <a:latin typeface="Times New Roman" panose="02020603050405020304" pitchFamily="18" charset="0"/>
                <a:cs typeface="Times New Roman" panose="02020603050405020304" pitchFamily="18" charset="0"/>
              </a:rPr>
              <a:t>Identify android: protection level of each permission, i.e. Normal or Dangerous of each app </a:t>
            </a:r>
          </a:p>
          <a:p>
            <a:pPr lvl="0"/>
            <a:r>
              <a:rPr lang="en-IN" sz="2400" dirty="0">
                <a:latin typeface="Times New Roman" panose="02020603050405020304" pitchFamily="18" charset="0"/>
                <a:cs typeface="Times New Roman" panose="02020603050405020304" pitchFamily="18" charset="0"/>
              </a:rPr>
              <a:t>Take android app permissions dataset. To identify the harmful applications apply classification algorithms.</a:t>
            </a:r>
          </a:p>
          <a:p>
            <a:pPr lvl="0"/>
            <a:r>
              <a:rPr lang="en-IN" sz="2400" dirty="0">
                <a:latin typeface="Times New Roman" panose="02020603050405020304" pitchFamily="18" charset="0"/>
                <a:cs typeface="Times New Roman" panose="02020603050405020304" pitchFamily="18" charset="0"/>
              </a:rPr>
              <a:t>Note the accuracy of spam classification given by it and time required for execution</a:t>
            </a:r>
          </a:p>
          <a:p>
            <a:pPr lvl="0"/>
            <a:r>
              <a:rPr lang="en-IN" sz="2400" dirty="0">
                <a:latin typeface="Times New Roman" panose="02020603050405020304" pitchFamily="18" charset="0"/>
                <a:cs typeface="Times New Roman" panose="02020603050405020304" pitchFamily="18" charset="0"/>
              </a:rPr>
              <a:t>Results as accuracy among different harmful and normal apps Classifiers are analysed.</a:t>
            </a:r>
          </a:p>
          <a:p>
            <a:pPr algn="just">
              <a:lnSpc>
                <a:spcPct val="150000"/>
              </a:lnSpc>
            </a:pPr>
            <a:endParaRPr lang="en-US" sz="2000" dirty="0">
              <a:latin typeface="Times New Roman" panose="02020603050405020304" pitchFamily="18" charset="0"/>
              <a:cs typeface="Times New Roman" panose="02020603050405020304" pitchFamily="18" charset="0"/>
              <a:sym typeface="+mn-ea"/>
            </a:endParaRPr>
          </a:p>
        </p:txBody>
      </p:sp>
      <p:sp>
        <p:nvSpPr>
          <p:cNvPr id="3" name="TextBox 2">
            <a:extLst>
              <a:ext uri="{FF2B5EF4-FFF2-40B4-BE49-F238E27FC236}">
                <a16:creationId xmlns:a16="http://schemas.microsoft.com/office/drawing/2014/main" id="{B0FDEFE7-F2E9-F376-49B8-F3C1C579AF1F}"/>
              </a:ext>
            </a:extLst>
          </p:cNvPr>
          <p:cNvSpPr txBox="1"/>
          <p:nvPr/>
        </p:nvSpPr>
        <p:spPr>
          <a:xfrm>
            <a:off x="421744" y="312920"/>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74363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11</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454287" y="850181"/>
            <a:ext cx="66079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ADVANTAGES OF PRAOPOSED SYSTEM</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9" name="Content Placeholder 2"/>
          <p:cNvSpPr txBox="1">
            <a:spLocks/>
          </p:cNvSpPr>
          <p:nvPr/>
        </p:nvSpPr>
        <p:spPr>
          <a:xfrm>
            <a:off x="454287" y="167318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IN" sz="2400" dirty="0">
                <a:latin typeface="Times New Roman" panose="02020603050405020304" pitchFamily="18" charset="0"/>
                <a:cs typeface="Times New Roman" panose="02020603050405020304" pitchFamily="18" charset="0"/>
              </a:rPr>
              <a:t>Security is high.</a:t>
            </a:r>
          </a:p>
          <a:p>
            <a:pPr marL="0" lvl="0" indent="0">
              <a:buNone/>
            </a:pPr>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Gives the exact picture  of the applications privacy policy and the permissions required to the user</a:t>
            </a:r>
          </a:p>
          <a:p>
            <a:pPr lvl="0"/>
            <a:endParaRPr lang="en-IN" sz="2400" dirty="0">
              <a:latin typeface="Times New Roman" panose="02020603050405020304" pitchFamily="18" charset="0"/>
              <a:cs typeface="Times New Roman" panose="02020603050405020304" pitchFamily="18" charset="0"/>
            </a:endParaRPr>
          </a:p>
          <a:p>
            <a:pPr lvl="0"/>
            <a:r>
              <a:rPr lang="en-GB" sz="2400" dirty="0">
                <a:solidFill>
                  <a:srgbClr val="374151"/>
                </a:solidFill>
                <a:latin typeface="Times New Roman" panose="02020603050405020304" pitchFamily="18" charset="0"/>
                <a:cs typeface="Times New Roman" panose="02020603050405020304" pitchFamily="18" charset="0"/>
              </a:rPr>
              <a:t>C</a:t>
            </a:r>
            <a:r>
              <a:rPr lang="en-GB" sz="2400" b="0" i="0" dirty="0">
                <a:solidFill>
                  <a:srgbClr val="374151"/>
                </a:solidFill>
                <a:effectLst/>
                <a:latin typeface="Times New Roman" panose="02020603050405020304" pitchFamily="18" charset="0"/>
                <a:cs typeface="Times New Roman" panose="02020603050405020304" pitchFamily="18" charset="0"/>
              </a:rPr>
              <a:t>an process data in real-time, enabling quick detection of new malware threats.</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F3CD956-461A-4676-BB4E-3F7DEA6D68DE}"/>
              </a:ext>
            </a:extLst>
          </p:cNvPr>
          <p:cNvSpPr txBox="1"/>
          <p:nvPr/>
        </p:nvSpPr>
        <p:spPr>
          <a:xfrm>
            <a:off x="454287" y="388516"/>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2935479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12</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565380" y="813399"/>
            <a:ext cx="3603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BLOCK DIAGRAM</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22" name="Picture 21"/>
          <p:cNvPicPr/>
          <p:nvPr/>
        </p:nvPicPr>
        <p:blipFill>
          <a:blip r:embed="rId5"/>
          <a:stretch>
            <a:fillRect/>
          </a:stretch>
        </p:blipFill>
        <p:spPr>
          <a:xfrm>
            <a:off x="2370516" y="1355669"/>
            <a:ext cx="7062020" cy="4680053"/>
          </a:xfrm>
          <a:prstGeom prst="rect">
            <a:avLst/>
          </a:prstGeom>
        </p:spPr>
      </p:pic>
      <p:sp>
        <p:nvSpPr>
          <p:cNvPr id="3" name="TextBox 2">
            <a:extLst>
              <a:ext uri="{FF2B5EF4-FFF2-40B4-BE49-F238E27FC236}">
                <a16:creationId xmlns:a16="http://schemas.microsoft.com/office/drawing/2014/main" id="{F3056ECD-FE3C-145A-692F-EF91B7793CD3}"/>
              </a:ext>
            </a:extLst>
          </p:cNvPr>
          <p:cNvSpPr txBox="1"/>
          <p:nvPr/>
        </p:nvSpPr>
        <p:spPr>
          <a:xfrm>
            <a:off x="565380" y="271129"/>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62825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13</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597244" y="1019971"/>
            <a:ext cx="5348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HARDWARE REQUIREMENTS</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9" name="Content Placeholder 2"/>
          <p:cNvSpPr>
            <a:spLocks noGrp="1"/>
          </p:cNvSpPr>
          <p:nvPr/>
        </p:nvSpPr>
        <p:spPr>
          <a:xfrm>
            <a:off x="687794" y="166603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solidFill>
                  <a:prstClr val="black"/>
                </a:solidFill>
                <a:latin typeface="Times New Roman" panose="02020603050405020304" pitchFamily="18" charset="0"/>
                <a:cs typeface="Times New Roman" panose="02020603050405020304" pitchFamily="18" charset="0"/>
                <a:sym typeface="+mn-ea"/>
              </a:rPr>
              <a:t>System : Pentium i3 Processor.</a:t>
            </a:r>
            <a:endParaRPr lang="en-US" sz="2400" dirty="0">
              <a:solidFill>
                <a:prstClr val="black"/>
              </a:solidFill>
              <a:latin typeface="Times New Roman" panose="02020603050405020304" pitchFamily="18" charset="0"/>
              <a:cs typeface="Times New Roman" panose="02020603050405020304" pitchFamily="18" charset="0"/>
            </a:endParaRPr>
          </a:p>
          <a:p>
            <a:pPr>
              <a:lnSpc>
                <a:spcPct val="150000"/>
              </a:lnSpc>
            </a:pPr>
            <a:r>
              <a:rPr lang="en-US" sz="2400" dirty="0">
                <a:solidFill>
                  <a:prstClr val="black"/>
                </a:solidFill>
                <a:latin typeface="Times New Roman" panose="02020603050405020304" pitchFamily="18" charset="0"/>
                <a:cs typeface="Times New Roman" panose="02020603050405020304" pitchFamily="18" charset="0"/>
                <a:sym typeface="+mn-ea"/>
              </a:rPr>
              <a:t>Hard Disk : 500 GB.</a:t>
            </a:r>
            <a:endParaRPr lang="en-US" sz="2400" dirty="0">
              <a:solidFill>
                <a:prstClr val="black"/>
              </a:solidFill>
              <a:latin typeface="Times New Roman" panose="02020603050405020304" pitchFamily="18" charset="0"/>
              <a:cs typeface="Times New Roman" panose="02020603050405020304" pitchFamily="18" charset="0"/>
            </a:endParaRPr>
          </a:p>
          <a:p>
            <a:pPr>
              <a:lnSpc>
                <a:spcPct val="150000"/>
              </a:lnSpc>
            </a:pPr>
            <a:r>
              <a:rPr lang="en-US" sz="2400" dirty="0">
                <a:solidFill>
                  <a:prstClr val="black"/>
                </a:solidFill>
                <a:latin typeface="Times New Roman" panose="02020603050405020304" pitchFamily="18" charset="0"/>
                <a:cs typeface="Times New Roman" panose="02020603050405020304" pitchFamily="18" charset="0"/>
                <a:sym typeface="+mn-ea"/>
              </a:rPr>
              <a:t>Monitor : 15’’ LED</a:t>
            </a:r>
            <a:endParaRPr lang="en-US" sz="2400" dirty="0">
              <a:solidFill>
                <a:prstClr val="black"/>
              </a:solidFill>
              <a:latin typeface="Times New Roman" panose="02020603050405020304" pitchFamily="18" charset="0"/>
              <a:cs typeface="Times New Roman" panose="02020603050405020304" pitchFamily="18" charset="0"/>
            </a:endParaRPr>
          </a:p>
          <a:p>
            <a:pPr>
              <a:lnSpc>
                <a:spcPct val="150000"/>
              </a:lnSpc>
            </a:pPr>
            <a:r>
              <a:rPr lang="en-US" sz="2400" dirty="0">
                <a:solidFill>
                  <a:prstClr val="black"/>
                </a:solidFill>
                <a:latin typeface="Times New Roman" panose="02020603050405020304" pitchFamily="18" charset="0"/>
                <a:cs typeface="Times New Roman" panose="02020603050405020304" pitchFamily="18" charset="0"/>
                <a:sym typeface="+mn-ea"/>
              </a:rPr>
              <a:t>Input Devices : Keyboard, Mouse</a:t>
            </a:r>
            <a:endParaRPr lang="en-US" sz="2400" dirty="0">
              <a:solidFill>
                <a:prstClr val="black"/>
              </a:solidFill>
              <a:latin typeface="Times New Roman" panose="02020603050405020304" pitchFamily="18" charset="0"/>
              <a:cs typeface="Times New Roman" panose="02020603050405020304" pitchFamily="18" charset="0"/>
            </a:endParaRPr>
          </a:p>
          <a:p>
            <a:pPr>
              <a:lnSpc>
                <a:spcPct val="150000"/>
              </a:lnSpc>
            </a:pPr>
            <a:r>
              <a:rPr lang="en-US" sz="2400" dirty="0">
                <a:solidFill>
                  <a:prstClr val="black"/>
                </a:solidFill>
                <a:latin typeface="Times New Roman" panose="02020603050405020304" pitchFamily="18" charset="0"/>
                <a:cs typeface="Times New Roman" panose="02020603050405020304" pitchFamily="18" charset="0"/>
                <a:sym typeface="+mn-ea"/>
              </a:rPr>
              <a:t>Ram : 2 GB</a:t>
            </a:r>
            <a:endParaRPr lang="en-IN" sz="2400" dirty="0">
              <a:solidFill>
                <a:prstClr val="black"/>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5F62E73-102F-CD0B-47F2-9A79ECBA0EF9}"/>
              </a:ext>
            </a:extLst>
          </p:cNvPr>
          <p:cNvSpPr txBox="1"/>
          <p:nvPr/>
        </p:nvSpPr>
        <p:spPr>
          <a:xfrm>
            <a:off x="597244" y="258462"/>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1368751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14</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644869" y="1052850"/>
            <a:ext cx="48258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SOFTWARE REQUIREMENTS</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9" name="Content Placeholder 2"/>
          <p:cNvSpPr>
            <a:spLocks noGrp="1"/>
          </p:cNvSpPr>
          <p:nvPr/>
        </p:nvSpPr>
        <p:spPr>
          <a:xfrm>
            <a:off x="547433" y="176466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latin typeface="Times New Roman" panose="02020603050405020304" pitchFamily="18" charset="0"/>
                <a:cs typeface="Times New Roman" panose="02020603050405020304" pitchFamily="18" charset="0"/>
              </a:rPr>
              <a:t>Operating system    :   Windows 10.</a:t>
            </a:r>
          </a:p>
          <a:p>
            <a:r>
              <a:rPr lang="en-IN" sz="2400" dirty="0">
                <a:latin typeface="Times New Roman" panose="02020603050405020304" pitchFamily="18" charset="0"/>
                <a:cs typeface="Times New Roman" panose="02020603050405020304" pitchFamily="18" charset="0"/>
              </a:rPr>
              <a:t>Coding Language    :   Android, Java</a:t>
            </a:r>
          </a:p>
          <a:p>
            <a:r>
              <a:rPr lang="en-IN" sz="2400" dirty="0">
                <a:latin typeface="Times New Roman" panose="02020603050405020304" pitchFamily="18" charset="0"/>
                <a:cs typeface="Times New Roman" panose="02020603050405020304" pitchFamily="18" charset="0"/>
              </a:rPr>
              <a:t>Toolkit	       :   Android 2.3 Above</a:t>
            </a:r>
          </a:p>
          <a:p>
            <a:r>
              <a:rPr lang="en-IN" sz="2400" dirty="0">
                <a:latin typeface="Times New Roman" panose="02020603050405020304" pitchFamily="18" charset="0"/>
                <a:cs typeface="Times New Roman" panose="02020603050405020304" pitchFamily="18" charset="0"/>
              </a:rPr>
              <a:t>IDE		       :   Eclipse/Android Studio</a:t>
            </a:r>
          </a:p>
          <a:p>
            <a:pPr>
              <a:lnSpc>
                <a:spcPct val="150000"/>
              </a:lnSpc>
            </a:pPr>
            <a:endParaRPr lang="en-IN" sz="2000" dirty="0">
              <a:solidFill>
                <a:prstClr val="black"/>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BB0A915-A699-E03D-82C5-91D402B37E4E}"/>
              </a:ext>
            </a:extLst>
          </p:cNvPr>
          <p:cNvSpPr txBox="1"/>
          <p:nvPr/>
        </p:nvSpPr>
        <p:spPr>
          <a:xfrm>
            <a:off x="576817" y="347995"/>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2851438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15</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800752" y="726960"/>
            <a:ext cx="4107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LITERATURE</a:t>
            </a:r>
            <a:r>
              <a:rPr kumimoji="0" lang="en-US" altLang="zh-CN" sz="2400" b="1" i="0" u="none" strike="noStrike" cap="none" normalizeH="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REVIEW</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graphicFrame>
        <p:nvGraphicFramePr>
          <p:cNvPr id="10" name="Content Placeholder 5"/>
          <p:cNvGraphicFramePr>
            <a:graphicFrameLocks/>
          </p:cNvGraphicFramePr>
          <p:nvPr>
            <p:extLst>
              <p:ext uri="{D42A27DB-BD31-4B8C-83A1-F6EECF244321}">
                <p14:modId xmlns:p14="http://schemas.microsoft.com/office/powerpoint/2010/main" val="3000578546"/>
              </p:ext>
            </p:extLst>
          </p:nvPr>
        </p:nvGraphicFramePr>
        <p:xfrm>
          <a:off x="1286540" y="1282692"/>
          <a:ext cx="9909544" cy="4641816"/>
        </p:xfrm>
        <a:graphic>
          <a:graphicData uri="http://schemas.openxmlformats.org/drawingml/2006/table">
            <a:tbl>
              <a:tblPr firstRow="1" bandRow="1">
                <a:tableStyleId>{5C22544A-7EE6-4342-B048-85BDC9FD1C3A}</a:tableStyleId>
              </a:tblPr>
              <a:tblGrid>
                <a:gridCol w="349248">
                  <a:extLst>
                    <a:ext uri="{9D8B030D-6E8A-4147-A177-3AD203B41FA5}">
                      <a16:colId xmlns:a16="http://schemas.microsoft.com/office/drawing/2014/main" val="20000"/>
                    </a:ext>
                  </a:extLst>
                </a:gridCol>
                <a:gridCol w="1030707">
                  <a:extLst>
                    <a:ext uri="{9D8B030D-6E8A-4147-A177-3AD203B41FA5}">
                      <a16:colId xmlns:a16="http://schemas.microsoft.com/office/drawing/2014/main" val="20001"/>
                    </a:ext>
                  </a:extLst>
                </a:gridCol>
                <a:gridCol w="741087">
                  <a:extLst>
                    <a:ext uri="{9D8B030D-6E8A-4147-A177-3AD203B41FA5}">
                      <a16:colId xmlns:a16="http://schemas.microsoft.com/office/drawing/2014/main" val="20002"/>
                    </a:ext>
                  </a:extLst>
                </a:gridCol>
                <a:gridCol w="2308443">
                  <a:extLst>
                    <a:ext uri="{9D8B030D-6E8A-4147-A177-3AD203B41FA5}">
                      <a16:colId xmlns:a16="http://schemas.microsoft.com/office/drawing/2014/main" val="20003"/>
                    </a:ext>
                  </a:extLst>
                </a:gridCol>
                <a:gridCol w="2052894">
                  <a:extLst>
                    <a:ext uri="{9D8B030D-6E8A-4147-A177-3AD203B41FA5}">
                      <a16:colId xmlns:a16="http://schemas.microsoft.com/office/drawing/2014/main" val="20004"/>
                    </a:ext>
                  </a:extLst>
                </a:gridCol>
                <a:gridCol w="3427165">
                  <a:extLst>
                    <a:ext uri="{9D8B030D-6E8A-4147-A177-3AD203B41FA5}">
                      <a16:colId xmlns:a16="http://schemas.microsoft.com/office/drawing/2014/main" val="20005"/>
                    </a:ext>
                  </a:extLst>
                </a:gridCol>
              </a:tblGrid>
              <a:tr h="451484">
                <a:tc>
                  <a:txBody>
                    <a:bodyPr/>
                    <a:lstStyle/>
                    <a:p>
                      <a:r>
                        <a:rPr lang="en-IN" sz="1200" dirty="0"/>
                        <a:t>S.NO</a:t>
                      </a:r>
                    </a:p>
                  </a:txBody>
                  <a:tcPr marL="51475" marR="51475" marT="25738" marB="25738"/>
                </a:tc>
                <a:tc>
                  <a:txBody>
                    <a:bodyPr/>
                    <a:lstStyle/>
                    <a:p>
                      <a:r>
                        <a:rPr lang="en-IN" sz="1200" dirty="0"/>
                        <a:t>TITLE</a:t>
                      </a:r>
                    </a:p>
                  </a:txBody>
                  <a:tcPr marL="51475" marR="51475" marT="25738" marB="25738"/>
                </a:tc>
                <a:tc>
                  <a:txBody>
                    <a:bodyPr/>
                    <a:lstStyle/>
                    <a:p>
                      <a:r>
                        <a:rPr lang="en-IN" sz="1200" dirty="0"/>
                        <a:t>AUTHOR</a:t>
                      </a:r>
                    </a:p>
                  </a:txBody>
                  <a:tcPr marL="51475" marR="51475" marT="25738" marB="25738"/>
                </a:tc>
                <a:tc>
                  <a:txBody>
                    <a:bodyPr/>
                    <a:lstStyle/>
                    <a:p>
                      <a:r>
                        <a:rPr lang="en-IN" sz="1200" dirty="0"/>
                        <a:t>TECHNIQUES</a:t>
                      </a:r>
                    </a:p>
                  </a:txBody>
                  <a:tcPr marL="51475" marR="51475" marT="25738" marB="25738"/>
                </a:tc>
                <a:tc>
                  <a:txBody>
                    <a:bodyPr/>
                    <a:lstStyle/>
                    <a:p>
                      <a:r>
                        <a:rPr lang="en-IN" sz="1200" dirty="0"/>
                        <a:t>RESULTS</a:t>
                      </a:r>
                    </a:p>
                  </a:txBody>
                  <a:tcPr marL="51475" marR="51475" marT="25738" marB="25738"/>
                </a:tc>
                <a:tc>
                  <a:txBody>
                    <a:bodyPr/>
                    <a:lstStyle/>
                    <a:p>
                      <a:r>
                        <a:rPr lang="en-IN" sz="1200" dirty="0"/>
                        <a:t>LIMITATIONS</a:t>
                      </a:r>
                    </a:p>
                  </a:txBody>
                  <a:tcPr marL="51475" marR="51475" marT="25738" marB="25738"/>
                </a:tc>
                <a:extLst>
                  <a:ext uri="{0D108BD9-81ED-4DB2-BD59-A6C34878D82A}">
                    <a16:rowId xmlns:a16="http://schemas.microsoft.com/office/drawing/2014/main" val="10000"/>
                  </a:ext>
                </a:extLst>
              </a:tr>
              <a:tr h="1754904">
                <a:tc>
                  <a:txBody>
                    <a:bodyPr/>
                    <a:lstStyle/>
                    <a:p>
                      <a:r>
                        <a:rPr lang="en-IN" sz="1200" dirty="0"/>
                        <a:t>1</a:t>
                      </a:r>
                    </a:p>
                  </a:txBody>
                  <a:tcPr marL="51475" marR="51475" marT="25738" marB="25738"/>
                </a:tc>
                <a:tc>
                  <a:txBody>
                    <a:bodyPr/>
                    <a:lstStyle/>
                    <a:p>
                      <a:r>
                        <a:rPr lang="en-US" sz="1200" dirty="0"/>
                        <a:t>Analysis of Bayesian classification-based approaches for Android malware detection</a:t>
                      </a:r>
                      <a:endParaRPr lang="en-IN" sz="1200" b="0" dirty="0"/>
                    </a:p>
                  </a:txBody>
                  <a:tcPr marL="51475" marR="51475" marT="25738" marB="25738"/>
                </a:tc>
                <a:tc>
                  <a:txBody>
                    <a:bodyPr/>
                    <a:lstStyle/>
                    <a:p>
                      <a:r>
                        <a:rPr lang="en-IN" sz="1200" kern="1200" dirty="0" err="1">
                          <a:solidFill>
                            <a:schemeClr val="dk1"/>
                          </a:solidFill>
                          <a:effectLst/>
                          <a:latin typeface="+mn-lt"/>
                          <a:ea typeface="+mn-ea"/>
                          <a:cs typeface="+mn-cs"/>
                        </a:rPr>
                        <a:t>Yerima</a:t>
                      </a:r>
                      <a:r>
                        <a:rPr lang="en-IN" sz="1200" kern="1200" dirty="0">
                          <a:solidFill>
                            <a:schemeClr val="dk1"/>
                          </a:solidFill>
                          <a:effectLst/>
                          <a:latin typeface="+mn-lt"/>
                          <a:ea typeface="+mn-ea"/>
                          <a:cs typeface="+mn-cs"/>
                        </a:rPr>
                        <a:t>, S. Y., </a:t>
                      </a:r>
                      <a:r>
                        <a:rPr lang="en-IN" sz="1200" kern="1200" dirty="0" err="1">
                          <a:solidFill>
                            <a:schemeClr val="dk1"/>
                          </a:solidFill>
                          <a:effectLst/>
                          <a:latin typeface="+mn-lt"/>
                          <a:ea typeface="+mn-ea"/>
                          <a:cs typeface="+mn-cs"/>
                        </a:rPr>
                        <a:t>Sezer</a:t>
                      </a:r>
                      <a:r>
                        <a:rPr lang="en-IN" sz="1200" kern="1200" dirty="0">
                          <a:solidFill>
                            <a:schemeClr val="dk1"/>
                          </a:solidFill>
                          <a:effectLst/>
                          <a:latin typeface="+mn-lt"/>
                          <a:ea typeface="+mn-ea"/>
                          <a:cs typeface="+mn-cs"/>
                        </a:rPr>
                        <a:t>, S., &amp; McWilliams, G. (2014). </a:t>
                      </a:r>
                      <a:endParaRPr lang="en-IN" sz="1200" dirty="0"/>
                    </a:p>
                  </a:txBody>
                  <a:tcPr marL="51475" marR="51475" marT="25738" marB="25738"/>
                </a:tc>
                <a:tc>
                  <a:txBody>
                    <a:bodyPr/>
                    <a:lstStyle/>
                    <a:p>
                      <a:r>
                        <a:rPr lang="en-US" sz="1200" dirty="0"/>
                        <a:t>The Bayesian-based classifier consists of learning and detection stages. The learning stage uses a </a:t>
                      </a:r>
                      <a:r>
                        <a:rPr lang="en-US" sz="1200" dirty="0">
                          <a:latin typeface="Times New Roman" panose="02020603050405020304" pitchFamily="18" charset="0"/>
                          <a:cs typeface="Times New Roman" panose="02020603050405020304" pitchFamily="18" charset="0"/>
                        </a:rPr>
                        <a:t>training</a:t>
                      </a:r>
                      <a:r>
                        <a:rPr lang="en-US" sz="1200" dirty="0"/>
                        <a:t> set of known malicious samples in the wild and another set of benign Android applications, collectively called the app corpus.</a:t>
                      </a:r>
                      <a:endParaRPr lang="en-IN" sz="1200" dirty="0"/>
                    </a:p>
                  </a:txBody>
                  <a:tcPr marL="51475" marR="51475" marT="25738" marB="25738"/>
                </a:tc>
                <a:tc>
                  <a:txBody>
                    <a:bodyPr/>
                    <a:lstStyle/>
                    <a:p>
                      <a:r>
                        <a:rPr lang="en-IN" sz="1200" kern="1200" dirty="0">
                          <a:solidFill>
                            <a:schemeClr val="dk1"/>
                          </a:solidFill>
                          <a:effectLst/>
                          <a:latin typeface="+mn-lt"/>
                          <a:ea typeface="+mn-ea"/>
                          <a:cs typeface="+mn-cs"/>
                        </a:rPr>
                        <a:t>Empirical results and comparative analysis are presented offering useful insight towards development of effective static-analytic Bayesian classification-based solutions for detecting unknown Android malware.</a:t>
                      </a:r>
                      <a:endParaRPr lang="en-IN" sz="1200" dirty="0"/>
                    </a:p>
                  </a:txBody>
                  <a:tcPr marL="51475" marR="51475" marT="25738" marB="25738"/>
                </a:tc>
                <a:tc>
                  <a:txBody>
                    <a:bodyPr/>
                    <a:lstStyle/>
                    <a:p>
                      <a:r>
                        <a:rPr lang="en-US" sz="1200" dirty="0"/>
                        <a:t>the limitations of traditional signature-based scanning as well as viable for filtering apps for further analysis by complementary methods or manual reverse engineering analysis by security analysts, thus reducing the costs and effort involved in uncovering new malware samples.</a:t>
                      </a:r>
                      <a:endParaRPr lang="en-IN" sz="1200" dirty="0"/>
                    </a:p>
                  </a:txBody>
                  <a:tcPr marL="51475" marR="51475" marT="25738" marB="25738"/>
                </a:tc>
                <a:extLst>
                  <a:ext uri="{0D108BD9-81ED-4DB2-BD59-A6C34878D82A}">
                    <a16:rowId xmlns:a16="http://schemas.microsoft.com/office/drawing/2014/main" val="10001"/>
                  </a:ext>
                </a:extLst>
              </a:tr>
              <a:tr h="2435428">
                <a:tc>
                  <a:txBody>
                    <a:bodyPr/>
                    <a:lstStyle/>
                    <a:p>
                      <a:r>
                        <a:rPr lang="en-IN" sz="1200" dirty="0"/>
                        <a:t>2</a:t>
                      </a:r>
                    </a:p>
                  </a:txBody>
                  <a:tcPr marL="51475" marR="51475" marT="25738" marB="25738"/>
                </a:tc>
                <a:tc>
                  <a:txBody>
                    <a:bodyPr/>
                    <a:lstStyle/>
                    <a:p>
                      <a:r>
                        <a:rPr lang="en-US" sz="1200" dirty="0"/>
                        <a:t>Android Permissions: A Perspective Combining Risks and Benefits</a:t>
                      </a:r>
                      <a:endParaRPr lang="en-IN" sz="1200" b="0" dirty="0"/>
                    </a:p>
                  </a:txBody>
                  <a:tcPr marL="51475" marR="51475" marT="25738" marB="25738"/>
                </a:tc>
                <a:tc>
                  <a:txBody>
                    <a:bodyPr/>
                    <a:lstStyle/>
                    <a:p>
                      <a:r>
                        <a:rPr lang="en-IN" sz="1200" kern="1200" dirty="0" err="1">
                          <a:solidFill>
                            <a:schemeClr val="dk1"/>
                          </a:solidFill>
                          <a:effectLst/>
                          <a:latin typeface="+mn-lt"/>
                          <a:ea typeface="+mn-ea"/>
                          <a:cs typeface="+mn-cs"/>
                        </a:rPr>
                        <a:t>Sarma</a:t>
                      </a:r>
                      <a:r>
                        <a:rPr lang="en-IN" sz="1200" kern="1200" dirty="0">
                          <a:solidFill>
                            <a:schemeClr val="dk1"/>
                          </a:solidFill>
                          <a:effectLst/>
                          <a:latin typeface="+mn-lt"/>
                          <a:ea typeface="+mn-ea"/>
                          <a:cs typeface="+mn-cs"/>
                        </a:rPr>
                        <a:t>, B. P., Li, N., Gates, C., </a:t>
                      </a:r>
                      <a:r>
                        <a:rPr lang="en-IN" sz="1200" kern="1200" dirty="0" err="1">
                          <a:solidFill>
                            <a:schemeClr val="dk1"/>
                          </a:solidFill>
                          <a:effectLst/>
                          <a:latin typeface="+mn-lt"/>
                          <a:ea typeface="+mn-ea"/>
                          <a:cs typeface="+mn-cs"/>
                        </a:rPr>
                        <a:t>Potharaju</a:t>
                      </a:r>
                      <a:r>
                        <a:rPr lang="en-IN" sz="1200" kern="1200" dirty="0">
                          <a:solidFill>
                            <a:schemeClr val="dk1"/>
                          </a:solidFill>
                          <a:effectLst/>
                          <a:latin typeface="+mn-lt"/>
                          <a:ea typeface="+mn-ea"/>
                          <a:cs typeface="+mn-cs"/>
                        </a:rPr>
                        <a:t>, R., Nita-</a:t>
                      </a:r>
                      <a:r>
                        <a:rPr lang="en-IN" sz="1200" kern="1200" dirty="0" err="1">
                          <a:solidFill>
                            <a:schemeClr val="dk1"/>
                          </a:solidFill>
                          <a:effectLst/>
                          <a:latin typeface="+mn-lt"/>
                          <a:ea typeface="+mn-ea"/>
                          <a:cs typeface="+mn-cs"/>
                        </a:rPr>
                        <a:t>Rotaru</a:t>
                      </a:r>
                      <a:r>
                        <a:rPr lang="en-IN" sz="1200" kern="1200" dirty="0">
                          <a:solidFill>
                            <a:schemeClr val="dk1"/>
                          </a:solidFill>
                          <a:effectLst/>
                          <a:latin typeface="+mn-lt"/>
                          <a:ea typeface="+mn-ea"/>
                          <a:cs typeface="+mn-cs"/>
                        </a:rPr>
                        <a:t>, C., &amp; Molloy, I. (2012, June)</a:t>
                      </a:r>
                      <a:endParaRPr lang="en-IN" sz="1200" dirty="0"/>
                    </a:p>
                  </a:txBody>
                  <a:tcPr marL="51475" marR="51475" marT="25738" marB="25738"/>
                </a:tc>
                <a:tc>
                  <a:txBody>
                    <a:bodyPr/>
                    <a:lstStyle/>
                    <a:p>
                      <a:r>
                        <a:rPr lang="en-US" sz="1200" dirty="0"/>
                        <a:t>To achieve this, static analysis involves various binary forensic techniques, including </a:t>
                      </a:r>
                      <a:r>
                        <a:rPr lang="en-US" sz="1200" dirty="0" err="1"/>
                        <a:t>decompilation</a:t>
                      </a:r>
                      <a:r>
                        <a:rPr lang="en-US" sz="1200" dirty="0"/>
                        <a:t>, decryption, pattern matching and static system call analysis.</a:t>
                      </a:r>
                      <a:endParaRPr lang="en-IN" sz="1200" dirty="0"/>
                    </a:p>
                  </a:txBody>
                  <a:tcPr marL="51475" marR="51475" marT="25738" marB="25738"/>
                </a:tc>
                <a:tc>
                  <a:txBody>
                    <a:bodyPr/>
                    <a:lstStyle/>
                    <a:p>
                      <a:r>
                        <a:rPr lang="en-US" sz="1200" dirty="0"/>
                        <a:t>Analysis of Permission Based Risk signals. In order to get a baseline we first apply the only other mechanism that has been published to identify risk based on permissions, namely Kirin.</a:t>
                      </a:r>
                      <a:endParaRPr lang="en-IN" sz="1200" dirty="0"/>
                    </a:p>
                  </a:txBody>
                  <a:tcPr marL="51475" marR="51475" marT="25738" marB="25738"/>
                </a:tc>
                <a:tc>
                  <a:txBody>
                    <a:bodyPr/>
                    <a:lstStyle/>
                    <a:p>
                      <a:r>
                        <a:rPr lang="en-US" sz="1200" dirty="0"/>
                        <a:t>Android’s current permission warning approach has been very ineffective in curbing malicious applications. This is partly because the current mechanism of displaying permissions fails as an effective risk communication mechanism, as it warns the user about dangerous permission on almost all permissions.</a:t>
                      </a:r>
                      <a:endParaRPr lang="en-IN" sz="1200" dirty="0"/>
                    </a:p>
                  </a:txBody>
                  <a:tcPr marL="51475" marR="51475" marT="25738" marB="25738"/>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0524DEC2-4CA4-DF69-133A-211B94D8A9AE}"/>
              </a:ext>
            </a:extLst>
          </p:cNvPr>
          <p:cNvSpPr txBox="1"/>
          <p:nvPr/>
        </p:nvSpPr>
        <p:spPr>
          <a:xfrm>
            <a:off x="1153634" y="265295"/>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2222869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16</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895350" y="746171"/>
            <a:ext cx="41073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LITERATURE</a:t>
            </a:r>
            <a:r>
              <a:rPr kumimoji="0" lang="en-US" altLang="zh-CN" sz="2400" b="1" i="0" u="none" strike="noStrike" cap="none" normalizeH="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REVIEW</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7" name="Content Placeholder 3"/>
          <p:cNvGraphicFramePr>
            <a:graphicFrameLocks/>
          </p:cNvGraphicFramePr>
          <p:nvPr>
            <p:extLst>
              <p:ext uri="{D42A27DB-BD31-4B8C-83A1-F6EECF244321}">
                <p14:modId xmlns:p14="http://schemas.microsoft.com/office/powerpoint/2010/main" val="3230685570"/>
              </p:ext>
            </p:extLst>
          </p:nvPr>
        </p:nvGraphicFramePr>
        <p:xfrm>
          <a:off x="1069431" y="1277115"/>
          <a:ext cx="9754512" cy="4490033"/>
        </p:xfrm>
        <a:graphic>
          <a:graphicData uri="http://schemas.openxmlformats.org/drawingml/2006/table">
            <a:tbl>
              <a:tblPr firstRow="1" bandRow="1">
                <a:tableStyleId>{5C22544A-7EE6-4342-B048-85BDC9FD1C3A}</a:tableStyleId>
              </a:tblPr>
              <a:tblGrid>
                <a:gridCol w="621820">
                  <a:extLst>
                    <a:ext uri="{9D8B030D-6E8A-4147-A177-3AD203B41FA5}">
                      <a16:colId xmlns:a16="http://schemas.microsoft.com/office/drawing/2014/main" val="20000"/>
                    </a:ext>
                  </a:extLst>
                </a:gridCol>
                <a:gridCol w="1335529">
                  <a:extLst>
                    <a:ext uri="{9D8B030D-6E8A-4147-A177-3AD203B41FA5}">
                      <a16:colId xmlns:a16="http://schemas.microsoft.com/office/drawing/2014/main" val="20001"/>
                    </a:ext>
                  </a:extLst>
                </a:gridCol>
                <a:gridCol w="1274268">
                  <a:extLst>
                    <a:ext uri="{9D8B030D-6E8A-4147-A177-3AD203B41FA5}">
                      <a16:colId xmlns:a16="http://schemas.microsoft.com/office/drawing/2014/main" val="20002"/>
                    </a:ext>
                  </a:extLst>
                </a:gridCol>
                <a:gridCol w="1658072">
                  <a:extLst>
                    <a:ext uri="{9D8B030D-6E8A-4147-A177-3AD203B41FA5}">
                      <a16:colId xmlns:a16="http://schemas.microsoft.com/office/drawing/2014/main" val="20003"/>
                    </a:ext>
                  </a:extLst>
                </a:gridCol>
                <a:gridCol w="2242480">
                  <a:extLst>
                    <a:ext uri="{9D8B030D-6E8A-4147-A177-3AD203B41FA5}">
                      <a16:colId xmlns:a16="http://schemas.microsoft.com/office/drawing/2014/main" val="20004"/>
                    </a:ext>
                  </a:extLst>
                </a:gridCol>
                <a:gridCol w="2622343">
                  <a:extLst>
                    <a:ext uri="{9D8B030D-6E8A-4147-A177-3AD203B41FA5}">
                      <a16:colId xmlns:a16="http://schemas.microsoft.com/office/drawing/2014/main" val="20005"/>
                    </a:ext>
                  </a:extLst>
                </a:gridCol>
              </a:tblGrid>
              <a:tr h="0">
                <a:tc>
                  <a:txBody>
                    <a:bodyPr/>
                    <a:lstStyle/>
                    <a:p>
                      <a:pPr algn="l"/>
                      <a:r>
                        <a:rPr lang="en-IN" sz="1200" dirty="0">
                          <a:latin typeface="Times New Roman" panose="02020603050405020304" pitchFamily="18" charset="0"/>
                          <a:cs typeface="Times New Roman" panose="02020603050405020304" pitchFamily="18" charset="0"/>
                        </a:rPr>
                        <a:t>S.NO</a:t>
                      </a:r>
                    </a:p>
                  </a:txBody>
                  <a:tcPr marL="57048" marR="57048" marT="28524" marB="28524"/>
                </a:tc>
                <a:tc>
                  <a:txBody>
                    <a:bodyPr/>
                    <a:lstStyle/>
                    <a:p>
                      <a:pPr algn="l"/>
                      <a:r>
                        <a:rPr lang="en-IN" sz="1200" dirty="0">
                          <a:latin typeface="Times New Roman" panose="02020603050405020304" pitchFamily="18" charset="0"/>
                          <a:cs typeface="Times New Roman" panose="02020603050405020304" pitchFamily="18" charset="0"/>
                        </a:rPr>
                        <a:t>TITLE</a:t>
                      </a:r>
                    </a:p>
                  </a:txBody>
                  <a:tcPr marL="57048" marR="57048" marT="28524" marB="28524"/>
                </a:tc>
                <a:tc>
                  <a:txBody>
                    <a:bodyPr/>
                    <a:lstStyle/>
                    <a:p>
                      <a:pPr algn="l"/>
                      <a:r>
                        <a:rPr lang="en-IN" sz="1200" dirty="0">
                          <a:latin typeface="Times New Roman" panose="02020603050405020304" pitchFamily="18" charset="0"/>
                          <a:cs typeface="Times New Roman" panose="02020603050405020304" pitchFamily="18" charset="0"/>
                        </a:rPr>
                        <a:t>AUTHOR</a:t>
                      </a:r>
                    </a:p>
                  </a:txBody>
                  <a:tcPr marL="57048" marR="57048" marT="28524" marB="28524"/>
                </a:tc>
                <a:tc>
                  <a:txBody>
                    <a:bodyPr/>
                    <a:lstStyle/>
                    <a:p>
                      <a:pPr algn="l"/>
                      <a:r>
                        <a:rPr lang="en-IN" sz="1200" dirty="0">
                          <a:latin typeface="Times New Roman" panose="02020603050405020304" pitchFamily="18" charset="0"/>
                          <a:cs typeface="Times New Roman" panose="02020603050405020304" pitchFamily="18" charset="0"/>
                        </a:rPr>
                        <a:t>TECHNIQUES</a:t>
                      </a:r>
                    </a:p>
                  </a:txBody>
                  <a:tcPr marL="57048" marR="57048" marT="28524" marB="28524"/>
                </a:tc>
                <a:tc>
                  <a:txBody>
                    <a:bodyPr/>
                    <a:lstStyle/>
                    <a:p>
                      <a:pPr algn="l"/>
                      <a:r>
                        <a:rPr lang="en-IN" sz="1200" dirty="0">
                          <a:latin typeface="Times New Roman" panose="02020603050405020304" pitchFamily="18" charset="0"/>
                          <a:cs typeface="Times New Roman" panose="02020603050405020304" pitchFamily="18" charset="0"/>
                        </a:rPr>
                        <a:t>RESULTS</a:t>
                      </a:r>
                    </a:p>
                  </a:txBody>
                  <a:tcPr marL="57048" marR="57048" marT="28524" marB="28524"/>
                </a:tc>
                <a:tc>
                  <a:txBody>
                    <a:bodyPr/>
                    <a:lstStyle/>
                    <a:p>
                      <a:pPr algn="l"/>
                      <a:r>
                        <a:rPr lang="en-IN" sz="1200" dirty="0">
                          <a:latin typeface="Times New Roman" panose="02020603050405020304" pitchFamily="18" charset="0"/>
                          <a:cs typeface="Times New Roman" panose="02020603050405020304" pitchFamily="18" charset="0"/>
                        </a:rPr>
                        <a:t>LIMITATIONS</a:t>
                      </a:r>
                    </a:p>
                  </a:txBody>
                  <a:tcPr marL="57048" marR="57048" marT="28524" marB="28524"/>
                </a:tc>
                <a:extLst>
                  <a:ext uri="{0D108BD9-81ED-4DB2-BD59-A6C34878D82A}">
                    <a16:rowId xmlns:a16="http://schemas.microsoft.com/office/drawing/2014/main" val="10000"/>
                  </a:ext>
                </a:extLst>
              </a:tr>
              <a:tr h="2603439">
                <a:tc>
                  <a:txBody>
                    <a:bodyPr/>
                    <a:lstStyle/>
                    <a:p>
                      <a:pPr algn="l"/>
                      <a:r>
                        <a:rPr lang="en-GB" sz="1200" dirty="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marL="57048" marR="57048" marT="28524" marB="28524"/>
                </a:tc>
                <a:tc>
                  <a:txBody>
                    <a:bodyPr/>
                    <a:lstStyle/>
                    <a:p>
                      <a:pPr algn="l"/>
                      <a:r>
                        <a:rPr lang="en-US" sz="1200" dirty="0" err="1">
                          <a:latin typeface="Times New Roman" panose="02020603050405020304" pitchFamily="18" charset="0"/>
                          <a:cs typeface="Times New Roman" panose="02020603050405020304" pitchFamily="18" charset="0"/>
                        </a:rPr>
                        <a:t>AppIntent</a:t>
                      </a:r>
                      <a:r>
                        <a:rPr lang="en-US" sz="1200" dirty="0">
                          <a:latin typeface="Times New Roman" panose="02020603050405020304" pitchFamily="18" charset="0"/>
                          <a:cs typeface="Times New Roman" panose="02020603050405020304" pitchFamily="18" charset="0"/>
                        </a:rPr>
                        <a:t>: Analyzing Sensitive Data Transmission in Android for Privacy Leakage Detection</a:t>
                      </a:r>
                      <a:endParaRPr lang="en-IN" sz="1200" dirty="0">
                        <a:latin typeface="Times New Roman" panose="02020603050405020304" pitchFamily="18" charset="0"/>
                        <a:cs typeface="Times New Roman" panose="02020603050405020304" pitchFamily="18" charset="0"/>
                      </a:endParaRPr>
                    </a:p>
                  </a:txBody>
                  <a:tcPr marL="57048" marR="57048" marT="28524" marB="28524"/>
                </a:tc>
                <a:tc>
                  <a:txBody>
                    <a:bodyPr/>
                    <a:lstStyle/>
                    <a:p>
                      <a:pPr algn="l"/>
                      <a:r>
                        <a:rPr lang="en-IN" sz="1200" kern="1200" dirty="0">
                          <a:solidFill>
                            <a:schemeClr val="dk1"/>
                          </a:solidFill>
                          <a:effectLst/>
                          <a:latin typeface="Times New Roman" panose="02020603050405020304" pitchFamily="18" charset="0"/>
                          <a:ea typeface="+mn-ea"/>
                          <a:cs typeface="Times New Roman" panose="02020603050405020304" pitchFamily="18" charset="0"/>
                        </a:rPr>
                        <a:t>Yang, Z., Yang, M., Zhang, Y.,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Gu</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Ning</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P., &amp; Wang, X. S. </a:t>
                      </a:r>
                      <a:endParaRPr lang="en-IN" sz="1200" dirty="0">
                        <a:latin typeface="Times New Roman" panose="02020603050405020304" pitchFamily="18" charset="0"/>
                        <a:cs typeface="Times New Roman" panose="02020603050405020304" pitchFamily="18" charset="0"/>
                      </a:endParaRPr>
                    </a:p>
                  </a:txBody>
                  <a:tcPr marL="57048" marR="57048" marT="28524" marB="28524"/>
                </a:tc>
                <a:tc>
                  <a:txBody>
                    <a:bodyPr/>
                    <a:lstStyle/>
                    <a:p>
                      <a:pPr algn="l"/>
                      <a:r>
                        <a:rPr lang="en-US" sz="1200" dirty="0">
                          <a:latin typeface="Times New Roman" panose="02020603050405020304" pitchFamily="18" charset="0"/>
                          <a:cs typeface="Times New Roman" panose="02020603050405020304" pitchFamily="18" charset="0"/>
                        </a:rPr>
                        <a:t>we extract the minimal path (using the </a:t>
                      </a:r>
                      <a:r>
                        <a:rPr lang="en-US" sz="1200" dirty="0" err="1">
                          <a:latin typeface="Times New Roman" panose="02020603050405020304" pitchFamily="18" charset="0"/>
                          <a:cs typeface="Times New Roman" panose="02020603050405020304" pitchFamily="18" charset="0"/>
                        </a:rPr>
                        <a:t>Dijistra’s</a:t>
                      </a:r>
                      <a:r>
                        <a:rPr lang="en-US" sz="1200" dirty="0">
                          <a:latin typeface="Times New Roman" panose="02020603050405020304" pitchFamily="18" charset="0"/>
                          <a:cs typeface="Times New Roman" panose="02020603050405020304" pitchFamily="18" charset="0"/>
                        </a:rPr>
                        <a:t> algorithm) as a chain of events, which are sequentially triggered in the symbolic execution.</a:t>
                      </a:r>
                      <a:endParaRPr lang="en-IN" sz="1200" dirty="0">
                        <a:latin typeface="Times New Roman" panose="02020603050405020304" pitchFamily="18" charset="0"/>
                        <a:cs typeface="Times New Roman" panose="02020603050405020304" pitchFamily="18" charset="0"/>
                      </a:endParaRPr>
                    </a:p>
                  </a:txBody>
                  <a:tcPr marL="57048" marR="57048" marT="28524" marB="28524"/>
                </a:tc>
                <a:tc>
                  <a:txBody>
                    <a:bodyPr/>
                    <a:lstStyle/>
                    <a:p>
                      <a:pPr algn="l"/>
                      <a:r>
                        <a:rPr lang="en-US" sz="1200" dirty="0">
                          <a:latin typeface="Times New Roman" panose="02020603050405020304" pitchFamily="18" charset="0"/>
                          <a:cs typeface="Times New Roman" panose="02020603050405020304" pitchFamily="18" charset="0"/>
                        </a:rPr>
                        <a:t>In this section, we present our evaluation results on the effectiveness and accuracy of </a:t>
                      </a:r>
                      <a:r>
                        <a:rPr lang="en-US" sz="1200" dirty="0" err="1">
                          <a:latin typeface="Times New Roman" panose="02020603050405020304" pitchFamily="18" charset="0"/>
                          <a:cs typeface="Times New Roman" panose="02020603050405020304" pitchFamily="18" charset="0"/>
                        </a:rPr>
                        <a:t>AppIntent</a:t>
                      </a:r>
                      <a:r>
                        <a:rPr lang="en-US" sz="1200" dirty="0">
                          <a:latin typeface="Times New Roman" panose="02020603050405020304" pitchFamily="18" charset="0"/>
                          <a:cs typeface="Times New Roman" panose="02020603050405020304" pitchFamily="18" charset="0"/>
                        </a:rPr>
                        <a:t>. In our evaluation, the event-space constraint guided symbolic execution uses an Intel Xeon machine with 2 </a:t>
                      </a:r>
                      <a:r>
                        <a:rPr lang="en-US" sz="1200" dirty="0" err="1">
                          <a:latin typeface="Times New Roman" panose="02020603050405020304" pitchFamily="18" charset="0"/>
                          <a:cs typeface="Times New Roman" panose="02020603050405020304" pitchFamily="18" charset="0"/>
                        </a:rPr>
                        <a:t>eightcore</a:t>
                      </a:r>
                      <a:r>
                        <a:rPr lang="en-US" sz="1200" dirty="0">
                          <a:latin typeface="Times New Roman" panose="02020603050405020304" pitchFamily="18" charset="0"/>
                          <a:cs typeface="Times New Roman" panose="02020603050405020304" pitchFamily="18" charset="0"/>
                        </a:rPr>
                        <a:t> 2.0Ghz CPUs and 32 GB physical memory, which runs </a:t>
                      </a:r>
                      <a:r>
                        <a:rPr lang="en-US" sz="1200" dirty="0" err="1">
                          <a:latin typeface="Times New Roman" panose="02020603050405020304" pitchFamily="18" charset="0"/>
                          <a:cs typeface="Times New Roman" panose="02020603050405020304" pitchFamily="18" charset="0"/>
                        </a:rPr>
                        <a:t>Debian</a:t>
                      </a:r>
                      <a:r>
                        <a:rPr lang="en-US" sz="1200" dirty="0">
                          <a:latin typeface="Times New Roman" panose="02020603050405020304" pitchFamily="18" charset="0"/>
                          <a:cs typeface="Times New Roman" panose="02020603050405020304" pitchFamily="18" charset="0"/>
                        </a:rPr>
                        <a:t> Linux with kernel version 2.6.32. The controlled execution of </a:t>
                      </a:r>
                      <a:r>
                        <a:rPr lang="en-US" sz="1200" dirty="0" err="1">
                          <a:latin typeface="Times New Roman" panose="02020603050405020304" pitchFamily="18" charset="0"/>
                          <a:cs typeface="Times New Roman" panose="02020603050405020304" pitchFamily="18" charset="0"/>
                        </a:rPr>
                        <a:t>AppIntent</a:t>
                      </a:r>
                      <a:r>
                        <a:rPr lang="en-US" sz="1200" dirty="0">
                          <a:latin typeface="Times New Roman" panose="02020603050405020304" pitchFamily="18" charset="0"/>
                          <a:cs typeface="Times New Roman" panose="02020603050405020304" pitchFamily="18" charset="0"/>
                        </a:rPr>
                        <a:t> is run on Android 2.3.</a:t>
                      </a:r>
                      <a:endParaRPr lang="en-IN" sz="1200" dirty="0">
                        <a:latin typeface="Times New Roman" panose="02020603050405020304" pitchFamily="18" charset="0"/>
                        <a:cs typeface="Times New Roman" panose="02020603050405020304" pitchFamily="18" charset="0"/>
                      </a:endParaRPr>
                    </a:p>
                  </a:txBody>
                  <a:tcPr marL="57048" marR="57048" marT="28524" marB="28524"/>
                </a:tc>
                <a:tc>
                  <a:txBody>
                    <a:bodyPr/>
                    <a:lstStyle/>
                    <a:p>
                      <a:pPr algn="l"/>
                      <a:r>
                        <a:rPr lang="en-US" sz="1200" dirty="0">
                          <a:latin typeface="Times New Roman" panose="02020603050405020304" pitchFamily="18" charset="0"/>
                          <a:cs typeface="Times New Roman" panose="02020603050405020304" pitchFamily="18" charset="0"/>
                        </a:rPr>
                        <a:t>1)First, native code is currently not supported by </a:t>
                      </a:r>
                      <a:r>
                        <a:rPr lang="en-US" sz="1200" dirty="0" err="1">
                          <a:latin typeface="Times New Roman" panose="02020603050405020304" pitchFamily="18" charset="0"/>
                          <a:cs typeface="Times New Roman" panose="02020603050405020304" pitchFamily="18" charset="0"/>
                        </a:rPr>
                        <a:t>AppIntent</a:t>
                      </a:r>
                      <a:r>
                        <a:rPr lang="en-US" sz="1200" dirty="0">
                          <a:latin typeface="Times New Roman" panose="02020603050405020304" pitchFamily="18" charset="0"/>
                          <a:cs typeface="Times New Roman" panose="02020603050405020304" pitchFamily="18" charset="0"/>
                        </a:rPr>
                        <a:t>.</a:t>
                      </a:r>
                    </a:p>
                    <a:p>
                      <a:pPr algn="l"/>
                      <a:r>
                        <a:rPr lang="en-US" sz="1200" dirty="0">
                          <a:latin typeface="Times New Roman" panose="02020603050405020304" pitchFamily="18" charset="0"/>
                          <a:cs typeface="Times New Roman" panose="02020603050405020304" pitchFamily="18" charset="0"/>
                        </a:rPr>
                        <a:t>2) Second, since the Android </a:t>
                      </a:r>
                      <a:r>
                        <a:rPr lang="en-US" sz="1200" dirty="0" err="1">
                          <a:latin typeface="Times New Roman" panose="02020603050405020304" pitchFamily="18" charset="0"/>
                          <a:cs typeface="Times New Roman" panose="02020603050405020304" pitchFamily="18" charset="0"/>
                        </a:rPr>
                        <a:t>InstrumentationTestRunner</a:t>
                      </a:r>
                      <a:r>
                        <a:rPr lang="en-US" sz="1200" dirty="0">
                          <a:latin typeface="Times New Roman" panose="02020603050405020304" pitchFamily="18" charset="0"/>
                          <a:cs typeface="Times New Roman" panose="02020603050405020304" pitchFamily="18" charset="0"/>
                        </a:rPr>
                        <a:t>  does not support instrumentation of network input, our dynamic analysis platform cannot simulate network inputs generated by symbolic execution.</a:t>
                      </a:r>
                      <a:endParaRPr lang="en-IN" sz="1200" dirty="0">
                        <a:latin typeface="Times New Roman" panose="02020603050405020304" pitchFamily="18" charset="0"/>
                        <a:cs typeface="Times New Roman" panose="02020603050405020304" pitchFamily="18" charset="0"/>
                      </a:endParaRPr>
                    </a:p>
                  </a:txBody>
                  <a:tcPr marL="57048" marR="57048" marT="28524" marB="28524"/>
                </a:tc>
                <a:extLst>
                  <a:ext uri="{0D108BD9-81ED-4DB2-BD59-A6C34878D82A}">
                    <a16:rowId xmlns:a16="http://schemas.microsoft.com/office/drawing/2014/main" val="10001"/>
                  </a:ext>
                </a:extLst>
              </a:tr>
              <a:tr h="1646666">
                <a:tc>
                  <a:txBody>
                    <a:bodyPr/>
                    <a:lstStyle/>
                    <a:p>
                      <a:pPr algn="l"/>
                      <a:r>
                        <a:rPr lang="en-GB" sz="1200" dirty="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marL="57048" marR="57048" marT="28524" marB="28524"/>
                </a:tc>
                <a:tc>
                  <a:txBody>
                    <a:bodyPr/>
                    <a:lstStyle/>
                    <a:p>
                      <a:pPr algn="l"/>
                      <a:r>
                        <a:rPr lang="en-IN" sz="1200" kern="1200" dirty="0">
                          <a:solidFill>
                            <a:schemeClr val="dk1"/>
                          </a:solidFill>
                          <a:effectLst/>
                          <a:latin typeface="Times New Roman" panose="02020603050405020304" pitchFamily="18" charset="0"/>
                          <a:ea typeface="+mn-ea"/>
                          <a:cs typeface="Times New Roman" panose="02020603050405020304" pitchFamily="18" charset="0"/>
                        </a:rPr>
                        <a:t>Android platform-based individual privacy information protection system. </a:t>
                      </a:r>
                      <a:endParaRPr lang="en-IN" sz="1200" dirty="0">
                        <a:latin typeface="Times New Roman" panose="02020603050405020304" pitchFamily="18" charset="0"/>
                        <a:cs typeface="Times New Roman" panose="02020603050405020304" pitchFamily="18" charset="0"/>
                      </a:endParaRPr>
                    </a:p>
                  </a:txBody>
                  <a:tcPr marL="57048" marR="57048" marT="28524" marB="28524"/>
                </a:tc>
                <a:tc>
                  <a:txBody>
                    <a:bodyPr/>
                    <a:lstStyle/>
                    <a:p>
                      <a:pPr algn="l"/>
                      <a:r>
                        <a:rPr lang="en-IN" sz="1200" kern="1200" dirty="0">
                          <a:solidFill>
                            <a:schemeClr val="dk1"/>
                          </a:solidFill>
                          <a:effectLst/>
                          <a:latin typeface="Times New Roman" panose="02020603050405020304" pitchFamily="18" charset="0"/>
                          <a:ea typeface="+mn-ea"/>
                          <a:cs typeface="Times New Roman" panose="02020603050405020304" pitchFamily="18" charset="0"/>
                        </a:rPr>
                        <a:t>Zhang, W., Li, X.,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Xiong</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N., &amp;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Vasilakos</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 V. (2016). </a:t>
                      </a:r>
                      <a:endParaRPr lang="en-IN" sz="1200" dirty="0">
                        <a:latin typeface="Times New Roman" panose="02020603050405020304" pitchFamily="18" charset="0"/>
                        <a:cs typeface="Times New Roman" panose="02020603050405020304" pitchFamily="18" charset="0"/>
                      </a:endParaRPr>
                    </a:p>
                  </a:txBody>
                  <a:tcPr marL="57048" marR="57048" marT="28524" marB="28524"/>
                </a:tc>
                <a:tc>
                  <a:txBody>
                    <a:bodyPr/>
                    <a:lstStyle/>
                    <a:p>
                      <a:pPr algn="l"/>
                      <a:r>
                        <a:rPr lang="en-US" sz="1200" dirty="0">
                          <a:latin typeface="Times New Roman" panose="02020603050405020304" pitchFamily="18" charset="0"/>
                          <a:cs typeface="Times New Roman" panose="02020603050405020304" pitchFamily="18" charset="0"/>
                        </a:rPr>
                        <a:t>the Android platform-based individual privacy information protection system architecture and the key execution techniques;</a:t>
                      </a:r>
                      <a:endParaRPr lang="en-IN" sz="1200" dirty="0">
                        <a:latin typeface="Times New Roman" panose="02020603050405020304" pitchFamily="18" charset="0"/>
                        <a:cs typeface="Times New Roman" panose="02020603050405020304" pitchFamily="18" charset="0"/>
                      </a:endParaRPr>
                    </a:p>
                  </a:txBody>
                  <a:tcPr marL="57048" marR="57048" marT="28524" marB="28524"/>
                </a:tc>
                <a:tc>
                  <a:txBody>
                    <a:bodyPr/>
                    <a:lstStyle/>
                    <a:p>
                      <a:pPr algn="l"/>
                      <a:r>
                        <a:rPr lang="en-US" sz="1200" dirty="0">
                          <a:latin typeface="Times New Roman" panose="02020603050405020304" pitchFamily="18" charset="0"/>
                          <a:cs typeface="Times New Roman" panose="02020603050405020304" pitchFamily="18" charset="0"/>
                        </a:rPr>
                        <a:t>the system could satisfy user functional and non-functional requirements, with stable operation and high task execution efficiency.</a:t>
                      </a:r>
                      <a:endParaRPr lang="en-IN" sz="1200" dirty="0">
                        <a:latin typeface="Times New Roman" panose="02020603050405020304" pitchFamily="18" charset="0"/>
                        <a:cs typeface="Times New Roman" panose="02020603050405020304" pitchFamily="18" charset="0"/>
                      </a:endParaRPr>
                    </a:p>
                  </a:txBody>
                  <a:tcPr marL="57048" marR="57048" marT="28524" marB="28524"/>
                </a:tc>
                <a:tc>
                  <a:txBody>
                    <a:bodyPr/>
                    <a:lstStyle/>
                    <a:p>
                      <a:pPr marL="342900" indent="-342900" algn="l">
                        <a:buAutoNum type="arabicParenR"/>
                      </a:pPr>
                      <a:r>
                        <a:rPr lang="en-US" sz="1200" dirty="0">
                          <a:latin typeface="Times New Roman" panose="02020603050405020304" pitchFamily="18" charset="0"/>
                          <a:cs typeface="Times New Roman" panose="02020603050405020304" pitchFamily="18" charset="0"/>
                        </a:rPr>
                        <a:t>The disadvantage is inconvenience. This kind of protection measure may hinder the normal use of mobile phones and leak the user privacy information.</a:t>
                      </a:r>
                    </a:p>
                    <a:p>
                      <a:pPr marL="0" indent="0" algn="l">
                        <a:buNone/>
                      </a:pPr>
                      <a:r>
                        <a:rPr lang="en-US" sz="1200" dirty="0">
                          <a:latin typeface="Times New Roman" panose="02020603050405020304" pitchFamily="18" charset="0"/>
                          <a:cs typeface="Times New Roman" panose="02020603050405020304" pitchFamily="18" charset="0"/>
                        </a:rPr>
                        <a:t>2) Its drawback is the same as screen locking, hindering the normal use of mobile phones .</a:t>
                      </a:r>
                      <a:endParaRPr lang="en-IN" sz="1200" dirty="0">
                        <a:latin typeface="Times New Roman" panose="02020603050405020304" pitchFamily="18" charset="0"/>
                        <a:cs typeface="Times New Roman" panose="02020603050405020304" pitchFamily="18" charset="0"/>
                      </a:endParaRPr>
                    </a:p>
                  </a:txBody>
                  <a:tcPr marL="57048" marR="57048" marT="28524" marB="28524"/>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0ACEBC87-88A6-D28C-57C6-0CC262B1B0CF}"/>
              </a:ext>
            </a:extLst>
          </p:cNvPr>
          <p:cNvSpPr txBox="1"/>
          <p:nvPr/>
        </p:nvSpPr>
        <p:spPr>
          <a:xfrm>
            <a:off x="895350" y="151163"/>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784310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17</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800752" y="726960"/>
            <a:ext cx="4107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LITERATURE</a:t>
            </a:r>
            <a:r>
              <a:rPr kumimoji="0" lang="en-US" altLang="zh-CN" sz="2400" b="1" i="0" u="none" strike="noStrike" cap="none" normalizeH="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REVIEW</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graphicFrame>
        <p:nvGraphicFramePr>
          <p:cNvPr id="7" name="Content Placeholder 3"/>
          <p:cNvGraphicFramePr>
            <a:graphicFrameLocks/>
          </p:cNvGraphicFramePr>
          <p:nvPr>
            <p:extLst>
              <p:ext uri="{D42A27DB-BD31-4B8C-83A1-F6EECF244321}">
                <p14:modId xmlns:p14="http://schemas.microsoft.com/office/powerpoint/2010/main" val="1509651763"/>
              </p:ext>
            </p:extLst>
          </p:nvPr>
        </p:nvGraphicFramePr>
        <p:xfrm>
          <a:off x="800752" y="1224894"/>
          <a:ext cx="10257109" cy="4257964"/>
        </p:xfrm>
        <a:graphic>
          <a:graphicData uri="http://schemas.openxmlformats.org/drawingml/2006/table">
            <a:tbl>
              <a:tblPr firstRow="1" bandRow="1">
                <a:tableStyleId>{5C22544A-7EE6-4342-B048-85BDC9FD1C3A}</a:tableStyleId>
              </a:tblPr>
              <a:tblGrid>
                <a:gridCol w="707721">
                  <a:extLst>
                    <a:ext uri="{9D8B030D-6E8A-4147-A177-3AD203B41FA5}">
                      <a16:colId xmlns:a16="http://schemas.microsoft.com/office/drawing/2014/main" val="20000"/>
                    </a:ext>
                  </a:extLst>
                </a:gridCol>
                <a:gridCol w="1421907">
                  <a:extLst>
                    <a:ext uri="{9D8B030D-6E8A-4147-A177-3AD203B41FA5}">
                      <a16:colId xmlns:a16="http://schemas.microsoft.com/office/drawing/2014/main" val="20001"/>
                    </a:ext>
                  </a:extLst>
                </a:gridCol>
                <a:gridCol w="1266787">
                  <a:extLst>
                    <a:ext uri="{9D8B030D-6E8A-4147-A177-3AD203B41FA5}">
                      <a16:colId xmlns:a16="http://schemas.microsoft.com/office/drawing/2014/main" val="20002"/>
                    </a:ext>
                  </a:extLst>
                </a:gridCol>
                <a:gridCol w="2210720">
                  <a:extLst>
                    <a:ext uri="{9D8B030D-6E8A-4147-A177-3AD203B41FA5}">
                      <a16:colId xmlns:a16="http://schemas.microsoft.com/office/drawing/2014/main" val="20003"/>
                    </a:ext>
                  </a:extLst>
                </a:gridCol>
                <a:gridCol w="2649612">
                  <a:extLst>
                    <a:ext uri="{9D8B030D-6E8A-4147-A177-3AD203B41FA5}">
                      <a16:colId xmlns:a16="http://schemas.microsoft.com/office/drawing/2014/main" val="20004"/>
                    </a:ext>
                  </a:extLst>
                </a:gridCol>
                <a:gridCol w="2000362">
                  <a:extLst>
                    <a:ext uri="{9D8B030D-6E8A-4147-A177-3AD203B41FA5}">
                      <a16:colId xmlns:a16="http://schemas.microsoft.com/office/drawing/2014/main" val="20005"/>
                    </a:ext>
                  </a:extLst>
                </a:gridCol>
              </a:tblGrid>
              <a:tr h="245884">
                <a:tc>
                  <a:txBody>
                    <a:bodyPr/>
                    <a:lstStyle/>
                    <a:p>
                      <a:r>
                        <a:rPr lang="en-IN" sz="1200" dirty="0">
                          <a:latin typeface="Times New Roman" panose="02020603050405020304" pitchFamily="18" charset="0"/>
                          <a:cs typeface="Times New Roman" panose="02020603050405020304" pitchFamily="18" charset="0"/>
                        </a:rPr>
                        <a:t>S.NO</a:t>
                      </a:r>
                    </a:p>
                  </a:txBody>
                  <a:tcPr marL="60604" marR="60604" marT="30302" marB="30302"/>
                </a:tc>
                <a:tc>
                  <a:txBody>
                    <a:bodyPr/>
                    <a:lstStyle/>
                    <a:p>
                      <a:r>
                        <a:rPr lang="en-IN" sz="1200" dirty="0">
                          <a:latin typeface="Times New Roman" panose="02020603050405020304" pitchFamily="18" charset="0"/>
                          <a:cs typeface="Times New Roman" panose="02020603050405020304" pitchFamily="18" charset="0"/>
                        </a:rPr>
                        <a:t>TITLE</a:t>
                      </a:r>
                    </a:p>
                  </a:txBody>
                  <a:tcPr marL="60604" marR="60604" marT="30302" marB="30302"/>
                </a:tc>
                <a:tc>
                  <a:txBody>
                    <a:bodyPr/>
                    <a:lstStyle/>
                    <a:p>
                      <a:r>
                        <a:rPr lang="en-IN" sz="1200" dirty="0">
                          <a:latin typeface="Times New Roman" panose="02020603050405020304" pitchFamily="18" charset="0"/>
                          <a:cs typeface="Times New Roman" panose="02020603050405020304" pitchFamily="18" charset="0"/>
                        </a:rPr>
                        <a:t>AUTHOR</a:t>
                      </a:r>
                    </a:p>
                  </a:txBody>
                  <a:tcPr marL="60604" marR="60604" marT="30302" marB="30302"/>
                </a:tc>
                <a:tc>
                  <a:txBody>
                    <a:bodyPr/>
                    <a:lstStyle/>
                    <a:p>
                      <a:r>
                        <a:rPr lang="en-IN" sz="1200" dirty="0">
                          <a:latin typeface="Times New Roman" panose="02020603050405020304" pitchFamily="18" charset="0"/>
                          <a:cs typeface="Times New Roman" panose="02020603050405020304" pitchFamily="18" charset="0"/>
                        </a:rPr>
                        <a:t>TECHNIQUES</a:t>
                      </a:r>
                    </a:p>
                  </a:txBody>
                  <a:tcPr marL="60604" marR="60604" marT="30302" marB="30302"/>
                </a:tc>
                <a:tc>
                  <a:txBody>
                    <a:bodyPr/>
                    <a:lstStyle/>
                    <a:p>
                      <a:r>
                        <a:rPr lang="en-IN" sz="1200" dirty="0">
                          <a:latin typeface="Times New Roman" panose="02020603050405020304" pitchFamily="18" charset="0"/>
                          <a:cs typeface="Times New Roman" panose="02020603050405020304" pitchFamily="18" charset="0"/>
                        </a:rPr>
                        <a:t>RESULTS</a:t>
                      </a:r>
                    </a:p>
                  </a:txBody>
                  <a:tcPr marL="60604" marR="60604" marT="30302" marB="30302"/>
                </a:tc>
                <a:tc>
                  <a:txBody>
                    <a:bodyPr/>
                    <a:lstStyle/>
                    <a:p>
                      <a:r>
                        <a:rPr lang="en-IN" sz="1200" dirty="0">
                          <a:latin typeface="Times New Roman" panose="02020603050405020304" pitchFamily="18" charset="0"/>
                          <a:cs typeface="Times New Roman" panose="02020603050405020304" pitchFamily="18" charset="0"/>
                        </a:rPr>
                        <a:t>LIMITATIONS</a:t>
                      </a:r>
                    </a:p>
                  </a:txBody>
                  <a:tcPr marL="60604" marR="60604" marT="30302" marB="30302"/>
                </a:tc>
                <a:extLst>
                  <a:ext uri="{0D108BD9-81ED-4DB2-BD59-A6C34878D82A}">
                    <a16:rowId xmlns:a16="http://schemas.microsoft.com/office/drawing/2014/main" val="10000"/>
                  </a:ext>
                </a:extLst>
              </a:tr>
              <a:tr h="2283960">
                <a:tc>
                  <a:txBody>
                    <a:bodyPr/>
                    <a:lstStyle/>
                    <a:p>
                      <a:r>
                        <a:rPr lang="en-GB" sz="1200" dirty="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marL="60604" marR="60604" marT="30302" marB="30302"/>
                </a:tc>
                <a:tc>
                  <a:txBody>
                    <a:bodyPr/>
                    <a:lstStyle/>
                    <a:p>
                      <a:r>
                        <a:rPr lang="en-IN" sz="1200" kern="1200" dirty="0">
                          <a:solidFill>
                            <a:schemeClr val="dk1"/>
                          </a:solidFill>
                          <a:effectLst/>
                          <a:latin typeface="Times New Roman" panose="02020603050405020304" pitchFamily="18" charset="0"/>
                          <a:ea typeface="+mn-ea"/>
                          <a:cs typeface="Times New Roman" panose="02020603050405020304" pitchFamily="18" charset="0"/>
                        </a:rPr>
                        <a:t>Android permissions demystified</a:t>
                      </a:r>
                      <a:endParaRPr lang="en-IN" sz="1200" dirty="0">
                        <a:latin typeface="Times New Roman" panose="02020603050405020304" pitchFamily="18" charset="0"/>
                        <a:cs typeface="Times New Roman" panose="02020603050405020304" pitchFamily="18" charset="0"/>
                      </a:endParaRPr>
                    </a:p>
                  </a:txBody>
                  <a:tcPr marL="60604" marR="60604" marT="30302" marB="30302"/>
                </a:tc>
                <a:tc>
                  <a:txBody>
                    <a:bodyPr/>
                    <a:lstStyle/>
                    <a:p>
                      <a:r>
                        <a:rPr lang="en-IN" sz="1200" kern="1200" dirty="0">
                          <a:solidFill>
                            <a:schemeClr val="dk1"/>
                          </a:solidFill>
                          <a:effectLst/>
                          <a:latin typeface="Times New Roman" panose="02020603050405020304" pitchFamily="18" charset="0"/>
                          <a:ea typeface="+mn-ea"/>
                          <a:cs typeface="Times New Roman" panose="02020603050405020304" pitchFamily="18" charset="0"/>
                        </a:rPr>
                        <a:t>Felt, A. P., Chin, E., Hanna, S., Song, D., &amp; Wagner, D. (2011, October). </a:t>
                      </a:r>
                      <a:endParaRPr lang="en-IN" sz="1200" dirty="0">
                        <a:latin typeface="Times New Roman" panose="02020603050405020304" pitchFamily="18" charset="0"/>
                        <a:cs typeface="Times New Roman" panose="02020603050405020304" pitchFamily="18" charset="0"/>
                      </a:endParaRPr>
                    </a:p>
                  </a:txBody>
                  <a:tcPr marL="60604" marR="60604" marT="30302" marB="30302"/>
                </a:tc>
                <a:tc>
                  <a:txBody>
                    <a:bodyPr/>
                    <a:lstStyle/>
                    <a:p>
                      <a:r>
                        <a:rPr lang="en-US" sz="1200" dirty="0">
                          <a:latin typeface="Times New Roman" panose="02020603050405020304" pitchFamily="18" charset="0"/>
                          <a:cs typeface="Times New Roman" panose="02020603050405020304" pitchFamily="18" charset="0"/>
                        </a:rPr>
                        <a:t>In this paper, we developed tools to detect </a:t>
                      </a:r>
                      <a:r>
                        <a:rPr lang="en-US" sz="1200" dirty="0" err="1">
                          <a:latin typeface="Times New Roman" panose="02020603050405020304" pitchFamily="18" charset="0"/>
                          <a:cs typeface="Times New Roman" panose="02020603050405020304" pitchFamily="18" charset="0"/>
                        </a:rPr>
                        <a:t>overprivilege</a:t>
                      </a:r>
                      <a:r>
                        <a:rPr lang="en-US" sz="1200" dirty="0">
                          <a:latin typeface="Times New Roman" panose="02020603050405020304" pitchFamily="18" charset="0"/>
                          <a:cs typeface="Times New Roman" panose="02020603050405020304" pitchFamily="18" charset="0"/>
                        </a:rPr>
                        <a:t> in Android applications. We applied automated testing techniques to Android 2.2 to determine the permissions required to invoke each API method. </a:t>
                      </a:r>
                      <a:endParaRPr lang="en-IN" sz="1200" dirty="0">
                        <a:latin typeface="Times New Roman" panose="02020603050405020304" pitchFamily="18" charset="0"/>
                        <a:cs typeface="Times New Roman" panose="02020603050405020304" pitchFamily="18" charset="0"/>
                      </a:endParaRPr>
                    </a:p>
                  </a:txBody>
                  <a:tcPr marL="60604" marR="60604" marT="30302" marB="30302"/>
                </a:tc>
                <a:tc>
                  <a:txBody>
                    <a:bodyPr/>
                    <a:lstStyle/>
                    <a:p>
                      <a:r>
                        <a:rPr lang="en-US" sz="1200" dirty="0">
                          <a:latin typeface="Times New Roman" panose="02020603050405020304" pitchFamily="18" charset="0"/>
                          <a:cs typeface="Times New Roman" panose="02020603050405020304" pitchFamily="18" charset="0"/>
                        </a:rPr>
                        <a:t>Our results show that applications generally are </a:t>
                      </a:r>
                      <a:r>
                        <a:rPr lang="en-US" sz="1200" dirty="0" err="1">
                          <a:latin typeface="Times New Roman" panose="02020603050405020304" pitchFamily="18" charset="0"/>
                          <a:cs typeface="Times New Roman" panose="02020603050405020304" pitchFamily="18" charset="0"/>
                        </a:rPr>
                        <a:t>overprivileged</a:t>
                      </a:r>
                      <a:r>
                        <a:rPr lang="en-US" sz="1200" dirty="0">
                          <a:latin typeface="Times New Roman" panose="02020603050405020304" pitchFamily="18" charset="0"/>
                          <a:cs typeface="Times New Roman" panose="02020603050405020304" pitchFamily="18" charset="0"/>
                        </a:rPr>
                        <a:t> by only a few permissions, and many extra permissions can be attributed to developer confusion. This indicates that developers attempt to obtain least privilege for their applications but fall short due to API documentation errors and lack of developer understanding. </a:t>
                      </a:r>
                      <a:endParaRPr lang="en-IN" sz="1200" dirty="0">
                        <a:latin typeface="Times New Roman" panose="02020603050405020304" pitchFamily="18" charset="0"/>
                        <a:cs typeface="Times New Roman" panose="02020603050405020304" pitchFamily="18" charset="0"/>
                      </a:endParaRPr>
                    </a:p>
                  </a:txBody>
                  <a:tcPr marL="60604" marR="60604" marT="30302" marB="30302"/>
                </a:tc>
                <a:tc>
                  <a:txBody>
                    <a:bodyPr/>
                    <a:lstStyle/>
                    <a:p>
                      <a:r>
                        <a:rPr lang="en-US" sz="1200" dirty="0">
                          <a:latin typeface="Times New Roman" panose="02020603050405020304" pitchFamily="18" charset="0"/>
                          <a:cs typeface="Times New Roman" panose="02020603050405020304" pitchFamily="18" charset="0"/>
                        </a:rPr>
                        <a:t>The Android API is too large to test all interdependent classes at once, so in practice many objects are not available in the sequence pool.</a:t>
                      </a:r>
                      <a:endParaRPr lang="en-IN" sz="1200" dirty="0">
                        <a:latin typeface="Times New Roman" panose="02020603050405020304" pitchFamily="18" charset="0"/>
                        <a:cs typeface="Times New Roman" panose="02020603050405020304" pitchFamily="18" charset="0"/>
                      </a:endParaRPr>
                    </a:p>
                  </a:txBody>
                  <a:tcPr marL="60604" marR="60604" marT="30302" marB="30302"/>
                </a:tc>
                <a:extLst>
                  <a:ext uri="{0D108BD9-81ED-4DB2-BD59-A6C34878D82A}">
                    <a16:rowId xmlns:a16="http://schemas.microsoft.com/office/drawing/2014/main" val="10001"/>
                  </a:ext>
                </a:extLst>
              </a:tr>
              <a:tr h="1728120">
                <a:tc>
                  <a:txBody>
                    <a:bodyPr/>
                    <a:lstStyle/>
                    <a:p>
                      <a:r>
                        <a:rPr lang="en-GB" sz="1200" dirty="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marL="60604" marR="60604" marT="30302" marB="30302"/>
                </a:tc>
                <a:tc>
                  <a:txBody>
                    <a:bodyPr/>
                    <a:lstStyle/>
                    <a:p>
                      <a:r>
                        <a:rPr lang="en-IN" sz="1200" kern="1200" dirty="0">
                          <a:solidFill>
                            <a:schemeClr val="dk1"/>
                          </a:solidFill>
                          <a:effectLst/>
                          <a:latin typeface="Times New Roman" panose="02020603050405020304" pitchFamily="18" charset="0"/>
                          <a:ea typeface="+mn-ea"/>
                          <a:cs typeface="Times New Roman" panose="02020603050405020304" pitchFamily="18" charset="0"/>
                        </a:rPr>
                        <a:t>Expectation and purpose: understanding users' mental models of mobile app privacy through crowdsourcing</a:t>
                      </a:r>
                      <a:endParaRPr lang="en-IN" sz="1200" dirty="0">
                        <a:latin typeface="Times New Roman" panose="02020603050405020304" pitchFamily="18" charset="0"/>
                        <a:cs typeface="Times New Roman" panose="02020603050405020304" pitchFamily="18" charset="0"/>
                      </a:endParaRPr>
                    </a:p>
                  </a:txBody>
                  <a:tcPr marL="60604" marR="60604" marT="30302" marB="30302"/>
                </a:tc>
                <a:tc>
                  <a:txBody>
                    <a:bodyPr/>
                    <a:lstStyle/>
                    <a:p>
                      <a:r>
                        <a:rPr lang="en-IN" sz="1200" kern="1200" dirty="0">
                          <a:solidFill>
                            <a:schemeClr val="dk1"/>
                          </a:solidFill>
                          <a:effectLst/>
                          <a:latin typeface="Times New Roman" panose="02020603050405020304" pitchFamily="18" charset="0"/>
                          <a:ea typeface="+mn-ea"/>
                          <a:cs typeface="Times New Roman" panose="02020603050405020304" pitchFamily="18" charset="0"/>
                        </a:rPr>
                        <a:t>Lin, J.,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Amini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S., Hong, J. I.,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Sadeh</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Lindqvist</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J., &amp; Zhang, J. (2012, September). </a:t>
                      </a:r>
                      <a:endParaRPr lang="en-IN" sz="1200" dirty="0">
                        <a:latin typeface="Times New Roman" panose="02020603050405020304" pitchFamily="18" charset="0"/>
                        <a:cs typeface="Times New Roman" panose="02020603050405020304" pitchFamily="18" charset="0"/>
                      </a:endParaRPr>
                    </a:p>
                  </a:txBody>
                  <a:tcPr marL="60604" marR="60604" marT="30302" marB="30302"/>
                </a:tc>
                <a:tc>
                  <a:txBody>
                    <a:bodyPr/>
                    <a:lstStyle/>
                    <a:p>
                      <a:r>
                        <a:rPr lang="en-US" sz="1200" dirty="0">
                          <a:latin typeface="Times New Roman" panose="02020603050405020304" pitchFamily="18" charset="0"/>
                          <a:cs typeface="Times New Roman" panose="02020603050405020304" pitchFamily="18" charset="0"/>
                        </a:rPr>
                        <a:t>We conclude with a discussion of implications for employing crowdsourcing as a privacy evaluation technique. </a:t>
                      </a:r>
                      <a:endParaRPr lang="en-IN" sz="1200" dirty="0">
                        <a:latin typeface="Times New Roman" panose="02020603050405020304" pitchFamily="18" charset="0"/>
                        <a:cs typeface="Times New Roman" panose="02020603050405020304" pitchFamily="18" charset="0"/>
                      </a:endParaRPr>
                    </a:p>
                  </a:txBody>
                  <a:tcPr marL="60604" marR="60604" marT="30302" marB="30302"/>
                </a:tc>
                <a:tc>
                  <a:txBody>
                    <a:bodyPr/>
                    <a:lstStyle/>
                    <a:p>
                      <a:r>
                        <a:rPr lang="en-US" sz="1200" dirty="0">
                          <a:latin typeface="Times New Roman" panose="02020603050405020304" pitchFamily="18" charset="0"/>
                          <a:cs typeface="Times New Roman" panose="02020603050405020304" pitchFamily="18" charset="0"/>
                        </a:rPr>
                        <a:t>Our results suggest that our interface significantly increases users’ privacy awareness and is easier to comprehend than Android’s current permission interface. </a:t>
                      </a:r>
                      <a:endParaRPr lang="en-IN" sz="1200" dirty="0">
                        <a:latin typeface="Times New Roman" panose="02020603050405020304" pitchFamily="18" charset="0"/>
                        <a:cs typeface="Times New Roman" panose="02020603050405020304" pitchFamily="18" charset="0"/>
                      </a:endParaRPr>
                    </a:p>
                  </a:txBody>
                  <a:tcPr marL="60604" marR="60604" marT="30302" marB="30302"/>
                </a:tc>
                <a:tc>
                  <a:txBody>
                    <a:bodyPr/>
                    <a:lstStyle/>
                    <a:p>
                      <a:r>
                        <a:rPr lang="en-IN" sz="1200" dirty="0">
                          <a:latin typeface="Times New Roman" panose="02020603050405020304" pitchFamily="18" charset="0"/>
                          <a:cs typeface="Times New Roman" panose="02020603050405020304" pitchFamily="18" charset="0"/>
                        </a:rPr>
                        <a:t>1)</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there could be an issue in the quality control of the work.</a:t>
                      </a:r>
                    </a:p>
                    <a:p>
                      <a:r>
                        <a:rPr lang="en-IN" sz="1200" dirty="0">
                          <a:latin typeface="Times New Roman" panose="02020603050405020304" pitchFamily="18" charset="0"/>
                          <a:cs typeface="Times New Roman" panose="02020603050405020304" pitchFamily="18" charset="0"/>
                        </a:rPr>
                        <a:t>2)</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Outsourcing also creates dependency on another company</a:t>
                      </a:r>
                      <a:r>
                        <a:rPr lang="en-US" sz="1200" b="1"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for getting a job done. </a:t>
                      </a:r>
                      <a:endParaRPr lang="en-IN" sz="1200" dirty="0">
                        <a:latin typeface="Times New Roman" panose="02020603050405020304" pitchFamily="18" charset="0"/>
                        <a:cs typeface="Times New Roman" panose="02020603050405020304" pitchFamily="18" charset="0"/>
                      </a:endParaRPr>
                    </a:p>
                  </a:txBody>
                  <a:tcPr marL="60604" marR="60604" marT="30302" marB="30302"/>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F18176AB-68FD-E271-3C8D-5DC24650A79B}"/>
              </a:ext>
            </a:extLst>
          </p:cNvPr>
          <p:cNvSpPr txBox="1"/>
          <p:nvPr/>
        </p:nvSpPr>
        <p:spPr>
          <a:xfrm>
            <a:off x="800752" y="283430"/>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1696775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18</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800752" y="726961"/>
            <a:ext cx="4107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IN" sz="2400" b="1" dirty="0">
                <a:latin typeface="Times New Roman" panose="02020603050405020304" pitchFamily="18" charset="0"/>
                <a:cs typeface="Times New Roman" panose="02020603050405020304" pitchFamily="18" charset="0"/>
              </a:rPr>
              <a:t>MODULES</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800752" y="1307318"/>
            <a:ext cx="6096000" cy="1938992"/>
          </a:xfrm>
          <a:prstGeom prst="rect">
            <a:avLst/>
          </a:prstGeom>
        </p:spPr>
        <p:txBody>
          <a:bodyPr>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Threats to Android</a:t>
            </a:r>
            <a:endParaRPr lang="en-IN" sz="24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Users and App Developers’ Mistakes</a:t>
            </a:r>
          </a:p>
          <a:p>
            <a:pPr marL="285750" lvl="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Malware Attacks on Android</a:t>
            </a:r>
          </a:p>
          <a:p>
            <a:pPr marL="285750" lvl="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Android Permission Check </a:t>
            </a:r>
          </a:p>
          <a:p>
            <a:pPr marL="285750" lvl="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Privacy Policy Database</a:t>
            </a:r>
          </a:p>
        </p:txBody>
      </p:sp>
      <p:sp>
        <p:nvSpPr>
          <p:cNvPr id="4" name="TextBox 3">
            <a:extLst>
              <a:ext uri="{FF2B5EF4-FFF2-40B4-BE49-F238E27FC236}">
                <a16:creationId xmlns:a16="http://schemas.microsoft.com/office/drawing/2014/main" id="{2B92D7EC-B9C6-7DEC-3D83-9A454E0ACEF0}"/>
              </a:ext>
            </a:extLst>
          </p:cNvPr>
          <p:cNvSpPr txBox="1"/>
          <p:nvPr/>
        </p:nvSpPr>
        <p:spPr>
          <a:xfrm>
            <a:off x="876300" y="3443285"/>
            <a:ext cx="6096000" cy="461665"/>
          </a:xfrm>
          <a:prstGeom prst="rect">
            <a:avLst/>
          </a:prstGeom>
          <a:noFill/>
        </p:spPr>
        <p:txBody>
          <a:bodyPr wrap="square">
            <a:spAutoFit/>
          </a:bodyPr>
          <a:lstStyle/>
          <a:p>
            <a:pPr lvl="0" defTabSz="914400" eaLnBrk="0" fontAlgn="base" hangingPunct="0">
              <a:spcBef>
                <a:spcPct val="0"/>
              </a:spcBef>
              <a:spcAft>
                <a:spcPct val="0"/>
              </a:spcAft>
            </a:pPr>
            <a:r>
              <a:rPr lang="en-US" sz="2400" b="1" dirty="0">
                <a:latin typeface="Times New Roman" panose="02020603050405020304" pitchFamily="18" charset="0"/>
                <a:cs typeface="Times New Roman" panose="02020603050405020304" pitchFamily="18" charset="0"/>
              </a:rPr>
              <a:t>Threats to Android</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2FC16B9-668A-90F1-59CB-4E680DDF30A3}"/>
              </a:ext>
            </a:extLst>
          </p:cNvPr>
          <p:cNvSpPr txBox="1"/>
          <p:nvPr/>
        </p:nvSpPr>
        <p:spPr>
          <a:xfrm>
            <a:off x="800752" y="3980587"/>
            <a:ext cx="10591148" cy="1938992"/>
          </a:xfrm>
          <a:prstGeom prst="rect">
            <a:avLst/>
          </a:prstGeom>
          <a:noFill/>
        </p:spPr>
        <p:txBody>
          <a:bodyPr wrap="square">
            <a:spAutoFit/>
          </a:bodyPr>
          <a:lstStyle/>
          <a:p>
            <a:pPr lvl="0" algn="just"/>
            <a:r>
              <a:rPr lang="en-US" sz="2400" dirty="0">
                <a:latin typeface="Times New Roman" panose="02020603050405020304" pitchFamily="18" charset="0"/>
                <a:cs typeface="Times New Roman" panose="02020603050405020304" pitchFamily="18" charset="0"/>
              </a:rPr>
              <a:t>While Android has good built-in security measures, there are several design weaknesses and security flaws that have become threats to its users. Awareness </a:t>
            </a:r>
          </a:p>
          <a:p>
            <a:pPr lvl="0" algn="just"/>
            <a:r>
              <a:rPr lang="en-US" sz="2400" dirty="0">
                <a:latin typeface="Times New Roman" panose="02020603050405020304" pitchFamily="18" charset="0"/>
                <a:cs typeface="Times New Roman" panose="02020603050405020304" pitchFamily="18" charset="0"/>
              </a:rPr>
              <a:t>about those threats is also important to perform a proper malware detection and vulnerability analysis</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90ACBD3-E901-6C5D-1E97-05F4C46583F8}"/>
              </a:ext>
            </a:extLst>
          </p:cNvPr>
          <p:cNvSpPr txBox="1"/>
          <p:nvPr/>
        </p:nvSpPr>
        <p:spPr>
          <a:xfrm>
            <a:off x="800752" y="219668"/>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1667425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19</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800751" y="726960"/>
            <a:ext cx="52467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2400" b="1" dirty="0">
                <a:latin typeface="Times New Roman" panose="02020603050405020304" pitchFamily="18" charset="0"/>
                <a:cs typeface="Times New Roman" panose="02020603050405020304" pitchFamily="18" charset="0"/>
              </a:rPr>
              <a:t>Users and App Developers’ Mistakes</a:t>
            </a:r>
            <a:br>
              <a:rPr lang="en-US" sz="2400" dirty="0">
                <a:latin typeface="Times New Roman" panose="02020603050405020304" pitchFamily="18" charset="0"/>
                <a:cs typeface="Times New Roman" panose="02020603050405020304" pitchFamily="18" charset="0"/>
              </a:rPr>
            </a:br>
            <a:endPar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800751" y="1318649"/>
            <a:ext cx="10203221" cy="2677656"/>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mistakes can happen knowingly or unknowingly from the developers as well as users. These mistakes may lead to threats arising to Android OS and its applications. It has been identified that users are responsible for most security issues. Some common mistakes done by the users will lead to serious threats in an Android application. At the time of installing Android applications, users will be asked to allow some permissions.</a:t>
            </a:r>
            <a:endParaRPr lang="en-IN" sz="2400" dirty="0">
              <a:latin typeface="Times New Roman" panose="02020603050405020304" pitchFamily="18" charset="0"/>
              <a:cs typeface="Times New Roman" panose="02020603050405020304" pitchFamily="18" charset="0"/>
            </a:endParaRPr>
          </a:p>
          <a:p>
            <a:endParaRPr lang="en-IN" sz="2400" dirty="0"/>
          </a:p>
        </p:txBody>
      </p:sp>
      <p:sp>
        <p:nvSpPr>
          <p:cNvPr id="4" name="TextBox 3">
            <a:extLst>
              <a:ext uri="{FF2B5EF4-FFF2-40B4-BE49-F238E27FC236}">
                <a16:creationId xmlns:a16="http://schemas.microsoft.com/office/drawing/2014/main" id="{757D167D-507F-2958-9329-59A79A0DDD5F}"/>
              </a:ext>
            </a:extLst>
          </p:cNvPr>
          <p:cNvSpPr txBox="1"/>
          <p:nvPr/>
        </p:nvSpPr>
        <p:spPr>
          <a:xfrm>
            <a:off x="800751" y="3770421"/>
            <a:ext cx="6096000" cy="461665"/>
          </a:xfrm>
          <a:prstGeom prst="rect">
            <a:avLst/>
          </a:prstGeom>
          <a:noFill/>
        </p:spPr>
        <p:txBody>
          <a:bodyPr wrap="square">
            <a:spAutoFit/>
          </a:bodyPr>
          <a:lstStyle/>
          <a:p>
            <a:pPr lvl="0" defTabSz="914400" eaLnBrk="0" fontAlgn="base" hangingPunct="0">
              <a:spcBef>
                <a:spcPct val="0"/>
              </a:spcBef>
              <a:spcAft>
                <a:spcPct val="0"/>
              </a:spcAft>
            </a:pPr>
            <a:r>
              <a:rPr lang="en-US" sz="2400" b="1" dirty="0">
                <a:latin typeface="Times New Roman" panose="02020603050405020304" pitchFamily="18" charset="0"/>
                <a:cs typeface="Times New Roman" panose="02020603050405020304" pitchFamily="18" charset="0"/>
              </a:rPr>
              <a:t> Malware Attacks on Android</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25ADFE8-023F-05EF-A57A-1750627468C0}"/>
              </a:ext>
            </a:extLst>
          </p:cNvPr>
          <p:cNvSpPr txBox="1"/>
          <p:nvPr/>
        </p:nvSpPr>
        <p:spPr>
          <a:xfrm>
            <a:off x="913231" y="4273202"/>
            <a:ext cx="10268554"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Malware attacks are the most common case that can be identified as a threat to Android. There are various definitions for malware given by many researchers depending on the harm they cause.</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84113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 name="Rectangle 1"/>
          <p:cNvSpPr/>
          <p:nvPr/>
        </p:nvSpPr>
        <p:spPr>
          <a:xfrm>
            <a:off x="466531" y="665143"/>
            <a:ext cx="2036968" cy="718466"/>
          </a:xfrm>
          <a:prstGeom prst="rect">
            <a:avLst/>
          </a:prstGeom>
        </p:spPr>
        <p:txBody>
          <a:bodyPr wrap="none">
            <a:spAutoFit/>
          </a:bodyPr>
          <a:lstStyle/>
          <a:p>
            <a:pPr>
              <a:lnSpc>
                <a:spcPct val="20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ABSTRACT :</a:t>
            </a:r>
          </a:p>
        </p:txBody>
      </p:sp>
      <p:sp>
        <p:nvSpPr>
          <p:cNvPr id="12" name="Content Placeholder 2"/>
          <p:cNvSpPr txBox="1">
            <a:spLocks/>
          </p:cNvSpPr>
          <p:nvPr/>
        </p:nvSpPr>
        <p:spPr>
          <a:xfrm>
            <a:off x="466531" y="1517715"/>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IN" sz="2400" dirty="0">
                <a:latin typeface="Times New Roman" panose="02020603050405020304" pitchFamily="18" charset="0"/>
                <a:cs typeface="Times New Roman" panose="02020603050405020304" pitchFamily="18" charset="0"/>
              </a:rPr>
              <a:t>The user has then the ability of selecting a specific permission, and a list of relevant sentences are extracted by the privacy policy and presented to them, along with an accurate description of the permission itself. </a:t>
            </a:r>
          </a:p>
          <a:p>
            <a:pPr lvl="0"/>
            <a:r>
              <a:rPr lang="en-IN" sz="2400" dirty="0">
                <a:latin typeface="Times New Roman" panose="02020603050405020304" pitchFamily="18" charset="0"/>
                <a:cs typeface="Times New Roman" panose="02020603050405020304" pitchFamily="18" charset="0"/>
              </a:rPr>
              <a:t>Such an interface allows the user to quickly evaluate the privacy-related risks of an Android application, by highlighting the relevant sections of the privacy policy and by providing useful information about sensible permissions. </a:t>
            </a:r>
          </a:p>
          <a:p>
            <a:pPr lvl="0"/>
            <a:r>
              <a:rPr lang="en-IN" sz="2400" dirty="0">
                <a:latin typeface="Times New Roman" panose="02020603050405020304" pitchFamily="18" charset="0"/>
                <a:cs typeface="Times New Roman" panose="02020603050405020304" pitchFamily="18" charset="0"/>
              </a:rPr>
              <a:t>We presented a novel approach to the analysis of privacy policies in the context of Android applications. </a:t>
            </a:r>
          </a:p>
          <a:p>
            <a:pPr lvl="0"/>
            <a:r>
              <a:rPr lang="en-IN" sz="2400" dirty="0">
                <a:latin typeface="Times New Roman" panose="02020603050405020304" pitchFamily="18" charset="0"/>
                <a:cs typeface="Times New Roman" panose="02020603050405020304" pitchFamily="18" charset="0"/>
              </a:rPr>
              <a:t>The tool we implemented greatly eases the process of understanding the privacy implications of installing third party apps and it has already been proven able to highlight worrisome instances of applications. </a:t>
            </a:r>
          </a:p>
          <a:p>
            <a:pPr algn="just">
              <a:lnSpc>
                <a:spcPct val="150000"/>
              </a:lnSpc>
            </a:pPr>
            <a:endParaRPr lang="en-US"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4A07D93-F4A1-D07E-566B-2939CA12CFD2}"/>
              </a:ext>
            </a:extLst>
          </p:cNvPr>
          <p:cNvSpPr txBox="1"/>
          <p:nvPr/>
        </p:nvSpPr>
        <p:spPr>
          <a:xfrm>
            <a:off x="466531" y="323517"/>
            <a:ext cx="6097772"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1444660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20</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800752" y="1043114"/>
            <a:ext cx="58702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IN" sz="2400" b="1" dirty="0">
                <a:latin typeface="Times New Roman" panose="02020603050405020304" pitchFamily="18" charset="0"/>
                <a:cs typeface="Times New Roman" panose="02020603050405020304" pitchFamily="18" charset="0"/>
              </a:rPr>
              <a:t>Android Permission Check</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800752" y="1525239"/>
            <a:ext cx="10267298" cy="184665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user who wishes to install and use any third party app doesn’t understand the significance and meaning of the permissions requested by an application, and thereby simply grants all the permissions as a result of which harmful apps also get installed and perform their malicious activity behind the scene. </a:t>
            </a:r>
          </a:p>
          <a:p>
            <a:pPr algn="just"/>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D7F4E20-5469-C827-BF25-E5EBDE642064}"/>
              </a:ext>
            </a:extLst>
          </p:cNvPr>
          <p:cNvSpPr txBox="1"/>
          <p:nvPr/>
        </p:nvSpPr>
        <p:spPr>
          <a:xfrm>
            <a:off x="800752" y="482684"/>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
        <p:nvSpPr>
          <p:cNvPr id="7" name="TextBox 6">
            <a:extLst>
              <a:ext uri="{FF2B5EF4-FFF2-40B4-BE49-F238E27FC236}">
                <a16:creationId xmlns:a16="http://schemas.microsoft.com/office/drawing/2014/main" id="{89B5FE62-6EC7-9BE5-0D11-4078437E22CF}"/>
              </a:ext>
            </a:extLst>
          </p:cNvPr>
          <p:cNvSpPr txBox="1"/>
          <p:nvPr/>
        </p:nvSpPr>
        <p:spPr>
          <a:xfrm>
            <a:off x="800752" y="3592040"/>
            <a:ext cx="6096000" cy="830997"/>
          </a:xfrm>
          <a:prstGeom prst="rect">
            <a:avLst/>
          </a:prstGeom>
          <a:noFill/>
        </p:spPr>
        <p:txBody>
          <a:bodyPr wrap="square">
            <a:spAutoFit/>
          </a:bodyPr>
          <a:lstStyle/>
          <a:p>
            <a:pPr lvl="0" defTabSz="914400" eaLnBrk="0" fontAlgn="base" hangingPunct="0">
              <a:spcBef>
                <a:spcPct val="0"/>
              </a:spcBef>
              <a:spcAft>
                <a:spcPct val="0"/>
              </a:spcAft>
            </a:pPr>
            <a:r>
              <a:rPr lang="en-IN" sz="2400" b="1" dirty="0">
                <a:latin typeface="Times New Roman" panose="02020603050405020304" pitchFamily="18" charset="0"/>
                <a:cs typeface="Times New Roman" panose="02020603050405020304" pitchFamily="18" charset="0"/>
              </a:rPr>
              <a:t>Privacy Policy Database</a:t>
            </a:r>
            <a:br>
              <a:rPr lang="en-US" sz="2400" dirty="0"/>
            </a:br>
            <a:endPar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26AE0295-22E5-56EA-420C-C99E70AAA25D}"/>
              </a:ext>
            </a:extLst>
          </p:cNvPr>
          <p:cNvSpPr txBox="1"/>
          <p:nvPr/>
        </p:nvSpPr>
        <p:spPr>
          <a:xfrm>
            <a:off x="800752" y="4053063"/>
            <a:ext cx="10590496" cy="1569660"/>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We presented a novel approach to the analysis of privacy policies in the context of Android applications. The tool we implemented greatly eases the process of understanding the privacy implications of installing third party apps and it has already been proven able to highlight worrisome instances of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075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21</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800751" y="726964"/>
            <a:ext cx="5631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IN" sz="2400" b="1" dirty="0"/>
              <a:t>DATA FLOW DIAGRAM </a:t>
            </a:r>
            <a:endParaRPr lang="en-IN" sz="2400" dirty="0"/>
          </a:p>
        </p:txBody>
      </p:sp>
      <p:pic>
        <p:nvPicPr>
          <p:cNvPr id="9" name="image5.jpeg"/>
          <p:cNvPicPr/>
          <p:nvPr/>
        </p:nvPicPr>
        <p:blipFill>
          <a:blip r:embed="rId5" cstate="print"/>
          <a:stretch>
            <a:fillRect/>
          </a:stretch>
        </p:blipFill>
        <p:spPr>
          <a:xfrm>
            <a:off x="4791075" y="1390650"/>
            <a:ext cx="2659062" cy="4649153"/>
          </a:xfrm>
          <a:prstGeom prst="rect">
            <a:avLst/>
          </a:prstGeom>
        </p:spPr>
      </p:pic>
      <p:sp>
        <p:nvSpPr>
          <p:cNvPr id="3" name="TextBox 2">
            <a:extLst>
              <a:ext uri="{FF2B5EF4-FFF2-40B4-BE49-F238E27FC236}">
                <a16:creationId xmlns:a16="http://schemas.microsoft.com/office/drawing/2014/main" id="{80878F39-1FE3-69B0-DB66-0FE11A6CAD92}"/>
              </a:ext>
            </a:extLst>
          </p:cNvPr>
          <p:cNvSpPr txBox="1"/>
          <p:nvPr/>
        </p:nvSpPr>
        <p:spPr>
          <a:xfrm>
            <a:off x="800751" y="265295"/>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396092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22</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800751" y="726966"/>
            <a:ext cx="5631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400" b="1" dirty="0">
                <a:latin typeface="Times New Roman" panose="02020603050405020304" pitchFamily="18" charset="0"/>
                <a:cs typeface="Times New Roman" panose="02020603050405020304" pitchFamily="18" charset="0"/>
              </a:rPr>
              <a:t>USE CASE DIAGRAM</a:t>
            </a:r>
            <a:endParaRPr lang="en-IN" sz="2400"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5"/>
          <a:stretch>
            <a:fillRect/>
          </a:stretch>
        </p:blipFill>
        <p:spPr>
          <a:xfrm>
            <a:off x="2449299" y="1495426"/>
            <a:ext cx="5970801" cy="4378904"/>
          </a:xfrm>
          <a:prstGeom prst="rect">
            <a:avLst/>
          </a:prstGeom>
        </p:spPr>
      </p:pic>
      <p:sp>
        <p:nvSpPr>
          <p:cNvPr id="3" name="TextBox 2">
            <a:extLst>
              <a:ext uri="{FF2B5EF4-FFF2-40B4-BE49-F238E27FC236}">
                <a16:creationId xmlns:a16="http://schemas.microsoft.com/office/drawing/2014/main" id="{15E171DB-8A87-4084-73B3-252108ECBBB6}"/>
              </a:ext>
            </a:extLst>
          </p:cNvPr>
          <p:cNvSpPr txBox="1"/>
          <p:nvPr/>
        </p:nvSpPr>
        <p:spPr>
          <a:xfrm>
            <a:off x="800751" y="265295"/>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1754964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23</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800751" y="1020711"/>
            <a:ext cx="5631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IN" sz="2400" b="1" dirty="0">
                <a:latin typeface="Times New Roman" panose="02020603050405020304" pitchFamily="18" charset="0"/>
                <a:cs typeface="Times New Roman" panose="02020603050405020304" pitchFamily="18" charset="0"/>
              </a:rPr>
              <a:t>CLASS DIAGRAM</a:t>
            </a:r>
          </a:p>
        </p:txBody>
      </p:sp>
      <p:pic>
        <p:nvPicPr>
          <p:cNvPr id="7" name="image6.png"/>
          <p:cNvPicPr/>
          <p:nvPr/>
        </p:nvPicPr>
        <p:blipFill>
          <a:blip r:embed="rId5" cstate="print"/>
          <a:stretch>
            <a:fillRect/>
          </a:stretch>
        </p:blipFill>
        <p:spPr>
          <a:xfrm>
            <a:off x="2869477" y="1597821"/>
            <a:ext cx="5002530" cy="4106545"/>
          </a:xfrm>
          <a:prstGeom prst="rect">
            <a:avLst/>
          </a:prstGeom>
        </p:spPr>
      </p:pic>
      <p:sp>
        <p:nvSpPr>
          <p:cNvPr id="3" name="TextBox 2">
            <a:extLst>
              <a:ext uri="{FF2B5EF4-FFF2-40B4-BE49-F238E27FC236}">
                <a16:creationId xmlns:a16="http://schemas.microsoft.com/office/drawing/2014/main" id="{BC19D5A2-72C2-086B-B220-5A2566E9FCEB}"/>
              </a:ext>
            </a:extLst>
          </p:cNvPr>
          <p:cNvSpPr txBox="1"/>
          <p:nvPr/>
        </p:nvSpPr>
        <p:spPr>
          <a:xfrm>
            <a:off x="800751" y="380687"/>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4292136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24</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800751" y="726965"/>
            <a:ext cx="5631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400" b="1" dirty="0">
                <a:latin typeface="Times New Roman" panose="02020603050405020304" pitchFamily="18" charset="0"/>
                <a:cs typeface="Times New Roman" panose="02020603050405020304" pitchFamily="18" charset="0"/>
              </a:rPr>
              <a:t>ACITIVITY DIAGRAM</a:t>
            </a:r>
            <a:endParaRPr lang="en-IN" sz="24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5"/>
          <a:stretch>
            <a:fillRect/>
          </a:stretch>
        </p:blipFill>
        <p:spPr>
          <a:xfrm>
            <a:off x="3616361" y="1224159"/>
            <a:ext cx="4219575" cy="4856374"/>
          </a:xfrm>
          <a:prstGeom prst="rect">
            <a:avLst/>
          </a:prstGeom>
        </p:spPr>
      </p:pic>
      <p:sp>
        <p:nvSpPr>
          <p:cNvPr id="3" name="TextBox 2">
            <a:extLst>
              <a:ext uri="{FF2B5EF4-FFF2-40B4-BE49-F238E27FC236}">
                <a16:creationId xmlns:a16="http://schemas.microsoft.com/office/drawing/2014/main" id="{21947AC9-9EEE-91A0-6FA2-523EEEA63036}"/>
              </a:ext>
            </a:extLst>
          </p:cNvPr>
          <p:cNvSpPr txBox="1"/>
          <p:nvPr/>
        </p:nvSpPr>
        <p:spPr>
          <a:xfrm>
            <a:off x="800751" y="229771"/>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2832667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25</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800751" y="726965"/>
            <a:ext cx="5631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400" b="1" dirty="0">
                <a:latin typeface="Times New Roman" panose="02020603050405020304" pitchFamily="18" charset="0"/>
                <a:cs typeface="Times New Roman" panose="02020603050405020304" pitchFamily="18" charset="0"/>
              </a:rPr>
              <a:t>SEQUENCE DIAGRAM</a:t>
            </a:r>
            <a:endParaRPr lang="en-IN" sz="24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5"/>
          <a:stretch>
            <a:fillRect/>
          </a:stretch>
        </p:blipFill>
        <p:spPr>
          <a:xfrm>
            <a:off x="2771687" y="1757941"/>
            <a:ext cx="5731510" cy="4058920"/>
          </a:xfrm>
          <a:prstGeom prst="rect">
            <a:avLst/>
          </a:prstGeom>
        </p:spPr>
      </p:pic>
      <p:sp>
        <p:nvSpPr>
          <p:cNvPr id="3" name="TextBox 2">
            <a:extLst>
              <a:ext uri="{FF2B5EF4-FFF2-40B4-BE49-F238E27FC236}">
                <a16:creationId xmlns:a16="http://schemas.microsoft.com/office/drawing/2014/main" id="{71D0DE79-9FB1-E93D-C92B-0A54A7E0B8A5}"/>
              </a:ext>
            </a:extLst>
          </p:cNvPr>
          <p:cNvSpPr txBox="1"/>
          <p:nvPr/>
        </p:nvSpPr>
        <p:spPr>
          <a:xfrm>
            <a:off x="800751" y="265295"/>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4015480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26</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800751" y="726965"/>
            <a:ext cx="5631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400" b="1" dirty="0">
                <a:latin typeface="Times New Roman" panose="02020603050405020304" pitchFamily="18" charset="0"/>
                <a:cs typeface="Times New Roman" panose="02020603050405020304" pitchFamily="18" charset="0"/>
              </a:rPr>
              <a:t>COLLABORATION DIAGRAM</a:t>
            </a:r>
            <a:endParaRPr lang="en-IN" sz="24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5"/>
          <a:stretch>
            <a:fillRect/>
          </a:stretch>
        </p:blipFill>
        <p:spPr>
          <a:xfrm>
            <a:off x="2877200" y="1456167"/>
            <a:ext cx="5631220" cy="4377154"/>
          </a:xfrm>
          <a:prstGeom prst="rect">
            <a:avLst/>
          </a:prstGeom>
        </p:spPr>
      </p:pic>
      <p:sp>
        <p:nvSpPr>
          <p:cNvPr id="3" name="TextBox 2">
            <a:extLst>
              <a:ext uri="{FF2B5EF4-FFF2-40B4-BE49-F238E27FC236}">
                <a16:creationId xmlns:a16="http://schemas.microsoft.com/office/drawing/2014/main" id="{F0272D4F-C165-EFEA-0170-32D25BAD0BB3}"/>
              </a:ext>
            </a:extLst>
          </p:cNvPr>
          <p:cNvSpPr txBox="1"/>
          <p:nvPr/>
        </p:nvSpPr>
        <p:spPr>
          <a:xfrm>
            <a:off x="800751" y="312695"/>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3427358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27</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800751" y="726966"/>
            <a:ext cx="5631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400" b="1" dirty="0">
                <a:latin typeface="Times New Roman" panose="02020603050405020304" pitchFamily="18" charset="0"/>
                <a:cs typeface="Times New Roman" panose="02020603050405020304" pitchFamily="18" charset="0"/>
              </a:rPr>
              <a:t>COMPONENT DIAGRAM</a:t>
            </a:r>
            <a:endParaRPr lang="en-IN" sz="2400" dirty="0">
              <a:latin typeface="Times New Roman" panose="02020603050405020304" pitchFamily="18" charset="0"/>
              <a:cs typeface="Times New Roman" panose="02020603050405020304" pitchFamily="18" charset="0"/>
            </a:endParaRPr>
          </a:p>
        </p:txBody>
      </p:sp>
      <p:pic>
        <p:nvPicPr>
          <p:cNvPr id="9" name="image8.png"/>
          <p:cNvPicPr/>
          <p:nvPr/>
        </p:nvPicPr>
        <p:blipFill>
          <a:blip r:embed="rId5" cstate="print"/>
          <a:stretch>
            <a:fillRect/>
          </a:stretch>
        </p:blipFill>
        <p:spPr>
          <a:xfrm>
            <a:off x="3600450" y="1619250"/>
            <a:ext cx="4130904" cy="4098539"/>
          </a:xfrm>
          <a:prstGeom prst="rect">
            <a:avLst/>
          </a:prstGeom>
        </p:spPr>
      </p:pic>
      <p:sp>
        <p:nvSpPr>
          <p:cNvPr id="3" name="TextBox 2">
            <a:extLst>
              <a:ext uri="{FF2B5EF4-FFF2-40B4-BE49-F238E27FC236}">
                <a16:creationId xmlns:a16="http://schemas.microsoft.com/office/drawing/2014/main" id="{4449BF01-EC00-F45F-151C-CB40CD6E7116}"/>
              </a:ext>
            </a:extLst>
          </p:cNvPr>
          <p:cNvSpPr txBox="1"/>
          <p:nvPr/>
        </p:nvSpPr>
        <p:spPr>
          <a:xfrm>
            <a:off x="800751" y="265295"/>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3062224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28</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800751" y="726966"/>
            <a:ext cx="5631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400" b="1" dirty="0">
                <a:latin typeface="Times New Roman" panose="02020603050405020304" pitchFamily="18" charset="0"/>
                <a:cs typeface="Times New Roman" panose="02020603050405020304" pitchFamily="18" charset="0"/>
              </a:rPr>
              <a:t>O</a:t>
            </a:r>
            <a:r>
              <a:rPr lang="en-IN" sz="2400" b="1" dirty="0">
                <a:latin typeface="Times New Roman" panose="02020603050405020304" pitchFamily="18" charset="0"/>
                <a:cs typeface="Times New Roman" panose="02020603050405020304" pitchFamily="18" charset="0"/>
              </a:rPr>
              <a:t>UTPUT</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449BF01-EC00-F45F-151C-CB40CD6E7116}"/>
              </a:ext>
            </a:extLst>
          </p:cNvPr>
          <p:cNvSpPr txBox="1"/>
          <p:nvPr/>
        </p:nvSpPr>
        <p:spPr>
          <a:xfrm>
            <a:off x="800751" y="265295"/>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pic>
        <p:nvPicPr>
          <p:cNvPr id="22" name="Picture 21">
            <a:extLst>
              <a:ext uri="{FF2B5EF4-FFF2-40B4-BE49-F238E27FC236}">
                <a16:creationId xmlns:a16="http://schemas.microsoft.com/office/drawing/2014/main" id="{EB20B6A3-C503-66B1-9803-29AF9B1DA0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1075" y="966213"/>
            <a:ext cx="2785743" cy="5180707"/>
          </a:xfrm>
          <a:prstGeom prst="rect">
            <a:avLst/>
          </a:prstGeom>
        </p:spPr>
      </p:pic>
    </p:spTree>
    <p:extLst>
      <p:ext uri="{BB962C8B-B14F-4D97-AF65-F5344CB8AC3E}">
        <p14:creationId xmlns:p14="http://schemas.microsoft.com/office/powerpoint/2010/main" val="2510002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29</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597244" y="874492"/>
            <a:ext cx="3603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REFERENCES</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9" name="Content Placeholder 2"/>
          <p:cNvSpPr txBox="1">
            <a:spLocks/>
          </p:cNvSpPr>
          <p:nvPr/>
        </p:nvSpPr>
        <p:spPr>
          <a:xfrm>
            <a:off x="597244" y="1336157"/>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en-US" sz="2000" dirty="0">
                <a:latin typeface="Times New Roman" panose="02020603050405020304" pitchFamily="18" charset="0"/>
                <a:cs typeface="Times New Roman" panose="02020603050405020304" pitchFamily="18" charset="0"/>
              </a:rPr>
              <a:t>[1] R. R. Subramanian, R. </a:t>
            </a:r>
            <a:r>
              <a:rPr lang="en-US" sz="2000" dirty="0" err="1">
                <a:latin typeface="Times New Roman" panose="02020603050405020304" pitchFamily="18" charset="0"/>
                <a:cs typeface="Times New Roman" panose="02020603050405020304" pitchFamily="18" charset="0"/>
              </a:rPr>
              <a:t>Ramar</a:t>
            </a:r>
            <a:r>
              <a:rPr lang="en-US" sz="2000" dirty="0">
                <a:latin typeface="Times New Roman" panose="02020603050405020304" pitchFamily="18" charset="0"/>
                <a:cs typeface="Times New Roman" panose="02020603050405020304" pitchFamily="18" charset="0"/>
              </a:rPr>
              <a:t>, “Design of Offline and Online Writer Inference Technique”, International Journal of Innovative Technology and Exploring Engineering, vol. 9, no. 2S2, Dec. 2019, ISSN: 2278-3075</a:t>
            </a:r>
          </a:p>
          <a:p>
            <a:pPr>
              <a:lnSpc>
                <a:spcPct val="170000"/>
              </a:lnSpc>
            </a:pPr>
            <a:r>
              <a:rPr lang="en-US" sz="2000" dirty="0">
                <a:latin typeface="Times New Roman" panose="02020603050405020304" pitchFamily="18" charset="0"/>
                <a:cs typeface="Times New Roman" panose="02020603050405020304" pitchFamily="18" charset="0"/>
              </a:rPr>
              <a:t>[2] Subramanian R.R., </a:t>
            </a:r>
            <a:r>
              <a:rPr lang="en-US" sz="2000" dirty="0" err="1">
                <a:latin typeface="Times New Roman" panose="02020603050405020304" pitchFamily="18" charset="0"/>
                <a:cs typeface="Times New Roman" panose="02020603050405020304" pitchFamily="18" charset="0"/>
              </a:rPr>
              <a:t>Seshadri</a:t>
            </a:r>
            <a:r>
              <a:rPr lang="en-US" sz="2000" dirty="0">
                <a:latin typeface="Times New Roman" panose="02020603050405020304" pitchFamily="18" charset="0"/>
                <a:cs typeface="Times New Roman" panose="02020603050405020304" pitchFamily="18" charset="0"/>
              </a:rPr>
              <a:t> K. (2019) Design and Evaluation of a Hybrid Hierarchical Feature Tree Based Authorship Inference Technique. In: </a:t>
            </a:r>
            <a:r>
              <a:rPr lang="en-US" sz="2000" dirty="0" err="1">
                <a:latin typeface="Times New Roman" panose="02020603050405020304" pitchFamily="18" charset="0"/>
                <a:cs typeface="Times New Roman" panose="02020603050405020304" pitchFamily="18" charset="0"/>
              </a:rPr>
              <a:t>Kolhe</a:t>
            </a:r>
            <a:r>
              <a:rPr lang="en-US" sz="2000" dirty="0">
                <a:latin typeface="Times New Roman" panose="02020603050405020304" pitchFamily="18" charset="0"/>
                <a:cs typeface="Times New Roman" panose="02020603050405020304" pitchFamily="18" charset="0"/>
              </a:rPr>
              <a:t> M., Trivedi M., Tiwari S., Singh V. (</a:t>
            </a:r>
            <a:r>
              <a:rPr lang="en-US" sz="2000" dirty="0" err="1">
                <a:latin typeface="Times New Roman" panose="02020603050405020304" pitchFamily="18" charset="0"/>
                <a:cs typeface="Times New Roman" panose="02020603050405020304" pitchFamily="18" charset="0"/>
              </a:rPr>
              <a:t>eds</a:t>
            </a:r>
            <a:r>
              <a:rPr lang="en-US" sz="2000" dirty="0">
                <a:latin typeface="Times New Roman" panose="02020603050405020304" pitchFamily="18" charset="0"/>
                <a:cs typeface="Times New Roman" panose="02020603050405020304" pitchFamily="18" charset="0"/>
              </a:rPr>
              <a:t>) Advances in Data and Information Sciences. Lecture Notes in Networks and Systems, </a:t>
            </a:r>
            <a:r>
              <a:rPr lang="en-US" sz="2000" dirty="0" err="1">
                <a:latin typeface="Times New Roman" panose="02020603050405020304" pitchFamily="18" charset="0"/>
                <a:cs typeface="Times New Roman" panose="02020603050405020304" pitchFamily="18" charset="0"/>
              </a:rPr>
              <a:t>vol</a:t>
            </a:r>
            <a:r>
              <a:rPr lang="en-US" sz="2000" dirty="0">
                <a:latin typeface="Times New Roman" panose="02020603050405020304" pitchFamily="18" charset="0"/>
                <a:cs typeface="Times New Roman" panose="02020603050405020304" pitchFamily="18" charset="0"/>
              </a:rPr>
              <a:t> 39. Springer, Singapore</a:t>
            </a:r>
          </a:p>
        </p:txBody>
      </p:sp>
      <p:sp>
        <p:nvSpPr>
          <p:cNvPr id="3" name="TextBox 2">
            <a:extLst>
              <a:ext uri="{FF2B5EF4-FFF2-40B4-BE49-F238E27FC236}">
                <a16:creationId xmlns:a16="http://schemas.microsoft.com/office/drawing/2014/main" id="{37750007-FCC6-FEFB-7130-A87F3A4651D1}"/>
              </a:ext>
            </a:extLst>
          </p:cNvPr>
          <p:cNvSpPr txBox="1"/>
          <p:nvPr/>
        </p:nvSpPr>
        <p:spPr>
          <a:xfrm>
            <a:off x="576817" y="381996"/>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3272987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3</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2" name="Content Placeholder 2"/>
          <p:cNvSpPr txBox="1">
            <a:spLocks/>
          </p:cNvSpPr>
          <p:nvPr/>
        </p:nvSpPr>
        <p:spPr>
          <a:xfrm>
            <a:off x="466531" y="1069105"/>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IN" sz="2400" dirty="0">
                <a:latin typeface="Times New Roman" panose="02020603050405020304" pitchFamily="18" charset="0"/>
                <a:cs typeface="Times New Roman" panose="02020603050405020304" pitchFamily="18" charset="0"/>
              </a:rPr>
              <a:t> The tool is developed with expandability in mind, and further developments in the approach can easily be integrated in order to increase the reliability and effectiveness. </a:t>
            </a:r>
          </a:p>
          <a:p>
            <a:pPr lvl="0"/>
            <a:r>
              <a:rPr lang="en-IN" sz="2400" dirty="0">
                <a:latin typeface="Times New Roman" panose="02020603050405020304" pitchFamily="18" charset="0"/>
                <a:cs typeface="Times New Roman" panose="02020603050405020304" pitchFamily="18" charset="0"/>
              </a:rPr>
              <a:t>In addition, if your app handles personal or sensitive user data, please also refer to the additional requirements in the "Personal and Sensitive Information" section below. </a:t>
            </a:r>
          </a:p>
          <a:p>
            <a:pPr lvl="0"/>
            <a:r>
              <a:rPr lang="en-IN" sz="2400" dirty="0">
                <a:latin typeface="Times New Roman" panose="02020603050405020304" pitchFamily="18" charset="0"/>
                <a:cs typeface="Times New Roman" panose="02020603050405020304" pitchFamily="18" charset="0"/>
              </a:rPr>
              <a:t>These Google Play requirements are in addition to any requirements prescribed by applicable privacy or data protection laws. </a:t>
            </a:r>
          </a:p>
          <a:p>
            <a:pPr lvl="0"/>
            <a:r>
              <a:rPr lang="en-IN" sz="2400" dirty="0">
                <a:latin typeface="Times New Roman" panose="02020603050405020304" pitchFamily="18" charset="0"/>
                <a:cs typeface="Times New Roman" panose="02020603050405020304" pitchFamily="18" charset="0"/>
              </a:rPr>
              <a:t>We proposed, A user who wishes to install and use any third party app doesn’t understand the significance and meaning of the permissions requested by an application, and thereby simply grants all the permissions as a result of which harmful apps also get installed and perform their malicious activity behind the scene. </a:t>
            </a:r>
          </a:p>
          <a:p>
            <a:r>
              <a:rPr lang="en-IN"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lvl="0"/>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4A07D93-F4A1-D07E-566B-2939CA12CFD2}"/>
              </a:ext>
            </a:extLst>
          </p:cNvPr>
          <p:cNvSpPr txBox="1"/>
          <p:nvPr/>
        </p:nvSpPr>
        <p:spPr>
          <a:xfrm>
            <a:off x="466531" y="323517"/>
            <a:ext cx="6097772"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2407506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30</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0" name="Content Placeholder 2"/>
          <p:cNvSpPr txBox="1">
            <a:spLocks/>
          </p:cNvSpPr>
          <p:nvPr/>
        </p:nvSpPr>
        <p:spPr>
          <a:xfrm>
            <a:off x="576817" y="1009730"/>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Joshva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Devadas</a:t>
            </a:r>
            <a:r>
              <a:rPr lang="en-US" sz="2000" dirty="0">
                <a:latin typeface="Times New Roman" panose="02020603050405020304" pitchFamily="18" charset="0"/>
                <a:cs typeface="Times New Roman" panose="02020603050405020304" pitchFamily="18" charset="0"/>
              </a:rPr>
              <a:t> T., Raja Subramanian R. (2020) Paradigms for Intelligent IOT Architecture. In: Peng SL., Pal S., Huang L. (</a:t>
            </a:r>
            <a:r>
              <a:rPr lang="en-US" sz="2000" dirty="0" err="1">
                <a:latin typeface="Times New Roman" panose="02020603050405020304" pitchFamily="18" charset="0"/>
                <a:cs typeface="Times New Roman" panose="02020603050405020304" pitchFamily="18" charset="0"/>
              </a:rPr>
              <a:t>eds</a:t>
            </a:r>
            <a:r>
              <a:rPr lang="en-US" sz="2000" dirty="0">
                <a:latin typeface="Times New Roman" panose="02020603050405020304" pitchFamily="18" charset="0"/>
                <a:cs typeface="Times New Roman" panose="02020603050405020304" pitchFamily="18" charset="0"/>
              </a:rPr>
              <a:t>) Principles of Internet of Things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Ecosystem: Insight Paradigm. Intelligent Systems Reference Library, </a:t>
            </a:r>
            <a:r>
              <a:rPr lang="en-US" sz="2000" dirty="0" err="1">
                <a:latin typeface="Times New Roman" panose="02020603050405020304" pitchFamily="18" charset="0"/>
                <a:cs typeface="Times New Roman" panose="02020603050405020304" pitchFamily="18" charset="0"/>
              </a:rPr>
              <a:t>vol</a:t>
            </a:r>
            <a:r>
              <a:rPr lang="en-US" sz="2000" dirty="0">
                <a:latin typeface="Times New Roman" panose="02020603050405020304" pitchFamily="18" charset="0"/>
                <a:cs typeface="Times New Roman" panose="02020603050405020304" pitchFamily="18" charset="0"/>
              </a:rPr>
              <a:t> 174. Springer, Cham</a:t>
            </a:r>
          </a:p>
          <a:p>
            <a:pPr>
              <a:lnSpc>
                <a:spcPct val="170000"/>
              </a:lnSpc>
            </a:pPr>
            <a:r>
              <a:rPr lang="en-US" sz="2000" dirty="0">
                <a:latin typeface="Times New Roman" panose="02020603050405020304" pitchFamily="18" charset="0"/>
                <a:cs typeface="Times New Roman" panose="02020603050405020304" pitchFamily="18" charset="0"/>
              </a:rPr>
              <a:t>[4] R. R. Subramanian, B. R. </a:t>
            </a:r>
            <a:r>
              <a:rPr lang="en-US" sz="2000" dirty="0" err="1">
                <a:latin typeface="Times New Roman" panose="02020603050405020304" pitchFamily="18" charset="0"/>
                <a:cs typeface="Times New Roman" panose="02020603050405020304" pitchFamily="18" charset="0"/>
              </a:rPr>
              <a:t>Babu</a:t>
            </a:r>
            <a:r>
              <a:rPr lang="en-US" sz="2000" dirty="0">
                <a:latin typeface="Times New Roman" panose="02020603050405020304" pitchFamily="18" charset="0"/>
                <a:cs typeface="Times New Roman" panose="02020603050405020304" pitchFamily="18" charset="0"/>
              </a:rPr>
              <a:t>, K. </a:t>
            </a:r>
            <a:r>
              <a:rPr lang="en-US" sz="2000" dirty="0" err="1">
                <a:latin typeface="Times New Roman" panose="02020603050405020304" pitchFamily="18" charset="0"/>
                <a:cs typeface="Times New Roman" panose="02020603050405020304" pitchFamily="18" charset="0"/>
              </a:rPr>
              <a:t>Mamta</a:t>
            </a:r>
            <a:r>
              <a:rPr lang="en-US" sz="2000" dirty="0">
                <a:latin typeface="Times New Roman" panose="02020603050405020304" pitchFamily="18" charset="0"/>
                <a:cs typeface="Times New Roman" panose="02020603050405020304" pitchFamily="18" charset="0"/>
              </a:rPr>
              <a:t> and K. </a:t>
            </a:r>
            <a:r>
              <a:rPr lang="en-US" sz="2000" dirty="0" err="1">
                <a:latin typeface="Times New Roman" panose="02020603050405020304" pitchFamily="18" charset="0"/>
                <a:cs typeface="Times New Roman" panose="02020603050405020304" pitchFamily="18" charset="0"/>
              </a:rPr>
              <a:t>Manogna</a:t>
            </a:r>
            <a:r>
              <a:rPr lang="en-US" sz="2000" dirty="0">
                <a:latin typeface="Times New Roman" panose="02020603050405020304" pitchFamily="18" charset="0"/>
                <a:cs typeface="Times New Roman" panose="02020603050405020304" pitchFamily="18" charset="0"/>
              </a:rPr>
              <a:t>, "Design and Evaluation of a Hybrid Feature Descriptor based Handwritten Character Inference Technique," 2019 IEEE International Conference on Intelligent Techniques in Control, Optimization and Signal Processing (INCOS), </a:t>
            </a:r>
            <a:r>
              <a:rPr lang="en-US" sz="2000" dirty="0" err="1">
                <a:latin typeface="Times New Roman" panose="02020603050405020304" pitchFamily="18" charset="0"/>
                <a:cs typeface="Times New Roman" panose="02020603050405020304" pitchFamily="18" charset="0"/>
              </a:rPr>
              <a:t>Tamilnadu</a:t>
            </a:r>
            <a:r>
              <a:rPr lang="en-US" sz="2000" dirty="0">
                <a:latin typeface="Times New Roman" panose="02020603050405020304" pitchFamily="18" charset="0"/>
                <a:cs typeface="Times New Roman" panose="02020603050405020304" pitchFamily="18" charset="0"/>
              </a:rPr>
              <a:t>, India, 2019, pp. 1-5.</a:t>
            </a:r>
          </a:p>
        </p:txBody>
      </p:sp>
    </p:spTree>
    <p:extLst>
      <p:ext uri="{BB962C8B-B14F-4D97-AF65-F5344CB8AC3E}">
        <p14:creationId xmlns:p14="http://schemas.microsoft.com/office/powerpoint/2010/main" val="1706980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31</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 name="Rectangle 1"/>
          <p:cNvSpPr/>
          <p:nvPr/>
        </p:nvSpPr>
        <p:spPr>
          <a:xfrm>
            <a:off x="4200748" y="2791614"/>
            <a:ext cx="3442161" cy="70788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THANK YOU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Rectangle 2"/>
          <p:cNvSpPr>
            <a:spLocks noChangeArrowheads="1"/>
          </p:cNvSpPr>
          <p:nvPr/>
        </p:nvSpPr>
        <p:spPr bwMode="auto">
          <a:xfrm>
            <a:off x="0" y="151163"/>
            <a:ext cx="70299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PRESENTATION </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PHASE 2 – </a:t>
            </a: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VIVA VOCE</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zh-CN"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82588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4</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419879" y="779529"/>
            <a:ext cx="3603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INTRODUCTION</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9" name="Content Placeholder 2"/>
          <p:cNvSpPr txBox="1">
            <a:spLocks/>
          </p:cNvSpPr>
          <p:nvPr/>
        </p:nvSpPr>
        <p:spPr>
          <a:xfrm>
            <a:off x="419879" y="1332743"/>
            <a:ext cx="10933922" cy="4447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400" dirty="0">
                <a:latin typeface="Times New Roman" panose="02020603050405020304" pitchFamily="18" charset="0"/>
                <a:cs typeface="Times New Roman" panose="02020603050405020304" pitchFamily="18" charset="0"/>
              </a:rPr>
              <a:t>Mobile devices of various operating systems have exhibited a steep increase in the past decade, thus leading to an increase in the number and variety of applications that run on mobile </a:t>
            </a:r>
            <a:r>
              <a:rPr lang="en-IN" sz="2400" dirty="0" err="1">
                <a:latin typeface="Times New Roman" panose="02020603050405020304" pitchFamily="18" charset="0"/>
                <a:cs typeface="Times New Roman" panose="02020603050405020304" pitchFamily="18" charset="0"/>
              </a:rPr>
              <a:t>devices.A</a:t>
            </a:r>
            <a:r>
              <a:rPr lang="en-IN" sz="2400" dirty="0">
                <a:latin typeface="Times New Roman" panose="02020603050405020304" pitchFamily="18" charset="0"/>
                <a:cs typeface="Times New Roman" panose="02020603050405020304" pitchFamily="18" charset="0"/>
              </a:rPr>
              <a:t> closer look at the purpose of using mobile phones reveal that they are mostly used for web browsing, social networking, and online banking. In addition, they are used for mobile-specific functions such as SMS messaging, read-time broadcasting of location, and ubiquitous access. As the capabilities in mobile phone functionality increase (e.g., applications for personal health), mobile phones become more and more attractive for a wider population. Market data surveys reveal that the number of smartphone sales worldwide reached 208 million in 2012.</a:t>
            </a:r>
          </a:p>
          <a:p>
            <a:pPr algn="just"/>
            <a:r>
              <a:rPr lang="en-GB" sz="2400" dirty="0">
                <a:latin typeface="Times New Roman" panose="02020603050405020304" pitchFamily="18" charset="0"/>
                <a:cs typeface="Times New Roman" panose="02020603050405020304" pitchFamily="18" charset="0"/>
              </a:rPr>
              <a:t>This was a 38.3% increase compared to the sales in 2011. The development of smartphones and mobile applications has resulted in a major change in people’s way of doing tasks in various aspects of daily life, such as making business and conducting social communication.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75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5</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419879" y="779529"/>
            <a:ext cx="3603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Content Placeholder 2"/>
          <p:cNvSpPr txBox="1">
            <a:spLocks/>
          </p:cNvSpPr>
          <p:nvPr/>
        </p:nvSpPr>
        <p:spPr>
          <a:xfrm>
            <a:off x="419879" y="1332743"/>
            <a:ext cx="10933922" cy="4447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1475ECF-66CA-C8F7-7BE5-12F79B31DA01}"/>
              </a:ext>
            </a:extLst>
          </p:cNvPr>
          <p:cNvSpPr txBox="1"/>
          <p:nvPr/>
        </p:nvSpPr>
        <p:spPr>
          <a:xfrm>
            <a:off x="276225" y="255132"/>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
        <p:nvSpPr>
          <p:cNvPr id="6" name="TextBox 5">
            <a:extLst>
              <a:ext uri="{FF2B5EF4-FFF2-40B4-BE49-F238E27FC236}">
                <a16:creationId xmlns:a16="http://schemas.microsoft.com/office/drawing/2014/main" id="{C4C47A3A-28F5-982C-8677-286E7D04AD36}"/>
              </a:ext>
            </a:extLst>
          </p:cNvPr>
          <p:cNvSpPr txBox="1"/>
          <p:nvPr/>
        </p:nvSpPr>
        <p:spPr>
          <a:xfrm>
            <a:off x="419879" y="1088110"/>
            <a:ext cx="11106150" cy="4524315"/>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From games to multimedia applications, navigation systems, and health-related applications, recently available mobile application markets, such as Google’s Play Market, Apple’s App Store, or Microsoft’s Windows Store offer a wide variety of applications to users with different needs. The major application markets have been growing steadily both in terms of the applications offered to the users and the downloads performed by the users. The fast increase in the popularity of smartphones has led to an increase in their potential as a target for malicious activities. This is mainly because users provide access for various types of private information by means of mobile applications.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 As a result, some applications in the market have been identified as performing malicious activities. The spread of malicious software is also influenced by the policy of the market providers.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236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6</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419879" y="779529"/>
            <a:ext cx="3603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Content Placeholder 2"/>
          <p:cNvSpPr txBox="1">
            <a:spLocks/>
          </p:cNvSpPr>
          <p:nvPr/>
        </p:nvSpPr>
        <p:spPr>
          <a:xfrm>
            <a:off x="419879" y="1332743"/>
            <a:ext cx="10933922" cy="4447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1475ECF-66CA-C8F7-7BE5-12F79B31DA01}"/>
              </a:ext>
            </a:extLst>
          </p:cNvPr>
          <p:cNvSpPr txBox="1"/>
          <p:nvPr/>
        </p:nvSpPr>
        <p:spPr>
          <a:xfrm>
            <a:off x="276225" y="255132"/>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
        <p:nvSpPr>
          <p:cNvPr id="6" name="TextBox 5">
            <a:extLst>
              <a:ext uri="{FF2B5EF4-FFF2-40B4-BE49-F238E27FC236}">
                <a16:creationId xmlns:a16="http://schemas.microsoft.com/office/drawing/2014/main" id="{C4C47A3A-28F5-982C-8677-286E7D04AD36}"/>
              </a:ext>
            </a:extLst>
          </p:cNvPr>
          <p:cNvSpPr txBox="1"/>
          <p:nvPr/>
        </p:nvSpPr>
        <p:spPr>
          <a:xfrm>
            <a:off x="419879" y="1088110"/>
            <a:ext cx="11106150" cy="4524315"/>
          </a:xfrm>
          <a:prstGeom prst="rect">
            <a:avLst/>
          </a:prstGeom>
          <a:noFill/>
        </p:spPr>
        <p:txBody>
          <a:bodyPr wrap="square">
            <a:spAutoFit/>
          </a:bodyPr>
          <a:lstStyle/>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For instance, Apple’s App Store recently applies a policy that is subject to strict registration and company-issued digital certification before the release of any application, thus providing a security check for the applications listed in their application platform regularly. Others, such as Google’s Play Market, introduce more freedom to developers in uploading their own software to the market.</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applications are then removed from the market in case of reported malicious activity. In particular, the Android operating system (in its recent form) allows removal of the malicious application from the device remotely. A similar mechanism of removal is also employed by Apple’s App Store. The policy of post-detection removal of malicious software brings the need for early detection of malware applications.</a:t>
            </a:r>
          </a:p>
          <a:p>
            <a:pPr algn="just"/>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53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7</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Rectangle 2"/>
          <p:cNvSpPr/>
          <p:nvPr/>
        </p:nvSpPr>
        <p:spPr>
          <a:xfrm>
            <a:off x="452506" y="1074267"/>
            <a:ext cx="2220480" cy="587148"/>
          </a:xfrm>
          <a:prstGeom prst="rect">
            <a:avLst/>
          </a:prstGeom>
        </p:spPr>
        <p:txBody>
          <a:bodyPr wrap="none">
            <a:spAutoFit/>
          </a:bodyPr>
          <a:lstStyle/>
          <a:p>
            <a:pPr algn="just">
              <a:lnSpc>
                <a:spcPct val="150000"/>
              </a:lnSpc>
              <a:spcAft>
                <a:spcPts val="800"/>
              </a:spcAft>
            </a:pPr>
            <a:r>
              <a:rPr lang="en-IN" sz="2400" b="1" dirty="0">
                <a:latin typeface="Times New Roman" panose="02020603050405020304" pitchFamily="18" charset="0"/>
                <a:ea typeface="Calibri" panose="020F0502020204030204" pitchFamily="34" charset="0"/>
                <a:cs typeface="Times New Roman" panose="02020603050405020304" pitchFamily="18" charset="0"/>
              </a:rPr>
              <a:t>  OBJECTIVE: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70213" y="1802240"/>
            <a:ext cx="10435937" cy="2795958"/>
          </a:xfrm>
          <a:prstGeom prst="rect">
            <a:avLst/>
          </a:prstGeom>
        </p:spPr>
        <p:txBody>
          <a:bodyPr wrap="square">
            <a:spAutoFit/>
          </a:bodyPr>
          <a:lstStyle/>
          <a:p>
            <a:pPr algn="just">
              <a:lnSpc>
                <a:spcPct val="150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The main objective of this system, A user who wishes to install and use any third party app doesn’t understand the significance and meaning of the permissions requested by an application, and thereby simply grants all the permissions as a result of which harmful apps also get installed and perform their malicious activity behind the scene</a:t>
            </a:r>
            <a:r>
              <a:rPr lang="en-IN" dirty="0">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3B4F0C4-C8D8-D5A6-E738-3893D08EB6F1}"/>
              </a:ext>
            </a:extLst>
          </p:cNvPr>
          <p:cNvSpPr txBox="1"/>
          <p:nvPr/>
        </p:nvSpPr>
        <p:spPr>
          <a:xfrm>
            <a:off x="576817" y="487138"/>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2851583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8</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421744" y="1076420"/>
            <a:ext cx="3603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EXISTING SYSTEM</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9" name="Content Placeholder 2"/>
          <p:cNvSpPr txBox="1">
            <a:spLocks/>
          </p:cNvSpPr>
          <p:nvPr/>
        </p:nvSpPr>
        <p:spPr>
          <a:xfrm>
            <a:off x="421744" y="184196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r>
              <a:rPr lang="en-IN" sz="2400" dirty="0">
                <a:latin typeface="Times New Roman" panose="02020603050405020304" pitchFamily="18" charset="0"/>
                <a:cs typeface="Times New Roman" panose="02020603050405020304" pitchFamily="18" charset="0"/>
              </a:rPr>
              <a:t>The GP-PP (Generic Permissions-Privacy invasive permissions) model is useful to classify the permissions into Generic and Privacy invasive permissions. The model proposes a simplistic way for users to decide which apps are dangerous to install.</a:t>
            </a:r>
          </a:p>
          <a:p>
            <a:pPr lvl="0" algn="just"/>
            <a:r>
              <a:rPr lang="en-IN" sz="2400" dirty="0">
                <a:latin typeface="Times New Roman" panose="02020603050405020304" pitchFamily="18" charset="0"/>
                <a:cs typeface="Times New Roman" panose="02020603050405020304" pitchFamily="18" charset="0"/>
              </a:rPr>
              <a:t>Based on the permission set that a particular app requests, the GP-PP model classifies an app as privacy invasive if majority of the permissions requested are privacy invasive. So, users can decide which set of permissions can be harmful.</a:t>
            </a:r>
          </a:p>
          <a:p>
            <a:pPr lvl="0" algn="just"/>
            <a:r>
              <a:rPr lang="en-IN" sz="2400" dirty="0">
                <a:latin typeface="Times New Roman" panose="02020603050405020304" pitchFamily="18" charset="0"/>
                <a:cs typeface="Times New Roman" panose="02020603050405020304" pitchFamily="18" charset="0"/>
              </a:rPr>
              <a:t>We validate the GP-PP model in order to verify whether the model classifies an app on the basis of permission sets that the app requests.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AF8AA84-ACFD-2A6E-24CC-C3E340A9123C}"/>
              </a:ext>
            </a:extLst>
          </p:cNvPr>
          <p:cNvSpPr txBox="1"/>
          <p:nvPr/>
        </p:nvSpPr>
        <p:spPr>
          <a:xfrm>
            <a:off x="379642" y="310872"/>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3521384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9</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576817" y="1109254"/>
            <a:ext cx="66079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DISADVANTAGES OF EXISTING SYSTEM</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9" name="Content Placeholder 2"/>
          <p:cNvSpPr txBox="1">
            <a:spLocks/>
          </p:cNvSpPr>
          <p:nvPr/>
        </p:nvSpPr>
        <p:spPr>
          <a:xfrm>
            <a:off x="379642" y="14476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400" dirty="0"/>
          </a:p>
          <a:p>
            <a:r>
              <a:rPr lang="en-US" sz="2400" dirty="0">
                <a:latin typeface="Times New Roman" panose="02020603050405020304" pitchFamily="18" charset="0"/>
                <a:cs typeface="Times New Roman" panose="02020603050405020304" pitchFamily="18" charset="0"/>
              </a:rPr>
              <a:t>Prone to more threats due to security is low</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Unawareness of the dangerous permissions allowed in an app which may cause major privacy concerns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Outdated security models cant detect new age threats</a:t>
            </a:r>
          </a:p>
        </p:txBody>
      </p:sp>
      <p:sp>
        <p:nvSpPr>
          <p:cNvPr id="3" name="TextBox 2">
            <a:extLst>
              <a:ext uri="{FF2B5EF4-FFF2-40B4-BE49-F238E27FC236}">
                <a16:creationId xmlns:a16="http://schemas.microsoft.com/office/drawing/2014/main" id="{45E9F50C-3BCF-9497-96C7-5F7537573D81}"/>
              </a:ext>
            </a:extLst>
          </p:cNvPr>
          <p:cNvSpPr txBox="1"/>
          <p:nvPr/>
        </p:nvSpPr>
        <p:spPr>
          <a:xfrm>
            <a:off x="454287" y="388516"/>
            <a:ext cx="6096000" cy="46166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PHASE 2 – VIVA VOCE</a:t>
            </a:r>
            <a:endParaRPr lang="en-IN" sz="2400" dirty="0"/>
          </a:p>
        </p:txBody>
      </p:sp>
    </p:spTree>
    <p:extLst>
      <p:ext uri="{BB962C8B-B14F-4D97-AF65-F5344CB8AC3E}">
        <p14:creationId xmlns:p14="http://schemas.microsoft.com/office/powerpoint/2010/main" val="4523418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1741</TotalTime>
  <Words>3004</Words>
  <Application>Microsoft Office PowerPoint</Application>
  <PresentationFormat>Widescreen</PresentationFormat>
  <Paragraphs>290</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 MECH 05</dc:creator>
  <cp:lastModifiedBy>G.L. Narasimha Reddy</cp:lastModifiedBy>
  <cp:revision>205</cp:revision>
  <dcterms:created xsi:type="dcterms:W3CDTF">2019-12-31T08:10:00Z</dcterms:created>
  <dcterms:modified xsi:type="dcterms:W3CDTF">2023-05-09T05:38:15Z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1033-11.2.0.9445</vt:lpwstr>
  </property>
</Properties>
</file>