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276" r:id="rId18"/>
    <p:sldId id="259" r:id="rId19"/>
    <p:sldId id="330" r:id="rId20"/>
    <p:sldId id="334" r:id="rId21"/>
    <p:sldId id="332" r:id="rId22"/>
    <p:sldId id="335" r:id="rId23"/>
    <p:sldId id="336" r:id="rId24"/>
    <p:sldId id="338" r:id="rId25"/>
    <p:sldId id="337" r:id="rId26"/>
    <p:sldId id="339" r:id="rId27"/>
    <p:sldId id="340" r:id="rId28"/>
    <p:sldId id="342" r:id="rId29"/>
    <p:sldId id="343" r:id="rId30"/>
    <p:sldId id="344" r:id="rId31"/>
    <p:sldId id="345" r:id="rId32"/>
    <p:sldId id="293" r:id="rId33"/>
    <p:sldId id="269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HY수평선B" panose="02030600000101010101" pitchFamily="18" charset="-127"/>
      <p:regular r:id="rId38"/>
    </p:embeddedFont>
    <p:embeddedFont>
      <p:font typeface="나눔스퀘어" panose="020B0600000101010101" pitchFamily="50" charset="-127"/>
      <p:regular r:id="rId39"/>
    </p:embeddedFont>
    <p:embeddedFont>
      <p:font typeface="Arial Unicode MS" panose="020B0604020202020204" pitchFamily="50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01" autoAdjust="0"/>
  </p:normalViewPr>
  <p:slideViewPr>
    <p:cSldViewPr snapToGrid="0">
      <p:cViewPr>
        <p:scale>
          <a:sx n="75" d="100"/>
          <a:sy n="75" d="100"/>
        </p:scale>
        <p:origin x="-835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01721-578B-41A3-A134-841E46E7776E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6E13-7499-484E-82FE-FAE1E9EC1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사용자가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작성을 해서 중간에 서버에서 어떻게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문이 실행되는지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 smtClean="0"/>
              <a:t>사용자가 만약에 내가 실행하고 싶은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문장을 제어하고 싶거나 </a:t>
            </a:r>
            <a:r>
              <a:rPr lang="en-US" altLang="ko-KR" baseline="0" dirty="0" smtClean="0"/>
              <a:t>Optimizer</a:t>
            </a:r>
            <a:r>
              <a:rPr lang="ko-KR" altLang="en-US" baseline="0" dirty="0" smtClean="0"/>
              <a:t>가 잘못된 판단을 하는 경우 사용자가 직접 </a:t>
            </a:r>
            <a:r>
              <a:rPr lang="en-US" altLang="ko-KR" baseline="0" dirty="0" smtClean="0"/>
              <a:t>Optimizer</a:t>
            </a:r>
            <a:r>
              <a:rPr lang="ko-KR" altLang="en-US" baseline="0" dirty="0" smtClean="0"/>
              <a:t>를 제어할 수 있는 방법은 없는가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2028-A4EB-4AAF-BAC9-7D9A6871C59B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 rot="5400000">
            <a:off x="861212" y="-1196341"/>
            <a:ext cx="6858000" cy="925068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04900" y="1761396"/>
            <a:ext cx="51812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프로젝트</a:t>
            </a:r>
            <a:endParaRPr lang="ko-KR" altLang="en-US" sz="5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73516" y="4778127"/>
            <a:ext cx="1237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강아현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임재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</a:t>
            </a:r>
            <a:endParaRPr lang="en-US" altLang="ko-KR" sz="3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00827" y="2566987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/>
          <p:nvPr/>
        </p:nvSpPr>
        <p:spPr>
          <a:xfrm>
            <a:off x="2931898" y="2479067"/>
            <a:ext cx="16400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54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51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PLAN_TABLE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r>
              <a:rPr lang="en-US" altLang="ko-KR" sz="3000" b="1" dirty="0" err="1" smtClean="0"/>
              <a:t>Desc</a:t>
            </a:r>
            <a:r>
              <a:rPr lang="en-US" altLang="ko-KR" sz="3000" b="1" dirty="0" smtClean="0"/>
              <a:t> </a:t>
            </a:r>
            <a:r>
              <a:rPr lang="en-US" altLang="ko-KR" sz="3000" b="1" dirty="0" err="1" smtClean="0"/>
              <a:t>plan_table</a:t>
            </a:r>
            <a:r>
              <a:rPr lang="en-US" altLang="ko-KR" sz="3000" b="1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자동으로 생성된다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이 실행되지 않는다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실제 실행계획이 아닐 수 있다</a:t>
            </a:r>
            <a:r>
              <a:rPr lang="en-US" altLang="ko-KR" sz="3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653" y="76199"/>
            <a:ext cx="5113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V$SQL_PLAN VIEW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540000" rtlCol="0">
            <a:no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b="1" dirty="0" smtClean="0"/>
              <a:t>라이브러리 캐시에 있는 하나의 커서에 대한 실행계획을 검사하는 방법</a:t>
            </a:r>
            <a:endParaRPr lang="en-US" altLang="ko-KR" sz="3000" b="1" dirty="0" smtClean="0"/>
          </a:p>
          <a:p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실제로 사용된 계획을 표시</a:t>
            </a:r>
            <a:r>
              <a:rPr lang="en-US" altLang="ko-KR" sz="3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7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895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V$SQL_PLAN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/>
              <a:t>  </a:t>
            </a:r>
          </a:p>
          <a:p>
            <a:endParaRPr lang="en-US" altLang="ko-KR" sz="3000" b="1" dirty="0"/>
          </a:p>
          <a:p>
            <a:r>
              <a:rPr lang="en-US" altLang="ko-KR" sz="3000" b="1" dirty="0" smtClean="0"/>
              <a:t>   (sys</a:t>
            </a:r>
            <a:r>
              <a:rPr lang="ko-KR" altLang="en-US" sz="3000" b="1" dirty="0" smtClean="0"/>
              <a:t>계정</a:t>
            </a:r>
            <a:r>
              <a:rPr lang="en-US" altLang="ko-KR" sz="3000" b="1" dirty="0" smtClean="0"/>
              <a:t>)</a:t>
            </a:r>
          </a:p>
          <a:p>
            <a:r>
              <a:rPr lang="en-US" altLang="ko-KR" sz="3600" b="1" dirty="0" smtClean="0"/>
              <a:t>  SELECT </a:t>
            </a:r>
            <a:r>
              <a:rPr lang="en-US" altLang="ko-KR" sz="3600" b="1" dirty="0" err="1"/>
              <a:t>e.last_name</a:t>
            </a:r>
            <a:r>
              <a:rPr lang="en-US" altLang="ko-KR" sz="3600" b="1" dirty="0"/>
              <a:t>, </a:t>
            </a:r>
            <a:r>
              <a:rPr lang="en-US" altLang="ko-KR" sz="3600" b="1" dirty="0" err="1" smtClean="0"/>
              <a:t>d.department_name</a:t>
            </a:r>
            <a:endParaRPr lang="en-US" altLang="ko-KR" sz="3600" b="1" dirty="0"/>
          </a:p>
          <a:p>
            <a:r>
              <a:rPr lang="en-US" altLang="ko-KR" sz="3600" b="1" dirty="0"/>
              <a:t> </a:t>
            </a:r>
            <a:r>
              <a:rPr lang="en-US" altLang="ko-KR" sz="3600" b="1" dirty="0" smtClean="0"/>
              <a:t> FROM </a:t>
            </a:r>
            <a:r>
              <a:rPr lang="en-US" altLang="ko-KR" sz="3600" b="1" dirty="0" err="1"/>
              <a:t>hr.employees</a:t>
            </a:r>
            <a:r>
              <a:rPr lang="en-US" altLang="ko-KR" sz="3600" b="1" dirty="0"/>
              <a:t> e, </a:t>
            </a:r>
            <a:r>
              <a:rPr lang="en-US" altLang="ko-KR" sz="3600" b="1" dirty="0" err="1"/>
              <a:t>hr.departments</a:t>
            </a:r>
            <a:r>
              <a:rPr lang="en-US" altLang="ko-KR" sz="3600" b="1" dirty="0"/>
              <a:t> d</a:t>
            </a:r>
          </a:p>
          <a:p>
            <a:r>
              <a:rPr lang="en-US" altLang="ko-KR" sz="3600" b="1" dirty="0"/>
              <a:t> </a:t>
            </a:r>
            <a:r>
              <a:rPr lang="en-US" altLang="ko-KR" sz="3600" b="1" dirty="0" smtClean="0"/>
              <a:t> WHERE </a:t>
            </a:r>
            <a:r>
              <a:rPr lang="en-US" altLang="ko-KR" sz="3600" b="1" dirty="0" err="1"/>
              <a:t>e.department_id</a:t>
            </a:r>
            <a:r>
              <a:rPr lang="en-US" altLang="ko-KR" sz="3600" b="1" dirty="0"/>
              <a:t> =  </a:t>
            </a:r>
            <a:r>
              <a:rPr lang="en-US" altLang="ko-KR" sz="3600" b="1" dirty="0" err="1"/>
              <a:t>d.department_id</a:t>
            </a:r>
            <a:r>
              <a:rPr lang="en-US" altLang="ko-KR" sz="3600" b="1" dirty="0"/>
              <a:t>;</a:t>
            </a:r>
          </a:p>
          <a:p>
            <a:pPr marL="342900" indent="-342900">
              <a:buFontTx/>
              <a:buChar char="-"/>
            </a:pP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0276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895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V$SQL_PLAN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3744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216000" tIns="216000" rtlCol="0">
            <a:noAutofit/>
          </a:bodyPr>
          <a:lstStyle/>
          <a:p>
            <a:endParaRPr lang="en-US" altLang="ko-KR" sz="3600" b="1" dirty="0" smtClean="0"/>
          </a:p>
          <a:p>
            <a:r>
              <a:rPr lang="en-US" altLang="ko-KR" sz="3600" b="1" dirty="0" smtClean="0"/>
              <a:t>/*</a:t>
            </a:r>
            <a:r>
              <a:rPr lang="en-US" altLang="ko-KR" sz="3600" b="1" dirty="0" smtClean="0"/>
              <a:t>SQL ID </a:t>
            </a:r>
            <a:r>
              <a:rPr lang="ko-KR" altLang="en-US" sz="3600" b="1" dirty="0" smtClean="0"/>
              <a:t>검색</a:t>
            </a:r>
            <a:r>
              <a:rPr lang="en-US" altLang="ko-KR" sz="3600" b="1" dirty="0" smtClean="0"/>
              <a:t>*/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SELECT SQL_ID, SQL_TEXT FROM V$SQL WHERE SQL_TEXT LIKE '%SELECT </a:t>
            </a:r>
            <a:r>
              <a:rPr lang="en-US" altLang="ko-KR" sz="3600" b="1" dirty="0" err="1"/>
              <a:t>e.last_name</a:t>
            </a:r>
            <a:r>
              <a:rPr lang="en-US" altLang="ko-KR" sz="3600" b="1" dirty="0"/>
              <a:t>, </a:t>
            </a:r>
            <a:r>
              <a:rPr lang="en-US" altLang="ko-KR" sz="3600" b="1" dirty="0" err="1"/>
              <a:t>d.department_name</a:t>
            </a:r>
            <a:r>
              <a:rPr lang="en-US" altLang="ko-KR" sz="3600" b="1" dirty="0"/>
              <a:t>%' ;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964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895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V$SQL_PLAN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/>
              <a:t>  </a:t>
            </a:r>
          </a:p>
          <a:p>
            <a:endParaRPr lang="en-US" altLang="ko-KR" sz="3000" b="1" dirty="0"/>
          </a:p>
          <a:p>
            <a:endParaRPr lang="en-US" altLang="ko-KR" sz="3000" b="1" dirty="0" smtClean="0"/>
          </a:p>
          <a:p>
            <a:r>
              <a:rPr lang="en-US" altLang="ko-KR" sz="3600" b="1" dirty="0" smtClean="0"/>
              <a:t>  </a:t>
            </a:r>
            <a:endParaRPr lang="en-US" altLang="ko-KR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8" y="1968806"/>
            <a:ext cx="11011424" cy="37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895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V$SQL_PLAN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endParaRPr lang="en-US" altLang="ko-KR" sz="3000" b="1" dirty="0" smtClean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 smtClean="0"/>
              <a:t>SELECT </a:t>
            </a:r>
            <a:r>
              <a:rPr lang="en-US" altLang="ko-KR" sz="3000" b="1" dirty="0"/>
              <a:t>PLAN_TABLE_OUTPUT FROM</a:t>
            </a:r>
          </a:p>
          <a:p>
            <a:r>
              <a:rPr lang="en-US" altLang="ko-KR" sz="3000" b="1" dirty="0"/>
              <a:t>TABLE(DBMS_XPLAN.DISPLAY_CURSOR('f55du02jjqz6u'));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881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895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V$SQL_PLAN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/>
              <a:t>  </a:t>
            </a:r>
          </a:p>
          <a:p>
            <a:endParaRPr lang="en-US" altLang="ko-KR" sz="3000" b="1" dirty="0"/>
          </a:p>
          <a:p>
            <a:endParaRPr lang="en-US" altLang="ko-KR" sz="3000" b="1" dirty="0" smtClean="0"/>
          </a:p>
          <a:p>
            <a:r>
              <a:rPr lang="en-US" altLang="ko-KR" sz="3600" b="1" dirty="0" smtClean="0"/>
              <a:t>  </a:t>
            </a:r>
            <a:endParaRPr lang="en-US" altLang="ko-KR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8" y="1824689"/>
            <a:ext cx="10989852" cy="39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8388" y="2282881"/>
            <a:ext cx="60276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1467" y="3973320"/>
            <a:ext cx="717040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618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2973280"/>
            <a:ext cx="2018989" cy="21958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65546" y="2782002"/>
            <a:ext cx="1792877" cy="5784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SQL</a:t>
            </a:r>
            <a:endParaRPr lang="ko-KR" altLang="en-US" sz="3000" b="1" dirty="0"/>
          </a:p>
        </p:txBody>
      </p:sp>
      <p:sp>
        <p:nvSpPr>
          <p:cNvPr id="12" name="직사각형 11"/>
          <p:cNvSpPr/>
          <p:nvPr/>
        </p:nvSpPr>
        <p:spPr>
          <a:xfrm>
            <a:off x="9856254" y="2813179"/>
            <a:ext cx="1967711" cy="20807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/>
              <a:t>실행결</a:t>
            </a:r>
            <a:r>
              <a:rPr lang="ko-KR" altLang="en-US" sz="3500" b="1" dirty="0"/>
              <a:t>과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2715986" y="3568960"/>
            <a:ext cx="2229238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7267380" y="3606286"/>
            <a:ext cx="2229238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1147" y="1188628"/>
            <a:ext cx="2588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0" dirty="0" smtClean="0">
                <a:solidFill>
                  <a:schemeClr val="bg2">
                    <a:lumMod val="50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?</a:t>
            </a:r>
            <a:endParaRPr lang="ko-KR" altLang="en-US" sz="28000" dirty="0">
              <a:solidFill>
                <a:schemeClr val="bg2">
                  <a:lumMod val="50000"/>
                </a:scheme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  <p:bldP spid="10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618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88000" rtlCol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을 처리하는 최저비용의 경로를 생성해주는 </a:t>
            </a:r>
            <a:r>
              <a:rPr lang="en-US" altLang="ko-KR" sz="3000" b="1" dirty="0" smtClean="0"/>
              <a:t>DBMS </a:t>
            </a:r>
            <a:r>
              <a:rPr lang="ko-KR" altLang="en-US" sz="3000" b="1" dirty="0" smtClean="0"/>
              <a:t>내부 핵심 엔진</a:t>
            </a:r>
            <a:endParaRPr lang="en-US" altLang="ko-KR" sz="3000" b="1" dirty="0" smtClean="0"/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ko-KR" altLang="en-US" sz="3000" b="1" dirty="0" err="1" smtClean="0"/>
              <a:t>옵티마이저가</a:t>
            </a:r>
            <a:r>
              <a:rPr lang="ko-KR" altLang="en-US" sz="3000" b="1" dirty="0" smtClean="0"/>
              <a:t> 생성한 처리경로를 실행계획이라고 함</a:t>
            </a:r>
            <a:r>
              <a:rPr lang="en-US" altLang="ko-KR" sz="3000" b="1" dirty="0" smtClean="0"/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ko-KR" altLang="en-US" sz="3000" b="1" dirty="0" smtClean="0"/>
              <a:t>사용자가 원하는 결과를 얻는데 필요한 처리절차는 </a:t>
            </a:r>
            <a:r>
              <a:rPr lang="ko-KR" altLang="en-US" sz="3000" b="1" dirty="0" err="1" smtClean="0"/>
              <a:t>옵티마이저가</a:t>
            </a:r>
            <a:r>
              <a:rPr lang="ko-KR" altLang="en-US" sz="3000" b="1" dirty="0" smtClean="0"/>
              <a:t> 자동으로 생성해준다</a:t>
            </a:r>
            <a:r>
              <a:rPr lang="en-US" altLang="ko-KR" sz="3000" b="1" dirty="0" smtClean="0"/>
              <a:t>.</a:t>
            </a:r>
            <a:r>
              <a:rPr lang="ko-KR" altLang="en-US" sz="3000" b="1" dirty="0" smtClean="0"/>
              <a:t> 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78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5400000">
            <a:off x="-152400" y="152400"/>
            <a:ext cx="6858000" cy="655320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1005840"/>
            <a:ext cx="1994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5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940777" y="1775281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8854" y="1987883"/>
            <a:ext cx="3257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계획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7735" y="3286706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48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618414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Q &amp; A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495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중요성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84538" y="1348262"/>
            <a:ext cx="3907129" cy="51318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편의성</a:t>
            </a:r>
            <a:endParaRPr lang="ko-KR" altLang="en-US" sz="8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2305" y="1348261"/>
            <a:ext cx="3907129" cy="51318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성능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449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90140" y="1278271"/>
            <a:ext cx="5049728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RBO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(Rule Based Optimizer)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63164" y="1278271"/>
            <a:ext cx="5049728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CBO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(Cost Based Optimizer)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0140" y="2494410"/>
            <a:ext cx="5049728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미리 정해진 규칙에 의해 동작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우선순위에 따라 실행계획 생성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err="1" smtClean="0">
                <a:solidFill>
                  <a:schemeClr val="tx1"/>
                </a:solidFill>
              </a:rPr>
              <a:t>휴리스틱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옵티마이저라고도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함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63164" y="2506875"/>
            <a:ext cx="5049728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비용을 기반으로 최적화 수행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비용은 소요되는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일량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시간을 의미 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통계정보를 이용한다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951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최적화 과정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79111" y="2773572"/>
            <a:ext cx="2762250" cy="19002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Parser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1" y="2744390"/>
            <a:ext cx="2018989" cy="2195879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3258248" y="3429000"/>
            <a:ext cx="2229238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8953031" y="3429000"/>
            <a:ext cx="2551613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16207" y="2491274"/>
            <a:ext cx="1818265" cy="8421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</a:rPr>
              <a:t>SQL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066376" y="2491274"/>
            <a:ext cx="1818265" cy="8421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Parsed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SQL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951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최적화 과정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5998" y="2701316"/>
            <a:ext cx="2762250" cy="19002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Optimizer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393364" y="3457769"/>
            <a:ext cx="2229238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8953032" y="3429000"/>
            <a:ext cx="2229238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42912" y="2735471"/>
            <a:ext cx="2762250" cy="19002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Row-Source</a:t>
            </a:r>
          </a:p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Generation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55007" y="2491274"/>
            <a:ext cx="1818265" cy="8421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Row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Source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93364" y="2491274"/>
            <a:ext cx="1818265" cy="8421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Plan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0140" y="1278271"/>
            <a:ext cx="3411272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140" y="2494410"/>
            <a:ext cx="3411272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err="1" smtClean="0">
                <a:solidFill>
                  <a:schemeClr val="tx1"/>
                </a:solidFill>
              </a:rPr>
              <a:t>파싱된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최적화 쉬운 형태로 변환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단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쿼리 변환 후 수행 결과가 일치되어야 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76402" y="1278271"/>
            <a:ext cx="3411272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Plan Generator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62015" y="2533223"/>
            <a:ext cx="3411272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하나의 쿼리에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후보군이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되는 실행계획들을 생성해 낸다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06212" y="1278271"/>
            <a:ext cx="3411272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06212" y="2494410"/>
            <a:ext cx="3411272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실행계획 전체의 총 비용을 계산한다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비용계산에 통계정보를 이용한다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6889" y="186567"/>
            <a:ext cx="4711959" cy="877124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519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 animBg="1"/>
      <p:bldP spid="9" grpId="1" animBg="1"/>
      <p:bldP spid="9" grpId="2" animBg="1"/>
      <p:bldP spid="18" grpId="0" animBg="1"/>
      <p:bldP spid="19" grpId="0" animBg="1"/>
      <p:bldP spid="10" grpId="0" animBg="1"/>
      <p:bldP spid="11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90140" y="1278271"/>
            <a:ext cx="3411272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140" y="2494410"/>
            <a:ext cx="3411272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err="1" smtClean="0">
                <a:solidFill>
                  <a:schemeClr val="tx1"/>
                </a:solidFill>
              </a:rPr>
              <a:t>파싱된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최적화 쉬운 형태로 변환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단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쿼리 변환 후 수행 결과가 일치되어야 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76402" y="1278271"/>
            <a:ext cx="3411272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Plan Generator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76402" y="2494410"/>
            <a:ext cx="3411272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하나의 쿼리에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후보군이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되는 실행계획들을 생성해 낸다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06212" y="1278271"/>
            <a:ext cx="3411272" cy="10917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06212" y="2494410"/>
            <a:ext cx="3411272" cy="42049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실행계획 전체의 총 비용을 계산한다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비용계산에 통계정보를 이용한다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06889" y="186567"/>
            <a:ext cx="4711959" cy="877124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580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951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최적화 과정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4362" y="2701316"/>
            <a:ext cx="2762250" cy="19002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 smtClean="0">
                <a:solidFill>
                  <a:schemeClr val="tx1"/>
                </a:solidFill>
              </a:rPr>
              <a:t>Excute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0954" y="3457769"/>
            <a:ext cx="2229238" cy="6064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3799" y="2491274"/>
            <a:ext cx="1818265" cy="8421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실행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3000" b="1" dirty="0">
                <a:solidFill>
                  <a:schemeClr val="tx1"/>
                </a:solidFill>
              </a:rPr>
              <a:t>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80" y="2491274"/>
            <a:ext cx="2018989" cy="219587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857852" y="3457769"/>
            <a:ext cx="2268169" cy="6064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084" y="2511448"/>
            <a:ext cx="1734698" cy="8421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Row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Source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1-5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힌트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79731" y="2652624"/>
            <a:ext cx="5032185" cy="311320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b="1" dirty="0" smtClean="0">
                <a:solidFill>
                  <a:schemeClr val="tx1"/>
                </a:solidFill>
              </a:rPr>
              <a:t>Optimizer</a:t>
            </a:r>
            <a:endParaRPr lang="ko-KR" altLang="en-US" sz="7000" b="1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74" y="2306850"/>
            <a:ext cx="3498258" cy="38047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6574" y="1122470"/>
            <a:ext cx="258887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0" dirty="0" smtClean="0">
                <a:solidFill>
                  <a:srgbClr val="7030A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?</a:t>
            </a:r>
            <a:endParaRPr lang="ko-KR" altLang="en-US" sz="35000" dirty="0">
              <a:solidFill>
                <a:srgbClr val="7030A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20107735">
            <a:off x="6010128" y="3023241"/>
            <a:ext cx="5242381" cy="1438519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 Hint</a:t>
            </a:r>
          </a:p>
        </p:txBody>
      </p:sp>
    </p:spTree>
    <p:extLst>
      <p:ext uri="{BB962C8B-B14F-4D97-AF65-F5344CB8AC3E}">
        <p14:creationId xmlns:p14="http://schemas.microsoft.com/office/powerpoint/2010/main" val="31672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4593" y="186567"/>
            <a:ext cx="6466787" cy="877124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 </a:t>
            </a:r>
            <a:r>
              <a:rPr lang="en-US" altLang="ko-KR" sz="5000" b="1" dirty="0" smtClean="0">
                <a:solidFill>
                  <a:schemeClr val="tx1"/>
                </a:solidFill>
              </a:rPr>
              <a:t>Hint</a:t>
            </a:r>
            <a:endParaRPr lang="en-US" altLang="ko-KR" sz="5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5864" y="1348261"/>
            <a:ext cx="11019934" cy="108868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SELECT /*+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HINT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 */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5864" y="2771709"/>
            <a:ext cx="11019934" cy="388817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ko-KR" sz="3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(SELECT,UPDATE 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등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 뒤에 위치 해야 한다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ko-KR" altLang="en-US" sz="3000" b="1" dirty="0" smtClean="0">
                <a:solidFill>
                  <a:schemeClr val="tx1"/>
                </a:solidFill>
              </a:rPr>
              <a:t>힌트 주석은 하나이지만 힌트는 여러 개 일 수 있다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ko-KR" altLang="en-US" sz="3000" b="1" dirty="0" smtClean="0">
                <a:solidFill>
                  <a:schemeClr val="tx1"/>
                </a:solidFill>
              </a:rPr>
              <a:t>힌트는 힌트가 나타나는 블록에만 적용된다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ko-KR" altLang="en-US" sz="3000" b="1" dirty="0" smtClean="0">
                <a:solidFill>
                  <a:schemeClr val="tx1"/>
                </a:solidFill>
              </a:rPr>
              <a:t>별칭 사용할 경우 별칭만 사용 가능하다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ko-KR" altLang="en-US" sz="3000" b="1" dirty="0" smtClean="0">
                <a:solidFill>
                  <a:schemeClr val="tx1"/>
                </a:solidFill>
              </a:rPr>
              <a:t>오류가 발생하면 힌트를 무시하고 실행한다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.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4593" y="186567"/>
            <a:ext cx="6466787" cy="877124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 Hint </a:t>
            </a:r>
            <a:r>
              <a:rPr lang="ko-KR" altLang="en-US" sz="5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5000" b="1" dirty="0">
                <a:solidFill>
                  <a:schemeClr val="tx1"/>
                </a:solidFill>
              </a:rPr>
              <a:t>제</a:t>
            </a:r>
            <a:endParaRPr lang="en-US" altLang="ko-KR" sz="5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20" y="1348261"/>
            <a:ext cx="11166678" cy="517445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tx1"/>
                </a:solidFill>
              </a:rPr>
              <a:t>set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err="1" smtClean="0">
                <a:solidFill>
                  <a:schemeClr val="tx1"/>
                </a:solidFill>
              </a:rPr>
              <a:t>autotrace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 on</a:t>
            </a:r>
          </a:p>
          <a:p>
            <a:endParaRPr lang="en-US" altLang="ko-KR" sz="4000" b="1" dirty="0" smtClean="0">
              <a:solidFill>
                <a:schemeClr val="tx1"/>
              </a:solidFill>
            </a:endParaRPr>
          </a:p>
          <a:p>
            <a:r>
              <a:rPr lang="en-US" altLang="ko-KR" sz="4000" b="1" dirty="0" smtClean="0">
                <a:solidFill>
                  <a:schemeClr val="tx1"/>
                </a:solidFill>
              </a:rPr>
              <a:t>SELECT </a:t>
            </a:r>
            <a:r>
              <a:rPr lang="en-US" altLang="ko-KR" sz="40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4000" b="1" dirty="0">
                <a:solidFill>
                  <a:schemeClr val="tx1"/>
                </a:solidFill>
              </a:rPr>
              <a:t> , </a:t>
            </a:r>
            <a:r>
              <a:rPr lang="en-US" altLang="ko-KR" sz="4000" b="1" dirty="0" err="1">
                <a:solidFill>
                  <a:schemeClr val="tx1"/>
                </a:solidFill>
              </a:rPr>
              <a:t>department_name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r>
              <a:rPr lang="en-US" altLang="ko-KR" sz="4000" b="1" dirty="0" smtClean="0">
                <a:solidFill>
                  <a:schemeClr val="tx1"/>
                </a:solidFill>
              </a:rPr>
              <a:t>FROM </a:t>
            </a:r>
            <a:r>
              <a:rPr lang="en-US" altLang="ko-KR" sz="4000" b="1" dirty="0">
                <a:solidFill>
                  <a:schemeClr val="tx1"/>
                </a:solidFill>
              </a:rPr>
              <a:t>employees e JOIN departments d</a:t>
            </a:r>
          </a:p>
          <a:p>
            <a:r>
              <a:rPr lang="en-US" altLang="ko-KR" sz="4000" b="1" dirty="0">
                <a:solidFill>
                  <a:schemeClr val="tx1"/>
                </a:solidFill>
              </a:rPr>
              <a:t>ON ( </a:t>
            </a:r>
            <a:r>
              <a:rPr lang="en-US" altLang="ko-KR" sz="4000" b="1" dirty="0" err="1" smtClean="0">
                <a:solidFill>
                  <a:schemeClr val="tx1"/>
                </a:solidFill>
              </a:rPr>
              <a:t>e.department_id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= </a:t>
            </a:r>
            <a:r>
              <a:rPr lang="en-US" altLang="ko-KR" sz="4000" b="1" dirty="0" err="1">
                <a:solidFill>
                  <a:schemeClr val="tx1"/>
                </a:solidFill>
              </a:rPr>
              <a:t>d.department_id</a:t>
            </a:r>
            <a:r>
              <a:rPr lang="en-US" altLang="ko-KR" sz="4000" b="1" dirty="0">
                <a:solidFill>
                  <a:schemeClr val="tx1"/>
                </a:solidFill>
              </a:rPr>
              <a:t>);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4" y="1752937"/>
            <a:ext cx="10478979" cy="43651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96720" y="3004820"/>
            <a:ext cx="1574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4593" y="186567"/>
            <a:ext cx="6466787" cy="877124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 Hint </a:t>
            </a:r>
            <a:r>
              <a:rPr lang="ko-KR" altLang="en-US" sz="5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5000" b="1" dirty="0">
                <a:solidFill>
                  <a:schemeClr val="tx1"/>
                </a:solidFill>
              </a:rPr>
              <a:t>제</a:t>
            </a:r>
            <a:endParaRPr lang="en-US" altLang="ko-KR" sz="5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20" y="1348261"/>
            <a:ext cx="11166678" cy="517445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tx1"/>
                </a:solidFill>
              </a:rPr>
              <a:t>SELECT </a:t>
            </a:r>
            <a:r>
              <a:rPr lang="en-US" altLang="ko-KR" sz="4000" b="1" dirty="0">
                <a:solidFill>
                  <a:schemeClr val="tx1"/>
                </a:solidFill>
              </a:rPr>
              <a:t>/*+ ordered </a:t>
            </a:r>
            <a:r>
              <a:rPr lang="en-US" altLang="ko-KR" sz="4000" b="1" dirty="0" err="1">
                <a:solidFill>
                  <a:schemeClr val="tx1"/>
                </a:solidFill>
              </a:rPr>
              <a:t>use_nl</a:t>
            </a:r>
            <a:r>
              <a:rPr lang="en-US" altLang="ko-KR" sz="4000" b="1" dirty="0">
                <a:solidFill>
                  <a:schemeClr val="tx1"/>
                </a:solidFill>
              </a:rPr>
              <a:t>(d) */</a:t>
            </a:r>
          </a:p>
          <a:p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4000" b="1" dirty="0">
                <a:solidFill>
                  <a:schemeClr val="tx1"/>
                </a:solidFill>
              </a:rPr>
              <a:t> , </a:t>
            </a:r>
            <a:r>
              <a:rPr lang="en-US" altLang="ko-KR" sz="4000" b="1" dirty="0" err="1">
                <a:solidFill>
                  <a:schemeClr val="tx1"/>
                </a:solidFill>
              </a:rPr>
              <a:t>department_name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r>
              <a:rPr lang="en-US" altLang="ko-KR" sz="4000" b="1" dirty="0">
                <a:solidFill>
                  <a:schemeClr val="tx1"/>
                </a:solidFill>
              </a:rPr>
              <a:t>FROM employees e JOIN departments d</a:t>
            </a:r>
          </a:p>
          <a:p>
            <a:r>
              <a:rPr lang="en-US" altLang="ko-KR" sz="4000" b="1" dirty="0">
                <a:solidFill>
                  <a:schemeClr val="tx1"/>
                </a:solidFill>
              </a:rPr>
              <a:t>ON (  </a:t>
            </a:r>
            <a:r>
              <a:rPr lang="en-US" altLang="ko-KR" sz="4000" b="1" dirty="0" err="1">
                <a:solidFill>
                  <a:schemeClr val="tx1"/>
                </a:solidFill>
              </a:rPr>
              <a:t>e.department_id</a:t>
            </a:r>
            <a:r>
              <a:rPr lang="en-US" altLang="ko-KR" sz="4000" b="1" dirty="0">
                <a:solidFill>
                  <a:schemeClr val="tx1"/>
                </a:solidFill>
              </a:rPr>
              <a:t> = </a:t>
            </a:r>
            <a:r>
              <a:rPr lang="en-US" altLang="ko-KR" sz="4000" b="1" dirty="0" err="1">
                <a:solidFill>
                  <a:schemeClr val="tx1"/>
                </a:solidFill>
              </a:rPr>
              <a:t>d.department_id</a:t>
            </a:r>
            <a:r>
              <a:rPr lang="en-US" altLang="ko-KR" sz="4000" b="1" dirty="0">
                <a:solidFill>
                  <a:schemeClr val="tx1"/>
                </a:solidFill>
              </a:rPr>
              <a:t>);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1" y="2011564"/>
            <a:ext cx="10287469" cy="40945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8800" y="3187700"/>
            <a:ext cx="171704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97485" y="2282881"/>
            <a:ext cx="50497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계획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1467" y="3973320"/>
            <a:ext cx="784013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4593" y="186567"/>
            <a:ext cx="6466787" cy="877124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5000" b="1" dirty="0" smtClean="0">
                <a:solidFill>
                  <a:schemeClr val="tx1"/>
                </a:solidFill>
              </a:rPr>
              <a:t>Optimizer Hint </a:t>
            </a:r>
            <a:r>
              <a:rPr lang="ko-KR" altLang="en-US" sz="5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5000" b="1" dirty="0">
                <a:solidFill>
                  <a:schemeClr val="tx1"/>
                </a:solidFill>
              </a:rPr>
              <a:t>제</a:t>
            </a:r>
            <a:endParaRPr lang="en-US" altLang="ko-KR" sz="5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20" y="1348261"/>
            <a:ext cx="11166678" cy="517445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SELECT /*+ </a:t>
            </a:r>
            <a:r>
              <a:rPr lang="en-US" altLang="ko-KR" sz="4000" b="1" dirty="0" err="1">
                <a:solidFill>
                  <a:schemeClr val="tx1"/>
                </a:solidFill>
              </a:rPr>
              <a:t>use_hash</a:t>
            </a:r>
            <a:r>
              <a:rPr lang="en-US" altLang="ko-KR" sz="4000" b="1" dirty="0">
                <a:solidFill>
                  <a:schemeClr val="tx1"/>
                </a:solidFill>
              </a:rPr>
              <a:t>(e d) */</a:t>
            </a:r>
          </a:p>
          <a:p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4000" b="1" dirty="0">
                <a:solidFill>
                  <a:schemeClr val="tx1"/>
                </a:solidFill>
              </a:rPr>
              <a:t> , </a:t>
            </a:r>
            <a:r>
              <a:rPr lang="en-US" altLang="ko-KR" sz="4000" b="1" dirty="0" err="1">
                <a:solidFill>
                  <a:schemeClr val="tx1"/>
                </a:solidFill>
              </a:rPr>
              <a:t>department_name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r>
              <a:rPr lang="en-US" altLang="ko-KR" sz="4000" b="1" dirty="0">
                <a:solidFill>
                  <a:schemeClr val="tx1"/>
                </a:solidFill>
              </a:rPr>
              <a:t>FROM employees e JOIN departments d</a:t>
            </a:r>
          </a:p>
          <a:p>
            <a:r>
              <a:rPr lang="en-US" altLang="ko-KR" sz="4000" b="1" dirty="0">
                <a:solidFill>
                  <a:schemeClr val="tx1"/>
                </a:solidFill>
              </a:rPr>
              <a:t>ON (  </a:t>
            </a:r>
            <a:r>
              <a:rPr lang="en-US" altLang="ko-KR" sz="4000" b="1" dirty="0" err="1">
                <a:solidFill>
                  <a:schemeClr val="tx1"/>
                </a:solidFill>
              </a:rPr>
              <a:t>e.department_id</a:t>
            </a:r>
            <a:r>
              <a:rPr lang="en-US" altLang="ko-KR" sz="4000" b="1" dirty="0">
                <a:solidFill>
                  <a:schemeClr val="tx1"/>
                </a:solidFill>
              </a:rPr>
              <a:t> = </a:t>
            </a:r>
            <a:r>
              <a:rPr lang="en-US" altLang="ko-KR" sz="4000" b="1" dirty="0" err="1">
                <a:solidFill>
                  <a:schemeClr val="tx1"/>
                </a:solidFill>
              </a:rPr>
              <a:t>d.department_id</a:t>
            </a:r>
            <a:r>
              <a:rPr lang="en-US" altLang="ko-KR" sz="4000" b="1" dirty="0">
                <a:solidFill>
                  <a:schemeClr val="tx1"/>
                </a:solidFill>
              </a:rPr>
              <a:t>);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4" y="1848029"/>
            <a:ext cx="10567609" cy="41749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8800" y="3309620"/>
            <a:ext cx="119888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1-6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48217" y="1348255"/>
            <a:ext cx="3458024" cy="51318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/>
              <a:t>옵티마이저</a:t>
            </a:r>
            <a:r>
              <a:rPr lang="ko-KR" altLang="en-US" sz="4000" b="1" dirty="0" smtClean="0"/>
              <a:t> </a:t>
            </a:r>
            <a:r>
              <a:rPr lang="ko-KR" altLang="en-US" sz="4000" b="1" dirty="0" err="1" smtClean="0"/>
              <a:t>팩터</a:t>
            </a:r>
            <a:r>
              <a:rPr lang="ko-KR" altLang="en-US" sz="4000" b="1" dirty="0" smtClean="0"/>
              <a:t> 부족</a:t>
            </a:r>
            <a:endParaRPr lang="ko-KR" altLang="en-US" sz="4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6937" y="1348256"/>
            <a:ext cx="3458024" cy="51318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통계 정보의</a:t>
            </a:r>
            <a:endParaRPr lang="en-US" altLang="ko-KR" sz="4000" b="1" dirty="0" smtClean="0"/>
          </a:p>
          <a:p>
            <a:pPr algn="ctr"/>
            <a:r>
              <a:rPr lang="ko-KR" altLang="en-US" sz="4000" b="1" dirty="0" err="1" smtClean="0"/>
              <a:t>부정확성</a:t>
            </a:r>
            <a:endParaRPr lang="ko-KR" altLang="en-US" sz="4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90561" y="1266975"/>
            <a:ext cx="3458024" cy="51318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규칙에</a:t>
            </a:r>
            <a:endParaRPr lang="en-US" altLang="ko-KR" sz="4000" b="1" dirty="0" smtClean="0"/>
          </a:p>
          <a:p>
            <a:pPr algn="ctr"/>
            <a:r>
              <a:rPr lang="ko-KR" altLang="en-US" sz="4000" b="1" dirty="0" smtClean="0"/>
              <a:t>의존하는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CBO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87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90427" y="2282881"/>
            <a:ext cx="34147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11880" y="396552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791" y="246176"/>
            <a:ext cx="11635740" cy="630936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4440" y="2591252"/>
            <a:ext cx="5763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endParaRPr lang="ko-KR" altLang="en-US" sz="8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234440" y="3925475"/>
            <a:ext cx="5763437" cy="77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834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실행계획  이란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r>
              <a:rPr lang="ko-KR" altLang="en-US" sz="3000" b="1" dirty="0" err="1" smtClean="0"/>
              <a:t>옵티마이저에서</a:t>
            </a:r>
            <a:r>
              <a:rPr lang="ko-KR" altLang="en-US" sz="3000" b="1" dirty="0" smtClean="0"/>
              <a:t> 출력하는 내용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err="1" smtClean="0"/>
              <a:t>옵티마이저에</a:t>
            </a:r>
            <a:r>
              <a:rPr lang="ko-KR" altLang="en-US" sz="3000" b="1" dirty="0" smtClean="0"/>
              <a:t> 의한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문의 접근경로를 보여준다</a:t>
            </a:r>
            <a:r>
              <a:rPr lang="en-US" altLang="ko-KR" sz="3000" b="1" dirty="0" smtClean="0"/>
              <a:t>.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13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834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실행계획의 내용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b="1" dirty="0" smtClean="0"/>
              <a:t>명령문이 참조하는 테이블의 순서</a:t>
            </a:r>
            <a:r>
              <a:rPr lang="en-US" altLang="ko-KR" sz="3000" b="1" dirty="0" smtClean="0"/>
              <a:t>.</a:t>
            </a:r>
          </a:p>
          <a:p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명령문에 언급된 각 테이블에 대한 액세스 방법</a:t>
            </a:r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조인작업의 영향을 받는 테이블에 대한 조인 방법</a:t>
            </a:r>
            <a:endParaRPr lang="en-US" altLang="ko-KR" sz="3000" b="1" dirty="0" smtClean="0"/>
          </a:p>
          <a:p>
            <a:endParaRPr lang="en-US" altLang="ko-KR" sz="3000" b="1" dirty="0"/>
          </a:p>
          <a:p>
            <a:pPr marL="457200" indent="-457200">
              <a:buFontTx/>
              <a:buChar char="-"/>
            </a:pPr>
            <a:r>
              <a:rPr lang="ko-KR" altLang="en-US" sz="3000" b="1" dirty="0" smtClean="0"/>
              <a:t>데이터 작업 </a:t>
            </a:r>
            <a:r>
              <a:rPr lang="en-US" altLang="ko-KR" sz="3000" b="1" dirty="0" smtClean="0"/>
              <a:t>; </a:t>
            </a:r>
            <a:r>
              <a:rPr lang="ko-KR" altLang="en-US" sz="3000" b="1" dirty="0" smtClean="0"/>
              <a:t>필터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정렬 등</a:t>
            </a:r>
            <a:r>
              <a:rPr lang="en-US" altLang="ko-KR" sz="30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7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968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실행계획을 보는 방법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ko-KR" sz="3000" b="1" dirty="0" smtClean="0"/>
              <a:t>SQL*Plus </a:t>
            </a:r>
            <a:r>
              <a:rPr lang="en-US" altLang="ko-KR" sz="3000" b="1" dirty="0" err="1" smtClean="0"/>
              <a:t>autotrace</a:t>
            </a:r>
            <a:endParaRPr lang="en-US" altLang="ko-KR" sz="3000" b="1" dirty="0" smtClean="0"/>
          </a:p>
          <a:p>
            <a:pPr marL="342900" indent="-342900">
              <a:buFontTx/>
              <a:buChar char="-"/>
            </a:pPr>
            <a:endParaRPr lang="en-US" altLang="ko-KR" sz="3000" b="1" dirty="0"/>
          </a:p>
          <a:p>
            <a:pPr marL="342900" indent="-342900">
              <a:buFontTx/>
              <a:buChar char="-"/>
            </a:pPr>
            <a:r>
              <a:rPr lang="en-US" altLang="ko-KR" sz="3000" b="1" dirty="0" smtClean="0"/>
              <a:t>EXPLAIN PLAN</a:t>
            </a:r>
          </a:p>
          <a:p>
            <a:pPr marL="342900" indent="-342900">
              <a:buFontTx/>
              <a:buChar char="-"/>
            </a:pPr>
            <a:endParaRPr lang="en-US" altLang="ko-KR" sz="3000" b="1" dirty="0"/>
          </a:p>
          <a:p>
            <a:pPr marL="342900" indent="-342900">
              <a:buFontTx/>
              <a:buChar char="-"/>
            </a:pPr>
            <a:r>
              <a:rPr lang="en-US" altLang="ko-KR" sz="3000" b="1" dirty="0" smtClean="0"/>
              <a:t>V$SQL_PLAN</a:t>
            </a:r>
          </a:p>
          <a:p>
            <a:pPr marL="342900" indent="-342900">
              <a:buFontTx/>
              <a:buChar char="-"/>
            </a:pPr>
            <a:endParaRPr lang="en-US" altLang="ko-KR" sz="3000" b="1" dirty="0"/>
          </a:p>
          <a:p>
            <a:pPr marL="342900" indent="-342900">
              <a:buFontTx/>
              <a:buChar char="-"/>
            </a:pPr>
            <a:r>
              <a:rPr lang="en-US" altLang="ko-KR" sz="3000" b="1" dirty="0" smtClean="0"/>
              <a:t>DBA_HIST_SQL_PLAN (AWR)</a:t>
            </a:r>
          </a:p>
          <a:p>
            <a:pPr marL="342900" indent="-342900">
              <a:buFontTx/>
              <a:buChar char="-"/>
            </a:pPr>
            <a:endParaRPr lang="en-US" altLang="ko-KR" sz="3000" b="1" dirty="0"/>
          </a:p>
          <a:p>
            <a:pPr marL="342900" indent="-342900">
              <a:buFontTx/>
              <a:buChar char="-"/>
            </a:pPr>
            <a:r>
              <a:rPr lang="ko-KR" altLang="en-US" sz="3000" b="1" dirty="0" smtClean="0"/>
              <a:t>등등</a:t>
            </a:r>
            <a:r>
              <a:rPr lang="en-US" altLang="ko-KR" sz="3000" b="1" dirty="0" smtClean="0"/>
              <a:t>…..</a:t>
            </a:r>
          </a:p>
          <a:p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0674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942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 PLAN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pPr marL="342900" indent="-342900">
              <a:buFontTx/>
              <a:buChar char="-"/>
            </a:pPr>
            <a:endParaRPr lang="ko-KR" altLang="en-US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90" y="1331761"/>
            <a:ext cx="859119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3014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 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r>
              <a:rPr lang="en-US" altLang="ko-KR" sz="3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Set </a:t>
            </a:r>
            <a:r>
              <a:rPr lang="en-US" altLang="ko-KR" sz="3000" b="1" dirty="0" err="1" smtClean="0">
                <a:latin typeface="+mj-ea"/>
                <a:ea typeface="+mj-ea"/>
                <a:cs typeface="Arial Unicode MS" pitchFamily="50" charset="-127"/>
              </a:rPr>
              <a:t>autotrace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off</a:t>
            </a:r>
          </a:p>
          <a:p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 EXPLAIN 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PLAN</a:t>
            </a:r>
          </a:p>
          <a:p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 SET 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STATEMENT_ID = 'demo01'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FOR</a:t>
            </a:r>
          </a:p>
          <a:p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SELECT </a:t>
            </a:r>
            <a:r>
              <a:rPr lang="en-US" altLang="ko-KR" sz="3000" b="1" dirty="0" err="1">
                <a:latin typeface="+mj-ea"/>
                <a:ea typeface="+mj-ea"/>
                <a:cs typeface="Arial Unicode MS" pitchFamily="50" charset="-127"/>
              </a:rPr>
              <a:t>e.last_name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, </a:t>
            </a:r>
            <a:r>
              <a:rPr lang="en-US" altLang="ko-KR" sz="3000" b="1" dirty="0" err="1">
                <a:latin typeface="+mj-ea"/>
                <a:ea typeface="+mj-ea"/>
                <a:cs typeface="Arial Unicode MS" pitchFamily="50" charset="-127"/>
              </a:rPr>
              <a:t>d.department_name</a:t>
            </a:r>
            <a:endParaRPr lang="en-US" altLang="ko-KR" sz="3000" b="1" dirty="0">
              <a:latin typeface="+mj-ea"/>
              <a:ea typeface="+mj-ea"/>
              <a:cs typeface="Arial Unicode MS" pitchFamily="50" charset="-127"/>
            </a:endParaRPr>
          </a:p>
          <a:p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 FROM </a:t>
            </a:r>
            <a:r>
              <a:rPr lang="en-US" altLang="ko-KR" sz="3000" b="1" dirty="0" err="1">
                <a:latin typeface="+mj-ea"/>
                <a:ea typeface="+mj-ea"/>
                <a:cs typeface="Arial Unicode MS" pitchFamily="50" charset="-127"/>
              </a:rPr>
              <a:t>hr.employees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 e, </a:t>
            </a:r>
            <a:r>
              <a:rPr lang="en-US" altLang="ko-KR" sz="3000" b="1" dirty="0" err="1">
                <a:latin typeface="+mj-ea"/>
                <a:ea typeface="+mj-ea"/>
                <a:cs typeface="Arial Unicode MS" pitchFamily="50" charset="-127"/>
              </a:rPr>
              <a:t>hr.departments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 d</a:t>
            </a:r>
          </a:p>
          <a:p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 WHERE </a:t>
            </a:r>
            <a:r>
              <a:rPr lang="en-US" altLang="ko-KR" sz="3000" b="1" dirty="0" err="1">
                <a:latin typeface="+mj-ea"/>
                <a:ea typeface="+mj-ea"/>
                <a:cs typeface="Arial Unicode MS" pitchFamily="50" charset="-127"/>
              </a:rPr>
              <a:t>e.department_id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 =  </a:t>
            </a:r>
            <a:r>
              <a:rPr lang="en-US" altLang="ko-KR" sz="3000" b="1" dirty="0" err="1">
                <a:latin typeface="+mj-ea"/>
                <a:ea typeface="+mj-ea"/>
                <a:cs typeface="Arial Unicode MS" pitchFamily="50" charset="-127"/>
              </a:rPr>
              <a:t>d.department_id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;</a:t>
            </a:r>
          </a:p>
          <a:p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</a:t>
            </a:r>
          </a:p>
          <a:p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SET 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LINESIZE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130</a:t>
            </a:r>
          </a:p>
          <a:p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 SET PAGESIZE 100</a:t>
            </a:r>
          </a:p>
          <a:p>
            <a:pPr marL="342900" indent="-342900">
              <a:buFontTx/>
              <a:buChar char="-"/>
            </a:pPr>
            <a:endParaRPr lang="en-US" altLang="ko-KR" sz="3000" b="1" dirty="0">
              <a:latin typeface="+mj-ea"/>
              <a:ea typeface="+mj-ea"/>
              <a:cs typeface="Arial Unicode MS" pitchFamily="50" charset="-127"/>
            </a:endParaRPr>
          </a:p>
          <a:p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   select </a:t>
            </a:r>
            <a:r>
              <a:rPr lang="en-US" altLang="ko-KR" sz="3000" b="1" dirty="0">
                <a:latin typeface="+mj-ea"/>
                <a:ea typeface="+mj-ea"/>
                <a:cs typeface="Arial Unicode MS" pitchFamily="50" charset="-127"/>
              </a:rPr>
              <a:t>* from </a:t>
            </a:r>
            <a:r>
              <a:rPr lang="en-US" altLang="ko-KR" sz="3000" b="1" dirty="0" smtClean="0">
                <a:latin typeface="+mj-ea"/>
                <a:ea typeface="+mj-ea"/>
                <a:cs typeface="Arial Unicode MS" pitchFamily="50" charset="-127"/>
              </a:rPr>
              <a:t>table(DBMS_XPLAN.DISPLAY());</a:t>
            </a:r>
          </a:p>
          <a:p>
            <a:endParaRPr lang="en-US" altLang="ko-KR" sz="3000" b="1" dirty="0"/>
          </a:p>
          <a:p>
            <a:pPr marL="342900" indent="-342900">
              <a:buFontTx/>
              <a:buChar char="-"/>
            </a:pPr>
            <a:endParaRPr lang="en-US" altLang="ko-KR" sz="3000" b="1" dirty="0" smtClean="0"/>
          </a:p>
          <a:p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6426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301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 PLAN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endParaRPr lang="en-US" altLang="ko-KR" sz="3000" b="1" dirty="0"/>
          </a:p>
          <a:p>
            <a:pPr marL="342900" indent="-342900">
              <a:buFontTx/>
              <a:buChar char="-"/>
            </a:pPr>
            <a:endParaRPr lang="en-US" altLang="ko-KR" sz="3000" b="1" dirty="0" smtClean="0"/>
          </a:p>
          <a:p>
            <a:endParaRPr lang="en-US" altLang="ko-KR" sz="3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8" y="1954329"/>
            <a:ext cx="11004452" cy="409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620</Words>
  <Application>Microsoft Office PowerPoint</Application>
  <PresentationFormat>사용자 지정</PresentationFormat>
  <Paragraphs>200</Paragraphs>
  <Slides>33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Arial</vt:lpstr>
      <vt:lpstr>맑은 고딕</vt:lpstr>
      <vt:lpstr>HY수평선B</vt:lpstr>
      <vt:lpstr>나눔스퀘어</vt:lpstr>
      <vt:lpstr>Arial Unicode MS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Administrator</cp:lastModifiedBy>
  <cp:revision>121</cp:revision>
  <dcterms:created xsi:type="dcterms:W3CDTF">2016-04-23T10:48:41Z</dcterms:created>
  <dcterms:modified xsi:type="dcterms:W3CDTF">2017-12-06T05:32:06Z</dcterms:modified>
</cp:coreProperties>
</file>