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7" r:id="rId24"/>
    <p:sldId id="375" r:id="rId25"/>
    <p:sldId id="376" r:id="rId26"/>
    <p:sldId id="276" r:id="rId27"/>
    <p:sldId id="346" r:id="rId28"/>
    <p:sldId id="347" r:id="rId29"/>
    <p:sldId id="330" r:id="rId30"/>
    <p:sldId id="348" r:id="rId31"/>
    <p:sldId id="349" r:id="rId32"/>
    <p:sldId id="353" r:id="rId33"/>
    <p:sldId id="352" r:id="rId34"/>
    <p:sldId id="351" r:id="rId35"/>
    <p:sldId id="354" r:id="rId36"/>
    <p:sldId id="350" r:id="rId37"/>
    <p:sldId id="293" r:id="rId38"/>
    <p:sldId id="26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나눔스퀘어" panose="020B0600000101010101" pitchFamily="50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01" autoAdjust="0"/>
  </p:normalViewPr>
  <p:slideViewPr>
    <p:cSldViewPr snapToGrid="0">
      <p:cViewPr varScale="1">
        <p:scale>
          <a:sx n="45" d="100"/>
          <a:sy n="45" d="100"/>
        </p:scale>
        <p:origin x="-96" y="-8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1721-578B-41A3-A134-841E46E7776E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6E13-7499-484E-82FE-FAE1E9EC1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2028-A4EB-4AAF-BAC9-7D9A6871C59B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5400000">
            <a:off x="861212" y="-1196341"/>
            <a:ext cx="6858000" cy="925068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04900" y="1761396"/>
            <a:ext cx="51812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프로젝트</a:t>
            </a:r>
            <a:endParaRPr lang="ko-KR" altLang="en-US" sz="5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73516" y="4778127"/>
            <a:ext cx="1237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강아현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임재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</a:t>
            </a:r>
            <a:endParaRPr lang="en-US" altLang="ko-KR" sz="3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00827" y="2566987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/>
          <p:nvPr/>
        </p:nvSpPr>
        <p:spPr>
          <a:xfrm>
            <a:off x="2931898" y="2479067"/>
            <a:ext cx="16400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54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092751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b="1" dirty="0" smtClean="0"/>
              <a:t> </a:t>
            </a:r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BEGIN</a:t>
            </a:r>
            <a:endParaRPr lang="en-US" altLang="ko-KR" sz="3200" b="1" dirty="0"/>
          </a:p>
          <a:p>
            <a:r>
              <a:rPr lang="en-US" altLang="ko-KR" sz="3200" b="1" dirty="0" smtClean="0"/>
              <a:t>   </a:t>
            </a:r>
            <a:r>
              <a:rPr lang="en-US" altLang="ko-KR" sz="3200" b="1" dirty="0" err="1" smtClean="0"/>
              <a:t>dbms_workload_repository.modify_snapshot_settings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   (interval</a:t>
            </a:r>
            <a:r>
              <a:rPr lang="en-US" altLang="ko-KR" sz="3200" b="1" dirty="0"/>
              <a:t>=&gt;40,retention=&gt;9*24*60);</a:t>
            </a:r>
          </a:p>
          <a:p>
            <a:r>
              <a:rPr lang="en-US" altLang="ko-KR" sz="3200" b="1" dirty="0" smtClean="0"/>
              <a:t> END</a:t>
            </a:r>
            <a:r>
              <a:rPr lang="en-US" altLang="ko-KR" sz="3200" b="1" dirty="0"/>
              <a:t>;</a:t>
            </a:r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/</a:t>
            </a: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611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dirty="0" smtClean="0"/>
              <a:t>      </a:t>
            </a:r>
            <a:r>
              <a:rPr lang="en-US" altLang="ko-KR" sz="3200" b="1" dirty="0" smtClean="0"/>
              <a:t>SELECT </a:t>
            </a:r>
            <a:r>
              <a:rPr lang="en-US" altLang="ko-KR" sz="3200" b="1" dirty="0" err="1"/>
              <a:t>snap_interval</a:t>
            </a:r>
            <a:r>
              <a:rPr lang="en-US" altLang="ko-KR" sz="3200" b="1" dirty="0"/>
              <a:t> , retention </a:t>
            </a:r>
          </a:p>
          <a:p>
            <a:r>
              <a:rPr lang="en-US" altLang="ko-KR" sz="3200" b="1" dirty="0" smtClean="0"/>
              <a:t>      FROM </a:t>
            </a:r>
            <a:r>
              <a:rPr lang="en-US" altLang="ko-KR" sz="3200" b="1" dirty="0" err="1"/>
              <a:t>dba_hist_wr_control</a:t>
            </a:r>
            <a:r>
              <a:rPr lang="en-US" altLang="ko-KR" sz="3200" dirty="0"/>
              <a:t>; 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08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b="1" dirty="0" smtClean="0"/>
              <a:t>      SELECT </a:t>
            </a:r>
            <a:r>
              <a:rPr lang="en-US" altLang="ko-KR" sz="3200" b="1" dirty="0" err="1"/>
              <a:t>snap_interval</a:t>
            </a:r>
            <a:r>
              <a:rPr lang="en-US" altLang="ko-KR" sz="3200" b="1" dirty="0"/>
              <a:t> , retention </a:t>
            </a:r>
          </a:p>
          <a:p>
            <a:r>
              <a:rPr lang="en-US" altLang="ko-KR" sz="3200" b="1" dirty="0" smtClean="0"/>
              <a:t>      FROM </a:t>
            </a:r>
            <a:r>
              <a:rPr lang="en-US" altLang="ko-KR" sz="3200" b="1" dirty="0" err="1"/>
              <a:t>dba_hist_wr_control</a:t>
            </a:r>
            <a:r>
              <a:rPr lang="en-US" altLang="ko-KR" sz="3200" b="1" dirty="0"/>
              <a:t>; 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28" y="3428999"/>
            <a:ext cx="7003143" cy="252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4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b="1" dirty="0" smtClean="0"/>
              <a:t>/*</a:t>
            </a:r>
            <a:r>
              <a:rPr lang="ko-KR" altLang="en-US" sz="3200" b="1" dirty="0" smtClean="0"/>
              <a:t>원래대로</a:t>
            </a:r>
            <a:r>
              <a:rPr lang="en-US" altLang="ko-KR" sz="3200" b="1" dirty="0" smtClean="0"/>
              <a:t>*/      </a:t>
            </a:r>
          </a:p>
          <a:p>
            <a:r>
              <a:rPr lang="en-US" altLang="ko-KR" sz="3200" b="1" dirty="0"/>
              <a:t> BEGIN</a:t>
            </a:r>
          </a:p>
          <a:p>
            <a:r>
              <a:rPr lang="en-US" altLang="ko-KR" sz="3200" b="1" dirty="0"/>
              <a:t>   </a:t>
            </a:r>
            <a:r>
              <a:rPr lang="en-US" altLang="ko-KR" sz="3200" b="1" dirty="0" err="1"/>
              <a:t>dbms_workload_repository.modify_snapshot_settings</a:t>
            </a:r>
            <a:endParaRPr lang="en-US" altLang="ko-KR" sz="3200" b="1" dirty="0"/>
          </a:p>
          <a:p>
            <a:r>
              <a:rPr lang="en-US" altLang="ko-KR" sz="3200" b="1" dirty="0"/>
              <a:t>   (interval</a:t>
            </a:r>
            <a:r>
              <a:rPr lang="en-US" altLang="ko-KR" sz="3200" b="1" dirty="0" smtClean="0"/>
              <a:t>=&gt;20,retention=&gt;8*24*60</a:t>
            </a:r>
            <a:r>
              <a:rPr lang="en-US" altLang="ko-KR" sz="3200" b="1" dirty="0"/>
              <a:t>);</a:t>
            </a:r>
          </a:p>
          <a:p>
            <a:r>
              <a:rPr lang="en-US" altLang="ko-KR" sz="3200" b="1" dirty="0"/>
              <a:t> END;</a:t>
            </a:r>
          </a:p>
          <a:p>
            <a:r>
              <a:rPr lang="en-US" altLang="ko-KR" sz="3200" b="1" dirty="0"/>
              <a:t> /</a:t>
            </a:r>
            <a:endParaRPr lang="en-US" altLang="ko-KR" sz="3000" b="1" dirty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416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749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생성정보 조회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       </a:t>
            </a:r>
          </a:p>
          <a:p>
            <a:r>
              <a:rPr lang="en-US" altLang="ko-KR" sz="3000" b="1" dirty="0" smtClean="0"/>
              <a:t>     select </a:t>
            </a:r>
            <a:r>
              <a:rPr lang="en-US" altLang="ko-KR" sz="3000" b="1" dirty="0" err="1"/>
              <a:t>snap_id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dbid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instance_number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startup_time</a:t>
            </a:r>
            <a:endParaRPr lang="en-US" altLang="ko-KR" sz="3000" b="1" dirty="0"/>
          </a:p>
          <a:p>
            <a:r>
              <a:rPr lang="en-US" altLang="ko-KR" sz="3000" b="1" dirty="0"/>
              <a:t>     </a:t>
            </a:r>
            <a:r>
              <a:rPr lang="en-US" altLang="ko-KR" sz="3000" b="1" dirty="0" smtClean="0"/>
              <a:t>from </a:t>
            </a:r>
            <a:r>
              <a:rPr lang="en-US" altLang="ko-KR" sz="3000" b="1" dirty="0" err="1"/>
              <a:t>dba_hist_snapshot</a:t>
            </a:r>
            <a:endParaRPr lang="en-US" altLang="ko-KR" sz="3000" b="1" dirty="0"/>
          </a:p>
          <a:p>
            <a:r>
              <a:rPr lang="en-US" altLang="ko-KR" sz="3000" b="1" dirty="0"/>
              <a:t>     </a:t>
            </a:r>
            <a:r>
              <a:rPr lang="en-US" altLang="ko-KR" sz="3000" b="1" dirty="0" smtClean="0"/>
              <a:t>order </a:t>
            </a:r>
            <a:r>
              <a:rPr lang="en-US" altLang="ko-KR" sz="3000" b="1" dirty="0"/>
              <a:t>by </a:t>
            </a:r>
            <a:r>
              <a:rPr lang="en-US" altLang="ko-KR" sz="3000" b="1" dirty="0" err="1"/>
              <a:t>snap_id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desc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startup_time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desc</a:t>
            </a:r>
            <a:r>
              <a:rPr lang="en-US" altLang="ko-KR" sz="3000" b="1" dirty="0"/>
              <a:t> ;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832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749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생성정보 조회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       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select </a:t>
            </a:r>
            <a:r>
              <a:rPr lang="en-US" altLang="ko-KR" sz="3000" b="1" dirty="0" err="1"/>
              <a:t>snap_id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dbid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instance_number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startup_time</a:t>
            </a:r>
            <a:endParaRPr lang="en-US" altLang="ko-KR" sz="3000" b="1" dirty="0"/>
          </a:p>
          <a:p>
            <a:r>
              <a:rPr lang="en-US" altLang="ko-KR" sz="3000" b="1" dirty="0"/>
              <a:t>     from </a:t>
            </a:r>
            <a:r>
              <a:rPr lang="en-US" altLang="ko-KR" sz="3000" b="1" dirty="0" err="1"/>
              <a:t>dba_hist_snapshot</a:t>
            </a:r>
            <a:endParaRPr lang="en-US" altLang="ko-KR" sz="3000" b="1" dirty="0"/>
          </a:p>
          <a:p>
            <a:r>
              <a:rPr lang="en-US" altLang="ko-KR" sz="3000" b="1" dirty="0"/>
              <a:t>     order by </a:t>
            </a:r>
            <a:r>
              <a:rPr lang="en-US" altLang="ko-KR" sz="3000" b="1" dirty="0" err="1"/>
              <a:t>snap_id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desc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startup_time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desc</a:t>
            </a:r>
            <a:r>
              <a:rPr lang="en-US" altLang="ko-KR" sz="3000" b="1" dirty="0"/>
              <a:t> ;</a:t>
            </a:r>
            <a:endParaRPr lang="ko-KR" altLang="en-US" sz="3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58" y="3708402"/>
            <a:ext cx="9345519" cy="22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8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삭제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/*</a:t>
            </a:r>
            <a:r>
              <a:rPr lang="en-US" altLang="ko-KR" sz="3200" b="1" dirty="0" err="1"/>
              <a:t>snap_id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이용해서 삭제 다 지우면 안돼요</a:t>
            </a:r>
            <a:r>
              <a:rPr lang="en-US" altLang="ko-KR" sz="3200" b="1" dirty="0"/>
              <a:t>..*/</a:t>
            </a:r>
            <a:endParaRPr lang="en-US" altLang="ko-KR" sz="3000" b="1" dirty="0"/>
          </a:p>
          <a:p>
            <a:endParaRPr lang="en-US" altLang="ko-KR" sz="3200" dirty="0"/>
          </a:p>
          <a:p>
            <a:r>
              <a:rPr lang="en-US" altLang="ko-KR" sz="3200" b="1" dirty="0" smtClean="0"/>
              <a:t>exec    </a:t>
            </a:r>
            <a:r>
              <a:rPr lang="en-US" altLang="ko-KR" sz="3200" b="1" dirty="0" err="1" smtClean="0"/>
              <a:t>dbms_workload_repository.drop_snapshot_range</a:t>
            </a:r>
            <a:r>
              <a:rPr lang="en-US" altLang="ko-KR" sz="3200" b="1" dirty="0" smtClean="0"/>
              <a:t>(1,4);</a:t>
            </a:r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585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749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생성정보 조회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       </a:t>
            </a:r>
          </a:p>
          <a:p>
            <a:r>
              <a:rPr lang="en-US" altLang="ko-KR" sz="3000" b="1" dirty="0" smtClean="0"/>
              <a:t>         </a:t>
            </a:r>
            <a:r>
              <a:rPr lang="en-US" altLang="ko-KR" sz="3000" b="1" dirty="0"/>
              <a:t> 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   SELECT </a:t>
            </a:r>
            <a:r>
              <a:rPr lang="en-US" altLang="ko-KR" sz="3000" b="1" dirty="0" err="1"/>
              <a:t>snap_id</a:t>
            </a:r>
            <a:r>
              <a:rPr lang="en-US" altLang="ko-KR" sz="3000" b="1" dirty="0"/>
              <a:t>, </a:t>
            </a:r>
            <a:r>
              <a:rPr lang="en-US" altLang="ko-KR" sz="3000" b="1" dirty="0" err="1" smtClean="0"/>
              <a:t>begin_interval_time</a:t>
            </a:r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        , </a:t>
            </a:r>
            <a:r>
              <a:rPr lang="en-US" altLang="ko-KR" sz="3000" b="1" dirty="0" err="1" smtClean="0"/>
              <a:t>end_interval_time</a:t>
            </a:r>
            <a:r>
              <a:rPr lang="en-US" altLang="ko-KR" sz="3000" b="1" dirty="0" smtClean="0"/>
              <a:t> </a:t>
            </a:r>
            <a:endParaRPr lang="en-US" altLang="ko-KR" sz="3000" b="1" dirty="0"/>
          </a:p>
          <a:p>
            <a:r>
              <a:rPr lang="en-US" altLang="ko-KR" sz="3000" b="1" dirty="0" smtClean="0"/>
              <a:t>   FROM </a:t>
            </a:r>
            <a:r>
              <a:rPr lang="en-US" altLang="ko-KR" sz="3000" b="1" dirty="0"/>
              <a:t>SYS.DBA_HIST_SNAPSHOT;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636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DBA_HISTORY VIEW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테이블스페이스 사용 통계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파일시스템 사용 통계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운영체제 통계 등 정보 제공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200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DBA_HISTORY VIEW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록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/>
              <a:t>   </a:t>
            </a:r>
            <a:r>
              <a:rPr lang="en-US" altLang="ko-KR" sz="3000" b="1" dirty="0" smtClean="0"/>
              <a:t>SELECT </a:t>
            </a:r>
            <a:r>
              <a:rPr lang="en-US" altLang="ko-KR" sz="3000" b="1" dirty="0" err="1"/>
              <a:t>view_name</a:t>
            </a:r>
            <a:r>
              <a:rPr lang="en-US" altLang="ko-KR" sz="3000" b="1" dirty="0"/>
              <a:t> 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   FROM </a:t>
            </a:r>
            <a:r>
              <a:rPr lang="en-US" altLang="ko-KR" sz="3000" b="1" dirty="0" err="1" smtClean="0"/>
              <a:t>user_views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   WHERE  </a:t>
            </a:r>
            <a:r>
              <a:rPr lang="en-US" altLang="ko-KR" sz="3000" b="1" dirty="0" err="1" smtClean="0"/>
              <a:t>view_name</a:t>
            </a:r>
            <a:r>
              <a:rPr lang="en-US" altLang="ko-KR" sz="3000" b="1" dirty="0" smtClean="0"/>
              <a:t> </a:t>
            </a:r>
            <a:r>
              <a:rPr lang="en-US" altLang="ko-KR" sz="3000" b="1" dirty="0"/>
              <a:t>like 'DBA_HIST_%';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0067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5400000">
            <a:off x="-152400" y="152400"/>
            <a:ext cx="6858000" cy="655320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1005840"/>
            <a:ext cx="1994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5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40777" y="1775281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8854" y="1987883"/>
            <a:ext cx="2209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AWR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735" y="3286706"/>
            <a:ext cx="5101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SQL </a:t>
            </a:r>
            <a:r>
              <a:rPr lang="ko-KR" altLang="en-US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자동화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618414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Q &amp; A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80000" tIns="216000" rtlCol="0">
            <a:noAutofit/>
          </a:bodyPr>
          <a:lstStyle/>
          <a:p>
            <a:r>
              <a:rPr lang="ko-KR" altLang="en-US" sz="3000" b="1" dirty="0" smtClean="0"/>
              <a:t>● 방법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1) SQL</a:t>
            </a:r>
            <a:r>
              <a:rPr lang="ko-KR" altLang="en-US" sz="3000" b="1" dirty="0" smtClean="0"/>
              <a:t>명령어 입력</a:t>
            </a:r>
            <a:r>
              <a:rPr lang="en-US" altLang="ko-KR" sz="3000" b="1" dirty="0" smtClean="0"/>
              <a:t> 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2) </a:t>
            </a:r>
            <a:r>
              <a:rPr lang="ko-KR" altLang="en-US" sz="3000" b="1" dirty="0" smtClean="0"/>
              <a:t>입력한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명령어의 </a:t>
            </a:r>
            <a:r>
              <a:rPr lang="en-US" altLang="ko-KR" sz="3000" b="1" dirty="0" smtClean="0"/>
              <a:t>SQL_ID</a:t>
            </a:r>
            <a:r>
              <a:rPr lang="ko-KR" altLang="en-US" sz="3000" b="1" dirty="0" smtClean="0"/>
              <a:t>검색</a:t>
            </a: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3) </a:t>
            </a:r>
            <a:r>
              <a:rPr lang="ko-KR" altLang="en-US" sz="3000" b="1" dirty="0" smtClean="0"/>
              <a:t>현재 </a:t>
            </a:r>
            <a:r>
              <a:rPr lang="en-US" altLang="ko-KR" sz="3000" b="1" dirty="0" smtClean="0"/>
              <a:t>DB</a:t>
            </a:r>
            <a:r>
              <a:rPr lang="ko-KR" altLang="en-US" sz="3000" b="1" dirty="0" smtClean="0"/>
              <a:t>상태 스냅샷 생성</a:t>
            </a: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4) SQL_ID</a:t>
            </a:r>
            <a:r>
              <a:rPr lang="ko-KR" altLang="en-US" sz="3000" b="1" dirty="0" smtClean="0"/>
              <a:t>이용해서 </a:t>
            </a:r>
            <a:r>
              <a:rPr lang="en-US" altLang="ko-KR" sz="3000" b="1" dirty="0" smtClean="0"/>
              <a:t>AWR</a:t>
            </a:r>
            <a:r>
              <a:rPr lang="ko-KR" altLang="en-US" sz="3000" b="1" dirty="0" smtClean="0"/>
              <a:t>내 정보에서 실행계획 조회</a:t>
            </a:r>
            <a:endParaRPr lang="en-US" altLang="ko-KR" sz="3000" b="1" dirty="0" smtClean="0"/>
          </a:p>
          <a:p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4342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r>
              <a:rPr lang="en-US" altLang="ko-KR" sz="3000" b="1" dirty="0"/>
              <a:t>  </a:t>
            </a:r>
            <a:r>
              <a:rPr lang="en-US" altLang="ko-KR" sz="3200" b="1" dirty="0" smtClean="0"/>
              <a:t> /*  SYS</a:t>
            </a:r>
            <a:r>
              <a:rPr lang="ko-KR" altLang="en-US" sz="3200" b="1" dirty="0" smtClean="0"/>
              <a:t>계정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 */</a:t>
            </a:r>
          </a:p>
          <a:p>
            <a:endParaRPr lang="en-US" altLang="ko-KR" sz="2800" b="1" dirty="0"/>
          </a:p>
          <a:p>
            <a:r>
              <a:rPr lang="en-US" altLang="ko-KR" sz="3200" b="1" dirty="0"/>
              <a:t>  SELECT </a:t>
            </a:r>
            <a:r>
              <a:rPr lang="en-US" altLang="ko-KR" sz="3200" b="1" dirty="0" err="1"/>
              <a:t>e.last_name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d.department_name</a:t>
            </a:r>
            <a:endParaRPr lang="en-US" altLang="ko-KR" sz="3200" b="1" dirty="0"/>
          </a:p>
          <a:p>
            <a:r>
              <a:rPr lang="en-US" altLang="ko-KR" sz="3200" b="1" dirty="0"/>
              <a:t>  FROM </a:t>
            </a:r>
            <a:r>
              <a:rPr lang="en-US" altLang="ko-KR" sz="3200" b="1" dirty="0" err="1"/>
              <a:t>hr.employees</a:t>
            </a:r>
            <a:r>
              <a:rPr lang="en-US" altLang="ko-KR" sz="3200" b="1" dirty="0"/>
              <a:t> e, </a:t>
            </a:r>
            <a:r>
              <a:rPr lang="en-US" altLang="ko-KR" sz="3200" b="1" dirty="0" err="1"/>
              <a:t>hr.departments</a:t>
            </a:r>
            <a:r>
              <a:rPr lang="en-US" altLang="ko-KR" sz="3200" b="1" dirty="0"/>
              <a:t> d</a:t>
            </a:r>
          </a:p>
          <a:p>
            <a:r>
              <a:rPr lang="en-US" altLang="ko-KR" sz="3200" b="1" dirty="0"/>
              <a:t>  WHERE </a:t>
            </a:r>
            <a:r>
              <a:rPr lang="en-US" altLang="ko-KR" sz="3200" b="1" dirty="0" err="1"/>
              <a:t>e.department_id</a:t>
            </a:r>
            <a:r>
              <a:rPr lang="en-US" altLang="ko-KR" sz="3200" b="1" dirty="0"/>
              <a:t> =  </a:t>
            </a:r>
            <a:r>
              <a:rPr lang="en-US" altLang="ko-KR" sz="3200" b="1" dirty="0" err="1"/>
              <a:t>d.department_id</a:t>
            </a:r>
            <a:r>
              <a:rPr lang="en-US" altLang="ko-KR" sz="3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34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r>
              <a:rPr lang="en-US" altLang="ko-KR" sz="3200" b="1" dirty="0" smtClean="0"/>
              <a:t>   /*SQL ID </a:t>
            </a:r>
            <a:r>
              <a:rPr lang="ko-KR" altLang="en-US" sz="3200" b="1" dirty="0"/>
              <a:t>검색</a:t>
            </a:r>
            <a:r>
              <a:rPr lang="en-US" altLang="ko-KR" sz="3200" b="1" dirty="0"/>
              <a:t>*/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  SELECT </a:t>
            </a:r>
            <a:r>
              <a:rPr lang="en-US" altLang="ko-KR" sz="3200" b="1" dirty="0"/>
              <a:t>SQL_ID, SQL_TEXT FROM V$SQL 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  WHERE </a:t>
            </a:r>
            <a:r>
              <a:rPr lang="en-US" altLang="ko-KR" sz="3200" b="1" dirty="0"/>
              <a:t>SQL_TEXT LIKE 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  '%</a:t>
            </a:r>
            <a:r>
              <a:rPr lang="en-US" altLang="ko-KR" sz="3200" b="1" dirty="0"/>
              <a:t>SELECT </a:t>
            </a:r>
            <a:r>
              <a:rPr lang="en-US" altLang="ko-KR" sz="3200" b="1" dirty="0" err="1"/>
              <a:t>e.last_name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d.department_name</a:t>
            </a:r>
            <a:r>
              <a:rPr lang="en-US" altLang="ko-KR" sz="3200" b="1" dirty="0"/>
              <a:t>%' ;</a:t>
            </a:r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1858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r>
              <a:rPr lang="en-US" altLang="ko-KR" sz="3200" b="1" dirty="0" smtClean="0"/>
              <a:t>   /* </a:t>
            </a:r>
            <a:r>
              <a:rPr lang="ko-KR" altLang="en-US" sz="3200" b="1" dirty="0" smtClean="0"/>
              <a:t>스냅샷 생성</a:t>
            </a:r>
            <a:r>
              <a:rPr lang="en-US" altLang="ko-KR" sz="3200" b="1" dirty="0" smtClean="0"/>
              <a:t>*/</a:t>
            </a:r>
            <a:endParaRPr lang="en-US" altLang="ko-KR" sz="3200" b="1" dirty="0"/>
          </a:p>
          <a:p>
            <a:endParaRPr lang="en-US" altLang="ko-KR" sz="3000" b="1" dirty="0" smtClean="0"/>
          </a:p>
          <a:p>
            <a:r>
              <a:rPr lang="en-US" altLang="ko-KR" sz="2800" b="1" dirty="0"/>
              <a:t>  </a:t>
            </a:r>
            <a:endParaRPr lang="en-US" altLang="ko-KR" sz="2800" b="1" dirty="0" smtClean="0"/>
          </a:p>
          <a:p>
            <a:r>
              <a:rPr lang="en-US" altLang="ko-KR" sz="2800" b="1" dirty="0"/>
              <a:t> </a:t>
            </a:r>
            <a:r>
              <a:rPr lang="en-US" altLang="ko-KR" sz="2800" b="1" dirty="0" smtClean="0"/>
              <a:t>  </a:t>
            </a:r>
            <a:r>
              <a:rPr lang="en-US" altLang="ko-KR" sz="3200" b="1" dirty="0" smtClean="0"/>
              <a:t>exec </a:t>
            </a:r>
            <a:r>
              <a:rPr lang="en-US" altLang="ko-KR" sz="3200" b="1" dirty="0" err="1"/>
              <a:t>dbms_workload_repository.create_snapshot</a:t>
            </a:r>
            <a:r>
              <a:rPr lang="en-US" altLang="ko-KR" sz="3200" b="1" dirty="0"/>
              <a:t>;</a:t>
            </a:r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5563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6" y="83999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SELECT </a:t>
            </a:r>
            <a:r>
              <a:rPr lang="en-US" altLang="ko-KR" sz="3000" b="1" dirty="0"/>
              <a:t>PLAN_TABLE_OUTPUT FROM TABLE </a:t>
            </a:r>
            <a:r>
              <a:rPr lang="en-US" altLang="ko-KR" sz="3000" b="1" dirty="0" smtClean="0"/>
              <a:t> </a:t>
            </a:r>
          </a:p>
          <a:p>
            <a:r>
              <a:rPr lang="en-US" altLang="ko-KR" sz="3000" b="1" dirty="0" smtClean="0"/>
              <a:t>  (</a:t>
            </a:r>
            <a:r>
              <a:rPr lang="en-US" altLang="ko-KR" sz="3000" b="1" dirty="0"/>
              <a:t>DBMS_XPLAN.DISPLAY_AWR('dvjtx7227cp20</a:t>
            </a:r>
            <a:r>
              <a:rPr lang="en-US" altLang="ko-KR" sz="3000" b="1" dirty="0" smtClean="0"/>
              <a:t>'))</a:t>
            </a:r>
            <a:r>
              <a:rPr lang="en-US" altLang="ko-KR" sz="3200" b="1" dirty="0" smtClean="0"/>
              <a:t>;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2770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9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OEM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이용해서 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</a:t>
            </a:r>
            <a:r>
              <a:rPr lang="en-US" altLang="ko-KR" sz="3000" b="1" dirty="0" err="1" smtClean="0"/>
              <a:t>emctl</a:t>
            </a:r>
            <a:r>
              <a:rPr lang="en-US" altLang="ko-KR" sz="3000" b="1" dirty="0" smtClean="0"/>
              <a:t> status </a:t>
            </a:r>
            <a:r>
              <a:rPr lang="en-US" altLang="ko-KR" sz="3000" b="1" dirty="0" err="1" smtClean="0"/>
              <a:t>dbconsole</a:t>
            </a:r>
            <a:endParaRPr lang="en-US" altLang="ko-KR" sz="3000" b="1" dirty="0" smtClean="0"/>
          </a:p>
          <a:p>
            <a:endParaRPr lang="en-US" altLang="ko-KR" sz="3000" b="1" dirty="0"/>
          </a:p>
          <a:p>
            <a:r>
              <a:rPr lang="en-US" altLang="ko-KR" sz="3000" b="1" dirty="0" smtClean="0"/>
              <a:t>    </a:t>
            </a:r>
            <a:r>
              <a:rPr lang="en-US" altLang="ko-KR" sz="3000" b="1" dirty="0" err="1" smtClean="0"/>
              <a:t>firefox</a:t>
            </a:r>
            <a:r>
              <a:rPr lang="en-US" altLang="ko-KR" sz="3000" b="1" dirty="0" smtClean="0"/>
              <a:t> </a:t>
            </a:r>
            <a:r>
              <a:rPr lang="en-US" altLang="ko-KR" sz="3000" b="1" dirty="0"/>
              <a:t>https://oracle54:5500/em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8916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09761" y="2320402"/>
            <a:ext cx="90252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자동화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96720" y="3973320"/>
            <a:ext cx="86664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936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 SQL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자동화란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17578" y="1256822"/>
            <a:ext cx="3907129" cy="51318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튜닝</a:t>
            </a:r>
            <a:endParaRPr lang="ko-KR" altLang="en-US" sz="8000" b="1" dirty="0"/>
          </a:p>
        </p:txBody>
      </p:sp>
      <p:sp>
        <p:nvSpPr>
          <p:cNvPr id="9" name="모서리가 둥근 직사각형 8"/>
          <p:cNvSpPr/>
          <p:nvPr/>
        </p:nvSpPr>
        <p:spPr>
          <a:xfrm rot="842011">
            <a:off x="6849545" y="2145651"/>
            <a:ext cx="2762250" cy="1857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전문 지식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20414476">
            <a:off x="3477044" y="1682589"/>
            <a:ext cx="2762250" cy="19002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분석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21333817">
            <a:off x="4668276" y="4256869"/>
            <a:ext cx="2762250" cy="1857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비</a:t>
            </a:r>
            <a:r>
              <a:rPr lang="ko-KR" altLang="en-US" sz="4000" b="1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2479" y="1042312"/>
            <a:ext cx="6463249" cy="5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튜닝</a:t>
            </a:r>
            <a:endParaRPr lang="en-US" altLang="ko-KR" sz="8000" b="1" dirty="0" smtClean="0"/>
          </a:p>
          <a:p>
            <a:pPr algn="ctr"/>
            <a:r>
              <a:rPr lang="ko-KR" altLang="en-US" sz="8000" b="1" dirty="0" smtClean="0"/>
              <a:t>자동</a:t>
            </a:r>
            <a:r>
              <a:rPr lang="ko-KR" altLang="en-US" sz="8000" b="1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10271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84538" y="1348262"/>
            <a:ext cx="3907129" cy="51318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일반 모드</a:t>
            </a:r>
            <a:endParaRPr lang="ko-KR" altLang="en-US" sz="80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62305" y="1348261"/>
            <a:ext cx="3907129" cy="51318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튜닝</a:t>
            </a:r>
            <a:endParaRPr lang="en-US" altLang="ko-KR" sz="8000" b="1" dirty="0" smtClean="0"/>
          </a:p>
          <a:p>
            <a:pPr algn="ctr"/>
            <a:r>
              <a:rPr lang="ko-KR" altLang="en-US" sz="8000" b="1" dirty="0" smtClean="0"/>
              <a:t>모드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763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82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ADDM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83" y="1094544"/>
            <a:ext cx="8185718" cy="55297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8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62127" y="2516561"/>
            <a:ext cx="3366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1467" y="3973320"/>
            <a:ext cx="784013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2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SQL Tuning Advisor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45920" y="1775916"/>
            <a:ext cx="9316720" cy="43239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smtClean="0"/>
              <a:t>SQL</a:t>
            </a:r>
          </a:p>
          <a:p>
            <a:pPr algn="ctr"/>
            <a:r>
              <a:rPr lang="en-US" altLang="ko-KR" sz="8000" b="1" dirty="0" smtClean="0"/>
              <a:t>Tuning Advisor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207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7300" y="1278076"/>
            <a:ext cx="4399280" cy="2562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/>
              <a:t>통계분석</a:t>
            </a:r>
            <a:endParaRPr lang="ko-KR" altLang="en-US" sz="6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300" y="4082236"/>
            <a:ext cx="4399280" cy="2562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SQL</a:t>
            </a:r>
          </a:p>
          <a:p>
            <a:pPr algn="ctr"/>
            <a:r>
              <a:rPr lang="ko-KR" altLang="en-US" sz="6000" b="1" dirty="0" err="1" smtClean="0"/>
              <a:t>프로파일</a:t>
            </a:r>
            <a:r>
              <a:rPr lang="ko-KR" altLang="en-US" sz="6000" b="1" dirty="0" err="1"/>
              <a:t>링</a:t>
            </a:r>
            <a:endParaRPr lang="ko-KR" altLang="en-US" sz="6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82080" y="1278076"/>
            <a:ext cx="4399280" cy="2562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/>
              <a:t>액세스</a:t>
            </a:r>
            <a:endParaRPr lang="en-US" altLang="ko-KR" sz="6000" b="1" dirty="0" smtClean="0"/>
          </a:p>
          <a:p>
            <a:pPr algn="ctr"/>
            <a:r>
              <a:rPr lang="ko-KR" altLang="en-US" sz="6000" b="1" dirty="0" smtClean="0"/>
              <a:t>경로 분석</a:t>
            </a:r>
            <a:endParaRPr lang="ko-KR" altLang="en-US" sz="6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82080" y="4082236"/>
            <a:ext cx="4399280" cy="2562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SQL</a:t>
            </a:r>
          </a:p>
          <a:p>
            <a:pPr algn="ctr"/>
            <a:r>
              <a:rPr lang="ko-KR" altLang="en-US" sz="6000" b="1" dirty="0" smtClean="0"/>
              <a:t>구조 분석</a:t>
            </a:r>
            <a:endParaRPr lang="ko-KR" altLang="en-US" sz="6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0960" y="186567"/>
            <a:ext cx="6929119" cy="8771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SQL Tuning Advisor</a:t>
            </a:r>
          </a:p>
        </p:txBody>
      </p:sp>
    </p:spTree>
    <p:extLst>
      <p:ext uri="{BB962C8B-B14F-4D97-AF65-F5344CB8AC3E}">
        <p14:creationId xmlns:p14="http://schemas.microsoft.com/office/powerpoint/2010/main" val="13590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2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 SQL Tuning Advisor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02" y="1094544"/>
            <a:ext cx="7995281" cy="55297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9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74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SQL Access Advisor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45920" y="1775916"/>
            <a:ext cx="9316720" cy="43239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smtClean="0"/>
              <a:t>SQL</a:t>
            </a:r>
          </a:p>
          <a:p>
            <a:pPr algn="ctr"/>
            <a:r>
              <a:rPr lang="en-US" altLang="ko-KR" sz="8000" b="1" dirty="0" smtClean="0"/>
              <a:t>Access Advisor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623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74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Access Advisor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1" y="1094544"/>
            <a:ext cx="7695282" cy="55297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49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74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Access Advisor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1" y="1162445"/>
            <a:ext cx="7695282" cy="53939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26670" y="2366346"/>
            <a:ext cx="25218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1467" y="3973320"/>
            <a:ext cx="717040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90427" y="2282881"/>
            <a:ext cx="34147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11880" y="396552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791" y="246176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4440" y="2591252"/>
            <a:ext cx="5763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8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234440" y="3925475"/>
            <a:ext cx="5763437" cy="77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8" y="49667"/>
            <a:ext cx="151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en-US" altLang="ko-KR" sz="3000" b="1" dirty="0" smtClean="0"/>
              <a:t>AWR( Automatic Workload Repository )</a:t>
            </a:r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931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8" y="49667"/>
            <a:ext cx="151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en-US" altLang="ko-KR" sz="3000" b="1" dirty="0" smtClean="0"/>
              <a:t>AWR( Automatic Workload Repository )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en-US" altLang="ko-KR" sz="3000" b="1" dirty="0" smtClean="0"/>
              <a:t>Oracle 10g</a:t>
            </a:r>
            <a:r>
              <a:rPr lang="ko-KR" altLang="en-US" sz="3000" b="1" dirty="0" smtClean="0"/>
              <a:t>부</a:t>
            </a:r>
            <a:r>
              <a:rPr lang="ko-KR" altLang="en-US" sz="3000" b="1" dirty="0"/>
              <a:t>터</a:t>
            </a:r>
            <a:r>
              <a:rPr lang="ko-KR" altLang="en-US" sz="3000" b="1" dirty="0" smtClean="0"/>
              <a:t> 제공되는 내장 저장소</a:t>
            </a:r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일정한 주기로 주요통계와 작업로드정보에 대한 스냅샷을 만들어 저장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46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31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능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데이터베이스 분석 및 튜닝을 위한 성능 통계정보를 수집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처리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유지관리</a:t>
            </a:r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데이터베이스에서 사용한 정확한 시간을 확인</a:t>
            </a:r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세션정보 저장</a:t>
            </a:r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925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656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원리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2" y="2149906"/>
            <a:ext cx="10634888" cy="353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7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b="1" dirty="0" smtClean="0"/>
              <a:t>      </a:t>
            </a:r>
            <a:r>
              <a:rPr lang="en-US" altLang="ko-KR" sz="3200" b="1" dirty="0"/>
              <a:t>SELECT </a:t>
            </a:r>
            <a:r>
              <a:rPr lang="en-US" altLang="ko-KR" sz="3200" b="1" dirty="0" err="1"/>
              <a:t>snap_interval</a:t>
            </a:r>
            <a:r>
              <a:rPr lang="en-US" altLang="ko-KR" sz="3200" b="1" dirty="0"/>
              <a:t> , retention </a:t>
            </a:r>
            <a:endParaRPr lang="en-US" altLang="ko-KR" sz="3200" b="1" dirty="0" smtClean="0"/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    FROM </a:t>
            </a:r>
            <a:r>
              <a:rPr lang="en-US" altLang="ko-KR" sz="3200" b="1" dirty="0" err="1"/>
              <a:t>dba_hist_wr_control</a:t>
            </a:r>
            <a:r>
              <a:rPr lang="en-US" altLang="ko-KR" sz="3200" b="1" dirty="0"/>
              <a:t>;</a:t>
            </a:r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223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8387" y="49667"/>
            <a:ext cx="501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AWR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스냅샷 설정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r>
              <a:rPr lang="en-US" altLang="ko-KR" sz="3200" dirty="0" smtClean="0"/>
              <a:t>      </a:t>
            </a:r>
            <a:r>
              <a:rPr lang="en-US" altLang="ko-KR" sz="3200" b="1" dirty="0"/>
              <a:t>SELECT </a:t>
            </a:r>
            <a:r>
              <a:rPr lang="en-US" altLang="ko-KR" sz="3200" b="1" dirty="0" err="1"/>
              <a:t>snap_interval</a:t>
            </a:r>
            <a:r>
              <a:rPr lang="en-US" altLang="ko-KR" sz="3200" b="1" dirty="0"/>
              <a:t> , retention </a:t>
            </a:r>
            <a:endParaRPr lang="en-US" altLang="ko-KR" sz="3200" b="1" dirty="0" smtClean="0"/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    FROM </a:t>
            </a:r>
            <a:r>
              <a:rPr lang="en-US" altLang="ko-KR" sz="3200" b="1" dirty="0" err="1"/>
              <a:t>dba_hist_wr_control</a:t>
            </a:r>
            <a:r>
              <a:rPr lang="en-US" altLang="ko-KR" sz="3200" b="1" dirty="0"/>
              <a:t>;</a:t>
            </a:r>
            <a:r>
              <a:rPr lang="en-US" altLang="ko-KR" sz="3000" b="1" dirty="0" smtClean="0"/>
              <a:t>    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endParaRPr lang="ko-KR" altLang="en-US" sz="3000" b="1" dirty="0"/>
          </a:p>
        </p:txBody>
      </p:sp>
      <p:pic>
        <p:nvPicPr>
          <p:cNvPr id="1026" name="Picture 2" descr="C:\Users\itwill\Desktop\KakaoTalk_20171212_200255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" y="3579813"/>
            <a:ext cx="10995378" cy="112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492</Words>
  <Application>Microsoft Office PowerPoint</Application>
  <PresentationFormat>사용자 지정</PresentationFormat>
  <Paragraphs>186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Arial</vt:lpstr>
      <vt:lpstr>맑은 고딕</vt:lpstr>
      <vt:lpstr>210 맨발의청춘 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Administrator</cp:lastModifiedBy>
  <cp:revision>163</cp:revision>
  <dcterms:created xsi:type="dcterms:W3CDTF">2016-04-23T10:48:41Z</dcterms:created>
  <dcterms:modified xsi:type="dcterms:W3CDTF">2018-02-04T07:28:23Z</dcterms:modified>
</cp:coreProperties>
</file>