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76" r:id="rId4"/>
    <p:sldId id="259" r:id="rId5"/>
    <p:sldId id="263" r:id="rId6"/>
    <p:sldId id="264" r:id="rId7"/>
    <p:sldId id="265" r:id="rId8"/>
    <p:sldId id="266" r:id="rId9"/>
    <p:sldId id="267" r:id="rId10"/>
    <p:sldId id="262" r:id="rId11"/>
    <p:sldId id="270" r:id="rId12"/>
    <p:sldId id="271" r:id="rId13"/>
    <p:sldId id="272" r:id="rId14"/>
    <p:sldId id="273" r:id="rId15"/>
    <p:sldId id="275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95" r:id="rId32"/>
    <p:sldId id="294" r:id="rId33"/>
    <p:sldId id="313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2" r:id="rId42"/>
    <p:sldId id="304" r:id="rId43"/>
    <p:sldId id="305" r:id="rId44"/>
    <p:sldId id="306" r:id="rId45"/>
    <p:sldId id="308" r:id="rId46"/>
    <p:sldId id="307" r:id="rId47"/>
    <p:sldId id="309" r:id="rId48"/>
    <p:sldId id="310" r:id="rId49"/>
    <p:sldId id="311" r:id="rId50"/>
    <p:sldId id="312" r:id="rId51"/>
    <p:sldId id="293" r:id="rId52"/>
    <p:sldId id="269" r:id="rId53"/>
  </p:sldIdLst>
  <p:sldSz cx="12192000" cy="6858000"/>
  <p:notesSz cx="6858000" cy="9144000"/>
  <p:embeddedFontLst>
    <p:embeddedFont>
      <p:font typeface="나눔스퀘어" panose="020B0600000101010101" pitchFamily="50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94601" autoAdjust="0"/>
  </p:normalViewPr>
  <p:slideViewPr>
    <p:cSldViewPr snapToGrid="0">
      <p:cViewPr varScale="1">
        <p:scale>
          <a:sx n="82" d="100"/>
          <a:sy n="82" d="100"/>
        </p:scale>
        <p:origin x="-58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01721-578B-41A3-A134-841E46E7776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86E13-7499-484E-82FE-FAE1E9EC1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8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4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8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8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2028-A4EB-4AAF-BAC9-7D9A6871C59B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 rot="5400000">
            <a:off x="861212" y="-1196341"/>
            <a:ext cx="6858000" cy="9250680"/>
          </a:xfrm>
          <a:custGeom>
            <a:avLst/>
            <a:gdLst>
              <a:gd name="connsiteX0" fmla="*/ 0 w 6858000"/>
              <a:gd name="connsiteY0" fmla="*/ 9250680 h 9250680"/>
              <a:gd name="connsiteX1" fmla="*/ 0 w 6858000"/>
              <a:gd name="connsiteY1" fmla="*/ 5917555 h 9250680"/>
              <a:gd name="connsiteX2" fmla="*/ 0 w 6858000"/>
              <a:gd name="connsiteY2" fmla="*/ 5829300 h 9250680"/>
              <a:gd name="connsiteX3" fmla="*/ 0 w 6858000"/>
              <a:gd name="connsiteY3" fmla="*/ 0 h 9250680"/>
              <a:gd name="connsiteX4" fmla="*/ 6858000 w 6858000"/>
              <a:gd name="connsiteY4" fmla="*/ 3333125 h 9250680"/>
              <a:gd name="connsiteX5" fmla="*/ 6858000 w 6858000"/>
              <a:gd name="connsiteY5" fmla="*/ 9250680 h 925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9250680">
                <a:moveTo>
                  <a:pt x="0" y="9250680"/>
                </a:moveTo>
                <a:lnTo>
                  <a:pt x="0" y="5917555"/>
                </a:lnTo>
                <a:lnTo>
                  <a:pt x="0" y="5829300"/>
                </a:lnTo>
                <a:lnTo>
                  <a:pt x="0" y="0"/>
                </a:lnTo>
                <a:lnTo>
                  <a:pt x="6858000" y="3333125"/>
                </a:lnTo>
                <a:lnTo>
                  <a:pt x="6858000" y="925068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04900" y="1761396"/>
            <a:ext cx="51812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5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프로젝트</a:t>
            </a:r>
            <a:endParaRPr lang="ko-KR" altLang="en-US" sz="5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73516" y="4778127"/>
            <a:ext cx="1237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강아현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임재</a:t>
            </a:r>
            <a:r>
              <a:rPr lang="ko-KR" altLang="en-US" sz="3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</a:t>
            </a:r>
            <a:endParaRPr lang="en-US" altLang="ko-KR" sz="3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00827" y="2566987"/>
            <a:ext cx="4968240" cy="77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/>
          <p:nvPr/>
        </p:nvSpPr>
        <p:spPr>
          <a:xfrm>
            <a:off x="2931898" y="2479067"/>
            <a:ext cx="16400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54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81484" y="2282881"/>
            <a:ext cx="25218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퀴즈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11880" y="396552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2266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1-8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퀴즈</a:t>
            </a:r>
            <a:endParaRPr lang="en-US" altLang="ko-KR" sz="44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1) Oracle</a:t>
            </a:r>
            <a:r>
              <a:rPr lang="ko-KR" altLang="en-US" sz="3000" b="1" dirty="0" smtClean="0"/>
              <a:t>의 성능 툴 중 </a:t>
            </a:r>
            <a:r>
              <a:rPr lang="en-US" altLang="ko-KR" sz="3000" b="1" dirty="0" smtClean="0"/>
              <a:t>DB</a:t>
            </a:r>
            <a:r>
              <a:rPr lang="ko-KR" altLang="en-US" sz="3000" b="1" dirty="0" smtClean="0"/>
              <a:t>의 </a:t>
            </a:r>
            <a:r>
              <a:rPr lang="en-US" altLang="ko-KR" sz="3000" b="1" dirty="0" smtClean="0"/>
              <a:t>Instance</a:t>
            </a:r>
            <a:r>
              <a:rPr lang="ko-KR" altLang="en-US" sz="3000" b="1" dirty="0" smtClean="0"/>
              <a:t>에서 수집된 성능 데이터를 지속적으로 분석하는 툴은 무엇인가</a:t>
            </a:r>
            <a:r>
              <a:rPr lang="en-US" altLang="ko-KR" sz="3000" b="1" dirty="0" smtClean="0"/>
              <a:t>?</a:t>
            </a:r>
            <a:r>
              <a:rPr lang="ko-KR" altLang="en-US" sz="3000" b="1" dirty="0" smtClean="0"/>
              <a:t> 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225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2266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1-8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퀴즈</a:t>
            </a:r>
            <a:endParaRPr lang="en-US" altLang="ko-KR" sz="44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1) Oracle</a:t>
            </a:r>
            <a:r>
              <a:rPr lang="ko-KR" altLang="en-US" sz="3000" b="1" dirty="0" smtClean="0"/>
              <a:t>의 성능 툴 중 </a:t>
            </a:r>
            <a:r>
              <a:rPr lang="en-US" altLang="ko-KR" sz="3000" b="1" dirty="0" smtClean="0"/>
              <a:t>DB</a:t>
            </a:r>
            <a:r>
              <a:rPr lang="ko-KR" altLang="en-US" sz="3000" b="1" dirty="0" smtClean="0"/>
              <a:t>의 </a:t>
            </a:r>
            <a:r>
              <a:rPr lang="en-US" altLang="ko-KR" sz="3000" b="1" dirty="0" smtClean="0"/>
              <a:t>Instance</a:t>
            </a:r>
            <a:r>
              <a:rPr lang="ko-KR" altLang="en-US" sz="3000" b="1" dirty="0" smtClean="0"/>
              <a:t>에서 수집된 성능 데이터를 지속적으로 분석하는 툴은 무엇인가</a:t>
            </a:r>
            <a:r>
              <a:rPr lang="en-US" altLang="ko-KR" sz="3000" b="1" dirty="0" smtClean="0"/>
              <a:t>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/>
              <a:t>정답</a:t>
            </a:r>
            <a:r>
              <a:rPr lang="en-US" altLang="ko-KR" sz="3000" b="1" dirty="0"/>
              <a:t> </a:t>
            </a:r>
            <a:r>
              <a:rPr lang="en-US" altLang="ko-KR" sz="3000" b="1" dirty="0" smtClean="0"/>
              <a:t>: </a:t>
            </a:r>
            <a:r>
              <a:rPr lang="en-US" altLang="ko-KR" sz="3000" b="1" dirty="0">
                <a:solidFill>
                  <a:srgbClr val="FF0000"/>
                </a:solidFill>
              </a:rPr>
              <a:t>ADDM (Automatic Database </a:t>
            </a:r>
            <a:r>
              <a:rPr lang="en-US" altLang="ko-KR" sz="3000" b="1" dirty="0" err="1">
                <a:solidFill>
                  <a:srgbClr val="FF0000"/>
                </a:solidFill>
              </a:rPr>
              <a:t>Dianostic</a:t>
            </a:r>
            <a:r>
              <a:rPr lang="en-US" altLang="ko-KR" sz="3000" b="1" dirty="0">
                <a:solidFill>
                  <a:srgbClr val="FF0000"/>
                </a:solidFill>
              </a:rPr>
              <a:t> Monitor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)</a:t>
            </a:r>
            <a:endParaRPr lang="en-US" altLang="ko-K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2266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1-8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퀴즈</a:t>
            </a:r>
            <a:endParaRPr lang="en-US" altLang="ko-KR" sz="44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2) </a:t>
            </a:r>
            <a:r>
              <a:rPr lang="ko-KR" altLang="en-US" sz="3000" b="1" dirty="0" smtClean="0"/>
              <a:t>비효율적인 </a:t>
            </a: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문의 원인 </a:t>
            </a:r>
            <a:r>
              <a:rPr lang="en-US" altLang="ko-KR" sz="3000" b="1" dirty="0" smtClean="0"/>
              <a:t>2</a:t>
            </a:r>
            <a:r>
              <a:rPr lang="ko-KR" altLang="en-US" sz="3000" b="1" dirty="0" smtClean="0"/>
              <a:t>가지 이상 설명하시오</a:t>
            </a:r>
            <a:r>
              <a:rPr lang="en-US" altLang="ko-KR" sz="3000" b="1" dirty="0" smtClean="0"/>
              <a:t>.</a:t>
            </a:r>
            <a:r>
              <a:rPr lang="ko-KR" altLang="en-US" sz="3000" b="1" dirty="0" smtClean="0"/>
              <a:t> 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554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2266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1-8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퀴즈</a:t>
            </a:r>
            <a:endParaRPr lang="en-US" altLang="ko-KR" sz="44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2) </a:t>
            </a:r>
            <a:r>
              <a:rPr lang="ko-KR" altLang="en-US" sz="3000" b="1" dirty="0" smtClean="0"/>
              <a:t>비효율적인 </a:t>
            </a: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문의 원인 </a:t>
            </a:r>
            <a:r>
              <a:rPr lang="en-US" altLang="ko-KR" sz="3000" b="1" dirty="0" smtClean="0"/>
              <a:t>2</a:t>
            </a:r>
            <a:r>
              <a:rPr lang="ko-KR" altLang="en-US" sz="3000" b="1" dirty="0" smtClean="0"/>
              <a:t>가지 이상 설명하시오</a:t>
            </a:r>
            <a:r>
              <a:rPr lang="en-US" altLang="ko-KR" sz="3000" b="1" dirty="0" smtClean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/>
              <a:t>정답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오래되거나 </a:t>
            </a:r>
            <a:r>
              <a:rPr lang="ko-KR" altLang="en-US" sz="3000" b="1" dirty="0">
                <a:solidFill>
                  <a:srgbClr val="FF0000"/>
                </a:solidFill>
              </a:rPr>
              <a:t>누락된 </a:t>
            </a:r>
            <a:r>
              <a:rPr lang="ko-KR" altLang="en-US" sz="3000" b="1" dirty="0" err="1">
                <a:solidFill>
                  <a:srgbClr val="FF0000"/>
                </a:solidFill>
              </a:rPr>
              <a:t>옵티마이저</a:t>
            </a:r>
            <a:r>
              <a:rPr lang="ko-KR" altLang="en-US" sz="3000" b="1" dirty="0">
                <a:solidFill>
                  <a:srgbClr val="FF0000"/>
                </a:solidFill>
              </a:rPr>
              <a:t> 통계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>
                <a:solidFill>
                  <a:srgbClr val="FF0000"/>
                </a:solidFill>
              </a:rPr>
              <a:t>         누락되거나 </a:t>
            </a:r>
            <a:r>
              <a:rPr lang="ko-KR" altLang="en-US" sz="3000" b="1" dirty="0">
                <a:solidFill>
                  <a:srgbClr val="FF0000"/>
                </a:solidFill>
              </a:rPr>
              <a:t>잘못된 액세스 구조 </a:t>
            </a:r>
            <a:endParaRPr lang="en-US" altLang="ko-KR" sz="3000" b="1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>
                <a:solidFill>
                  <a:srgbClr val="FF0000"/>
                </a:solidFill>
              </a:rPr>
              <a:t> 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        </a:t>
            </a:r>
            <a:r>
              <a:rPr lang="ko-KR" altLang="en-US" sz="3000" b="1" dirty="0" err="1" smtClean="0">
                <a:solidFill>
                  <a:srgbClr val="FF0000"/>
                </a:solidFill>
              </a:rPr>
              <a:t>옵티마이저의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</a:rPr>
              <a:t>잘못된 실행계획 선택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>
                <a:solidFill>
                  <a:srgbClr val="FF0000"/>
                </a:solidFill>
              </a:rPr>
              <a:t>         사용자의 </a:t>
            </a:r>
            <a:r>
              <a:rPr lang="ko-KR" altLang="en-US" sz="3000" b="1" dirty="0">
                <a:solidFill>
                  <a:srgbClr val="FF0000"/>
                </a:solidFill>
              </a:rPr>
              <a:t>잘못된 </a:t>
            </a:r>
            <a:r>
              <a:rPr lang="en-US" altLang="ko-KR" sz="3000" b="1" dirty="0">
                <a:solidFill>
                  <a:srgbClr val="FF0000"/>
                </a:solidFill>
              </a:rPr>
              <a:t>SQL 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작성 </a:t>
            </a:r>
            <a:endParaRPr lang="en-US" altLang="ko-KR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71251" y="2282881"/>
            <a:ext cx="63498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171251" y="3965521"/>
            <a:ext cx="6108216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900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란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38599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288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 smtClean="0"/>
              <a:t>바인드</a:t>
            </a:r>
            <a:r>
              <a:rPr lang="ko-KR" altLang="en-US" sz="3000" b="1" dirty="0" smtClean="0"/>
              <a:t> 변수는 </a:t>
            </a: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문장을 실행할 때 </a:t>
            </a: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에 사용자 값을 동적으로 전달 받는 변수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>
                <a:solidFill>
                  <a:srgbClr val="FF0000"/>
                </a:solidFill>
              </a:rPr>
              <a:t>사용목적</a:t>
            </a:r>
            <a:r>
              <a:rPr lang="en-US" altLang="ko-KR" sz="3000" b="1" dirty="0">
                <a:solidFill>
                  <a:srgbClr val="FF0000"/>
                </a:solidFill>
              </a:rPr>
              <a:t> 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3000" b="1" dirty="0" err="1" smtClean="0">
                <a:solidFill>
                  <a:srgbClr val="FF0000"/>
                </a:solidFill>
              </a:rPr>
              <a:t>하드파싱을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 줄이기 위해 사용된다</a:t>
            </a:r>
            <a:endParaRPr lang="en-US" altLang="ko-KR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151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</a:t>
            </a:r>
            <a:r>
              <a:rPr lang="ko-KR" altLang="en-US" sz="4400" b="1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변수의 중요성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84" y="1093508"/>
            <a:ext cx="7796141" cy="540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93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151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</a:t>
            </a:r>
            <a:r>
              <a:rPr lang="ko-KR" altLang="en-US" sz="4400" b="1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변수의 중요성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45" y="1116229"/>
            <a:ext cx="7796142" cy="540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02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151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변수의 중요성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VARIABLE </a:t>
            </a:r>
            <a:r>
              <a:rPr lang="en-US" altLang="ko-KR" sz="3000" b="1" dirty="0" err="1"/>
              <a:t>v_bind</a:t>
            </a:r>
            <a:r>
              <a:rPr lang="en-US" altLang="ko-KR" sz="3000" b="1" dirty="0"/>
              <a:t> NUMBER</a:t>
            </a:r>
            <a:r>
              <a:rPr lang="en-US" altLang="ko-KR" sz="3000" b="1" dirty="0" smtClean="0"/>
              <a:t>;      /*</a:t>
            </a:r>
            <a:r>
              <a:rPr lang="ko-KR" altLang="en-US" sz="3000" b="1" dirty="0" smtClean="0"/>
              <a:t>변수 선언</a:t>
            </a:r>
            <a:r>
              <a:rPr lang="en-US" altLang="ko-KR" sz="3000" b="1" dirty="0" smtClean="0"/>
              <a:t>*/</a:t>
            </a: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EXEC </a:t>
            </a:r>
            <a:r>
              <a:rPr lang="en-US" altLang="ko-KR" sz="3000" b="1" dirty="0"/>
              <a:t>:</a:t>
            </a:r>
            <a:r>
              <a:rPr lang="en-US" altLang="ko-KR" sz="3000" b="1" dirty="0" err="1"/>
              <a:t>v_bind</a:t>
            </a:r>
            <a:r>
              <a:rPr lang="en-US" altLang="ko-KR" sz="3000" b="1" dirty="0"/>
              <a:t> := 5</a:t>
            </a:r>
            <a:r>
              <a:rPr lang="en-US" altLang="ko-KR" sz="3000" b="1" dirty="0" smtClean="0"/>
              <a:t>;    /* </a:t>
            </a:r>
            <a:r>
              <a:rPr lang="ko-KR" altLang="en-US" sz="3000" b="1" dirty="0" smtClean="0"/>
              <a:t>값 입력</a:t>
            </a:r>
            <a:r>
              <a:rPr lang="en-US" altLang="ko-KR" sz="3000" b="1" dirty="0" smtClean="0"/>
              <a:t>*/</a:t>
            </a: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PRINT </a:t>
            </a:r>
            <a:r>
              <a:rPr lang="en-US" altLang="ko-KR" sz="3000" b="1" dirty="0"/>
              <a:t>:</a:t>
            </a:r>
            <a:r>
              <a:rPr lang="en-US" altLang="ko-KR" sz="3000" b="1" dirty="0" err="1"/>
              <a:t>v_bind</a:t>
            </a:r>
            <a:r>
              <a:rPr lang="en-US" altLang="ko-KR" sz="3000" b="1" dirty="0" smtClean="0"/>
              <a:t>;    /*</a:t>
            </a:r>
            <a:r>
              <a:rPr lang="ko-KR" altLang="en-US" sz="3000" b="1" dirty="0" smtClean="0"/>
              <a:t>출력</a:t>
            </a:r>
            <a:r>
              <a:rPr lang="en-US" altLang="ko-KR" sz="3000" b="1" dirty="0" smtClean="0"/>
              <a:t>*/</a:t>
            </a: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9030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5400000">
            <a:off x="-152400" y="152400"/>
            <a:ext cx="6858000" cy="6553200"/>
          </a:xfrm>
          <a:custGeom>
            <a:avLst/>
            <a:gdLst>
              <a:gd name="connsiteX0" fmla="*/ 0 w 6858000"/>
              <a:gd name="connsiteY0" fmla="*/ 9250680 h 9250680"/>
              <a:gd name="connsiteX1" fmla="*/ 0 w 6858000"/>
              <a:gd name="connsiteY1" fmla="*/ 5917555 h 9250680"/>
              <a:gd name="connsiteX2" fmla="*/ 0 w 6858000"/>
              <a:gd name="connsiteY2" fmla="*/ 5829300 h 9250680"/>
              <a:gd name="connsiteX3" fmla="*/ 0 w 6858000"/>
              <a:gd name="connsiteY3" fmla="*/ 0 h 9250680"/>
              <a:gd name="connsiteX4" fmla="*/ 6858000 w 6858000"/>
              <a:gd name="connsiteY4" fmla="*/ 3333125 h 9250680"/>
              <a:gd name="connsiteX5" fmla="*/ 6858000 w 6858000"/>
              <a:gd name="connsiteY5" fmla="*/ 9250680 h 925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9250680">
                <a:moveTo>
                  <a:pt x="0" y="9250680"/>
                </a:moveTo>
                <a:lnTo>
                  <a:pt x="0" y="5917555"/>
                </a:lnTo>
                <a:lnTo>
                  <a:pt x="0" y="5829300"/>
                </a:lnTo>
                <a:lnTo>
                  <a:pt x="0" y="0"/>
                </a:lnTo>
                <a:lnTo>
                  <a:pt x="6858000" y="3333125"/>
                </a:lnTo>
                <a:lnTo>
                  <a:pt x="6858000" y="925068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1005840"/>
            <a:ext cx="19944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5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940777" y="1775281"/>
            <a:ext cx="4968240" cy="77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8854" y="1987883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SQL </a:t>
            </a:r>
            <a:r>
              <a:rPr lang="ko-KR" altLang="en-US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소개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8375" y="3154626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40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1062" y="4228059"/>
            <a:ext cx="1683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8270" y="5340310"/>
            <a:ext cx="203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4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Q &amp; A</a:t>
            </a:r>
            <a:endParaRPr lang="ko-KR" altLang="en-US" sz="4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151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변수의 중요성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VARIABLE </a:t>
            </a:r>
            <a:r>
              <a:rPr lang="en-US" altLang="ko-KR" sz="3000" b="1" dirty="0" err="1"/>
              <a:t>v_bind</a:t>
            </a:r>
            <a:r>
              <a:rPr lang="en-US" altLang="ko-KR" sz="3000" b="1" dirty="0"/>
              <a:t> NUMBER</a:t>
            </a:r>
            <a:r>
              <a:rPr lang="en-US" altLang="ko-KR" sz="3000" b="1" dirty="0" smtClean="0"/>
              <a:t>;      /*</a:t>
            </a:r>
            <a:r>
              <a:rPr lang="ko-KR" altLang="en-US" sz="3000" b="1" dirty="0" smtClean="0"/>
              <a:t>변수 선언</a:t>
            </a:r>
            <a:r>
              <a:rPr lang="en-US" altLang="ko-KR" sz="3000" b="1" dirty="0" smtClean="0"/>
              <a:t>*/</a:t>
            </a: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EXEC </a:t>
            </a:r>
            <a:r>
              <a:rPr lang="en-US" altLang="ko-KR" sz="3000" b="1" dirty="0"/>
              <a:t>:</a:t>
            </a:r>
            <a:r>
              <a:rPr lang="en-US" altLang="ko-KR" sz="3000" b="1" dirty="0" err="1"/>
              <a:t>v_bind</a:t>
            </a:r>
            <a:r>
              <a:rPr lang="en-US" altLang="ko-KR" sz="3000" b="1" dirty="0"/>
              <a:t> := 5</a:t>
            </a:r>
            <a:r>
              <a:rPr lang="en-US" altLang="ko-KR" sz="3000" b="1" dirty="0" smtClean="0"/>
              <a:t>;    /* </a:t>
            </a:r>
            <a:r>
              <a:rPr lang="ko-KR" altLang="en-US" sz="3000" b="1" dirty="0" smtClean="0"/>
              <a:t>값 입력</a:t>
            </a: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PRINT </a:t>
            </a:r>
            <a:r>
              <a:rPr lang="en-US" altLang="ko-KR" sz="3000" b="1" dirty="0"/>
              <a:t>:</a:t>
            </a:r>
            <a:r>
              <a:rPr lang="en-US" altLang="ko-KR" sz="3000" b="1" dirty="0" err="1"/>
              <a:t>v_bind</a:t>
            </a:r>
            <a:r>
              <a:rPr lang="en-US" altLang="ko-KR" sz="3000" b="1" dirty="0" smtClean="0"/>
              <a:t>;    /*</a:t>
            </a:r>
            <a:r>
              <a:rPr lang="ko-KR" altLang="en-US" sz="3000" b="1" dirty="0" smtClean="0"/>
              <a:t>출력</a:t>
            </a: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42" y="2359660"/>
            <a:ext cx="4285524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2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151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변수의 중요성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커서 공유가 가능하다</a:t>
            </a:r>
            <a:r>
              <a:rPr lang="en-US" altLang="ko-KR" sz="3000" b="1" dirty="0" smtClean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/>
              <a:t>   </a:t>
            </a:r>
            <a:r>
              <a:rPr lang="en-US" altLang="ko-KR" sz="3000" b="1" dirty="0">
                <a:solidFill>
                  <a:srgbClr val="FF0000"/>
                </a:solidFill>
              </a:rPr>
              <a:t>(</a:t>
            </a:r>
            <a:r>
              <a:rPr lang="ko-KR" altLang="en-US" sz="3000" b="1" dirty="0">
                <a:solidFill>
                  <a:srgbClr val="FF0000"/>
                </a:solidFill>
              </a:rPr>
              <a:t>이전 실행계획을 재사용 가능하다</a:t>
            </a:r>
            <a:r>
              <a:rPr lang="en-US" altLang="ko-KR" sz="3000" b="1" dirty="0">
                <a:solidFill>
                  <a:srgbClr val="FF0000"/>
                </a:solidFill>
              </a:rPr>
              <a:t>.)</a:t>
            </a:r>
            <a:endParaRPr lang="en-US" altLang="ko-KR" sz="30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/>
              <a:t>커서 하나를 반복 재사용하므로 메모리 사용량과 </a:t>
            </a:r>
            <a:r>
              <a:rPr lang="ko-KR" altLang="en-US" sz="3000" b="1" dirty="0" err="1"/>
              <a:t>파싱</a:t>
            </a:r>
            <a:r>
              <a:rPr lang="ko-KR" altLang="en-US" sz="3000" b="1" dirty="0"/>
              <a:t> 소요시간을 줄일 수 있다</a:t>
            </a:r>
            <a:r>
              <a:rPr lang="en-US" altLang="ko-KR" sz="3000" b="1" dirty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/>
              <a:t>   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(Parsing</a:t>
            </a:r>
            <a:r>
              <a:rPr lang="ko-KR" altLang="en-US" sz="3000" b="1" dirty="0">
                <a:solidFill>
                  <a:srgbClr val="FF0000"/>
                </a:solidFill>
              </a:rPr>
              <a:t>이란 실행계획을 만드는 과정을 말한다</a:t>
            </a:r>
            <a:r>
              <a:rPr lang="en-US" altLang="ko-KR" sz="3000" b="1" dirty="0">
                <a:solidFill>
                  <a:srgbClr val="FF0000"/>
                </a:solidFill>
              </a:rPr>
              <a:t>.)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en-US" altLang="ko-KR" sz="3000" b="1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655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151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변수의 중요성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7" y="1696825"/>
            <a:ext cx="10983351" cy="478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7" y="1348966"/>
            <a:ext cx="5073943" cy="34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151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변수의 중요성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8" y="1689433"/>
            <a:ext cx="10975084" cy="447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5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665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-3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변수사용의 한계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/>
              <a:t>실제로 실행되는 시점에 어떤 값이 들어오는지 </a:t>
            </a:r>
            <a:r>
              <a:rPr lang="ko-KR" altLang="en-US" sz="3000" b="1" dirty="0" err="1"/>
              <a:t>알수</a:t>
            </a:r>
            <a:r>
              <a:rPr lang="ko-KR" altLang="en-US" sz="3000" b="1" dirty="0"/>
              <a:t> 없기 </a:t>
            </a:r>
            <a:r>
              <a:rPr lang="ko-KR" altLang="en-US" sz="3000" b="1" dirty="0" smtClean="0"/>
              <a:t>때문에 </a:t>
            </a:r>
            <a:r>
              <a:rPr lang="ko-KR" altLang="en-US" sz="3000" b="1" dirty="0" err="1" smtClean="0"/>
              <a:t>컬럼의</a:t>
            </a:r>
            <a:r>
              <a:rPr lang="ko-KR" altLang="en-US" sz="3000" b="1" dirty="0" smtClean="0"/>
              <a:t> 평균적인 분포만을 가지고 비용을 계산해야 한다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즉</a:t>
            </a:r>
            <a:r>
              <a:rPr lang="en-US" altLang="ko-KR" sz="3000" b="1" dirty="0" smtClean="0"/>
              <a:t>, </a:t>
            </a:r>
            <a:r>
              <a:rPr lang="ko-KR" altLang="en-US" sz="3000" b="1" dirty="0"/>
              <a:t>비교할 </a:t>
            </a:r>
            <a:r>
              <a:rPr lang="ko-KR" altLang="en-US" sz="3000" b="1" dirty="0" err="1"/>
              <a:t>컬럼의</a:t>
            </a:r>
            <a:r>
              <a:rPr lang="ko-KR" altLang="en-US" sz="3000" b="1" dirty="0"/>
              <a:t> 데이터 비율이 고르지 못한 경우， 비율이 지나치게 많거나 </a:t>
            </a:r>
            <a:r>
              <a:rPr lang="ko-KR" altLang="en-US" sz="3000" b="1" dirty="0" err="1" smtClean="0"/>
              <a:t>적은데이터에</a:t>
            </a:r>
            <a:r>
              <a:rPr lang="ko-KR" altLang="en-US" sz="3000" b="1" dirty="0" smtClean="0"/>
              <a:t> </a:t>
            </a:r>
            <a:r>
              <a:rPr lang="ko-KR" altLang="en-US" sz="3000" b="1" dirty="0"/>
              <a:t>치중하여 실행 </a:t>
            </a:r>
            <a:r>
              <a:rPr lang="ko-KR" altLang="en-US" sz="3000" b="1" dirty="0" err="1" smtClean="0"/>
              <a:t>계획을세우게</a:t>
            </a:r>
            <a:r>
              <a:rPr lang="ko-KR" altLang="en-US" sz="3000" b="1" dirty="0" smtClean="0"/>
              <a:t> 된다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7892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665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-3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변수사용의 한계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/>
              <a:t>실제로 실행되는 시점에 어떤 값이 들어오는지 </a:t>
            </a:r>
            <a:r>
              <a:rPr lang="ko-KR" altLang="en-US" sz="3000" b="1" dirty="0" err="1"/>
              <a:t>알수</a:t>
            </a:r>
            <a:r>
              <a:rPr lang="ko-KR" altLang="en-US" sz="3000" b="1" dirty="0"/>
              <a:t> 없기 </a:t>
            </a:r>
            <a:r>
              <a:rPr lang="ko-KR" altLang="en-US" sz="3000" b="1" dirty="0" smtClean="0"/>
              <a:t>때문에 </a:t>
            </a:r>
            <a:r>
              <a:rPr lang="ko-KR" altLang="en-US" sz="3000" b="1" dirty="0" err="1" smtClean="0"/>
              <a:t>컬럼의</a:t>
            </a:r>
            <a:r>
              <a:rPr lang="ko-KR" altLang="en-US" sz="3000" b="1" dirty="0" smtClean="0"/>
              <a:t> 평균적인 분포만을 가지고 비용을 계산해야 한다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즉</a:t>
            </a:r>
            <a:r>
              <a:rPr lang="en-US" altLang="ko-KR" sz="3000" b="1" dirty="0" smtClean="0"/>
              <a:t>, </a:t>
            </a:r>
            <a:r>
              <a:rPr lang="ko-KR" altLang="en-US" sz="3000" b="1" dirty="0"/>
              <a:t>비교할 </a:t>
            </a:r>
            <a:r>
              <a:rPr lang="ko-KR" altLang="en-US" sz="3000" b="1" dirty="0" err="1"/>
              <a:t>컬럼의</a:t>
            </a:r>
            <a:r>
              <a:rPr lang="ko-KR" altLang="en-US" sz="3000" b="1" dirty="0"/>
              <a:t> 데이터 비율이 고르지 못한 경우， 비율이 지나치게 많거나 </a:t>
            </a:r>
            <a:r>
              <a:rPr lang="ko-KR" altLang="en-US" sz="3000" b="1" dirty="0" err="1" smtClean="0"/>
              <a:t>적은데이터에</a:t>
            </a:r>
            <a:r>
              <a:rPr lang="ko-KR" altLang="en-US" sz="3000" b="1" dirty="0" smtClean="0"/>
              <a:t> </a:t>
            </a:r>
            <a:r>
              <a:rPr lang="ko-KR" altLang="en-US" sz="3000" b="1" dirty="0"/>
              <a:t>치중하여 실행 </a:t>
            </a:r>
            <a:r>
              <a:rPr lang="ko-KR" altLang="en-US" sz="3000" b="1" dirty="0" err="1" smtClean="0"/>
              <a:t>계획을세우게</a:t>
            </a:r>
            <a:r>
              <a:rPr lang="ko-KR" altLang="en-US" sz="3000" b="1" dirty="0" smtClean="0"/>
              <a:t> 된다</a:t>
            </a:r>
            <a:r>
              <a:rPr lang="en-US" altLang="ko-KR" sz="3000" b="1" dirty="0" smtClean="0"/>
              <a:t>.</a:t>
            </a:r>
            <a:br>
              <a:rPr lang="en-US" altLang="ko-KR" sz="3000" b="1" dirty="0" smtClean="0"/>
            </a:br>
            <a:endParaRPr lang="en-US" altLang="ko-KR" sz="3000" b="1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 smtClean="0">
                <a:solidFill>
                  <a:srgbClr val="FF0000"/>
                </a:solidFill>
              </a:rPr>
              <a:t>    =&gt;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분포가 고른 데이터에서만 효율적이다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en-US" altLang="ko-KR" sz="30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8777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피킹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Peeking(</a:t>
            </a:r>
            <a:r>
              <a:rPr lang="ko-KR" altLang="en-US" sz="3000" b="1" dirty="0"/>
              <a:t>엿보기</a:t>
            </a:r>
            <a:r>
              <a:rPr lang="en-US" altLang="ko-KR" sz="3000" b="1" dirty="0"/>
              <a:t>)</a:t>
            </a:r>
            <a:r>
              <a:rPr lang="ko-KR" altLang="en-US" sz="3000" b="1" dirty="0"/>
              <a:t>이라는 의미를 가지고 있음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Oracle 9i</a:t>
            </a:r>
            <a:r>
              <a:rPr lang="ko-KR" altLang="en-US" sz="3000" b="1" dirty="0" smtClean="0"/>
              <a:t>부터 제공된 기능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 smtClean="0"/>
              <a:t>바인드</a:t>
            </a:r>
            <a:r>
              <a:rPr lang="ko-KR" altLang="en-US" sz="3000" b="1" dirty="0" smtClean="0"/>
              <a:t> 변수에서 초기 값으로 실행계획을 수립한다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초기 값이 전체의 값의 최적의 실행계획이 아닐 수 있다는 단점을 가지고 있다</a:t>
            </a:r>
            <a:r>
              <a:rPr lang="en-US" altLang="ko-KR" sz="3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4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바인드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</a:t>
            </a:r>
            <a:r>
              <a:rPr lang="ko-KR" altLang="en-US" sz="4400" b="1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피킹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28" y="1076960"/>
            <a:ext cx="7796141" cy="540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15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032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 CURSOR_SHARING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/>
              <a:t>● </a:t>
            </a:r>
            <a:r>
              <a:rPr lang="en-US" altLang="ko-KR" sz="3000" b="1" dirty="0" smtClean="0"/>
              <a:t>CURSOR_SHARING </a:t>
            </a:r>
            <a:r>
              <a:rPr lang="ko-KR" altLang="en-US" sz="3000" b="1" dirty="0" err="1" smtClean="0"/>
              <a:t>파라미터</a:t>
            </a:r>
            <a:r>
              <a:rPr lang="ko-KR" altLang="en-US" sz="3000" b="1" dirty="0" smtClean="0"/>
              <a:t> 값</a:t>
            </a:r>
            <a:endParaRPr lang="en-US" altLang="ko-KR" sz="3000" b="1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   :</a:t>
            </a:r>
            <a:r>
              <a:rPr lang="ko-KR" altLang="en-US" sz="3000" b="1" dirty="0" err="1" smtClean="0"/>
              <a:t>옵티마이저가</a:t>
            </a:r>
            <a:r>
              <a:rPr lang="ko-KR" altLang="en-US" sz="3000" b="1" dirty="0" smtClean="0"/>
              <a:t> 명령문을 처리하는 방식을 결정</a:t>
            </a:r>
            <a:r>
              <a:rPr lang="en-US" altLang="ko-KR" sz="3000" b="1" dirty="0" smtClean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EXACT : </a:t>
            </a:r>
            <a:r>
              <a:rPr lang="ko-KR" altLang="en-US" sz="3000" b="1" dirty="0" err="1" smtClean="0"/>
              <a:t>리터럴</a:t>
            </a:r>
            <a:r>
              <a:rPr lang="ko-KR" altLang="en-US" sz="3000" b="1" dirty="0" smtClean="0"/>
              <a:t> 바꾸기가 완전히 비활성화 된다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FORCE : </a:t>
            </a:r>
            <a:r>
              <a:rPr lang="ko-KR" altLang="en-US" sz="3000" b="1" dirty="0" smtClean="0"/>
              <a:t>모든 </a:t>
            </a:r>
            <a:r>
              <a:rPr lang="ko-KR" altLang="en-US" sz="3000" b="1" dirty="0" err="1" smtClean="0"/>
              <a:t>리터럴에</a:t>
            </a:r>
            <a:r>
              <a:rPr lang="ko-KR" altLang="en-US" sz="3000" b="1" dirty="0" smtClean="0"/>
              <a:t> 대한 공유가 발생된다</a:t>
            </a:r>
            <a:r>
              <a:rPr lang="en-US" altLang="ko-KR" sz="3000" b="1" dirty="0" smtClean="0"/>
              <a:t>.(</a:t>
            </a:r>
            <a:r>
              <a:rPr lang="ko-KR" altLang="en-US" sz="3000" b="1" dirty="0" smtClean="0"/>
              <a:t>기본값</a:t>
            </a:r>
            <a:r>
              <a:rPr lang="en-US" altLang="ko-KR" sz="3000" b="1" dirty="0" smtClean="0"/>
              <a:t>)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SIMILAR : </a:t>
            </a:r>
            <a:r>
              <a:rPr lang="ko-KR" altLang="en-US" sz="3000" b="1" dirty="0" smtClean="0"/>
              <a:t>안전한 </a:t>
            </a:r>
            <a:r>
              <a:rPr lang="ko-KR" altLang="en-US" sz="3000" b="1" dirty="0" err="1" smtClean="0"/>
              <a:t>리터럴에</a:t>
            </a:r>
            <a:r>
              <a:rPr lang="ko-KR" altLang="en-US" sz="3000" b="1" dirty="0" smtClean="0"/>
              <a:t> 대한 공유만  발생 시킨다</a:t>
            </a:r>
            <a:r>
              <a:rPr lang="en-US" altLang="ko-KR" sz="3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837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 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 smtClean="0"/>
              <a:t>바인드변수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피킹의</a:t>
            </a:r>
            <a:r>
              <a:rPr lang="ko-KR" altLang="en-US" sz="3000" b="1" dirty="0" smtClean="0"/>
              <a:t> 문제점을 해결하기 위해 </a:t>
            </a:r>
            <a:r>
              <a:rPr lang="en-US" altLang="ko-KR" sz="3000" b="1" dirty="0" smtClean="0"/>
              <a:t>oracle11g </a:t>
            </a:r>
            <a:r>
              <a:rPr lang="ko-KR" altLang="en-US" sz="3000" b="1" dirty="0" smtClean="0"/>
              <a:t>에서 도입한 기능</a:t>
            </a:r>
            <a:endParaRPr lang="en-US" altLang="ko-KR" sz="30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쿼리가 실행 될 때마다  캐시에 저장된 실행계획을 무작정 실행하는 대신</a:t>
            </a:r>
            <a:r>
              <a:rPr lang="en-US" altLang="ko-KR" sz="3000" b="1" dirty="0" smtClean="0"/>
              <a:t>, </a:t>
            </a:r>
            <a:r>
              <a:rPr lang="ko-KR" altLang="en-US" sz="3000" b="1" dirty="0" err="1" smtClean="0"/>
              <a:t>바인드</a:t>
            </a:r>
            <a:r>
              <a:rPr lang="ko-KR" altLang="en-US" sz="3000" b="1" dirty="0" smtClean="0"/>
              <a:t> 변수의 값이 변경 되었을 때 실행 계획을 </a:t>
            </a:r>
            <a:r>
              <a:rPr lang="ko-KR" altLang="en-US" sz="3000" b="1" dirty="0" err="1" smtClean="0"/>
              <a:t>재작성해야</a:t>
            </a:r>
            <a:r>
              <a:rPr lang="ko-KR" altLang="en-US" sz="3000" b="1" dirty="0" smtClean="0"/>
              <a:t> 하는지의 여부를 판단하는 기능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/>
              <a:t>입력 받은 데이터의 분포도를 고려하여 실행 계획을 공유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3356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39936" y="2282881"/>
            <a:ext cx="81788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 </a:t>
            </a:r>
            <a:r>
              <a:rPr lang="ko-KR" altLang="en-US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소개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1467" y="3973320"/>
            <a:ext cx="784013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837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 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99" y="1134211"/>
            <a:ext cx="7796141" cy="539999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37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0357" y="2282881"/>
            <a:ext cx="28440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 제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11880" y="396552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set echo on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</a:t>
            </a:r>
            <a:r>
              <a:rPr lang="en-US" altLang="ko-KR" sz="3000" b="1" dirty="0" smtClean="0"/>
              <a:t>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, </a:t>
            </a:r>
            <a:r>
              <a:rPr lang="en-US" altLang="ko-KR" sz="3000" b="1" dirty="0" smtClean="0"/>
              <a:t>count(*) </a:t>
            </a:r>
            <a:r>
              <a:rPr lang="en-US" altLang="ko-KR" sz="3000" b="1" dirty="0" err="1"/>
              <a:t>cnt_per_deptno</a:t>
            </a:r>
            <a:r>
              <a:rPr lang="en-US" altLang="ko-KR" sz="3000" b="1" dirty="0"/>
              <a:t>, </a:t>
            </a:r>
            <a:r>
              <a:rPr lang="en-US" altLang="ko-KR" sz="3000" b="1" dirty="0" smtClean="0"/>
              <a:t>(count(*)*</a:t>
            </a:r>
            <a:r>
              <a:rPr lang="en-US" altLang="ko-KR" sz="3000" b="1" dirty="0"/>
              <a:t>100)/</a:t>
            </a:r>
            <a:r>
              <a:rPr lang="en-US" altLang="ko-KR" sz="3000" b="1" dirty="0" err="1"/>
              <a:t>nr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deptno_percent</a:t>
            </a:r>
            <a:r>
              <a:rPr lang="en-US" altLang="ko-KR" sz="3000" b="1" dirty="0"/>
              <a:t> </a:t>
            </a:r>
            <a:r>
              <a:rPr lang="en-US" altLang="ko-KR" sz="3000" b="1" dirty="0" smtClean="0"/>
              <a:t>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, (select max(</a:t>
            </a:r>
            <a:r>
              <a:rPr lang="en-US" altLang="ko-KR" sz="3000" b="1" dirty="0" err="1"/>
              <a:t>empno</a:t>
            </a:r>
            <a:r>
              <a:rPr lang="en-US" altLang="ko-KR" sz="3000" b="1" dirty="0"/>
              <a:t>) </a:t>
            </a:r>
            <a:r>
              <a:rPr lang="en-US" altLang="ko-KR" sz="3000" b="1" dirty="0" err="1"/>
              <a:t>nr</a:t>
            </a:r>
            <a:r>
              <a:rPr lang="en-US" altLang="ko-KR" sz="3000" b="1" dirty="0"/>
              <a:t> </a:t>
            </a:r>
            <a:r>
              <a:rPr lang="en-US" altLang="ko-KR" sz="3000" b="1" dirty="0" smtClean="0"/>
              <a:t>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) group by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nr</a:t>
            </a:r>
            <a:r>
              <a:rPr lang="en-US" altLang="ko-KR" sz="3000" b="1" dirty="0"/>
              <a:t> order by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;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>
                <a:solidFill>
                  <a:srgbClr val="FF0000"/>
                </a:solidFill>
              </a:rPr>
              <a:t>값 </a:t>
            </a:r>
            <a:r>
              <a:rPr lang="ko-KR" altLang="en-US" sz="3000" b="1" dirty="0">
                <a:solidFill>
                  <a:srgbClr val="FF0000"/>
                </a:solidFill>
              </a:rPr>
              <a:t>분포는 값 </a:t>
            </a:r>
            <a:r>
              <a:rPr lang="en-US" altLang="ko-KR" sz="3000" b="1" dirty="0">
                <a:solidFill>
                  <a:srgbClr val="FF0000"/>
                </a:solidFill>
              </a:rPr>
              <a:t>10</a:t>
            </a:r>
            <a:r>
              <a:rPr lang="ko-KR" altLang="en-US" sz="3000" b="1" dirty="0">
                <a:solidFill>
                  <a:srgbClr val="FF0000"/>
                </a:solidFill>
              </a:rPr>
              <a:t>을 제외하고</a:t>
            </a:r>
            <a:r>
              <a:rPr lang="en-US" altLang="ko-KR" sz="3000" b="1" dirty="0">
                <a:solidFill>
                  <a:srgbClr val="FF0000"/>
                </a:solidFill>
              </a:rPr>
              <a:t>(99.9%) </a:t>
            </a:r>
            <a:r>
              <a:rPr lang="ko-KR" altLang="en-US" sz="3000" b="1" dirty="0">
                <a:solidFill>
                  <a:srgbClr val="FF0000"/>
                </a:solidFill>
              </a:rPr>
              <a:t>모두 동일하다</a:t>
            </a:r>
            <a:r>
              <a:rPr lang="en-US" altLang="ko-KR" sz="3000" b="1" dirty="0">
                <a:solidFill>
                  <a:srgbClr val="FF0000"/>
                </a:solidFill>
              </a:rPr>
              <a:t>. </a:t>
            </a:r>
            <a:r>
              <a:rPr lang="ko-KR" altLang="en-US" sz="3000" b="1" dirty="0">
                <a:solidFill>
                  <a:srgbClr val="FF0000"/>
                </a:solidFill>
              </a:rPr>
              <a:t>이를 일반적으로 데이터 비대칭이라고 한다</a:t>
            </a:r>
            <a:r>
              <a:rPr lang="en-US" altLang="ko-KR" sz="3000" b="1" dirty="0">
                <a:solidFill>
                  <a:srgbClr val="FF0000"/>
                </a:solidFill>
              </a:rPr>
              <a:t>.</a:t>
            </a:r>
            <a:endParaRPr lang="en-US" altLang="ko-KR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61" y="1295816"/>
            <a:ext cx="6482922" cy="53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t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alter </a:t>
            </a:r>
            <a:r>
              <a:rPr lang="en-US" altLang="ko-KR" sz="3000" b="1" dirty="0"/>
              <a:t>session set </a:t>
            </a:r>
            <a:r>
              <a:rPr lang="en-US" altLang="ko-KR" sz="3000" b="1" dirty="0" err="1"/>
              <a:t>optimizer_features_enable</a:t>
            </a:r>
            <a:r>
              <a:rPr lang="en-US" altLang="ko-KR" sz="3000" b="1" dirty="0"/>
              <a:t> = "</a:t>
            </a:r>
            <a:r>
              <a:rPr lang="en-US" altLang="ko-KR" sz="3000" b="1" dirty="0" smtClean="0"/>
              <a:t>10.2.0.1“;</a:t>
            </a:r>
            <a:endParaRPr lang="en-US" altLang="ko-KR" sz="30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en-US" altLang="ko-KR" sz="3000" b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>
                <a:solidFill>
                  <a:srgbClr val="FF0000"/>
                </a:solidFill>
              </a:rPr>
              <a:t>adaptive </a:t>
            </a:r>
            <a:r>
              <a:rPr lang="ko-KR" altLang="en-US" sz="3000" b="1" dirty="0">
                <a:solidFill>
                  <a:srgbClr val="FF0000"/>
                </a:solidFill>
              </a:rPr>
              <a:t>커서 공유가 불가능하게 세션 정보 수정 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/*ACS_L9*/ count(*), max(</a:t>
            </a:r>
            <a:r>
              <a:rPr lang="en-US" altLang="ko-KR" sz="3000" b="1" dirty="0" err="1"/>
              <a:t>empno</a:t>
            </a:r>
            <a:r>
              <a:rPr lang="en-US" altLang="ko-KR" sz="3000" b="1" dirty="0"/>
              <a:t>) 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 where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= 9;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* from table(</a:t>
            </a:r>
            <a:r>
              <a:rPr lang="en-US" altLang="ko-KR" sz="3000" b="1" dirty="0" err="1"/>
              <a:t>dbms_xplan.display_cursor</a:t>
            </a:r>
            <a:r>
              <a:rPr lang="en-US" altLang="ko-KR" sz="3000" b="1" dirty="0"/>
              <a:t>);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>
                <a:solidFill>
                  <a:srgbClr val="FF0000"/>
                </a:solidFill>
              </a:rPr>
              <a:t>값 </a:t>
            </a:r>
            <a:r>
              <a:rPr lang="en-US" altLang="ko-KR" sz="3000" b="1" dirty="0">
                <a:solidFill>
                  <a:srgbClr val="FF0000"/>
                </a:solidFill>
              </a:rPr>
              <a:t>9</a:t>
            </a:r>
            <a:r>
              <a:rPr lang="ko-KR" altLang="en-US" sz="3000" b="1" dirty="0">
                <a:solidFill>
                  <a:srgbClr val="FF0000"/>
                </a:solidFill>
              </a:rPr>
              <a:t>는 매우 선택적이기 때문에 </a:t>
            </a:r>
            <a:r>
              <a:rPr lang="ko-KR" altLang="en-US" sz="3000" b="1" dirty="0" err="1">
                <a:solidFill>
                  <a:srgbClr val="FF0000"/>
                </a:solidFill>
              </a:rPr>
              <a:t>옵티마이저는</a:t>
            </a:r>
            <a:r>
              <a:rPr lang="ko-KR" altLang="en-US" sz="3000" b="1" dirty="0">
                <a:solidFill>
                  <a:srgbClr val="FF0000"/>
                </a:solidFill>
              </a:rPr>
              <a:t> 인덱스 범위 스캔을 사용한다</a:t>
            </a:r>
            <a:r>
              <a:rPr lang="en-US" altLang="ko-KR" sz="3000" b="1" dirty="0">
                <a:solidFill>
                  <a:srgbClr val="FF0000"/>
                </a:solidFill>
              </a:rPr>
              <a:t>.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6" y="1564026"/>
            <a:ext cx="10915773" cy="47049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68759" y="3144416"/>
            <a:ext cx="3424335" cy="559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/*ASC_L10*/ count(*) , max(</a:t>
            </a:r>
            <a:r>
              <a:rPr lang="en-US" altLang="ko-KR" sz="3000" b="1" dirty="0" err="1"/>
              <a:t>empno</a:t>
            </a:r>
            <a:r>
              <a:rPr lang="en-US" altLang="ko-KR" sz="3000" b="1" dirty="0"/>
              <a:t>) 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 where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= 10;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* from table(</a:t>
            </a:r>
            <a:r>
              <a:rPr lang="en-US" altLang="ko-KR" sz="3000" b="1" dirty="0" err="1"/>
              <a:t>dbms_xplan.display_cursor</a:t>
            </a:r>
            <a:r>
              <a:rPr lang="en-US" altLang="ko-KR" sz="3000" b="1" dirty="0"/>
              <a:t>);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3000" b="1" dirty="0">
                <a:solidFill>
                  <a:srgbClr val="FF0000"/>
                </a:solidFill>
              </a:rPr>
              <a:t>은 선택적인 값이 아니기 때문에 </a:t>
            </a:r>
            <a:r>
              <a:rPr lang="ko-KR" altLang="en-US" sz="3000" b="1" dirty="0" err="1">
                <a:solidFill>
                  <a:srgbClr val="FF0000"/>
                </a:solidFill>
              </a:rPr>
              <a:t>옵티마이저는</a:t>
            </a:r>
            <a:r>
              <a:rPr lang="ko-KR" altLang="en-US" sz="3000" b="1" dirty="0">
                <a:solidFill>
                  <a:srgbClr val="FF0000"/>
                </a:solidFill>
              </a:rPr>
              <a:t> 전체 테이블 스캔을 사용한다</a:t>
            </a:r>
            <a:r>
              <a:rPr lang="en-US" altLang="ko-KR" sz="3000" b="1" dirty="0">
                <a:solidFill>
                  <a:srgbClr val="FF0000"/>
                </a:solidFill>
              </a:rPr>
              <a:t>.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1" y="1564025"/>
            <a:ext cx="10122297" cy="50558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36432" y="3429001"/>
            <a:ext cx="2531512" cy="349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alter system flush </a:t>
            </a:r>
            <a:r>
              <a:rPr lang="en-US" altLang="ko-KR" sz="3000" b="1" dirty="0" err="1"/>
              <a:t>shared_pool</a:t>
            </a:r>
            <a:r>
              <a:rPr lang="en-US" altLang="ko-KR" sz="3000" b="1" dirty="0" smtClean="0"/>
              <a:t>;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>
                <a:solidFill>
                  <a:srgbClr val="FF0000"/>
                </a:solidFill>
              </a:rPr>
              <a:t>shared </a:t>
            </a:r>
            <a:r>
              <a:rPr lang="en-US" altLang="ko-KR" sz="3000" b="1" dirty="0">
                <a:solidFill>
                  <a:srgbClr val="FF0000"/>
                </a:solidFill>
              </a:rPr>
              <a:t>Pool</a:t>
            </a:r>
            <a:r>
              <a:rPr lang="ko-KR" altLang="en-US" sz="3000" b="1" dirty="0">
                <a:solidFill>
                  <a:srgbClr val="FF0000"/>
                </a:solidFill>
              </a:rPr>
              <a:t>에 저장된 정보를 삭제한다</a:t>
            </a:r>
            <a:r>
              <a:rPr lang="en-US" altLang="ko-KR" sz="3000" b="1" dirty="0">
                <a:solidFill>
                  <a:srgbClr val="FF0000"/>
                </a:solidFill>
              </a:rPr>
              <a:t>. 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772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SQL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튜닝이란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Tx/>
              <a:buChar char="-"/>
            </a:pPr>
            <a:endParaRPr lang="en-US" altLang="ko-KR" sz="3000" b="1" dirty="0" smtClean="0"/>
          </a:p>
          <a:p>
            <a:pPr marL="342900" indent="-342900">
              <a:buFontTx/>
              <a:buChar char="-"/>
            </a:pP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문을 최적화하여 빠른 시간 내에 원하는 결과값을 얻기 위한 작업</a:t>
            </a:r>
            <a:r>
              <a:rPr lang="en-US" altLang="ko-KR" sz="3000" b="1" dirty="0" smtClean="0"/>
              <a:t>.</a:t>
            </a:r>
          </a:p>
          <a:p>
            <a:endParaRPr lang="en-US" altLang="ko-KR" sz="3000" b="1" dirty="0" smtClean="0"/>
          </a:p>
          <a:p>
            <a:pPr marL="457200" indent="-457200">
              <a:buFontTx/>
              <a:buChar char="-"/>
            </a:pPr>
            <a:r>
              <a:rPr lang="en-US" altLang="ko-KR" sz="3000" b="1" dirty="0" smtClean="0"/>
              <a:t>Optimizer</a:t>
            </a:r>
            <a:r>
              <a:rPr lang="ko-KR" altLang="en-US" sz="3000" b="1" dirty="0" smtClean="0"/>
              <a:t>가 특정 </a:t>
            </a: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의 최적의 실행 계획을 선택하도록 </a:t>
            </a:r>
            <a:endParaRPr lang="en-US" altLang="ko-KR" sz="3000" b="1" dirty="0" smtClean="0"/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</a:t>
            </a:r>
            <a:r>
              <a:rPr lang="ko-KR" altLang="en-US" sz="3000" b="1" dirty="0" smtClean="0"/>
              <a:t>유도하는 작업</a:t>
            </a:r>
            <a:r>
              <a:rPr lang="en-US" altLang="ko-KR" sz="3000" b="1" dirty="0" smtClean="0"/>
              <a:t>.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848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variable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number;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exec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:= 9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/*ACS_1*/ count(*), max(</a:t>
            </a:r>
            <a:r>
              <a:rPr lang="en-US" altLang="ko-KR" sz="3000" b="1" dirty="0" err="1"/>
              <a:t>empno</a:t>
            </a:r>
            <a:r>
              <a:rPr lang="en-US" altLang="ko-KR" sz="3000" b="1" dirty="0"/>
              <a:t>) 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 where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=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; 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* from table(</a:t>
            </a:r>
            <a:r>
              <a:rPr lang="en-US" altLang="ko-KR" sz="3000" b="1" dirty="0" err="1"/>
              <a:t>dbms_xplan.display_cursor</a:t>
            </a:r>
            <a:r>
              <a:rPr lang="en-US" altLang="ko-KR" sz="3000" b="1" dirty="0"/>
              <a:t>);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>
                <a:solidFill>
                  <a:srgbClr val="FF0000"/>
                </a:solidFill>
              </a:rPr>
              <a:t>값 </a:t>
            </a:r>
            <a:r>
              <a:rPr lang="en-US" altLang="ko-KR" sz="3000" b="1" dirty="0">
                <a:solidFill>
                  <a:srgbClr val="FF0000"/>
                </a:solidFill>
              </a:rPr>
              <a:t>9</a:t>
            </a:r>
            <a:r>
              <a:rPr lang="ko-KR" altLang="en-US" sz="3000" b="1" dirty="0">
                <a:solidFill>
                  <a:srgbClr val="FF0000"/>
                </a:solidFill>
              </a:rPr>
              <a:t>는 매우 선택적이기 때문에 </a:t>
            </a:r>
            <a:r>
              <a:rPr lang="ko-KR" altLang="en-US" sz="3000" b="1" dirty="0" err="1">
                <a:solidFill>
                  <a:srgbClr val="FF0000"/>
                </a:solidFill>
              </a:rPr>
              <a:t>옵티마이저는</a:t>
            </a:r>
            <a:r>
              <a:rPr lang="ko-KR" altLang="en-US" sz="3000" b="1" dirty="0">
                <a:solidFill>
                  <a:srgbClr val="FF0000"/>
                </a:solidFill>
              </a:rPr>
              <a:t> 인덱스 범위 스캔을 사용한다</a:t>
            </a:r>
            <a:r>
              <a:rPr lang="en-US" altLang="ko-KR" sz="3000" b="1" dirty="0">
                <a:solidFill>
                  <a:srgbClr val="FF0000"/>
                </a:solidFill>
              </a:rPr>
              <a:t>.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1" y="1638159"/>
            <a:ext cx="11118060" cy="42959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74623" y="3344830"/>
            <a:ext cx="3506503" cy="648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exec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:= 10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/*ACS_1*/ count(*), max(</a:t>
            </a:r>
            <a:r>
              <a:rPr lang="en-US" altLang="ko-KR" sz="3000" b="1" dirty="0" err="1"/>
              <a:t>empno</a:t>
            </a:r>
            <a:r>
              <a:rPr lang="en-US" altLang="ko-KR" sz="3000" b="1" dirty="0"/>
              <a:t>) 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 where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=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; 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select </a:t>
            </a:r>
            <a:r>
              <a:rPr lang="en-US" altLang="ko-KR" sz="3000" b="1" dirty="0"/>
              <a:t>* from table(</a:t>
            </a:r>
            <a:r>
              <a:rPr lang="en-US" altLang="ko-KR" sz="3000" b="1" dirty="0" err="1"/>
              <a:t>dbms_xplan.display_cursor</a:t>
            </a:r>
            <a:r>
              <a:rPr lang="en-US" altLang="ko-KR" sz="3000" b="1" dirty="0"/>
              <a:t>);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 smtClean="0">
                <a:solidFill>
                  <a:srgbClr val="FF0000"/>
                </a:solidFill>
              </a:rPr>
              <a:t>바인드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</a:rPr>
              <a:t>변수를 사용해서 선택적인 값인 아닌 </a:t>
            </a:r>
            <a:r>
              <a:rPr lang="en-US" altLang="ko-KR" sz="3000" b="1" dirty="0">
                <a:solidFill>
                  <a:srgbClr val="FF0000"/>
                </a:solidFill>
              </a:rPr>
              <a:t>10</a:t>
            </a:r>
            <a:r>
              <a:rPr lang="ko-KR" altLang="en-US" sz="3000" b="1" dirty="0">
                <a:solidFill>
                  <a:srgbClr val="FF0000"/>
                </a:solidFill>
              </a:rPr>
              <a:t>도 인덱스 스캔을 </a:t>
            </a:r>
            <a:r>
              <a:rPr lang="ko-KR" altLang="en-US" sz="3000" b="1" dirty="0" err="1">
                <a:solidFill>
                  <a:srgbClr val="FF0000"/>
                </a:solidFill>
              </a:rPr>
              <a:t>하게됩니다</a:t>
            </a:r>
            <a:r>
              <a:rPr lang="en-US" altLang="ko-KR" sz="3000" b="1" dirty="0">
                <a:solidFill>
                  <a:srgbClr val="FF0000"/>
                </a:solidFill>
              </a:rPr>
              <a:t>.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" y="1551269"/>
            <a:ext cx="11521891" cy="48961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34299" y="3193525"/>
            <a:ext cx="3506503" cy="648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alter session set </a:t>
            </a:r>
            <a:r>
              <a:rPr lang="en-US" altLang="ko-KR" sz="3000" b="1" dirty="0" err="1"/>
              <a:t>optimizer_features_enable</a:t>
            </a:r>
            <a:r>
              <a:rPr lang="en-US" altLang="ko-KR" sz="3000" b="1" dirty="0"/>
              <a:t> = "11.2.0.4";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alter system flush </a:t>
            </a:r>
            <a:r>
              <a:rPr lang="en-US" altLang="ko-KR" sz="3000" b="1" dirty="0" err="1"/>
              <a:t>shared_pool</a:t>
            </a:r>
            <a:r>
              <a:rPr lang="en-US" altLang="ko-KR" sz="3000" b="1" dirty="0" smtClean="0"/>
              <a:t>;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>
                <a:solidFill>
                  <a:srgbClr val="FF0000"/>
                </a:solidFill>
              </a:rPr>
              <a:t>adaptive </a:t>
            </a:r>
            <a:r>
              <a:rPr lang="ko-KR" altLang="en-US" sz="3000" b="1" dirty="0">
                <a:solidFill>
                  <a:srgbClr val="FF0000"/>
                </a:solidFill>
              </a:rPr>
              <a:t>커서 공유가 가능하게 세션 정보 수정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exec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:= 9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/*ACS_1*/ count(*), max(</a:t>
            </a:r>
            <a:r>
              <a:rPr lang="en-US" altLang="ko-KR" sz="3000" b="1" dirty="0" err="1"/>
              <a:t>empno</a:t>
            </a:r>
            <a:r>
              <a:rPr lang="en-US" altLang="ko-KR" sz="3000" b="1" dirty="0"/>
              <a:t>) 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 where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=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; 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* from table(</a:t>
            </a:r>
            <a:r>
              <a:rPr lang="en-US" altLang="ko-KR" sz="3000" b="1" dirty="0" err="1"/>
              <a:t>dbms_xplan.display_cursor</a:t>
            </a:r>
            <a:r>
              <a:rPr lang="en-US" altLang="ko-KR" sz="3000" b="1" dirty="0" smtClean="0"/>
              <a:t>);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>
                <a:solidFill>
                  <a:srgbClr val="FF0000"/>
                </a:solidFill>
              </a:rPr>
              <a:t>첫번째</a:t>
            </a:r>
            <a:r>
              <a:rPr lang="ko-KR" altLang="en-US" sz="3000" b="1" dirty="0">
                <a:solidFill>
                  <a:srgbClr val="FF0000"/>
                </a:solidFill>
              </a:rPr>
              <a:t> 실행이기 때문에 </a:t>
            </a:r>
            <a:r>
              <a:rPr lang="en-US" altLang="ko-KR" sz="3000" b="1" dirty="0">
                <a:solidFill>
                  <a:srgbClr val="FF0000"/>
                </a:solidFill>
              </a:rPr>
              <a:t>9</a:t>
            </a:r>
            <a:r>
              <a:rPr lang="ko-KR" altLang="en-US" sz="3000" b="1" dirty="0">
                <a:solidFill>
                  <a:srgbClr val="FF0000"/>
                </a:solidFill>
              </a:rPr>
              <a:t>라는 값에 맞는 실행계획 수립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5" y="1498950"/>
            <a:ext cx="11521891" cy="48178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7646" y="3428999"/>
            <a:ext cx="3568125" cy="76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exec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:= 10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/*ACS_1*/ count(*), max(</a:t>
            </a:r>
            <a:r>
              <a:rPr lang="en-US" altLang="ko-KR" sz="3000" b="1" dirty="0" err="1"/>
              <a:t>empno</a:t>
            </a:r>
            <a:r>
              <a:rPr lang="en-US" altLang="ko-KR" sz="3000" b="1" dirty="0"/>
              <a:t>) 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 where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=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; 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select </a:t>
            </a:r>
            <a:r>
              <a:rPr lang="en-US" altLang="ko-KR" sz="3000" b="1" dirty="0"/>
              <a:t>* from table(</a:t>
            </a:r>
            <a:r>
              <a:rPr lang="en-US" altLang="ko-KR" sz="3000" b="1" dirty="0" err="1"/>
              <a:t>dbms_xplan.display_cursor</a:t>
            </a:r>
            <a:r>
              <a:rPr lang="en-US" altLang="ko-KR" sz="3000" b="1" dirty="0" smtClean="0"/>
              <a:t>);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>
                <a:solidFill>
                  <a:srgbClr val="FF0000"/>
                </a:solidFill>
              </a:rPr>
              <a:t>두번째</a:t>
            </a:r>
            <a:r>
              <a:rPr lang="ko-KR" altLang="en-US" sz="3000" b="1" dirty="0">
                <a:solidFill>
                  <a:srgbClr val="FF0000"/>
                </a:solidFill>
              </a:rPr>
              <a:t> 실행이지만 현재 실행계획이 하나이기 때문에 현재 실행계획에  따라 실행</a:t>
            </a:r>
            <a:endParaRPr lang="ko-KR" alt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5" y="1604866"/>
            <a:ext cx="11521891" cy="4562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7646" y="3428999"/>
            <a:ext cx="3568125" cy="76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exec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:= 10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/>
              <a:t>select /*ACS_1*/ count(*), max(</a:t>
            </a:r>
            <a:r>
              <a:rPr lang="en-US" altLang="ko-KR" sz="3000" b="1" dirty="0" err="1"/>
              <a:t>empno</a:t>
            </a:r>
            <a:r>
              <a:rPr lang="en-US" altLang="ko-KR" sz="3000" b="1" dirty="0"/>
              <a:t>) from </a:t>
            </a:r>
            <a:r>
              <a:rPr lang="en-US" altLang="ko-KR" sz="3000" b="1" dirty="0" err="1"/>
              <a:t>emp</a:t>
            </a:r>
            <a:r>
              <a:rPr lang="en-US" altLang="ko-KR" sz="3000" b="1" dirty="0"/>
              <a:t> where 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 = :</a:t>
            </a:r>
            <a:r>
              <a:rPr lang="en-US" altLang="ko-KR" sz="3000" b="1" dirty="0" err="1"/>
              <a:t>deptno</a:t>
            </a:r>
            <a:r>
              <a:rPr lang="en-US" altLang="ko-KR" sz="3000" b="1" dirty="0"/>
              <a:t>; 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altLang="ko-KR" sz="3000" b="1" dirty="0" smtClean="0"/>
              <a:t>select </a:t>
            </a:r>
            <a:r>
              <a:rPr lang="en-US" altLang="ko-KR" sz="3000" b="1" dirty="0"/>
              <a:t>* from table(</a:t>
            </a:r>
            <a:r>
              <a:rPr lang="en-US" altLang="ko-KR" sz="3000" b="1" dirty="0" err="1"/>
              <a:t>dbms_xplan.display_cursor</a:t>
            </a:r>
            <a:r>
              <a:rPr lang="en-US" altLang="ko-KR" sz="3000" b="1" dirty="0" smtClean="0"/>
              <a:t>);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>
                <a:solidFill>
                  <a:srgbClr val="FF0000"/>
                </a:solidFill>
              </a:rPr>
              <a:t>이전 </a:t>
            </a:r>
            <a:r>
              <a:rPr lang="ko-KR" altLang="en-US" sz="3000" b="1" dirty="0" err="1" smtClean="0">
                <a:solidFill>
                  <a:srgbClr val="FF0000"/>
                </a:solidFill>
              </a:rPr>
              <a:t>실행후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3000" b="1" dirty="0" err="1" smtClean="0">
                <a:solidFill>
                  <a:srgbClr val="FF0000"/>
                </a:solidFill>
              </a:rPr>
              <a:t>컬럼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 분포도에 따른 다른 실행계획 수립</a:t>
            </a:r>
          </a:p>
        </p:txBody>
      </p:sp>
    </p:spTree>
    <p:extLst>
      <p:ext uri="{BB962C8B-B14F-4D97-AF65-F5344CB8AC3E}">
        <p14:creationId xmlns:p14="http://schemas.microsoft.com/office/powerpoint/2010/main" val="35675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6141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비효율적인 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원인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tIns="216000" rtlCol="0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오래되거나 누락된 </a:t>
            </a:r>
            <a:r>
              <a:rPr lang="ko-KR" altLang="en-US" sz="3000" b="1" dirty="0" err="1" smtClean="0"/>
              <a:t>옵티마이저</a:t>
            </a:r>
            <a:r>
              <a:rPr lang="ko-KR" altLang="en-US" sz="3000" b="1" dirty="0" smtClean="0"/>
              <a:t> 통계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누락되거나 잘못된 액세스 구조 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예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인덱스 누락</a:t>
            </a:r>
            <a:r>
              <a:rPr lang="en-US" altLang="ko-KR" sz="3000" b="1" dirty="0" smtClean="0"/>
              <a:t>,</a:t>
            </a:r>
            <a:r>
              <a:rPr lang="ko-KR" altLang="en-US" sz="3000" b="1" dirty="0" smtClean="0"/>
              <a:t>순서</a:t>
            </a:r>
            <a:r>
              <a:rPr lang="en-US" altLang="ko-KR" sz="3000" b="1" dirty="0" smtClean="0"/>
              <a:t>)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 smtClean="0"/>
              <a:t>옵티마이저의</a:t>
            </a:r>
            <a:r>
              <a:rPr lang="ko-KR" altLang="en-US" sz="3000" b="1" dirty="0" smtClean="0"/>
              <a:t> 잘못된 실행계획 선택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사용자의 잘못된 </a:t>
            </a:r>
            <a:r>
              <a:rPr lang="en-US" altLang="ko-KR" sz="3000" b="1" dirty="0" smtClean="0"/>
              <a:t>SQL </a:t>
            </a:r>
            <a:r>
              <a:rPr lang="ko-KR" altLang="en-US" sz="3000" b="1" dirty="0" smtClean="0"/>
              <a:t>작성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873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714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Adaptive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커서 공유 예제 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9" y="1464906"/>
            <a:ext cx="11282948" cy="50851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27612" y="3498977"/>
            <a:ext cx="2728366" cy="517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90427" y="2282881"/>
            <a:ext cx="34147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10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11880" y="396552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7791" y="246176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4440" y="2591252"/>
            <a:ext cx="5763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endParaRPr lang="ko-KR" altLang="en-US" sz="80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234440" y="3925475"/>
            <a:ext cx="5763437" cy="77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453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모니터링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388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72000" rtlCol="0" anchor="t">
            <a:no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3000" b="1" dirty="0" smtClean="0"/>
              <a:t>사전 모니터링과 사후 모니터링과 나뉜다</a:t>
            </a:r>
            <a:r>
              <a:rPr lang="en-US" altLang="ko-KR" sz="3000" b="1" dirty="0" smtClean="0"/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ko-KR" sz="3000" b="1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3000" b="1" dirty="0" smtClean="0"/>
              <a:t>사전 모니터링 </a:t>
            </a:r>
            <a:r>
              <a:rPr lang="en-US" altLang="ko-KR" sz="3000" b="1" dirty="0" smtClean="0"/>
              <a:t>(Proactive monitoring): ADDM</a:t>
            </a:r>
            <a:r>
              <a:rPr lang="ko-KR" altLang="en-US" sz="3000" b="1" dirty="0" smtClean="0"/>
              <a:t>을 사용하여</a:t>
            </a:r>
            <a:endParaRPr lang="en-US" altLang="ko-KR" sz="3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   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DB</a:t>
            </a:r>
            <a:r>
              <a:rPr lang="ko-KR" altLang="en-US" sz="3000" b="1" dirty="0" smtClean="0"/>
              <a:t>내의 병목현상을 자동으로 식별한다</a:t>
            </a:r>
            <a:r>
              <a:rPr lang="en-US" altLang="ko-KR" sz="3000" b="1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ko-KR" sz="3000" b="1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3000" b="1" dirty="0" smtClean="0"/>
              <a:t>사후 모니터링 </a:t>
            </a:r>
            <a:r>
              <a:rPr lang="en-US" altLang="ko-KR" sz="3000" b="1" dirty="0" smtClean="0"/>
              <a:t>(Reactive monitoring): </a:t>
            </a:r>
            <a:r>
              <a:rPr lang="ko-KR" altLang="en-US" sz="3000" b="1" dirty="0" smtClean="0"/>
              <a:t>서버에서 생성한</a:t>
            </a:r>
            <a:endParaRPr lang="en-US" altLang="ko-KR" sz="3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  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Alert</a:t>
            </a:r>
            <a:r>
              <a:rPr lang="ko-KR" altLang="en-US" sz="3000" b="1" dirty="0" smtClean="0"/>
              <a:t>을 확인하여 </a:t>
            </a:r>
            <a:r>
              <a:rPr lang="en-US" altLang="ko-KR" sz="3000" b="1" dirty="0" smtClean="0"/>
              <a:t>DB</a:t>
            </a:r>
            <a:r>
              <a:rPr lang="ko-KR" altLang="en-US" sz="3000" b="1" dirty="0" smtClean="0"/>
              <a:t>의 문제를 감지한다</a:t>
            </a:r>
            <a:r>
              <a:rPr lang="en-US" altLang="ko-KR" sz="3000" b="1" dirty="0" smtClean="0"/>
              <a:t>.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161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2922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툴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ko-KR" altLang="en-US" sz="2300" b="1" dirty="0" smtClean="0"/>
              <a:t>●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ADDM (Automatic Database Diagnostic Monitor)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2300" b="1" dirty="0" smtClean="0"/>
              <a:t>●</a:t>
            </a:r>
            <a:r>
              <a:rPr lang="en-US" altLang="ko-KR" sz="3000" b="1" dirty="0" smtClean="0"/>
              <a:t> SQL Tuning Advisor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2300" b="1" dirty="0"/>
              <a:t>●</a:t>
            </a:r>
            <a:r>
              <a:rPr lang="ko-KR" altLang="en-US" sz="3200" b="1" dirty="0"/>
              <a:t> </a:t>
            </a:r>
            <a:r>
              <a:rPr lang="en-US" altLang="ko-KR" sz="3000" b="1" dirty="0" smtClean="0"/>
              <a:t>SQL Tuning Set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2300" b="1" dirty="0"/>
              <a:t>●</a:t>
            </a:r>
            <a:r>
              <a:rPr lang="ko-KR" altLang="en-US" sz="3200" b="1" dirty="0"/>
              <a:t> </a:t>
            </a:r>
            <a:r>
              <a:rPr lang="en-US" altLang="ko-KR" sz="3000" b="1" dirty="0" smtClean="0"/>
              <a:t>SQL Access Advisor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2300" b="1" dirty="0"/>
              <a:t>●</a:t>
            </a:r>
            <a:r>
              <a:rPr lang="ko-KR" altLang="en-US" sz="3200" b="1" dirty="0"/>
              <a:t> </a:t>
            </a:r>
            <a:r>
              <a:rPr lang="en-US" altLang="ko-KR" sz="3000" b="1" dirty="0" smtClean="0"/>
              <a:t>SQL Performance Analyzer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2300" b="1" dirty="0"/>
              <a:t>●</a:t>
            </a:r>
            <a:r>
              <a:rPr lang="ko-KR" altLang="en-US" sz="3200" b="1" dirty="0"/>
              <a:t> </a:t>
            </a:r>
            <a:r>
              <a:rPr lang="en-US" altLang="ko-KR" sz="3000" b="1" dirty="0" smtClean="0"/>
              <a:t>SQL Monitoring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9875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602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1-5 SQL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튜닝 작업</a:t>
            </a:r>
            <a:endParaRPr lang="en-US" altLang="ko-KR" sz="44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로드가 많은 </a:t>
            </a:r>
            <a:r>
              <a:rPr lang="en-US" altLang="ko-KR" sz="3000" b="1" dirty="0" smtClean="0"/>
              <a:t>SQL </a:t>
            </a:r>
            <a:r>
              <a:rPr lang="ko-KR" altLang="en-US" sz="3000" b="1" dirty="0" smtClean="0"/>
              <a:t>식별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통계 수집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시스템 통계 생성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기존 인덱스 재 작성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실행 계획 유지 관리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새 인덱스 전략 생성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8076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437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1-6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튜닝 방법</a:t>
            </a:r>
            <a:endParaRPr lang="en-US" altLang="ko-KR" sz="4400" b="1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6260" y="845641"/>
            <a:ext cx="4968240" cy="779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229535" y="6335943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387" y="1248026"/>
            <a:ext cx="10995377" cy="533690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108000" tIns="180000" rtlCol="0" anchor="ctr">
            <a:no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단순한 설계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데이터 모델링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테이블 및 인덱스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 smtClean="0"/>
              <a:t>뷰</a:t>
            </a:r>
            <a:r>
              <a:rPr lang="ko-KR" altLang="en-US" sz="3000" b="1" dirty="0" smtClean="0"/>
              <a:t> 사용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효율적인 </a:t>
            </a:r>
            <a:r>
              <a:rPr lang="en-US" altLang="ko-KR" sz="3000" b="1" dirty="0" smtClean="0"/>
              <a:t>SQL</a:t>
            </a:r>
            <a:r>
              <a:rPr lang="ko-KR" altLang="en-US" sz="3000" b="1" dirty="0" smtClean="0"/>
              <a:t>작성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smtClean="0"/>
              <a:t>커서 공유</a:t>
            </a:r>
            <a:endParaRPr lang="en-US" altLang="ko-KR" sz="3000" b="1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b="1" dirty="0" err="1" smtClean="0"/>
              <a:t>바인드</a:t>
            </a:r>
            <a:r>
              <a:rPr lang="ko-KR" altLang="en-US" sz="3000" b="1" dirty="0" smtClean="0"/>
              <a:t> 변수 사용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7034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1158</Words>
  <Application>Microsoft Office PowerPoint</Application>
  <PresentationFormat>사용자 지정</PresentationFormat>
  <Paragraphs>189</Paragraphs>
  <Slides>52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굴림</vt:lpstr>
      <vt:lpstr>Arial</vt:lpstr>
      <vt:lpstr>나눔스퀘어</vt:lpstr>
      <vt:lpstr>맑은 고딕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Administrator</cp:lastModifiedBy>
  <cp:revision>80</cp:revision>
  <dcterms:created xsi:type="dcterms:W3CDTF">2016-04-23T10:48:41Z</dcterms:created>
  <dcterms:modified xsi:type="dcterms:W3CDTF">2017-11-29T04:40:38Z</dcterms:modified>
</cp:coreProperties>
</file>