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2" r:id="rId2"/>
    <p:sldMasterId id="2147483658" r:id="rId3"/>
    <p:sldMasterId id="2147483656" r:id="rId4"/>
    <p:sldMasterId id="2147483660" r:id="rId5"/>
    <p:sldMasterId id="2147483648" r:id="rId6"/>
    <p:sldMasterId id="2147483654" r:id="rId7"/>
  </p:sldMasterIdLst>
  <p:sldIdLst>
    <p:sldId id="267" r:id="rId8"/>
    <p:sldId id="256" r:id="rId9"/>
    <p:sldId id="258" r:id="rId10"/>
    <p:sldId id="271" r:id="rId11"/>
    <p:sldId id="272" r:id="rId12"/>
    <p:sldId id="273" r:id="rId13"/>
    <p:sldId id="260" r:id="rId14"/>
    <p:sldId id="274" r:id="rId15"/>
    <p:sldId id="275" r:id="rId16"/>
    <p:sldId id="276" r:id="rId17"/>
    <p:sldId id="277" r:id="rId18"/>
    <p:sldId id="26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9" r:id="rId29"/>
    <p:sldId id="262" r:id="rId30"/>
    <p:sldId id="290" r:id="rId31"/>
    <p:sldId id="287" r:id="rId32"/>
    <p:sldId id="289" r:id="rId33"/>
    <p:sldId id="288" r:id="rId34"/>
    <p:sldId id="291" r:id="rId35"/>
    <p:sldId id="270" r:id="rId36"/>
    <p:sldId id="263" r:id="rId37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8"/>
    </p:embeddedFont>
    <p:embeddedFont>
      <p:font typeface="나눔스퀘어" panose="020B0600000101010101" pitchFamily="50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나눔스퀘어 Bold" panose="020B0600000101010101" pitchFamily="50" charset="-127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1" autoAdjust="0"/>
    <p:restoredTop sz="99627" autoAdjust="0"/>
  </p:normalViewPr>
  <p:slideViewPr>
    <p:cSldViewPr snapToGrid="0">
      <p:cViewPr varScale="1">
        <p:scale>
          <a:sx n="87" d="100"/>
          <a:sy n="87" d="100"/>
        </p:scale>
        <p:origin x="-55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2.fntdata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1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13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29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9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1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78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8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35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현 3"/>
          <p:cNvSpPr/>
          <p:nvPr userDrawn="1"/>
        </p:nvSpPr>
        <p:spPr>
          <a:xfrm flipH="1">
            <a:off x="-580570" y="2504530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현 3"/>
          <p:cNvSpPr/>
          <p:nvPr userDrawn="1"/>
        </p:nvSpPr>
        <p:spPr>
          <a:xfrm flipH="1">
            <a:off x="-580570" y="2504530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현 4"/>
          <p:cNvSpPr/>
          <p:nvPr userDrawn="1"/>
        </p:nvSpPr>
        <p:spPr>
          <a:xfrm>
            <a:off x="10910750" y="2504530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현 3"/>
          <p:cNvSpPr/>
          <p:nvPr userDrawn="1"/>
        </p:nvSpPr>
        <p:spPr>
          <a:xfrm rot="5400000" flipH="1">
            <a:off x="5162051" y="-577171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현 3"/>
          <p:cNvSpPr/>
          <p:nvPr userDrawn="1"/>
        </p:nvSpPr>
        <p:spPr>
          <a:xfrm rot="5400000" flipH="1">
            <a:off x="5162051" y="-577171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현 4"/>
          <p:cNvSpPr/>
          <p:nvPr userDrawn="1"/>
        </p:nvSpPr>
        <p:spPr>
          <a:xfrm rot="16200000" flipH="1" flipV="1">
            <a:off x="5162051" y="5582329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현 6"/>
          <p:cNvSpPr/>
          <p:nvPr userDrawn="1"/>
        </p:nvSpPr>
        <p:spPr>
          <a:xfrm flipH="1">
            <a:off x="1751197" y="289306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2714171" cy="6858000"/>
          </a:xfrm>
          <a:prstGeom prst="rect">
            <a:avLst/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 userDrawn="1"/>
        </p:nvSpPr>
        <p:spPr>
          <a:xfrm flipH="1">
            <a:off x="-539547" y="106379"/>
            <a:ext cx="1079093" cy="10681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498000"/>
            <a:ext cx="8157029" cy="360000"/>
          </a:xfrm>
          <a:prstGeom prst="rect">
            <a:avLst/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8157029" y="6498000"/>
            <a:ext cx="2627085" cy="360000"/>
          </a:xfrm>
          <a:prstGeom prst="rect">
            <a:avLst/>
          </a:prstGeom>
          <a:solidFill>
            <a:srgbClr val="06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0784115" y="6498000"/>
            <a:ext cx="1407886" cy="360000"/>
          </a:xfrm>
          <a:prstGeom prst="rect">
            <a:avLst/>
          </a:prstGeom>
          <a:solidFill>
            <a:srgbClr val="04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5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2880" y="2235202"/>
            <a:ext cx="423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 smtClean="0">
                <a:solidFill>
                  <a:srgbClr val="080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JOIN</a:t>
            </a:r>
            <a:endParaRPr lang="ko-KR" altLang="en-US" sz="12000" dirty="0">
              <a:solidFill>
                <a:srgbClr val="080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4736" y="4105477"/>
            <a:ext cx="38638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 54</a:t>
            </a:r>
            <a:r>
              <a:rPr lang="ko-KR" altLang="en-US" sz="3000" b="1" dirty="0" smtClean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</a:t>
            </a:r>
            <a:r>
              <a:rPr lang="en-US" altLang="ko-KR" sz="3000" b="1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000" b="1" dirty="0" smtClean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000" b="1" dirty="0" smtClean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임재영</a:t>
            </a:r>
            <a:endParaRPr lang="ko-KR" altLang="en-US" sz="3000" b="1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8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Outer join </a:t>
            </a:r>
            <a:r>
              <a:rPr lang="ko-KR" altLang="en-US" sz="32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698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SQL:92</a:t>
            </a:r>
            <a:r>
              <a:rPr lang="ko-KR" altLang="en-US" sz="3000" dirty="0" smtClean="0"/>
              <a:t>이</a:t>
            </a:r>
            <a:r>
              <a:rPr lang="ko-KR" altLang="en-US" sz="3000" dirty="0"/>
              <a:t>전</a:t>
            </a:r>
            <a:r>
              <a:rPr lang="ko-KR" altLang="en-US" sz="3000" dirty="0" smtClean="0"/>
              <a:t> 구문 </a:t>
            </a:r>
            <a:endParaRPr lang="ko-KR" alt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361440" y="2143760"/>
            <a:ext cx="8798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SELECT </a:t>
            </a:r>
            <a:r>
              <a:rPr lang="en-US" altLang="ko-KR" sz="2400" b="1" dirty="0" err="1" smtClean="0"/>
              <a:t>e.employee_id</a:t>
            </a:r>
            <a:r>
              <a:rPr lang="en-US" altLang="ko-KR" sz="2400" b="1" dirty="0" smtClean="0"/>
              <a:t> , </a:t>
            </a:r>
            <a:r>
              <a:rPr lang="en-US" altLang="ko-KR" sz="2400" b="1" dirty="0" err="1" smtClean="0"/>
              <a:t>d.department_id</a:t>
            </a:r>
            <a:endParaRPr lang="en-US" altLang="ko-KR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FROM employees e </a:t>
            </a:r>
            <a:r>
              <a:rPr lang="en-US" altLang="ko-KR" sz="2400" b="1" dirty="0" smtClean="0"/>
              <a:t>, departments </a:t>
            </a:r>
            <a:r>
              <a:rPr lang="en-US" altLang="ko-KR" sz="2400" b="1" dirty="0"/>
              <a:t>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WHERE </a:t>
            </a:r>
            <a:r>
              <a:rPr lang="en-US" altLang="ko-KR" sz="2400" b="1" dirty="0" err="1" smtClean="0"/>
              <a:t>e.department_id</a:t>
            </a:r>
            <a:r>
              <a:rPr lang="en-US" altLang="ko-KR" sz="2400" b="1" dirty="0" smtClean="0"/>
              <a:t>(+) = 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 smtClean="0"/>
              <a:t>;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0413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Outer join </a:t>
            </a:r>
            <a:r>
              <a:rPr lang="ko-KR" altLang="en-US" sz="32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698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SQL:92</a:t>
            </a:r>
            <a:r>
              <a:rPr lang="ko-KR" altLang="en-US" sz="3000" dirty="0" smtClean="0"/>
              <a:t>이</a:t>
            </a:r>
            <a:r>
              <a:rPr lang="ko-KR" altLang="en-US" sz="3000" dirty="0"/>
              <a:t>전</a:t>
            </a:r>
            <a:r>
              <a:rPr lang="ko-KR" altLang="en-US" sz="3000" dirty="0" smtClean="0"/>
              <a:t> 구문 </a:t>
            </a:r>
            <a:endParaRPr lang="ko-KR" alt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361440" y="2143760"/>
            <a:ext cx="87985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SELECT 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/>
              <a:t>, </a:t>
            </a:r>
            <a:r>
              <a:rPr lang="en-US" altLang="ko-KR" sz="2400" b="1" dirty="0" err="1" smtClean="0"/>
              <a:t>e.employee_id</a:t>
            </a:r>
            <a:endParaRPr lang="en-US" altLang="ko-KR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FROM employees e ,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WHERE </a:t>
            </a:r>
            <a:r>
              <a:rPr lang="en-US" altLang="ko-KR" sz="2400" b="1" dirty="0" err="1"/>
              <a:t>e.department_id</a:t>
            </a:r>
            <a:r>
              <a:rPr lang="en-US" altLang="ko-KR" sz="2400" b="1" dirty="0"/>
              <a:t>(+) = </a:t>
            </a:r>
            <a:r>
              <a:rPr lang="en-US" altLang="ko-KR" sz="2400" b="1" dirty="0" err="1" smtClean="0"/>
              <a:t>d.department_id</a:t>
            </a:r>
            <a:endParaRPr lang="en-US" altLang="ko-KR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UNION ALL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SELECT 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e.employee_id</a:t>
            </a:r>
            <a:endParaRPr lang="en-US" altLang="ko-KR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FROM employees e ,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WHERE </a:t>
            </a:r>
            <a:r>
              <a:rPr lang="en-US" altLang="ko-KR" sz="2400" b="1" dirty="0" err="1" smtClean="0"/>
              <a:t>e.department_id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= 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 smtClean="0"/>
              <a:t>(+)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AND 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 smtClean="0"/>
              <a:t> IS NULL;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8544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추가 </a:t>
            </a:r>
            <a:r>
              <a:rPr lang="en-US" altLang="ko-KR" sz="3000" dirty="0" smtClean="0"/>
              <a:t>JOIN</a:t>
            </a:r>
            <a:r>
              <a:rPr lang="ko-KR" altLang="en-US" sz="3000" dirty="0" smtClean="0"/>
              <a:t>문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87985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NL  Join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Sort Merge Join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smtClean="0"/>
              <a:t>Hash Join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058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NL JOIN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87985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Nested Loops JOIN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중첩 반복문과 같이  동작해서 </a:t>
            </a:r>
            <a:r>
              <a:rPr lang="en-US" altLang="ko-KR" sz="2200" dirty="0" smtClean="0"/>
              <a:t>NL</a:t>
            </a:r>
            <a:r>
              <a:rPr lang="ko-KR" altLang="en-US" sz="2200" dirty="0"/>
              <a:t> </a:t>
            </a:r>
            <a:r>
              <a:rPr lang="en-US" altLang="ko-KR" sz="2200" dirty="0" smtClean="0"/>
              <a:t>JOIN</a:t>
            </a:r>
            <a:r>
              <a:rPr lang="ko-KR" altLang="en-US" sz="2200" dirty="0" smtClean="0"/>
              <a:t>이라고 불린다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반복문의 외부에 있는 테이블을 외부테이블이라고 한다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spc="-100" dirty="0" smtClean="0"/>
              <a:t>반복문의 내부에 있는 테이블을 내부</a:t>
            </a:r>
            <a:r>
              <a:rPr lang="en-US" altLang="ko-KR" sz="2200" spc="-100" dirty="0" smtClean="0"/>
              <a:t> </a:t>
            </a:r>
            <a:r>
              <a:rPr lang="ko-KR" altLang="en-US" sz="2200" spc="-100" dirty="0" smtClean="0"/>
              <a:t>혹은 후행 테이블이라고 한다</a:t>
            </a:r>
            <a:r>
              <a:rPr lang="en-US" altLang="ko-KR" sz="2200" spc="-1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41355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114062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NL JOIN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62" y="1668060"/>
            <a:ext cx="8286929" cy="4764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4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NL JOIN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730704" y="2143760"/>
            <a:ext cx="87985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SELECT /*+ ordered </a:t>
            </a:r>
            <a:r>
              <a:rPr lang="en-US" altLang="ko-KR" sz="3000" b="1" dirty="0" err="1" smtClean="0"/>
              <a:t>use_nl</a:t>
            </a:r>
            <a:r>
              <a:rPr lang="en-US" altLang="ko-KR" sz="3000" b="1" dirty="0" smtClean="0"/>
              <a:t>(e) */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        </a:t>
            </a:r>
            <a:r>
              <a:rPr lang="en-US" altLang="ko-KR" sz="3000" b="1" dirty="0" err="1" smtClean="0"/>
              <a:t>e.employee_id</a:t>
            </a:r>
            <a:r>
              <a:rPr lang="en-US" altLang="ko-KR" sz="3000" b="1" dirty="0" smtClean="0"/>
              <a:t>, </a:t>
            </a:r>
            <a:r>
              <a:rPr lang="en-US" altLang="ko-KR" sz="3000" b="1" dirty="0" err="1" smtClean="0"/>
              <a:t>d.department_id</a:t>
            </a:r>
            <a:endParaRPr lang="en-US" altLang="ko-KR" sz="3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FROM employees e JOIN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ON </a:t>
            </a:r>
            <a:r>
              <a:rPr lang="en-US" altLang="ko-KR" sz="3000" b="1" dirty="0" err="1" smtClean="0"/>
              <a:t>e.department_id</a:t>
            </a:r>
            <a:r>
              <a:rPr lang="en-US" altLang="ko-KR" sz="3000" b="1" dirty="0" smtClean="0"/>
              <a:t> = </a:t>
            </a:r>
            <a:r>
              <a:rPr lang="en-US" altLang="ko-KR" sz="3000" b="1" dirty="0" err="1" smtClean="0"/>
              <a:t>d.department_id</a:t>
            </a:r>
            <a:r>
              <a:rPr lang="en-US" altLang="ko-KR" sz="3000" b="1" dirty="0"/>
              <a:t>;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284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4091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Sort Merge JOIN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87985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Sort Merge (</a:t>
            </a:r>
            <a:r>
              <a:rPr lang="ko-KR" altLang="en-US" sz="2200" dirty="0" smtClean="0"/>
              <a:t>병합 정렬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알고리즘을 사용한다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Sort</a:t>
            </a:r>
            <a:r>
              <a:rPr lang="ko-KR" altLang="en-US" sz="2200" dirty="0" smtClean="0"/>
              <a:t>단계와 </a:t>
            </a:r>
            <a:r>
              <a:rPr lang="en-US" altLang="ko-KR" sz="2200" dirty="0" smtClean="0"/>
              <a:t>Merge </a:t>
            </a:r>
            <a:r>
              <a:rPr lang="ko-KR" altLang="en-US" sz="2200" dirty="0" smtClean="0"/>
              <a:t>단계로 나뉠 수 있다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JOIN</a:t>
            </a:r>
            <a:r>
              <a:rPr lang="ko-KR" altLang="en-US" sz="2200" dirty="0" smtClean="0"/>
              <a:t>전에 테이블을 조인 </a:t>
            </a:r>
            <a:r>
              <a:rPr lang="ko-KR" altLang="en-US" sz="2200" dirty="0" err="1" smtClean="0"/>
              <a:t>컬럼</a:t>
            </a:r>
            <a:r>
              <a:rPr lang="ko-KR" altLang="en-US" sz="2200" dirty="0" smtClean="0"/>
              <a:t> 기준으로 정렬한다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정렬된 테이블을 비교하면서 병합한다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정렬할 데이</a:t>
            </a:r>
            <a:r>
              <a:rPr lang="ko-KR" altLang="en-US" sz="2200" dirty="0"/>
              <a:t>터</a:t>
            </a:r>
            <a:r>
              <a:rPr lang="ko-KR" altLang="en-US" sz="2200" dirty="0" smtClean="0"/>
              <a:t>의 양이 많으면 성능이 떨어진다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동등 조인 뿐만 아니라 비 동등 조인도 가능하다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8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9" y="1114062"/>
            <a:ext cx="3871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Sort Merger JOIN</a:t>
            </a:r>
            <a:endParaRPr lang="ko-KR" altLang="en-US" sz="3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03" y="1703228"/>
            <a:ext cx="8941275" cy="4644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4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0704" y="2143760"/>
            <a:ext cx="87985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SELECT /*+ ordered </a:t>
            </a:r>
            <a:r>
              <a:rPr lang="en-US" altLang="ko-KR" sz="3000" b="1" dirty="0" err="1" smtClean="0"/>
              <a:t>use_merge</a:t>
            </a:r>
            <a:r>
              <a:rPr lang="en-US" altLang="ko-KR" sz="3000" b="1" dirty="0" smtClean="0"/>
              <a:t>(e) */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        </a:t>
            </a:r>
            <a:r>
              <a:rPr lang="en-US" altLang="ko-KR" sz="3000" b="1" dirty="0" err="1" smtClean="0"/>
              <a:t>e.employee_id</a:t>
            </a:r>
            <a:r>
              <a:rPr lang="en-US" altLang="ko-KR" sz="3000" b="1" dirty="0" smtClean="0"/>
              <a:t>, </a:t>
            </a:r>
            <a:r>
              <a:rPr lang="en-US" altLang="ko-KR" sz="3000" b="1" dirty="0" err="1" smtClean="0"/>
              <a:t>d.department_id</a:t>
            </a:r>
            <a:endParaRPr lang="en-US" altLang="ko-KR" sz="3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FROM employees e JOIN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ON </a:t>
            </a:r>
            <a:r>
              <a:rPr lang="en-US" altLang="ko-KR" sz="3000" b="1" dirty="0" err="1" smtClean="0"/>
              <a:t>e.department_id</a:t>
            </a:r>
            <a:r>
              <a:rPr lang="en-US" altLang="ko-KR" sz="3000" b="1" dirty="0" smtClean="0"/>
              <a:t> = </a:t>
            </a:r>
            <a:r>
              <a:rPr lang="en-US" altLang="ko-KR" sz="3000" b="1" dirty="0" err="1" smtClean="0"/>
              <a:t>d.department_id</a:t>
            </a:r>
            <a:r>
              <a:rPr lang="en-US" altLang="ko-KR" sz="3000" b="1" dirty="0"/>
              <a:t>;</a:t>
            </a:r>
            <a:endParaRPr lang="en-US" altLang="ko-KR" sz="3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94080" y="1298694"/>
            <a:ext cx="4091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Sort Merge JOIN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651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4091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Hash JOIN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87985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Hash</a:t>
            </a:r>
            <a:r>
              <a:rPr lang="ko-KR" altLang="en-US" sz="2200" dirty="0" smtClean="0"/>
              <a:t>함수를 이용해서 조인을 수행한다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NL</a:t>
            </a:r>
            <a:r>
              <a:rPr lang="ko-KR" altLang="en-US" sz="2200" dirty="0" smtClean="0"/>
              <a:t>조인의 랜덤 액세스 문제와 </a:t>
            </a:r>
            <a:r>
              <a:rPr lang="en-US" altLang="ko-KR" sz="2200" dirty="0" smtClean="0"/>
              <a:t>Sort</a:t>
            </a:r>
            <a:r>
              <a:rPr lang="ko-KR" altLang="en-US" sz="2200" dirty="0"/>
              <a:t> </a:t>
            </a:r>
            <a:r>
              <a:rPr lang="en-US" altLang="ko-KR" sz="2200" dirty="0" smtClean="0"/>
              <a:t>Merge</a:t>
            </a:r>
            <a:r>
              <a:rPr lang="ko-KR" altLang="en-US" sz="2200" dirty="0" smtClean="0"/>
              <a:t>조인의 정렬작업의 부담을 해결하기 위한 대안으로 등장</a:t>
            </a:r>
            <a:endParaRPr lang="en-US" altLang="ko-KR" sz="22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항상 동등 조인만 가능하다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Hash</a:t>
            </a:r>
            <a:r>
              <a:rPr lang="ko-KR" altLang="en-US" sz="2200" dirty="0" smtClean="0"/>
              <a:t> 테이블 생성을 하</a:t>
            </a:r>
            <a:r>
              <a:rPr lang="ko-KR" altLang="en-US" sz="2200" dirty="0"/>
              <a:t>는</a:t>
            </a:r>
            <a:r>
              <a:rPr lang="ko-KR" altLang="en-US" sz="2200" dirty="0" smtClean="0"/>
              <a:t> 추가적인 작업이 필요하다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선행 테이블을 먼저 </a:t>
            </a:r>
            <a:r>
              <a:rPr lang="en-US" altLang="ko-KR" sz="2200" dirty="0" smtClean="0"/>
              <a:t>Hash </a:t>
            </a:r>
            <a:r>
              <a:rPr lang="ko-KR" altLang="en-US" sz="2200" dirty="0" smtClean="0"/>
              <a:t>테이블을 만든다는 의미로 </a:t>
            </a:r>
            <a:r>
              <a:rPr lang="en-US" altLang="ko-KR" sz="2200" dirty="0" smtClean="0"/>
              <a:t>Build Input</a:t>
            </a:r>
            <a:r>
              <a:rPr lang="ko-KR" altLang="en-US" sz="2200" dirty="0" smtClean="0"/>
              <a:t>이라고 한다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후행 테이블을 </a:t>
            </a:r>
            <a:r>
              <a:rPr lang="en-US" altLang="ko-KR" sz="2200" dirty="0" smtClean="0"/>
              <a:t>Hash </a:t>
            </a:r>
            <a:r>
              <a:rPr lang="ko-KR" altLang="en-US" sz="2200" dirty="0" smtClean="0"/>
              <a:t>값 존재 여부를 검사한다고 해서 </a:t>
            </a:r>
            <a:r>
              <a:rPr lang="en-US" altLang="ko-KR" sz="2200" dirty="0" smtClean="0"/>
              <a:t>Prove Input</a:t>
            </a:r>
            <a:r>
              <a:rPr lang="ko-KR" altLang="en-US" sz="2200" dirty="0" smtClean="0"/>
              <a:t>이라고 한다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8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165" y="859833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7228" y="2196719"/>
            <a:ext cx="26997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SQL </a:t>
            </a:r>
            <a:r>
              <a:rPr lang="ko-KR" altLang="en-US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</a:t>
            </a:r>
            <a:endParaRPr lang="ko-KR" altLang="en-US" sz="35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228" y="2829335"/>
            <a:ext cx="29241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JOIN</a:t>
            </a:r>
            <a:r>
              <a:rPr lang="ko-KR" altLang="en-US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5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7228" y="3461951"/>
            <a:ext cx="48157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</a:t>
            </a:r>
            <a:r>
              <a:rPr lang="ko-KR" altLang="en-US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Outer join </a:t>
            </a:r>
            <a:r>
              <a:rPr lang="ko-KR" altLang="en-US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구문</a:t>
            </a:r>
            <a:endParaRPr lang="ko-KR" altLang="en-US" sz="35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7228" y="4094567"/>
            <a:ext cx="33233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04. </a:t>
            </a:r>
            <a:r>
              <a:rPr lang="ko-KR" altLang="en-US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ko-KR" altLang="en-US" sz="35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7228" y="4727182"/>
            <a:ext cx="17636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05. </a:t>
            </a:r>
            <a:r>
              <a:rPr lang="ko-KR" altLang="en-US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endParaRPr lang="ko-KR" altLang="en-US" sz="35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7708" y="5275822"/>
            <a:ext cx="19639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06. Q&amp;A </a:t>
            </a:r>
            <a:endParaRPr lang="ko-KR" altLang="en-US" sz="35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2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57" y="1703228"/>
            <a:ext cx="8902567" cy="464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02872" y="1122854"/>
            <a:ext cx="4091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Hash JOIN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880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 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0704" y="2143760"/>
            <a:ext cx="87985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SELECT /*+ </a:t>
            </a:r>
            <a:r>
              <a:rPr lang="en-US" altLang="ko-KR" sz="3000" b="1" dirty="0" err="1" smtClean="0"/>
              <a:t>use_hash</a:t>
            </a:r>
            <a:r>
              <a:rPr lang="en-US" altLang="ko-KR" sz="3000" b="1" dirty="0" smtClean="0"/>
              <a:t>(e d) */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/>
              <a:t> </a:t>
            </a:r>
            <a:r>
              <a:rPr lang="en-US" altLang="ko-KR" sz="3000" b="1" dirty="0" smtClean="0"/>
              <a:t>        </a:t>
            </a:r>
            <a:r>
              <a:rPr lang="en-US" altLang="ko-KR" sz="3000" b="1" dirty="0" err="1" smtClean="0"/>
              <a:t>e.employee_id</a:t>
            </a:r>
            <a:r>
              <a:rPr lang="en-US" altLang="ko-KR" sz="3000" b="1" dirty="0" smtClean="0"/>
              <a:t>, </a:t>
            </a:r>
            <a:r>
              <a:rPr lang="en-US" altLang="ko-KR" sz="3000" b="1" dirty="0" err="1" smtClean="0"/>
              <a:t>d.department_id</a:t>
            </a:r>
            <a:endParaRPr lang="en-US" altLang="ko-KR" sz="30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FROM employees e JOIN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 smtClean="0"/>
              <a:t>ON </a:t>
            </a:r>
            <a:r>
              <a:rPr lang="en-US" altLang="ko-KR" sz="3000" b="1" dirty="0" err="1" smtClean="0"/>
              <a:t>e.department_id</a:t>
            </a:r>
            <a:r>
              <a:rPr lang="en-US" altLang="ko-KR" sz="3000" b="1" dirty="0" smtClean="0"/>
              <a:t> = </a:t>
            </a:r>
            <a:r>
              <a:rPr lang="en-US" altLang="ko-KR" sz="3000" b="1" dirty="0" err="1" smtClean="0"/>
              <a:t>d.department_id</a:t>
            </a:r>
            <a:r>
              <a:rPr lang="en-US" altLang="ko-KR" sz="3000" b="1" dirty="0"/>
              <a:t>;</a:t>
            </a:r>
            <a:endParaRPr lang="en-US" altLang="ko-KR" sz="3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4080" y="1298694"/>
            <a:ext cx="4091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Hash JOIN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28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2642" y="2535053"/>
            <a:ext cx="29867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0" dirty="0" smtClean="0">
                <a:solidFill>
                  <a:srgbClr val="080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ko-KR" altLang="en-US" sz="12000" dirty="0">
                <a:solidFill>
                  <a:srgbClr val="080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030" y="2907682"/>
            <a:ext cx="954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50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8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문제 </a:t>
            </a:r>
            <a:r>
              <a:rPr lang="en-US" altLang="ko-KR" sz="3000" dirty="0" smtClean="0"/>
              <a:t>1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78028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Employees</a:t>
            </a:r>
            <a:r>
              <a:rPr lang="ko-KR" altLang="en-US" sz="2200" dirty="0" smtClean="0"/>
              <a:t>과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departments</a:t>
            </a:r>
            <a:r>
              <a:rPr lang="ko-KR" altLang="en-US" sz="2200" dirty="0" smtClean="0"/>
              <a:t>테이블에서 직원 </a:t>
            </a:r>
            <a:r>
              <a:rPr lang="en-US" altLang="ko-KR" sz="2200" dirty="0" smtClean="0"/>
              <a:t>ID, </a:t>
            </a:r>
            <a:r>
              <a:rPr lang="ko-KR" altLang="en-US" sz="2200" dirty="0" smtClean="0"/>
              <a:t>성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부서 </a:t>
            </a:r>
            <a:r>
              <a:rPr lang="en-US" altLang="ko-KR" sz="2200" dirty="0" smtClean="0"/>
              <a:t>ID, </a:t>
            </a:r>
            <a:r>
              <a:rPr lang="ko-KR" altLang="en-US" sz="2200" dirty="0" smtClean="0"/>
              <a:t>부서명을 출력할 것</a:t>
            </a:r>
            <a:r>
              <a:rPr lang="en-US" altLang="ko-KR" sz="2200" dirty="0" smtClean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단 부서가 없는 직원들도 같이 검색 하되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부서명은       </a:t>
            </a:r>
            <a:r>
              <a:rPr lang="en-US" altLang="ko-KR" sz="2200" dirty="0" smtClean="0"/>
              <a:t>‘No department’</a:t>
            </a:r>
            <a:r>
              <a:rPr lang="ko-KR" altLang="en-US" sz="2200" dirty="0" smtClean="0"/>
              <a:t>라고 출력되게 할 것</a:t>
            </a:r>
            <a:r>
              <a:rPr lang="en-US" altLang="ko-KR" sz="2200" dirty="0" smtClean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(+)</a:t>
            </a:r>
            <a:r>
              <a:rPr lang="ko-KR" altLang="en-US" sz="2200" dirty="0" smtClean="0"/>
              <a:t>기호를 활용하여 </a:t>
            </a:r>
            <a:r>
              <a:rPr lang="en-US" altLang="ko-KR" sz="2200" dirty="0" smtClean="0"/>
              <a:t>SELECT</a:t>
            </a:r>
            <a:r>
              <a:rPr lang="ko-KR" altLang="en-US" sz="2200" dirty="0" smtClean="0"/>
              <a:t>문을 작성할 것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6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문제 </a:t>
            </a:r>
            <a:r>
              <a:rPr lang="en-US" altLang="ko-KR" sz="3000" dirty="0" smtClean="0"/>
              <a:t>1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730704" y="2143760"/>
            <a:ext cx="879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/>
              <a:t>SELECT </a:t>
            </a:r>
            <a:r>
              <a:rPr lang="en-US" altLang="ko-KR" sz="3000" b="1" dirty="0" err="1"/>
              <a:t>e.employee_id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e.last_name</a:t>
            </a:r>
            <a:r>
              <a:rPr lang="en-US" altLang="ko-KR" sz="3000" b="1" dirty="0"/>
              <a:t>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/>
              <a:t>	</a:t>
            </a:r>
            <a:r>
              <a:rPr lang="en-US" altLang="ko-KR" sz="3000" b="1" dirty="0" err="1"/>
              <a:t>d.department_id</a:t>
            </a:r>
            <a:r>
              <a:rPr lang="en-US" altLang="ko-KR" sz="3000" b="1" dirty="0"/>
              <a:t>, NVL(</a:t>
            </a:r>
            <a:r>
              <a:rPr lang="en-US" altLang="ko-KR" sz="3000" b="1" dirty="0" err="1"/>
              <a:t>d.department_name,'No</a:t>
            </a:r>
            <a:r>
              <a:rPr lang="en-US" altLang="ko-KR" sz="3000" b="1" dirty="0"/>
              <a:t> department')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/>
              <a:t>FROM employees e,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3000" b="1" dirty="0"/>
              <a:t>WHERE </a:t>
            </a:r>
            <a:r>
              <a:rPr lang="en-US" altLang="ko-KR" sz="3000" b="1" dirty="0" err="1"/>
              <a:t>e.department_id</a:t>
            </a:r>
            <a:r>
              <a:rPr lang="en-US" altLang="ko-KR" sz="3000" b="1" dirty="0"/>
              <a:t> = </a:t>
            </a:r>
            <a:r>
              <a:rPr lang="en-US" altLang="ko-KR" sz="3000" b="1" dirty="0" err="1"/>
              <a:t>d.department_id</a:t>
            </a:r>
            <a:r>
              <a:rPr lang="en-US" altLang="ko-KR" sz="3000" b="1" dirty="0"/>
              <a:t>(+);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392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문제 </a:t>
            </a:r>
            <a:r>
              <a:rPr lang="en-US" altLang="ko-KR" sz="3000" dirty="0" smtClean="0"/>
              <a:t>2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78028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400" dirty="0"/>
              <a:t>아래에 </a:t>
            </a:r>
            <a:r>
              <a:rPr lang="en-US" altLang="ko-KR" sz="2400" dirty="0"/>
              <a:t>SELECT</a:t>
            </a:r>
            <a:r>
              <a:rPr lang="ko-KR" altLang="en-US" sz="2400" dirty="0"/>
              <a:t>문을 </a:t>
            </a:r>
            <a:r>
              <a:rPr lang="en-US" altLang="ko-KR" sz="2400" dirty="0"/>
              <a:t>Hash Join</a:t>
            </a:r>
            <a:r>
              <a:rPr lang="ko-KR" altLang="en-US" sz="2400" dirty="0"/>
              <a:t>로 수행하려면 </a:t>
            </a:r>
            <a:r>
              <a:rPr lang="ko-KR" altLang="en-US" sz="2400" dirty="0" err="1"/>
              <a:t>네모칸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2400" dirty="0"/>
              <a:t>   안에 들어갈 </a:t>
            </a:r>
            <a:r>
              <a:rPr lang="ko-KR" altLang="en-US" sz="2400" dirty="0" err="1"/>
              <a:t>옵티마이저</a:t>
            </a:r>
            <a:r>
              <a:rPr lang="ko-KR" altLang="en-US" sz="2400" dirty="0"/>
              <a:t> 힌트는 무엇인가</a:t>
            </a:r>
            <a:r>
              <a:rPr lang="en-US" altLang="ko-KR" sz="2400" dirty="0" smtClean="0"/>
              <a:t>?</a:t>
            </a:r>
            <a:endParaRPr lang="en-US" altLang="ko-KR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SELECT </a:t>
            </a:r>
            <a:r>
              <a:rPr lang="en-US" altLang="ko-KR" sz="2400" b="1" dirty="0"/>
              <a:t>/*+ </a:t>
            </a:r>
            <a:r>
              <a:rPr lang="en-US" altLang="ko-KR" sz="2400" b="1" dirty="0" err="1"/>
              <a:t>use_hash</a:t>
            </a:r>
            <a:r>
              <a:rPr lang="en-US" altLang="ko-KR" sz="2400" b="1" dirty="0"/>
              <a:t>(e d) */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         </a:t>
            </a:r>
            <a:r>
              <a:rPr lang="en-US" altLang="ko-KR" sz="2400" b="1" dirty="0" err="1"/>
              <a:t>e.employee_id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d.department_id</a:t>
            </a:r>
            <a:endParaRPr lang="en-US" altLang="ko-KR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FROM employees e JOIN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ON </a:t>
            </a:r>
            <a:r>
              <a:rPr lang="en-US" altLang="ko-KR" sz="2400" b="1" dirty="0" err="1"/>
              <a:t>e.department_id</a:t>
            </a:r>
            <a:r>
              <a:rPr lang="en-US" altLang="ko-KR" sz="2400" b="1" dirty="0"/>
              <a:t> = </a:t>
            </a:r>
            <a:r>
              <a:rPr lang="en-US" altLang="ko-KR" sz="2400" b="1" dirty="0" err="1"/>
              <a:t>d.department_id</a:t>
            </a:r>
            <a:r>
              <a:rPr lang="en-US" altLang="ko-KR" sz="2400" b="1" dirty="0" smtClean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65230" y="3245264"/>
            <a:ext cx="2031023" cy="3429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문제 </a:t>
            </a:r>
            <a:r>
              <a:rPr lang="en-US" altLang="ko-KR" sz="3000" dirty="0" smtClean="0"/>
              <a:t>2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78028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400" dirty="0"/>
              <a:t>아래에 </a:t>
            </a:r>
            <a:r>
              <a:rPr lang="en-US" altLang="ko-KR" sz="2400" dirty="0"/>
              <a:t>SELECT</a:t>
            </a:r>
            <a:r>
              <a:rPr lang="ko-KR" altLang="en-US" sz="2400" dirty="0"/>
              <a:t>문을 </a:t>
            </a:r>
            <a:r>
              <a:rPr lang="en-US" altLang="ko-KR" sz="2400" dirty="0"/>
              <a:t>Hash Join</a:t>
            </a:r>
            <a:r>
              <a:rPr lang="ko-KR" altLang="en-US" sz="2400" dirty="0"/>
              <a:t>로 수행하려면 </a:t>
            </a:r>
            <a:r>
              <a:rPr lang="ko-KR" altLang="en-US" sz="2400" dirty="0" err="1"/>
              <a:t>네모칸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2400" dirty="0"/>
              <a:t>   안에 들어갈 </a:t>
            </a:r>
            <a:r>
              <a:rPr lang="ko-KR" altLang="en-US" sz="2400" dirty="0" err="1"/>
              <a:t>옵티마이저</a:t>
            </a:r>
            <a:r>
              <a:rPr lang="ko-KR" altLang="en-US" sz="2400" dirty="0"/>
              <a:t> 힌트는 무엇인가</a:t>
            </a:r>
            <a:r>
              <a:rPr lang="en-US" altLang="ko-KR" sz="2400" dirty="0" smtClean="0"/>
              <a:t>?</a:t>
            </a:r>
            <a:endParaRPr lang="en-US" altLang="ko-KR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SELECT </a:t>
            </a:r>
            <a:r>
              <a:rPr lang="en-US" altLang="ko-KR" sz="2400" b="1" dirty="0"/>
              <a:t>/*+ </a:t>
            </a:r>
            <a:r>
              <a:rPr lang="en-US" altLang="ko-KR" sz="2400" b="1" dirty="0" err="1">
                <a:solidFill>
                  <a:srgbClr val="FF0000"/>
                </a:solidFill>
              </a:rPr>
              <a:t>use_hash</a:t>
            </a:r>
            <a:r>
              <a:rPr lang="en-US" altLang="ko-KR" sz="2400" b="1" dirty="0">
                <a:solidFill>
                  <a:srgbClr val="FF0000"/>
                </a:solidFill>
              </a:rPr>
              <a:t>(e d) </a:t>
            </a:r>
            <a:r>
              <a:rPr lang="en-US" altLang="ko-KR" sz="2400" b="1" dirty="0"/>
              <a:t>*/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         </a:t>
            </a:r>
            <a:r>
              <a:rPr lang="en-US" altLang="ko-KR" sz="2400" b="1" dirty="0" err="1"/>
              <a:t>e.employee_id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d.department_id</a:t>
            </a:r>
            <a:endParaRPr lang="en-US" altLang="ko-KR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FROM employees e JOIN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ON </a:t>
            </a:r>
            <a:r>
              <a:rPr lang="en-US" altLang="ko-KR" sz="2400" b="1" dirty="0" err="1"/>
              <a:t>e.department_id</a:t>
            </a:r>
            <a:r>
              <a:rPr lang="en-US" altLang="ko-KR" sz="2400" b="1" dirty="0"/>
              <a:t> = </a:t>
            </a:r>
            <a:r>
              <a:rPr lang="en-US" altLang="ko-KR" sz="2400" b="1" dirty="0" err="1"/>
              <a:t>d.department_id</a:t>
            </a:r>
            <a:r>
              <a:rPr lang="en-US" altLang="ko-KR" sz="24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19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문제 </a:t>
            </a:r>
            <a:r>
              <a:rPr lang="en-US" altLang="ko-KR" sz="3000" dirty="0" smtClean="0"/>
              <a:t>3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78028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400" dirty="0" smtClean="0"/>
              <a:t>(+)</a:t>
            </a:r>
            <a:r>
              <a:rPr lang="ko-KR" altLang="en-US" sz="2400" dirty="0" smtClean="0"/>
              <a:t>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사용해서 아래의 </a:t>
            </a:r>
            <a:r>
              <a:rPr lang="en-US" altLang="ko-KR" sz="2400" dirty="0" smtClean="0"/>
              <a:t>SELECT</a:t>
            </a:r>
            <a:r>
              <a:rPr lang="ko-KR" altLang="en-US" sz="2400" dirty="0" smtClean="0"/>
              <a:t>문과 결과가 같은 </a:t>
            </a:r>
            <a:r>
              <a:rPr lang="en-US" altLang="ko-KR" sz="2400" dirty="0" smtClean="0"/>
              <a:t>SELECT</a:t>
            </a:r>
            <a:r>
              <a:rPr lang="ko-KR" altLang="en-US" sz="2400" dirty="0" smtClean="0"/>
              <a:t>문을 작성하시오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SELECT NVL(e.employee_id,0) ,      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NVL(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 smtClean="0"/>
              <a:t> ,0)</a:t>
            </a:r>
            <a:endParaRPr lang="en-US" altLang="ko-KR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spc="-100" dirty="0" smtClean="0"/>
              <a:t>FROM employees e FULL OUTER </a:t>
            </a:r>
            <a:r>
              <a:rPr lang="en-US" altLang="ko-KR" sz="2400" b="1" spc="-100" dirty="0"/>
              <a:t>JOIN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ON 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e.department_id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= 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09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6078" y="1535528"/>
            <a:ext cx="87985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SELECT NVL(e.employee_id,0), </a:t>
            </a:r>
            <a:r>
              <a:rPr lang="en-US" altLang="ko-KR" sz="2400" b="1" dirty="0" err="1"/>
              <a:t>d.department_id</a:t>
            </a:r>
            <a:endParaRPr lang="en-US" altLang="ko-KR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FROM employees e ,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WHERE </a:t>
            </a:r>
            <a:r>
              <a:rPr lang="en-US" altLang="ko-KR" sz="2400" b="1" dirty="0" err="1"/>
              <a:t>e.department_id</a:t>
            </a:r>
            <a:r>
              <a:rPr lang="en-US" altLang="ko-KR" sz="2400" b="1" dirty="0"/>
              <a:t>(+) = </a:t>
            </a:r>
            <a:r>
              <a:rPr lang="en-US" altLang="ko-KR" sz="2400" b="1" dirty="0" err="1" smtClean="0"/>
              <a:t>d.department_id</a:t>
            </a:r>
            <a:endParaRPr lang="en-US" altLang="ko-KR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UNION ALL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SELECT </a:t>
            </a:r>
            <a:r>
              <a:rPr lang="en-US" altLang="ko-KR" sz="2400" b="1" dirty="0" err="1" smtClean="0"/>
              <a:t>e.employee_id</a:t>
            </a:r>
            <a:r>
              <a:rPr lang="en-US" altLang="ko-KR" sz="2400" b="1" dirty="0" smtClean="0"/>
              <a:t>, NVL(d.department_id,0)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FROM employees e ,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WHERE </a:t>
            </a:r>
            <a:r>
              <a:rPr lang="en-US" altLang="ko-KR" sz="2400" b="1" dirty="0" err="1" smtClean="0"/>
              <a:t>e.department_id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= 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 smtClean="0"/>
              <a:t>(+)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AND 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 smtClean="0"/>
              <a:t> IS NULL;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509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3450" y="2535053"/>
            <a:ext cx="34050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 smtClean="0">
                <a:solidFill>
                  <a:srgbClr val="080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12000" dirty="0">
              <a:solidFill>
                <a:srgbClr val="080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3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32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SQL </a:t>
            </a:r>
            <a:r>
              <a:rPr lang="ko-KR" altLang="en-US" sz="3000" dirty="0" smtClean="0"/>
              <a:t>이란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780288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데이터베이스에 접근하고 관리하기 위한 언어</a:t>
            </a:r>
            <a:endParaRPr lang="en-US" altLang="ko-KR" sz="22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1947</a:t>
            </a:r>
            <a:r>
              <a:rPr lang="ko-KR" altLang="en-US" sz="2200" dirty="0" smtClean="0"/>
              <a:t>년에 </a:t>
            </a:r>
            <a:r>
              <a:rPr lang="ko-KR" altLang="en-US" sz="2200" dirty="0"/>
              <a:t>개발된 </a:t>
            </a:r>
            <a:r>
              <a:rPr lang="en-US" altLang="ko-KR" sz="2200" dirty="0"/>
              <a:t>SEQUEL</a:t>
            </a:r>
            <a:r>
              <a:rPr lang="ko-KR" altLang="en-US" sz="2200" dirty="0"/>
              <a:t>에서 </a:t>
            </a:r>
            <a:r>
              <a:rPr lang="ko-KR" altLang="en-US" sz="2200" dirty="0" smtClean="0"/>
              <a:t>유래</a:t>
            </a:r>
            <a:endParaRPr lang="en-US" altLang="ko-KR" sz="22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각 </a:t>
            </a:r>
            <a:r>
              <a:rPr lang="en-US" altLang="ko-KR" sz="2200" dirty="0" smtClean="0"/>
              <a:t>Vendor</a:t>
            </a:r>
            <a:r>
              <a:rPr lang="ko-KR" altLang="en-US" sz="2200" dirty="0" smtClean="0"/>
              <a:t>사에 따라 추가적인 구문 존재 </a:t>
            </a:r>
            <a:r>
              <a:rPr lang="en-US" altLang="ko-KR" sz="2200" dirty="0" smtClean="0"/>
              <a:t>ex) PL/SQL,T-SQL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SQL</a:t>
            </a:r>
            <a:r>
              <a:rPr lang="ko-KR" altLang="en-US" sz="2200" dirty="0" smtClean="0"/>
              <a:t>의 종류 </a:t>
            </a:r>
            <a:r>
              <a:rPr lang="en-US" altLang="ko-KR" sz="2200" dirty="0" smtClean="0"/>
              <a:t>: Query, DML, DDL ,TCL, DCL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4</a:t>
            </a:r>
            <a:r>
              <a:rPr lang="ko-KR" altLang="en-US" sz="2200" dirty="0" smtClean="0"/>
              <a:t>세대 프로그램이 언어</a:t>
            </a:r>
            <a:endParaRPr lang="en-US" altLang="ko-KR" sz="2200" dirty="0" smtClean="0"/>
          </a:p>
          <a:p>
            <a:pPr marL="285750" indent="-285750">
              <a:buFontTx/>
              <a:buChar char="-"/>
            </a:pPr>
            <a:endParaRPr lang="en-US" altLang="ko-KR" sz="2200" dirty="0" smtClean="0"/>
          </a:p>
          <a:p>
            <a:pPr marL="285750" indent="-285750">
              <a:buFontTx/>
              <a:buChar char="-"/>
            </a:pPr>
            <a:endParaRPr lang="en-US" altLang="ko-KR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435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8450" y="2443613"/>
            <a:ext cx="73789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dirty="0" smtClean="0">
                <a:solidFill>
                  <a:srgbClr val="080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TAHNK YOU</a:t>
            </a:r>
            <a:endParaRPr lang="ko-KR" altLang="en-US" sz="10000" dirty="0">
              <a:solidFill>
                <a:srgbClr val="080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3937" y="4172369"/>
            <a:ext cx="38638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 54</a:t>
            </a:r>
            <a:r>
              <a:rPr lang="ko-KR" altLang="en-US" sz="3000" b="1" dirty="0" smtClean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  임재영</a:t>
            </a:r>
            <a:endParaRPr lang="ko-KR" altLang="en-US" sz="3000" b="1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0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32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SQL</a:t>
            </a:r>
            <a:r>
              <a:rPr lang="ko-KR" altLang="en-US" sz="3000" dirty="0" smtClean="0"/>
              <a:t>표준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이란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87985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상용 데이터 베이스에 따른 다른 </a:t>
            </a:r>
            <a:r>
              <a:rPr lang="ko-KR" altLang="en-US" sz="2200" dirty="0" err="1" smtClean="0"/>
              <a:t>질의어를</a:t>
            </a:r>
            <a:r>
              <a:rPr lang="ko-KR" altLang="en-US" sz="2200" dirty="0" smtClean="0"/>
              <a:t> 제공함으로 불편함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ANSI/ISO</a:t>
            </a:r>
            <a:r>
              <a:rPr lang="ko-KR" altLang="en-US" sz="2200" dirty="0" smtClean="0"/>
              <a:t>에서 </a:t>
            </a:r>
            <a:r>
              <a:rPr lang="en-US" altLang="ko-KR" sz="2200" dirty="0" smtClean="0"/>
              <a:t>SQL</a:t>
            </a:r>
            <a:r>
              <a:rPr lang="ko-KR" altLang="en-US" sz="2200" dirty="0" smtClean="0"/>
              <a:t>을 </a:t>
            </a:r>
            <a:r>
              <a:rPr lang="en-US" altLang="ko-KR" sz="2200" dirty="0" smtClean="0"/>
              <a:t>RDB</a:t>
            </a:r>
            <a:r>
              <a:rPr lang="ko-KR" altLang="en-US" sz="2200" dirty="0" smtClean="0"/>
              <a:t>의 표준 질의어로 채택</a:t>
            </a:r>
            <a:endParaRPr lang="en-US" altLang="ko-KR" sz="22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처음 </a:t>
            </a:r>
            <a:r>
              <a:rPr lang="en-US" altLang="ko-KR" sz="2200" dirty="0" smtClean="0"/>
              <a:t>1986</a:t>
            </a:r>
            <a:r>
              <a:rPr lang="ko-KR" altLang="en-US" sz="2200" dirty="0" smtClean="0"/>
              <a:t>년에 </a:t>
            </a:r>
            <a:r>
              <a:rPr lang="en-US" altLang="ko-KR" sz="2200" dirty="0" smtClean="0"/>
              <a:t>SQL-86</a:t>
            </a:r>
            <a:r>
              <a:rPr lang="ko-KR" altLang="en-US" sz="2200" dirty="0" smtClean="0"/>
              <a:t>을 제안함</a:t>
            </a:r>
            <a:endParaRPr lang="en-US" altLang="ko-KR" sz="22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이후에 많은 표준이 만들어짐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32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SQL</a:t>
            </a:r>
            <a:r>
              <a:rPr lang="ko-KR" altLang="en-US" sz="3000" dirty="0" smtClean="0"/>
              <a:t>표준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1924595"/>
            <a:ext cx="10058400" cy="4049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5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078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JOIN </a:t>
            </a:r>
            <a:r>
              <a:rPr lang="ko-KR" altLang="en-US" sz="3000" dirty="0" smtClean="0"/>
              <a:t>이란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568629"/>
            <a:ext cx="5494020" cy="5158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61440" y="2143760"/>
            <a:ext cx="4277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2200" dirty="0" smtClean="0"/>
              <a:t>논리적인 관계를 가지는 둘 이상의 테이블을 하나의 결과로  결합하는 것을 의미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JOIN</a:t>
            </a:r>
            <a:r>
              <a:rPr lang="ko-KR" altLang="en-US" sz="2200" dirty="0" smtClean="0"/>
              <a:t>의 종류는 </a:t>
            </a:r>
            <a:r>
              <a:rPr lang="en-US" altLang="ko-KR" sz="2200" dirty="0" smtClean="0"/>
              <a:t>Inner, Outer, Self, Cross Join</a:t>
            </a:r>
            <a:r>
              <a:rPr lang="ko-KR" altLang="en-US" sz="2200" dirty="0" smtClean="0"/>
              <a:t>이 있음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24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Outer join </a:t>
            </a:r>
            <a:r>
              <a:rPr lang="ko-KR" altLang="en-US" sz="32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698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SQL:92</a:t>
            </a:r>
            <a:r>
              <a:rPr lang="ko-KR" altLang="en-US" sz="3000" dirty="0" smtClean="0"/>
              <a:t>이후 구문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361440" y="2143760"/>
            <a:ext cx="87985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LEFT/RIGHT/FULL OUTER JOIN</a:t>
            </a:r>
            <a:r>
              <a:rPr lang="ko-KR" altLang="en-US" sz="2200" dirty="0" smtClean="0"/>
              <a:t>으로 명시한다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ON</a:t>
            </a:r>
            <a:r>
              <a:rPr lang="ko-KR" altLang="en-US" sz="2200" dirty="0" smtClean="0"/>
              <a:t>절에 </a:t>
            </a:r>
            <a:r>
              <a:rPr lang="en-US" altLang="ko-KR" sz="2200" dirty="0" smtClean="0"/>
              <a:t>JOIN </a:t>
            </a:r>
            <a:r>
              <a:rPr lang="ko-KR" altLang="en-US" sz="2200" dirty="0" smtClean="0"/>
              <a:t>조건을 명시한다</a:t>
            </a:r>
            <a:r>
              <a:rPr lang="en-US" altLang="ko-KR" sz="2200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SQL:1992</a:t>
            </a:r>
            <a:r>
              <a:rPr lang="ko-KR" altLang="en-US" sz="2200" dirty="0" smtClean="0"/>
              <a:t>이전보다 </a:t>
            </a:r>
            <a:r>
              <a:rPr lang="ko-KR" altLang="en-US" sz="2200" dirty="0" err="1" smtClean="0"/>
              <a:t>가독성면에서</a:t>
            </a:r>
            <a:r>
              <a:rPr lang="ko-KR" altLang="en-US" sz="2200" dirty="0" smtClean="0"/>
              <a:t> 훨씬 좋다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2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Outer join </a:t>
            </a:r>
            <a:r>
              <a:rPr lang="ko-KR" altLang="en-US" sz="32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698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SQL:92</a:t>
            </a:r>
            <a:r>
              <a:rPr lang="ko-KR" altLang="en-US" sz="3000" dirty="0" smtClean="0"/>
              <a:t>이후 구문 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107440" y="2153920"/>
            <a:ext cx="10414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500" b="1" dirty="0"/>
              <a:t>SELECT </a:t>
            </a:r>
            <a:r>
              <a:rPr lang="en-US" altLang="ko-KR" sz="2500" b="1" dirty="0" err="1" smtClean="0"/>
              <a:t>e.employee_id</a:t>
            </a:r>
            <a:r>
              <a:rPr lang="en-US" altLang="ko-KR" sz="2500" b="1" dirty="0" smtClean="0"/>
              <a:t>, </a:t>
            </a:r>
            <a:r>
              <a:rPr lang="en-US" altLang="ko-KR" sz="2500" b="1" dirty="0" err="1" smtClean="0"/>
              <a:t>d.department_id</a:t>
            </a:r>
            <a:r>
              <a:rPr lang="en-US" altLang="ko-KR" sz="2500" b="1" dirty="0" smtClean="0"/>
              <a:t> </a:t>
            </a:r>
            <a:endParaRPr lang="en-US" altLang="ko-KR" sz="25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500" b="1" dirty="0"/>
              <a:t>FROM employees e 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LEFT</a:t>
            </a:r>
            <a:r>
              <a:rPr lang="en-US" altLang="ko-KR" sz="2500" b="1" dirty="0" smtClean="0"/>
              <a:t>||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RIGHT</a:t>
            </a:r>
            <a:r>
              <a:rPr lang="en-US" altLang="ko-KR" sz="2500" b="1" dirty="0" smtClean="0"/>
              <a:t>||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FULL</a:t>
            </a:r>
            <a:r>
              <a:rPr lang="en-US" altLang="ko-KR" sz="2500" b="1" dirty="0" smtClean="0"/>
              <a:t> </a:t>
            </a:r>
            <a:r>
              <a:rPr lang="en-US" altLang="ko-KR" sz="2500" b="1" dirty="0"/>
              <a:t>OUTER JOIN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500" b="1" dirty="0"/>
              <a:t>ON (</a:t>
            </a:r>
            <a:r>
              <a:rPr lang="en-US" altLang="ko-KR" sz="2500" b="1" dirty="0" err="1"/>
              <a:t>e.department_id</a:t>
            </a:r>
            <a:r>
              <a:rPr lang="en-US" altLang="ko-KR" sz="2500" b="1" dirty="0"/>
              <a:t> = </a:t>
            </a:r>
            <a:r>
              <a:rPr lang="en-US" altLang="ko-KR" sz="2500" b="1" dirty="0" err="1"/>
              <a:t>d.department_id</a:t>
            </a:r>
            <a:r>
              <a:rPr lang="en-US" altLang="ko-KR" sz="2500" b="1" dirty="0"/>
              <a:t>);</a:t>
            </a:r>
            <a:endParaRPr lang="en-US" altLang="ko-KR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36361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</a:t>
            </a:r>
            <a:r>
              <a:rPr lang="en-US" altLang="ko-KR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Outer join </a:t>
            </a:r>
            <a:r>
              <a:rPr lang="ko-KR" altLang="en-US" sz="3200" b="1" dirty="0" smtClean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ko-KR" altLang="en-US" sz="3200" b="1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1298694"/>
            <a:ext cx="3698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● </a:t>
            </a:r>
            <a:r>
              <a:rPr lang="en-US" altLang="ko-KR" sz="3000" dirty="0" smtClean="0"/>
              <a:t>SQL:92</a:t>
            </a:r>
            <a:r>
              <a:rPr lang="ko-KR" altLang="en-US" sz="3000" dirty="0" smtClean="0"/>
              <a:t>이</a:t>
            </a:r>
            <a:r>
              <a:rPr lang="ko-KR" altLang="en-US" sz="3000" dirty="0"/>
              <a:t>전</a:t>
            </a:r>
            <a:r>
              <a:rPr lang="ko-KR" altLang="en-US" sz="3000" dirty="0" smtClean="0"/>
              <a:t> 구문 </a:t>
            </a:r>
            <a:endParaRPr lang="ko-KR" alt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361440" y="2143760"/>
            <a:ext cx="8798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SELECT </a:t>
            </a:r>
            <a:r>
              <a:rPr lang="en-US" altLang="ko-KR" sz="2400" b="1" dirty="0" err="1" smtClean="0"/>
              <a:t>e.employee_id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d.department_id</a:t>
            </a:r>
            <a:endParaRPr lang="en-US" altLang="ko-KR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FROM employees e , departments 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b="1" dirty="0" smtClean="0"/>
              <a:t>WHERE </a:t>
            </a:r>
            <a:r>
              <a:rPr lang="en-US" altLang="ko-KR" sz="2400" b="1" dirty="0" err="1" smtClean="0"/>
              <a:t>e.department_id</a:t>
            </a:r>
            <a:r>
              <a:rPr lang="en-US" altLang="ko-KR" sz="2400" b="1" dirty="0" smtClean="0"/>
              <a:t> = </a:t>
            </a:r>
            <a:r>
              <a:rPr lang="en-US" altLang="ko-KR" sz="2400" b="1" dirty="0" err="1" smtClean="0"/>
              <a:t>d.department_id</a:t>
            </a:r>
            <a:r>
              <a:rPr lang="en-US" altLang="ko-KR" sz="2400" b="1" dirty="0" smtClean="0"/>
              <a:t>(+);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234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목차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814</Words>
  <Application>Microsoft Office PowerPoint</Application>
  <PresentationFormat>사용자 지정</PresentationFormat>
  <Paragraphs>183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굴림</vt:lpstr>
      <vt:lpstr>Arial</vt:lpstr>
      <vt:lpstr>나눔스퀘어 ExtraBold</vt:lpstr>
      <vt:lpstr>나눔스퀘어</vt:lpstr>
      <vt:lpstr>맑은 고딕</vt:lpstr>
      <vt:lpstr>나눔스퀘어 Bold</vt:lpstr>
      <vt:lpstr>.</vt:lpstr>
      <vt:lpstr>메인, 마무리 슬라이드</vt:lpstr>
      <vt:lpstr>2_메인, 마무리 슬라이드</vt:lpstr>
      <vt:lpstr>1_메인, 마무리 슬라이드</vt:lpstr>
      <vt:lpstr>3_메인, 마무리 슬라이드</vt:lpstr>
      <vt:lpstr>목차 슬라이드</vt:lpstr>
      <vt:lpstr>내용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41</cp:revision>
  <dcterms:created xsi:type="dcterms:W3CDTF">2017-07-17T07:22:43Z</dcterms:created>
  <dcterms:modified xsi:type="dcterms:W3CDTF">2017-11-20T10:22:56Z</dcterms:modified>
</cp:coreProperties>
</file>