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276" r:id="rId4"/>
    <p:sldId id="259" r:id="rId5"/>
    <p:sldId id="331" r:id="rId6"/>
    <p:sldId id="330" r:id="rId7"/>
    <p:sldId id="332" r:id="rId8"/>
    <p:sldId id="333" r:id="rId9"/>
    <p:sldId id="334" r:id="rId10"/>
    <p:sldId id="335" r:id="rId11"/>
    <p:sldId id="337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7" r:id="rId21"/>
  </p:sldIdLst>
  <p:sldSz cx="12192000" cy="6858000"/>
  <p:notesSz cx="6858000" cy="9144000"/>
  <p:embeddedFontLst>
    <p:embeddedFont>
      <p:font typeface="맑은 고딕" panose="020B0503020000020004" pitchFamily="50" charset="-127"/>
      <p:regular r:id="rId23"/>
      <p:bold r:id="rId24"/>
    </p:embeddedFont>
    <p:embeddedFont>
      <p:font typeface="나눔스퀘어" panose="020B0600000101010101" pitchFamily="50" charset="-127"/>
      <p:regular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2" autoAdjust="0"/>
    <p:restoredTop sz="94601" autoAdjust="0"/>
  </p:normalViewPr>
  <p:slideViewPr>
    <p:cSldViewPr snapToGrid="0">
      <p:cViewPr varScale="1">
        <p:scale>
          <a:sx n="82" d="100"/>
          <a:sy n="82" d="100"/>
        </p:scale>
        <p:origin x="-581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-3139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01721-578B-41A3-A134-841E46E7776E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86E13-7499-484E-82FE-FAE1E9EC1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212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2028-A4EB-4AAF-BAC9-7D9A6871C59B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15B7-0C72-4033-BA80-62C961390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085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2028-A4EB-4AAF-BAC9-7D9A6871C59B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15B7-0C72-4033-BA80-62C961390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07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2028-A4EB-4AAF-BAC9-7D9A6871C59B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15B7-0C72-4033-BA80-62C961390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875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2028-A4EB-4AAF-BAC9-7D9A6871C59B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15B7-0C72-4033-BA80-62C961390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60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2028-A4EB-4AAF-BAC9-7D9A6871C59B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15B7-0C72-4033-BA80-62C961390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736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2028-A4EB-4AAF-BAC9-7D9A6871C59B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15B7-0C72-4033-BA80-62C961390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694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2028-A4EB-4AAF-BAC9-7D9A6871C59B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15B7-0C72-4033-BA80-62C961390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225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2028-A4EB-4AAF-BAC9-7D9A6871C59B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15B7-0C72-4033-BA80-62C961390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570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2028-A4EB-4AAF-BAC9-7D9A6871C59B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15B7-0C72-4033-BA80-62C961390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361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2028-A4EB-4AAF-BAC9-7D9A6871C59B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15B7-0C72-4033-BA80-62C961390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161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2028-A4EB-4AAF-BAC9-7D9A6871C59B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15B7-0C72-4033-BA80-62C961390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937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82028-A4EB-4AAF-BAC9-7D9A6871C59B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315B7-0C72-4033-BA80-62C961390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387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자유형 13"/>
          <p:cNvSpPr/>
          <p:nvPr/>
        </p:nvSpPr>
        <p:spPr>
          <a:xfrm rot="5400000">
            <a:off x="861212" y="-1196341"/>
            <a:ext cx="6858000" cy="9250680"/>
          </a:xfrm>
          <a:custGeom>
            <a:avLst/>
            <a:gdLst>
              <a:gd name="connsiteX0" fmla="*/ 0 w 6858000"/>
              <a:gd name="connsiteY0" fmla="*/ 9250680 h 9250680"/>
              <a:gd name="connsiteX1" fmla="*/ 0 w 6858000"/>
              <a:gd name="connsiteY1" fmla="*/ 5917555 h 9250680"/>
              <a:gd name="connsiteX2" fmla="*/ 0 w 6858000"/>
              <a:gd name="connsiteY2" fmla="*/ 5829300 h 9250680"/>
              <a:gd name="connsiteX3" fmla="*/ 0 w 6858000"/>
              <a:gd name="connsiteY3" fmla="*/ 0 h 9250680"/>
              <a:gd name="connsiteX4" fmla="*/ 6858000 w 6858000"/>
              <a:gd name="connsiteY4" fmla="*/ 3333125 h 9250680"/>
              <a:gd name="connsiteX5" fmla="*/ 6858000 w 6858000"/>
              <a:gd name="connsiteY5" fmla="*/ 9250680 h 9250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8000" h="9250680">
                <a:moveTo>
                  <a:pt x="0" y="9250680"/>
                </a:moveTo>
                <a:lnTo>
                  <a:pt x="0" y="5917555"/>
                </a:lnTo>
                <a:lnTo>
                  <a:pt x="0" y="5829300"/>
                </a:lnTo>
                <a:lnTo>
                  <a:pt x="0" y="0"/>
                </a:lnTo>
                <a:lnTo>
                  <a:pt x="6858000" y="3333125"/>
                </a:lnTo>
                <a:lnTo>
                  <a:pt x="6858000" y="925068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104900" y="1761396"/>
            <a:ext cx="427713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Admin Project</a:t>
            </a:r>
            <a:endParaRPr lang="ko-KR" altLang="en-US" sz="5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473516" y="4778127"/>
            <a:ext cx="12378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30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이승</a:t>
            </a:r>
            <a:r>
              <a:rPr lang="ko-KR" altLang="en-US" sz="3000" b="1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민</a:t>
            </a:r>
            <a:endParaRPr lang="en-US" altLang="ko-KR" sz="3000" b="1" dirty="0" smtClean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30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임재</a:t>
            </a:r>
            <a:r>
              <a:rPr lang="ko-KR" altLang="en-US" sz="3000" b="1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영</a:t>
            </a:r>
            <a:endParaRPr lang="en-US" altLang="ko-KR" sz="30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1200827" y="2566987"/>
            <a:ext cx="4968240" cy="779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3"/>
          <p:cNvSpPr txBox="1"/>
          <p:nvPr/>
        </p:nvSpPr>
        <p:spPr>
          <a:xfrm>
            <a:off x="2931898" y="2479067"/>
            <a:ext cx="1640080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Oracle 54</a:t>
            </a:r>
            <a:r>
              <a:rPr lang="ko-KR" altLang="en-US" sz="2000" b="1" dirty="0" smtClean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 </a:t>
            </a:r>
            <a:endParaRPr lang="ko-KR" altLang="en-US" sz="2000" b="1" dirty="0">
              <a:solidFill>
                <a:schemeClr val="bg1">
                  <a:lumMod val="9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241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6260" y="76200"/>
            <a:ext cx="37759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2-1 RAC </a:t>
            </a:r>
            <a:r>
              <a:rPr lang="ko-KR" altLang="en-US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이란</a:t>
            </a:r>
            <a:r>
              <a:rPr lang="en-US" altLang="ko-KR" sz="4400" b="1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endParaRPr lang="ko-KR" altLang="en-US" sz="44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5052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48386" y="1248026"/>
            <a:ext cx="10995377" cy="5336906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lIns="144000" tIns="288000" rtlCol="0">
            <a:noAutofit/>
          </a:bodyPr>
          <a:lstStyle/>
          <a:p>
            <a:pPr marL="457200" indent="-45720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en-US" altLang="ko-KR" sz="3200" b="1" dirty="0" smtClean="0"/>
              <a:t>RAC(Real Application Cluster)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ko-KR" altLang="en-US" sz="3200" b="1" dirty="0" smtClean="0"/>
              <a:t>여러 개의 </a:t>
            </a:r>
            <a:r>
              <a:rPr lang="en-US" altLang="ko-KR" sz="3200" b="1" dirty="0" smtClean="0"/>
              <a:t>DB Instance</a:t>
            </a:r>
            <a:r>
              <a:rPr lang="ko-KR" altLang="en-US" sz="3200" b="1" dirty="0" smtClean="0"/>
              <a:t>가</a:t>
            </a:r>
            <a:r>
              <a:rPr lang="en-US" altLang="ko-KR" sz="3200" b="1" dirty="0"/>
              <a:t> </a:t>
            </a:r>
            <a:r>
              <a:rPr lang="ko-KR" altLang="en-US" sz="3200" b="1" dirty="0" smtClean="0"/>
              <a:t>동일한 </a:t>
            </a:r>
            <a:r>
              <a:rPr lang="en-US" altLang="ko-KR" sz="3200" b="1" dirty="0" smtClean="0"/>
              <a:t>DB</a:t>
            </a:r>
            <a:r>
              <a:rPr lang="ko-KR" altLang="en-US" sz="3200" b="1" dirty="0" smtClean="0"/>
              <a:t>에 액세스</a:t>
            </a:r>
            <a:endParaRPr lang="en-US" altLang="ko-KR" sz="3200" b="1" dirty="0" smtClean="0"/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ko-KR" altLang="en-US" sz="3200" b="1" dirty="0" smtClean="0"/>
              <a:t>상호 연결된 컴퓨터 또는 서버로 구성된다</a:t>
            </a:r>
            <a:r>
              <a:rPr lang="en-US" altLang="ko-KR" sz="3200" b="1" dirty="0" smtClean="0"/>
              <a:t>.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ko-KR" altLang="en-US" sz="3200" b="1" dirty="0" smtClean="0"/>
              <a:t>논리적인 하나의 </a:t>
            </a:r>
            <a:r>
              <a:rPr lang="en-US" altLang="ko-KR" sz="3200" b="1" dirty="0" smtClean="0"/>
              <a:t>DB</a:t>
            </a:r>
            <a:r>
              <a:rPr lang="ko-KR" altLang="en-US" sz="3200" b="1" dirty="0" smtClean="0"/>
              <a:t>를 이용한다</a:t>
            </a:r>
            <a:r>
              <a:rPr lang="en-US" altLang="ko-KR" sz="3200" b="1" dirty="0" smtClean="0"/>
              <a:t>.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en-US" altLang="ko-KR" sz="3200" b="1" dirty="0" smtClean="0"/>
              <a:t>11g</a:t>
            </a:r>
            <a:r>
              <a:rPr lang="ko-KR" altLang="en-US" sz="3200" b="1" dirty="0" smtClean="0"/>
              <a:t>부터는 </a:t>
            </a:r>
            <a:r>
              <a:rPr lang="en-US" altLang="ko-KR" sz="3200" b="1" dirty="0" smtClean="0"/>
              <a:t>ASM</a:t>
            </a:r>
            <a:r>
              <a:rPr lang="ko-KR" altLang="en-US" sz="3200" b="1" dirty="0" smtClean="0"/>
              <a:t>으로 구현한다</a:t>
            </a:r>
            <a:r>
              <a:rPr lang="en-US" altLang="ko-KR" sz="3200" b="1" dirty="0" smtClean="0"/>
              <a:t>.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endParaRPr lang="ko-KR" altLang="en-US" sz="3200" b="1" dirty="0"/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556260" y="845641"/>
            <a:ext cx="6407810" cy="780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79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6260" y="76200"/>
            <a:ext cx="37759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2-1 RAC </a:t>
            </a:r>
            <a:r>
              <a:rPr lang="ko-KR" altLang="en-US" sz="4400" b="1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이란</a:t>
            </a:r>
            <a:r>
              <a:rPr lang="en-US" altLang="ko-KR" sz="4400" b="1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endParaRPr lang="ko-KR" altLang="en-US" sz="44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5052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556260" y="845641"/>
            <a:ext cx="6407810" cy="780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순서도: 자기 디스크 7"/>
          <p:cNvSpPr/>
          <p:nvPr/>
        </p:nvSpPr>
        <p:spPr>
          <a:xfrm>
            <a:off x="4684477" y="4974321"/>
            <a:ext cx="2809037" cy="1477671"/>
          </a:xfrm>
          <a:prstGeom prst="flowChartMagneticDisk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Database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7148427" y="1418476"/>
            <a:ext cx="2582266" cy="1842274"/>
            <a:chOff x="3312771" y="1577582"/>
            <a:chExt cx="2582266" cy="1842274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4251" y="1577582"/>
              <a:ext cx="1219306" cy="143268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312771" y="2834640"/>
              <a:ext cx="2582266" cy="58521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tIns="216000" rtlCol="0" anchor="ctr">
              <a:noAutofit/>
            </a:bodyPr>
            <a:lstStyle/>
            <a:p>
              <a:pPr algn="ctr">
                <a:spcBef>
                  <a:spcPts val="1200"/>
                </a:spcBef>
                <a:spcAft>
                  <a:spcPts val="1200"/>
                </a:spcAft>
              </a:pPr>
              <a:r>
                <a:rPr lang="en-US" altLang="ko-KR" sz="3500" b="1" dirty="0" smtClean="0"/>
                <a:t>Instance</a:t>
              </a:r>
              <a:endParaRPr lang="ko-KR" altLang="en-US" sz="3500" b="1" dirty="0" smtClean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637387" y="1418476"/>
            <a:ext cx="2582266" cy="1869706"/>
            <a:chOff x="3312771" y="1577582"/>
            <a:chExt cx="2582266" cy="1869706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4251" y="1577582"/>
              <a:ext cx="1219306" cy="1432684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3312771" y="2862072"/>
              <a:ext cx="2582266" cy="58521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tIns="216000" rtlCol="0" anchor="ctr">
              <a:noAutofit/>
            </a:bodyPr>
            <a:lstStyle/>
            <a:p>
              <a:pPr algn="ctr">
                <a:spcBef>
                  <a:spcPts val="1200"/>
                </a:spcBef>
                <a:spcAft>
                  <a:spcPts val="1200"/>
                </a:spcAft>
              </a:pPr>
              <a:r>
                <a:rPr lang="en-US" altLang="ko-KR" sz="3500" b="1" dirty="0" smtClean="0"/>
                <a:t>Instance</a:t>
              </a:r>
              <a:endParaRPr lang="ko-KR" altLang="en-US" sz="3500" b="1" dirty="0" smtClean="0"/>
            </a:p>
          </p:txBody>
        </p:sp>
      </p:grpSp>
      <p:cxnSp>
        <p:nvCxnSpPr>
          <p:cNvPr id="30" name="직선 화살표 연결선 29"/>
          <p:cNvCxnSpPr>
            <a:stCxn id="15" idx="2"/>
          </p:cNvCxnSpPr>
          <p:nvPr/>
        </p:nvCxnSpPr>
        <p:spPr>
          <a:xfrm>
            <a:off x="3928520" y="3288182"/>
            <a:ext cx="1389630" cy="1686139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0" idx="2"/>
          </p:cNvCxnSpPr>
          <p:nvPr/>
        </p:nvCxnSpPr>
        <p:spPr>
          <a:xfrm flipH="1">
            <a:off x="6766560" y="3260750"/>
            <a:ext cx="1673000" cy="1655064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V="1">
            <a:off x="4574086" y="1777594"/>
            <a:ext cx="3194656" cy="146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>
            <a:off x="4574086" y="2428037"/>
            <a:ext cx="319465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797862" y="1842821"/>
            <a:ext cx="2582266" cy="585216"/>
          </a:xfrm>
          <a:prstGeom prst="rect">
            <a:avLst/>
          </a:prstGeom>
          <a:noFill/>
          <a:ln w="25400">
            <a:noFill/>
          </a:ln>
        </p:spPr>
        <p:txBody>
          <a:bodyPr wrap="square" tIns="216000" rtlCol="0" anchor="ctr">
            <a:no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en-US" altLang="ko-KR" sz="2000" b="1" dirty="0" smtClean="0"/>
              <a:t>Interconnect</a:t>
            </a:r>
            <a:endParaRPr lang="ko-KR" alt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18200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6260" y="76200"/>
            <a:ext cx="38811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2-2 ASM </a:t>
            </a:r>
            <a:r>
              <a:rPr lang="ko-KR" altLang="en-US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이란</a:t>
            </a:r>
            <a:r>
              <a:rPr lang="en-US" altLang="ko-KR" sz="4400" b="1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endParaRPr lang="ko-KR" altLang="en-US" sz="44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5052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48386" y="1248026"/>
            <a:ext cx="10995377" cy="5336906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lIns="144000" tIns="288000" rtlCol="0">
            <a:noAutofit/>
          </a:bodyPr>
          <a:lstStyle/>
          <a:p>
            <a:pPr marL="457200" indent="-45720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en-US" altLang="ko-KR" sz="3200" b="1" dirty="0" smtClean="0"/>
              <a:t>ASM(Automatic Storage Management)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en-US" altLang="ko-KR" sz="3200" b="1" dirty="0" smtClean="0"/>
              <a:t>DB</a:t>
            </a:r>
            <a:r>
              <a:rPr lang="ko-KR" altLang="en-US" sz="3200" b="1" dirty="0" smtClean="0"/>
              <a:t>파일을 관리하기 위해 구현된 </a:t>
            </a:r>
            <a:r>
              <a:rPr lang="en-US" altLang="ko-KR" sz="3200" b="1" dirty="0" smtClean="0"/>
              <a:t>Storage </a:t>
            </a:r>
            <a:r>
              <a:rPr lang="ko-KR" altLang="en-US" sz="3200" b="1" dirty="0" smtClean="0"/>
              <a:t>관리시스템</a:t>
            </a:r>
            <a:endParaRPr lang="en-US" altLang="ko-KR" sz="3200" b="1" dirty="0" smtClean="0"/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en-US" altLang="ko-KR" sz="3200" b="1" dirty="0" smtClean="0"/>
              <a:t>File System</a:t>
            </a:r>
            <a:r>
              <a:rPr lang="ko-KR" altLang="en-US" sz="3200" b="1" dirty="0"/>
              <a:t>과 </a:t>
            </a:r>
            <a:r>
              <a:rPr lang="en-US" altLang="ko-KR" sz="3200" b="1" dirty="0"/>
              <a:t>Raw Device</a:t>
            </a:r>
            <a:r>
              <a:rPr lang="ko-KR" altLang="en-US" sz="3200" b="1" dirty="0"/>
              <a:t>의 단점을 보안</a:t>
            </a:r>
            <a:endParaRPr lang="en-US" altLang="ko-KR" sz="3200" b="1" dirty="0" smtClean="0"/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ko-KR" altLang="en-US" sz="3200" b="1" dirty="0"/>
              <a:t>여러 개의 디스크를 효율적으로 </a:t>
            </a:r>
            <a:r>
              <a:rPr lang="ko-KR" altLang="en-US" sz="3200" b="1" dirty="0" smtClean="0"/>
              <a:t>관리할 수 있다</a:t>
            </a:r>
            <a:r>
              <a:rPr lang="en-US" altLang="ko-KR" sz="3200" b="1" dirty="0" smtClean="0"/>
              <a:t>.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endParaRPr lang="ko-KR" altLang="en-US" sz="3200" b="1" dirty="0"/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556260" y="845641"/>
            <a:ext cx="6407810" cy="780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68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6260" y="76200"/>
            <a:ext cx="38811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2-2 ASM </a:t>
            </a:r>
            <a:r>
              <a:rPr lang="ko-KR" altLang="en-US" sz="4400" b="1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이란</a:t>
            </a:r>
            <a:r>
              <a:rPr lang="en-US" altLang="ko-KR" sz="4400" b="1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endParaRPr lang="ko-KR" altLang="en-US" sz="44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5052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556260" y="845641"/>
            <a:ext cx="6407810" cy="780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688" y="1277827"/>
            <a:ext cx="8142126" cy="492703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4957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6260" y="76200"/>
            <a:ext cx="41024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2-2 ASM</a:t>
            </a:r>
            <a:r>
              <a:rPr lang="ko-KR" altLang="en-US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장점</a:t>
            </a:r>
            <a:endParaRPr lang="ko-KR" altLang="en-US" sz="44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5052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48386" y="1248026"/>
            <a:ext cx="10995377" cy="5336906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lIns="144000" tIns="288000" rtlCol="0">
            <a:noAutofit/>
          </a:bodyPr>
          <a:lstStyle/>
          <a:p>
            <a:pPr marL="457200" indent="-45720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ko-KR" altLang="en-US" sz="3200" b="1" dirty="0" smtClean="0"/>
              <a:t>기존의 </a:t>
            </a:r>
            <a:r>
              <a:rPr lang="en-US" altLang="ko-KR" sz="3200" b="1" dirty="0" smtClean="0"/>
              <a:t>Storage</a:t>
            </a:r>
            <a:r>
              <a:rPr lang="ko-KR" altLang="en-US" sz="3200" b="1" dirty="0" smtClean="0"/>
              <a:t>관리 방법의 단점을 보완했다</a:t>
            </a:r>
            <a:r>
              <a:rPr lang="en-US" altLang="ko-KR" sz="3200" b="1" dirty="0" smtClean="0"/>
              <a:t>.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ko-KR" altLang="en-US" sz="3200" b="1" dirty="0" smtClean="0"/>
              <a:t>효율적인 디스크 관리가 가능하다</a:t>
            </a:r>
            <a:endParaRPr lang="en-US" altLang="ko-KR" sz="3200" b="1" dirty="0" smtClean="0"/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ko-KR" altLang="en-US" sz="3200" b="1" dirty="0" smtClean="0"/>
              <a:t>디스크의 효과적인 분산이 가능하다</a:t>
            </a:r>
            <a:r>
              <a:rPr lang="en-US" altLang="ko-KR" sz="3200" b="1" dirty="0" smtClean="0"/>
              <a:t>.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ko-KR" altLang="en-US" sz="3200" b="1" dirty="0" smtClean="0"/>
              <a:t>비용이 절감된다</a:t>
            </a:r>
            <a:r>
              <a:rPr lang="en-US" altLang="ko-KR" sz="3200" b="1" dirty="0" smtClean="0"/>
              <a:t>.</a:t>
            </a:r>
            <a:endParaRPr lang="en-US" altLang="ko-KR" sz="3200" b="1" dirty="0"/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556260" y="845641"/>
            <a:ext cx="6407810" cy="780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61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6260" y="76200"/>
            <a:ext cx="69349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2-3 11g ASM</a:t>
            </a:r>
            <a:r>
              <a:rPr lang="ko-KR" altLang="en-US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향상된 기능</a:t>
            </a:r>
            <a:endParaRPr lang="ko-KR" altLang="en-US" sz="44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5052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48386" y="1248026"/>
            <a:ext cx="10995377" cy="5336906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lIns="144000" tIns="288000" rtlCol="0">
            <a:no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ko-KR" altLang="en-US" sz="4000" b="1" dirty="0" smtClean="0"/>
              <a:t>■ </a:t>
            </a:r>
            <a:r>
              <a:rPr lang="en-US" altLang="ko-KR" sz="4000" b="1" dirty="0" smtClean="0"/>
              <a:t>ASM Fast Mirror Resync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ko-KR" altLang="en-US" sz="3200" b="1" dirty="0" smtClean="0"/>
              <a:t>디스크 그룹이 </a:t>
            </a:r>
            <a:r>
              <a:rPr lang="en-US" altLang="ko-KR" sz="3200" b="1" dirty="0" smtClean="0"/>
              <a:t>ASM</a:t>
            </a:r>
            <a:r>
              <a:rPr lang="ko-KR" altLang="en-US" sz="3200" b="1" dirty="0" smtClean="0"/>
              <a:t>중복을 사용하는 경우</a:t>
            </a:r>
            <a:r>
              <a:rPr lang="en-US" altLang="ko-KR" sz="3200" b="1" dirty="0"/>
              <a:t> </a:t>
            </a:r>
            <a:r>
              <a:rPr lang="ko-KR" altLang="en-US" sz="3200" b="1" dirty="0" smtClean="0"/>
              <a:t>다른 디스크에 복사본 저장</a:t>
            </a:r>
            <a:endParaRPr lang="en-US" altLang="ko-KR" sz="3200" b="1" dirty="0" smtClean="0"/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ko-KR" altLang="en-US" sz="3200" b="1" dirty="0" smtClean="0"/>
              <a:t>디스크 </a:t>
            </a:r>
            <a:r>
              <a:rPr lang="en-US" altLang="ko-KR" sz="3200" b="1" dirty="0" smtClean="0"/>
              <a:t>Transient Failure</a:t>
            </a:r>
            <a:r>
              <a:rPr lang="ko-KR" altLang="en-US" sz="3200" b="1" dirty="0" smtClean="0"/>
              <a:t>를 재동기화는 시간을 줄여준다</a:t>
            </a:r>
            <a:r>
              <a:rPr lang="en-US" altLang="ko-KR" sz="3200" b="1" dirty="0" smtClean="0"/>
              <a:t>.</a:t>
            </a:r>
            <a:endParaRPr lang="en-US" altLang="ko-KR" sz="3200" b="1" dirty="0"/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556260" y="845641"/>
            <a:ext cx="6407810" cy="780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25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6260" y="76200"/>
            <a:ext cx="69349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2-3 </a:t>
            </a:r>
            <a:r>
              <a:rPr lang="en-US" altLang="ko-KR" sz="4400" b="1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11g ASM</a:t>
            </a:r>
            <a:r>
              <a:rPr lang="ko-KR" altLang="en-US" sz="4400" b="1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향상된 기능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5052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556260" y="845641"/>
            <a:ext cx="6407810" cy="780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099" y="1277827"/>
            <a:ext cx="7887303" cy="492703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6439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6260" y="76200"/>
            <a:ext cx="69349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2-3 11g ASM</a:t>
            </a:r>
            <a:r>
              <a:rPr lang="ko-KR" altLang="en-US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향상된 기능</a:t>
            </a:r>
            <a:endParaRPr lang="ko-KR" altLang="en-US" sz="44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5052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48386" y="1248026"/>
            <a:ext cx="10995377" cy="5336906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lIns="144000" tIns="288000" rtlCol="0">
            <a:no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ko-KR" altLang="en-US" sz="4000" b="1" dirty="0"/>
              <a:t>■ </a:t>
            </a:r>
            <a:r>
              <a:rPr lang="en-US" altLang="ko-KR" sz="4000" b="1" dirty="0"/>
              <a:t>ASM </a:t>
            </a:r>
            <a:r>
              <a:rPr lang="en-US" altLang="ko-KR" sz="4000" b="1" dirty="0" smtClean="0"/>
              <a:t>Preferred Mirror Read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ko-KR" altLang="en-US" sz="3200" b="1" dirty="0" smtClean="0"/>
              <a:t>모든 </a:t>
            </a:r>
            <a:r>
              <a:rPr lang="ko-KR" altLang="en-US" sz="3200" b="1" dirty="0" err="1" smtClean="0"/>
              <a:t>노드가</a:t>
            </a:r>
            <a:r>
              <a:rPr lang="ko-KR" altLang="en-US" sz="3200" b="1" dirty="0" smtClean="0"/>
              <a:t> 해당 로컬 디스크에서 읽을 수 있다</a:t>
            </a:r>
            <a:r>
              <a:rPr lang="en-US" altLang="ko-KR" sz="3200" b="1" dirty="0" smtClean="0"/>
              <a:t>.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ko-KR" altLang="en-US" sz="3200" b="1" dirty="0" smtClean="0"/>
              <a:t>그 결과 효율성과 성능이 향상된다</a:t>
            </a:r>
            <a:r>
              <a:rPr lang="en-US" altLang="ko-KR" sz="3200" b="1" dirty="0" smtClean="0"/>
              <a:t>.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ko-KR" altLang="en-US" sz="3200" b="1" dirty="0" smtClean="0"/>
              <a:t>네트워크 </a:t>
            </a:r>
            <a:r>
              <a:rPr lang="ko-KR" altLang="en-US" sz="3200" b="1" dirty="0" err="1" smtClean="0"/>
              <a:t>트래픽이</a:t>
            </a:r>
            <a:r>
              <a:rPr lang="ko-KR" altLang="en-US" sz="3200" b="1" dirty="0" smtClean="0"/>
              <a:t> 줄어든다</a:t>
            </a:r>
            <a:r>
              <a:rPr lang="en-US" altLang="ko-KR" sz="3200" b="1" dirty="0" smtClean="0"/>
              <a:t>..</a:t>
            </a:r>
            <a:endParaRPr lang="en-US" altLang="ko-KR" sz="3200" b="1" dirty="0"/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556260" y="845641"/>
            <a:ext cx="6407810" cy="780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46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6260" y="76200"/>
            <a:ext cx="69349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2-3 </a:t>
            </a:r>
            <a:r>
              <a:rPr lang="en-US" altLang="ko-KR" sz="4400" b="1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11g ASM</a:t>
            </a:r>
            <a:r>
              <a:rPr lang="ko-KR" altLang="en-US" sz="4400" b="1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향상된 기능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5052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556260" y="845641"/>
            <a:ext cx="6407810" cy="780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690" y="1277827"/>
            <a:ext cx="5904120" cy="492703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7584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04505" y="274854"/>
            <a:ext cx="11635740" cy="63093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849090" y="2342133"/>
            <a:ext cx="854657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Oracle Restart</a:t>
            </a:r>
            <a:endParaRPr lang="ko-KR" altLang="en-US" sz="100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218267" y="3958514"/>
            <a:ext cx="8177393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61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5400000">
            <a:off x="-152400" y="152400"/>
            <a:ext cx="6858000" cy="6553200"/>
          </a:xfrm>
          <a:custGeom>
            <a:avLst/>
            <a:gdLst>
              <a:gd name="connsiteX0" fmla="*/ 0 w 6858000"/>
              <a:gd name="connsiteY0" fmla="*/ 9250680 h 9250680"/>
              <a:gd name="connsiteX1" fmla="*/ 0 w 6858000"/>
              <a:gd name="connsiteY1" fmla="*/ 5917555 h 9250680"/>
              <a:gd name="connsiteX2" fmla="*/ 0 w 6858000"/>
              <a:gd name="connsiteY2" fmla="*/ 5829300 h 9250680"/>
              <a:gd name="connsiteX3" fmla="*/ 0 w 6858000"/>
              <a:gd name="connsiteY3" fmla="*/ 0 h 9250680"/>
              <a:gd name="connsiteX4" fmla="*/ 6858000 w 6858000"/>
              <a:gd name="connsiteY4" fmla="*/ 3333125 h 9250680"/>
              <a:gd name="connsiteX5" fmla="*/ 6858000 w 6858000"/>
              <a:gd name="connsiteY5" fmla="*/ 9250680 h 9250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8000" h="9250680">
                <a:moveTo>
                  <a:pt x="0" y="9250680"/>
                </a:moveTo>
                <a:lnTo>
                  <a:pt x="0" y="5917555"/>
                </a:lnTo>
                <a:lnTo>
                  <a:pt x="0" y="5829300"/>
                </a:lnTo>
                <a:lnTo>
                  <a:pt x="0" y="0"/>
                </a:lnTo>
                <a:lnTo>
                  <a:pt x="6858000" y="3333125"/>
                </a:lnTo>
                <a:lnTo>
                  <a:pt x="6858000" y="925068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52500" y="1005840"/>
            <a:ext cx="199445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INDEX</a:t>
            </a:r>
            <a:endParaRPr lang="ko-KR" altLang="en-US" sz="50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940777" y="1775281"/>
            <a:ext cx="4968240" cy="779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903679" y="1104173"/>
            <a:ext cx="44034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1. Grid Computing</a:t>
            </a:r>
            <a:endParaRPr lang="ko-KR" altLang="en-US" sz="40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53200" y="2073411"/>
            <a:ext cx="33952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RAC &amp; ASM</a:t>
            </a:r>
            <a:endParaRPr lang="ko-KR" altLang="en-US" sz="40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52461" y="3167313"/>
            <a:ext cx="40895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3. Oracle Restart</a:t>
            </a:r>
            <a:endParaRPr lang="ko-KR" altLang="en-US" sz="40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3"/>
          <p:cNvSpPr txBox="1"/>
          <p:nvPr/>
        </p:nvSpPr>
        <p:spPr>
          <a:xfrm>
            <a:off x="10229535" y="6335943"/>
            <a:ext cx="1871025" cy="38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2016 ppt by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</a:rPr>
              <a:t>ⓒ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유비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26985" y="4259095"/>
            <a:ext cx="5107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en-US" altLang="ko-KR" sz="40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en-US" altLang="ko-KR" sz="4000" b="1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Table </a:t>
            </a:r>
            <a:r>
              <a:rPr lang="en-US" altLang="ko-KR" sz="4000" b="1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compression</a:t>
            </a:r>
            <a:endParaRPr lang="ko-KR" altLang="en-US" sz="40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10072" y="5223258"/>
            <a:ext cx="41222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5. Partition Table</a:t>
            </a:r>
            <a:endParaRPr lang="ko-KR" altLang="en-US" sz="40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921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6260" y="76200"/>
            <a:ext cx="62392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3-1 Oracle Restart</a:t>
            </a:r>
            <a:r>
              <a:rPr lang="ko-KR" altLang="en-US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이란</a:t>
            </a:r>
            <a:r>
              <a:rPr lang="en-US" altLang="ko-KR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endParaRPr lang="ko-KR" altLang="en-US" sz="44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5052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48386" y="1248026"/>
            <a:ext cx="10995377" cy="5336906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lIns="144000" tIns="288000" rtlCol="0">
            <a:noAutofit/>
          </a:bodyPr>
          <a:lstStyle/>
          <a:p>
            <a:pPr marL="457200" indent="-45720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en-US" altLang="ko-KR" sz="3200" b="1" dirty="0" smtClean="0"/>
              <a:t>Oracle Restart</a:t>
            </a:r>
            <a:r>
              <a:rPr lang="ko-KR" altLang="en-US" sz="3200" b="1" dirty="0" smtClean="0"/>
              <a:t>는 </a:t>
            </a:r>
            <a:r>
              <a:rPr lang="ko-KR" altLang="en-US" sz="3200" b="1" dirty="0" err="1" smtClean="0"/>
              <a:t>독립형</a:t>
            </a:r>
            <a:r>
              <a:rPr lang="ko-KR" altLang="en-US" sz="3200" b="1" dirty="0" smtClean="0"/>
              <a:t> </a:t>
            </a:r>
            <a:r>
              <a:rPr lang="en-US" altLang="ko-KR" sz="3200" b="1" dirty="0" smtClean="0"/>
              <a:t>DB</a:t>
            </a:r>
            <a:r>
              <a:rPr lang="ko-KR" altLang="en-US" sz="3200" b="1" dirty="0" smtClean="0"/>
              <a:t>에 대한 </a:t>
            </a:r>
            <a:r>
              <a:rPr lang="ko-KR" altLang="en-US" sz="3200" b="1" dirty="0" err="1" smtClean="0"/>
              <a:t>고가용성</a:t>
            </a:r>
            <a:r>
              <a:rPr lang="ko-KR" altLang="en-US" sz="3200" b="1" dirty="0" smtClean="0"/>
              <a:t> 지원</a:t>
            </a:r>
            <a:endParaRPr lang="en-US" altLang="ko-KR" sz="3200" b="1" dirty="0" smtClean="0"/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en-US" altLang="ko-KR" sz="3200" b="1" dirty="0" smtClean="0"/>
              <a:t>DB Instance, Listener </a:t>
            </a:r>
            <a:r>
              <a:rPr lang="ko-KR" altLang="en-US" sz="3200" b="1" dirty="0" smtClean="0"/>
              <a:t>등을</a:t>
            </a:r>
            <a:r>
              <a:rPr lang="en-US" altLang="ko-KR" sz="3200" b="1" dirty="0" smtClean="0"/>
              <a:t> </a:t>
            </a:r>
            <a:r>
              <a:rPr lang="ko-KR" altLang="en-US" sz="3200" b="1" dirty="0" err="1" smtClean="0"/>
              <a:t>재시작할</a:t>
            </a:r>
            <a:r>
              <a:rPr lang="ko-KR" altLang="en-US" sz="3200" b="1" dirty="0" smtClean="0"/>
              <a:t> 수 있다</a:t>
            </a:r>
            <a:r>
              <a:rPr lang="en-US" altLang="ko-KR" sz="3200" b="1" dirty="0" smtClean="0"/>
              <a:t>.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ko-KR" altLang="en-US" sz="3200" b="1" dirty="0" smtClean="0"/>
              <a:t>정기적 검사 작업을 실행해서 구성요소의 상태 모니터</a:t>
            </a:r>
            <a:r>
              <a:rPr lang="en-US" altLang="ko-KR" sz="3200" b="1" dirty="0" smtClean="0"/>
              <a:t>.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en-US" altLang="ko-KR" sz="3200" b="1" dirty="0" smtClean="0"/>
              <a:t>CRSCTL/SRVCTL </a:t>
            </a:r>
            <a:r>
              <a:rPr lang="ko-KR" altLang="en-US" sz="3200" b="1" dirty="0" smtClean="0"/>
              <a:t>유틸리티로 </a:t>
            </a:r>
            <a:r>
              <a:rPr lang="en-US" altLang="ko-KR" sz="3200" b="1" dirty="0" smtClean="0"/>
              <a:t>Oracle Restart</a:t>
            </a:r>
            <a:r>
              <a:rPr lang="ko-KR" altLang="en-US" sz="3200" b="1" dirty="0" smtClean="0"/>
              <a:t>의 상태를 제어</a:t>
            </a:r>
            <a:r>
              <a:rPr lang="en-US" altLang="ko-KR" sz="3200" b="1" dirty="0" smtClean="0"/>
              <a:t>.</a:t>
            </a:r>
            <a:endParaRPr lang="en-US" altLang="ko-KR" sz="3200" b="1" dirty="0"/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556260" y="845641"/>
            <a:ext cx="6407810" cy="780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73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04505" y="274854"/>
            <a:ext cx="11635740" cy="63093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458277" y="2282881"/>
            <a:ext cx="932819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Grid Computing</a:t>
            </a:r>
            <a:endParaRPr lang="ko-KR" altLang="en-US" sz="100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704442" y="3973320"/>
            <a:ext cx="8800185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9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6260" y="76200"/>
            <a:ext cx="65814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1-1 Grid Computing</a:t>
            </a:r>
            <a:r>
              <a:rPr lang="ko-KR" altLang="en-US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이란</a:t>
            </a:r>
            <a:r>
              <a:rPr lang="en-US" altLang="ko-KR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endParaRPr lang="ko-KR" altLang="en-US" sz="44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556260" y="845641"/>
            <a:ext cx="6407810" cy="780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35052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614" y="1244693"/>
            <a:ext cx="6559420" cy="52475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4549958" y="689788"/>
            <a:ext cx="2994731" cy="54784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35000" b="1" dirty="0" smtClean="0">
                <a:ln w="11430"/>
                <a:solidFill>
                  <a:srgbClr val="DA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g</a:t>
            </a:r>
            <a:endParaRPr lang="ko-KR" altLang="en-US" sz="35000" b="1" dirty="0">
              <a:ln w="11430"/>
              <a:solidFill>
                <a:srgbClr val="DA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4873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6260" y="76200"/>
            <a:ext cx="65814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1-1 Grid Computing</a:t>
            </a:r>
            <a:r>
              <a:rPr lang="ko-KR" altLang="en-US" sz="4400" b="1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이란</a:t>
            </a:r>
            <a:r>
              <a:rPr lang="en-US" altLang="ko-KR" sz="4400" b="1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endParaRPr lang="ko-KR" altLang="en-US" sz="44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5052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48386" y="1248026"/>
            <a:ext cx="10995377" cy="5336906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lIns="144000" tIns="288000" rtlCol="0">
            <a:noAutofit/>
          </a:bodyPr>
          <a:lstStyle/>
          <a:p>
            <a:pPr marL="457200" indent="-45720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ko-KR" altLang="en-US" sz="3200" b="1" dirty="0" smtClean="0"/>
              <a:t>분산 병렬 컴퓨팅의 한 분야</a:t>
            </a:r>
            <a:endParaRPr lang="en-US" altLang="ko-KR" sz="3200" b="1" dirty="0" smtClean="0"/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ko-KR" altLang="en-US" sz="3200" b="1" dirty="0" smtClean="0"/>
              <a:t>컴퓨터들을 하나의 네트워크로 연결</a:t>
            </a:r>
            <a:endParaRPr lang="en-US" altLang="ko-KR" sz="3200" b="1" dirty="0" smtClean="0"/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ko-KR" altLang="en-US" sz="3200" b="1" dirty="0" smtClean="0"/>
              <a:t>여러 컴퓨터를 이용해 처리능력 극대화</a:t>
            </a:r>
            <a:endParaRPr lang="en-US" altLang="ko-KR" sz="3200" b="1" dirty="0" smtClean="0"/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ko-KR" altLang="en-US" sz="3200" b="1" spc="-100" dirty="0" smtClean="0"/>
              <a:t>물리적인 컴퓨터 여러 개가 논리적인 컴퓨터 하나를 구성</a:t>
            </a:r>
            <a:endParaRPr lang="ko-KR" altLang="en-US" sz="3200" b="1" spc="-100" dirty="0"/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556260" y="845641"/>
            <a:ext cx="6407810" cy="780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47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6260" y="76200"/>
            <a:ext cx="65814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1-1 Grid Computing</a:t>
            </a:r>
            <a:r>
              <a:rPr lang="ko-KR" altLang="en-US" sz="4400" b="1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이란</a:t>
            </a:r>
            <a:r>
              <a:rPr lang="en-US" altLang="ko-KR" sz="4400" b="1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endParaRPr lang="ko-KR" altLang="en-US" sz="44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5052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751" y="1093508"/>
            <a:ext cx="6801007" cy="540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cxnSp>
        <p:nvCxnSpPr>
          <p:cNvPr id="6" name="직선 연결선 5"/>
          <p:cNvCxnSpPr/>
          <p:nvPr/>
        </p:nvCxnSpPr>
        <p:spPr>
          <a:xfrm flipV="1">
            <a:off x="556260" y="845641"/>
            <a:ext cx="6407810" cy="780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30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6260" y="76200"/>
            <a:ext cx="64291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1-2 Grid Computing </a:t>
            </a:r>
            <a:r>
              <a:rPr lang="ko-KR" altLang="en-US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</a:t>
            </a:r>
            <a:r>
              <a:rPr lang="ko-KR" altLang="en-US" sz="4400" b="1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점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5052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652868" y="1348262"/>
            <a:ext cx="4225202" cy="513183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0" b="1" dirty="0" err="1" smtClean="0"/>
              <a:t>확장</a:t>
            </a:r>
            <a:r>
              <a:rPr lang="ko-KR" altLang="en-US" sz="8000" b="1" dirty="0" err="1"/>
              <a:t>성</a:t>
            </a:r>
            <a:endParaRPr lang="ko-KR" altLang="en-US" sz="8000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6330635" y="1348261"/>
            <a:ext cx="4225202" cy="513183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0" b="1" dirty="0" smtClean="0"/>
              <a:t>가용성</a:t>
            </a:r>
            <a:endParaRPr lang="ko-KR" altLang="en-US" sz="8000" b="1" dirty="0"/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556260" y="845641"/>
            <a:ext cx="6407810" cy="780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46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6260" y="76200"/>
            <a:ext cx="64291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1-2 Grid Computing </a:t>
            </a:r>
            <a:r>
              <a:rPr lang="ko-KR" altLang="en-US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장점</a:t>
            </a:r>
            <a:endParaRPr lang="ko-KR" altLang="en-US" sz="44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5052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751" y="1093508"/>
            <a:ext cx="6801007" cy="540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cxnSp>
        <p:nvCxnSpPr>
          <p:cNvPr id="6" name="직선 연결선 5"/>
          <p:cNvCxnSpPr/>
          <p:nvPr/>
        </p:nvCxnSpPr>
        <p:spPr>
          <a:xfrm flipV="1">
            <a:off x="556260" y="845641"/>
            <a:ext cx="6407810" cy="780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416" y="4459167"/>
            <a:ext cx="1219306" cy="1432684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 flipV="1">
            <a:off x="5198722" y="4459167"/>
            <a:ext cx="1275230" cy="520115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5198722" y="5399909"/>
            <a:ext cx="581506" cy="241398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5021938" y="4017908"/>
            <a:ext cx="0" cy="535872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폭발 1 18"/>
          <p:cNvSpPr/>
          <p:nvPr/>
        </p:nvSpPr>
        <p:spPr>
          <a:xfrm>
            <a:off x="5780228" y="1222741"/>
            <a:ext cx="1814169" cy="1704442"/>
          </a:xfrm>
          <a:prstGeom prst="irregularSeal1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 smtClean="0">
                <a:solidFill>
                  <a:schemeClr val="tx1"/>
                </a:solidFill>
              </a:rPr>
              <a:t>고장</a:t>
            </a:r>
            <a:endParaRPr lang="ko-KR" altLang="en-US" sz="3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8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04505" y="274854"/>
            <a:ext cx="11635740" cy="63093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689076" y="2282881"/>
            <a:ext cx="680699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RAC &amp; ASM</a:t>
            </a:r>
            <a:endParaRPr lang="ko-KR" altLang="en-US" sz="100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 flipV="1">
            <a:off x="2435999" y="3958514"/>
            <a:ext cx="7060069" cy="1480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54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 w="25400">
          <a:solidFill>
            <a:schemeClr val="accent1">
              <a:lumMod val="50000"/>
            </a:schemeClr>
          </a:solidFill>
        </a:ln>
      </a:spPr>
      <a:bodyPr wrap="square" tIns="216000" rtlCol="0">
        <a:noAutofit/>
      </a:bodyPr>
      <a:lstStyle>
        <a:defPPr marL="457200" indent="-457200">
          <a:spcBef>
            <a:spcPts val="1200"/>
          </a:spcBef>
          <a:spcAft>
            <a:spcPts val="1200"/>
          </a:spcAft>
          <a:buFontTx/>
          <a:buChar char="-"/>
          <a:defRPr sz="3000" b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3093</TotalTime>
  <Words>302</Words>
  <Application>Microsoft Office PowerPoint</Application>
  <PresentationFormat>사용자 지정</PresentationFormat>
  <Paragraphs>65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굴림</vt:lpstr>
      <vt:lpstr>Arial</vt:lpstr>
      <vt:lpstr>맑은 고딕</vt:lpstr>
      <vt:lpstr>나눔스퀘어</vt:lpstr>
      <vt:lpstr>210 맨발의청춘 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MUIS</dc:creator>
  <cp:lastModifiedBy>Administrator</cp:lastModifiedBy>
  <cp:revision>118</cp:revision>
  <dcterms:created xsi:type="dcterms:W3CDTF">2016-04-23T10:48:41Z</dcterms:created>
  <dcterms:modified xsi:type="dcterms:W3CDTF">2018-01-10T05:38:43Z</dcterms:modified>
</cp:coreProperties>
</file>