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6" r:id="rId2"/>
    <p:sldId id="259" r:id="rId3"/>
    <p:sldId id="348" r:id="rId4"/>
    <p:sldId id="331" r:id="rId5"/>
    <p:sldId id="349" r:id="rId6"/>
    <p:sldId id="350" r:id="rId7"/>
    <p:sldId id="351" r:id="rId8"/>
    <p:sldId id="352" r:id="rId9"/>
    <p:sldId id="353" r:id="rId10"/>
    <p:sldId id="354" r:id="rId11"/>
    <p:sldId id="357" r:id="rId12"/>
    <p:sldId id="358" r:id="rId13"/>
    <p:sldId id="359" r:id="rId14"/>
    <p:sldId id="362" r:id="rId15"/>
    <p:sldId id="363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HY수평선B" panose="02030600000101010101" pitchFamily="18" charset="-127"/>
      <p:regular r:id="rId20"/>
    </p:embeddedFont>
    <p:embeddedFont>
      <p:font typeface="나눔스퀘어" panose="020B0600000101010101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990000"/>
    <a:srgbClr val="CC6600"/>
    <a:srgbClr val="CC3300"/>
    <a:srgbClr val="FF0000"/>
    <a:srgbClr val="DA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94601" autoAdjust="0"/>
  </p:normalViewPr>
  <p:slideViewPr>
    <p:cSldViewPr snapToGrid="0">
      <p:cViewPr varScale="1">
        <p:scale>
          <a:sx n="82" d="100"/>
          <a:sy n="82" d="100"/>
        </p:scale>
        <p:origin x="-58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01721-578B-41A3-A134-841E46E7776E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86E13-7499-484E-82FE-FAE1E9EC1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- </a:t>
            </a:r>
            <a:r>
              <a:rPr lang="ko-KR" altLang="en-US" dirty="0" smtClean="0"/>
              <a:t>가정 성능을 최적화 시키기 위한 시나리오 준비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8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0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6E13-7499-484E-82FE-FAE1E9EC1B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9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3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2028-A4EB-4AAF-BAC9-7D9A6871C59B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15B7-0C72-4033-BA80-62C96139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9719" y="2746299"/>
            <a:ext cx="111305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ln w="17780" cmpd="sng">
                  <a:solidFill>
                    <a:schemeClr val="bg2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SQL Performance Analyzer</a:t>
            </a:r>
            <a:endParaRPr lang="ko-KR" altLang="en-US" sz="7000" b="1" dirty="0">
              <a:ln w="17780" cmpd="sng">
                <a:solidFill>
                  <a:schemeClr val="bg2">
                    <a:lumMod val="5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49086" y="3926665"/>
            <a:ext cx="1069288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632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SPA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프로세스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6260" y="853441"/>
            <a:ext cx="563231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56260" y="1005362"/>
            <a:ext cx="11148062" cy="777240"/>
            <a:chOff x="556260" y="1325880"/>
            <a:chExt cx="11148062" cy="7772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386840" y="132588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3000" b="1" dirty="0" smtClean="0">
                  <a:solidFill>
                    <a:schemeClr val="tx1"/>
                  </a:solidFill>
                </a:rPr>
                <a:t>변경 전</a:t>
              </a:r>
              <a:r>
                <a:rPr lang="en-US" altLang="ko-KR" sz="3000" b="1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3000" b="1" dirty="0" smtClean="0">
                  <a:solidFill>
                    <a:schemeClr val="tx1"/>
                  </a:solidFill>
                </a:rPr>
                <a:t>후 </a:t>
              </a:r>
              <a:r>
                <a:rPr lang="en-US" altLang="ko-KR" sz="3000" b="1" dirty="0" smtClean="0">
                  <a:solidFill>
                    <a:schemeClr val="tx1"/>
                  </a:solidFill>
                </a:rPr>
                <a:t>SQL </a:t>
              </a:r>
              <a:r>
                <a:rPr lang="ko-KR" altLang="en-US" sz="3000" b="1" dirty="0" smtClean="0">
                  <a:solidFill>
                    <a:schemeClr val="tx1"/>
                  </a:solidFill>
                </a:rPr>
                <a:t>성능 비교 및 분석</a:t>
              </a:r>
              <a:endParaRPr lang="en-US" altLang="ko-KR" sz="3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6260" y="132588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46800" rtlCol="0" anchor="t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5000" b="1" dirty="0" smtClean="0">
                  <a:solidFill>
                    <a:schemeClr val="accent1">
                      <a:lumMod val="75000"/>
                    </a:schemeClr>
                  </a:solidFill>
                </a:rPr>
                <a:t>6</a:t>
              </a:r>
              <a:endParaRPr lang="ko-KR" altLang="en-US" sz="5000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2290791" y="3301618"/>
            <a:ext cx="2343506" cy="1292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변경 전 성능 정보</a:t>
            </a:r>
            <a:endParaRPr lang="ko-KR" altLang="en-US" sz="3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01691" y="3301616"/>
            <a:ext cx="2343506" cy="12922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변경 후</a:t>
            </a:r>
            <a:endParaRPr lang="en-US" altLang="ko-KR" sz="3500" b="1" dirty="0" smtClean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3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성능 정보</a:t>
            </a:r>
            <a:endParaRPr lang="ko-KR" altLang="en-US" sz="3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3597" y="3393651"/>
            <a:ext cx="1464534" cy="1112363"/>
          </a:xfrm>
          <a:prstGeom prst="rect">
            <a:avLst/>
          </a:prstGeom>
          <a:noFill/>
          <a:ln w="25400">
            <a:noFill/>
          </a:ln>
        </p:spPr>
        <p:txBody>
          <a:bodyPr wrap="square" tIns="216000" rtlCol="0" anchor="ctr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ko-KR" sz="70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endParaRPr lang="ko-KR" altLang="en-US" sz="7000" b="1" dirty="0" smtClean="0">
              <a:ln w="17780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92369" y="2992904"/>
            <a:ext cx="3362149" cy="1913855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새로운 변경 후</a:t>
            </a:r>
            <a:endParaRPr lang="en-US" altLang="ko-KR" sz="3500" b="1" dirty="0" smtClean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3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성능 정보</a:t>
            </a:r>
            <a:endParaRPr lang="ko-KR" altLang="en-US" sz="3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454100" y="2360181"/>
            <a:ext cx="1019435" cy="941437"/>
            <a:chOff x="7515808" y="2515416"/>
            <a:chExt cx="430974" cy="41103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515808" y="2687216"/>
              <a:ext cx="135294" cy="23923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7638872" y="2515416"/>
              <a:ext cx="307910" cy="411035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2" animBg="1"/>
      <p:bldP spid="2" grpId="0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54308" y="170419"/>
            <a:ext cx="10014719" cy="12291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SQL Performance Analyzer </a:t>
            </a:r>
            <a:r>
              <a:rPr lang="ko-KR" altLang="en-US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액세스</a:t>
            </a:r>
            <a:endParaRPr lang="ko-KR" altLang="en-US" sz="4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66275" y="1931438"/>
            <a:ext cx="4413431" cy="44413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EM</a:t>
            </a:r>
            <a:endParaRPr lang="ko-KR" altLang="en-US" sz="4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251510" y="1931438"/>
            <a:ext cx="4584487" cy="44413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DBMS _SQLPA</a:t>
            </a:r>
            <a:endParaRPr lang="ko-KR" altLang="en-US" sz="4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79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56260" y="1325880"/>
            <a:ext cx="11148062" cy="777240"/>
            <a:chOff x="556260" y="1325880"/>
            <a:chExt cx="11148062" cy="7772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386840" y="132588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2500" b="1" dirty="0" smtClean="0">
                  <a:solidFill>
                    <a:schemeClr val="tx1"/>
                  </a:solidFill>
                </a:rPr>
                <a:t>DBA_ADVISOR_TASK :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분석 작업에 대한 </a:t>
              </a:r>
              <a:r>
                <a:rPr lang="ko-KR" altLang="en-US" sz="2500" b="1" dirty="0" err="1" smtClean="0">
                  <a:solidFill>
                    <a:schemeClr val="tx1"/>
                  </a:solidFill>
                </a:rPr>
                <a:t>상셍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 정보 표시</a:t>
              </a:r>
              <a:endParaRPr lang="en-US" altLang="ko-KR" sz="25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6260" y="132588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9120" y="2423160"/>
            <a:ext cx="11125201" cy="777240"/>
            <a:chOff x="579120" y="2423160"/>
            <a:chExt cx="11125201" cy="77724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86839" y="242316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2500" b="1" dirty="0" smtClean="0">
                  <a:solidFill>
                    <a:schemeClr val="tx1"/>
                  </a:solidFill>
                </a:rPr>
                <a:t>DBA_ADVISOR_FINDINGS: 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분석 결과 표</a:t>
              </a:r>
              <a:r>
                <a:rPr lang="ko-KR" altLang="en-US" sz="2500" b="1" dirty="0">
                  <a:solidFill>
                    <a:schemeClr val="tx1"/>
                  </a:solidFill>
                </a:rPr>
                <a:t>시</a:t>
              </a:r>
              <a:endParaRPr lang="en-US" altLang="ko-KR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120" y="242316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9120" y="3520440"/>
            <a:ext cx="11125200" cy="777240"/>
            <a:chOff x="579120" y="3520440"/>
            <a:chExt cx="11125200" cy="77724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6838" y="352044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2500" b="1" dirty="0" smtClean="0">
                  <a:solidFill>
                    <a:schemeClr val="tx1"/>
                  </a:solidFill>
                </a:rPr>
                <a:t>DBA_ADVISOR_EXECUTIONS: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작업실행에 대한 메타 데이터 정보 나열</a:t>
              </a:r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" y="352044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9120" y="4575806"/>
            <a:ext cx="11125199" cy="777877"/>
            <a:chOff x="579120" y="4575806"/>
            <a:chExt cx="11125199" cy="77787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86837" y="4576443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2500" b="1" dirty="0" smtClean="0">
                  <a:solidFill>
                    <a:schemeClr val="tx1"/>
                  </a:solidFill>
                </a:rPr>
                <a:t>DBA_ADVISOR_SQLPLANS:SQL 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실행계획 리스트 표시</a:t>
              </a:r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20" y="4575806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9120" y="5735274"/>
            <a:ext cx="11125201" cy="777240"/>
            <a:chOff x="579120" y="5735274"/>
            <a:chExt cx="11125201" cy="77724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386839" y="5735274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2500" b="1" dirty="0" smtClean="0">
                  <a:solidFill>
                    <a:schemeClr val="tx1"/>
                  </a:solidFill>
                </a:rPr>
                <a:t>DBA_ADVISOR_SQLSTATS:SQL 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컴파일 및 실행 통계 리스트 표시</a:t>
              </a:r>
              <a:endParaRPr lang="en-US" altLang="ko-KR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" y="5735274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1054308" y="170420"/>
            <a:ext cx="10014719" cy="995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SPA </a:t>
            </a:r>
            <a:r>
              <a:rPr lang="ko-KR" altLang="en-US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데이터 </a:t>
            </a:r>
            <a:r>
              <a:rPr lang="ko-KR" altLang="en-US" sz="4500" b="1" dirty="0" err="1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딕셔너리</a:t>
            </a:r>
            <a:r>
              <a:rPr lang="ko-KR" altLang="en-US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4500" b="1" dirty="0" err="1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뷰</a:t>
            </a:r>
            <a:endParaRPr lang="ko-KR" altLang="en-US" sz="4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09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56260" y="1325880"/>
            <a:ext cx="11148062" cy="777240"/>
            <a:chOff x="556260" y="1325880"/>
            <a:chExt cx="11148062" cy="7772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386840" y="132588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2500" b="1" dirty="0" smtClean="0">
                  <a:solidFill>
                    <a:schemeClr val="tx1"/>
                  </a:solidFill>
                </a:rPr>
                <a:t>대상 유저 </a:t>
              </a:r>
              <a:r>
                <a:rPr lang="en-US" altLang="ko-KR" sz="2500" b="1" dirty="0" smtClean="0">
                  <a:solidFill>
                    <a:schemeClr val="tx1"/>
                  </a:solidFill>
                </a:rPr>
                <a:t>: DBA, QA, 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응용 프로그램 개발자</a:t>
              </a:r>
              <a:endParaRPr lang="en-US" altLang="ko-KR" sz="25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6260" y="132588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9120" y="2423160"/>
            <a:ext cx="11125201" cy="777240"/>
            <a:chOff x="579120" y="2423160"/>
            <a:chExt cx="11125201" cy="77724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86839" y="242316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2500" b="1" dirty="0" smtClean="0">
                  <a:solidFill>
                    <a:schemeClr val="tx1"/>
                  </a:solidFill>
                </a:rPr>
                <a:t>시스템 변경이 </a:t>
              </a:r>
              <a:r>
                <a:rPr lang="en-US" altLang="ko-KR" sz="2500" b="1" dirty="0" smtClean="0">
                  <a:solidFill>
                    <a:schemeClr val="tx1"/>
                  </a:solidFill>
                </a:rPr>
                <a:t>SQL 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작업로드에 미치는 영향을 예측하는데 도움을 줌</a:t>
              </a:r>
              <a:r>
                <a:rPr lang="en-US" altLang="ko-KR" sz="2500" b="1" dirty="0" smtClean="0">
                  <a:solidFill>
                    <a:schemeClr val="tx1"/>
                  </a:solidFill>
                </a:rPr>
                <a:t>.</a:t>
              </a:r>
              <a:endParaRPr lang="en-US" altLang="ko-KR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120" y="242316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9120" y="3520440"/>
            <a:ext cx="11125200" cy="777240"/>
            <a:chOff x="579120" y="3520440"/>
            <a:chExt cx="11125200" cy="77724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6838" y="352044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2500" b="1" dirty="0" smtClean="0">
                  <a:solidFill>
                    <a:schemeClr val="tx1"/>
                  </a:solidFill>
                </a:rPr>
                <a:t>서로 다른 버전의 </a:t>
              </a:r>
              <a:r>
                <a:rPr lang="en-US" altLang="ko-KR" sz="2500" b="1" dirty="0" smtClean="0">
                  <a:solidFill>
                    <a:schemeClr val="tx1"/>
                  </a:solidFill>
                </a:rPr>
                <a:t>SQL 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작업로드 성능정보 생성</a:t>
              </a:r>
              <a:r>
                <a:rPr lang="en-US" altLang="ko-KR" sz="25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성능 차이 분석 </a:t>
              </a:r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" y="352044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9120" y="4575806"/>
            <a:ext cx="11125199" cy="777877"/>
            <a:chOff x="579120" y="4575806"/>
            <a:chExt cx="11125199" cy="77787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86837" y="4576443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2500" b="1" dirty="0" smtClean="0">
                  <a:solidFill>
                    <a:schemeClr val="tx1"/>
                  </a:solidFill>
                </a:rPr>
                <a:t>개별 </a:t>
              </a:r>
              <a:r>
                <a:rPr lang="en-US" altLang="ko-KR" sz="2500" b="1" dirty="0" smtClean="0">
                  <a:solidFill>
                    <a:schemeClr val="tx1"/>
                  </a:solidFill>
                </a:rPr>
                <a:t>SQL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에 대한 </a:t>
              </a:r>
              <a:r>
                <a:rPr lang="en-US" altLang="ko-KR" sz="2500" b="1" dirty="0" err="1" smtClean="0">
                  <a:solidFill>
                    <a:schemeClr val="tx1"/>
                  </a:solidFill>
                </a:rPr>
                <a:t>Find_Grained</a:t>
              </a:r>
              <a:r>
                <a:rPr lang="en-US" altLang="ko-KR" sz="25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성능 분석 제공</a:t>
              </a:r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20" y="4575806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9120" y="5735274"/>
            <a:ext cx="11125201" cy="777240"/>
            <a:chOff x="579120" y="5735274"/>
            <a:chExt cx="11125201" cy="77724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386839" y="5735274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2500" b="1" dirty="0" smtClean="0">
                  <a:solidFill>
                    <a:schemeClr val="tx1"/>
                  </a:solidFill>
                </a:rPr>
                <a:t>SQL Tuning Advisor</a:t>
              </a:r>
              <a:r>
                <a:rPr lang="ko-KR" altLang="en-US" sz="2500" b="1" dirty="0" smtClean="0">
                  <a:solidFill>
                    <a:schemeClr val="tx1"/>
                  </a:solidFill>
                </a:rPr>
                <a:t>와 통합되어 회귀 튜닝 수행</a:t>
              </a:r>
              <a:endParaRPr lang="en-US" altLang="ko-KR" sz="25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" y="5735274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1054308" y="170420"/>
            <a:ext cx="10014719" cy="995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SPA </a:t>
            </a:r>
            <a:r>
              <a:rPr lang="ko-KR" altLang="en-US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정리</a:t>
            </a:r>
            <a:endParaRPr lang="ko-KR" altLang="en-US" sz="4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991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5845" y="2152261"/>
            <a:ext cx="37593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0" b="1" dirty="0" smtClean="0">
                <a:ln w="17780" cmpd="sng">
                  <a:solidFill>
                    <a:schemeClr val="bg2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Q/A</a:t>
            </a:r>
            <a:endParaRPr lang="ko-KR" altLang="en-US" sz="16000" b="1" dirty="0">
              <a:ln w="17780" cmpd="sng">
                <a:solidFill>
                  <a:schemeClr val="bg2">
                    <a:lumMod val="5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315845" y="4593415"/>
            <a:ext cx="375936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505" y="274854"/>
            <a:ext cx="11635740" cy="63093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45113" y="2777973"/>
            <a:ext cx="71545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>
                <a:ln w="17780" cmpd="sng">
                  <a:solidFill>
                    <a:schemeClr val="bg2">
                      <a:lumMod val="5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endParaRPr lang="ko-KR" altLang="en-US" sz="10000" b="1" dirty="0">
              <a:ln w="17780" cmpd="sng">
                <a:solidFill>
                  <a:schemeClr val="bg2">
                    <a:lumMod val="5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28900" y="4231465"/>
            <a:ext cx="707073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3726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 SPA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이란</a:t>
            </a:r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50520" y="901493"/>
            <a:ext cx="4361439" cy="85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4130701" y="2607296"/>
            <a:ext cx="4158255" cy="2884646"/>
            <a:chOff x="3936602" y="2655943"/>
            <a:chExt cx="4270933" cy="3021942"/>
          </a:xfrm>
        </p:grpSpPr>
        <p:sp>
          <p:nvSpPr>
            <p:cNvPr id="15" name="원통 14"/>
            <p:cNvSpPr/>
            <p:nvPr/>
          </p:nvSpPr>
          <p:spPr>
            <a:xfrm rot="21572775">
              <a:off x="3936608" y="3792373"/>
              <a:ext cx="1936295" cy="1046441"/>
            </a:xfrm>
            <a:prstGeom prst="can">
              <a:avLst>
                <a:gd name="adj" fmla="val 58474"/>
              </a:avLst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통 15"/>
            <p:cNvSpPr/>
            <p:nvPr/>
          </p:nvSpPr>
          <p:spPr>
            <a:xfrm rot="21572775">
              <a:off x="3936602" y="3224157"/>
              <a:ext cx="1936293" cy="1046441"/>
            </a:xfrm>
            <a:prstGeom prst="can">
              <a:avLst>
                <a:gd name="adj" fmla="val 58474"/>
              </a:avLst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통 16"/>
            <p:cNvSpPr/>
            <p:nvPr/>
          </p:nvSpPr>
          <p:spPr>
            <a:xfrm rot="21572775">
              <a:off x="3936608" y="2655943"/>
              <a:ext cx="1936295" cy="1046441"/>
            </a:xfrm>
            <a:prstGeom prst="can">
              <a:avLst>
                <a:gd name="adj" fmla="val 58474"/>
              </a:avLst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4" name="원통 33"/>
            <p:cNvSpPr/>
            <p:nvPr/>
          </p:nvSpPr>
          <p:spPr>
            <a:xfrm rot="21572775">
              <a:off x="5084370" y="4198665"/>
              <a:ext cx="1936295" cy="1046441"/>
            </a:xfrm>
            <a:prstGeom prst="can">
              <a:avLst>
                <a:gd name="adj" fmla="val 58474"/>
              </a:avLst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통 34"/>
            <p:cNvSpPr/>
            <p:nvPr/>
          </p:nvSpPr>
          <p:spPr>
            <a:xfrm rot="21572775">
              <a:off x="5084364" y="3630449"/>
              <a:ext cx="1936293" cy="1046441"/>
            </a:xfrm>
            <a:prstGeom prst="can">
              <a:avLst>
                <a:gd name="adj" fmla="val 58474"/>
              </a:avLst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통 35"/>
            <p:cNvSpPr/>
            <p:nvPr/>
          </p:nvSpPr>
          <p:spPr>
            <a:xfrm rot="21572775">
              <a:off x="5084370" y="3062235"/>
              <a:ext cx="1936295" cy="1046441"/>
            </a:xfrm>
            <a:prstGeom prst="can">
              <a:avLst>
                <a:gd name="adj" fmla="val 58474"/>
              </a:avLst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8" name="원통 37"/>
            <p:cNvSpPr/>
            <p:nvPr/>
          </p:nvSpPr>
          <p:spPr>
            <a:xfrm rot="21572775">
              <a:off x="6271240" y="4631444"/>
              <a:ext cx="1936295" cy="1046441"/>
            </a:xfrm>
            <a:prstGeom prst="can">
              <a:avLst>
                <a:gd name="adj" fmla="val 58474"/>
              </a:avLst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통 38"/>
            <p:cNvSpPr/>
            <p:nvPr/>
          </p:nvSpPr>
          <p:spPr>
            <a:xfrm rot="21572775">
              <a:off x="6271234" y="4063228"/>
              <a:ext cx="1936293" cy="1046441"/>
            </a:xfrm>
            <a:prstGeom prst="can">
              <a:avLst>
                <a:gd name="adj" fmla="val 58474"/>
              </a:avLst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원통 39"/>
            <p:cNvSpPr/>
            <p:nvPr/>
          </p:nvSpPr>
          <p:spPr>
            <a:xfrm rot="21572775">
              <a:off x="6271240" y="3495014"/>
              <a:ext cx="1936295" cy="1046441"/>
            </a:xfrm>
            <a:prstGeom prst="can">
              <a:avLst>
                <a:gd name="adj" fmla="val 58474"/>
              </a:avLst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83231" y="3242993"/>
            <a:ext cx="2241548" cy="812584"/>
          </a:xfrm>
          <a:prstGeom prst="rect">
            <a:avLst/>
          </a:prstGeom>
          <a:noFill/>
          <a:ln w="25400">
            <a:noFill/>
          </a:ln>
        </p:spPr>
        <p:txBody>
          <a:bodyPr wrap="square" tIns="216000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0000" b="1" dirty="0" smtClean="0">
                <a:ln w="1270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</a:t>
            </a:r>
            <a:endParaRPr lang="ko-KR" altLang="en-US" sz="10000" b="1" dirty="0" smtClean="0">
              <a:ln w="12700">
                <a:solidFill>
                  <a:schemeClr val="bg2">
                    <a:lumMod val="9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901405" y="1575838"/>
            <a:ext cx="2488162" cy="1242062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solidFill>
                  <a:schemeClr val="tx1"/>
                </a:solidFill>
              </a:rPr>
              <a:t>USER</a:t>
            </a:r>
            <a:endParaRPr lang="ko-KR" altLang="en-US" sz="4500" b="1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5" idx="3"/>
            <a:endCxn id="40" idx="1"/>
          </p:cNvCxnSpPr>
          <p:nvPr/>
        </p:nvCxnSpPr>
        <p:spPr>
          <a:xfrm flipH="1">
            <a:off x="7342396" y="2636004"/>
            <a:ext cx="1923392" cy="77225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9185280" y="5458900"/>
            <a:ext cx="2488162" cy="1242062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solidFill>
                  <a:schemeClr val="tx1"/>
                </a:solidFill>
              </a:rPr>
              <a:t>USER</a:t>
            </a:r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794439" y="1087196"/>
            <a:ext cx="2488162" cy="1242062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solidFill>
                  <a:schemeClr val="tx1"/>
                </a:solidFill>
              </a:rPr>
              <a:t>USER</a:t>
            </a:r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90476" y="3174350"/>
            <a:ext cx="2488162" cy="1242062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solidFill>
                  <a:schemeClr val="tx1"/>
                </a:solidFill>
              </a:rPr>
              <a:t>USER</a:t>
            </a:r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430139" y="3535011"/>
            <a:ext cx="2488162" cy="1242062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solidFill>
                  <a:schemeClr val="tx1"/>
                </a:solidFill>
              </a:rPr>
              <a:t>USER</a:t>
            </a:r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692632" y="5255398"/>
            <a:ext cx="2488162" cy="1242062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 smtClean="0">
                <a:solidFill>
                  <a:schemeClr val="tx1"/>
                </a:solidFill>
              </a:rPr>
              <a:t>USER</a:t>
            </a:r>
            <a:endParaRPr lang="ko-KR" altLang="en-US" sz="45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3" idx="5"/>
            <a:endCxn id="17" idx="1"/>
          </p:cNvCxnSpPr>
          <p:nvPr/>
        </p:nvCxnSpPr>
        <p:spPr>
          <a:xfrm>
            <a:off x="3918218" y="2147362"/>
            <a:ext cx="1151140" cy="45995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5" idx="2"/>
            <a:endCxn id="39" idx="4"/>
          </p:cNvCxnSpPr>
          <p:nvPr/>
        </p:nvCxnSpPr>
        <p:spPr>
          <a:xfrm flipH="1">
            <a:off x="8288919" y="4156042"/>
            <a:ext cx="1141220" cy="28658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2" idx="1"/>
          </p:cNvCxnSpPr>
          <p:nvPr/>
        </p:nvCxnSpPr>
        <p:spPr>
          <a:xfrm flipH="1" flipV="1">
            <a:off x="8070980" y="5393094"/>
            <a:ext cx="1478683" cy="2477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4" idx="6"/>
          </p:cNvCxnSpPr>
          <p:nvPr/>
        </p:nvCxnSpPr>
        <p:spPr>
          <a:xfrm>
            <a:off x="2978638" y="3795381"/>
            <a:ext cx="1148137" cy="11231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6" idx="7"/>
          </p:cNvCxnSpPr>
          <p:nvPr/>
        </p:nvCxnSpPr>
        <p:spPr>
          <a:xfrm flipV="1">
            <a:off x="3816411" y="4956992"/>
            <a:ext cx="1427845" cy="4803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/>
          <p:cNvGrpSpPr/>
          <p:nvPr/>
        </p:nvGrpSpPr>
        <p:grpSpPr>
          <a:xfrm>
            <a:off x="4111658" y="2613254"/>
            <a:ext cx="4158255" cy="2884646"/>
            <a:chOff x="5708078" y="-306067"/>
            <a:chExt cx="4158255" cy="2884646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708078" y="-306067"/>
              <a:ext cx="4158255" cy="2884646"/>
              <a:chOff x="3936602" y="2655943"/>
              <a:chExt cx="4270933" cy="3021942"/>
            </a:xfrm>
          </p:grpSpPr>
          <p:sp>
            <p:nvSpPr>
              <p:cNvPr id="123" name="원통 122"/>
              <p:cNvSpPr/>
              <p:nvPr/>
            </p:nvSpPr>
            <p:spPr>
              <a:xfrm rot="21572775">
                <a:off x="3936608" y="3792373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원통 123"/>
              <p:cNvSpPr/>
              <p:nvPr/>
            </p:nvSpPr>
            <p:spPr>
              <a:xfrm rot="21572775">
                <a:off x="3936602" y="3224157"/>
                <a:ext cx="1936293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원통 124"/>
              <p:cNvSpPr/>
              <p:nvPr/>
            </p:nvSpPr>
            <p:spPr>
              <a:xfrm rot="21572775">
                <a:off x="3936608" y="2655943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6" name="원통 125"/>
              <p:cNvSpPr/>
              <p:nvPr/>
            </p:nvSpPr>
            <p:spPr>
              <a:xfrm rot="21572775">
                <a:off x="5084370" y="4198665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원통 126"/>
              <p:cNvSpPr/>
              <p:nvPr/>
            </p:nvSpPr>
            <p:spPr>
              <a:xfrm rot="21572775">
                <a:off x="5084364" y="3630449"/>
                <a:ext cx="1936293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원통 127"/>
              <p:cNvSpPr/>
              <p:nvPr/>
            </p:nvSpPr>
            <p:spPr>
              <a:xfrm rot="21572775">
                <a:off x="5084370" y="3062235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9" name="원통 128"/>
              <p:cNvSpPr/>
              <p:nvPr/>
            </p:nvSpPr>
            <p:spPr>
              <a:xfrm rot="21572775">
                <a:off x="6271240" y="4631444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원통 129"/>
              <p:cNvSpPr/>
              <p:nvPr/>
            </p:nvSpPr>
            <p:spPr>
              <a:xfrm rot="21572775">
                <a:off x="6271234" y="4063228"/>
                <a:ext cx="1936293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원통 130"/>
              <p:cNvSpPr/>
              <p:nvPr/>
            </p:nvSpPr>
            <p:spPr>
              <a:xfrm rot="21572775">
                <a:off x="6271240" y="3495014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6431182" y="288492"/>
              <a:ext cx="2241548" cy="8125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216000" rtlCol="0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10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DB</a:t>
              </a:r>
              <a:endParaRPr lang="ko-KR" altLang="en-US" sz="10000" b="1" dirty="0" smtClean="0">
                <a:ln w="1270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781146" y="1188628"/>
            <a:ext cx="29607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000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HY수평선B" panose="02030600000101010101" pitchFamily="18" charset="-127"/>
                <a:ea typeface="HY수평선B" panose="02030600000101010101" pitchFamily="18" charset="-127"/>
              </a:rPr>
              <a:t>?</a:t>
            </a:r>
            <a:endParaRPr lang="ko-KR" altLang="en-US" sz="330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326433" y="2904288"/>
            <a:ext cx="3728720" cy="20068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변경 사항</a:t>
            </a:r>
            <a:endParaRPr lang="ko-KR" altLang="en-US" sz="4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7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5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5" grpId="1" animBg="1"/>
      <p:bldP spid="72" grpId="1" animBg="1"/>
      <p:bldP spid="73" grpId="1" animBg="1"/>
      <p:bldP spid="74" grpId="1" animBg="1"/>
      <p:bldP spid="75" grpId="1" animBg="1"/>
      <p:bldP spid="76" grpId="1" animBg="1"/>
      <p:bldP spid="144" grpId="0"/>
      <p:bldP spid="144" grpId="1"/>
      <p:bldP spid="42" grpId="0" animBg="1"/>
      <p:bldP spid="42" grpId="1" animBg="1"/>
      <p:bldP spid="4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557070" y="4411735"/>
            <a:ext cx="2797142" cy="2037044"/>
            <a:chOff x="1254752" y="3972874"/>
            <a:chExt cx="2797142" cy="2037044"/>
          </a:xfrm>
        </p:grpSpPr>
        <p:grpSp>
          <p:nvGrpSpPr>
            <p:cNvPr id="53" name="그룹 52"/>
            <p:cNvGrpSpPr/>
            <p:nvPr/>
          </p:nvGrpSpPr>
          <p:grpSpPr>
            <a:xfrm>
              <a:off x="1254752" y="3972874"/>
              <a:ext cx="2797142" cy="2037044"/>
              <a:chOff x="3936602" y="2655943"/>
              <a:chExt cx="4270933" cy="3021942"/>
            </a:xfrm>
          </p:grpSpPr>
          <p:sp>
            <p:nvSpPr>
              <p:cNvPr id="54" name="원통 53"/>
              <p:cNvSpPr/>
              <p:nvPr/>
            </p:nvSpPr>
            <p:spPr>
              <a:xfrm rot="21572775">
                <a:off x="3936608" y="3792373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원통 54"/>
              <p:cNvSpPr/>
              <p:nvPr/>
            </p:nvSpPr>
            <p:spPr>
              <a:xfrm rot="21572775">
                <a:off x="3936602" y="3224157"/>
                <a:ext cx="1936293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원통 55"/>
              <p:cNvSpPr/>
              <p:nvPr/>
            </p:nvSpPr>
            <p:spPr>
              <a:xfrm rot="21572775">
                <a:off x="3936608" y="2655943"/>
                <a:ext cx="1936296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원통 56"/>
              <p:cNvSpPr/>
              <p:nvPr/>
            </p:nvSpPr>
            <p:spPr>
              <a:xfrm rot="21572775">
                <a:off x="5084370" y="4198665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통 57"/>
              <p:cNvSpPr/>
              <p:nvPr/>
            </p:nvSpPr>
            <p:spPr>
              <a:xfrm rot="21572775">
                <a:off x="5084364" y="3630449"/>
                <a:ext cx="1936293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통 58"/>
              <p:cNvSpPr/>
              <p:nvPr/>
            </p:nvSpPr>
            <p:spPr>
              <a:xfrm rot="21572775">
                <a:off x="5084370" y="3062235"/>
                <a:ext cx="1936296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원통 59"/>
              <p:cNvSpPr/>
              <p:nvPr/>
            </p:nvSpPr>
            <p:spPr>
              <a:xfrm rot="21572775">
                <a:off x="6271240" y="4631444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원통 60"/>
              <p:cNvSpPr/>
              <p:nvPr/>
            </p:nvSpPr>
            <p:spPr>
              <a:xfrm rot="21572775">
                <a:off x="6271234" y="4063228"/>
                <a:ext cx="1936293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통 61"/>
              <p:cNvSpPr/>
              <p:nvPr/>
            </p:nvSpPr>
            <p:spPr>
              <a:xfrm rot="21572775">
                <a:off x="6271240" y="3495014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660214" y="4388456"/>
              <a:ext cx="2241548" cy="8125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216000" rtlCol="0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8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DB</a:t>
              </a:r>
              <a:endParaRPr lang="ko-KR" altLang="en-US" sz="8000" b="1" dirty="0" smtClean="0">
                <a:ln w="1270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548640" y="152400"/>
            <a:ext cx="5394960" cy="650240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246451" y="2032103"/>
            <a:ext cx="2157800" cy="985444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USER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85032" y="2001471"/>
            <a:ext cx="2157800" cy="985444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USER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67" idx="4"/>
          </p:cNvCxnSpPr>
          <p:nvPr/>
        </p:nvCxnSpPr>
        <p:spPr>
          <a:xfrm flipH="1">
            <a:off x="3434080" y="3017547"/>
            <a:ext cx="891271" cy="157824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9" idx="4"/>
            <a:endCxn id="56" idx="1"/>
          </p:cNvCxnSpPr>
          <p:nvPr/>
        </p:nvCxnSpPr>
        <p:spPr>
          <a:xfrm>
            <a:off x="1863932" y="2986915"/>
            <a:ext cx="324414" cy="142483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797560" y="436880"/>
            <a:ext cx="4897120" cy="8534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 smtClean="0">
                <a:ln w="17780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Production</a:t>
            </a:r>
            <a:endParaRPr lang="ko-KR" altLang="en-US" sz="5000" b="1" dirty="0">
              <a:ln w="17780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48640" y="152400"/>
            <a:ext cx="5374640" cy="6502400"/>
            <a:chOff x="6390640" y="177800"/>
            <a:chExt cx="5374640" cy="6502400"/>
          </a:xfrm>
        </p:grpSpPr>
        <p:grpSp>
          <p:nvGrpSpPr>
            <p:cNvPr id="41" name="그룹 40"/>
            <p:cNvGrpSpPr/>
            <p:nvPr/>
          </p:nvGrpSpPr>
          <p:grpSpPr>
            <a:xfrm>
              <a:off x="7661174" y="4360014"/>
              <a:ext cx="2797142" cy="2037044"/>
              <a:chOff x="5708078" y="-306067"/>
              <a:chExt cx="4158255" cy="2884646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5708078" y="-306067"/>
                <a:ext cx="4158255" cy="2884646"/>
                <a:chOff x="3936602" y="2655943"/>
                <a:chExt cx="4270933" cy="3021942"/>
              </a:xfrm>
            </p:grpSpPr>
            <p:sp>
              <p:nvSpPr>
                <p:cNvPr id="44" name="원통 43"/>
                <p:cNvSpPr/>
                <p:nvPr/>
              </p:nvSpPr>
              <p:spPr>
                <a:xfrm rot="21572775">
                  <a:off x="3936608" y="3792373"/>
                  <a:ext cx="1936295" cy="1046441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통 44"/>
                <p:cNvSpPr/>
                <p:nvPr/>
              </p:nvSpPr>
              <p:spPr>
                <a:xfrm rot="21572775">
                  <a:off x="3936602" y="3224157"/>
                  <a:ext cx="1936293" cy="1046441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통 45"/>
                <p:cNvSpPr/>
                <p:nvPr/>
              </p:nvSpPr>
              <p:spPr>
                <a:xfrm rot="21572775">
                  <a:off x="3936608" y="2655943"/>
                  <a:ext cx="1936295" cy="1046441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7" name="원통 46"/>
                <p:cNvSpPr/>
                <p:nvPr/>
              </p:nvSpPr>
              <p:spPr>
                <a:xfrm rot="21572775">
                  <a:off x="5084370" y="4198665"/>
                  <a:ext cx="1936295" cy="1046441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원통 47"/>
                <p:cNvSpPr/>
                <p:nvPr/>
              </p:nvSpPr>
              <p:spPr>
                <a:xfrm rot="21572775">
                  <a:off x="5084364" y="3630449"/>
                  <a:ext cx="1936293" cy="1046441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통 48"/>
                <p:cNvSpPr/>
                <p:nvPr/>
              </p:nvSpPr>
              <p:spPr>
                <a:xfrm rot="21572775">
                  <a:off x="5084370" y="3062235"/>
                  <a:ext cx="1936295" cy="1046441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0" name="원통 49"/>
                <p:cNvSpPr/>
                <p:nvPr/>
              </p:nvSpPr>
              <p:spPr>
                <a:xfrm rot="21572775">
                  <a:off x="6271240" y="4631444"/>
                  <a:ext cx="1936295" cy="1046441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원통 50"/>
                <p:cNvSpPr/>
                <p:nvPr/>
              </p:nvSpPr>
              <p:spPr>
                <a:xfrm rot="21572775">
                  <a:off x="6271234" y="4063228"/>
                  <a:ext cx="1936293" cy="1046441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원통 51"/>
                <p:cNvSpPr/>
                <p:nvPr/>
              </p:nvSpPr>
              <p:spPr>
                <a:xfrm rot="21572775">
                  <a:off x="6271240" y="3495014"/>
                  <a:ext cx="1936295" cy="1046441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431182" y="288491"/>
                <a:ext cx="2664848" cy="81258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tIns="216000" rtlCol="0">
                <a:no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ko-KR" sz="8000" b="1" dirty="0" smtClean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DB</a:t>
                </a:r>
                <a:endParaRPr lang="ko-KR" altLang="en-US" sz="8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6" name="모서리가 둥근 직사각형 65"/>
            <p:cNvSpPr/>
            <p:nvPr/>
          </p:nvSpPr>
          <p:spPr>
            <a:xfrm>
              <a:off x="6390640" y="177800"/>
              <a:ext cx="5374640" cy="6502400"/>
            </a:xfrm>
            <a:prstGeom prst="round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6629400" y="436880"/>
              <a:ext cx="4897120" cy="85344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b="1" dirty="0" smtClean="0">
                  <a:ln w="17780" cmpd="sng">
                    <a:solidFill>
                      <a:schemeClr val="tx2">
                        <a:lumMod val="40000"/>
                        <a:lumOff val="60000"/>
                      </a:schemeClr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TEST</a:t>
              </a:r>
              <a:endParaRPr lang="ko-KR" altLang="en-US" sz="5000" b="1" dirty="0">
                <a:ln w="17780" cmpd="sng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1" name="오른쪽 화살표 20"/>
          <p:cNvSpPr/>
          <p:nvPr/>
        </p:nvSpPr>
        <p:spPr>
          <a:xfrm>
            <a:off x="3375024" y="2913109"/>
            <a:ext cx="2740960" cy="166002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변경 사항</a:t>
            </a:r>
            <a:endParaRPr lang="ko-KR" altLang="en-US" sz="3500" b="1" dirty="0">
              <a:ln w="17780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8102462" y="1830069"/>
            <a:ext cx="2157800" cy="985444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DBA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9181363" y="2846145"/>
            <a:ext cx="22409" cy="16547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7861745" y="4354409"/>
            <a:ext cx="2797143" cy="2037044"/>
            <a:chOff x="1254750" y="3972874"/>
            <a:chExt cx="2797143" cy="203704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1254750" y="3972874"/>
              <a:ext cx="2797143" cy="2037044"/>
              <a:chOff x="3936600" y="2655943"/>
              <a:chExt cx="4270935" cy="3021942"/>
            </a:xfrm>
          </p:grpSpPr>
          <p:sp>
            <p:nvSpPr>
              <p:cNvPr id="112" name="원통 111"/>
              <p:cNvSpPr/>
              <p:nvPr/>
            </p:nvSpPr>
            <p:spPr>
              <a:xfrm rot="21572775">
                <a:off x="3936608" y="3792374"/>
                <a:ext cx="1936294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원통 112"/>
              <p:cNvSpPr/>
              <p:nvPr/>
            </p:nvSpPr>
            <p:spPr>
              <a:xfrm rot="21572775">
                <a:off x="3936602" y="3224157"/>
                <a:ext cx="1936293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원통 113"/>
              <p:cNvSpPr/>
              <p:nvPr/>
            </p:nvSpPr>
            <p:spPr>
              <a:xfrm rot="21572775">
                <a:off x="3936600" y="2655943"/>
                <a:ext cx="1936296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원통 114"/>
              <p:cNvSpPr/>
              <p:nvPr/>
            </p:nvSpPr>
            <p:spPr>
              <a:xfrm rot="21572775">
                <a:off x="5084370" y="4198665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원통 115"/>
              <p:cNvSpPr/>
              <p:nvPr/>
            </p:nvSpPr>
            <p:spPr>
              <a:xfrm rot="21572775">
                <a:off x="5084364" y="3630449"/>
                <a:ext cx="1936293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원통 116"/>
              <p:cNvSpPr/>
              <p:nvPr/>
            </p:nvSpPr>
            <p:spPr>
              <a:xfrm rot="21572775">
                <a:off x="5084370" y="3062235"/>
                <a:ext cx="1936296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8" name="원통 117"/>
              <p:cNvSpPr/>
              <p:nvPr/>
            </p:nvSpPr>
            <p:spPr>
              <a:xfrm rot="21572775">
                <a:off x="6271240" y="4631444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원통 118"/>
              <p:cNvSpPr/>
              <p:nvPr/>
            </p:nvSpPr>
            <p:spPr>
              <a:xfrm rot="21572775">
                <a:off x="6255722" y="4063228"/>
                <a:ext cx="1936293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원통 119"/>
              <p:cNvSpPr/>
              <p:nvPr/>
            </p:nvSpPr>
            <p:spPr>
              <a:xfrm rot="21572775">
                <a:off x="6271240" y="3495014"/>
                <a:ext cx="1936295" cy="1046441"/>
              </a:xfrm>
              <a:prstGeom prst="can">
                <a:avLst>
                  <a:gd name="adj" fmla="val 58474"/>
                </a:avLst>
              </a:prstGeom>
              <a:solidFill>
                <a:schemeClr val="accent2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731834" y="4408213"/>
              <a:ext cx="2241548" cy="8125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216000" rtlCol="0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8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DB</a:t>
              </a:r>
              <a:endParaRPr lang="ko-KR" altLang="en-US" sz="8000" b="1" dirty="0" smtClean="0">
                <a:ln w="1270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7317002" y="2695924"/>
            <a:ext cx="3728720" cy="20068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변경 후 성능 정보</a:t>
            </a:r>
            <a:endParaRPr lang="ko-KR" altLang="en-US" sz="4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2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0.49519 0.00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14831 0.0060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107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4603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 </a:t>
            </a:r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 </a:t>
            </a:r>
            <a:r>
              <a:rPr lang="ko-KR" altLang="en-US" sz="4400" b="1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등장 이유</a:t>
            </a:r>
            <a:endParaRPr lang="ko-KR" altLang="en-US" sz="4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6260" y="853441"/>
            <a:ext cx="467614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56260" y="1325880"/>
            <a:ext cx="11148062" cy="777240"/>
            <a:chOff x="556260" y="1325880"/>
            <a:chExt cx="11148062" cy="7772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386840" y="132588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3000" b="1" dirty="0" smtClean="0">
                  <a:solidFill>
                    <a:schemeClr val="tx1"/>
                  </a:solidFill>
                </a:rPr>
                <a:t>변경을 진행할 때 어려움을 이야기한다</a:t>
              </a:r>
              <a:r>
                <a:rPr lang="en-US" altLang="ko-KR" sz="3000" b="1" dirty="0" smtClean="0">
                  <a:solidFill>
                    <a:schemeClr val="tx1"/>
                  </a:solidFill>
                </a:rPr>
                <a:t>.</a:t>
              </a:r>
              <a:r>
                <a:rPr lang="ko-KR" altLang="en-US" sz="3000" b="1" dirty="0" smtClean="0">
                  <a:solidFill>
                    <a:schemeClr val="tx1"/>
                  </a:solidFill>
                </a:rPr>
                <a:t> </a:t>
              </a:r>
              <a:endParaRPr lang="en-US" altLang="ko-KR" sz="3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6260" y="132588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9120" y="2423160"/>
            <a:ext cx="11125201" cy="777240"/>
            <a:chOff x="579120" y="2423160"/>
            <a:chExt cx="11125201" cy="77724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86839" y="242316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3000" b="1" spc="-100" dirty="0" smtClean="0">
                  <a:solidFill>
                    <a:schemeClr val="tx1"/>
                  </a:solidFill>
                </a:rPr>
                <a:t>SQL</a:t>
              </a:r>
              <a:r>
                <a:rPr lang="ko-KR" altLang="en-US" sz="3000" b="1" spc="-100" dirty="0">
                  <a:solidFill>
                    <a:schemeClr val="tx1"/>
                  </a:solidFill>
                </a:rPr>
                <a:t>성능에 미치는 영향을 효율적으로 예측하고 </a:t>
              </a:r>
              <a:r>
                <a:rPr lang="ko-KR" altLang="en-US" sz="3000" b="1" spc="-100" dirty="0" err="1">
                  <a:solidFill>
                    <a:schemeClr val="tx1"/>
                  </a:solidFill>
                </a:rPr>
                <a:t>분석해야함</a:t>
              </a:r>
              <a:endParaRPr lang="ko-KR" altLang="en-US" sz="3000" b="1" spc="-100" dirty="0">
                <a:solidFill>
                  <a:schemeClr val="tx1"/>
                </a:solidFill>
              </a:endParaRPr>
            </a:p>
            <a:p>
              <a:pPr marL="457200" indent="-457200">
                <a:spcBef>
                  <a:spcPts val="1200"/>
                </a:spcBef>
                <a:spcAft>
                  <a:spcPts val="1200"/>
                </a:spcAft>
                <a:buFontTx/>
                <a:buChar char="-"/>
              </a:pPr>
              <a:endParaRPr lang="en-US" altLang="ko-KR" sz="3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120" y="242316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9120" y="3520440"/>
            <a:ext cx="11125200" cy="777240"/>
            <a:chOff x="579120" y="3520440"/>
            <a:chExt cx="11125200" cy="77724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6838" y="352044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3000" b="1" dirty="0" err="1" smtClean="0">
                  <a:solidFill>
                    <a:schemeClr val="tx1"/>
                  </a:solidFill>
                </a:rPr>
                <a:t>변경전</a:t>
              </a:r>
              <a:r>
                <a:rPr lang="ko-KR" altLang="en-US" sz="3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현실적인 테스트가 필요함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" y="352044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9120" y="4575806"/>
            <a:ext cx="11125199" cy="777877"/>
            <a:chOff x="579120" y="4575806"/>
            <a:chExt cx="11125199" cy="77787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86837" y="4576443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3000" b="1" dirty="0" smtClean="0">
                  <a:solidFill>
                    <a:schemeClr val="tx1"/>
                  </a:solidFill>
                </a:rPr>
                <a:t>테스트용으로 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운용 레벨의 작업로드 환경을 </a:t>
              </a:r>
              <a:r>
                <a:rPr lang="ko-KR" altLang="en-US" sz="3000" b="1" dirty="0" err="1">
                  <a:solidFill>
                    <a:schemeClr val="tx1"/>
                  </a:solidFill>
                </a:rPr>
                <a:t>제공해야함</a:t>
              </a:r>
              <a:endParaRPr lang="ko-KR" altLang="en-US" sz="3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20" y="4575806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9120" y="5735274"/>
            <a:ext cx="11125201" cy="777240"/>
            <a:chOff x="579120" y="5735274"/>
            <a:chExt cx="11125201" cy="77724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386839" y="5735274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26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3000" b="1" dirty="0" smtClean="0">
                  <a:solidFill>
                    <a:schemeClr val="tx1"/>
                  </a:solidFill>
                </a:rPr>
                <a:t>변화의 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결과가 어떻게  될지 예상하기 </a:t>
              </a:r>
              <a:r>
                <a:rPr lang="ko-KR" altLang="en-US" sz="3000" b="1" dirty="0" err="1">
                  <a:solidFill>
                    <a:schemeClr val="tx1"/>
                  </a:solidFill>
                </a:rPr>
                <a:t>힘듬</a:t>
              </a:r>
              <a:r>
                <a:rPr lang="en-US" altLang="ko-KR" sz="3000" b="1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" y="5735274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126000" rtlCol="0" anchor="t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4000" b="1" dirty="0" smtClean="0">
                  <a:solidFill>
                    <a:schemeClr val="accent1">
                      <a:lumMod val="75000"/>
                    </a:schemeClr>
                  </a:solidFill>
                </a:rPr>
                <a:t>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4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정육면체 67"/>
          <p:cNvSpPr/>
          <p:nvPr/>
        </p:nvSpPr>
        <p:spPr>
          <a:xfrm>
            <a:off x="5508746" y="3612477"/>
            <a:ext cx="1724198" cy="1077373"/>
          </a:xfrm>
          <a:prstGeom prst="cube">
            <a:avLst>
              <a:gd name="adj" fmla="val 43898"/>
            </a:avLst>
          </a:prstGeom>
          <a:solidFill>
            <a:srgbClr val="993300">
              <a:alpha val="72941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260" y="76200"/>
            <a:ext cx="5632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SPA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프로세스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6260" y="853441"/>
            <a:ext cx="563231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716890" y="937260"/>
            <a:ext cx="11114325" cy="777240"/>
            <a:chOff x="556260" y="1325880"/>
            <a:chExt cx="11148062" cy="7772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386840" y="132588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3000" b="1" dirty="0" smtClean="0">
                  <a:solidFill>
                    <a:schemeClr val="tx1"/>
                  </a:solidFill>
                </a:rPr>
                <a:t>SQL </a:t>
              </a:r>
              <a:r>
                <a:rPr lang="ko-KR" altLang="en-US" sz="3000" b="1" dirty="0" smtClean="0">
                  <a:solidFill>
                    <a:schemeClr val="tx1"/>
                  </a:solidFill>
                </a:rPr>
                <a:t>작업로드 </a:t>
              </a:r>
              <a:r>
                <a:rPr lang="ko-KR" altLang="en-US" sz="3000" b="1" dirty="0" err="1" smtClean="0">
                  <a:solidFill>
                    <a:schemeClr val="tx1"/>
                  </a:solidFill>
                </a:rPr>
                <a:t>캡처</a:t>
              </a:r>
              <a:endParaRPr lang="en-US" altLang="ko-KR" sz="3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6260" y="132588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46800" rtlCol="0" anchor="t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5000" b="1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5000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438846" y="2926452"/>
            <a:ext cx="621250" cy="842814"/>
            <a:chOff x="1500166" y="2034387"/>
            <a:chExt cx="500065" cy="681034"/>
          </a:xfrm>
        </p:grpSpPr>
        <p:sp>
          <p:nvSpPr>
            <p:cNvPr id="44" name="직사각형 43"/>
            <p:cNvSpPr/>
            <p:nvPr/>
          </p:nvSpPr>
          <p:spPr>
            <a:xfrm>
              <a:off x="1500166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각 삼각형 44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444569" y="5802080"/>
            <a:ext cx="621250" cy="842814"/>
            <a:chOff x="1500166" y="2034387"/>
            <a:chExt cx="500065" cy="681034"/>
          </a:xfrm>
        </p:grpSpPr>
        <p:sp>
          <p:nvSpPr>
            <p:cNvPr id="50" name="직사각형 49"/>
            <p:cNvSpPr/>
            <p:nvPr/>
          </p:nvSpPr>
          <p:spPr>
            <a:xfrm>
              <a:off x="1500166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직각 삼각형 50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047092" y="3042659"/>
            <a:ext cx="3387012" cy="2829448"/>
            <a:chOff x="1254752" y="3972874"/>
            <a:chExt cx="2797141" cy="2037044"/>
          </a:xfrm>
        </p:grpSpPr>
        <p:grpSp>
          <p:nvGrpSpPr>
            <p:cNvPr id="53" name="그룹 52"/>
            <p:cNvGrpSpPr/>
            <p:nvPr/>
          </p:nvGrpSpPr>
          <p:grpSpPr>
            <a:xfrm>
              <a:off x="1254752" y="3972874"/>
              <a:ext cx="2797141" cy="2037044"/>
              <a:chOff x="3936600" y="2655943"/>
              <a:chExt cx="4270929" cy="3021942"/>
            </a:xfrm>
          </p:grpSpPr>
          <p:sp>
            <p:nvSpPr>
              <p:cNvPr id="55" name="원통 54"/>
              <p:cNvSpPr/>
              <p:nvPr/>
            </p:nvSpPr>
            <p:spPr>
              <a:xfrm rot="21572775">
                <a:off x="3936609" y="3792373"/>
                <a:ext cx="1936295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원통 55"/>
              <p:cNvSpPr/>
              <p:nvPr/>
            </p:nvSpPr>
            <p:spPr>
              <a:xfrm rot="21572775">
                <a:off x="3936602" y="3224157"/>
                <a:ext cx="1936293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원통 56"/>
              <p:cNvSpPr/>
              <p:nvPr/>
            </p:nvSpPr>
            <p:spPr>
              <a:xfrm rot="21572775">
                <a:off x="3936600" y="2655943"/>
                <a:ext cx="1936296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원통 57"/>
              <p:cNvSpPr/>
              <p:nvPr/>
            </p:nvSpPr>
            <p:spPr>
              <a:xfrm rot="21572775">
                <a:off x="5084370" y="4198665"/>
                <a:ext cx="1936295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통 58"/>
              <p:cNvSpPr/>
              <p:nvPr/>
            </p:nvSpPr>
            <p:spPr>
              <a:xfrm rot="21572775">
                <a:off x="5084364" y="3630449"/>
                <a:ext cx="1936294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통 59"/>
              <p:cNvSpPr/>
              <p:nvPr/>
            </p:nvSpPr>
            <p:spPr>
              <a:xfrm rot="21572775">
                <a:off x="5084370" y="3062235"/>
                <a:ext cx="1936295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원통 60"/>
              <p:cNvSpPr/>
              <p:nvPr/>
            </p:nvSpPr>
            <p:spPr>
              <a:xfrm rot="21572775">
                <a:off x="6271236" y="4631443"/>
                <a:ext cx="1936293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원통 61"/>
              <p:cNvSpPr/>
              <p:nvPr/>
            </p:nvSpPr>
            <p:spPr>
              <a:xfrm rot="21572775">
                <a:off x="6255717" y="4063228"/>
                <a:ext cx="1936292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원통 62"/>
              <p:cNvSpPr/>
              <p:nvPr/>
            </p:nvSpPr>
            <p:spPr>
              <a:xfrm rot="21572775">
                <a:off x="6271236" y="3495014"/>
                <a:ext cx="1936293" cy="1046442"/>
              </a:xfrm>
              <a:prstGeom prst="can">
                <a:avLst>
                  <a:gd name="adj" fmla="val 58474"/>
                </a:avLst>
              </a:prstGeom>
              <a:solidFill>
                <a:schemeClr val="accent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366020" y="4510200"/>
              <a:ext cx="2648052" cy="8125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216000" rtlCol="0">
              <a:no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6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운용</a:t>
              </a:r>
              <a:r>
                <a:rPr lang="en-US" altLang="ko-KR" sz="6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DB</a:t>
              </a:r>
              <a:endParaRPr lang="ko-KR" altLang="en-US" sz="6000" b="1" dirty="0" smtClean="0">
                <a:ln w="12700">
                  <a:solidFill>
                    <a:schemeClr val="bg2">
                      <a:lumMod val="9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>
          <a:xfrm>
            <a:off x="3176096" y="1790460"/>
            <a:ext cx="1102522" cy="495557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tlCol="0" anchor="t" anchorCtr="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1561" y="1952470"/>
            <a:ext cx="597159" cy="2767032"/>
          </a:xfrm>
          <a:prstGeom prst="rect">
            <a:avLst/>
          </a:prstGeom>
          <a:noFill/>
          <a:ln w="25400">
            <a:noFill/>
          </a:ln>
        </p:spPr>
        <p:txBody>
          <a:bodyPr vert="eaVert" wrap="square" tIns="216000" rtlCol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sz="3000" b="1" dirty="0" smtClean="0">
                <a:solidFill>
                  <a:srgbClr val="FF0000"/>
                </a:solidFill>
              </a:rPr>
              <a:t>커서 캐시</a:t>
            </a:r>
          </a:p>
        </p:txBody>
      </p:sp>
      <p:sp>
        <p:nvSpPr>
          <p:cNvPr id="70" name="타원 69"/>
          <p:cNvSpPr/>
          <p:nvPr/>
        </p:nvSpPr>
        <p:spPr>
          <a:xfrm>
            <a:off x="415836" y="2223862"/>
            <a:ext cx="1241107" cy="583109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USER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70" idx="6"/>
          </p:cNvCxnSpPr>
          <p:nvPr/>
        </p:nvCxnSpPr>
        <p:spPr>
          <a:xfrm>
            <a:off x="1656943" y="2515417"/>
            <a:ext cx="8939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415837" y="3001866"/>
            <a:ext cx="1241107" cy="583109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USER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15837" y="3750416"/>
            <a:ext cx="1241107" cy="583109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USER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5837" y="4519001"/>
            <a:ext cx="1241107" cy="583109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USER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15837" y="5294388"/>
            <a:ext cx="1241107" cy="583109"/>
          </a:xfrm>
          <a:prstGeom prst="ellipse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USER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1656944" y="3320674"/>
            <a:ext cx="8939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1664603" y="4014378"/>
            <a:ext cx="8939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1664603" y="4815880"/>
            <a:ext cx="8939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456015" y="4867614"/>
            <a:ext cx="621250" cy="842813"/>
            <a:chOff x="1500166" y="2034387"/>
            <a:chExt cx="500065" cy="681033"/>
          </a:xfrm>
        </p:grpSpPr>
        <p:sp>
          <p:nvSpPr>
            <p:cNvPr id="32" name="직사각형 31"/>
            <p:cNvSpPr/>
            <p:nvPr/>
          </p:nvSpPr>
          <p:spPr>
            <a:xfrm>
              <a:off x="1500166" y="2043062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50293" y="3899962"/>
            <a:ext cx="621248" cy="842814"/>
            <a:chOff x="1500167" y="2034387"/>
            <a:chExt cx="500064" cy="681034"/>
          </a:xfrm>
        </p:grpSpPr>
        <p:sp>
          <p:nvSpPr>
            <p:cNvPr id="38" name="직사각형 37"/>
            <p:cNvSpPr/>
            <p:nvPr/>
          </p:nvSpPr>
          <p:spPr>
            <a:xfrm>
              <a:off x="1500167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각 삼각형 38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433123" y="1933830"/>
            <a:ext cx="621250" cy="842814"/>
            <a:chOff x="1500166" y="2034387"/>
            <a:chExt cx="500065" cy="681034"/>
          </a:xfrm>
        </p:grpSpPr>
        <p:sp>
          <p:nvSpPr>
            <p:cNvPr id="47" name="직사각형 46"/>
            <p:cNvSpPr/>
            <p:nvPr/>
          </p:nvSpPr>
          <p:spPr>
            <a:xfrm>
              <a:off x="1500166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각 삼각형 47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cxnSp>
        <p:nvCxnSpPr>
          <p:cNvPr id="82" name="직선 화살표 연결선 81"/>
          <p:cNvCxnSpPr/>
          <p:nvPr/>
        </p:nvCxnSpPr>
        <p:spPr>
          <a:xfrm>
            <a:off x="1656942" y="5585942"/>
            <a:ext cx="8939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3694178" y="1858323"/>
            <a:ext cx="443204" cy="411035"/>
            <a:chOff x="7515808" y="2515416"/>
            <a:chExt cx="443204" cy="411035"/>
          </a:xfrm>
        </p:grpSpPr>
        <p:cxnSp>
          <p:nvCxnSpPr>
            <p:cNvPr id="87" name="직선 연결선 86"/>
            <p:cNvCxnSpPr/>
            <p:nvPr/>
          </p:nvCxnSpPr>
          <p:spPr>
            <a:xfrm>
              <a:off x="7515808" y="2687216"/>
              <a:ext cx="135294" cy="23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7651102" y="2515416"/>
              <a:ext cx="307910" cy="4110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3761825" y="3694952"/>
            <a:ext cx="443204" cy="411035"/>
            <a:chOff x="7515808" y="2515416"/>
            <a:chExt cx="443204" cy="411035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7515808" y="2687216"/>
              <a:ext cx="135294" cy="23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7651102" y="2515416"/>
              <a:ext cx="307910" cy="4110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3776937" y="4725033"/>
            <a:ext cx="443204" cy="411035"/>
            <a:chOff x="7515808" y="2515416"/>
            <a:chExt cx="443204" cy="411035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7515808" y="2687216"/>
              <a:ext cx="135294" cy="2392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7651102" y="2515416"/>
              <a:ext cx="307910" cy="4110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508747" y="4086225"/>
            <a:ext cx="1237494" cy="603625"/>
          </a:xfrm>
          <a:prstGeom prst="rect">
            <a:avLst/>
          </a:prstGeom>
          <a:solidFill>
            <a:srgbClr val="CC6600"/>
          </a:solidFill>
          <a:ln w="12700">
            <a:solidFill>
              <a:schemeClr val="tx1"/>
            </a:solidFill>
          </a:ln>
        </p:spPr>
        <p:txBody>
          <a:bodyPr wrap="square" tIns="36000" rtlCol="0" anchor="ctr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ko-KR" sz="40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STS</a:t>
            </a:r>
            <a:endParaRPr lang="ko-KR" altLang="en-US" sz="4000" b="1" dirty="0" smtClean="0">
              <a:ln w="17780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5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21758 0.23264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7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"/>
                            </p:stCondLst>
                            <p:childTnLst>
                              <p:par>
                                <p:cTn id="1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20469 -0.0548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"/>
                            </p:stCondLst>
                            <p:childTnLst>
                              <p:par>
                                <p:cTn id="10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19336 -0.19606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-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6" grpId="0"/>
      <p:bldP spid="70" grpId="0" animBg="1"/>
      <p:bldP spid="72" grpId="0" animBg="1"/>
      <p:bldP spid="76" grpId="0" animBg="1"/>
      <p:bldP spid="77" grpId="0" animBg="1"/>
      <p:bldP spid="7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8172183" y="2305554"/>
            <a:ext cx="3806279" cy="4321404"/>
            <a:chOff x="8172183" y="2305554"/>
            <a:chExt cx="3806279" cy="4321404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8172183" y="2305554"/>
              <a:ext cx="3806279" cy="4321404"/>
            </a:xfrm>
            <a:prstGeom prst="round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altLang="ko-KR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8644390" y="3269865"/>
              <a:ext cx="3148542" cy="2562047"/>
              <a:chOff x="1254752" y="3972874"/>
              <a:chExt cx="2797141" cy="203704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1254752" y="3972874"/>
                <a:ext cx="2797141" cy="2037044"/>
                <a:chOff x="3936600" y="2655943"/>
                <a:chExt cx="4270929" cy="3021942"/>
              </a:xfrm>
            </p:grpSpPr>
            <p:sp>
              <p:nvSpPr>
                <p:cNvPr id="45" name="원통 44"/>
                <p:cNvSpPr/>
                <p:nvPr/>
              </p:nvSpPr>
              <p:spPr>
                <a:xfrm rot="21572775">
                  <a:off x="3936609" y="3792373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통 45"/>
                <p:cNvSpPr/>
                <p:nvPr/>
              </p:nvSpPr>
              <p:spPr>
                <a:xfrm rot="21572775">
                  <a:off x="3936602" y="3224157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원통 46"/>
                <p:cNvSpPr/>
                <p:nvPr/>
              </p:nvSpPr>
              <p:spPr>
                <a:xfrm rot="21572775">
                  <a:off x="3936600" y="2655943"/>
                  <a:ext cx="1936296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8" name="원통 47"/>
                <p:cNvSpPr/>
                <p:nvPr/>
              </p:nvSpPr>
              <p:spPr>
                <a:xfrm rot="21572775">
                  <a:off x="5084370" y="4198665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통 48"/>
                <p:cNvSpPr/>
                <p:nvPr/>
              </p:nvSpPr>
              <p:spPr>
                <a:xfrm rot="21572775">
                  <a:off x="5084364" y="3630449"/>
                  <a:ext cx="1936294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통 49"/>
                <p:cNvSpPr/>
                <p:nvPr/>
              </p:nvSpPr>
              <p:spPr>
                <a:xfrm rot="21572775">
                  <a:off x="5084370" y="3062235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1" name="원통 50"/>
                <p:cNvSpPr/>
                <p:nvPr/>
              </p:nvSpPr>
              <p:spPr>
                <a:xfrm rot="21572775">
                  <a:off x="6271236" y="4631443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원통 51"/>
                <p:cNvSpPr/>
                <p:nvPr/>
              </p:nvSpPr>
              <p:spPr>
                <a:xfrm rot="21572775">
                  <a:off x="6255717" y="4063228"/>
                  <a:ext cx="1936292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원통 52"/>
                <p:cNvSpPr/>
                <p:nvPr/>
              </p:nvSpPr>
              <p:spPr>
                <a:xfrm rot="21572775">
                  <a:off x="6248634" y="3495014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1316490" y="4656893"/>
                <a:ext cx="2648052" cy="81258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tIns="216000" rtlCol="0">
                <a:no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ko-KR" altLang="en-US" sz="5000" b="1" dirty="0" smtClean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테스</a:t>
                </a:r>
                <a:r>
                  <a:rPr lang="ko-KR" altLang="en-US" sz="5000" b="1" dirty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트</a:t>
                </a:r>
                <a:r>
                  <a:rPr lang="en-US" altLang="ko-KR" sz="5000" b="1" dirty="0" smtClean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DB</a:t>
                </a:r>
                <a:endParaRPr lang="ko-KR" altLang="en-US" sz="5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466724" y="2362200"/>
            <a:ext cx="3806279" cy="4321404"/>
            <a:chOff x="466724" y="2362200"/>
            <a:chExt cx="3806279" cy="4321404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66724" y="2362200"/>
              <a:ext cx="3806279" cy="4321404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altLang="ko-KR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774725" y="3228225"/>
              <a:ext cx="2896078" cy="2597544"/>
              <a:chOff x="1254752" y="3972874"/>
              <a:chExt cx="2797141" cy="2037044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1254752" y="3972874"/>
                <a:ext cx="2797141" cy="2037044"/>
                <a:chOff x="3936600" y="2655943"/>
                <a:chExt cx="4270929" cy="3021942"/>
              </a:xfrm>
            </p:grpSpPr>
            <p:sp>
              <p:nvSpPr>
                <p:cNvPr id="57" name="원통 56"/>
                <p:cNvSpPr/>
                <p:nvPr/>
              </p:nvSpPr>
              <p:spPr>
                <a:xfrm rot="21572775">
                  <a:off x="3936609" y="3792373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원통 57"/>
                <p:cNvSpPr/>
                <p:nvPr/>
              </p:nvSpPr>
              <p:spPr>
                <a:xfrm rot="21572775">
                  <a:off x="3936602" y="3224157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통 58"/>
                <p:cNvSpPr/>
                <p:nvPr/>
              </p:nvSpPr>
              <p:spPr>
                <a:xfrm rot="21572775">
                  <a:off x="3936600" y="2655943"/>
                  <a:ext cx="1936296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0" name="원통 59"/>
                <p:cNvSpPr/>
                <p:nvPr/>
              </p:nvSpPr>
              <p:spPr>
                <a:xfrm rot="21572775">
                  <a:off x="5084370" y="4198665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원통 60"/>
                <p:cNvSpPr/>
                <p:nvPr/>
              </p:nvSpPr>
              <p:spPr>
                <a:xfrm rot="21572775">
                  <a:off x="5084364" y="3630449"/>
                  <a:ext cx="1936294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원통 61"/>
                <p:cNvSpPr/>
                <p:nvPr/>
              </p:nvSpPr>
              <p:spPr>
                <a:xfrm rot="21572775">
                  <a:off x="5084370" y="3062235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3" name="원통 62"/>
                <p:cNvSpPr/>
                <p:nvPr/>
              </p:nvSpPr>
              <p:spPr>
                <a:xfrm rot="21572775">
                  <a:off x="6271236" y="4631443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원통 63"/>
                <p:cNvSpPr/>
                <p:nvPr/>
              </p:nvSpPr>
              <p:spPr>
                <a:xfrm rot="21572775">
                  <a:off x="6255717" y="4063228"/>
                  <a:ext cx="1936292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통 64"/>
                <p:cNvSpPr/>
                <p:nvPr/>
              </p:nvSpPr>
              <p:spPr>
                <a:xfrm rot="21572775">
                  <a:off x="6255716" y="3495013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1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371418" y="4526946"/>
                <a:ext cx="2648052" cy="81258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tIns="216000" rtlCol="0">
                <a:no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ko-KR" altLang="en-US" sz="5000" b="1" dirty="0" smtClean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운용</a:t>
                </a:r>
                <a:r>
                  <a:rPr lang="en-US" altLang="ko-KR" sz="5000" b="1" dirty="0" smtClean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DB</a:t>
                </a:r>
                <a:endParaRPr lang="ko-KR" altLang="en-US" sz="5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556260" y="76200"/>
            <a:ext cx="5632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SPA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프로세스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6260" y="853441"/>
            <a:ext cx="563231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56260" y="1071140"/>
            <a:ext cx="11148062" cy="854964"/>
            <a:chOff x="556260" y="1325880"/>
            <a:chExt cx="11148062" cy="77724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386840" y="132588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3000" b="1" dirty="0" err="1">
                  <a:solidFill>
                    <a:schemeClr val="tx1"/>
                  </a:solidFill>
                </a:rPr>
                <a:t>캡처된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3000" b="1" dirty="0">
                  <a:solidFill>
                    <a:schemeClr val="tx1"/>
                  </a:solidFill>
                </a:rPr>
                <a:t>SQL 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작업로드 테스트 </a:t>
              </a:r>
              <a:r>
                <a:rPr lang="en-US" altLang="ko-KR" sz="3000" b="1" dirty="0">
                  <a:solidFill>
                    <a:schemeClr val="tx1"/>
                  </a:solidFill>
                </a:rPr>
                <a:t>DB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로 전송</a:t>
              </a:r>
              <a:endParaRPr lang="en-US" altLang="ko-KR" sz="3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6260" y="132588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46800" rtlCol="0" anchor="t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50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sz="5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78788" y="4023950"/>
            <a:ext cx="1576988" cy="1081821"/>
            <a:chOff x="4268811" y="3789003"/>
            <a:chExt cx="1724198" cy="1149996"/>
          </a:xfrm>
        </p:grpSpPr>
        <p:sp>
          <p:nvSpPr>
            <p:cNvPr id="31" name="정육면체 30"/>
            <p:cNvSpPr/>
            <p:nvPr/>
          </p:nvSpPr>
          <p:spPr>
            <a:xfrm>
              <a:off x="4268811" y="3861626"/>
              <a:ext cx="1724198" cy="1077373"/>
            </a:xfrm>
            <a:prstGeom prst="cube">
              <a:avLst>
                <a:gd name="adj" fmla="val 43898"/>
              </a:avLst>
            </a:prstGeom>
            <a:solidFill>
              <a:srgbClr val="993300">
                <a:alpha val="72941"/>
              </a:srgb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574431" y="3789003"/>
              <a:ext cx="965315" cy="848183"/>
              <a:chOff x="1364914" y="2828551"/>
              <a:chExt cx="965315" cy="84818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364914" y="2833920"/>
                <a:ext cx="621250" cy="842814"/>
                <a:chOff x="1500166" y="2034387"/>
                <a:chExt cx="500065" cy="681034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1500166" y="2043063"/>
                  <a:ext cx="490852" cy="672358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b="1" dirty="0" smtClean="0">
                      <a:solidFill>
                        <a:schemeClr val="tx1"/>
                      </a:solidFill>
                    </a:rPr>
                    <a:t>SQL</a:t>
                  </a:r>
                  <a:endParaRPr lang="ko-KR" altLang="en-US" sz="1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각 삼각형 34"/>
                <p:cNvSpPr/>
                <p:nvPr/>
              </p:nvSpPr>
              <p:spPr>
                <a:xfrm rot="16200000" flipV="1">
                  <a:off x="1783618" y="2027885"/>
                  <a:ext cx="210111" cy="223115"/>
                </a:xfrm>
                <a:prstGeom prst="rt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1531222" y="2828551"/>
                <a:ext cx="621248" cy="842815"/>
                <a:chOff x="1500167" y="2034387"/>
                <a:chExt cx="500064" cy="681035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1500167" y="2043064"/>
                  <a:ext cx="490852" cy="672358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b="1" dirty="0" smtClean="0">
                      <a:solidFill>
                        <a:schemeClr val="tx1"/>
                      </a:solidFill>
                    </a:rPr>
                    <a:t>SQL</a:t>
                  </a:r>
                  <a:endParaRPr lang="ko-KR" altLang="en-US" sz="1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각 삼각형 37"/>
                <p:cNvSpPr/>
                <p:nvPr/>
              </p:nvSpPr>
              <p:spPr>
                <a:xfrm rot="16200000" flipV="1">
                  <a:off x="1783618" y="2027885"/>
                  <a:ext cx="210111" cy="223115"/>
                </a:xfrm>
                <a:prstGeom prst="rt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1708979" y="2828551"/>
                <a:ext cx="621250" cy="842814"/>
                <a:chOff x="1500166" y="2034387"/>
                <a:chExt cx="500065" cy="681034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1500166" y="2043063"/>
                  <a:ext cx="490852" cy="672358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b="1" dirty="0" smtClean="0">
                      <a:solidFill>
                        <a:schemeClr val="tx1"/>
                      </a:solidFill>
                    </a:rPr>
                    <a:t>SQL</a:t>
                  </a:r>
                  <a:endParaRPr lang="ko-KR" altLang="en-US" sz="15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각 삼각형 40"/>
                <p:cNvSpPr/>
                <p:nvPr/>
              </p:nvSpPr>
              <p:spPr>
                <a:xfrm rot="16200000" flipV="1">
                  <a:off x="1783618" y="2027885"/>
                  <a:ext cx="210111" cy="223115"/>
                </a:xfrm>
                <a:prstGeom prst="rt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4268812" y="4335374"/>
              <a:ext cx="1237494" cy="603625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</a:ln>
          </p:spPr>
          <p:txBody>
            <a:bodyPr wrap="square" tIns="36000" rtlCol="0" anchor="ctr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4000" b="1" dirty="0" smtClean="0">
                  <a:ln w="17780" cmpd="sng">
                    <a:solidFill>
                      <a:schemeClr val="bg2">
                        <a:lumMod val="90000"/>
                      </a:schemeClr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a:rPr>
                <a:t>STS</a:t>
              </a:r>
              <a:endParaRPr lang="ko-KR" altLang="en-US" sz="40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9315E-6 2.57923E-6 L 0.26856 0.0013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632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SPA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프로세스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6260" y="853441"/>
            <a:ext cx="563231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56260" y="939373"/>
            <a:ext cx="11148062" cy="777240"/>
            <a:chOff x="556260" y="1325880"/>
            <a:chExt cx="11148062" cy="77724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1386840" y="132588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3000" b="1" dirty="0">
                  <a:solidFill>
                    <a:schemeClr val="tx1"/>
                  </a:solidFill>
                </a:rPr>
                <a:t>이전 버전 성능 계산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260" y="132588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46800" rtlCol="0" anchor="t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50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ko-KR" altLang="en-US" sz="5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2329502" y="2177592"/>
            <a:ext cx="1102522" cy="4053526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tlCol="0" anchor="t" anchorCtr="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>
              <a:solidFill>
                <a:schemeClr val="tx1"/>
              </a:solidFill>
            </a:endParaRPr>
          </a:p>
        </p:txBody>
      </p:sp>
      <p:sp>
        <p:nvSpPr>
          <p:cNvPr id="66" name="정육면체 65"/>
          <p:cNvSpPr/>
          <p:nvPr/>
        </p:nvSpPr>
        <p:spPr>
          <a:xfrm>
            <a:off x="418790" y="3662902"/>
            <a:ext cx="1576988" cy="1013503"/>
          </a:xfrm>
          <a:prstGeom prst="cube">
            <a:avLst>
              <a:gd name="adj" fmla="val 43898"/>
            </a:avLst>
          </a:prstGeom>
          <a:solidFill>
            <a:srgbClr val="993300">
              <a:alpha val="72941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b="1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98317" y="3599635"/>
            <a:ext cx="568209" cy="792849"/>
            <a:chOff x="1500166" y="2034387"/>
            <a:chExt cx="500065" cy="681034"/>
          </a:xfrm>
        </p:grpSpPr>
        <p:sp>
          <p:nvSpPr>
            <p:cNvPr id="76" name="직사각형 75"/>
            <p:cNvSpPr/>
            <p:nvPr/>
          </p:nvSpPr>
          <p:spPr>
            <a:xfrm>
              <a:off x="1500166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직각 삼각형 76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50426" y="3594584"/>
            <a:ext cx="568207" cy="792850"/>
            <a:chOff x="1500167" y="2034387"/>
            <a:chExt cx="500064" cy="681035"/>
          </a:xfrm>
        </p:grpSpPr>
        <p:sp>
          <p:nvSpPr>
            <p:cNvPr id="74" name="직사각형 73"/>
            <p:cNvSpPr/>
            <p:nvPr/>
          </p:nvSpPr>
          <p:spPr>
            <a:xfrm>
              <a:off x="1500167" y="2043064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각 삼각형 74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013006" y="3594584"/>
            <a:ext cx="568209" cy="792849"/>
            <a:chOff x="1500166" y="2034387"/>
            <a:chExt cx="500065" cy="681034"/>
          </a:xfrm>
        </p:grpSpPr>
        <p:sp>
          <p:nvSpPr>
            <p:cNvPr id="72" name="직사각형 71"/>
            <p:cNvSpPr/>
            <p:nvPr/>
          </p:nvSpPr>
          <p:spPr>
            <a:xfrm>
              <a:off x="1500166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각 삼각형 72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8791" y="4108565"/>
            <a:ext cx="1131838" cy="567840"/>
          </a:xfrm>
          <a:prstGeom prst="rect">
            <a:avLst/>
          </a:prstGeom>
          <a:solidFill>
            <a:srgbClr val="CC6600"/>
          </a:solidFill>
          <a:ln w="12700">
            <a:solidFill>
              <a:schemeClr val="tx1"/>
            </a:solidFill>
          </a:ln>
        </p:spPr>
        <p:txBody>
          <a:bodyPr wrap="square" tIns="36000" rtlCol="0" anchor="ctr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ko-KR" sz="40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STS</a:t>
            </a:r>
            <a:endParaRPr lang="ko-KR" altLang="en-US" sz="4000" b="1" dirty="0" smtClean="0">
              <a:ln w="17780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3639089" y="3301617"/>
            <a:ext cx="1828457" cy="128923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테스</a:t>
            </a:r>
            <a:r>
              <a:rPr lang="ko-KR" altLang="en-US" sz="3000" b="1" dirty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트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882380" y="2741068"/>
            <a:ext cx="3090545" cy="994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Baseline </a:t>
            </a:r>
            <a:r>
              <a:rPr lang="ko-KR" altLang="en-US" sz="30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생성</a:t>
            </a:r>
            <a:endParaRPr lang="ko-KR" altLang="en-US" sz="30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882379" y="4273561"/>
            <a:ext cx="3090545" cy="9948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성능 정보</a:t>
            </a:r>
            <a:endParaRPr lang="ko-KR" altLang="en-US" sz="30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579813" y="2177592"/>
            <a:ext cx="3441640" cy="4243225"/>
            <a:chOff x="8172183" y="2305554"/>
            <a:chExt cx="3806279" cy="4321404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8172183" y="2305554"/>
              <a:ext cx="3806279" cy="4321404"/>
            </a:xfrm>
            <a:prstGeom prst="round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altLang="ko-KR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8644390" y="3269865"/>
              <a:ext cx="3148542" cy="2562047"/>
              <a:chOff x="1254752" y="3972874"/>
              <a:chExt cx="2797141" cy="2037044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1254752" y="3972874"/>
                <a:ext cx="2797141" cy="2037044"/>
                <a:chOff x="3936600" y="2655943"/>
                <a:chExt cx="4270929" cy="3021942"/>
              </a:xfrm>
            </p:grpSpPr>
            <p:sp>
              <p:nvSpPr>
                <p:cNvPr id="101" name="원통 100"/>
                <p:cNvSpPr/>
                <p:nvPr/>
              </p:nvSpPr>
              <p:spPr>
                <a:xfrm rot="21572775">
                  <a:off x="3936609" y="3792373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원통 101"/>
                <p:cNvSpPr/>
                <p:nvPr/>
              </p:nvSpPr>
              <p:spPr>
                <a:xfrm rot="21572775">
                  <a:off x="3936602" y="3224157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원통 102"/>
                <p:cNvSpPr/>
                <p:nvPr/>
              </p:nvSpPr>
              <p:spPr>
                <a:xfrm rot="21572775">
                  <a:off x="3936600" y="2655943"/>
                  <a:ext cx="1936296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4" name="원통 103"/>
                <p:cNvSpPr/>
                <p:nvPr/>
              </p:nvSpPr>
              <p:spPr>
                <a:xfrm rot="21572775">
                  <a:off x="5084370" y="4198665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원통 104"/>
                <p:cNvSpPr/>
                <p:nvPr/>
              </p:nvSpPr>
              <p:spPr>
                <a:xfrm rot="21572775">
                  <a:off x="5084364" y="3630449"/>
                  <a:ext cx="1936294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원통 105"/>
                <p:cNvSpPr/>
                <p:nvPr/>
              </p:nvSpPr>
              <p:spPr>
                <a:xfrm rot="21572775">
                  <a:off x="5084370" y="3062235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7" name="원통 106"/>
                <p:cNvSpPr/>
                <p:nvPr/>
              </p:nvSpPr>
              <p:spPr>
                <a:xfrm rot="21572775">
                  <a:off x="6271236" y="4631443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원통 107"/>
                <p:cNvSpPr/>
                <p:nvPr/>
              </p:nvSpPr>
              <p:spPr>
                <a:xfrm rot="21572775">
                  <a:off x="6255717" y="4063228"/>
                  <a:ext cx="1936292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원통 108"/>
                <p:cNvSpPr/>
                <p:nvPr/>
              </p:nvSpPr>
              <p:spPr>
                <a:xfrm rot="21572775">
                  <a:off x="6248634" y="3495014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1316490" y="4656893"/>
                <a:ext cx="2648052" cy="81258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tIns="216000" rtlCol="0">
                <a:no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ko-KR" altLang="en-US" sz="4000" b="1" dirty="0" smtClean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테스</a:t>
                </a:r>
                <a:r>
                  <a:rPr lang="ko-KR" altLang="en-US" sz="4000" b="1" dirty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트</a:t>
                </a:r>
                <a:r>
                  <a:rPr lang="en-US" altLang="ko-KR" sz="4000" b="1" dirty="0" smtClean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DB</a:t>
                </a:r>
                <a:endParaRPr lang="ko-KR" altLang="en-US" sz="4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10" name="오른쪽 화살표 109"/>
          <p:cNvSpPr/>
          <p:nvPr/>
        </p:nvSpPr>
        <p:spPr>
          <a:xfrm>
            <a:off x="6720808" y="3353906"/>
            <a:ext cx="1828457" cy="128923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결과</a:t>
            </a:r>
            <a:endParaRPr lang="ko-KR" altLang="en-US" sz="3000" b="1" dirty="0">
              <a:ln w="17780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127E-6 -5.96808E-7 L 0.12555 0.001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8" y="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0917E-6 -5.96808E-7 L 0.14027 -0.1494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7" y="-747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872E-8 -4.55933E-6 L 0.14939 0.1686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3" y="8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-0.23203 0.001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25391 0.001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66" grpId="0" animBg="1"/>
      <p:bldP spid="66" grpId="1" animBg="1"/>
      <p:bldP spid="68" grpId="0" animBg="1"/>
      <p:bldP spid="68" grpId="1" animBg="1"/>
      <p:bldP spid="93" grpId="0" animBg="1"/>
      <p:bldP spid="93" grpId="1" animBg="1"/>
      <p:bldP spid="94" grpId="0" animBg="1"/>
      <p:bldP spid="95" grpId="0" animBg="1"/>
      <p:bldP spid="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632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SPA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프로세스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6260" y="853441"/>
            <a:ext cx="563231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556260" y="948800"/>
            <a:ext cx="11148062" cy="777240"/>
            <a:chOff x="556260" y="1325880"/>
            <a:chExt cx="11148062" cy="77724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386840" y="132588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3000" b="1" dirty="0">
                  <a:solidFill>
                    <a:schemeClr val="tx1"/>
                  </a:solidFill>
                </a:rPr>
                <a:t>계획된 변경 구현</a:t>
              </a:r>
              <a:r>
                <a:rPr lang="en-US" altLang="ko-KR" sz="30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3000" b="1" dirty="0">
                  <a:solidFill>
                    <a:schemeClr val="tx1"/>
                  </a:solidFill>
                </a:rPr>
                <a:t>테스트 </a:t>
              </a:r>
              <a:r>
                <a:rPr lang="en-US" altLang="ko-KR" sz="3000" b="1" dirty="0">
                  <a:solidFill>
                    <a:schemeClr val="tx1"/>
                  </a:solidFill>
                </a:rPr>
                <a:t>DB)</a:t>
              </a:r>
              <a:endParaRPr lang="ko-KR" altLang="en-US" sz="3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6260" y="132588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46800" rtlCol="0" anchor="t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50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ko-KR" altLang="en-US" sz="5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422927" y="2747337"/>
            <a:ext cx="621250" cy="842814"/>
            <a:chOff x="1500166" y="2034387"/>
            <a:chExt cx="500065" cy="681034"/>
          </a:xfrm>
        </p:grpSpPr>
        <p:sp>
          <p:nvSpPr>
            <p:cNvPr id="32" name="직사각형 31"/>
            <p:cNvSpPr/>
            <p:nvPr/>
          </p:nvSpPr>
          <p:spPr>
            <a:xfrm>
              <a:off x="1500166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각 삼각형 32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2160177" y="2366127"/>
            <a:ext cx="1102522" cy="40912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tlCol="0" anchor="t" anchorCtr="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440096" y="5131568"/>
            <a:ext cx="621250" cy="842813"/>
            <a:chOff x="1500166" y="2034387"/>
            <a:chExt cx="500065" cy="681033"/>
          </a:xfrm>
        </p:grpSpPr>
        <p:sp>
          <p:nvSpPr>
            <p:cNvPr id="39" name="직사각형 38"/>
            <p:cNvSpPr/>
            <p:nvPr/>
          </p:nvSpPr>
          <p:spPr>
            <a:xfrm>
              <a:off x="1500166" y="2043062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각 삼각형 39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434374" y="3994230"/>
            <a:ext cx="621248" cy="842814"/>
            <a:chOff x="1500167" y="2034387"/>
            <a:chExt cx="500064" cy="681034"/>
          </a:xfrm>
        </p:grpSpPr>
        <p:sp>
          <p:nvSpPr>
            <p:cNvPr id="42" name="직사각형 41"/>
            <p:cNvSpPr/>
            <p:nvPr/>
          </p:nvSpPr>
          <p:spPr>
            <a:xfrm>
              <a:off x="1500167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각 삼각형 42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674454" y="2747337"/>
            <a:ext cx="621250" cy="842814"/>
            <a:chOff x="1500166" y="2034387"/>
            <a:chExt cx="500065" cy="681034"/>
          </a:xfrm>
        </p:grpSpPr>
        <p:sp>
          <p:nvSpPr>
            <p:cNvPr id="48" name="직사각형 47"/>
            <p:cNvSpPr/>
            <p:nvPr/>
          </p:nvSpPr>
          <p:spPr>
            <a:xfrm>
              <a:off x="1500166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각 삼각형 48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8411704" y="2432115"/>
            <a:ext cx="1102522" cy="4025246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tlCol="0" anchor="t" anchorCtr="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>
              <a:solidFill>
                <a:schemeClr val="tx1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8691623" y="5131568"/>
            <a:ext cx="621250" cy="842813"/>
            <a:chOff x="1500166" y="2034387"/>
            <a:chExt cx="500065" cy="681033"/>
          </a:xfrm>
        </p:grpSpPr>
        <p:sp>
          <p:nvSpPr>
            <p:cNvPr id="52" name="직사각형 51"/>
            <p:cNvSpPr/>
            <p:nvPr/>
          </p:nvSpPr>
          <p:spPr>
            <a:xfrm>
              <a:off x="1500166" y="2043062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각 삼각형 52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685901" y="3994230"/>
            <a:ext cx="621248" cy="842814"/>
            <a:chOff x="1500167" y="2034387"/>
            <a:chExt cx="500064" cy="681034"/>
          </a:xfrm>
        </p:grpSpPr>
        <p:sp>
          <p:nvSpPr>
            <p:cNvPr id="55" name="직사각형 54"/>
            <p:cNvSpPr/>
            <p:nvPr/>
          </p:nvSpPr>
          <p:spPr>
            <a:xfrm>
              <a:off x="1500167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각 삼각형 55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57" name="오른쪽 화살표 56"/>
          <p:cNvSpPr/>
          <p:nvPr/>
        </p:nvSpPr>
        <p:spPr>
          <a:xfrm>
            <a:off x="4509621" y="3007360"/>
            <a:ext cx="2837239" cy="256114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변경사항</a:t>
            </a:r>
            <a:endParaRPr lang="en-US" altLang="ko-KR" sz="3500" b="1" dirty="0" smtClean="0">
              <a:ln w="17780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35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적용</a:t>
            </a:r>
            <a:endParaRPr lang="ko-KR" altLang="en-US" sz="3500" b="1" dirty="0">
              <a:ln w="17780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9316" y="1879913"/>
            <a:ext cx="957025" cy="486214"/>
          </a:xfrm>
          <a:prstGeom prst="rect">
            <a:avLst/>
          </a:prstGeom>
          <a:noFill/>
          <a:ln w="25400">
            <a:noFill/>
          </a:ln>
        </p:spPr>
        <p:txBody>
          <a:bodyPr wrap="square" tIns="36000" rtlCol="0" anchor="ctr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ko-KR" altLang="en-US" sz="3000" b="1" dirty="0" smtClean="0">
                <a:solidFill>
                  <a:srgbClr val="FF0000"/>
                </a:solidFill>
              </a:rPr>
              <a:t>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00843" y="1947471"/>
            <a:ext cx="957025" cy="486214"/>
          </a:xfrm>
          <a:prstGeom prst="rect">
            <a:avLst/>
          </a:prstGeom>
          <a:noFill/>
          <a:ln w="25400">
            <a:noFill/>
          </a:ln>
        </p:spPr>
        <p:txBody>
          <a:bodyPr wrap="square" tIns="36000" rtlCol="0" anchor="ctr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ko-KR" altLang="en-US" sz="3000" b="1" dirty="0" smtClean="0">
                <a:solidFill>
                  <a:schemeClr val="accent1">
                    <a:lumMod val="75000"/>
                  </a:schemeClr>
                </a:solidFill>
              </a:rPr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3335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 animBg="1"/>
      <p:bldP spid="57" grpId="0" animBg="1"/>
      <p:bldP spid="2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260" y="76200"/>
            <a:ext cx="5632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SPA </a:t>
            </a:r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동작 프로세스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5052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56260" y="853441"/>
            <a:ext cx="563231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56260" y="920519"/>
            <a:ext cx="11148062" cy="777240"/>
            <a:chOff x="556260" y="1325880"/>
            <a:chExt cx="11148062" cy="77724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86840" y="1325880"/>
              <a:ext cx="10317482" cy="777240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ko-KR" altLang="en-US" sz="3000" b="1" spc="-100" dirty="0" smtClean="0">
                  <a:solidFill>
                    <a:schemeClr val="tx1"/>
                  </a:solidFill>
                </a:rPr>
                <a:t>변경 이후의 성능 </a:t>
              </a:r>
              <a:r>
                <a:rPr lang="ko-KR" altLang="en-US" sz="3000" b="1" spc="-100" dirty="0">
                  <a:solidFill>
                    <a:schemeClr val="tx1"/>
                  </a:solidFill>
                </a:rPr>
                <a:t>계산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6260" y="1325880"/>
              <a:ext cx="726440" cy="7772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tIns="46800" rtlCol="0" anchor="t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ko-KR" sz="5000" b="1" dirty="0" smtClean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endParaRPr lang="ko-KR" altLang="en-US" sz="5000" b="1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913006" y="2916402"/>
            <a:ext cx="621250" cy="842814"/>
            <a:chOff x="1500166" y="2034387"/>
            <a:chExt cx="500065" cy="681034"/>
          </a:xfrm>
        </p:grpSpPr>
        <p:sp>
          <p:nvSpPr>
            <p:cNvPr id="41" name="직사각형 40"/>
            <p:cNvSpPr/>
            <p:nvPr/>
          </p:nvSpPr>
          <p:spPr>
            <a:xfrm>
              <a:off x="1500166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각 삼각형 41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650256" y="2601180"/>
            <a:ext cx="1102522" cy="4025246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tlCol="0" anchor="t" anchorCtr="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ko-KR" sz="3000" b="1" dirty="0" smtClean="0">
              <a:solidFill>
                <a:schemeClr val="tx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30175" y="5300633"/>
            <a:ext cx="621250" cy="842813"/>
            <a:chOff x="1500166" y="2034387"/>
            <a:chExt cx="500065" cy="681033"/>
          </a:xfrm>
        </p:grpSpPr>
        <p:sp>
          <p:nvSpPr>
            <p:cNvPr id="45" name="직사각형 44"/>
            <p:cNvSpPr/>
            <p:nvPr/>
          </p:nvSpPr>
          <p:spPr>
            <a:xfrm>
              <a:off x="1500166" y="2043062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각 삼각형 45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24453" y="4163295"/>
            <a:ext cx="621248" cy="842814"/>
            <a:chOff x="1500167" y="2034387"/>
            <a:chExt cx="500064" cy="681034"/>
          </a:xfrm>
        </p:grpSpPr>
        <p:sp>
          <p:nvSpPr>
            <p:cNvPr id="48" name="직사각형 47"/>
            <p:cNvSpPr/>
            <p:nvPr/>
          </p:nvSpPr>
          <p:spPr>
            <a:xfrm>
              <a:off x="1500167" y="2043063"/>
              <a:ext cx="490852" cy="67235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SQL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각 삼각형 48"/>
            <p:cNvSpPr/>
            <p:nvPr/>
          </p:nvSpPr>
          <p:spPr>
            <a:xfrm rot="16200000" flipV="1">
              <a:off x="1783618" y="2027885"/>
              <a:ext cx="210111" cy="223115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39395" y="2116536"/>
            <a:ext cx="957025" cy="486214"/>
          </a:xfrm>
          <a:prstGeom prst="rect">
            <a:avLst/>
          </a:prstGeom>
          <a:noFill/>
          <a:ln w="25400">
            <a:noFill/>
          </a:ln>
        </p:spPr>
        <p:txBody>
          <a:bodyPr wrap="square" tIns="36000" rtlCol="0" anchor="ctr"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ko-KR" altLang="en-US" sz="3000" b="1" dirty="0" smtClean="0">
                <a:solidFill>
                  <a:schemeClr val="accent1">
                    <a:lumMod val="75000"/>
                  </a:schemeClr>
                </a:solidFill>
              </a:rPr>
              <a:t>후</a:t>
            </a:r>
          </a:p>
        </p:txBody>
      </p:sp>
      <p:sp>
        <p:nvSpPr>
          <p:cNvPr id="51" name="오른쪽 화살표 50"/>
          <p:cNvSpPr/>
          <p:nvPr/>
        </p:nvSpPr>
        <p:spPr>
          <a:xfrm>
            <a:off x="1934294" y="3543241"/>
            <a:ext cx="2071232" cy="1267691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테스</a:t>
            </a:r>
            <a:r>
              <a:rPr lang="ko-KR" altLang="en-US" sz="3500" b="1" dirty="0">
                <a:ln w="17780" cmpd="sng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트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68207" y="3518433"/>
            <a:ext cx="2343506" cy="12922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ln w="17780" cmpd="sng">
                  <a:solidFill>
                    <a:schemeClr val="bg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성능 정보</a:t>
            </a:r>
            <a:endParaRPr lang="ko-KR" altLang="en-US" sz="3500" b="1" dirty="0">
              <a:ln w="17780" cmpd="sng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448596" y="2242416"/>
            <a:ext cx="3441640" cy="4243225"/>
            <a:chOff x="8172183" y="2305554"/>
            <a:chExt cx="3806279" cy="432140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8172183" y="2305554"/>
              <a:ext cx="3806279" cy="4321404"/>
            </a:xfrm>
            <a:prstGeom prst="round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80000" rtlCol="0" anchor="t" anchorCtr="0"/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endParaRPr lang="en-US" altLang="ko-KR" sz="3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8644390" y="3269865"/>
              <a:ext cx="3148542" cy="2562047"/>
              <a:chOff x="1254752" y="3972874"/>
              <a:chExt cx="2797141" cy="2037044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1254752" y="3972874"/>
                <a:ext cx="2797141" cy="2037044"/>
                <a:chOff x="3936600" y="2655943"/>
                <a:chExt cx="4270929" cy="3021942"/>
              </a:xfrm>
            </p:grpSpPr>
            <p:sp>
              <p:nvSpPr>
                <p:cNvPr id="58" name="원통 57"/>
                <p:cNvSpPr/>
                <p:nvPr/>
              </p:nvSpPr>
              <p:spPr>
                <a:xfrm rot="21572775">
                  <a:off x="3936609" y="3792373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통 58"/>
                <p:cNvSpPr/>
                <p:nvPr/>
              </p:nvSpPr>
              <p:spPr>
                <a:xfrm rot="21572775">
                  <a:off x="3936602" y="3224157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통 59"/>
                <p:cNvSpPr/>
                <p:nvPr/>
              </p:nvSpPr>
              <p:spPr>
                <a:xfrm rot="21572775">
                  <a:off x="3936600" y="2655943"/>
                  <a:ext cx="1936296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원통 60"/>
                <p:cNvSpPr/>
                <p:nvPr/>
              </p:nvSpPr>
              <p:spPr>
                <a:xfrm rot="21572775">
                  <a:off x="5084370" y="4198665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원통 61"/>
                <p:cNvSpPr/>
                <p:nvPr/>
              </p:nvSpPr>
              <p:spPr>
                <a:xfrm rot="21572775">
                  <a:off x="5084364" y="3630449"/>
                  <a:ext cx="1936294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원통 62"/>
                <p:cNvSpPr/>
                <p:nvPr/>
              </p:nvSpPr>
              <p:spPr>
                <a:xfrm rot="21572775">
                  <a:off x="5084370" y="3062235"/>
                  <a:ext cx="1936295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4" name="원통 63"/>
                <p:cNvSpPr/>
                <p:nvPr/>
              </p:nvSpPr>
              <p:spPr>
                <a:xfrm rot="21572775">
                  <a:off x="6271236" y="4631443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원통 64"/>
                <p:cNvSpPr/>
                <p:nvPr/>
              </p:nvSpPr>
              <p:spPr>
                <a:xfrm rot="21572775">
                  <a:off x="6255717" y="4063228"/>
                  <a:ext cx="1936292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원통 65"/>
                <p:cNvSpPr/>
                <p:nvPr/>
              </p:nvSpPr>
              <p:spPr>
                <a:xfrm rot="21572775">
                  <a:off x="6248634" y="3495014"/>
                  <a:ext cx="1936293" cy="1046442"/>
                </a:xfrm>
                <a:prstGeom prst="can">
                  <a:avLst>
                    <a:gd name="adj" fmla="val 58474"/>
                  </a:avLst>
                </a:prstGeom>
                <a:solidFill>
                  <a:schemeClr val="accent2">
                    <a:lumMod val="7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316490" y="4656893"/>
                <a:ext cx="2648052" cy="81258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tIns="216000" rtlCol="0">
                <a:no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ko-KR" altLang="en-US" sz="4000" b="1" dirty="0" smtClean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테스</a:t>
                </a:r>
                <a:r>
                  <a:rPr lang="ko-KR" altLang="en-US" sz="4000" b="1" dirty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트</a:t>
                </a:r>
                <a:r>
                  <a:rPr lang="en-US" altLang="ko-KR" sz="4000" b="1" dirty="0" smtClean="0">
                    <a:ln w="12700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</a:ln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DB</a:t>
                </a:r>
                <a:endParaRPr lang="ko-KR" altLang="en-US" sz="4000" b="1" dirty="0" smtClean="0">
                  <a:ln w="12700">
                    <a:solidFill>
                      <a:schemeClr val="bg2">
                        <a:lumMod val="90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81" name="오른쪽 화살표 80"/>
          <p:cNvSpPr/>
          <p:nvPr/>
        </p:nvSpPr>
        <p:spPr>
          <a:xfrm>
            <a:off x="8099477" y="3796202"/>
            <a:ext cx="1280190" cy="93097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 b="1" dirty="0">
              <a:ln w="17780" cmpd="sng">
                <a:solidFill>
                  <a:schemeClr val="bg2">
                    <a:lumMod val="9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/>
      <p:bldP spid="51" grpId="0" animBg="1"/>
      <p:bldP spid="52" grpId="0" animBg="1"/>
      <p:bldP spid="8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5400">
          <a:solidFill>
            <a:schemeClr val="accent1">
              <a:lumMod val="50000"/>
            </a:schemeClr>
          </a:solidFill>
        </a:ln>
      </a:spPr>
      <a:bodyPr wrap="square" tIns="216000" rtlCol="0">
        <a:noAutofit/>
      </a:bodyPr>
      <a:lstStyle>
        <a:defPPr marL="457200" indent="-457200">
          <a:spcBef>
            <a:spcPts val="1200"/>
          </a:spcBef>
          <a:spcAft>
            <a:spcPts val="1200"/>
          </a:spcAft>
          <a:buFontTx/>
          <a:buChar char="-"/>
          <a:defRPr sz="30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6110</TotalTime>
  <Words>325</Words>
  <Application>Microsoft Office PowerPoint</Application>
  <PresentationFormat>사용자 지정</PresentationFormat>
  <Paragraphs>137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Arial</vt:lpstr>
      <vt:lpstr>맑은 고딕</vt:lpstr>
      <vt:lpstr>HY수평선B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MUIS</dc:creator>
  <cp:lastModifiedBy>Administrator</cp:lastModifiedBy>
  <cp:revision>167</cp:revision>
  <dcterms:created xsi:type="dcterms:W3CDTF">2016-04-23T10:48:41Z</dcterms:created>
  <dcterms:modified xsi:type="dcterms:W3CDTF">2018-01-25T12:31:06Z</dcterms:modified>
</cp:coreProperties>
</file>