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2" r:id="rId2"/>
    <p:sldMasterId id="2147483666" r:id="rId3"/>
    <p:sldMasterId id="2147483668" r:id="rId4"/>
  </p:sldMasterIdLst>
  <p:notesMasterIdLst>
    <p:notesMasterId r:id="rId24"/>
  </p:notesMasterIdLst>
  <p:sldIdLst>
    <p:sldId id="256" r:id="rId5"/>
    <p:sldId id="257" r:id="rId6"/>
    <p:sldId id="285" r:id="rId7"/>
    <p:sldId id="258" r:id="rId8"/>
    <p:sldId id="266" r:id="rId9"/>
    <p:sldId id="269" r:id="rId10"/>
    <p:sldId id="267" r:id="rId11"/>
    <p:sldId id="270" r:id="rId12"/>
    <p:sldId id="272" r:id="rId13"/>
    <p:sldId id="273" r:id="rId14"/>
    <p:sldId id="275" r:id="rId15"/>
    <p:sldId id="276" r:id="rId16"/>
    <p:sldId id="277" r:id="rId17"/>
    <p:sldId id="274" r:id="rId18"/>
    <p:sldId id="281" r:id="rId19"/>
    <p:sldId id="282" r:id="rId20"/>
    <p:sldId id="284" r:id="rId21"/>
    <p:sldId id="283" r:id="rId22"/>
    <p:sldId id="262" r:id="rId23"/>
  </p:sldIdLst>
  <p:sldSz cx="10160000" cy="5715000"/>
  <p:notesSz cx="6858000" cy="9144000"/>
  <p:embeddedFontLst>
    <p:embeddedFont>
      <p:font typeface="나눔바른펜" panose="020B0503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함초롬돋움" panose="02030504000101010101" pitchFamily="18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2"/>
    <a:srgbClr val="FFCCCC"/>
    <a:srgbClr val="FF9693"/>
    <a:srgbClr val="2D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94660"/>
  </p:normalViewPr>
  <p:slideViewPr>
    <p:cSldViewPr>
      <p:cViewPr>
        <p:scale>
          <a:sx n="66" d="100"/>
          <a:sy n="66" d="100"/>
        </p:scale>
        <p:origin x="62" y="-595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3DC-FDE0-458B-8765-8C5E4E2136C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B8EC-FC00-4FB7-A561-03AC5B1B2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5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누적 통계에서의 변화율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EB8EC-FC00-4FB7-A561-03AC5B1B2D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8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007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60700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1004000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직각 삼각형 12"/>
          <p:cNvSpPr/>
          <p:nvPr/>
        </p:nvSpPr>
        <p:spPr>
          <a:xfrm flipV="1">
            <a:off x="-12502" y="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직각 삼각형 13"/>
          <p:cNvSpPr/>
          <p:nvPr/>
        </p:nvSpPr>
        <p:spPr>
          <a:xfrm flipH="1">
            <a:off x="7754422" y="457962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-464616" y="-238844"/>
            <a:ext cx="10160000" cy="5553000"/>
          </a:xfrm>
          <a:prstGeom prst="line">
            <a:avLst/>
          </a:prstGeom>
          <a:ln w="19050">
            <a:solidFill>
              <a:srgbClr val="67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8" name="직사각형 57"/>
          <p:cNvSpPr/>
          <p:nvPr/>
        </p:nvSpPr>
        <p:spPr>
          <a:xfrm>
            <a:off x="0" y="5607000"/>
            <a:ext cx="10160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직사각형 58"/>
          <p:cNvSpPr/>
          <p:nvPr/>
        </p:nvSpPr>
        <p:spPr>
          <a:xfrm flipH="1">
            <a:off x="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직사각형 59"/>
          <p:cNvSpPr/>
          <p:nvPr/>
        </p:nvSpPr>
        <p:spPr>
          <a:xfrm flipH="1">
            <a:off x="10040000" y="0"/>
            <a:ext cx="120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1" name="직각 삼각형 60"/>
          <p:cNvSpPr/>
          <p:nvPr/>
        </p:nvSpPr>
        <p:spPr>
          <a:xfrm flipV="1">
            <a:off x="0" y="4196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2" name="직각 삼각형 61"/>
          <p:cNvSpPr/>
          <p:nvPr/>
        </p:nvSpPr>
        <p:spPr>
          <a:xfrm flipH="1">
            <a:off x="7753869" y="4583218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3251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240" y="314742"/>
            <a:ext cx="9885680" cy="332958"/>
          </a:xfrm>
          <a:prstGeom prst="rect">
            <a:avLst/>
          </a:prstGeom>
          <a:solidFill>
            <a:srgbClr val="3C3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778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240" y="1135380"/>
            <a:ext cx="9885680" cy="4312920"/>
          </a:xfrm>
          <a:prstGeom prst="rect">
            <a:avLst/>
          </a:prstGeom>
          <a:noFill/>
          <a:ln w="25400">
            <a:solidFill>
              <a:srgbClr val="3C3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4" name="직선 연결선 3"/>
          <p:cNvCxnSpPr/>
          <p:nvPr/>
        </p:nvCxnSpPr>
        <p:spPr>
          <a:xfrm>
            <a:off x="131887" y="5598583"/>
            <a:ext cx="989623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각 삼각형 4"/>
          <p:cNvSpPr/>
          <p:nvPr/>
        </p:nvSpPr>
        <p:spPr>
          <a:xfrm flipH="1">
            <a:off x="7741920" y="4579620"/>
            <a:ext cx="2418080" cy="1135380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lvl1pPr algn="ctr" defTabSz="101599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0996" indent="-380996" algn="l" defTabSz="101599" rtl="0" eaLnBrk="1" latinLnBrk="1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" rtl="0" eaLnBrk="1" latinLnBrk="1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" rtl="0" eaLnBrk="1" latinLnBrk="1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" rtl="0" eaLnBrk="1" latinLnBrk="1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" rtl="0" eaLnBrk="1" latinLnBrk="1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760" y="2137420"/>
            <a:ext cx="42787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11g New Feature</a:t>
            </a:r>
            <a:endParaRPr lang="ko-KR" altLang="en-US" sz="5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520" y="2161731"/>
            <a:ext cx="4411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300" dirty="0" smtClean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 </a:t>
            </a:r>
            <a:endParaRPr lang="ko-KR" altLang="en-US" sz="5000" b="1" spc="300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931622" y="3001516"/>
            <a:ext cx="4188873" cy="0"/>
          </a:xfrm>
          <a:prstGeom prst="line">
            <a:avLst/>
          </a:prstGeom>
          <a:ln w="38100">
            <a:solidFill>
              <a:srgbClr val="67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21468" y="3217540"/>
            <a:ext cx="2299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이승민 </a:t>
            </a:r>
            <a:r>
              <a:rPr lang="en-US" altLang="ko-KR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임재영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REPORT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수동 생성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  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/*+ MONITOR */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 A.DEPARTMENT_ID, ROUND(AVG(A.SALARY),2) 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AS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AVG_SALARY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FROM     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hr.EMPLOYEES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A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,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hr.DEPARTMENTS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B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WHERE     A.DEPARTMENT_ID = B.DEPARTMENT_ID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AND       B.LOCATION_ID = 1700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GROUP BY  A.DEPARTMENT_ID;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48" y="2968612"/>
            <a:ext cx="3312368" cy="22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REPORT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수동 생성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t" anchorCtr="0"/>
          <a:lstStyle/>
          <a:p>
            <a:endParaRPr lang="en-US" altLang="ko-KR" sz="24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  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SQL_ID, STATUS, SQL_TEXT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FROM      V$SQL_MONITOR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WHERE     USERNAME = 'SYS';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9" y="3539530"/>
            <a:ext cx="9556309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REPORT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수동 생성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LONG 1000000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LONGCHUNKSIZE 1000000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LINESIZE 1000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PAGESIZE 0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TRIM ON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TRIMSPOOL ON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ECHO OFF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 FEEDBACK OFF</a:t>
            </a:r>
          </a:p>
        </p:txBody>
      </p:sp>
    </p:spTree>
    <p:extLst>
      <p:ext uri="{BB962C8B-B14F-4D97-AF65-F5344CB8AC3E}">
        <p14:creationId xmlns:p14="http://schemas.microsoft.com/office/powerpoint/2010/main" val="1832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REPORT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수동 생성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DBMS_SQLTUNE.report_sql_monitor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(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sql_id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=&gt; '999hc4ddgra49',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type         =&gt; 'TEXT',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report_level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=&gt; 'ALL') AS report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FROM dual;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78" y="235992"/>
            <a:ext cx="5517358" cy="52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V$SQL_MONITOR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검색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744416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Set</a:t>
            </a:r>
            <a:r>
              <a:rPr lang="ko-KR" altLang="en-US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pagesize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100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sid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session_serial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# SERIAL#,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sql_id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 round(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buffer_gets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)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buf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round(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disk_reads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) disk, round(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elapsed_time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/1000000,3) ELA_TM,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round(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cpu_time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/1000000,3) CPU_TM,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last_refresh_time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sql_plan_hash_value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	status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FROM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v$sql_monitor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" y="2425452"/>
            <a:ext cx="10058400" cy="21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Sqlplus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</a:t>
            </a:r>
            <a:r>
              <a:rPr lang="en-US" altLang="ko-KR" sz="24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</a:t>
            </a:r>
            <a:r>
              <a:rPr lang="en-US" altLang="ko-KR" sz="24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</a:t>
            </a:r>
            <a:endParaRPr lang="en-US" altLang="ko-KR" sz="2400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24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DROP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TABLE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purge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;</a:t>
            </a:r>
          </a:p>
          <a:p>
            <a:endParaRPr lang="en-US" altLang="ko-KR" sz="24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TABLE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(c number, d varchar2(500));</a:t>
            </a:r>
          </a:p>
        </p:txBody>
      </p:sp>
    </p:spTree>
    <p:extLst>
      <p:ext uri="{BB962C8B-B14F-4D97-AF65-F5344CB8AC3E}">
        <p14:creationId xmlns:p14="http://schemas.microsoft.com/office/powerpoint/2010/main" val="41022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951188"/>
            <a:ext cx="8330654" cy="44935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begin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for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i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in 1..200000 loop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insert into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endParaRPr lang="en-US" altLang="ko-KR" sz="24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values(1,'aaaaaaaaaaaaaaaaaaaaaaaaaaaaaaaaaaaaaaaaaaaaaaaaaa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aaaaaaaaaaaaaaaaaaaaaaaaaaaaaaaaaaaaaaaaaaaaaaaaaaaa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');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end loop;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commit;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end;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22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CREATE 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INDEX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moni_test_c_indx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ON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(c);</a:t>
            </a:r>
          </a:p>
          <a:p>
            <a:endParaRPr lang="en-US" altLang="ko-KR" sz="2400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count(*) 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FROM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t1, </a:t>
            </a:r>
            <a:r>
              <a:rPr lang="en-US" altLang="ko-KR" sz="24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moni_test</a:t>
            </a:r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t2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WHERE t1.c = t2.c and t1.c=1;</a:t>
            </a:r>
          </a:p>
        </p:txBody>
      </p:sp>
    </p:spTree>
    <p:extLst>
      <p:ext uri="{BB962C8B-B14F-4D97-AF65-F5344CB8AC3E}">
        <p14:creationId xmlns:p14="http://schemas.microsoft.com/office/powerpoint/2010/main" val="32490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EM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실습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6580" y="1849388"/>
            <a:ext cx="8330654" cy="3595307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Session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하나 새로 켜주세요</a:t>
            </a:r>
            <a:endParaRPr lang="en-US" altLang="ko-KR" sz="3000" b="1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3000" b="1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EM 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켜주세요</a:t>
            </a:r>
            <a:endParaRPr lang="en-US" altLang="ko-KR" sz="3000" b="1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endParaRPr lang="en-US" altLang="ko-KR" sz="3000" b="1" dirty="0" smtClean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  <a:p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Sys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계정으로 로그인후 </a:t>
            </a:r>
            <a:r>
              <a:rPr lang="en-US" altLang="ko-KR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Performance</a:t>
            </a:r>
            <a:r>
              <a:rPr lang="ko-KR" altLang="en-US" sz="3000" b="1" dirty="0" smtClean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탭으로 이동</a:t>
            </a:r>
            <a:endParaRPr lang="en-US" altLang="ko-KR" sz="3000" b="1" dirty="0">
              <a:solidFill>
                <a:schemeClr val="tx1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9760" y="2217144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  <a:endParaRPr lang="ko-KR" altLang="en-US" sz="8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7752" y="2217143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</a:t>
            </a:r>
            <a:r>
              <a:rPr lang="en-US" altLang="ko-KR" sz="8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</a:t>
            </a:r>
            <a:endParaRPr lang="ko-KR" altLang="en-US" sz="8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3456" y="193204"/>
            <a:ext cx="2753967" cy="862357"/>
            <a:chOff x="1139260" y="175565"/>
            <a:chExt cx="2753967" cy="862357"/>
          </a:xfrm>
        </p:grpSpPr>
        <p:sp>
          <p:nvSpPr>
            <p:cNvPr id="3" name="직사각형 2"/>
            <p:cNvSpPr/>
            <p:nvPr/>
          </p:nvSpPr>
          <p:spPr>
            <a:xfrm>
              <a:off x="1139260" y="193204"/>
              <a:ext cx="2732800" cy="8447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89" b="1" dirty="0" smtClean="0">
                  <a:solidFill>
                    <a:srgbClr val="FF5552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CONTENTS</a:t>
              </a:r>
              <a:endParaRPr lang="ko-KR" altLang="en-US" sz="4889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60427" y="175565"/>
              <a:ext cx="2732800" cy="844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89" b="1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CONTENT</a:t>
              </a:r>
              <a:r>
                <a:rPr lang="en-US" altLang="ko-KR" sz="4889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</a:t>
              </a:r>
              <a:endParaRPr lang="ko-KR" altLang="en-US" sz="4889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98212" y="2946638"/>
            <a:ext cx="4698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5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5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87712" y="1021109"/>
            <a:ext cx="1806886" cy="2421001"/>
            <a:chOff x="4013516" y="148428"/>
            <a:chExt cx="1806886" cy="2421001"/>
          </a:xfrm>
        </p:grpSpPr>
        <p:grpSp>
          <p:nvGrpSpPr>
            <p:cNvPr id="17" name="그룹 16"/>
            <p:cNvGrpSpPr/>
            <p:nvPr/>
          </p:nvGrpSpPr>
          <p:grpSpPr>
            <a:xfrm>
              <a:off x="4013516" y="148428"/>
              <a:ext cx="1806886" cy="2263973"/>
              <a:chOff x="993478" y="1105585"/>
              <a:chExt cx="1296144" cy="1783640"/>
            </a:xfrm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993478" y="1771859"/>
                <a:ext cx="1296144" cy="1117366"/>
              </a:xfrm>
              <a:prstGeom prst="triangle">
                <a:avLst/>
              </a:prstGeom>
              <a:noFill/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현 18"/>
              <p:cNvSpPr/>
              <p:nvPr userDrawn="1"/>
            </p:nvSpPr>
            <p:spPr>
              <a:xfrm rot="5400000">
                <a:off x="991335" y="1108871"/>
                <a:ext cx="1296084" cy="1289512"/>
              </a:xfrm>
              <a:prstGeom prst="chord">
                <a:avLst>
                  <a:gd name="adj1" fmla="val 5351941"/>
                  <a:gd name="adj2" fmla="val 16249996"/>
                </a:avLst>
              </a:prstGeom>
              <a:solidFill>
                <a:srgbClr val="FF5552"/>
              </a:solidFill>
              <a:ln>
                <a:solidFill>
                  <a:srgbClr val="FF55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4736959" y="2209428"/>
              <a:ext cx="360000" cy="360001"/>
            </a:xfrm>
            <a:prstGeom prst="ellipse">
              <a:avLst/>
            </a:prstGeom>
            <a:solidFill>
              <a:srgbClr val="FF5552"/>
            </a:solidFill>
            <a:ln w="82550" cmpd="thinThick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2D2E2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sz="2400" b="1" dirty="0">
                <a:solidFill>
                  <a:srgbClr val="2D2E2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296" y="2195500"/>
            <a:ext cx="92159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7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512" y="2209428"/>
            <a:ext cx="92159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7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6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990140" y="1029343"/>
            <a:ext cx="4632596" cy="4366131"/>
            <a:chOff x="1737474" y="1197649"/>
            <a:chExt cx="4632596" cy="4366131"/>
          </a:xfrm>
        </p:grpSpPr>
        <p:sp>
          <p:nvSpPr>
            <p:cNvPr id="8" name="직사각형 7"/>
            <p:cNvSpPr/>
            <p:nvPr/>
          </p:nvSpPr>
          <p:spPr>
            <a:xfrm>
              <a:off x="1944440" y="1718825"/>
              <a:ext cx="4008853" cy="1510878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통 13"/>
            <p:cNvSpPr/>
            <p:nvPr/>
          </p:nvSpPr>
          <p:spPr>
            <a:xfrm>
              <a:off x="2262224" y="4086707"/>
              <a:ext cx="1037780" cy="1116736"/>
            </a:xfrm>
            <a:prstGeom prst="can">
              <a:avLst/>
            </a:prstGeom>
            <a:solidFill>
              <a:srgbClr val="FF9693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C</a:t>
              </a:r>
              <a:endParaRPr lang="ko-KR" altLang="en-US" sz="2400" dirty="0"/>
            </a:p>
          </p:txBody>
        </p:sp>
        <p:sp>
          <p:nvSpPr>
            <p:cNvPr id="16" name="원통 15"/>
            <p:cNvSpPr/>
            <p:nvPr/>
          </p:nvSpPr>
          <p:spPr>
            <a:xfrm>
              <a:off x="3443931" y="4086707"/>
              <a:ext cx="1037780" cy="1116736"/>
            </a:xfrm>
            <a:prstGeom prst="can">
              <a:avLst/>
            </a:prstGeom>
            <a:solidFill>
              <a:srgbClr val="FF9693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D</a:t>
              </a:r>
              <a:endParaRPr lang="ko-KR" altLang="en-US" sz="2400" b="1" dirty="0"/>
            </a:p>
          </p:txBody>
        </p:sp>
        <p:sp>
          <p:nvSpPr>
            <p:cNvPr id="17" name="원통 16"/>
            <p:cNvSpPr/>
            <p:nvPr/>
          </p:nvSpPr>
          <p:spPr>
            <a:xfrm>
              <a:off x="4617794" y="4077969"/>
              <a:ext cx="1037780" cy="1116736"/>
            </a:xfrm>
            <a:prstGeom prst="can">
              <a:avLst/>
            </a:prstGeom>
            <a:solidFill>
              <a:srgbClr val="FF9693"/>
            </a:solidFill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03216" y="1882692"/>
              <a:ext cx="1296788" cy="1255764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-100" dirty="0" smtClean="0">
                  <a:solidFill>
                    <a:schemeClr val="bg1"/>
                  </a:solidFill>
                </a:rPr>
                <a:t>Shared</a:t>
              </a:r>
            </a:p>
            <a:p>
              <a:pPr algn="ctr"/>
              <a:r>
                <a:rPr lang="en-US" altLang="ko-KR" sz="2800" b="1" spc="-100" dirty="0" smtClean="0">
                  <a:solidFill>
                    <a:schemeClr val="bg1"/>
                  </a:solidFill>
                </a:rPr>
                <a:t>Pool</a:t>
              </a:r>
              <a:endParaRPr lang="ko-KR" altLang="en-US" sz="2800" b="1" spc="-100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41085" y="1882692"/>
              <a:ext cx="1224928" cy="1255764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Redo log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Buffer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700" y="1241771"/>
              <a:ext cx="134160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500" b="1" dirty="0" smtClean="0">
                  <a:solidFill>
                    <a:schemeClr val="bg1"/>
                  </a:solidFill>
                </a:rPr>
                <a:t>SGA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58395" y="3911584"/>
              <a:ext cx="4008853" cy="1407873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04901" y="3434530"/>
              <a:ext cx="212548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500" b="1" dirty="0" smtClean="0">
                  <a:solidFill>
                    <a:schemeClr val="bg1"/>
                  </a:solidFill>
                </a:rPr>
                <a:t>Database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344939" y="2179133"/>
              <a:ext cx="1218209" cy="0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346376" y="2430607"/>
              <a:ext cx="1218209" cy="0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344937" y="2710757"/>
              <a:ext cx="1218209" cy="0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344938" y="2983921"/>
              <a:ext cx="1218209" cy="0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58064" y="1893246"/>
              <a:ext cx="0" cy="1236507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018104" y="1894122"/>
              <a:ext cx="0" cy="1236507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78144" y="1893245"/>
              <a:ext cx="0" cy="1236507"/>
            </a:xfrm>
            <a:prstGeom prst="line">
              <a:avLst/>
            </a:prstGeom>
            <a:ln>
              <a:solidFill>
                <a:srgbClr val="FF5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1737474" y="1197649"/>
              <a:ext cx="4632596" cy="4366131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44941" y="1882692"/>
              <a:ext cx="1224928" cy="1255764"/>
            </a:xfrm>
            <a:prstGeom prst="rect">
              <a:avLst/>
            </a:prstGeom>
            <a:noFill/>
            <a:ln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DB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Buffer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Cache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1046936" y="1201165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46936" y="1760679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46936" y="2310938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46936" y="2858762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48486" y="3366348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038985" y="3915978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38537" y="4462921"/>
            <a:ext cx="1036019" cy="698835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2271688" y="1422882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234009" y="1938019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234009" y="2477236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2234009" y="3017850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234009" y="3588065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2234009" y="4067721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2225323" y="4675774"/>
            <a:ext cx="1440160" cy="4415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844505" y="951188"/>
            <a:ext cx="3024336" cy="4444287"/>
          </a:xfrm>
          <a:prstGeom prst="roundRect">
            <a:avLst/>
          </a:prstGeom>
          <a:noFill/>
          <a:ln w="1905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endParaRPr lang="ko-KR" altLang="en-US" sz="3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016164"/>
            <a:ext cx="5400600" cy="4392488"/>
          </a:xfrm>
          <a:prstGeom prst="rect">
            <a:avLst/>
          </a:prstGeom>
          <a:noFill/>
        </p:spPr>
      </p:pic>
      <p:sp>
        <p:nvSpPr>
          <p:cNvPr id="90" name="직사각형 89"/>
          <p:cNvSpPr/>
          <p:nvPr/>
        </p:nvSpPr>
        <p:spPr>
          <a:xfrm>
            <a:off x="2700157" y="1462884"/>
            <a:ext cx="4543662" cy="2811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>
                <a:solidFill>
                  <a:srgbClr val="FF5552"/>
                </a:solidFill>
                <a:latin typeface="함초롬돋움 (본문)"/>
                <a:ea typeface="나눔바른펜" panose="020B0503000000000000" pitchFamily="50" charset="-127"/>
              </a:rPr>
              <a:t>Real-time</a:t>
            </a:r>
          </a:p>
          <a:p>
            <a:pPr algn="ctr"/>
            <a:r>
              <a:rPr lang="en-US" altLang="ko-KR" sz="5000" b="1" dirty="0" smtClean="0">
                <a:solidFill>
                  <a:srgbClr val="FF5552"/>
                </a:solidFill>
                <a:latin typeface="함초롬돋움 (본문)"/>
                <a:ea typeface="나눔바른펜" panose="020B0503000000000000" pitchFamily="50" charset="-127"/>
              </a:rPr>
              <a:t>SQL</a:t>
            </a:r>
          </a:p>
          <a:p>
            <a:pPr algn="ctr"/>
            <a:r>
              <a:rPr lang="en-US" altLang="ko-KR" sz="5000" b="1" dirty="0" smtClean="0">
                <a:solidFill>
                  <a:srgbClr val="FF5552"/>
                </a:solidFill>
                <a:latin typeface="함초롬돋움 (본문)"/>
                <a:ea typeface="나눔바른펜" panose="020B0503000000000000" pitchFamily="50" charset="-127"/>
              </a:rPr>
              <a:t>Monitor</a:t>
            </a:r>
            <a:endParaRPr lang="ko-KR" altLang="en-US" sz="5000" b="1" dirty="0">
              <a:solidFill>
                <a:srgbClr val="FF5552"/>
              </a:solidFill>
              <a:latin typeface="함초롬돋움 (본문)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50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50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23" grpId="0" animBg="1"/>
      <p:bldP spid="123" grpId="1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897580">
            <a:off x="3742340" y="4011907"/>
            <a:ext cx="1223678" cy="6871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24016" y="2897570"/>
            <a:ext cx="3816424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SQL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성능 모니터링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5504" y="2321506"/>
            <a:ext cx="2484276" cy="1728192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</a:t>
            </a:r>
          </a:p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Monitoring</a:t>
            </a:r>
            <a:endParaRPr lang="ko-KR" altLang="en-US" sz="3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810295" y="2842025"/>
            <a:ext cx="1223678" cy="6871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224016" y="4355484"/>
            <a:ext cx="3816424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ko-KR" altLang="en-US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다양한 </a:t>
            </a:r>
            <a:r>
              <a:rPr lang="ko-KR" altLang="en-US" sz="3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메트릭</a:t>
            </a:r>
            <a:r>
              <a:rPr lang="ko-KR" altLang="en-US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파악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4016" y="1561356"/>
            <a:ext cx="3816424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Monitor Report </a:t>
            </a:r>
            <a:r>
              <a:rPr lang="ko-KR" altLang="en-US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20788797">
            <a:off x="3728612" y="1694875"/>
            <a:ext cx="1223678" cy="6871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8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6" grpId="0" animBg="1"/>
      <p:bldP spid="48" grpId="0" animBg="1"/>
      <p:bldP spid="4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1528" y="2353444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시간이 </a:t>
            </a:r>
            <a:r>
              <a:rPr lang="en-US" altLang="ko-KR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3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초 이상인 모든 쿼리</a:t>
            </a:r>
            <a:endParaRPr lang="ko-KR" altLang="en-US" sz="3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80978" y="3078618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26077" y="3021591"/>
            <a:ext cx="4335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_SQLMON_THRESHOLD </a:t>
            </a:r>
            <a:r>
              <a:rPr lang="ko-KR" altLang="en-US" sz="2000" dirty="0" err="1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히든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파라미터로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조정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1528" y="3865612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병렬처리로 수행된 쿼리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모니터링하는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</a:t>
            </a:r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033" y="409228"/>
            <a:ext cx="9787941" cy="5040560"/>
          </a:xfrm>
          <a:prstGeom prst="roundRect">
            <a:avLst/>
          </a:prstGeom>
          <a:solidFill>
            <a:srgbClr val="FFCCCC"/>
          </a:solidFill>
          <a:ln w="1905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name for a20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value for a20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type for a10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col description  for a40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select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a.ksppinm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name,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b.ksppstvl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value,b.ksppstdf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deflt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decode (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a.ksppity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, 1, '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boolean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',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           2, 'string',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           3, 'number',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           4, 'file',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               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a.ksppity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) type,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a.ksppdesc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description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from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sys.x$ksppi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a,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sys.x$ksppcv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b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 where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a.indx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b.indx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and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a.ksppinm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like '\_%' escape '\'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and 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a.ksppinm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like '%</a:t>
            </a:r>
            <a:r>
              <a:rPr lang="en-US" altLang="ko-KR" sz="2200" dirty="0" err="1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sqlmon_threshold</a:t>
            </a:r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%'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함초롬돋움 (본문)"/>
                <a:ea typeface="나눔바른펜" panose="020B0503000000000000" pitchFamily="50" charset="-127"/>
              </a:rPr>
              <a:t>   order by name;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" y="2610094"/>
            <a:ext cx="10048552" cy="11224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450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1528" y="2137420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STATISTICS_LEVEL 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초기화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파라미터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값 지정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80978" y="2862594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26077" y="2805567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ALL 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TYPICAL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 때만 가능하다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1528" y="3825542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CONTROL_MANAGEMENT_PACK_ACCESS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파라미터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값 지정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초기 설정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86271" y="4530641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1370" y="4473614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DIAGNOSTIC + TUNING 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설정되어 있어야 한다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5" y="2641476"/>
            <a:ext cx="6569010" cy="1135478"/>
          </a:xfrm>
          <a:prstGeom prst="rect">
            <a:avLst/>
          </a:prstGeom>
          <a:ln>
            <a:solidFill>
              <a:srgbClr val="FFCCCC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5" y="4448814"/>
            <a:ext cx="7506351" cy="1112616"/>
          </a:xfrm>
          <a:prstGeom prst="rect">
            <a:avLst/>
          </a:prstGeom>
          <a:ln>
            <a:solidFill>
              <a:srgbClr val="FFCCCC"/>
            </a:solidFill>
          </a:ln>
        </p:spPr>
      </p:pic>
    </p:spTree>
    <p:extLst>
      <p:ext uri="{BB962C8B-B14F-4D97-AF65-F5344CB8AC3E}">
        <p14:creationId xmlns:p14="http://schemas.microsoft.com/office/powerpoint/2010/main" val="19706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36384" y="-10607"/>
            <a:ext cx="158551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78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ADMIN PROJECT</a:t>
            </a:r>
            <a:endParaRPr lang="ko-KR" altLang="en-US" sz="1778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flipV="1">
            <a:off x="0" y="-10607"/>
            <a:ext cx="2418080" cy="1261533"/>
          </a:xfrm>
          <a:prstGeom prst="rtTriangle">
            <a:avLst/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04" y="193204"/>
            <a:ext cx="766557" cy="77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44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01.</a:t>
            </a:r>
            <a:endParaRPr lang="ko-KR" altLang="en-US" sz="4444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053" y="397190"/>
            <a:ext cx="4057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Real-time SQL Monitoring</a:t>
            </a:r>
            <a:endParaRPr lang="ko-KR" altLang="en-US" sz="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1528" y="2281436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MONITOR , NO_MONITOR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라는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옵티마이저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힌트 제공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80978" y="3006610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26077" y="2949583"/>
            <a:ext cx="372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 SELECT /*+ MONITOR */ ~~~~~ 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1528" y="3793604"/>
            <a:ext cx="8568952" cy="576064"/>
          </a:xfrm>
          <a:prstGeom prst="roundRect">
            <a:avLst/>
          </a:prstGeom>
          <a:noFill/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V$SQL_MONITOR, V$SQL_PLAN_MONITOR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뷰</a:t>
            </a:r>
            <a:r>
              <a:rPr lang="ko-KR" altLang="en-US" sz="3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제공</a:t>
            </a:r>
            <a:endParaRPr lang="ko-KR" altLang="en-US" sz="3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37631" y="1057300"/>
            <a:ext cx="4968552" cy="704777"/>
          </a:xfrm>
          <a:prstGeom prst="roundRect">
            <a:avLst/>
          </a:prstGeom>
          <a:solidFill>
            <a:srgbClr val="FF0000"/>
          </a:solidFill>
          <a:ln w="19050"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추가 사항</a:t>
            </a:r>
            <a:endParaRPr lang="ko-KR" altLang="en-US" sz="4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86271" y="4498703"/>
            <a:ext cx="544086" cy="286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1370" y="4441676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위에 두 </a:t>
            </a:r>
            <a:r>
              <a:rPr lang="ko-KR" altLang="en-US" sz="2000" dirty="0" err="1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뷰</a:t>
            </a:r>
            <a:r>
              <a:rPr lang="ko-KR" altLang="en-US" sz="2000" dirty="0" err="1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모니터링 정보를 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ko-KR" altLang="en-US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검색할 수 있다</a:t>
            </a:r>
            <a:r>
              <a:rPr lang="en-US" altLang="ko-KR" sz="2000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1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4303" y="1943613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rgbClr val="FF555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rgbClr val="FF555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3816" y="1921396"/>
            <a:ext cx="33185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 제</a:t>
            </a:r>
            <a:endParaRPr lang="ko-KR" altLang="en-US" sz="13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8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시작과 끝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527</Words>
  <Application>Microsoft Office PowerPoint</Application>
  <PresentationFormat>사용자 지정</PresentationFormat>
  <Paragraphs>190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함초롬돋움 (본문)</vt:lpstr>
      <vt:lpstr>나눔바른펜</vt:lpstr>
      <vt:lpstr>맑은 고딕</vt:lpstr>
      <vt:lpstr>나눔바른고딕</vt:lpstr>
      <vt:lpstr>함초롬돋움</vt:lpstr>
      <vt:lpstr>시작과 끝</vt:lpstr>
      <vt:lpstr>2_Hancom Office</vt:lpstr>
      <vt:lpstr>내용</vt:lpstr>
      <vt:lpstr>3_Hancom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010-9906-8610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ComBaBo</dc:creator>
  <cp:lastModifiedBy>Administrator</cp:lastModifiedBy>
  <cp:revision>57</cp:revision>
  <dcterms:created xsi:type="dcterms:W3CDTF">2016-05-31T00:34:58Z</dcterms:created>
  <dcterms:modified xsi:type="dcterms:W3CDTF">2018-01-30T05:44:19Z</dcterms:modified>
</cp:coreProperties>
</file>