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62" r:id="rId2"/>
    <p:sldMasterId id="2147483666" r:id="rId3"/>
    <p:sldMasterId id="2147483668" r:id="rId4"/>
  </p:sldMasterIdLst>
  <p:notesMasterIdLst>
    <p:notesMasterId r:id="rId37"/>
  </p:notesMasterIdLst>
  <p:sldIdLst>
    <p:sldId id="256" r:id="rId5"/>
    <p:sldId id="257" r:id="rId6"/>
    <p:sldId id="285" r:id="rId7"/>
    <p:sldId id="258" r:id="rId8"/>
    <p:sldId id="266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2" r:id="rId17"/>
    <p:sldId id="283" r:id="rId18"/>
    <p:sldId id="293" r:id="rId19"/>
    <p:sldId id="294" r:id="rId20"/>
    <p:sldId id="295" r:id="rId21"/>
    <p:sldId id="296" r:id="rId22"/>
    <p:sldId id="311" r:id="rId23"/>
    <p:sldId id="298" r:id="rId24"/>
    <p:sldId id="300" r:id="rId25"/>
    <p:sldId id="301" r:id="rId26"/>
    <p:sldId id="306" r:id="rId27"/>
    <p:sldId id="302" r:id="rId28"/>
    <p:sldId id="303" r:id="rId29"/>
    <p:sldId id="304" r:id="rId30"/>
    <p:sldId id="305" r:id="rId31"/>
    <p:sldId id="307" r:id="rId32"/>
    <p:sldId id="308" r:id="rId33"/>
    <p:sldId id="309" r:id="rId34"/>
    <p:sldId id="310" r:id="rId35"/>
    <p:sldId id="262" r:id="rId36"/>
  </p:sldIdLst>
  <p:sldSz cx="10160000" cy="5715000"/>
  <p:notesSz cx="6858000" cy="9144000"/>
  <p:embeddedFontLst>
    <p:embeddedFont>
      <p:font typeface="함초롬돋움" panose="02030504000101010101" pitchFamily="18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나눔바른고딕" panose="020B0603020101020101" pitchFamily="50" charset="-127"/>
      <p:regular r:id="rId42"/>
      <p:bold r:id="rId43"/>
    </p:embeddedFont>
    <p:embeddedFont>
      <p:font typeface="나눔바른펜" panose="020B0503000000000000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693"/>
    <a:srgbClr val="FF5552"/>
    <a:srgbClr val="FF3300"/>
    <a:srgbClr val="000000"/>
    <a:srgbClr val="2D2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969" autoAdjust="0"/>
  </p:normalViewPr>
  <p:slideViewPr>
    <p:cSldViewPr>
      <p:cViewPr varScale="1">
        <p:scale>
          <a:sx n="99" d="100"/>
          <a:sy n="99" d="100"/>
        </p:scale>
        <p:origin x="-360" y="-72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3DC-FDE0-458B-8765-8C5E4E2136C9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B8EC-FC00-4FB7-A561-03AC5B1B2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5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Metric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누적 통계에서의 변화율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Metric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누적 통계에서의 변화율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Metric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누적 통계에서의 변화율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Metric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누적 통계에서의 변화율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Metric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누적 통계에서의 변화율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Metric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누적 통계에서의 변화율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007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10160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5607000"/>
            <a:ext cx="10160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0"/>
            <a:ext cx="120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직사각형 17"/>
          <p:cNvSpPr/>
          <p:nvPr userDrawn="1"/>
        </p:nvSpPr>
        <p:spPr>
          <a:xfrm flipH="1">
            <a:off x="10040000" y="0"/>
            <a:ext cx="120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직각 삼각형 12"/>
          <p:cNvSpPr/>
          <p:nvPr/>
        </p:nvSpPr>
        <p:spPr>
          <a:xfrm flipV="1">
            <a:off x="-12502" y="0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직각 삼각형 13"/>
          <p:cNvSpPr/>
          <p:nvPr/>
        </p:nvSpPr>
        <p:spPr>
          <a:xfrm flipH="1">
            <a:off x="7754422" y="4579620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1599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0996" indent="-380996" algn="l" defTabSz="101599" rtl="0" eaLnBrk="1" latinLnBrk="1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" rtl="0" eaLnBrk="1" latinLnBrk="1" hangingPunct="1">
        <a:spcBef>
          <a:spcPct val="20000"/>
        </a:spcBef>
        <a:buFont typeface="Arial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" rtl="0" eaLnBrk="1" latinLnBrk="1" hangingPunct="1">
        <a:spcBef>
          <a:spcPct val="20000"/>
        </a:spcBef>
        <a:buFont typeface="Arial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" rtl="0" eaLnBrk="1" latinLnBrk="1" hangingPunct="1">
        <a:spcBef>
          <a:spcPct val="20000"/>
        </a:spcBef>
        <a:buFont typeface="Arial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464616" y="-238844"/>
            <a:ext cx="10160000" cy="5553000"/>
          </a:xfrm>
          <a:prstGeom prst="line">
            <a:avLst/>
          </a:prstGeom>
          <a:ln w="19050">
            <a:solidFill>
              <a:srgbClr val="67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0" y="0"/>
            <a:ext cx="10160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8" name="직사각형 57"/>
          <p:cNvSpPr/>
          <p:nvPr/>
        </p:nvSpPr>
        <p:spPr>
          <a:xfrm>
            <a:off x="0" y="5607000"/>
            <a:ext cx="10160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9" name="직사각형 58"/>
          <p:cNvSpPr/>
          <p:nvPr/>
        </p:nvSpPr>
        <p:spPr>
          <a:xfrm flipH="1">
            <a:off x="0" y="0"/>
            <a:ext cx="120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직사각형 59"/>
          <p:cNvSpPr/>
          <p:nvPr/>
        </p:nvSpPr>
        <p:spPr>
          <a:xfrm flipH="1">
            <a:off x="10040000" y="0"/>
            <a:ext cx="120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1" name="직각 삼각형 60"/>
          <p:cNvSpPr/>
          <p:nvPr/>
        </p:nvSpPr>
        <p:spPr>
          <a:xfrm flipV="1">
            <a:off x="0" y="4196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2" name="직각 삼각형 61"/>
          <p:cNvSpPr/>
          <p:nvPr/>
        </p:nvSpPr>
        <p:spPr>
          <a:xfrm flipH="1">
            <a:off x="7753869" y="4583218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3251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1599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0996" indent="-380996" algn="l" defTabSz="101599" rtl="0" eaLnBrk="1" latinLnBrk="1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" rtl="0" eaLnBrk="1" latinLnBrk="1" hangingPunct="1">
        <a:spcBef>
          <a:spcPct val="20000"/>
        </a:spcBef>
        <a:buFont typeface="Arial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" rtl="0" eaLnBrk="1" latinLnBrk="1" hangingPunct="1">
        <a:spcBef>
          <a:spcPct val="20000"/>
        </a:spcBef>
        <a:buFont typeface="Arial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" rtl="0" eaLnBrk="1" latinLnBrk="1" hangingPunct="1">
        <a:spcBef>
          <a:spcPct val="20000"/>
        </a:spcBef>
        <a:buFont typeface="Arial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240" y="314742"/>
            <a:ext cx="9885680" cy="332958"/>
          </a:xfrm>
          <a:prstGeom prst="rect">
            <a:avLst/>
          </a:prstGeom>
          <a:solidFill>
            <a:srgbClr val="3C3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778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240" y="1135380"/>
            <a:ext cx="9885680" cy="4312920"/>
          </a:xfrm>
          <a:prstGeom prst="rect">
            <a:avLst/>
          </a:prstGeom>
          <a:noFill/>
          <a:ln w="25400">
            <a:solidFill>
              <a:srgbClr val="3C3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4" name="직선 연결선 3"/>
          <p:cNvCxnSpPr/>
          <p:nvPr/>
        </p:nvCxnSpPr>
        <p:spPr>
          <a:xfrm>
            <a:off x="131887" y="5598583"/>
            <a:ext cx="989623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각 삼각형 4"/>
          <p:cNvSpPr/>
          <p:nvPr/>
        </p:nvSpPr>
        <p:spPr>
          <a:xfrm flipH="1">
            <a:off x="7741920" y="4579620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1599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0996" indent="-380996" algn="l" defTabSz="101599" rtl="0" eaLnBrk="1" latinLnBrk="1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" rtl="0" eaLnBrk="1" latinLnBrk="1" hangingPunct="1">
        <a:spcBef>
          <a:spcPct val="20000"/>
        </a:spcBef>
        <a:buFont typeface="Arial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" rtl="0" eaLnBrk="1" latinLnBrk="1" hangingPunct="1">
        <a:spcBef>
          <a:spcPct val="20000"/>
        </a:spcBef>
        <a:buFont typeface="Arial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" rtl="0" eaLnBrk="1" latinLnBrk="1" hangingPunct="1">
        <a:spcBef>
          <a:spcPct val="20000"/>
        </a:spcBef>
        <a:buFont typeface="Arial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lvl1pPr algn="ctr" defTabSz="101599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0996" indent="-380996" algn="l" defTabSz="101599" rtl="0" eaLnBrk="1" latinLnBrk="1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" rtl="0" eaLnBrk="1" latinLnBrk="1" hangingPunct="1">
        <a:spcBef>
          <a:spcPct val="20000"/>
        </a:spcBef>
        <a:buFont typeface="Arial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" rtl="0" eaLnBrk="1" latinLnBrk="1" hangingPunct="1">
        <a:spcBef>
          <a:spcPct val="20000"/>
        </a:spcBef>
        <a:buFont typeface="Arial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" rtl="0" eaLnBrk="1" latinLnBrk="1" hangingPunct="1">
        <a:spcBef>
          <a:spcPct val="20000"/>
        </a:spcBef>
        <a:buFont typeface="Arial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1760" y="2137420"/>
            <a:ext cx="42787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11g New Feature</a:t>
            </a:r>
            <a:endParaRPr lang="ko-KR" altLang="en-US" sz="5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520" y="2161731"/>
            <a:ext cx="44117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300" dirty="0" smtClean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 </a:t>
            </a:r>
            <a:endParaRPr lang="ko-KR" altLang="en-US" sz="5000" b="1" spc="300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931622" y="3001516"/>
            <a:ext cx="4188873" cy="0"/>
          </a:xfrm>
          <a:prstGeom prst="line">
            <a:avLst/>
          </a:prstGeom>
          <a:ln w="38100">
            <a:solidFill>
              <a:srgbClr val="67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21468" y="3217540"/>
            <a:ext cx="2299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이승민 </a:t>
            </a:r>
            <a:r>
              <a:rPr lang="en-US" altLang="ko-KR" sz="3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3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임재영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각 삼각형 41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80" name="TextBox 79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83" name="TextBox 82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1725" y="1540536"/>
            <a:ext cx="2797143" cy="2037044"/>
            <a:chOff x="1254750" y="3972874"/>
            <a:chExt cx="2797143" cy="2037044"/>
          </a:xfrm>
        </p:grpSpPr>
        <p:grpSp>
          <p:nvGrpSpPr>
            <p:cNvPr id="25" name="그룹 24"/>
            <p:cNvGrpSpPr/>
            <p:nvPr/>
          </p:nvGrpSpPr>
          <p:grpSpPr>
            <a:xfrm>
              <a:off x="1254750" y="3972874"/>
              <a:ext cx="2797143" cy="2037044"/>
              <a:chOff x="3936600" y="2655943"/>
              <a:chExt cx="4270935" cy="3021942"/>
            </a:xfrm>
          </p:grpSpPr>
          <p:sp>
            <p:nvSpPr>
              <p:cNvPr id="27" name="원통 26"/>
              <p:cNvSpPr/>
              <p:nvPr/>
            </p:nvSpPr>
            <p:spPr>
              <a:xfrm rot="21572775">
                <a:off x="3936608" y="3792374"/>
                <a:ext cx="1936294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원통 27"/>
              <p:cNvSpPr/>
              <p:nvPr/>
            </p:nvSpPr>
            <p:spPr>
              <a:xfrm rot="21572775">
                <a:off x="3936602" y="3224157"/>
                <a:ext cx="1936293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통 33"/>
              <p:cNvSpPr/>
              <p:nvPr/>
            </p:nvSpPr>
            <p:spPr>
              <a:xfrm rot="21572775">
                <a:off x="3936600" y="2655943"/>
                <a:ext cx="1936296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원통 34"/>
              <p:cNvSpPr/>
              <p:nvPr/>
            </p:nvSpPr>
            <p:spPr>
              <a:xfrm rot="21572775">
                <a:off x="5084370" y="4198665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통 35"/>
              <p:cNvSpPr/>
              <p:nvPr/>
            </p:nvSpPr>
            <p:spPr>
              <a:xfrm rot="21572775">
                <a:off x="5084364" y="3630449"/>
                <a:ext cx="1936293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원통 36"/>
              <p:cNvSpPr/>
              <p:nvPr/>
            </p:nvSpPr>
            <p:spPr>
              <a:xfrm rot="21572775">
                <a:off x="5084370" y="3062235"/>
                <a:ext cx="1936296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원통 43"/>
              <p:cNvSpPr/>
              <p:nvPr/>
            </p:nvSpPr>
            <p:spPr>
              <a:xfrm rot="21572775">
                <a:off x="6271240" y="4631444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원통 46"/>
              <p:cNvSpPr/>
              <p:nvPr/>
            </p:nvSpPr>
            <p:spPr>
              <a:xfrm rot="21572775">
                <a:off x="6255722" y="4063228"/>
                <a:ext cx="1936293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원통 47"/>
              <p:cNvSpPr/>
              <p:nvPr/>
            </p:nvSpPr>
            <p:spPr>
              <a:xfrm rot="21572775">
                <a:off x="6249753" y="3495014"/>
                <a:ext cx="1936294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276533" y="4204619"/>
              <a:ext cx="2241548" cy="8125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216000" rtlCol="0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72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solidFill>
                    <a:schemeClr val="bg2">
                      <a:lumMod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AWR</a:t>
              </a:r>
              <a:endParaRPr lang="ko-KR" altLang="en-US" sz="7200" b="1" dirty="0" smtClean="0">
                <a:ln w="1270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3423816" y="784571"/>
            <a:ext cx="3240361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식별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726101" y="2003798"/>
            <a:ext cx="1151514" cy="2005830"/>
            <a:chOff x="3726101" y="2003798"/>
            <a:chExt cx="1151514" cy="2005830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726101" y="2003798"/>
              <a:ext cx="1151514" cy="1447571"/>
            </a:xfrm>
            <a:prstGeom prst="roundRect">
              <a:avLst/>
            </a:prstGeom>
            <a:noFill/>
            <a:ln w="25400" cmpd="sng">
              <a:solidFill>
                <a:srgbClr val="FF555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>
                <a:spcBef>
                  <a:spcPts val="1200"/>
                </a:spcBef>
              </a:pPr>
              <a:endPara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798416" y="2096461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739751" y="3613538"/>
              <a:ext cx="1065549" cy="396090"/>
            </a:xfrm>
            <a:prstGeom prst="roundRect">
              <a:avLst/>
            </a:prstGeom>
            <a:noFill/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030015" y="2003798"/>
            <a:ext cx="1151514" cy="2022728"/>
            <a:chOff x="5030015" y="2003798"/>
            <a:chExt cx="1151514" cy="20227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030015" y="2003798"/>
              <a:ext cx="1151514" cy="1447571"/>
            </a:xfrm>
            <a:prstGeom prst="roundRect">
              <a:avLst/>
            </a:prstGeom>
            <a:noFill/>
            <a:ln w="25400" cmpd="sng">
              <a:solidFill>
                <a:srgbClr val="FF555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>
                <a:spcBef>
                  <a:spcPts val="1200"/>
                </a:spcBef>
              </a:pPr>
              <a:endPara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102330" y="2427638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5051429" y="3630436"/>
              <a:ext cx="1065549" cy="396090"/>
            </a:xfrm>
            <a:prstGeom prst="roundRect">
              <a:avLst/>
            </a:prstGeom>
            <a:noFill/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매일</a:t>
              </a:r>
              <a:endParaRPr lang="ko-KR" altLang="en-US" sz="2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5102330" y="2101130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318389" y="1977641"/>
            <a:ext cx="1151514" cy="2048885"/>
            <a:chOff x="6318389" y="1977641"/>
            <a:chExt cx="1151514" cy="2048885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318389" y="1977641"/>
              <a:ext cx="1151514" cy="1447571"/>
            </a:xfrm>
            <a:prstGeom prst="roundRect">
              <a:avLst/>
            </a:prstGeom>
            <a:noFill/>
            <a:ln w="25400" cmpd="sng">
              <a:solidFill>
                <a:srgbClr val="FF555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>
                <a:spcBef>
                  <a:spcPts val="1200"/>
                </a:spcBef>
              </a:pPr>
              <a:endPara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390704" y="2731978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354463" y="3630436"/>
              <a:ext cx="1065549" cy="396090"/>
            </a:xfrm>
            <a:prstGeom prst="roundRect">
              <a:avLst/>
            </a:prstGeom>
            <a:noFill/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 시간</a:t>
              </a:r>
              <a:endParaRPr lang="ko-KR" altLang="en-US" sz="2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6383795" y="2410212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381607" y="2081710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7600894" y="1978478"/>
            <a:ext cx="1151514" cy="2057326"/>
            <a:chOff x="7600894" y="1978478"/>
            <a:chExt cx="1151514" cy="2057326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600894" y="1978478"/>
              <a:ext cx="1151514" cy="1447571"/>
            </a:xfrm>
            <a:prstGeom prst="roundRect">
              <a:avLst/>
            </a:prstGeom>
            <a:noFill/>
            <a:ln w="25400" cmpd="sng">
              <a:solidFill>
                <a:srgbClr val="FF555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>
                <a:spcBef>
                  <a:spcPts val="1200"/>
                </a:spcBef>
              </a:pPr>
              <a:endPara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673209" y="3050827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7643876" y="3639714"/>
              <a:ext cx="1108532" cy="396090"/>
            </a:xfrm>
            <a:prstGeom prst="roundRect">
              <a:avLst/>
            </a:prstGeom>
            <a:noFill/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평균 실행</a:t>
              </a:r>
              <a:endParaRPr lang="ko-KR" altLang="en-US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7673208" y="2721233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7665588" y="2401220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7658881" y="2081710"/>
              <a:ext cx="1006884" cy="256494"/>
            </a:xfrm>
            <a:prstGeom prst="roundRect">
              <a:avLst/>
            </a:prstGeom>
            <a:solidFill>
              <a:srgbClr val="FF9693"/>
            </a:solidFill>
            <a:ln w="19050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442629" y="2175520"/>
            <a:ext cx="1266307" cy="169847"/>
            <a:chOff x="2442629" y="2175520"/>
            <a:chExt cx="1266307" cy="169847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2501965" y="2281436"/>
              <a:ext cx="120697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43442" y="2517020"/>
            <a:ext cx="2586573" cy="169847"/>
            <a:chOff x="2443442" y="2517020"/>
            <a:chExt cx="2586573" cy="169847"/>
          </a:xfrm>
        </p:grpSpPr>
        <p:cxnSp>
          <p:nvCxnSpPr>
            <p:cNvPr id="70" name="직선 화살표 연결선 69"/>
            <p:cNvCxnSpPr/>
            <p:nvPr/>
          </p:nvCxnSpPr>
          <p:spPr>
            <a:xfrm flipV="1">
              <a:off x="2501965" y="2584865"/>
              <a:ext cx="2528050" cy="2616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2443442" y="2517020"/>
              <a:ext cx="156604" cy="169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50186" y="2807503"/>
            <a:ext cx="3868203" cy="169847"/>
            <a:chOff x="2450186" y="2807503"/>
            <a:chExt cx="3868203" cy="169847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2501965" y="2889676"/>
              <a:ext cx="3816424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/>
            <p:cNvSpPr/>
            <p:nvPr/>
          </p:nvSpPr>
          <p:spPr>
            <a:xfrm>
              <a:off x="2450186" y="2807503"/>
              <a:ext cx="156604" cy="169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450186" y="3077527"/>
            <a:ext cx="5150708" cy="169847"/>
            <a:chOff x="2450186" y="3077527"/>
            <a:chExt cx="5150708" cy="169847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2501965" y="3162451"/>
              <a:ext cx="5098929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2450186" y="3077527"/>
              <a:ext cx="156604" cy="169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257245" y="3989872"/>
            <a:ext cx="770606" cy="739835"/>
            <a:chOff x="2442629" y="2175520"/>
            <a:chExt cx="770606" cy="739835"/>
          </a:xfrm>
        </p:grpSpPr>
        <p:cxnSp>
          <p:nvCxnSpPr>
            <p:cNvPr id="96" name="직선 화살표 연결선 95"/>
            <p:cNvCxnSpPr/>
            <p:nvPr/>
          </p:nvCxnSpPr>
          <p:spPr>
            <a:xfrm>
              <a:off x="2533092" y="2260443"/>
              <a:ext cx="680143" cy="654912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5027851" y="4729708"/>
            <a:ext cx="2500421" cy="591015"/>
          </a:xfrm>
          <a:prstGeom prst="roundRect">
            <a:avLst/>
          </a:prstGeom>
          <a:solidFill>
            <a:srgbClr val="FF5552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후보 리스트</a:t>
            </a:r>
            <a:endParaRPr lang="ko-KR" altLang="en-US" sz="2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 flipH="1">
            <a:off x="7469901" y="3978452"/>
            <a:ext cx="771714" cy="751255"/>
            <a:chOff x="2428211" y="2133144"/>
            <a:chExt cx="762061" cy="662213"/>
          </a:xfrm>
        </p:grpSpPr>
        <p:cxnSp>
          <p:nvCxnSpPr>
            <p:cNvPr id="104" name="직선 화살표 연결선 103"/>
            <p:cNvCxnSpPr/>
            <p:nvPr/>
          </p:nvCxnSpPr>
          <p:spPr>
            <a:xfrm>
              <a:off x="2533089" y="2260443"/>
              <a:ext cx="657183" cy="534914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2428211" y="2133144"/>
              <a:ext cx="156604" cy="169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 flipH="1">
            <a:off x="6559745" y="3984018"/>
            <a:ext cx="417050" cy="745690"/>
            <a:chOff x="2442629" y="2175520"/>
            <a:chExt cx="411832" cy="657307"/>
          </a:xfrm>
        </p:grpSpPr>
        <p:cxnSp>
          <p:nvCxnSpPr>
            <p:cNvPr id="111" name="직선 화살표 연결선 110"/>
            <p:cNvCxnSpPr>
              <a:stCxn id="112" idx="5"/>
            </p:cNvCxnSpPr>
            <p:nvPr/>
          </p:nvCxnSpPr>
          <p:spPr>
            <a:xfrm>
              <a:off x="2576298" y="2320494"/>
              <a:ext cx="278163" cy="512333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타원 111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 flipH="1">
            <a:off x="5584199" y="3984018"/>
            <a:ext cx="287886" cy="745690"/>
            <a:chOff x="2314949" y="2175520"/>
            <a:chExt cx="284284" cy="657307"/>
          </a:xfrm>
        </p:grpSpPr>
        <p:cxnSp>
          <p:nvCxnSpPr>
            <p:cNvPr id="117" name="직선 화살표 연결선 116"/>
            <p:cNvCxnSpPr/>
            <p:nvPr/>
          </p:nvCxnSpPr>
          <p:spPr>
            <a:xfrm flipH="1">
              <a:off x="2314949" y="2260443"/>
              <a:ext cx="218141" cy="572384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모서리가 둥근 직사각형 73"/>
          <p:cNvSpPr/>
          <p:nvPr/>
        </p:nvSpPr>
        <p:spPr>
          <a:xfrm>
            <a:off x="3207792" y="1705372"/>
            <a:ext cx="5904656" cy="2592288"/>
          </a:xfrm>
          <a:prstGeom prst="roundRect">
            <a:avLst/>
          </a:prstGeom>
          <a:noFill/>
          <a:ln w="25400" cmpd="sng">
            <a:solidFill>
              <a:srgbClr val="FF55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>
              <a:spcBef>
                <a:spcPts val="1200"/>
              </a:spcBef>
            </a:pPr>
            <a:endParaRPr lang="en-US" altLang="ko-KR" sz="28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585313" y="1240089"/>
            <a:ext cx="1214140" cy="464001"/>
          </a:xfrm>
          <a:prstGeom prst="roundRect">
            <a:avLst/>
          </a:prstGeom>
          <a:noFill/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AWR</a:t>
            </a:r>
            <a:endParaRPr lang="ko-KR" altLang="en-US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1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4" grpId="0" animBg="1"/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각 삼각형 41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80" name="TextBox 79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83" name="TextBox 82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3279800" y="753418"/>
            <a:ext cx="3888432" cy="632769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유지</a:t>
            </a:r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 윈도우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83456" y="1418959"/>
            <a:ext cx="9894646" cy="3960440"/>
          </a:xfrm>
          <a:prstGeom prst="rightArrow">
            <a:avLst>
              <a:gd name="adj1" fmla="val 73914"/>
              <a:gd name="adj2" fmla="val 47390"/>
            </a:avLst>
          </a:prstGeom>
          <a:solidFill>
            <a:srgbClr val="FF555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6620" y="2215749"/>
            <a:ext cx="1504968" cy="2336035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후보</a:t>
            </a:r>
            <a:endParaRPr lang="en-US" altLang="ko-KR" sz="2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</a:p>
          <a:p>
            <a:pPr algn="ctr"/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127672" y="2221698"/>
            <a:ext cx="1504968" cy="23360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S1</a:t>
            </a:r>
          </a:p>
          <a:p>
            <a:pPr algn="ctr"/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798524" y="2231161"/>
            <a:ext cx="1504968" cy="2336035"/>
          </a:xfrm>
          <a:prstGeom prst="rect">
            <a:avLst/>
          </a:prstGeom>
          <a:solidFill>
            <a:srgbClr val="FF9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P1</a:t>
            </a:r>
          </a:p>
          <a:p>
            <a:pPr algn="ctr"/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72784" y="2231161"/>
            <a:ext cx="1504968" cy="2336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P1</a:t>
            </a:r>
          </a:p>
          <a:p>
            <a:pPr algn="ctr"/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130152" y="2231161"/>
            <a:ext cx="1504968" cy="23360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S2</a:t>
            </a:r>
          </a:p>
          <a:p>
            <a:pPr algn="ctr"/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9832" y="3353945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>
                    <a:lumMod val="65000"/>
                  </a:schemeClr>
                </a:solidFill>
              </a:rPr>
              <a:t>.....</a:t>
            </a:r>
            <a:endParaRPr lang="ko-KR" altLang="en-US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" grpId="0" animBg="1"/>
      <p:bldP spid="101" grpId="0" animBg="1"/>
      <p:bldP spid="102" grpId="0" animBg="1"/>
      <p:bldP spid="106" grpId="0" animBg="1"/>
      <p:bldP spid="107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각 삼각형 41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80" name="TextBox 79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83" name="TextBox 82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3279800" y="753418"/>
            <a:ext cx="3888432" cy="632769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권장 사항 검증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31728" y="2215749"/>
            <a:ext cx="1504968" cy="2336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en-US" altLang="ko-KR" sz="2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</a:p>
          <a:p>
            <a:pPr algn="ctr"/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16104" y="2215748"/>
            <a:ext cx="1504968" cy="2336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후</a:t>
            </a:r>
            <a:endParaRPr lang="en-US" altLang="ko-KR" sz="2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</a:p>
          <a:p>
            <a:pPr algn="ctr"/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9920" y="2785492"/>
            <a:ext cx="1464534" cy="1112363"/>
          </a:xfrm>
          <a:prstGeom prst="rect">
            <a:avLst/>
          </a:prstGeom>
          <a:noFill/>
          <a:ln w="25400">
            <a:noFill/>
          </a:ln>
        </p:spPr>
        <p:txBody>
          <a:bodyPr wrap="square" tIns="216000" rtlCol="0" anchor="ctr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ko-KR" sz="70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endParaRPr lang="ko-KR" altLang="en-US" sz="7000" b="1" dirty="0" smtClean="0">
              <a:ln w="17780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768588" y="2018240"/>
            <a:ext cx="1152128" cy="767252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성능 향상 </a:t>
            </a:r>
            <a:endParaRPr lang="en-US" altLang="ko-KR" b="1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십자형 14"/>
          <p:cNvSpPr/>
          <p:nvPr/>
        </p:nvSpPr>
        <p:spPr>
          <a:xfrm rot="18857577">
            <a:off x="7286987" y="1745247"/>
            <a:ext cx="792309" cy="806296"/>
          </a:xfrm>
          <a:prstGeom prst="plus">
            <a:avLst>
              <a:gd name="adj" fmla="val 38364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도넛 15"/>
          <p:cNvSpPr/>
          <p:nvPr/>
        </p:nvSpPr>
        <p:spPr>
          <a:xfrm>
            <a:off x="7312248" y="1802154"/>
            <a:ext cx="759684" cy="767314"/>
          </a:xfrm>
          <a:prstGeom prst="donut">
            <a:avLst>
              <a:gd name="adj" fmla="val 1757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7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/>
      <p:bldP spid="26" grpId="0" animBg="1"/>
      <p:bldP spid="26" grpId="1" animBg="1"/>
      <p:bldP spid="26" grpId="2" animBg="1"/>
      <p:bldP spid="26" grpId="3" animBg="1"/>
      <p:bldP spid="15" grpId="0" animBg="1"/>
      <p:bldP spid="15" grpId="1" animBg="1"/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4303" y="1943613"/>
            <a:ext cx="331853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 제</a:t>
            </a:r>
            <a:endParaRPr lang="ko-KR" altLang="en-US" sz="1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3816" y="1921396"/>
            <a:ext cx="331853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 제</a:t>
            </a:r>
            <a:endParaRPr lang="ko-KR" altLang="en-US" sz="13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8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EM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EM 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켜주세요 </a:t>
            </a:r>
            <a:endParaRPr lang="en-US" altLang="ko-KR" sz="3000" b="1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1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EM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61308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b="1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Sqlplus</a:t>
            </a:r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/ as </a:t>
            </a:r>
            <a:r>
              <a:rPr lang="en-US" altLang="ko-KR" sz="3000" b="1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sysdba</a:t>
            </a:r>
            <a:endParaRPr lang="en-US" altLang="ko-KR" sz="3000" b="1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endParaRPr lang="en-US" altLang="ko-KR" sz="3000" b="1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b="1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Run_workload_stream.sql</a:t>
            </a:r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파일 실행</a:t>
            </a:r>
            <a:endParaRPr lang="en-US" altLang="ko-KR" sz="3000" b="1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1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EM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b="1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Run_ast.sql</a:t>
            </a:r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파일 실행</a:t>
            </a:r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(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좀 오래 걸림</a:t>
            </a:r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)</a:t>
            </a:r>
            <a:endParaRPr lang="en-US" altLang="ko-KR" sz="3000" b="1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1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EM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다시 </a:t>
            </a:r>
            <a:r>
              <a:rPr lang="en-US" altLang="ko-KR" sz="3000" b="1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run_workload_stream</a:t>
            </a:r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파일 실행 해주세요</a:t>
            </a:r>
            <a:endParaRPr lang="en-US" altLang="ko-KR" sz="3000" b="1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1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EM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2564" y="1849388"/>
            <a:ext cx="8931932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echo on</a:t>
            </a:r>
          </a:p>
          <a:p>
            <a:endParaRPr lang="en-US" altLang="ko-KR" sz="3000" b="1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28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Exec 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dbms_worklaod_repository.create_snapshot</a:t>
            </a:r>
            <a:r>
              <a:rPr lang="en-US" altLang="ko-KR" sz="28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;</a:t>
            </a:r>
            <a:endParaRPr lang="en-US" altLang="ko-KR" sz="2800" b="1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8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EM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EM 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화면으로 가주세요</a:t>
            </a:r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.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</a:t>
            </a:r>
            <a:endParaRPr lang="en-US" altLang="ko-KR" sz="3000" b="1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4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83456" y="193204"/>
            <a:ext cx="2753967" cy="862357"/>
            <a:chOff x="1139260" y="175565"/>
            <a:chExt cx="2753967" cy="862357"/>
          </a:xfrm>
        </p:grpSpPr>
        <p:sp>
          <p:nvSpPr>
            <p:cNvPr id="12" name="직사각형 11"/>
            <p:cNvSpPr/>
            <p:nvPr/>
          </p:nvSpPr>
          <p:spPr>
            <a:xfrm>
              <a:off x="1139260" y="193204"/>
              <a:ext cx="2732800" cy="8447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89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CONTENTS</a:t>
              </a:r>
              <a:endParaRPr lang="ko-KR" altLang="en-US" sz="4889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60427" y="175565"/>
              <a:ext cx="2732800" cy="844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89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CONTENT</a:t>
              </a:r>
              <a:r>
                <a:rPr lang="en-US" altLang="ko-KR" sz="4889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</a:t>
              </a:r>
              <a:endParaRPr lang="ko-KR" altLang="en-US" sz="4889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21635" y="1813197"/>
            <a:ext cx="1806886" cy="2421001"/>
            <a:chOff x="4013516" y="148428"/>
            <a:chExt cx="1806886" cy="2421001"/>
          </a:xfrm>
        </p:grpSpPr>
        <p:grpSp>
          <p:nvGrpSpPr>
            <p:cNvPr id="15" name="그룹 14"/>
            <p:cNvGrpSpPr/>
            <p:nvPr/>
          </p:nvGrpSpPr>
          <p:grpSpPr>
            <a:xfrm>
              <a:off x="4013516" y="148428"/>
              <a:ext cx="1806886" cy="2263973"/>
              <a:chOff x="993478" y="1105585"/>
              <a:chExt cx="1296144" cy="1783640"/>
            </a:xfrm>
          </p:grpSpPr>
          <p:sp>
            <p:nvSpPr>
              <p:cNvPr id="21" name="이등변 삼각형 20"/>
              <p:cNvSpPr/>
              <p:nvPr/>
            </p:nvSpPr>
            <p:spPr>
              <a:xfrm rot="10800000">
                <a:off x="993478" y="1771859"/>
                <a:ext cx="1296144" cy="1117366"/>
              </a:xfrm>
              <a:prstGeom prst="triangle">
                <a:avLst/>
              </a:prstGeom>
              <a:noFill/>
              <a:ln>
                <a:solidFill>
                  <a:srgbClr val="FF55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현 21"/>
              <p:cNvSpPr/>
              <p:nvPr userDrawn="1"/>
            </p:nvSpPr>
            <p:spPr>
              <a:xfrm rot="5400000">
                <a:off x="991335" y="1108871"/>
                <a:ext cx="1296084" cy="1289512"/>
              </a:xfrm>
              <a:prstGeom prst="chord">
                <a:avLst>
                  <a:gd name="adj1" fmla="val 5351941"/>
                  <a:gd name="adj2" fmla="val 16249996"/>
                </a:avLst>
              </a:prstGeom>
              <a:solidFill>
                <a:srgbClr val="FF5552"/>
              </a:solidFill>
              <a:ln>
                <a:solidFill>
                  <a:srgbClr val="FF55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6959" y="2209428"/>
              <a:ext cx="360000" cy="360001"/>
            </a:xfrm>
            <a:prstGeom prst="ellipse">
              <a:avLst/>
            </a:prstGeom>
            <a:solidFill>
              <a:srgbClr val="FF5552"/>
            </a:solidFill>
            <a:ln w="82550" cmpd="thinThick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2D2E2D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sz="2400" b="1" dirty="0">
                <a:solidFill>
                  <a:srgbClr val="2D2E2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39840" y="301029"/>
            <a:ext cx="1806886" cy="2421001"/>
            <a:chOff x="4013516" y="148428"/>
            <a:chExt cx="1806886" cy="2421001"/>
          </a:xfrm>
        </p:grpSpPr>
        <p:grpSp>
          <p:nvGrpSpPr>
            <p:cNvPr id="24" name="그룹 23"/>
            <p:cNvGrpSpPr/>
            <p:nvPr/>
          </p:nvGrpSpPr>
          <p:grpSpPr>
            <a:xfrm>
              <a:off x="4013516" y="148428"/>
              <a:ext cx="1806886" cy="2263973"/>
              <a:chOff x="993478" y="1105585"/>
              <a:chExt cx="1296144" cy="1783640"/>
            </a:xfrm>
          </p:grpSpPr>
          <p:sp>
            <p:nvSpPr>
              <p:cNvPr id="26" name="이등변 삼각형 25"/>
              <p:cNvSpPr/>
              <p:nvPr/>
            </p:nvSpPr>
            <p:spPr>
              <a:xfrm rot="10800000">
                <a:off x="993478" y="1771859"/>
                <a:ext cx="1296144" cy="1117366"/>
              </a:xfrm>
              <a:prstGeom prst="triangle">
                <a:avLst/>
              </a:prstGeom>
              <a:noFill/>
              <a:ln>
                <a:solidFill>
                  <a:srgbClr val="FF55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현 26"/>
              <p:cNvSpPr/>
              <p:nvPr userDrawn="1"/>
            </p:nvSpPr>
            <p:spPr>
              <a:xfrm rot="5400000">
                <a:off x="991335" y="1108871"/>
                <a:ext cx="1296084" cy="1289512"/>
              </a:xfrm>
              <a:prstGeom prst="chord">
                <a:avLst>
                  <a:gd name="adj1" fmla="val 5351941"/>
                  <a:gd name="adj2" fmla="val 16249996"/>
                </a:avLst>
              </a:prstGeom>
              <a:solidFill>
                <a:srgbClr val="FF5552"/>
              </a:solidFill>
              <a:ln>
                <a:solidFill>
                  <a:srgbClr val="FF55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4736959" y="2209428"/>
              <a:ext cx="360000" cy="360001"/>
            </a:xfrm>
            <a:prstGeom prst="ellipse">
              <a:avLst/>
            </a:prstGeom>
            <a:solidFill>
              <a:srgbClr val="FF5552"/>
            </a:solidFill>
            <a:ln w="82550" cmpd="thinThick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2D2E2D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sz="2400" b="1" dirty="0">
                <a:solidFill>
                  <a:srgbClr val="2D2E2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863976" y="2226558"/>
            <a:ext cx="3178245" cy="630942"/>
            <a:chOff x="6168429" y="2478773"/>
            <a:chExt cx="317824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6199659" y="2478773"/>
              <a:ext cx="314701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5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11g </a:t>
              </a:r>
              <a:r>
                <a:rPr lang="ko-KR" altLang="en-US" sz="35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암호 보안 기능</a:t>
              </a:r>
              <a:endParaRPr lang="ko-KR" altLang="en-US" sz="35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8429" y="2478773"/>
              <a:ext cx="314701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5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11g </a:t>
              </a:r>
              <a:r>
                <a:rPr lang="ko-KR" altLang="en-US" sz="35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암호 보안 기능</a:t>
              </a:r>
              <a:endParaRPr lang="ko-KR" altLang="en-US" sz="35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013771" y="3716422"/>
            <a:ext cx="4024440" cy="653246"/>
            <a:chOff x="2167680" y="3746410"/>
            <a:chExt cx="4024440" cy="653246"/>
          </a:xfrm>
        </p:grpSpPr>
        <p:sp>
          <p:nvSpPr>
            <p:cNvPr id="32" name="TextBox 31"/>
            <p:cNvSpPr txBox="1"/>
            <p:nvPr/>
          </p:nvSpPr>
          <p:spPr>
            <a:xfrm>
              <a:off x="2199680" y="3768714"/>
              <a:ext cx="399244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5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5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67680" y="3746410"/>
              <a:ext cx="399244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5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5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55664" y="2195500"/>
            <a:ext cx="6172546" cy="1183479"/>
            <a:chOff x="328512" y="2195500"/>
            <a:chExt cx="6172546" cy="1183479"/>
          </a:xfrm>
        </p:grpSpPr>
        <p:sp>
          <p:nvSpPr>
            <p:cNvPr id="7" name="TextBox 6"/>
            <p:cNvSpPr txBox="1"/>
            <p:nvPr/>
          </p:nvSpPr>
          <p:spPr>
            <a:xfrm>
              <a:off x="393296" y="2195500"/>
              <a:ext cx="610776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11g </a:t>
              </a:r>
              <a:r>
                <a:rPr lang="ko-KR" altLang="en-US" sz="70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암호 보안 기능</a:t>
              </a:r>
              <a:endParaRPr lang="ko-KR" altLang="en-US" sz="7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8512" y="2209428"/>
              <a:ext cx="610776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11g </a:t>
              </a:r>
              <a:r>
                <a:rPr lang="ko-KR" altLang="en-US" sz="70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암호 보안 기능</a:t>
              </a:r>
              <a:endParaRPr lang="ko-KR" altLang="en-US" sz="7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8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0" y="-22820"/>
            <a:ext cx="83067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59520" y="49188"/>
            <a:ext cx="2924019" cy="585291"/>
            <a:chOff x="2443555" y="397190"/>
            <a:chExt cx="2924019" cy="585291"/>
          </a:xfrm>
        </p:grpSpPr>
        <p:sp>
          <p:nvSpPr>
            <p:cNvPr id="23" name="TextBox 22"/>
            <p:cNvSpPr txBox="1"/>
            <p:nvPr/>
          </p:nvSpPr>
          <p:spPr>
            <a:xfrm>
              <a:off x="2473833" y="397190"/>
              <a:ext cx="28937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11g </a:t>
              </a:r>
              <a:r>
                <a:rPr lang="ko-KR" altLang="en-US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암호 보안 기능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3555" y="397706"/>
              <a:ext cx="28937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11g </a:t>
              </a:r>
              <a:r>
                <a:rPr lang="ko-KR" altLang="en-US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암호 보안 기능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29" name="TextBox 28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437631" y="712563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11g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암호의 특징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480" y="1921396"/>
            <a:ext cx="9305742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ko-KR" altLang="en-US" sz="300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간편한 멀티바이트 문자 사용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825680" y="2646570"/>
            <a:ext cx="544086" cy="286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70779" y="2589543"/>
            <a:ext cx="4129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따움표가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없이 멀티바이트를 사용할 수 있다</a:t>
            </a:r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480" y="3145532"/>
            <a:ext cx="9305742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 안전한 해시 알고리즘을 사용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825680" y="3870706"/>
            <a:ext cx="544086" cy="286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70779" y="3813679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SHA-1 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버전 사용</a:t>
            </a:r>
            <a:endParaRPr lang="ko-KR" altLang="en-US" sz="2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9480" y="4381531"/>
            <a:ext cx="9305742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암호는 항상 </a:t>
            </a:r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salt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사용한다</a:t>
            </a:r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825680" y="5106705"/>
            <a:ext cx="544086" cy="286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70779" y="5049678"/>
            <a:ext cx="6362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Sal</a:t>
            </a:r>
            <a:r>
              <a:rPr lang="en-US" altLang="ko-KR" sz="2000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출력 인증서를 고유하게 만들기 위해 입력에 추가되는 </a:t>
            </a:r>
            <a:r>
              <a:rPr lang="ko-KR" altLang="en-US" sz="2000" dirty="0" err="1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고유값</a:t>
            </a:r>
            <a:endParaRPr lang="ko-KR" altLang="en-US" sz="2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3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5" grpId="0" animBg="1"/>
      <p:bldP spid="26" grpId="0" animBg="1"/>
      <p:bldP spid="31" grpId="0"/>
      <p:bldP spid="33" grpId="0" animBg="1"/>
      <p:bldP spid="34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0" y="-22820"/>
            <a:ext cx="83067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59520" y="49188"/>
            <a:ext cx="2924019" cy="585291"/>
            <a:chOff x="2443555" y="397190"/>
            <a:chExt cx="2924019" cy="585291"/>
          </a:xfrm>
        </p:grpSpPr>
        <p:sp>
          <p:nvSpPr>
            <p:cNvPr id="23" name="TextBox 22"/>
            <p:cNvSpPr txBox="1"/>
            <p:nvPr/>
          </p:nvSpPr>
          <p:spPr>
            <a:xfrm>
              <a:off x="2473833" y="397190"/>
              <a:ext cx="28937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11g </a:t>
              </a:r>
              <a:r>
                <a:rPr lang="ko-KR" altLang="en-US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암호 보안 기능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3555" y="397706"/>
              <a:ext cx="28937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11g </a:t>
              </a:r>
              <a:r>
                <a:rPr lang="ko-KR" altLang="en-US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암호 보안 기능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29" name="TextBox 28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334267" y="624803"/>
            <a:ext cx="5522689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VERIFY_FUNCTION_11G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480" y="1633364"/>
            <a:ext cx="9305742" cy="381642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spcBef>
                <a:spcPts val="600"/>
              </a:spcBef>
              <a:buFontTx/>
              <a:buChar char="-"/>
            </a:pPr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11g 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암호 검증함수</a:t>
            </a:r>
            <a:endParaRPr lang="en-US" altLang="ko-KR" sz="3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복잡한 암호 검증 정책을 사용한다</a:t>
            </a:r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457200" indent="-457200">
              <a:spcBef>
                <a:spcPts val="600"/>
              </a:spcBef>
              <a:buFontTx/>
              <a:buChar char="-"/>
            </a:pP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암호 최소 길이 </a:t>
            </a:r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</a:t>
            </a:r>
            <a:endParaRPr lang="en-US" altLang="ko-KR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영문자 혹은 숫자 최소 </a:t>
            </a:r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 이상</a:t>
            </a:r>
            <a:endParaRPr lang="en-US" altLang="ko-KR" sz="3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r>
              <a:rPr lang="en-US" altLang="ko-KR" sz="3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Welcom</a:t>
            </a:r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account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 단순한 단어 금지</a:t>
            </a:r>
            <a:endParaRPr lang="en-US" altLang="ko-KR" sz="3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</a:t>
            </a:r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ID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ko-KR" altLang="en-US" sz="3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달라야한다</a:t>
            </a:r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91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4303" y="1943613"/>
            <a:ext cx="331853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 제</a:t>
            </a:r>
            <a:endParaRPr lang="ko-KR" altLang="en-US" sz="1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3816" y="1921396"/>
            <a:ext cx="331853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 제</a:t>
            </a:r>
            <a:endParaRPr lang="ko-KR" altLang="en-US" sz="13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9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623616" y="841276"/>
            <a:ext cx="6912768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VERIFY_FUNCTION_11G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744416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line200 pages999</a:t>
            </a: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col profile for a20</a:t>
            </a: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col </a:t>
            </a:r>
            <a:r>
              <a:rPr lang="en-US" altLang="ko-KR" sz="30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resource_name</a:t>
            </a:r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for a40</a:t>
            </a: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col </a:t>
            </a:r>
            <a:r>
              <a:rPr lang="en-US" altLang="ko-KR" sz="30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resource_type</a:t>
            </a:r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for a15</a:t>
            </a: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col limit for </a:t>
            </a:r>
            <a:r>
              <a:rPr lang="en-US" altLang="ko-KR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a20</a:t>
            </a:r>
          </a:p>
          <a:p>
            <a:endParaRPr lang="en-US" altLang="ko-KR" sz="30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select * from </a:t>
            </a:r>
            <a:r>
              <a:rPr lang="en-US" altLang="ko-KR" sz="30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dba_profiles</a:t>
            </a:r>
            <a:endParaRPr lang="en-US" altLang="ko-KR" sz="30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where  profile='DEFAULT';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2" y="1345332"/>
            <a:ext cx="9121256" cy="403667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826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623616" y="841276"/>
            <a:ext cx="6912768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VERIFY_FUNCTION_11G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744416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-</a:t>
            </a:r>
            <a:r>
              <a:rPr lang="ko-KR" altLang="en-US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</a:t>
            </a:r>
            <a:r>
              <a:rPr lang="ko-KR" altLang="en-US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내장 암호 복합성 검사 프로그램 활성화</a:t>
            </a: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@?/</a:t>
            </a:r>
            <a:r>
              <a:rPr lang="en-US" altLang="ko-KR" sz="30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rdbms</a:t>
            </a:r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/admin/</a:t>
            </a:r>
            <a:r>
              <a:rPr lang="en-US" altLang="ko-KR" sz="30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utlpwdmg.sql</a:t>
            </a:r>
            <a:endParaRPr lang="en-US" altLang="ko-KR" sz="30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33" y="1057300"/>
            <a:ext cx="3385827" cy="446206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360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623616" y="841276"/>
            <a:ext cx="6912768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VERIFY_FUNCTION_11G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744416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유저 생성 </a:t>
            </a: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create user </a:t>
            </a:r>
            <a:r>
              <a:rPr lang="en-US" altLang="ko-KR" sz="30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jae</a:t>
            </a:r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identified by young;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8" y="2749488"/>
            <a:ext cx="9062384" cy="194421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874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623616" y="841276"/>
            <a:ext cx="6912768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VERIFY_FUNCTION_11G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744416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유저 생성 </a:t>
            </a: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create user </a:t>
            </a:r>
            <a:r>
              <a:rPr lang="en-US" altLang="ko-KR" sz="30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jae</a:t>
            </a:r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identified by young;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8" y="2749488"/>
            <a:ext cx="9062384" cy="194421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434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623616" y="841276"/>
            <a:ext cx="6912768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VERIFY_FUNCTION_11G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744416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암호 복합성 검사에 만족하는 암호로 유저 생성</a:t>
            </a: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create user </a:t>
            </a:r>
            <a:r>
              <a:rPr lang="en-US" altLang="ko-KR" sz="30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jae</a:t>
            </a:r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identified by jaeyoung1</a:t>
            </a:r>
            <a:r>
              <a:rPr lang="en-US" altLang="ko-KR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;</a:t>
            </a:r>
          </a:p>
          <a:p>
            <a:endParaRPr lang="en-US" altLang="ko-KR" sz="30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08" y="4247335"/>
            <a:ext cx="5414227" cy="131492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5466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623616" y="841276"/>
            <a:ext cx="6912768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VERIFY_FUNCTION_11G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744416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en-US" altLang="ko-KR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Profile </a:t>
            </a:r>
            <a:r>
              <a:rPr lang="ko-KR" altLang="en-US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설정 원래 대로</a:t>
            </a: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ALTER PROFILE DEFAULT LIMIT PASSWORD_VERIFY_FUNCTION null;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21062" y="2195500"/>
            <a:ext cx="7863394" cy="1183479"/>
            <a:chOff x="328512" y="2195500"/>
            <a:chExt cx="7863394" cy="1183479"/>
          </a:xfrm>
        </p:grpSpPr>
        <p:sp>
          <p:nvSpPr>
            <p:cNvPr id="7" name="TextBox 6"/>
            <p:cNvSpPr txBox="1"/>
            <p:nvPr/>
          </p:nvSpPr>
          <p:spPr>
            <a:xfrm>
              <a:off x="393296" y="2195500"/>
              <a:ext cx="779861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7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8512" y="2209428"/>
              <a:ext cx="779861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7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6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623616" y="841276"/>
            <a:ext cx="6912768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VERIFY_FUNCTION_11G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744416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en-US" altLang="ko-KR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Profile </a:t>
            </a:r>
            <a:r>
              <a:rPr lang="ko-KR" altLang="en-US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설정 원래 대로</a:t>
            </a: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ALTER PROFILE DEFAULT LIMIT PASSWORD_VERIFY_FUNCTION null;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4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623616" y="841276"/>
            <a:ext cx="6912768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VERIFY_FUNCTION_11G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744416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이전에 실패한 유저 다시 생성</a:t>
            </a: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Drop user </a:t>
            </a:r>
            <a:r>
              <a:rPr lang="en-US" altLang="ko-KR" sz="3000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jae</a:t>
            </a:r>
            <a:r>
              <a:rPr lang="en-US" altLang="ko-KR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;</a:t>
            </a:r>
          </a:p>
          <a:p>
            <a:endParaRPr lang="en-US" altLang="ko-KR" sz="30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create user </a:t>
            </a:r>
            <a:r>
              <a:rPr lang="en-US" altLang="ko-KR" sz="30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jae</a:t>
            </a:r>
            <a:r>
              <a:rPr lang="en-US" altLang="ko-KR" sz="30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identified by young</a:t>
            </a:r>
            <a:r>
              <a:rPr lang="en-US" altLang="ko-KR" sz="30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;</a:t>
            </a:r>
          </a:p>
          <a:p>
            <a:endParaRPr lang="en-US" altLang="ko-KR" sz="30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endParaRPr lang="en-US" altLang="ko-KR" sz="30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13" name="TextBox 1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17" name="TextBox 16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4" y="4441676"/>
            <a:ext cx="5554698" cy="100811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683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9760" y="2217144"/>
            <a:ext cx="4235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</a:t>
            </a:r>
            <a:endParaRPr lang="ko-KR" altLang="en-US" sz="8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7752" y="2217143"/>
            <a:ext cx="4235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</a:t>
            </a:r>
            <a:r>
              <a:rPr lang="en-US" altLang="ko-KR" sz="8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you</a:t>
            </a:r>
            <a:endParaRPr lang="ko-KR" altLang="en-US" sz="8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모서리가 둥근 직사각형 95"/>
          <p:cNvSpPr/>
          <p:nvPr/>
        </p:nvSpPr>
        <p:spPr>
          <a:xfrm>
            <a:off x="125812" y="1389720"/>
            <a:ext cx="1656184" cy="1080120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5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4620" y="1777380"/>
            <a:ext cx="1656184" cy="1080120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5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4620" y="2296568"/>
            <a:ext cx="1656184" cy="1080120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5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25812" y="2836628"/>
            <a:ext cx="1656184" cy="1080120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5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80" name="TextBox 79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83" name="TextBox 82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4203550" y="2857500"/>
            <a:ext cx="165618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5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43896" y="1086367"/>
            <a:ext cx="1775492" cy="43924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4800" b="1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튜</a:t>
            </a:r>
            <a:endParaRPr lang="en-US" altLang="ko-KR" sz="4800" b="1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800" b="1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닝</a:t>
            </a:r>
            <a:endParaRPr lang="en-US" altLang="ko-KR" sz="4800" b="1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</a:t>
            </a:r>
            <a:endParaRPr lang="en-US" altLang="ko-KR" sz="4800" b="1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업</a:t>
            </a:r>
            <a:endParaRPr lang="en-US" altLang="ko-KR" sz="4800" b="1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4620" y="3293240"/>
            <a:ext cx="1656184" cy="1080120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5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4620" y="3843604"/>
            <a:ext cx="1656184" cy="1080120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5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5812" y="4398735"/>
            <a:ext cx="1656184" cy="1080120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5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77986" y="1291424"/>
            <a:ext cx="1409726" cy="648072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3600" b="1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튜닝전</a:t>
            </a:r>
            <a:endParaRPr lang="ko-KR" altLang="en-US" sz="36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384256" y="1273324"/>
            <a:ext cx="1409726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3600" b="1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튜닝후</a:t>
            </a:r>
            <a:endParaRPr lang="ko-KR" altLang="en-US" sz="36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CC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3835E-6 6.33157E-7 L 0.39087 -0.00611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4" y="-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50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552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50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50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7 -0.00972 L 0.3062 -0.0033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6" y="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1" grpId="0" animBg="1"/>
      <p:bldP spid="91" grpId="1" animBg="1"/>
      <p:bldP spid="92" grpId="0" animBg="1"/>
      <p:bldP spid="92" grpId="1" animBg="1"/>
      <p:bldP spid="63" grpId="0" animBg="1"/>
      <p:bldP spid="63" grpId="1" animBg="1"/>
      <p:bldP spid="63" grpId="2" animBg="1"/>
      <p:bldP spid="63" grpId="3" animBg="1"/>
      <p:bldP spid="90" grpId="0" animBg="1"/>
      <p:bldP spid="90" grpId="1" animBg="1"/>
      <p:bldP spid="89" grpId="0" animBg="1"/>
      <p:bldP spid="89" grpId="1" animBg="1"/>
      <p:bldP spid="89" grpId="2" animBg="1"/>
      <p:bldP spid="89" grpId="3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23" name="TextBox 2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29" name="TextBox 28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614870" y="1489348"/>
            <a:ext cx="8712968" cy="1584176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ADDM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보고서를 수동으로 살펴봐야 함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대상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 Tuning Advisor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수동으로 실행해야 한다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5504" y="913284"/>
            <a:ext cx="1044116" cy="531608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10g</a:t>
            </a:r>
            <a:endParaRPr lang="ko-KR" altLang="en-US" sz="32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1466" y="3721596"/>
            <a:ext cx="8712968" cy="1584176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SQL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Tuning Advisor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자동으로 실행하여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프로파일 권장사항 생성</a:t>
            </a:r>
            <a:endParaRPr lang="ko-KR" altLang="en-US" sz="28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5504" y="3145532"/>
            <a:ext cx="1044116" cy="531608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11g</a:t>
            </a:r>
            <a:endParaRPr lang="ko-KR" altLang="en-US" sz="32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38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42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23" name="TextBox 2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29" name="TextBox 28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437631" y="712563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4000" b="1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옵티마이저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초기 설정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279" y="1993404"/>
            <a:ext cx="9584265" cy="1368152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일반적으로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옵티마이저가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컴파일하고 실행계획을 생성</a:t>
            </a:r>
            <a:endParaRPr lang="ko-KR" altLang="en-US" sz="28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0114" y="1489348"/>
            <a:ext cx="1439526" cy="432048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일반모드</a:t>
            </a:r>
            <a:endParaRPr lang="ko-KR" altLang="en-US" sz="2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8742" y="4112393"/>
            <a:ext cx="9584265" cy="1409403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일반모드에서 생성된 실행계획을 추가로 개선할 수 있는지 확인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추가로 개선이 가능하다고 하면 추가 분석을 수행한다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6577" y="3608337"/>
            <a:ext cx="1439526" cy="432048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튜닝모드</a:t>
            </a:r>
            <a:endParaRPr lang="ko-KR" altLang="en-US" sz="2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3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7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23" name="TextBox 2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29" name="TextBox 28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437631" y="712563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요소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279" y="1993404"/>
            <a:ext cx="9584265" cy="3384376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spcBef>
                <a:spcPts val="1200"/>
              </a:spcBef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AWR(Automatic Workload Repository</a:t>
            </a:r>
          </a:p>
          <a:p>
            <a:pPr marL="457200" indent="-457200">
              <a:spcBef>
                <a:spcPts val="1200"/>
              </a:spcBef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DB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</a:t>
            </a:r>
            <a:r>
              <a:rPr lang="en-US" altLang="ko-KR" sz="28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상태 정보를 스냅샷 정보 형태로 저장한다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457200" indent="-457200">
              <a:spcBef>
                <a:spcPts val="1200"/>
              </a:spcBef>
              <a:buFontTx/>
              <a:buChar char="-"/>
            </a:pP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 감지와 자체 튜닝을 위해 성능 통계를 수집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처리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유지 관리한다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457200" indent="-457200">
              <a:spcBef>
                <a:spcPts val="1200"/>
              </a:spcBef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11g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기본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60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 마다 스냅샷 생성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8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일간 스냅샷 정보 유지한다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0114" y="1489348"/>
            <a:ext cx="1439526" cy="432048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AWR</a:t>
            </a:r>
            <a:endParaRPr lang="ko-KR" altLang="en-US" sz="2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00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23" name="TextBox 22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29" name="TextBox 28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437631" y="712563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요소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279" y="1993404"/>
            <a:ext cx="9584265" cy="1872208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spcBef>
                <a:spcPts val="1200"/>
              </a:spcBef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AWR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스냅샷 이전과 이후의 수집정보 비교</a:t>
            </a:r>
            <a:endParaRPr lang="en-US" altLang="ko-KR" sz="28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indent="-457200">
              <a:spcBef>
                <a:spcPts val="1200"/>
              </a:spcBef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Instance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모니터링해서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병목현상을 발견한다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457200" indent="-457200">
              <a:spcBef>
                <a:spcPts val="1200"/>
              </a:spcBef>
              <a:buFontTx/>
              <a:buChar char="-"/>
            </a:pPr>
            <a:r>
              <a:rPr lang="ko-KR" altLang="en-US" sz="28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진달결과를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AWR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저장한다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0114" y="1489348"/>
            <a:ext cx="1439526" cy="432048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ADDM</a:t>
            </a:r>
            <a:endParaRPr lang="ko-KR" altLang="en-US" sz="2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4444" y="4441676"/>
            <a:ext cx="9584265" cy="1008112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marL="457200" indent="-457200">
              <a:spcBef>
                <a:spcPts val="1200"/>
              </a:spcBef>
              <a:buFontTx/>
              <a:buChar char="-"/>
            </a:pP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잘못된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r>
              <a:rPr lang="ko-KR" altLang="en-US" sz="28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권장사항을 제공한다</a:t>
            </a:r>
            <a:endParaRPr lang="en-US" altLang="ko-KR" sz="28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279" y="3937620"/>
            <a:ext cx="2591654" cy="432048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 Tuning Advisor</a:t>
            </a:r>
            <a:endParaRPr lang="ko-KR" altLang="en-US" sz="2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7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각 삼각형 41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440" y="-22820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687512" y="49188"/>
            <a:ext cx="3697116" cy="585291"/>
            <a:chOff x="1670458" y="397190"/>
            <a:chExt cx="3697116" cy="585291"/>
          </a:xfrm>
        </p:grpSpPr>
        <p:sp>
          <p:nvSpPr>
            <p:cNvPr id="80" name="TextBox 79"/>
            <p:cNvSpPr txBox="1"/>
            <p:nvPr/>
          </p:nvSpPr>
          <p:spPr>
            <a:xfrm>
              <a:off x="1700736" y="397190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70458" y="397706"/>
              <a:ext cx="3666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Automatic SQL Tuning</a:t>
              </a:r>
              <a:endPara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519142" y="185253"/>
            <a:ext cx="1602758" cy="367991"/>
            <a:chOff x="8519142" y="185253"/>
            <a:chExt cx="1602758" cy="367991"/>
          </a:xfrm>
        </p:grpSpPr>
        <p:sp>
          <p:nvSpPr>
            <p:cNvPr id="83" name="TextBox 82"/>
            <p:cNvSpPr txBox="1"/>
            <p:nvPr/>
          </p:nvSpPr>
          <p:spPr>
            <a:xfrm>
              <a:off x="8536384" y="187310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19142" y="185253"/>
              <a:ext cx="158551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78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ADMIN PROJECT</a:t>
              </a:r>
              <a:endParaRPr lang="ko-KR" altLang="en-US" sz="1778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56732" y="2368537"/>
            <a:ext cx="1206844" cy="1394075"/>
          </a:xfrm>
          <a:prstGeom prst="roundRect">
            <a:avLst/>
          </a:prstGeom>
          <a:noFill/>
          <a:ln w="317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>
              <a:spcBef>
                <a:spcPts val="120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AWR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1335584" y="2813002"/>
            <a:ext cx="645673" cy="5331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99680" y="2368537"/>
            <a:ext cx="1206844" cy="1394075"/>
          </a:xfrm>
          <a:prstGeom prst="roundRect">
            <a:avLst/>
          </a:prstGeom>
          <a:noFill/>
          <a:ln w="317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>
              <a:spcBef>
                <a:spcPts val="1200"/>
              </a:spcBef>
            </a:pPr>
            <a:r>
              <a:rPr lang="en-US" altLang="ko-KR" sz="2800" b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</a:p>
          <a:p>
            <a:pPr algn="ctr">
              <a:spcBef>
                <a:spcPts val="1200"/>
              </a:spcBef>
            </a:pPr>
            <a:r>
              <a:rPr lang="ko-KR" altLang="en-US" sz="28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식</a:t>
            </a:r>
            <a:r>
              <a:rPr lang="ko-KR" altLang="en-US" sz="28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별</a:t>
            </a:r>
            <a:endParaRPr lang="en-US" altLang="ko-KR" sz="2800" b="1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287912" y="2382515"/>
            <a:ext cx="1206844" cy="1394075"/>
          </a:xfrm>
          <a:prstGeom prst="roundRect">
            <a:avLst/>
          </a:prstGeom>
          <a:noFill/>
          <a:ln w="317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>
              <a:spcBef>
                <a:spcPts val="1200"/>
              </a:spcBef>
            </a:pPr>
            <a:r>
              <a:rPr lang="ko-KR" altLang="en-US" sz="28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권장 사항 생성</a:t>
            </a:r>
            <a:endParaRPr lang="en-US" altLang="ko-KR" sz="2800" b="1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20160" y="2440544"/>
            <a:ext cx="1206844" cy="1394075"/>
          </a:xfrm>
          <a:prstGeom prst="roundRect">
            <a:avLst/>
          </a:prstGeom>
          <a:noFill/>
          <a:ln w="317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>
              <a:spcBef>
                <a:spcPts val="1200"/>
              </a:spcBef>
            </a:pPr>
            <a:r>
              <a:rPr lang="ko-KR" altLang="en-US" sz="28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권장 사항 테스트</a:t>
            </a:r>
            <a:endParaRPr lang="en-US" altLang="ko-KR" sz="2800" b="1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3567832" y="2813002"/>
            <a:ext cx="645673" cy="5331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5623891" y="3134396"/>
            <a:ext cx="710240" cy="5331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flipH="1">
            <a:off x="5584056" y="2569468"/>
            <a:ext cx="720616" cy="5331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150940" y="2185842"/>
            <a:ext cx="1152128" cy="767252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성능 향상 </a:t>
            </a:r>
            <a:endParaRPr lang="en-US" altLang="ko-KR" b="1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055664" y="1720823"/>
            <a:ext cx="7848872" cy="3049538"/>
          </a:xfrm>
          <a:prstGeom prst="roundRect">
            <a:avLst/>
          </a:prstGeom>
          <a:noFill/>
          <a:ln w="25400" cmpd="sng">
            <a:solidFill>
              <a:srgbClr val="FF55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>
              <a:spcBef>
                <a:spcPts val="1200"/>
              </a:spcBef>
            </a:pPr>
            <a:endParaRPr lang="en-US" altLang="ko-KR" sz="28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03836" y="767758"/>
            <a:ext cx="4752528" cy="800016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Automatic SQL Tuning</a:t>
            </a:r>
            <a:endParaRPr lang="ko-KR" altLang="en-US" sz="32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546323" y="2425452"/>
            <a:ext cx="1206844" cy="1394075"/>
          </a:xfrm>
          <a:prstGeom prst="roundRect">
            <a:avLst/>
          </a:prstGeom>
          <a:noFill/>
          <a:ln w="317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>
              <a:spcBef>
                <a:spcPts val="1200"/>
              </a:spcBef>
            </a:pPr>
            <a:r>
              <a:rPr lang="ko-KR" altLang="en-US" sz="28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권장 사항 적용</a:t>
            </a:r>
            <a:endParaRPr lang="en-US" altLang="ko-KR" sz="2800" b="1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7808902" y="2928353"/>
            <a:ext cx="710240" cy="5331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십자형 1"/>
          <p:cNvSpPr/>
          <p:nvPr/>
        </p:nvSpPr>
        <p:spPr>
          <a:xfrm rot="18971081">
            <a:off x="7185626" y="2041789"/>
            <a:ext cx="1082754" cy="1055357"/>
          </a:xfrm>
          <a:prstGeom prst="plus">
            <a:avLst>
              <a:gd name="adj" fmla="val 38364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도넛 2"/>
          <p:cNvSpPr/>
          <p:nvPr/>
        </p:nvSpPr>
        <p:spPr>
          <a:xfrm>
            <a:off x="7239732" y="2047854"/>
            <a:ext cx="1059992" cy="1031698"/>
          </a:xfrm>
          <a:prstGeom prst="donut">
            <a:avLst>
              <a:gd name="adj" fmla="val 1757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8" grpId="0" animBg="1"/>
      <p:bldP spid="39" grpId="1" animBg="1"/>
      <p:bldP spid="39" grpId="2" animBg="1"/>
      <p:bldP spid="40" grpId="0" animBg="1"/>
      <p:bldP spid="41" grpId="0" animBg="1"/>
      <p:bldP spid="45" grpId="0" animBg="1"/>
      <p:bldP spid="46" grpId="0" animBg="1"/>
      <p:bldP spid="2" grpId="0" animBg="1"/>
      <p:bldP spid="2" grpId="1" animBg="1"/>
      <p:bldP spid="3" grpId="0" animBg="1"/>
    </p:bldLst>
  </p:timing>
</p:sld>
</file>

<file path=ppt/theme/theme1.xml><?xml version="1.0" encoding="utf-8"?>
<a:theme xmlns:a="http://schemas.openxmlformats.org/drawingml/2006/main" name="시작과 끝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8119</TotalTime>
  <Words>860</Words>
  <Application>Microsoft Office PowerPoint</Application>
  <PresentationFormat>사용자 지정</PresentationFormat>
  <Paragraphs>326</Paragraphs>
  <Slides>32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굴림</vt:lpstr>
      <vt:lpstr>Arial</vt:lpstr>
      <vt:lpstr>함초롬돋움</vt:lpstr>
      <vt:lpstr>맑은 고딕</vt:lpstr>
      <vt:lpstr>함초롬돋움 (본문)</vt:lpstr>
      <vt:lpstr>나눔바른고딕</vt:lpstr>
      <vt:lpstr>나눔바른펜</vt:lpstr>
      <vt:lpstr>시작과 끝</vt:lpstr>
      <vt:lpstr>2_Hancom Office</vt:lpstr>
      <vt:lpstr>내용</vt:lpstr>
      <vt:lpstr>3_Hancom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010-9906-8610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ComBaBo</dc:creator>
  <cp:lastModifiedBy>Administrator</cp:lastModifiedBy>
  <cp:revision>130</cp:revision>
  <dcterms:created xsi:type="dcterms:W3CDTF">2016-05-31T00:34:58Z</dcterms:created>
  <dcterms:modified xsi:type="dcterms:W3CDTF">2018-02-12T06:52:33Z</dcterms:modified>
</cp:coreProperties>
</file>