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2"/>
  </p:notesMasterIdLst>
  <p:sldIdLst>
    <p:sldId id="257" r:id="rId2"/>
    <p:sldId id="260" r:id="rId3"/>
    <p:sldId id="261" r:id="rId4"/>
    <p:sldId id="258" r:id="rId5"/>
    <p:sldId id="272" r:id="rId6"/>
    <p:sldId id="270" r:id="rId7"/>
    <p:sldId id="271" r:id="rId8"/>
    <p:sldId id="273" r:id="rId9"/>
    <p:sldId id="274" r:id="rId10"/>
    <p:sldId id="269" r:id="rId11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3"/>
    </p:embeddedFont>
    <p:embeddedFont>
      <p:font typeface="나눔스퀘어 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E7E5"/>
    <a:srgbClr val="57D5D2"/>
    <a:srgbClr val="2AABA8"/>
    <a:srgbClr val="24B5B2"/>
    <a:srgbClr val="8DBABD"/>
    <a:srgbClr val="1E9693"/>
    <a:srgbClr val="1A6A68"/>
    <a:srgbClr val="33FAE6"/>
    <a:srgbClr val="33CC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58" y="-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4134" y="2144076"/>
            <a:ext cx="594310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RAC </a:t>
            </a:r>
            <a:r>
              <a:rPr lang="ko-KR" altLang="en-US" sz="115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</a:t>
            </a:r>
            <a:endParaRPr lang="ko-KR" altLang="en-US" sz="115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414045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Windows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임재영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5928" y="2447473"/>
            <a:ext cx="54801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88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870648"/>
            <a:ext cx="4200071" cy="646331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 사 합 </a:t>
            </a:r>
            <a:r>
              <a:rPr lang="ko-KR" altLang="en-US" sz="3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니</a:t>
            </a:r>
            <a:r>
              <a:rPr lang="ko-KR" altLang="en-US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 </a:t>
            </a:r>
            <a:r>
              <a:rPr lang="en-US" altLang="ko-KR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!!!!!!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9316" y="1866801"/>
            <a:ext cx="297549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</a:t>
            </a:r>
            <a:r>
              <a:rPr lang="en-US" altLang="ko-KR" sz="11500" b="1" dirty="0" smtClean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endParaRPr lang="ko-KR" altLang="en-US" sz="16600" b="1" dirty="0">
              <a:solidFill>
                <a:schemeClr val="bg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9316" y="4152786"/>
            <a:ext cx="297549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 </a:t>
            </a:r>
            <a:r>
              <a:rPr lang="en-US" altLang="ko-KR" sz="11500" b="1" dirty="0" smtClean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endParaRPr lang="ko-KR" altLang="en-US" sz="11500" b="1" dirty="0">
              <a:solidFill>
                <a:schemeClr val="bg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25440" y="2300153"/>
            <a:ext cx="5344160" cy="101566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Load Balance</a:t>
            </a:r>
            <a:endParaRPr lang="ko-KR" altLang="en-US" sz="6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1566" y="627893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425440" y="4687753"/>
            <a:ext cx="5344160" cy="101566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Failover</a:t>
            </a:r>
            <a:endParaRPr lang="ko-KR" altLang="en-US" sz="6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593734" y="3315816"/>
            <a:ext cx="517586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88041" y="5703416"/>
            <a:ext cx="517586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500" y="317038"/>
            <a:ext cx="17267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endParaRPr lang="ko-KR" altLang="en-US" sz="88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06979" y="2926979"/>
            <a:ext cx="7256781" cy="1446550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8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Load Balance</a:t>
            </a:r>
            <a:endParaRPr lang="ko-KR" altLang="en-US" sz="8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383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5726" y="386593"/>
            <a:ext cx="2589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Load Balance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779" y="387187"/>
            <a:ext cx="77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6" y="1544319"/>
            <a:ext cx="910923" cy="91092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5" y="2564989"/>
            <a:ext cx="910923" cy="9109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6" y="3486072"/>
            <a:ext cx="910923" cy="9109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6" y="4434157"/>
            <a:ext cx="910923" cy="91092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6" y="5375560"/>
            <a:ext cx="910923" cy="910923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1766215" y="1999780"/>
            <a:ext cx="3080105" cy="1589240"/>
            <a:chOff x="2442629" y="2175520"/>
            <a:chExt cx="3080105" cy="1589240"/>
          </a:xfrm>
        </p:grpSpPr>
        <p:cxnSp>
          <p:nvCxnSpPr>
            <p:cNvPr id="19" name="직선 화살표 연결선 18"/>
            <p:cNvCxnSpPr/>
            <p:nvPr/>
          </p:nvCxnSpPr>
          <p:spPr>
            <a:xfrm>
              <a:off x="2501965" y="2281436"/>
              <a:ext cx="3020769" cy="1483324"/>
            </a:xfrm>
            <a:prstGeom prst="straightConnector1">
              <a:avLst/>
            </a:prstGeom>
            <a:ln w="38100">
              <a:solidFill>
                <a:srgbClr val="8DBAB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2442629" y="2175520"/>
              <a:ext cx="156604" cy="169847"/>
            </a:xfrm>
            <a:prstGeom prst="ellipse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110771" y="1945018"/>
            <a:ext cx="6323421" cy="3500059"/>
            <a:chOff x="5110771" y="1945018"/>
            <a:chExt cx="6323421" cy="3500059"/>
          </a:xfrm>
        </p:grpSpPr>
        <p:sp>
          <p:nvSpPr>
            <p:cNvPr id="22" name="직사각형 21"/>
            <p:cNvSpPr/>
            <p:nvPr/>
          </p:nvSpPr>
          <p:spPr>
            <a:xfrm>
              <a:off x="5395223" y="3084315"/>
              <a:ext cx="5654749" cy="1510878"/>
            </a:xfrm>
            <a:prstGeom prst="rect">
              <a:avLst/>
            </a:prstGeom>
            <a:noFill/>
            <a:ln w="19050"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738209" y="3242376"/>
              <a:ext cx="1561751" cy="1255764"/>
            </a:xfrm>
            <a:prstGeom prst="rect">
              <a:avLst/>
            </a:prstGeom>
            <a:noFill/>
            <a:ln w="19050"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-100" dirty="0" smtClean="0">
                  <a:solidFill>
                    <a:schemeClr val="tx1"/>
                  </a:solidFill>
                </a:rPr>
                <a:t>Shared</a:t>
              </a:r>
            </a:p>
            <a:p>
              <a:pPr algn="ctr"/>
              <a:r>
                <a:rPr lang="en-US" altLang="ko-KR" sz="2800" b="1" spc="-100" dirty="0" smtClean="0">
                  <a:solidFill>
                    <a:schemeClr val="tx1"/>
                  </a:solidFill>
                </a:rPr>
                <a:t>Pool</a:t>
              </a:r>
              <a:endParaRPr lang="ko-KR" altLang="en-US" sz="2800" b="1" spc="-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277873" y="3232569"/>
              <a:ext cx="1521230" cy="1255764"/>
            </a:xfrm>
            <a:prstGeom prst="rect">
              <a:avLst/>
            </a:prstGeom>
            <a:noFill/>
            <a:ln w="19050"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Redo log</a:t>
              </a: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Buffer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300483" y="2607261"/>
              <a:ext cx="1341608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500" b="1" dirty="0" smtClean="0"/>
                <a:t>SGA</a:t>
              </a:r>
              <a:endParaRPr lang="ko-KR" altLang="en-US" sz="2500" b="1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110771" y="1945018"/>
              <a:ext cx="21254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 smtClean="0"/>
                <a:t>Instance</a:t>
              </a:r>
              <a:endParaRPr lang="ko-KR" altLang="en-US" sz="32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88256" y="2563139"/>
              <a:ext cx="6178369" cy="2593061"/>
            </a:xfrm>
            <a:prstGeom prst="rect">
              <a:avLst/>
            </a:prstGeom>
            <a:noFill/>
            <a:ln w="19050"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7464745" y="3230768"/>
              <a:ext cx="1611857" cy="1255764"/>
              <a:chOff x="7130089" y="2420535"/>
              <a:chExt cx="1474033" cy="1255764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7130089" y="3501051"/>
                <a:ext cx="1474033" cy="0"/>
              </a:xfrm>
              <a:prstGeom prst="line">
                <a:avLst/>
              </a:prstGeom>
              <a:ln w="12700">
                <a:solidFill>
                  <a:srgbClr val="8DBA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7142385" y="2716976"/>
                <a:ext cx="1437071" cy="0"/>
              </a:xfrm>
              <a:prstGeom prst="line">
                <a:avLst/>
              </a:prstGeom>
              <a:ln w="12700">
                <a:solidFill>
                  <a:srgbClr val="8DBA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144081" y="2975233"/>
                <a:ext cx="1437071" cy="0"/>
              </a:xfrm>
              <a:prstGeom prst="line">
                <a:avLst/>
              </a:prstGeom>
              <a:ln w="12700">
                <a:solidFill>
                  <a:srgbClr val="8DBA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7142383" y="3248600"/>
                <a:ext cx="1437071" cy="0"/>
              </a:xfrm>
              <a:prstGeom prst="line">
                <a:avLst/>
              </a:prstGeom>
              <a:ln w="12700">
                <a:solidFill>
                  <a:srgbClr val="8DBA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7493630" y="2439792"/>
                <a:ext cx="0" cy="1236507"/>
              </a:xfrm>
              <a:prstGeom prst="line">
                <a:avLst/>
              </a:prstGeom>
              <a:ln w="12700">
                <a:solidFill>
                  <a:srgbClr val="8DBA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7873293" y="2439791"/>
                <a:ext cx="0" cy="1236507"/>
              </a:xfrm>
              <a:prstGeom prst="line">
                <a:avLst/>
              </a:prstGeom>
              <a:ln w="12700">
                <a:solidFill>
                  <a:srgbClr val="8DBA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8272695" y="2431088"/>
                <a:ext cx="0" cy="1236507"/>
              </a:xfrm>
              <a:prstGeom prst="line">
                <a:avLst/>
              </a:prstGeom>
              <a:ln w="12700">
                <a:solidFill>
                  <a:srgbClr val="8DBA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7142388" y="2420535"/>
                <a:ext cx="1444997" cy="1255764"/>
              </a:xfrm>
              <a:prstGeom prst="rect">
                <a:avLst/>
              </a:prstGeom>
              <a:noFill/>
              <a:ln w="19050">
                <a:solidFill>
                  <a:srgbClr val="8DBA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DB</a:t>
                </a:r>
              </a:p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Buffer</a:t>
                </a:r>
              </a:p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Cache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타원 5"/>
            <p:cNvSpPr/>
            <p:nvPr/>
          </p:nvSpPr>
          <p:spPr>
            <a:xfrm>
              <a:off x="5188257" y="4871720"/>
              <a:ext cx="1198347" cy="568960"/>
            </a:xfrm>
            <a:prstGeom prst="ellipse">
              <a:avLst/>
            </a:prstGeom>
            <a:solidFill>
              <a:srgbClr val="33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SMON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509673" y="4876117"/>
              <a:ext cx="1198347" cy="568960"/>
            </a:xfrm>
            <a:prstGeom prst="ellipse">
              <a:avLst/>
            </a:prstGeom>
            <a:solidFill>
              <a:srgbClr val="33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PMON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7780053" y="4876117"/>
              <a:ext cx="1198347" cy="568960"/>
            </a:xfrm>
            <a:prstGeom prst="ellipse">
              <a:avLst/>
            </a:prstGeom>
            <a:solidFill>
              <a:srgbClr val="33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DBWR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9001026" y="4876117"/>
              <a:ext cx="1198347" cy="568960"/>
            </a:xfrm>
            <a:prstGeom prst="ellipse">
              <a:avLst/>
            </a:prstGeom>
            <a:solidFill>
              <a:srgbClr val="33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CKPT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0235845" y="4876117"/>
              <a:ext cx="1198347" cy="568960"/>
            </a:xfrm>
            <a:prstGeom prst="ellipse">
              <a:avLst/>
            </a:prstGeom>
            <a:solidFill>
              <a:srgbClr val="33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LGWR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766215" y="3060921"/>
            <a:ext cx="3080105" cy="724545"/>
            <a:chOff x="2442629" y="2175520"/>
            <a:chExt cx="3080105" cy="724545"/>
          </a:xfrm>
        </p:grpSpPr>
        <p:cxnSp>
          <p:nvCxnSpPr>
            <p:cNvPr id="49" name="직선 화살표 연결선 48"/>
            <p:cNvCxnSpPr/>
            <p:nvPr/>
          </p:nvCxnSpPr>
          <p:spPr>
            <a:xfrm>
              <a:off x="2501965" y="2281436"/>
              <a:ext cx="3020769" cy="618629"/>
            </a:xfrm>
            <a:prstGeom prst="straightConnector1">
              <a:avLst/>
            </a:prstGeom>
            <a:ln w="38100">
              <a:solidFill>
                <a:srgbClr val="8DBAB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/>
            <p:cNvSpPr/>
            <p:nvPr/>
          </p:nvSpPr>
          <p:spPr>
            <a:xfrm>
              <a:off x="2442629" y="2175520"/>
              <a:ext cx="156604" cy="169847"/>
            </a:xfrm>
            <a:prstGeom prst="ellipse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766215" y="3941533"/>
            <a:ext cx="3026765" cy="266863"/>
            <a:chOff x="2442629" y="2078504"/>
            <a:chExt cx="3026765" cy="266863"/>
          </a:xfrm>
        </p:grpSpPr>
        <p:cxnSp>
          <p:nvCxnSpPr>
            <p:cNvPr id="52" name="직선 화살표 연결선 51"/>
            <p:cNvCxnSpPr/>
            <p:nvPr/>
          </p:nvCxnSpPr>
          <p:spPr>
            <a:xfrm flipV="1">
              <a:off x="2501965" y="2078504"/>
              <a:ext cx="2967429" cy="202932"/>
            </a:xfrm>
            <a:prstGeom prst="straightConnector1">
              <a:avLst/>
            </a:prstGeom>
            <a:ln w="38100">
              <a:solidFill>
                <a:srgbClr val="8DBAB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2442629" y="2175520"/>
              <a:ext cx="156604" cy="169847"/>
            </a:xfrm>
            <a:prstGeom prst="ellipse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766215" y="4311284"/>
            <a:ext cx="3080105" cy="1889323"/>
            <a:chOff x="2442629" y="456044"/>
            <a:chExt cx="3080105" cy="1889323"/>
          </a:xfrm>
        </p:grpSpPr>
        <p:cxnSp>
          <p:nvCxnSpPr>
            <p:cNvPr id="55" name="직선 화살표 연결선 54"/>
            <p:cNvCxnSpPr/>
            <p:nvPr/>
          </p:nvCxnSpPr>
          <p:spPr>
            <a:xfrm flipV="1">
              <a:off x="2501965" y="456044"/>
              <a:ext cx="3020769" cy="1825392"/>
            </a:xfrm>
            <a:prstGeom prst="straightConnector1">
              <a:avLst/>
            </a:prstGeom>
            <a:ln w="38100">
              <a:solidFill>
                <a:srgbClr val="8DBAB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2442629" y="2175520"/>
              <a:ext cx="156604" cy="169847"/>
            </a:xfrm>
            <a:prstGeom prst="ellipse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766215" y="4123472"/>
            <a:ext cx="3080105" cy="1037125"/>
            <a:chOff x="2442629" y="1308242"/>
            <a:chExt cx="3080105" cy="1037125"/>
          </a:xfrm>
        </p:grpSpPr>
        <p:cxnSp>
          <p:nvCxnSpPr>
            <p:cNvPr id="58" name="직선 화살표 연결선 57"/>
            <p:cNvCxnSpPr/>
            <p:nvPr/>
          </p:nvCxnSpPr>
          <p:spPr>
            <a:xfrm flipV="1">
              <a:off x="2501965" y="1308242"/>
              <a:ext cx="3020769" cy="973194"/>
            </a:xfrm>
            <a:prstGeom prst="straightConnector1">
              <a:avLst/>
            </a:prstGeom>
            <a:ln w="38100">
              <a:solidFill>
                <a:srgbClr val="8DBAB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/>
            <p:cNvSpPr/>
            <p:nvPr/>
          </p:nvSpPr>
          <p:spPr>
            <a:xfrm>
              <a:off x="2442629" y="2175520"/>
              <a:ext cx="156604" cy="169847"/>
            </a:xfrm>
            <a:prstGeom prst="ellipse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폭발 1 67"/>
          <p:cNvSpPr/>
          <p:nvPr/>
        </p:nvSpPr>
        <p:spPr>
          <a:xfrm>
            <a:off x="3536752" y="2728229"/>
            <a:ext cx="2849852" cy="2264444"/>
          </a:xfrm>
          <a:prstGeom prst="irregularSeal1">
            <a:avLst/>
          </a:prstGeom>
          <a:solidFill>
            <a:srgbClr val="FF6600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1"/>
                </a:solidFill>
              </a:rPr>
              <a:t>부하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383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5726" y="386593"/>
            <a:ext cx="2589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Load Balance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779" y="387187"/>
            <a:ext cx="77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0" y="1544319"/>
            <a:ext cx="910923" cy="91092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9" y="2564989"/>
            <a:ext cx="910923" cy="9109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0" y="3486072"/>
            <a:ext cx="910923" cy="9109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0" y="4434157"/>
            <a:ext cx="910923" cy="91092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0" y="5375560"/>
            <a:ext cx="910923" cy="91092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443588" y="459236"/>
            <a:ext cx="6547679" cy="3118914"/>
            <a:chOff x="4792980" y="680814"/>
            <a:chExt cx="6547679" cy="3118914"/>
          </a:xfrm>
        </p:grpSpPr>
        <p:sp>
          <p:nvSpPr>
            <p:cNvPr id="22" name="직사각형 21"/>
            <p:cNvSpPr/>
            <p:nvPr/>
          </p:nvSpPr>
          <p:spPr>
            <a:xfrm>
              <a:off x="5381690" y="1681261"/>
              <a:ext cx="5654749" cy="1510878"/>
            </a:xfrm>
            <a:prstGeom prst="rect">
              <a:avLst/>
            </a:prstGeom>
            <a:noFill/>
            <a:ln w="19050"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724676" y="1839322"/>
              <a:ext cx="1561751" cy="1255764"/>
            </a:xfrm>
            <a:prstGeom prst="rect">
              <a:avLst/>
            </a:prstGeom>
            <a:noFill/>
            <a:ln w="19050"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-100" dirty="0" smtClean="0">
                  <a:solidFill>
                    <a:schemeClr val="tx1"/>
                  </a:solidFill>
                </a:rPr>
                <a:t>Shared</a:t>
              </a:r>
            </a:p>
            <a:p>
              <a:pPr algn="ctr"/>
              <a:r>
                <a:rPr lang="en-US" altLang="ko-KR" sz="2800" b="1" spc="-100" dirty="0" smtClean="0">
                  <a:solidFill>
                    <a:schemeClr val="tx1"/>
                  </a:solidFill>
                </a:rPr>
                <a:t>Pool</a:t>
              </a:r>
              <a:endParaRPr lang="ko-KR" altLang="en-US" sz="2800" b="1" spc="-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264340" y="1829515"/>
              <a:ext cx="1521230" cy="1255764"/>
            </a:xfrm>
            <a:prstGeom prst="rect">
              <a:avLst/>
            </a:prstGeom>
            <a:noFill/>
            <a:ln w="19050"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Redo log</a:t>
              </a: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Buffer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174723" y="1214316"/>
              <a:ext cx="1341608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500" b="1" dirty="0" smtClean="0"/>
                <a:t>SGA</a:t>
              </a:r>
              <a:endParaRPr lang="ko-KR" altLang="en-US" sz="2500" b="1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92980" y="680814"/>
              <a:ext cx="21254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 smtClean="0"/>
                <a:t>RAC1</a:t>
              </a:r>
              <a:endParaRPr lang="ko-KR" altLang="en-US" sz="32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74723" y="1265589"/>
              <a:ext cx="5973923" cy="2220483"/>
            </a:xfrm>
            <a:prstGeom prst="rect">
              <a:avLst/>
            </a:prstGeom>
            <a:noFill/>
            <a:ln w="19050"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7451212" y="1827714"/>
              <a:ext cx="1611857" cy="1255764"/>
              <a:chOff x="7130089" y="2420535"/>
              <a:chExt cx="1474033" cy="1255764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7130089" y="3501051"/>
                <a:ext cx="1474033" cy="0"/>
              </a:xfrm>
              <a:prstGeom prst="line">
                <a:avLst/>
              </a:prstGeom>
              <a:ln w="12700">
                <a:solidFill>
                  <a:srgbClr val="8DBA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7142385" y="2716976"/>
                <a:ext cx="1437071" cy="0"/>
              </a:xfrm>
              <a:prstGeom prst="line">
                <a:avLst/>
              </a:prstGeom>
              <a:ln w="12700">
                <a:solidFill>
                  <a:srgbClr val="8DBA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144081" y="2975233"/>
                <a:ext cx="1437071" cy="0"/>
              </a:xfrm>
              <a:prstGeom prst="line">
                <a:avLst/>
              </a:prstGeom>
              <a:ln w="12700">
                <a:solidFill>
                  <a:srgbClr val="8DBA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7142383" y="3248600"/>
                <a:ext cx="1437071" cy="0"/>
              </a:xfrm>
              <a:prstGeom prst="line">
                <a:avLst/>
              </a:prstGeom>
              <a:ln w="12700">
                <a:solidFill>
                  <a:srgbClr val="8DBA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7493630" y="2439792"/>
                <a:ext cx="0" cy="1236507"/>
              </a:xfrm>
              <a:prstGeom prst="line">
                <a:avLst/>
              </a:prstGeom>
              <a:ln w="12700">
                <a:solidFill>
                  <a:srgbClr val="8DBA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7873293" y="2439791"/>
                <a:ext cx="0" cy="1236507"/>
              </a:xfrm>
              <a:prstGeom prst="line">
                <a:avLst/>
              </a:prstGeom>
              <a:ln w="12700">
                <a:solidFill>
                  <a:srgbClr val="8DBA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8272695" y="2431088"/>
                <a:ext cx="0" cy="1236507"/>
              </a:xfrm>
              <a:prstGeom prst="line">
                <a:avLst/>
              </a:prstGeom>
              <a:ln w="12700">
                <a:solidFill>
                  <a:srgbClr val="8DBA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7142388" y="2420535"/>
                <a:ext cx="1444997" cy="1255764"/>
              </a:xfrm>
              <a:prstGeom prst="rect">
                <a:avLst/>
              </a:prstGeom>
              <a:noFill/>
              <a:ln w="19050">
                <a:solidFill>
                  <a:srgbClr val="8DBA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DB</a:t>
                </a:r>
              </a:p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Buffer</a:t>
                </a:r>
              </a:p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Cache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타원 5"/>
            <p:cNvSpPr/>
            <p:nvPr/>
          </p:nvSpPr>
          <p:spPr>
            <a:xfrm>
              <a:off x="5174768" y="3230768"/>
              <a:ext cx="1198347" cy="568960"/>
            </a:xfrm>
            <a:prstGeom prst="ellipse">
              <a:avLst/>
            </a:prstGeom>
            <a:solidFill>
              <a:srgbClr val="33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SMON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408839" y="3230768"/>
              <a:ext cx="1198347" cy="568960"/>
            </a:xfrm>
            <a:prstGeom prst="ellipse">
              <a:avLst/>
            </a:prstGeom>
            <a:solidFill>
              <a:srgbClr val="33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PMON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7653116" y="3216506"/>
              <a:ext cx="1198347" cy="568960"/>
            </a:xfrm>
            <a:prstGeom prst="ellipse">
              <a:avLst/>
            </a:prstGeom>
            <a:solidFill>
              <a:srgbClr val="33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DBWR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8908797" y="3230768"/>
              <a:ext cx="1198347" cy="568960"/>
            </a:xfrm>
            <a:prstGeom prst="ellipse">
              <a:avLst/>
            </a:prstGeom>
            <a:solidFill>
              <a:srgbClr val="33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CKPT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0142312" y="3230768"/>
              <a:ext cx="1198347" cy="568960"/>
            </a:xfrm>
            <a:prstGeom prst="ellipse">
              <a:avLst/>
            </a:prstGeom>
            <a:solidFill>
              <a:srgbClr val="33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LGWR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495263" y="3612232"/>
            <a:ext cx="6547679" cy="3120748"/>
            <a:chOff x="4792980" y="678980"/>
            <a:chExt cx="6547679" cy="3120748"/>
          </a:xfrm>
        </p:grpSpPr>
        <p:sp>
          <p:nvSpPr>
            <p:cNvPr id="102" name="직사각형 101"/>
            <p:cNvSpPr/>
            <p:nvPr/>
          </p:nvSpPr>
          <p:spPr>
            <a:xfrm>
              <a:off x="5381690" y="1681261"/>
              <a:ext cx="5654749" cy="1510878"/>
            </a:xfrm>
            <a:prstGeom prst="rect">
              <a:avLst/>
            </a:prstGeom>
            <a:noFill/>
            <a:ln w="19050"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724676" y="1839322"/>
              <a:ext cx="1561751" cy="1255764"/>
            </a:xfrm>
            <a:prstGeom prst="rect">
              <a:avLst/>
            </a:prstGeom>
            <a:noFill/>
            <a:ln w="19050"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-100" dirty="0" smtClean="0">
                  <a:solidFill>
                    <a:schemeClr val="tx1"/>
                  </a:solidFill>
                </a:rPr>
                <a:t>Shared</a:t>
              </a:r>
            </a:p>
            <a:p>
              <a:pPr algn="ctr"/>
              <a:r>
                <a:rPr lang="en-US" altLang="ko-KR" sz="2800" b="1" spc="-100" dirty="0" smtClean="0">
                  <a:solidFill>
                    <a:schemeClr val="tx1"/>
                  </a:solidFill>
                </a:rPr>
                <a:t>Pool</a:t>
              </a:r>
              <a:endParaRPr lang="ko-KR" altLang="en-US" sz="2800" b="1" spc="-1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9264340" y="1829515"/>
              <a:ext cx="1521230" cy="1255764"/>
            </a:xfrm>
            <a:prstGeom prst="rect">
              <a:avLst/>
            </a:prstGeom>
            <a:noFill/>
            <a:ln w="19050"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Redo log</a:t>
              </a: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Buffer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174723" y="1214316"/>
              <a:ext cx="1341608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500" b="1" dirty="0" smtClean="0"/>
                <a:t>SGA</a:t>
              </a:r>
              <a:endParaRPr lang="ko-KR" altLang="en-US" sz="2500" b="1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792980" y="678980"/>
              <a:ext cx="21254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 smtClean="0"/>
                <a:t>RAC2</a:t>
              </a:r>
              <a:endParaRPr lang="ko-KR" altLang="en-US" sz="3200" b="1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174723" y="1265589"/>
              <a:ext cx="5973923" cy="2220483"/>
            </a:xfrm>
            <a:prstGeom prst="rect">
              <a:avLst/>
            </a:prstGeom>
            <a:noFill/>
            <a:ln w="19050"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7451212" y="1827714"/>
              <a:ext cx="1611857" cy="1255764"/>
              <a:chOff x="7130089" y="2420535"/>
              <a:chExt cx="1474033" cy="1255764"/>
            </a:xfrm>
          </p:grpSpPr>
          <p:cxnSp>
            <p:nvCxnSpPr>
              <p:cNvPr id="114" name="직선 연결선 113"/>
              <p:cNvCxnSpPr/>
              <p:nvPr/>
            </p:nvCxnSpPr>
            <p:spPr>
              <a:xfrm>
                <a:off x="7130089" y="3501051"/>
                <a:ext cx="1474033" cy="0"/>
              </a:xfrm>
              <a:prstGeom prst="line">
                <a:avLst/>
              </a:prstGeom>
              <a:ln w="12700">
                <a:solidFill>
                  <a:srgbClr val="8DBA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7142385" y="2716976"/>
                <a:ext cx="1437071" cy="0"/>
              </a:xfrm>
              <a:prstGeom prst="line">
                <a:avLst/>
              </a:prstGeom>
              <a:ln w="12700">
                <a:solidFill>
                  <a:srgbClr val="8DBA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7144081" y="2975233"/>
                <a:ext cx="1437071" cy="0"/>
              </a:xfrm>
              <a:prstGeom prst="line">
                <a:avLst/>
              </a:prstGeom>
              <a:ln w="12700">
                <a:solidFill>
                  <a:srgbClr val="8DBA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>
                <a:off x="7142383" y="3248600"/>
                <a:ext cx="1437071" cy="0"/>
              </a:xfrm>
              <a:prstGeom prst="line">
                <a:avLst/>
              </a:prstGeom>
              <a:ln w="12700">
                <a:solidFill>
                  <a:srgbClr val="8DBA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7493630" y="2439792"/>
                <a:ext cx="0" cy="1236507"/>
              </a:xfrm>
              <a:prstGeom prst="line">
                <a:avLst/>
              </a:prstGeom>
              <a:ln w="12700">
                <a:solidFill>
                  <a:srgbClr val="8DBA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7873293" y="2439791"/>
                <a:ext cx="0" cy="1236507"/>
              </a:xfrm>
              <a:prstGeom prst="line">
                <a:avLst/>
              </a:prstGeom>
              <a:ln w="12700">
                <a:solidFill>
                  <a:srgbClr val="8DBA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8272695" y="2431088"/>
                <a:ext cx="0" cy="1236507"/>
              </a:xfrm>
              <a:prstGeom prst="line">
                <a:avLst/>
              </a:prstGeom>
              <a:ln w="12700">
                <a:solidFill>
                  <a:srgbClr val="8DBA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직사각형 120"/>
              <p:cNvSpPr/>
              <p:nvPr/>
            </p:nvSpPr>
            <p:spPr>
              <a:xfrm>
                <a:off x="7142388" y="2420535"/>
                <a:ext cx="1444997" cy="1255764"/>
              </a:xfrm>
              <a:prstGeom prst="rect">
                <a:avLst/>
              </a:prstGeom>
              <a:noFill/>
              <a:ln w="19050">
                <a:solidFill>
                  <a:srgbClr val="8DBA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DB</a:t>
                </a:r>
              </a:p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Buffer</a:t>
                </a:r>
              </a:p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Cache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타원 108"/>
            <p:cNvSpPr/>
            <p:nvPr/>
          </p:nvSpPr>
          <p:spPr>
            <a:xfrm>
              <a:off x="5174768" y="3230768"/>
              <a:ext cx="1198347" cy="568960"/>
            </a:xfrm>
            <a:prstGeom prst="ellipse">
              <a:avLst/>
            </a:prstGeom>
            <a:solidFill>
              <a:srgbClr val="33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SMON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6408839" y="3230768"/>
              <a:ext cx="1198347" cy="568960"/>
            </a:xfrm>
            <a:prstGeom prst="ellipse">
              <a:avLst/>
            </a:prstGeom>
            <a:solidFill>
              <a:srgbClr val="33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PMON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7653116" y="3216506"/>
              <a:ext cx="1198347" cy="568960"/>
            </a:xfrm>
            <a:prstGeom prst="ellipse">
              <a:avLst/>
            </a:prstGeom>
            <a:solidFill>
              <a:srgbClr val="33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DBWR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8908797" y="3230768"/>
              <a:ext cx="1198347" cy="568960"/>
            </a:xfrm>
            <a:prstGeom prst="ellipse">
              <a:avLst/>
            </a:prstGeom>
            <a:solidFill>
              <a:srgbClr val="33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CKPT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10142312" y="3230768"/>
              <a:ext cx="1198347" cy="568960"/>
            </a:xfrm>
            <a:prstGeom prst="ellipse">
              <a:avLst/>
            </a:prstGeom>
            <a:solidFill>
              <a:srgbClr val="33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LGWR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1240902" y="1925352"/>
            <a:ext cx="4280988" cy="169847"/>
            <a:chOff x="2442629" y="2175520"/>
            <a:chExt cx="4280988" cy="169847"/>
          </a:xfrm>
        </p:grpSpPr>
        <p:cxnSp>
          <p:nvCxnSpPr>
            <p:cNvPr id="123" name="직선 화살표 연결선 122"/>
            <p:cNvCxnSpPr/>
            <p:nvPr/>
          </p:nvCxnSpPr>
          <p:spPr>
            <a:xfrm flipV="1">
              <a:off x="2501965" y="2270939"/>
              <a:ext cx="4221652" cy="10498"/>
            </a:xfrm>
            <a:prstGeom prst="straightConnector1">
              <a:avLst/>
            </a:prstGeom>
            <a:ln w="38100">
              <a:solidFill>
                <a:srgbClr val="8DBAB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타원 123"/>
            <p:cNvSpPr/>
            <p:nvPr/>
          </p:nvSpPr>
          <p:spPr>
            <a:xfrm>
              <a:off x="2442629" y="2175520"/>
              <a:ext cx="156604" cy="169847"/>
            </a:xfrm>
            <a:prstGeom prst="ellipse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1300238" y="2434201"/>
            <a:ext cx="4221652" cy="826792"/>
            <a:chOff x="2442629" y="1518575"/>
            <a:chExt cx="4221652" cy="826792"/>
          </a:xfrm>
        </p:grpSpPr>
        <p:cxnSp>
          <p:nvCxnSpPr>
            <p:cNvPr id="127" name="직선 화살표 연결선 126"/>
            <p:cNvCxnSpPr/>
            <p:nvPr/>
          </p:nvCxnSpPr>
          <p:spPr>
            <a:xfrm flipV="1">
              <a:off x="2501965" y="1518575"/>
              <a:ext cx="4162316" cy="762862"/>
            </a:xfrm>
            <a:prstGeom prst="straightConnector1">
              <a:avLst/>
            </a:prstGeom>
            <a:ln w="38100">
              <a:solidFill>
                <a:srgbClr val="8DBAB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타원 127"/>
            <p:cNvSpPr/>
            <p:nvPr/>
          </p:nvSpPr>
          <p:spPr>
            <a:xfrm>
              <a:off x="2442629" y="2175520"/>
              <a:ext cx="156604" cy="169847"/>
            </a:xfrm>
            <a:prstGeom prst="ellipse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1300238" y="4056330"/>
            <a:ext cx="4335631" cy="1001077"/>
            <a:chOff x="2442629" y="2175520"/>
            <a:chExt cx="4335631" cy="1001077"/>
          </a:xfrm>
        </p:grpSpPr>
        <p:cxnSp>
          <p:nvCxnSpPr>
            <p:cNvPr id="130" name="직선 화살표 연결선 129"/>
            <p:cNvCxnSpPr/>
            <p:nvPr/>
          </p:nvCxnSpPr>
          <p:spPr>
            <a:xfrm>
              <a:off x="2501965" y="2281437"/>
              <a:ext cx="4276295" cy="895160"/>
            </a:xfrm>
            <a:prstGeom prst="straightConnector1">
              <a:avLst/>
            </a:prstGeom>
            <a:ln w="38100">
              <a:solidFill>
                <a:srgbClr val="8DBAB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타원 130"/>
            <p:cNvSpPr/>
            <p:nvPr/>
          </p:nvSpPr>
          <p:spPr>
            <a:xfrm>
              <a:off x="2442629" y="2175520"/>
              <a:ext cx="156604" cy="169847"/>
            </a:xfrm>
            <a:prstGeom prst="ellipse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1300238" y="4960703"/>
            <a:ext cx="4335631" cy="348379"/>
            <a:chOff x="2442629" y="2175520"/>
            <a:chExt cx="4335631" cy="348379"/>
          </a:xfrm>
        </p:grpSpPr>
        <p:cxnSp>
          <p:nvCxnSpPr>
            <p:cNvPr id="133" name="직선 화살표 연결선 132"/>
            <p:cNvCxnSpPr/>
            <p:nvPr/>
          </p:nvCxnSpPr>
          <p:spPr>
            <a:xfrm>
              <a:off x="2501965" y="2281437"/>
              <a:ext cx="4276295" cy="242462"/>
            </a:xfrm>
            <a:prstGeom prst="straightConnector1">
              <a:avLst/>
            </a:prstGeom>
            <a:ln w="38100">
              <a:solidFill>
                <a:srgbClr val="8DBAB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타원 133"/>
            <p:cNvSpPr/>
            <p:nvPr/>
          </p:nvSpPr>
          <p:spPr>
            <a:xfrm>
              <a:off x="2442629" y="2175520"/>
              <a:ext cx="156604" cy="169847"/>
            </a:xfrm>
            <a:prstGeom prst="ellipse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1251695" y="5589031"/>
            <a:ext cx="4384174" cy="432793"/>
            <a:chOff x="2442629" y="1912574"/>
            <a:chExt cx="4384174" cy="432793"/>
          </a:xfrm>
        </p:grpSpPr>
        <p:cxnSp>
          <p:nvCxnSpPr>
            <p:cNvPr id="136" name="직선 화살표 연결선 135"/>
            <p:cNvCxnSpPr/>
            <p:nvPr/>
          </p:nvCxnSpPr>
          <p:spPr>
            <a:xfrm flipV="1">
              <a:off x="2501965" y="1912574"/>
              <a:ext cx="4324838" cy="368863"/>
            </a:xfrm>
            <a:prstGeom prst="straightConnector1">
              <a:avLst/>
            </a:prstGeom>
            <a:ln w="38100">
              <a:solidFill>
                <a:srgbClr val="8DBAB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타원 136"/>
            <p:cNvSpPr/>
            <p:nvPr/>
          </p:nvSpPr>
          <p:spPr>
            <a:xfrm>
              <a:off x="2442629" y="2175520"/>
              <a:ext cx="156604" cy="169847"/>
            </a:xfrm>
            <a:prstGeom prst="ellipse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674008" y="2970560"/>
            <a:ext cx="3557415" cy="2096059"/>
          </a:xfrm>
          <a:prstGeom prst="roundRect">
            <a:avLst/>
          </a:prstGeom>
          <a:solidFill>
            <a:srgbClr val="33CCCC"/>
          </a:solidFill>
          <a:ln w="25400">
            <a:solidFill>
              <a:srgbClr val="1A6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solidFill>
                  <a:schemeClr val="tx1"/>
                </a:solidFill>
              </a:rPr>
              <a:t>Load Balance</a:t>
            </a:r>
            <a:endParaRPr lang="ko-KR" altLang="en-US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500" y="317038"/>
            <a:ext cx="17267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</a:t>
            </a:r>
            <a:endParaRPr lang="ko-KR" altLang="en-US" sz="88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06979" y="2926979"/>
            <a:ext cx="7256781" cy="1446550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8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Failover</a:t>
            </a:r>
            <a:endParaRPr lang="ko-KR" altLang="en-US" sz="8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44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383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51557" y="387187"/>
            <a:ext cx="1624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Failover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779" y="387187"/>
            <a:ext cx="77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2869755" y="1757226"/>
            <a:ext cx="2590261" cy="1754835"/>
          </a:xfrm>
          <a:prstGeom prst="roundRect">
            <a:avLst/>
          </a:prstGeom>
          <a:solidFill>
            <a:srgbClr val="33CCCC"/>
          </a:solidFill>
          <a:ln w="25400">
            <a:solidFill>
              <a:srgbClr val="1A6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tx1"/>
                </a:solidFill>
              </a:rPr>
              <a:t>Instance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6" y="3270723"/>
            <a:ext cx="1066058" cy="1066058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2500478" y="1187607"/>
            <a:ext cx="2125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/>
              <a:t>RAC1</a:t>
            </a:r>
            <a:endParaRPr lang="ko-KR" altLang="en-US" sz="32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69754" y="4564907"/>
            <a:ext cx="2590261" cy="1754835"/>
          </a:xfrm>
          <a:prstGeom prst="roundRect">
            <a:avLst/>
          </a:prstGeom>
          <a:solidFill>
            <a:srgbClr val="33CCCC"/>
          </a:solidFill>
          <a:ln w="25400">
            <a:solidFill>
              <a:srgbClr val="1A6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tx1"/>
                </a:solidFill>
              </a:rPr>
              <a:t>Instance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00477" y="3995288"/>
            <a:ext cx="2125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/>
              <a:t>RAC2</a:t>
            </a:r>
            <a:endParaRPr lang="ko-KR" altLang="en-US" sz="3200" b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8178320" y="2934567"/>
            <a:ext cx="3185426" cy="2396165"/>
            <a:chOff x="1254750" y="3972874"/>
            <a:chExt cx="2797143" cy="2037044"/>
          </a:xfrm>
        </p:grpSpPr>
        <p:grpSp>
          <p:nvGrpSpPr>
            <p:cNvPr id="41" name="그룹 40"/>
            <p:cNvGrpSpPr/>
            <p:nvPr/>
          </p:nvGrpSpPr>
          <p:grpSpPr>
            <a:xfrm>
              <a:off x="1254750" y="3972874"/>
              <a:ext cx="2797143" cy="2037044"/>
              <a:chOff x="3936600" y="2655943"/>
              <a:chExt cx="4270935" cy="3021942"/>
            </a:xfrm>
          </p:grpSpPr>
          <p:sp>
            <p:nvSpPr>
              <p:cNvPr id="43" name="원통 42"/>
              <p:cNvSpPr/>
              <p:nvPr/>
            </p:nvSpPr>
            <p:spPr>
              <a:xfrm rot="21572775">
                <a:off x="3936608" y="3792374"/>
                <a:ext cx="1936294" cy="1046442"/>
              </a:xfrm>
              <a:prstGeom prst="can">
                <a:avLst>
                  <a:gd name="adj" fmla="val 58474"/>
                </a:avLst>
              </a:prstGeom>
              <a:solidFill>
                <a:srgbClr val="1E969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원통 43"/>
              <p:cNvSpPr/>
              <p:nvPr/>
            </p:nvSpPr>
            <p:spPr>
              <a:xfrm rot="21572775">
                <a:off x="3936602" y="3224157"/>
                <a:ext cx="1936293" cy="1046442"/>
              </a:xfrm>
              <a:prstGeom prst="can">
                <a:avLst>
                  <a:gd name="adj" fmla="val 58474"/>
                </a:avLst>
              </a:prstGeom>
              <a:solidFill>
                <a:srgbClr val="1E969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원통 44"/>
              <p:cNvSpPr/>
              <p:nvPr/>
            </p:nvSpPr>
            <p:spPr>
              <a:xfrm rot="21572775">
                <a:off x="3936600" y="2655943"/>
                <a:ext cx="1936296" cy="1046442"/>
              </a:xfrm>
              <a:prstGeom prst="can">
                <a:avLst>
                  <a:gd name="adj" fmla="val 58474"/>
                </a:avLst>
              </a:prstGeom>
              <a:solidFill>
                <a:srgbClr val="1E969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원통 45"/>
              <p:cNvSpPr/>
              <p:nvPr/>
            </p:nvSpPr>
            <p:spPr>
              <a:xfrm rot="21572775">
                <a:off x="5084370" y="4198665"/>
                <a:ext cx="1936295" cy="1046441"/>
              </a:xfrm>
              <a:prstGeom prst="can">
                <a:avLst>
                  <a:gd name="adj" fmla="val 58474"/>
                </a:avLst>
              </a:prstGeom>
              <a:solidFill>
                <a:srgbClr val="1E969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원통 46"/>
              <p:cNvSpPr/>
              <p:nvPr/>
            </p:nvSpPr>
            <p:spPr>
              <a:xfrm rot="21572775">
                <a:off x="5084364" y="3630449"/>
                <a:ext cx="1936293" cy="1046441"/>
              </a:xfrm>
              <a:prstGeom prst="can">
                <a:avLst>
                  <a:gd name="adj" fmla="val 58474"/>
                </a:avLst>
              </a:prstGeom>
              <a:solidFill>
                <a:srgbClr val="1E969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원통 47"/>
              <p:cNvSpPr/>
              <p:nvPr/>
            </p:nvSpPr>
            <p:spPr>
              <a:xfrm rot="21572775">
                <a:off x="5084370" y="3062235"/>
                <a:ext cx="1936296" cy="1046442"/>
              </a:xfrm>
              <a:prstGeom prst="can">
                <a:avLst>
                  <a:gd name="adj" fmla="val 58474"/>
                </a:avLst>
              </a:prstGeom>
              <a:solidFill>
                <a:srgbClr val="1E969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원통 48"/>
              <p:cNvSpPr/>
              <p:nvPr/>
            </p:nvSpPr>
            <p:spPr>
              <a:xfrm rot="21572775">
                <a:off x="6271240" y="4631444"/>
                <a:ext cx="1936295" cy="1046441"/>
              </a:xfrm>
              <a:prstGeom prst="can">
                <a:avLst>
                  <a:gd name="adj" fmla="val 58474"/>
                </a:avLst>
              </a:prstGeom>
              <a:solidFill>
                <a:srgbClr val="1E969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원통 49"/>
              <p:cNvSpPr/>
              <p:nvPr/>
            </p:nvSpPr>
            <p:spPr>
              <a:xfrm rot="21572775">
                <a:off x="6255722" y="4063228"/>
                <a:ext cx="1936293" cy="1046442"/>
              </a:xfrm>
              <a:prstGeom prst="can">
                <a:avLst>
                  <a:gd name="adj" fmla="val 58474"/>
                </a:avLst>
              </a:prstGeom>
              <a:solidFill>
                <a:srgbClr val="1E969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원통 50"/>
              <p:cNvSpPr/>
              <p:nvPr/>
            </p:nvSpPr>
            <p:spPr>
              <a:xfrm rot="21572775">
                <a:off x="6244392" y="3495014"/>
                <a:ext cx="1936294" cy="1046442"/>
              </a:xfrm>
              <a:prstGeom prst="can">
                <a:avLst>
                  <a:gd name="adj" fmla="val 58474"/>
                </a:avLst>
              </a:prstGeom>
              <a:solidFill>
                <a:srgbClr val="1E969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660217" y="4183372"/>
              <a:ext cx="2241548" cy="81258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216000" rtlCol="0"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9600" b="1" dirty="0" smtClean="0">
                  <a:ln w="12700">
                    <a:solidFill>
                      <a:schemeClr val="bg2">
                        <a:lumMod val="90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DB</a:t>
              </a:r>
              <a:endParaRPr lang="ko-KR" altLang="en-US" sz="9600" b="1" dirty="0" smtClean="0">
                <a:ln w="12700">
                  <a:solidFill>
                    <a:schemeClr val="bg2">
                      <a:lumMod val="9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358633" y="2634644"/>
            <a:ext cx="1511122" cy="1309653"/>
            <a:chOff x="2442629" y="1035714"/>
            <a:chExt cx="1511122" cy="1309653"/>
          </a:xfrm>
        </p:grpSpPr>
        <p:cxnSp>
          <p:nvCxnSpPr>
            <p:cNvPr id="53" name="직선 화살표 연결선 52"/>
            <p:cNvCxnSpPr>
              <a:endCxn id="34" idx="1"/>
            </p:cNvCxnSpPr>
            <p:nvPr/>
          </p:nvCxnSpPr>
          <p:spPr>
            <a:xfrm flipV="1">
              <a:off x="2501965" y="1035714"/>
              <a:ext cx="1451786" cy="1245723"/>
            </a:xfrm>
            <a:prstGeom prst="straightConnector1">
              <a:avLst/>
            </a:prstGeom>
            <a:ln w="38100">
              <a:solidFill>
                <a:srgbClr val="8DBAB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2442629" y="2175520"/>
              <a:ext cx="156604" cy="169847"/>
            </a:xfrm>
            <a:prstGeom prst="ellipse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362887" y="3770020"/>
            <a:ext cx="1506867" cy="1672305"/>
            <a:chOff x="2442629" y="2175520"/>
            <a:chExt cx="1506867" cy="1672305"/>
          </a:xfrm>
        </p:grpSpPr>
        <p:cxnSp>
          <p:nvCxnSpPr>
            <p:cNvPr id="57" name="직선 화살표 연결선 56"/>
            <p:cNvCxnSpPr>
              <a:endCxn id="38" idx="1"/>
            </p:cNvCxnSpPr>
            <p:nvPr/>
          </p:nvCxnSpPr>
          <p:spPr>
            <a:xfrm>
              <a:off x="2501965" y="2281437"/>
              <a:ext cx="1447531" cy="1566388"/>
            </a:xfrm>
            <a:prstGeom prst="straightConnector1">
              <a:avLst/>
            </a:prstGeom>
            <a:ln w="38100">
              <a:solidFill>
                <a:srgbClr val="8DBAB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2442629" y="2175520"/>
              <a:ext cx="156604" cy="169847"/>
            </a:xfrm>
            <a:prstGeom prst="ellipse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573079" y="2111768"/>
            <a:ext cx="2357582" cy="1400293"/>
            <a:chOff x="2442629" y="2175520"/>
            <a:chExt cx="2357582" cy="1400293"/>
          </a:xfrm>
        </p:grpSpPr>
        <p:cxnSp>
          <p:nvCxnSpPr>
            <p:cNvPr id="61" name="직선 화살표 연결선 60"/>
            <p:cNvCxnSpPr/>
            <p:nvPr/>
          </p:nvCxnSpPr>
          <p:spPr>
            <a:xfrm>
              <a:off x="2501965" y="2281438"/>
              <a:ext cx="2298246" cy="1294375"/>
            </a:xfrm>
            <a:prstGeom prst="straightConnector1">
              <a:avLst/>
            </a:prstGeom>
            <a:ln w="38100">
              <a:solidFill>
                <a:srgbClr val="8DBAB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2442629" y="2175520"/>
              <a:ext cx="156604" cy="169847"/>
            </a:xfrm>
            <a:prstGeom prst="ellipse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573079" y="2760785"/>
            <a:ext cx="2435837" cy="1284999"/>
            <a:chOff x="163396" y="1060368"/>
            <a:chExt cx="2435837" cy="1284999"/>
          </a:xfrm>
        </p:grpSpPr>
        <p:cxnSp>
          <p:nvCxnSpPr>
            <p:cNvPr id="65" name="직선 화살표 연결선 64"/>
            <p:cNvCxnSpPr/>
            <p:nvPr/>
          </p:nvCxnSpPr>
          <p:spPr>
            <a:xfrm flipH="1" flipV="1">
              <a:off x="163396" y="1060368"/>
              <a:ext cx="2338569" cy="1221070"/>
            </a:xfrm>
            <a:prstGeom prst="straightConnector1">
              <a:avLst/>
            </a:prstGeom>
            <a:ln w="38100">
              <a:solidFill>
                <a:srgbClr val="8DBAB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/>
            <p:cNvSpPr/>
            <p:nvPr/>
          </p:nvSpPr>
          <p:spPr>
            <a:xfrm>
              <a:off x="2442629" y="2175520"/>
              <a:ext cx="156604" cy="169847"/>
            </a:xfrm>
            <a:prstGeom prst="ellipse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602747" y="4495280"/>
            <a:ext cx="2357582" cy="676208"/>
            <a:chOff x="2442629" y="1669159"/>
            <a:chExt cx="2357582" cy="676208"/>
          </a:xfrm>
        </p:grpSpPr>
        <p:cxnSp>
          <p:nvCxnSpPr>
            <p:cNvPr id="69" name="직선 화살표 연결선 68"/>
            <p:cNvCxnSpPr/>
            <p:nvPr/>
          </p:nvCxnSpPr>
          <p:spPr>
            <a:xfrm flipV="1">
              <a:off x="2501965" y="1669159"/>
              <a:ext cx="2298246" cy="612279"/>
            </a:xfrm>
            <a:prstGeom prst="straightConnector1">
              <a:avLst/>
            </a:prstGeom>
            <a:ln w="38100">
              <a:solidFill>
                <a:srgbClr val="8DBAB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2442629" y="2175520"/>
              <a:ext cx="156604" cy="169847"/>
            </a:xfrm>
            <a:prstGeom prst="ellipse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681049" y="4858801"/>
            <a:ext cx="2348075" cy="689154"/>
            <a:chOff x="251158" y="2175520"/>
            <a:chExt cx="2348075" cy="689154"/>
          </a:xfrm>
        </p:grpSpPr>
        <p:cxnSp>
          <p:nvCxnSpPr>
            <p:cNvPr id="72" name="직선 화살표 연결선 71"/>
            <p:cNvCxnSpPr/>
            <p:nvPr/>
          </p:nvCxnSpPr>
          <p:spPr>
            <a:xfrm flipH="1">
              <a:off x="251158" y="2272646"/>
              <a:ext cx="2250808" cy="592028"/>
            </a:xfrm>
            <a:prstGeom prst="straightConnector1">
              <a:avLst/>
            </a:prstGeom>
            <a:ln w="38100">
              <a:solidFill>
                <a:srgbClr val="8DBAB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2442629" y="2175520"/>
              <a:ext cx="156604" cy="169847"/>
            </a:xfrm>
            <a:prstGeom prst="ellipse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폭발 1 76"/>
          <p:cNvSpPr/>
          <p:nvPr/>
        </p:nvSpPr>
        <p:spPr>
          <a:xfrm>
            <a:off x="3719146" y="1318143"/>
            <a:ext cx="2285993" cy="1610718"/>
          </a:xfrm>
          <a:prstGeom prst="irregularSeal1">
            <a:avLst/>
          </a:prstGeom>
          <a:solidFill>
            <a:srgbClr val="FF6600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829329" y="2208542"/>
            <a:ext cx="5604943" cy="3336632"/>
          </a:xfrm>
          <a:prstGeom prst="roundRect">
            <a:avLst/>
          </a:prstGeom>
          <a:solidFill>
            <a:srgbClr val="A1E7E5"/>
          </a:solidFill>
          <a:ln w="25400">
            <a:solidFill>
              <a:srgbClr val="1A6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b="1" dirty="0" smtClean="0">
                <a:solidFill>
                  <a:schemeClr val="tx1"/>
                </a:solidFill>
              </a:rPr>
              <a:t>Failover</a:t>
            </a:r>
            <a:endParaRPr lang="ko-KR" altLang="en-US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8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/>
      <p:bldP spid="38" grpId="0" animBg="1"/>
      <p:bldP spid="39" grpId="0"/>
      <p:bldP spid="77" grpId="0" animBg="1"/>
      <p:bldP spid="78" grpId="0" animBg="1"/>
      <p:bldP spid="7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383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51557" y="387187"/>
            <a:ext cx="1624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Failover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779" y="387187"/>
            <a:ext cx="77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649974" y="321206"/>
            <a:ext cx="4896144" cy="101566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CTF vs TAF</a:t>
            </a:r>
            <a:endParaRPr lang="ko-KR" altLang="en-US" sz="6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9107" y="2201573"/>
            <a:ext cx="10317482" cy="1543950"/>
          </a:xfrm>
          <a:prstGeom prst="roundRect">
            <a:avLst/>
          </a:prstGeom>
          <a:noFill/>
          <a:ln w="25400">
            <a:solidFill>
              <a:srgbClr val="24B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26000" rtlCol="0" anchor="t" anchorCtr="0"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3000" b="1" dirty="0" smtClean="0">
                <a:solidFill>
                  <a:schemeClr val="tx1"/>
                </a:solidFill>
              </a:rPr>
              <a:t>장애가 발생한 </a:t>
            </a:r>
            <a:r>
              <a:rPr lang="en-US" altLang="ko-KR" sz="3000" b="1" dirty="0" smtClean="0">
                <a:solidFill>
                  <a:schemeClr val="tx1"/>
                </a:solidFill>
              </a:rPr>
              <a:t>RAC1</a:t>
            </a:r>
            <a:r>
              <a:rPr lang="ko-KR" altLang="en-US" sz="3000" b="1" dirty="0" smtClean="0">
                <a:solidFill>
                  <a:schemeClr val="tx1"/>
                </a:solidFill>
              </a:rPr>
              <a:t>에서 작업하던 세션을 모두 중단하고 새로 접속해 다시 작업을 </a:t>
            </a:r>
            <a:r>
              <a:rPr lang="ko-KR" altLang="en-US" sz="3000" b="1" dirty="0" err="1" smtClean="0">
                <a:solidFill>
                  <a:schemeClr val="tx1"/>
                </a:solidFill>
              </a:rPr>
              <a:t>시작해야한다</a:t>
            </a:r>
            <a:r>
              <a:rPr lang="en-US" altLang="ko-KR" sz="3000" b="1" dirty="0" smtClean="0">
                <a:solidFill>
                  <a:schemeClr val="tx1"/>
                </a:solidFill>
              </a:rPr>
              <a:t>.</a:t>
            </a:r>
            <a:endParaRPr lang="en-US" altLang="ko-KR" sz="3000" b="1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577" y="1515757"/>
            <a:ext cx="7173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 smtClean="0">
                <a:solidFill>
                  <a:srgbClr val="24B5B2"/>
                </a:solidFill>
              </a:rPr>
              <a:t>● </a:t>
            </a:r>
            <a:r>
              <a:rPr lang="en-US" altLang="ko-KR" sz="3200" b="1" dirty="0" smtClean="0">
                <a:solidFill>
                  <a:srgbClr val="24B5B2"/>
                </a:solidFill>
              </a:rPr>
              <a:t>CTF(Connection Time Failover)</a:t>
            </a:r>
            <a:r>
              <a:rPr lang="ko-KR" altLang="en-US" sz="3600" b="1" dirty="0" smtClean="0">
                <a:solidFill>
                  <a:srgbClr val="24B5B2"/>
                </a:solidFill>
              </a:rPr>
              <a:t> </a:t>
            </a:r>
            <a:endParaRPr lang="ko-KR" altLang="en-US" sz="3200" b="1" dirty="0">
              <a:solidFill>
                <a:srgbClr val="24B5B2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9107" y="4789442"/>
            <a:ext cx="10317482" cy="1543950"/>
          </a:xfrm>
          <a:prstGeom prst="roundRect">
            <a:avLst/>
          </a:prstGeom>
          <a:noFill/>
          <a:ln w="25400">
            <a:solidFill>
              <a:srgbClr val="24B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26000" rtlCol="0" anchor="t" anchorCtr="0"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000" b="1" dirty="0" smtClean="0">
                <a:solidFill>
                  <a:schemeClr val="tx1"/>
                </a:solidFill>
              </a:rPr>
              <a:t>- RAC1</a:t>
            </a:r>
            <a:r>
              <a:rPr lang="ko-KR" altLang="en-US" sz="3000" b="1" dirty="0" smtClean="0">
                <a:solidFill>
                  <a:schemeClr val="tx1"/>
                </a:solidFill>
              </a:rPr>
              <a:t>에서 장애 발생해 </a:t>
            </a:r>
            <a:r>
              <a:rPr lang="ko-KR" altLang="en-US" sz="3000" b="1" dirty="0" err="1" smtClean="0">
                <a:solidFill>
                  <a:schemeClr val="tx1"/>
                </a:solidFill>
              </a:rPr>
              <a:t>인스턴스가</a:t>
            </a:r>
            <a:r>
              <a:rPr lang="ko-KR" altLang="en-US" sz="3000" b="1" dirty="0" smtClean="0">
                <a:solidFill>
                  <a:schemeClr val="tx1"/>
                </a:solidFill>
              </a:rPr>
              <a:t> 비정상 종료되어도 작업중인 세션 중단 없이 </a:t>
            </a:r>
            <a:r>
              <a:rPr lang="en-US" altLang="ko-KR" sz="3000" b="1" dirty="0" smtClean="0">
                <a:solidFill>
                  <a:schemeClr val="tx1"/>
                </a:solidFill>
              </a:rPr>
              <a:t>RAC2</a:t>
            </a:r>
            <a:r>
              <a:rPr lang="ko-KR" altLang="en-US" sz="3000" b="1" dirty="0" smtClean="0">
                <a:solidFill>
                  <a:schemeClr val="tx1"/>
                </a:solidFill>
              </a:rPr>
              <a:t>로 연결된다</a:t>
            </a:r>
            <a:r>
              <a:rPr lang="en-US" altLang="ko-KR" sz="3000" b="1" dirty="0" smtClean="0">
                <a:solidFill>
                  <a:schemeClr val="tx1"/>
                </a:solidFill>
              </a:rPr>
              <a:t>.(</a:t>
            </a:r>
            <a:r>
              <a:rPr lang="ko-KR" altLang="en-US" sz="3000" b="1" dirty="0" smtClean="0">
                <a:solidFill>
                  <a:schemeClr val="tx1"/>
                </a:solidFill>
              </a:rPr>
              <a:t>단 </a:t>
            </a:r>
            <a:r>
              <a:rPr lang="en-US" altLang="ko-KR" sz="3000" b="1" dirty="0" smtClean="0">
                <a:solidFill>
                  <a:schemeClr val="tx1"/>
                </a:solidFill>
              </a:rPr>
              <a:t>SELECT</a:t>
            </a:r>
            <a:r>
              <a:rPr lang="ko-KR" altLang="en-US" sz="3000" b="1" dirty="0" smtClean="0">
                <a:solidFill>
                  <a:schemeClr val="tx1"/>
                </a:solidFill>
              </a:rPr>
              <a:t>만</a:t>
            </a:r>
            <a:r>
              <a:rPr lang="en-US" altLang="ko-KR" sz="3000" b="1" dirty="0" smtClean="0">
                <a:solidFill>
                  <a:schemeClr val="tx1"/>
                </a:solidFill>
              </a:rPr>
              <a:t>)</a:t>
            </a:r>
            <a:endParaRPr lang="en-US" altLang="ko-KR" sz="3000" b="1" dirty="0" smtClean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8577" y="4134403"/>
            <a:ext cx="827203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 smtClean="0">
                <a:solidFill>
                  <a:srgbClr val="24B5B2"/>
                </a:solidFill>
              </a:rPr>
              <a:t>● </a:t>
            </a:r>
            <a:r>
              <a:rPr lang="en-US" altLang="ko-KR" sz="3200" b="1" dirty="0" smtClean="0">
                <a:solidFill>
                  <a:srgbClr val="24B5B2"/>
                </a:solidFill>
              </a:rPr>
              <a:t>TAF(Transparent Application Failover)</a:t>
            </a:r>
            <a:endParaRPr lang="ko-KR" altLang="en-US" sz="3200" b="1" dirty="0">
              <a:solidFill>
                <a:srgbClr val="24B5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7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2" grpId="0"/>
      <p:bldP spid="38" grpId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383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51557" y="387187"/>
            <a:ext cx="1624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Failover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779" y="387187"/>
            <a:ext cx="77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649974" y="413539"/>
            <a:ext cx="4896144" cy="83099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Failover </a:t>
            </a:r>
            <a:r>
              <a:rPr lang="ko-KR" altLang="en-US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기본설정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9955" y="2009559"/>
            <a:ext cx="86589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solidFill>
                  <a:srgbClr val="24B5B2"/>
                </a:solidFill>
              </a:rPr>
              <a:t>1. DB</a:t>
            </a:r>
            <a:r>
              <a:rPr lang="ko-KR" altLang="en-US" sz="4000" b="1" dirty="0" smtClean="0">
                <a:solidFill>
                  <a:srgbClr val="24B5B2"/>
                </a:solidFill>
              </a:rPr>
              <a:t>가 </a:t>
            </a:r>
            <a:r>
              <a:rPr lang="en-US" altLang="ko-KR" sz="4000" b="1" dirty="0" smtClean="0">
                <a:solidFill>
                  <a:srgbClr val="24B5B2"/>
                </a:solidFill>
              </a:rPr>
              <a:t>RAC</a:t>
            </a:r>
            <a:r>
              <a:rPr lang="ko-KR" altLang="en-US" sz="4000" b="1" dirty="0" smtClean="0">
                <a:solidFill>
                  <a:srgbClr val="24B5B2"/>
                </a:solidFill>
              </a:rPr>
              <a:t>로 설치</a:t>
            </a:r>
            <a:endParaRPr lang="ko-KR" altLang="en-US" sz="4000" b="1" dirty="0">
              <a:solidFill>
                <a:srgbClr val="24B5B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9955" y="3228786"/>
            <a:ext cx="86589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solidFill>
                  <a:srgbClr val="24B5B2"/>
                </a:solidFill>
              </a:rPr>
              <a:t>2. User</a:t>
            </a:r>
            <a:r>
              <a:rPr lang="ko-KR" altLang="en-US" sz="4000" b="1" dirty="0" smtClean="0">
                <a:solidFill>
                  <a:srgbClr val="24B5B2"/>
                </a:solidFill>
              </a:rPr>
              <a:t>에 </a:t>
            </a:r>
            <a:r>
              <a:rPr lang="en-US" altLang="ko-KR" sz="4000" b="1" dirty="0" smtClean="0">
                <a:solidFill>
                  <a:srgbClr val="24B5B2"/>
                </a:solidFill>
              </a:rPr>
              <a:t>Client </a:t>
            </a:r>
            <a:r>
              <a:rPr lang="ko-KR" altLang="en-US" sz="4000" b="1" dirty="0" smtClean="0">
                <a:solidFill>
                  <a:srgbClr val="24B5B2"/>
                </a:solidFill>
              </a:rPr>
              <a:t>설치</a:t>
            </a:r>
            <a:endParaRPr lang="ko-KR" altLang="en-US" sz="4000" b="1" dirty="0">
              <a:solidFill>
                <a:srgbClr val="24B5B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954" y="4532981"/>
            <a:ext cx="999093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solidFill>
                  <a:srgbClr val="24B5B2"/>
                </a:solidFill>
              </a:rPr>
              <a:t>3. </a:t>
            </a:r>
            <a:r>
              <a:rPr lang="ko-KR" altLang="en-US" sz="4000" b="1" dirty="0" smtClean="0">
                <a:solidFill>
                  <a:srgbClr val="24B5B2"/>
                </a:solidFill>
              </a:rPr>
              <a:t>클라이언트에 </a:t>
            </a:r>
            <a:r>
              <a:rPr lang="en-US" altLang="ko-KR" sz="4000" b="1" dirty="0" err="1" smtClean="0">
                <a:solidFill>
                  <a:srgbClr val="24B5B2"/>
                </a:solidFill>
              </a:rPr>
              <a:t>tnsnames.ora</a:t>
            </a:r>
            <a:r>
              <a:rPr lang="ko-KR" altLang="en-US" sz="4000" b="1" dirty="0" smtClean="0">
                <a:solidFill>
                  <a:srgbClr val="24B5B2"/>
                </a:solidFill>
              </a:rPr>
              <a:t>파일 설정</a:t>
            </a:r>
            <a:endParaRPr lang="ko-KR" altLang="en-US" sz="4000" b="1" dirty="0">
              <a:solidFill>
                <a:srgbClr val="24B5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05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167</Words>
  <Application>Microsoft Office PowerPoint</Application>
  <PresentationFormat>사용자 지정</PresentationFormat>
  <Paragraphs>82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Arial</vt:lpstr>
      <vt:lpstr>나눔스퀘어 ExtraBold</vt:lpstr>
      <vt:lpstr>나눔스퀘어 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Administrator</cp:lastModifiedBy>
  <cp:revision>26</cp:revision>
  <dcterms:created xsi:type="dcterms:W3CDTF">2017-05-29T09:12:16Z</dcterms:created>
  <dcterms:modified xsi:type="dcterms:W3CDTF">2018-03-29T01:07:28Z</dcterms:modified>
</cp:coreProperties>
</file>