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2" r:id="rId8"/>
    <p:sldId id="264" r:id="rId9"/>
    <p:sldId id="265" r:id="rId10"/>
    <p:sldId id="267" r:id="rId11"/>
    <p:sldId id="275" r:id="rId12"/>
    <p:sldId id="261" r:id="rId13"/>
    <p:sldId id="268" r:id="rId14"/>
    <p:sldId id="271" r:id="rId15"/>
    <p:sldId id="270" r:id="rId16"/>
    <p:sldId id="272" r:id="rId17"/>
    <p:sldId id="269" r:id="rId18"/>
    <p:sldId id="273" r:id="rId19"/>
    <p:sldId id="266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357-0320-CE6E-F9AB-E4EE507E3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979C-17EC-9450-EF59-3BB5E28C9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7534-5907-AD70-734F-39352224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2AD1-FDE9-DA45-E51C-56323126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CB88-65C6-4274-22BD-D7A0084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263C-C46C-2318-4BC6-C648D3EF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A95DA-D426-332B-7268-F26DA89B7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5501-E4FF-7A13-BF4F-3B2DB4C9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6C146-091D-C3DF-ECEA-512B531F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C206-8580-D2C2-405C-8079938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9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81333-AD58-ACA1-E6B0-373615840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C7722-4157-7437-8FBE-80108929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A150-8BDF-8572-FAFC-13098B7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1449-DC55-CA6E-9C5D-23506655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0E3C-73BB-9505-FAC6-BBC7627D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74C3-18C7-C056-2591-E8F77CF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D99B-28E1-4DB2-D925-F9910A25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4D78-C784-515C-FD36-5CE500B1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7C33-50A3-A691-2229-591FAA95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67A9-ECD9-0ECA-E920-21C1449E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6B00-313D-6276-6E56-980FA9C1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B656D-8580-5176-DC96-443E8415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10B5-6AED-A367-3830-543122A8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B0B1-3A8D-2788-4E1D-FE8DA358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430A-25B5-2191-E710-7673C3D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6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553-CE26-2690-148C-F1D1D933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3849-122C-7541-ABA9-A312E200F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D189A-B851-7EE9-46DA-9B584A91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0AF5-9363-F588-7B01-02AECEC4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2A9E-1265-1DF0-EE04-74446259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08B63-55F4-5032-2E91-284D9279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8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80BC-D63A-9B0F-6D02-D41A982C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B5AEB-310B-8C56-F1BD-CE49512E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E51D1-C223-59E8-D66F-0A7A43DD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49A2A-D642-E9C2-86EB-83903A922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07F85-C836-3270-CA88-9E41D1531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D4D11-AD21-518F-1F80-1F21D4CF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1B04D-67AF-2D0C-02FB-99F8A00F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69555-3C5E-13A1-735D-B6F9EE5E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B3EE-6D96-5FEC-6FF8-750AE02C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61BFF-8598-673C-80E7-C19351E4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66DC1-BE7B-DBDC-0E33-5D6F4D29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6EB4D-8FDA-488C-7F9B-ACAC4ABD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1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288B1-7D76-C506-FBF7-7656435F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32C58-810F-706E-12E1-4DAA5C18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10046-681C-F26D-A574-376B521D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8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FF8C-07BD-A79C-4D51-99E1B4A7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9EE4-A64D-E99B-6BDF-AD6EB9D4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4105-90DD-137C-5EC8-B1F76641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956C4-C258-730F-D988-74204189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6E0DA-584F-C83C-824D-8465FA39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82FB0-2682-95D0-C0DA-8E4D410E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5761-08A4-52EE-816C-1097F560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20468-9EE5-AE25-AE1A-B82F9FD29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8B34C-5F75-6EA4-9AEA-E89F4CB1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A5F1-E4B6-46FE-5D33-C9D75EF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72DEC-D013-AE26-5013-5FB84F98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6193-52A8-A642-49D9-D622D11F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8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F9F65-5405-E9C0-3B8A-7B1903BB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3A0C-1A04-7328-C3D6-A2EA84BF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3E06-5824-2366-DB7A-BF73275D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3EB3-2B60-4B97-B24C-C7162384D4B6}" type="datetimeFigureOut">
              <a:rPr lang="en-IN" smtClean="0"/>
              <a:t>06/03/25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9365-8816-BA00-7BD4-00F94D5A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9A6B-C15C-3D6F-17B8-63C00A975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20EC-E1E8-4201-8D43-25F6F76B7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0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2D33E6-A6AC-87A5-3DE9-62292B05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1719451"/>
            <a:ext cx="9944098" cy="97892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kern="1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Abnormalities Detection and Predictive Maintenance for Industrial Equipment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0BF2D-B423-C5FD-CE80-71EF2954C4CC}"/>
              </a:ext>
            </a:extLst>
          </p:cNvPr>
          <p:cNvSpPr txBox="1"/>
          <p:nvPr/>
        </p:nvSpPr>
        <p:spPr>
          <a:xfrm>
            <a:off x="4984376" y="3818965"/>
            <a:ext cx="2223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by</a:t>
            </a:r>
          </a:p>
          <a:p>
            <a:pPr algn="ctr"/>
            <a:r>
              <a:rPr lang="en-US" sz="2400" b="1" dirty="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Abhijeet Panda</a:t>
            </a:r>
            <a:endParaRPr lang="en-IN" sz="2400" b="1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0010B-133B-B56B-4621-EFCB4F910256}"/>
              </a:ext>
            </a:extLst>
          </p:cNvPr>
          <p:cNvSpPr/>
          <p:nvPr/>
        </p:nvSpPr>
        <p:spPr>
          <a:xfrm>
            <a:off x="314325" y="342900"/>
            <a:ext cx="11582400" cy="62007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940F4-F62F-2658-50F9-3BB9ACC068D6}"/>
              </a:ext>
            </a:extLst>
          </p:cNvPr>
          <p:cNvSpPr/>
          <p:nvPr/>
        </p:nvSpPr>
        <p:spPr>
          <a:xfrm>
            <a:off x="390525" y="409575"/>
            <a:ext cx="11430000" cy="6067424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5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7EA97-B9AF-9341-32D0-CE4AA692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AC84-CB4D-E044-E685-D93502E9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5150"/>
            <a:ext cx="10515600" cy="1325563"/>
          </a:xfrm>
        </p:spPr>
        <p:txBody>
          <a:bodyPr/>
          <a:lstStyle/>
          <a:p>
            <a:r>
              <a:rPr lang="en-US" b="1" u="sng" dirty="0"/>
              <a:t>Basic </a:t>
            </a:r>
            <a:r>
              <a:rPr lang="en-US" b="1" u="sng" dirty="0" err="1"/>
              <a:t>Visualisation</a:t>
            </a:r>
            <a:r>
              <a:rPr lang="en-US" b="1" u="sng" dirty="0"/>
              <a:t> of Data</a:t>
            </a:r>
            <a:endParaRPr lang="en-IN" b="1" u="sng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80CC9B-17EE-C23D-2FE1-70CB480F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975246"/>
            <a:ext cx="11839575" cy="41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4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7D1C-34BF-2293-2BCE-B5764365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66218"/>
            <a:ext cx="2838450" cy="1325563"/>
          </a:xfrm>
        </p:spPr>
        <p:txBody>
          <a:bodyPr/>
          <a:lstStyle/>
          <a:p>
            <a:r>
              <a:rPr lang="en-US" b="1" u="sng" dirty="0"/>
              <a:t>Correlation</a:t>
            </a:r>
            <a:br>
              <a:rPr lang="en-US" b="1" u="sng" dirty="0"/>
            </a:br>
            <a:r>
              <a:rPr lang="en-US" b="1" u="sng" dirty="0"/>
              <a:t>Heatmap</a:t>
            </a:r>
            <a:endParaRPr lang="en-IN" b="1" u="sng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DB13C8D-E804-5A7B-B37A-4ADA3558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870" y="933449"/>
            <a:ext cx="6862762" cy="49911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2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F6A-D1DA-C4F2-C469-677C5BA1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0"/>
            <a:ext cx="10515600" cy="1325563"/>
          </a:xfrm>
        </p:spPr>
        <p:txBody>
          <a:bodyPr/>
          <a:lstStyle/>
          <a:p>
            <a:r>
              <a:rPr lang="en-US" b="1" u="sng" dirty="0"/>
              <a:t>Data Wrangling</a:t>
            </a:r>
            <a:endParaRPr lang="en-IN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DDA87-8AE8-F91C-517E-70A0DCCD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875"/>
            <a:ext cx="10515600" cy="2555875"/>
          </a:xfrm>
        </p:spPr>
        <p:txBody>
          <a:bodyPr/>
          <a:lstStyle/>
          <a:p>
            <a:r>
              <a:rPr lang="en-US" dirty="0"/>
              <a:t>Outlier Treatment</a:t>
            </a:r>
          </a:p>
          <a:p>
            <a:r>
              <a:rPr lang="en-US" dirty="0"/>
              <a:t>Scaling the numerical data</a:t>
            </a:r>
          </a:p>
          <a:p>
            <a:r>
              <a:rPr lang="en-US" dirty="0"/>
              <a:t>And Encoding the categorical data</a:t>
            </a:r>
          </a:p>
          <a:p>
            <a:r>
              <a:rPr lang="en-US" dirty="0"/>
              <a:t>Handling the  imbalance data by oversampling using SMOTE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78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C1A6F-FF85-945B-F167-F8718DB5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617A-0824-BA65-13F4-C92F0FF1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1325563"/>
          </a:xfrm>
        </p:spPr>
        <p:txBody>
          <a:bodyPr/>
          <a:lstStyle/>
          <a:p>
            <a:r>
              <a:rPr lang="en-US" b="1" u="sng" dirty="0"/>
              <a:t>Handling the Imbalance Data</a:t>
            </a:r>
            <a:endParaRPr lang="en-IN" b="1" u="sng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BDE01F-4EAB-0C9B-D396-D109A53A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181225"/>
            <a:ext cx="96583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0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16A11-82EF-19C7-C6BA-09E1F24F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C6A-C19C-5C53-1A34-2BF75169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1325563"/>
          </a:xfrm>
        </p:spPr>
        <p:txBody>
          <a:bodyPr/>
          <a:lstStyle/>
          <a:p>
            <a:r>
              <a:rPr lang="en-US" b="1" u="sng" dirty="0"/>
              <a:t>Handling the Imbalance Data</a:t>
            </a:r>
            <a:endParaRPr lang="en-IN" b="1" u="sng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368579-A825-4338-D509-DBBFCFA8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884724"/>
            <a:ext cx="11696700" cy="45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07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A00BB-57E9-12F6-2A13-BAF370FF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BA9B-5CC7-09B8-9FC4-9B6D52D5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1325563"/>
          </a:xfrm>
        </p:spPr>
        <p:txBody>
          <a:bodyPr/>
          <a:lstStyle/>
          <a:p>
            <a:r>
              <a:rPr lang="en-US" b="1" u="sng" dirty="0"/>
              <a:t>Handling the Imbalance Data</a:t>
            </a:r>
            <a:endParaRPr lang="en-IN" b="1" u="sng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E8ABE6-57A0-67FD-E99E-03EAA5CC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041168"/>
            <a:ext cx="11468100" cy="41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2AD0D-EE70-AB51-529C-57276B74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CFB-FD4A-5482-1B9B-F4D956D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0"/>
            <a:ext cx="10515600" cy="1325563"/>
          </a:xfrm>
        </p:spPr>
        <p:txBody>
          <a:bodyPr/>
          <a:lstStyle/>
          <a:p>
            <a:r>
              <a:rPr lang="en-US" b="1" u="sng" dirty="0"/>
              <a:t>Handling the Imbalance Data</a:t>
            </a:r>
            <a:endParaRPr lang="en-IN" b="1" u="sng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CB70C53-C791-2735-ED1E-5EE6CB77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861374"/>
            <a:ext cx="11563350" cy="44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5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1CB8-7FA6-5F65-27C6-B6B1B214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2125662"/>
            <a:ext cx="3933825" cy="2606675"/>
          </a:xfrm>
        </p:spPr>
        <p:txBody>
          <a:bodyPr/>
          <a:lstStyle/>
          <a:p>
            <a:r>
              <a:rPr lang="en-US" b="1" u="sng" dirty="0"/>
              <a:t>Model- 1 </a:t>
            </a:r>
            <a:r>
              <a:rPr lang="en-IN" b="1" i="0" u="sng" dirty="0">
                <a:solidFill>
                  <a:srgbClr val="1F1F1F"/>
                </a:solidFill>
                <a:effectLst/>
              </a:rPr>
              <a:t>Failure or Not Failure</a:t>
            </a:r>
            <a:endParaRPr lang="en-IN" b="1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D0EAE2-7E8D-1615-A61E-6D2191CD41CE}"/>
              </a:ext>
            </a:extLst>
          </p:cNvPr>
          <p:cNvGrpSpPr/>
          <p:nvPr/>
        </p:nvGrpSpPr>
        <p:grpSpPr>
          <a:xfrm>
            <a:off x="4806851" y="191293"/>
            <a:ext cx="7188400" cy="6475412"/>
            <a:chOff x="2457450" y="768350"/>
            <a:chExt cx="7410450" cy="66754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FF5361-1344-09A2-CC8D-2DEF06C6D42B}"/>
                </a:ext>
              </a:extLst>
            </p:cNvPr>
            <p:cNvGrpSpPr/>
            <p:nvPr/>
          </p:nvGrpSpPr>
          <p:grpSpPr>
            <a:xfrm>
              <a:off x="2457450" y="768350"/>
              <a:ext cx="7410450" cy="3371850"/>
              <a:chOff x="2390775" y="1625600"/>
              <a:chExt cx="7410450" cy="3371850"/>
            </a:xfrm>
          </p:grpSpPr>
          <p:pic>
            <p:nvPicPr>
              <p:cNvPr id="11266" name="Picture 2">
                <a:extLst>
                  <a:ext uri="{FF2B5EF4-FFF2-40B4-BE49-F238E27FC236}">
                    <a16:creationId xmlns:a16="http://schemas.microsoft.com/office/drawing/2014/main" id="{964A8694-24C8-1F7B-F7E9-79ED4A9946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68" t="-1" r="38655" b="92889"/>
              <a:stretch/>
            </p:blipFill>
            <p:spPr bwMode="auto">
              <a:xfrm>
                <a:off x="4897291" y="1625600"/>
                <a:ext cx="2581835" cy="234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B93B3357-F51B-01D4-47DE-58633426D3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46" r="39219"/>
              <a:stretch/>
            </p:blipFill>
            <p:spPr bwMode="auto">
              <a:xfrm>
                <a:off x="2390775" y="1860550"/>
                <a:ext cx="7410450" cy="313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BD9E061-70E6-533A-73A5-90463026E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12"/>
            <a:stretch/>
          </p:blipFill>
          <p:spPr bwMode="auto">
            <a:xfrm>
              <a:off x="3743325" y="4140200"/>
              <a:ext cx="4838700" cy="330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254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04DD1-ACFE-1FE8-BC99-2A7FC6261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F3F8-4184-FD5B-983B-49B3DDF4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2125662"/>
            <a:ext cx="3933825" cy="2606675"/>
          </a:xfrm>
        </p:spPr>
        <p:txBody>
          <a:bodyPr/>
          <a:lstStyle/>
          <a:p>
            <a:r>
              <a:rPr lang="en-US" b="1" u="sng" dirty="0"/>
              <a:t>Model- 2 Detect </a:t>
            </a:r>
            <a:r>
              <a:rPr lang="en-IN" b="1" i="0" u="sng" dirty="0">
                <a:solidFill>
                  <a:srgbClr val="1F1F1F"/>
                </a:solidFill>
                <a:effectLst/>
              </a:rPr>
              <a:t>Failure Type</a:t>
            </a:r>
            <a:endParaRPr lang="en-IN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5F91B-56BB-87C0-B0A4-2D9DD3B5C00A}"/>
              </a:ext>
            </a:extLst>
          </p:cNvPr>
          <p:cNvGrpSpPr/>
          <p:nvPr/>
        </p:nvGrpSpPr>
        <p:grpSpPr>
          <a:xfrm>
            <a:off x="4614862" y="117276"/>
            <a:ext cx="7419975" cy="6623445"/>
            <a:chOff x="2024062" y="1102917"/>
            <a:chExt cx="7419975" cy="6623445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5755F573-4EFB-CA21-CA5C-D417525DBC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5" r="31875" b="93597"/>
            <a:stretch/>
          </p:blipFill>
          <p:spPr bwMode="auto">
            <a:xfrm>
              <a:off x="3524250" y="1102917"/>
              <a:ext cx="4419600" cy="21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88E8D8-2C9E-B2D3-E8CD-3BF7C1F4C4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58" r="39141"/>
            <a:stretch/>
          </p:blipFill>
          <p:spPr bwMode="auto">
            <a:xfrm>
              <a:off x="2024062" y="1468437"/>
              <a:ext cx="7419975" cy="310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A53A102-4276-727C-22C7-0F5CC1D89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12" t="5958"/>
            <a:stretch/>
          </p:blipFill>
          <p:spPr bwMode="auto">
            <a:xfrm>
              <a:off x="3676650" y="4619624"/>
              <a:ext cx="4838700" cy="310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47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827B-E1EA-B809-F2BB-38DC4A12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Model Deployment</a:t>
            </a:r>
            <a:endParaRPr lang="en-IN" b="1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BC46C-BCDA-0162-3F10-F3E7168FDDB0}"/>
              </a:ext>
            </a:extLst>
          </p:cNvPr>
          <p:cNvGrpSpPr/>
          <p:nvPr/>
        </p:nvGrpSpPr>
        <p:grpSpPr>
          <a:xfrm>
            <a:off x="772078" y="1633538"/>
            <a:ext cx="4305300" cy="4691942"/>
            <a:chOff x="590550" y="1690688"/>
            <a:chExt cx="4305300" cy="46919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8597CB-F5E9-1D49-82BA-2CF3879B9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" y="1690688"/>
              <a:ext cx="4305300" cy="469194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D3704C-4F6B-5235-E926-4D5F85A2124D}"/>
                </a:ext>
              </a:extLst>
            </p:cNvPr>
            <p:cNvSpPr txBox="1"/>
            <p:nvPr/>
          </p:nvSpPr>
          <p:spPr>
            <a:xfrm>
              <a:off x="1760246" y="5679855"/>
              <a:ext cx="2421230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Dissipation Failure</a:t>
              </a:r>
              <a:endParaRPr lang="en-IN" sz="15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DDEEE7-BA10-51C1-DB5E-4AF19016C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7" t="87665" r="53237" b="4816"/>
            <a:stretch/>
          </p:blipFill>
          <p:spPr>
            <a:xfrm>
              <a:off x="1650079" y="5276850"/>
              <a:ext cx="744456" cy="28575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7702-ADC2-6A84-63B6-B8BC7AEBE5EB}"/>
              </a:ext>
            </a:extLst>
          </p:cNvPr>
          <p:cNvGrpSpPr/>
          <p:nvPr/>
        </p:nvGrpSpPr>
        <p:grpSpPr>
          <a:xfrm>
            <a:off x="7220502" y="1967353"/>
            <a:ext cx="4380948" cy="4024312"/>
            <a:chOff x="6972852" y="2024503"/>
            <a:chExt cx="4380948" cy="40243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CFA9AB-8B8B-CDD0-B9ED-15B5ED4D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9" b="13901"/>
            <a:stretch/>
          </p:blipFill>
          <p:spPr>
            <a:xfrm>
              <a:off x="6972852" y="2024503"/>
              <a:ext cx="4380948" cy="40243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59A5EF-E1A3-098C-09BA-CC5D19A5A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3" t="87269" r="53237" b="4816"/>
            <a:stretch/>
          </p:blipFill>
          <p:spPr>
            <a:xfrm>
              <a:off x="8058150" y="5600700"/>
              <a:ext cx="1152526" cy="33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54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5A39-DCE6-C986-6BDF-ADBC1E65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572"/>
            <a:ext cx="10515600" cy="1325563"/>
          </a:xfrm>
        </p:spPr>
        <p:txBody>
          <a:bodyPr/>
          <a:lstStyle/>
          <a:p>
            <a:r>
              <a:rPr lang="en-US" b="1" u="sng" dirty="0"/>
              <a:t>Objective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B61E-2DBF-C91B-2626-D8CC5E06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9365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Develop a machine learning model to detect abnormalities in sensor data from equipment.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Predict when maintenance is required to prevent equipment failure.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689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E6B6-50FA-8433-ABC3-D48925C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763"/>
            <a:ext cx="10515600" cy="1325563"/>
          </a:xfrm>
        </p:spPr>
        <p:txBody>
          <a:bodyPr/>
          <a:lstStyle/>
          <a:p>
            <a:r>
              <a:rPr lang="en-US" b="1" u="sng" dirty="0"/>
              <a:t>Key Challenges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6275B-3872-D422-173B-BE630E99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149"/>
            <a:ext cx="10515600" cy="360521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Imbalanced Data Handling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– Failure cases were significantly fewer than non-failure cases, requiring techniques like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SMOTE or class weighting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to improve model performance.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Feature Scaling Issue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– 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'Type'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column (categorical) was mistakenly scaled, leading to errors in model input shape, which needed careful preprocessing adjustments.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Model Selection &amp; Optimization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– Finding the best-performing model among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Logistic Regression, KNN, SVM, Naïve Bayes, and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j-lt"/>
              </a:rPr>
              <a:t>XGBoost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required extensive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hyperparameter tuning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Deployment with Flask &amp;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j-lt"/>
              </a:rPr>
              <a:t>Ngrok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– Setting up a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web interface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and ensuring proper API responses while managing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Ngrok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tunnel connectivity issues.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Real-Time Prediction Performance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– Ensuring that predictions were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fast and accurate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, while handling unexpected input errors gracefully.</a:t>
            </a:r>
          </a:p>
          <a:p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64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C8AD-8AC4-704F-0D8F-7FA9DA60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641475"/>
            <a:ext cx="10515600" cy="1325563"/>
          </a:xfrm>
        </p:spPr>
        <p:txBody>
          <a:bodyPr/>
          <a:lstStyle/>
          <a:p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97A3-F908-0FDB-8C4F-5645C3F1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215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This project develops 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Machine Failure Prediction System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using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XGBoost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models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, handling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imbalanced data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with techniques like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SMOTE or class weighting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for better accuracy. It preprocesses data with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feature scaling (excluding categorical)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to ensure consistency. The system is deployed via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Flask and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Ngrok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, enabling remote access. It provides real-time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failure detection and classification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based on machine parameters. This solution enhances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predictive maintenance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, reducing downtime and improving industrial efficiency.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4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A947-0687-B393-7B16-31103A68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b="1" u="sng" dirty="0"/>
              <a:t>Instruments used in the Project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5241-3175-AB4D-D003-A536581C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375"/>
            <a:ext cx="10515600" cy="393858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Python &amp; Scikit-Learn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– For data preprocessing, model training, and evaluation.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+mj-lt"/>
              </a:rPr>
              <a:t>XGBoost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 &amp; Other ML Models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– Used for machine failure prediction and classification of failure types.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SMOTE &amp; Class Weighting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– To handle imbalanced failure data and improve model learning.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Flask &amp;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+mj-lt"/>
              </a:rPr>
              <a:t>Ngrok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– For building and deploying the API, allowing remote access.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+mj-lt"/>
              </a:rPr>
              <a:t>Joblib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 &amp; Pickle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– For saving and loading trained models and scalers efficiently.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Google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+mj-lt"/>
              </a:rPr>
              <a:t>Colab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– For cloud-based model training, experimentation, and easy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85171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9E7D-5736-751C-F46D-58DAB25F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02"/>
            <a:ext cx="10515600" cy="880969"/>
          </a:xfrm>
        </p:spPr>
        <p:txBody>
          <a:bodyPr/>
          <a:lstStyle/>
          <a:p>
            <a:r>
              <a:rPr lang="en-US" b="1" u="sng" dirty="0"/>
              <a:t>About the Dataset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6D0B-F2D2-734E-FC68-DCBF5B42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486400"/>
          </a:xfrm>
        </p:spPr>
        <p:txBody>
          <a:bodyPr>
            <a:noAutofit/>
          </a:bodyPr>
          <a:lstStyle/>
          <a:p>
            <a:pPr algn="l"/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The dataset consists of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10,000 records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with the following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UID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 Unique identifier ranging from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1 to 10,000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Product ID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 Consists of a letter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L, M, or H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, representing product quality: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L (50%)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– Low quality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M (30%)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– Medium quality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H (20%)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– High quality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Followed by a variant-specific serial 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Air Temperature [K]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 Generated using a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random walk process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, normalized with a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standard deviation of 2 K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around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300 K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Process Temperature [K]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 Calculated as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Air Temperature + 10 K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, with a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standard deviation of 1 K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Rotational Speed [rpm]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 Derived from a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power of 2860 W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, overlaid with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normally distributed noise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Torque [Nm]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 Normally distributed around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40 Nm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, with a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standard deviation (σ) of 10 Nm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(no negative values).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Tool Wear [min]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H (High Quality)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→ +5 minutes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M (Medium Quality)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→ +3 minutes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L (Low Quality)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→ +2 minutes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Machine Failure (Target Variable)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Indicates whether the machine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has failed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at a given data point.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Failure can occur due to different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failure types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This dataset helps in detecting 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machine failures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+mj-lt"/>
                <a:ea typeface="Nirmala Text Semilight" panose="020B0402040204020203" pitchFamily="34" charset="0"/>
                <a:cs typeface="Nirmala Text Semilight" panose="020B0402040204020203" pitchFamily="34" charset="0"/>
              </a:rPr>
              <a:t> by analyzing sensor readings.</a:t>
            </a:r>
          </a:p>
          <a:p>
            <a:endParaRPr lang="en-IN" sz="1400" dirty="0">
              <a:latin typeface="+mj-lt"/>
              <a:ea typeface="Nirmala Text Semilight" panose="020B0402040204020203" pitchFamily="34" charset="0"/>
              <a:cs typeface="Nirmala Text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0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F182-DE19-20D5-4AB3-24F4D7CA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863"/>
            <a:ext cx="10515600" cy="1325563"/>
          </a:xfrm>
        </p:spPr>
        <p:txBody>
          <a:bodyPr/>
          <a:lstStyle/>
          <a:p>
            <a:r>
              <a:rPr lang="en-US" b="1" u="sng" dirty="0"/>
              <a:t>Understanding the variables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A08670-55E0-70DF-D709-51936225C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10944"/>
            <a:ext cx="10582835" cy="43460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1. General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The dataset contains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10,000 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and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10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There are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no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or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null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in any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There are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no duplicate records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2. Unique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UID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and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Product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have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10,000 unique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, meaning each row has a unique identifier.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has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3 unique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 ['M', 'L', 'H'], representing different product quality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Target (Failure or Not)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has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2 unique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 [0, 1], where 0 means no failure and 1 means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Failure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has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6 unique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'No Failure'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'Power Failure'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'Tool Wear Failure'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'Overstrain Failure'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'Random Failures'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'Heat Dissipation Failure'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41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0721E-133C-C8B4-B534-A01F432CA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0130-6330-7D09-0CFB-51CB0C77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266"/>
            <a:ext cx="10515600" cy="1325563"/>
          </a:xfrm>
        </p:spPr>
        <p:txBody>
          <a:bodyPr/>
          <a:lstStyle/>
          <a:p>
            <a:r>
              <a:rPr lang="en-US" b="1" u="sng" dirty="0"/>
              <a:t>Understanding the variables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CBBF81-E414-6B00-D131-ACAABC085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0733"/>
            <a:ext cx="9939131" cy="3361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3. Statistical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Air Temperature [K]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 Ranges from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295.3 K to 304.5 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with a mean of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300 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Process Temperature [K]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 Ranges from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305.7 K to 313.8 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with a mean of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310 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Rotational Speed [rpm]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 Varies between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1168 and 2886 rpm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, with a mean of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1538 rpm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Torque [Nm]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 Ranges from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3.8 to 76.6 Nm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, with a mean of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39.98 Nm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Tool Wear [min]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: Varies between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0 and 253 minutes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, with a mean of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107.95 minutes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4. Key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The dataset is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clean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with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no missing or duplicate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Most features are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numerical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, except for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and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Failure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, which are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categorical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Failures occur in only a small portion of the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(Target mean is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0.0339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, meaning ~3.4% of cases have failures).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Different failure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exist, making it important to classify failures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This dataset is well-structured for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machine failure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 and will be used to train a model for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abnormality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j-lt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765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3D7C-FFD2-B19C-3890-9723A5D6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Basic </a:t>
            </a:r>
            <a:r>
              <a:rPr lang="en-US" b="1" u="sng" dirty="0" err="1"/>
              <a:t>Visualisation</a:t>
            </a:r>
            <a:r>
              <a:rPr lang="en-US" b="1" u="sng" dirty="0"/>
              <a:t> of Data</a:t>
            </a:r>
            <a:endParaRPr lang="en-IN" b="1" u="sn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DBA6A-2F54-B909-1F1F-D2D21F837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068508"/>
            <a:ext cx="3856984" cy="407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1F23E81-4C5D-A73E-DBE2-B6B15F4A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148680"/>
            <a:ext cx="58293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1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07567-99E3-B9FF-27ED-E46D6B283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9CF9-3089-6500-8BD9-78AD050D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Basic </a:t>
            </a:r>
            <a:r>
              <a:rPr lang="en-US" b="1" u="sng" dirty="0" err="1"/>
              <a:t>Visualisation</a:t>
            </a:r>
            <a:r>
              <a:rPr lang="en-US" b="1" u="sng" dirty="0"/>
              <a:t> of Data</a:t>
            </a:r>
            <a:endParaRPr lang="en-IN" b="1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B492C3-B79F-38A9-ADF9-5F1AA6E5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17343"/>
            <a:ext cx="11506200" cy="497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0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38CC0-F2F1-99C8-7277-BCC2DE78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EC0D-13A4-29DF-9541-ACF89274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Basic </a:t>
            </a:r>
            <a:r>
              <a:rPr lang="en-US" b="1" u="sng" dirty="0" err="1"/>
              <a:t>Visualisation</a:t>
            </a:r>
            <a:r>
              <a:rPr lang="en-US" b="1" u="sng" dirty="0"/>
              <a:t> of Data</a:t>
            </a:r>
            <a:endParaRPr lang="en-IN" b="1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5C87C1D-5AF3-B3AD-A16D-188048F1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42057"/>
            <a:ext cx="11449050" cy="49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6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957</Words>
  <Application>Microsoft Macintosh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Objective</vt:lpstr>
      <vt:lpstr>Instruments used in the Project</vt:lpstr>
      <vt:lpstr>About the Dataset</vt:lpstr>
      <vt:lpstr>Understanding the variables</vt:lpstr>
      <vt:lpstr>Understanding the variables</vt:lpstr>
      <vt:lpstr>Basic Visualisation of Data</vt:lpstr>
      <vt:lpstr>Basic Visualisation of Data</vt:lpstr>
      <vt:lpstr>Basic Visualisation of Data</vt:lpstr>
      <vt:lpstr>Basic Visualisation of Data</vt:lpstr>
      <vt:lpstr>Correlation Heatmap</vt:lpstr>
      <vt:lpstr>Data Wrangling</vt:lpstr>
      <vt:lpstr>Handling the Imbalance Data</vt:lpstr>
      <vt:lpstr>Handling the Imbalance Data</vt:lpstr>
      <vt:lpstr>Handling the Imbalance Data</vt:lpstr>
      <vt:lpstr>Handling the Imbalance Data</vt:lpstr>
      <vt:lpstr>Model- 1 Failure or Not Failure</vt:lpstr>
      <vt:lpstr>Model- 2 Detect Failure Type</vt:lpstr>
      <vt:lpstr>Model Deployment</vt:lpstr>
      <vt:lpstr>Key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Arghya Poddar</dc:creator>
  <cp:lastModifiedBy>Abhijeet Panda</cp:lastModifiedBy>
  <cp:revision>4</cp:revision>
  <dcterms:created xsi:type="dcterms:W3CDTF">2025-03-06T04:17:32Z</dcterms:created>
  <dcterms:modified xsi:type="dcterms:W3CDTF">2025-03-06T13:49:11Z</dcterms:modified>
</cp:coreProperties>
</file>