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2" r:id="rId12"/>
    <p:sldId id="274" r:id="rId13"/>
    <p:sldId id="277" r:id="rId14"/>
    <p:sldId id="279" r:id="rId15"/>
    <p:sldId id="283" r:id="rId16"/>
    <p:sldId id="286" r:id="rId17"/>
    <p:sldId id="287" r:id="rId18"/>
    <p:sldId id="288" r:id="rId19"/>
    <p:sldId id="289" r:id="rId20"/>
    <p:sldId id="293" r:id="rId21"/>
    <p:sldId id="294" r:id="rId22"/>
    <p:sldId id="296" r:id="rId23"/>
  </p:sldIdLst>
  <p:sldSz cx="12192000" cy="6858000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Proxima Nova" panose="02000506030000020004" pitchFamily="2" charset="0"/>
      <p:regular r:id="rId29"/>
      <p:bold r:id="rId30"/>
      <p:italic r:id="rId31"/>
      <p:boldItalic r:id="rId32"/>
    </p:embeddedFont>
    <p:embeddedFont>
      <p:font typeface="Rockwell" panose="02060603020205020403" pitchFamily="18" charset="77"/>
      <p:regular r:id="rId33"/>
      <p:bold r:id="rId34"/>
      <p:italic r:id="rId35"/>
      <p:boldItalic r:id="rId36"/>
    </p:embeddedFont>
    <p:embeddedFont>
      <p:font typeface="Rockwell Condensed" panose="02060603050405020104" pitchFamily="18" charset="77"/>
      <p:regular r:id="rId37"/>
      <p:bold r:id="rId38"/>
    </p:embeddedFont>
    <p:embeddedFont>
      <p:font typeface="Rockwell Extra Bold" panose="02060603020205020403" pitchFamily="18" charset="77"/>
      <p:bold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62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b53b5ae0_1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249" name="Google Shape;249;g117b53b5ae0_1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Keep observations </a:t>
            </a:r>
            <a:endParaRPr dirty="0"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the task of predicting a discrete class label. Regression is the task of predicting a continuous quantity.</a:t>
            </a:r>
            <a:endParaRPr dirty="0"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classification techniques in machine learning?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Classification algorithm is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Supervised Learning technique that is used to identify the category of new observations on the basis of training data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Classification, a program learns from the given dataset or observations and then classifies new observation into several classes or groups.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regression techniques in machine learning?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is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technique for investigating the relationship between independent variables or features and a dependent variable or outcome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It's used as a method for predictive modeling in machine learning, in which an algorithm is used to predict continuous outcomes.</a:t>
            </a:r>
            <a:endParaRPr dirty="0"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b="0" dirty="0"/>
          </a:p>
        </p:txBody>
      </p:sp>
      <p:sp>
        <p:nvSpPr>
          <p:cNvPr id="370" name="Google Shape;370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Random Forest Regression is good?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Random Forest Regression model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and accurate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usually performs great on many problems, including features with non-linear relationships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XGBoost different from random forest?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most important differences between XG Boost and Random forest is that the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always gives more importance to functional space when reducing the cost of a model while Random Forest tries to give more preferences to hyperparameters to optimize the model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n_estimators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the number of decision trees you will be running in the model</a:t>
            </a:r>
            <a:endParaRPr/>
          </a:p>
        </p:txBody>
      </p:sp>
      <p:sp>
        <p:nvSpPr>
          <p:cNvPr id="416" name="Google Shape;416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23879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9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89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636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51F8-38F5-613A-2D6F-AC2E8486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D1A2-429F-06F0-6385-24AC9A7B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0E5CB-0E34-F3FA-B8D5-0E41A24BE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A69B7-40B3-F066-3D53-351C95588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BB782-D43C-3D33-E6D0-716ECE36E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D365A-2708-3D21-5FC7-46CE2619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0E6A4-266F-8B61-0AE5-8509DF5E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67001-A36C-A80B-68E3-12394DED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911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687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981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9375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822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27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-a-ashwini-45a9221b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57FF9C-03F7-60F5-2F02-8A8F3FBCE1D4}"/>
              </a:ext>
            </a:extLst>
          </p:cNvPr>
          <p:cNvSpPr txBox="1"/>
          <p:nvPr/>
        </p:nvSpPr>
        <p:spPr>
          <a:xfrm>
            <a:off x="2290310" y="2562669"/>
            <a:ext cx="7611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SOLAR PANNEL DAMAGE DETECTIN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228600" y="177788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 Information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7303" y="6040102"/>
            <a:ext cx="2592012" cy="8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/>
          <p:nvPr/>
        </p:nvSpPr>
        <p:spPr>
          <a:xfrm>
            <a:off x="857250" y="1409700"/>
            <a:ext cx="10972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5924550" y="2152650"/>
            <a:ext cx="630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5D02E-C60B-1F03-F83C-2563F6382250}"/>
              </a:ext>
            </a:extLst>
          </p:cNvPr>
          <p:cNvSpPr txBox="1"/>
          <p:nvPr/>
        </p:nvSpPr>
        <p:spPr>
          <a:xfrm>
            <a:off x="361950" y="900698"/>
            <a:ext cx="9370629" cy="595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Image Categories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Clean Panels</a:t>
            </a:r>
            <a:r>
              <a:rPr lang="en-US" sz="1600" dirty="0"/>
              <a:t>: Images of well-maintained solar panels with no visible faults.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Bird Droppings</a:t>
            </a:r>
            <a:r>
              <a:rPr lang="en-US" sz="1600" dirty="0"/>
              <a:t>: Panels with bird droppings affecting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Electrical Damage</a:t>
            </a:r>
            <a:r>
              <a:rPr lang="en-US" sz="1600" dirty="0"/>
              <a:t>: Visible electrical faults on solar panels.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Physical Damage</a:t>
            </a:r>
            <a:r>
              <a:rPr lang="en-US" sz="1600" dirty="0"/>
              <a:t>: Panels with cracks, scratches, or other physical impairments.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Dusty Panels</a:t>
            </a:r>
            <a:r>
              <a:rPr lang="en-US" sz="1600" dirty="0"/>
              <a:t>: Solar panels covered with dust, impacting efficiency.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Dataset Size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Total Images</a:t>
            </a:r>
            <a:r>
              <a:rPr lang="en-US" sz="1600" dirty="0"/>
              <a:t>: 721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Distribution</a:t>
            </a:r>
            <a:r>
              <a:rPr lang="en-US" sz="1600" dirty="0"/>
              <a:t>: Balanced across categories to ensure robust model training.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Data Quality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High-Resolution Images</a:t>
            </a:r>
            <a:r>
              <a:rPr lang="en-US" sz="1600" dirty="0"/>
              <a:t>: Ensuring clarity for accurate annotation and model training.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Manual Annotation</a:t>
            </a:r>
            <a:r>
              <a:rPr lang="en-US" sz="1600" dirty="0"/>
              <a:t>: All images were manually annotated using </a:t>
            </a:r>
            <a:r>
              <a:rPr lang="en-US" sz="1600" dirty="0" err="1"/>
              <a:t>Roboflow</a:t>
            </a:r>
            <a:r>
              <a:rPr lang="en-US" sz="1600" dirty="0"/>
              <a:t> to ensure precise fault detection.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7b53b5ae0_10_104"/>
          <p:cNvSpPr txBox="1">
            <a:spLocks noGrp="1"/>
          </p:cNvSpPr>
          <p:nvPr>
            <p:ph type="title"/>
          </p:nvPr>
        </p:nvSpPr>
        <p:spPr>
          <a:xfrm>
            <a:off x="169420" y="206578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g117b53b5ae0_1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D27AF6-D422-DDFF-E5DD-E5BE75113253}"/>
              </a:ext>
            </a:extLst>
          </p:cNvPr>
          <p:cNvSpPr txBox="1"/>
          <p:nvPr/>
        </p:nvSpPr>
        <p:spPr>
          <a:xfrm>
            <a:off x="169419" y="903889"/>
            <a:ext cx="10099187" cy="558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Hardware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Processor</a:t>
            </a:r>
            <a:r>
              <a:rPr lang="en-US" sz="1600" dirty="0"/>
              <a:t>: Multi-core CPU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Memory</a:t>
            </a:r>
            <a:r>
              <a:rPr lang="en-US" sz="1600" dirty="0"/>
              <a:t>: Minimum 16 GB 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Storage</a:t>
            </a:r>
            <a:r>
              <a:rPr lang="en-US" sz="1600" dirty="0"/>
              <a:t>: SSD with at least 1 TB of available space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Graphics Card</a:t>
            </a:r>
            <a:r>
              <a:rPr lang="en-US" sz="1600" dirty="0"/>
              <a:t>: NVIDIA GPU with CUDA support for deep learning tasks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Software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Operating System</a:t>
            </a:r>
            <a:r>
              <a:rPr lang="en-US" sz="1600" dirty="0"/>
              <a:t>: Windows 10, macOS 12 or later, or a Linux distribution (Ubuntu preferred)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Python</a:t>
            </a:r>
            <a:r>
              <a:rPr lang="en-US" sz="1600" dirty="0"/>
              <a:t>: Version 3.8 or later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Machine Learning Libraries</a:t>
            </a:r>
            <a:r>
              <a:rPr lang="en-US" sz="1600" dirty="0"/>
              <a:t>: TensorFlow, </a:t>
            </a:r>
            <a:r>
              <a:rPr lang="en-US" sz="1600" dirty="0" err="1"/>
              <a:t>PyTorch</a:t>
            </a:r>
            <a:r>
              <a:rPr lang="en-US" sz="1600" dirty="0"/>
              <a:t>, Scikit-learn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Computer Vision Tools</a:t>
            </a:r>
            <a:r>
              <a:rPr lang="en-US" sz="1600" dirty="0"/>
              <a:t>: OpenCV, YOLO models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Data Annotation Tools</a:t>
            </a:r>
            <a:r>
              <a:rPr lang="en-US" sz="1600" dirty="0"/>
              <a:t>: </a:t>
            </a:r>
            <a:r>
              <a:rPr lang="en-US" sz="1600" dirty="0" err="1"/>
              <a:t>Roboflow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Development Environments</a:t>
            </a:r>
            <a:r>
              <a:rPr lang="en-US" sz="1600" dirty="0"/>
              <a:t>: </a:t>
            </a:r>
            <a:r>
              <a:rPr lang="en-US" sz="1600" dirty="0" err="1"/>
              <a:t>Jupyter</a:t>
            </a:r>
            <a:r>
              <a:rPr lang="en-US" sz="1600" dirty="0"/>
              <a:t> Notebook, Google </a:t>
            </a:r>
            <a:r>
              <a:rPr lang="en-US" sz="1600" dirty="0" err="1"/>
              <a:t>Colab</a:t>
            </a:r>
            <a:r>
              <a:rPr lang="en-US" sz="1600" dirty="0"/>
              <a:t>, or Spyder IDE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Network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Internet Connection</a:t>
            </a:r>
            <a:r>
              <a:rPr lang="en-US" sz="1600" dirty="0"/>
              <a:t>: Stable high-speed internet for data downloads and cloud access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257250" y="1204527"/>
            <a:ext cx="89916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Feature Exploration</a:t>
            </a:r>
            <a:r>
              <a:rPr lang="en-US" sz="1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Annotations</a:t>
            </a:r>
            <a:r>
              <a:rPr lang="en-US" sz="1800" dirty="0"/>
              <a:t>: Review of bounding box accuracy and coverage.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Resolution Analysis</a:t>
            </a:r>
            <a:r>
              <a:rPr lang="en-US" sz="1800" dirty="0"/>
              <a:t>: Distribution of image resolutions.</a:t>
            </a:r>
          </a:p>
          <a:p>
            <a:pPr marL="457200"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Correlation Analysis</a:t>
            </a:r>
            <a:r>
              <a:rPr lang="en-US" sz="1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Explore any correlations between different features or fault types.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267450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dirty="0"/>
          </a:p>
        </p:txBody>
      </p:sp>
      <p:pic>
        <p:nvPicPr>
          <p:cNvPr id="306" name="Google Shape;30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8C8BF-8A49-5E7A-9FE1-B5F40A61B551}"/>
              </a:ext>
            </a:extLst>
          </p:cNvPr>
          <p:cNvSpPr txBox="1"/>
          <p:nvPr/>
        </p:nvSpPr>
        <p:spPr>
          <a:xfrm>
            <a:off x="342899" y="1030015"/>
            <a:ext cx="11586341" cy="5217326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Data Cleaning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Removed irrelevant images (e.g., snow drops).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Image Resizing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Standardized all images to 640x640 pixels.</a:t>
            </a:r>
          </a:p>
          <a:p>
            <a:pPr marL="457200" lvl="1"/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Data Augmentation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Applied rotations, scaling, and flips to enhance dataset diversity.</a:t>
            </a:r>
          </a:p>
          <a:p>
            <a:pPr marL="457200" lvl="1"/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Normalization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Scaled pixel values to 0-1 range.</a:t>
            </a:r>
          </a:p>
          <a:p>
            <a:pPr marL="457200" lvl="1"/>
            <a:endParaRPr lang="en-US" sz="1600" dirty="0"/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/>
              <a:t>Annotation Validation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Verified accuracy of bounding boxes and labels.</a:t>
            </a:r>
          </a:p>
          <a:p>
            <a:pPr marL="457200" lvl="1"/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Dataset Splitting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Divided into 70% training, 15% validation, and 15% test sets.</a:t>
            </a:r>
          </a:p>
          <a:p>
            <a:pPr marL="457200" lvl="1"/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Tools Used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Roboflow</a:t>
            </a:r>
            <a:r>
              <a:rPr lang="en-US" sz="1600" dirty="0"/>
              <a:t>, OpenCV, TensorFlow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 dirty="0"/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423985" y="1752750"/>
            <a:ext cx="7816126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Bounding Box Review</a:t>
            </a:r>
            <a:r>
              <a:rPr lang="en-US" sz="20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Overlay Images</a:t>
            </a:r>
            <a:r>
              <a:rPr lang="en-US" sz="2000" dirty="0"/>
              <a:t>: Visualizes annotated bounding boxes to check annotation accuracy.</a:t>
            </a:r>
          </a:p>
          <a:p>
            <a:pPr marL="457200" lvl="1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Tools Used</a:t>
            </a:r>
            <a:r>
              <a:rPr lang="en-US" sz="20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Roboflow</a:t>
            </a:r>
            <a:r>
              <a:rPr lang="en-US" sz="2000" dirty="0"/>
              <a:t>: For visualizing annotated images.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Model Building </a:t>
            </a:r>
            <a:endParaRPr dirty="0"/>
          </a:p>
        </p:txBody>
      </p:sp>
      <p:pic>
        <p:nvPicPr>
          <p:cNvPr id="373" name="Google Shape;37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2"/>
          <p:cNvSpPr txBox="1"/>
          <p:nvPr/>
        </p:nvSpPr>
        <p:spPr>
          <a:xfrm>
            <a:off x="104775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363975" y="438682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804575" y="5727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5E1E4-D8F4-7AD8-D211-CF9D5D2EC006}"/>
              </a:ext>
            </a:extLst>
          </p:cNvPr>
          <p:cNvSpPr txBox="1"/>
          <p:nvPr/>
        </p:nvSpPr>
        <p:spPr>
          <a:xfrm>
            <a:off x="363975" y="1062837"/>
            <a:ext cx="11197404" cy="5217326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Models Used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YOLOv5</a:t>
            </a:r>
            <a:r>
              <a:rPr lang="en-US" sz="1600" dirty="0"/>
              <a:t>: Baseline object detection for initial fault identification.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YOLOv7</a:t>
            </a:r>
            <a:r>
              <a:rPr lang="en-US" sz="1600" dirty="0"/>
              <a:t>: Enhanced performance and efficiency.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YOLOv8</a:t>
            </a:r>
            <a:r>
              <a:rPr lang="en-US" sz="1600" dirty="0"/>
              <a:t>: Advanced accuracy and features.</a:t>
            </a:r>
          </a:p>
          <a:p>
            <a:pPr marL="457200"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Training Setup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Platform</a:t>
            </a:r>
            <a:r>
              <a:rPr lang="en-US" sz="1600" dirty="0"/>
              <a:t>: Google </a:t>
            </a:r>
            <a:r>
              <a:rPr lang="en-US" sz="1600" dirty="0" err="1"/>
              <a:t>Colab</a:t>
            </a:r>
            <a:r>
              <a:rPr lang="en-US" sz="1600" dirty="0"/>
              <a:t> for running models and leveraging GPU resources.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Data</a:t>
            </a:r>
            <a:r>
              <a:rPr lang="en-US" sz="1600" dirty="0"/>
              <a:t>: Trained on annotated images with categories such as clean, bird droppings, electrical damage, and physical damage.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Hyperparameters</a:t>
            </a:r>
            <a:r>
              <a:rPr lang="en-US" sz="1600" dirty="0"/>
              <a:t>: Optimized for each YOLO version to improve results.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Evaluation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Metrics</a:t>
            </a:r>
            <a:r>
              <a:rPr lang="en-US" sz="1600" dirty="0"/>
              <a:t>: Used </a:t>
            </a:r>
            <a:r>
              <a:rPr lang="en-US" sz="1600" dirty="0" err="1"/>
              <a:t>mAP</a:t>
            </a:r>
            <a:r>
              <a:rPr lang="en-US" sz="1600" dirty="0"/>
              <a:t> (mean Average Precision) to measure accuracy.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Validation</a:t>
            </a:r>
            <a:r>
              <a:rPr lang="en-US" sz="1600" dirty="0"/>
              <a:t>: Tested on validation set to ensure effective fault detection.</a:t>
            </a:r>
          </a:p>
          <a:p>
            <a:pPr marL="457200"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Tools Used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Roboflow</a:t>
            </a:r>
            <a:r>
              <a:rPr lang="en-US" sz="1600" dirty="0"/>
              <a:t>: Dataset management and integration.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PyTorch</a:t>
            </a:r>
            <a:r>
              <a:rPr lang="en-US" sz="1600" dirty="0"/>
              <a:t>: Framework for YOLO models.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Model Accuracy Comparison</a:t>
            </a:r>
            <a:endParaRPr sz="3200" dirty="0"/>
          </a:p>
        </p:txBody>
      </p:sp>
      <p:pic>
        <p:nvPicPr>
          <p:cNvPr id="411" name="Google Shape;41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66140-859C-3950-5180-8A0E0F9DEA11}"/>
              </a:ext>
            </a:extLst>
          </p:cNvPr>
          <p:cNvSpPr txBox="1"/>
          <p:nvPr/>
        </p:nvSpPr>
        <p:spPr>
          <a:xfrm>
            <a:off x="228599" y="987972"/>
            <a:ext cx="11944363" cy="6740307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YOLOv9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Epochs</a:t>
            </a:r>
            <a:r>
              <a:rPr lang="en-US" sz="1600" dirty="0"/>
              <a:t>: 100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mAP50</a:t>
            </a:r>
            <a:r>
              <a:rPr lang="en-US" sz="1600" dirty="0"/>
              <a:t>: 79%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mAP50-95</a:t>
            </a:r>
            <a:r>
              <a:rPr lang="en-US" sz="1600" dirty="0"/>
              <a:t>: 63%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Notes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Highest accuracy in both mAP50 and mAP50-95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YOLOv8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Epochs</a:t>
            </a:r>
            <a:r>
              <a:rPr lang="en-US" sz="1600" dirty="0"/>
              <a:t>: 100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mAP50</a:t>
            </a:r>
            <a:r>
              <a:rPr lang="en-US" sz="1600" dirty="0"/>
              <a:t>: 79%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mAP50-95</a:t>
            </a:r>
            <a:r>
              <a:rPr lang="en-US" sz="1600" dirty="0"/>
              <a:t>: 59%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Notes</a:t>
            </a:r>
            <a:r>
              <a:rPr lang="en-US" sz="1600" dirty="0"/>
              <a:t>: Comparable mAP50 to YOLOv9, slightly lower mAP50-95.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/>
              <a:t>YOLOv5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Epochs</a:t>
            </a:r>
            <a:r>
              <a:rPr lang="en-US" sz="1600" dirty="0"/>
              <a:t>: 100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mAP50</a:t>
            </a:r>
            <a:r>
              <a:rPr lang="en-US" sz="1600" dirty="0"/>
              <a:t>: 69%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mAP50-95</a:t>
            </a:r>
            <a:r>
              <a:rPr lang="en-US" sz="1600" dirty="0"/>
              <a:t>: 42%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Notes</a:t>
            </a:r>
            <a:r>
              <a:rPr lang="en-US" sz="1600" dirty="0"/>
              <a:t>: Lower accuracy compared to YOLOv8 and YOLOv9.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>
            <a:spLocks noGrp="1"/>
          </p:cNvSpPr>
          <p:nvPr>
            <p:ph type="title"/>
          </p:nvPr>
        </p:nvSpPr>
        <p:spPr>
          <a:xfrm>
            <a:off x="228600" y="177784"/>
            <a:ext cx="10515600" cy="53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Best Model  – </a:t>
            </a:r>
            <a:endParaRPr dirty="0"/>
          </a:p>
        </p:txBody>
      </p:sp>
      <p:pic>
        <p:nvPicPr>
          <p:cNvPr id="419" name="Google Shape;41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6"/>
          <p:cNvSpPr txBox="1"/>
          <p:nvPr/>
        </p:nvSpPr>
        <p:spPr>
          <a:xfrm>
            <a:off x="228600" y="1170597"/>
            <a:ext cx="11034000" cy="49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Model</a:t>
            </a:r>
            <a:r>
              <a:rPr lang="en-US" sz="1600" dirty="0"/>
              <a:t>: </a:t>
            </a:r>
            <a:r>
              <a:rPr lang="en-US" sz="1600" b="1" dirty="0"/>
              <a:t>YOLOv9</a:t>
            </a:r>
            <a:endParaRPr 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Epochs</a:t>
            </a:r>
            <a:r>
              <a:rPr lang="en-US" sz="1600" dirty="0"/>
              <a:t>: 100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mAP50</a:t>
            </a:r>
            <a:r>
              <a:rPr lang="en-US" sz="1600" dirty="0"/>
              <a:t>: 79%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mAP50-95</a:t>
            </a:r>
            <a:r>
              <a:rPr lang="en-US" sz="1600" dirty="0"/>
              <a:t>: 63%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Key Strengths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Highest Accuracy</a:t>
            </a:r>
            <a:r>
              <a:rPr lang="en-US" sz="1600" dirty="0"/>
              <a:t>: Best performance in both mAP50 and mAP50-95.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Advanced Features</a:t>
            </a:r>
            <a:r>
              <a:rPr lang="en-US" sz="1600" dirty="0"/>
              <a:t>: Latest enhancements for superior detection.</a:t>
            </a:r>
          </a:p>
          <a:p>
            <a:pPr marL="457200"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Reason for Selection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Performance</a:t>
            </a:r>
            <a:r>
              <a:rPr lang="en-US" sz="1600" dirty="0"/>
              <a:t>: Consistently higher accuracy compared to YOLOv5 and YOLOv8.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Efficiency</a:t>
            </a:r>
            <a:r>
              <a:rPr lang="en-US" sz="1600" dirty="0"/>
              <a:t>: Balanced performance across various </a:t>
            </a:r>
            <a:r>
              <a:rPr lang="en-US" sz="1600" dirty="0" err="1"/>
              <a:t>IoU</a:t>
            </a:r>
            <a:r>
              <a:rPr lang="en-US" sz="1600" dirty="0"/>
              <a:t> thresholds, making it ideal for reliable fault detection.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>
            <a:spLocks noGrp="1"/>
          </p:cNvSpPr>
          <p:nvPr>
            <p:ph type="title"/>
          </p:nvPr>
        </p:nvSpPr>
        <p:spPr>
          <a:xfrm>
            <a:off x="185871" y="-113826"/>
            <a:ext cx="11850553" cy="106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3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Model Deployment - 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Strategy</a:t>
            </a:r>
            <a:endParaRPr sz="4700" dirty="0">
              <a:solidFill>
                <a:schemeClr val="dk1"/>
              </a:solidFill>
            </a:endParaRPr>
          </a:p>
        </p:txBody>
      </p:sp>
      <p:sp>
        <p:nvSpPr>
          <p:cNvPr id="428" name="Google Shape;428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7" descr="data:image/png;base64,iVBORw0KGgoAAAANSUhEUgAAAOEAAADhCAMAAAAJbSJIAAAA81BMVEX///8/Pz8h14n3xzyi424sv+vMzMwyMjK16YtWzO+n6nArxfM9Oz4/PDs7PD8f3o3/zTxRYEc9V2I7XUxkWT83NzfUy9DJzNSHh4cqKirf398XFxemw6P8xzCkz2cbv/Bu3Xxx0bMhISHS0tLv7+8eHh60tLTHx8dXV1e9vb0mJia46oabm5tzc3OlpaV8fHyL28FGRkaOjo5kZGTm5ubz8/MNDQ3o+N3N8LJiz/Cr5nxTU1NtbW2srKztznvdz6u765aT3fTP7/vV8r9feE1HXFU6antSWFE6XUw4c1Z/bT472pb3zFNt2Kak1L6A163pzovy4uObAAAIIElEQVR4nO3d+7uaNhgHcNl2yE5Xe08LONsVRJEiztvpRe1pd+3W067//18z1HMhEd5EDgng835/2rOzYD4mhBAia7UwGAwGg8FgMBgMRlFev/nwo6K8+vVUVd5+/E3W9+GVKp9S4QYpZfz9nTqfauHp6UcJoMIG1CAUE18rbUENwlNRR1U2xGgTvhU0odo+qkMoaMQ3u2q8+0FV7rx8caIsOyF8Jm466StlPNXCnRHupglQXftpEG6NAqFaoHrhiUiotIvWQqgYqEF4AgtVN2H1QsVnoRbhCShUDUQhClGIQhSiEIUoRCEKbyu8U0pevvipjKgQ3vnjYRn581EZ+QsiFhY+vFtK2mXkkSKhUZegEIUorD4oRCEKqw8KUSgtpMQm1Jhssvtn2j64spQSYichhMiX1iW0Z2tvPu/1FotFrzd3vGE0DhLnITzbGEV903Mcb9CPrBm1aZ2EdJBxgMUgWoaSSGqPTa60FxkySD1CMs87SC9eEnE1KZkuskqbKyLsrVqEdlYLXmcwswWVJIGTV9gLRJ1Ah5DOwOMkxglYTWJBhaeC70eHkKwFwlbLAqpJpnDZNdyKOoS2JxS2+rnVhFtwkxgkahHmnkWpmDnjjbCLJxlDY1VthK1BdkclEoUXzRC21llEEkkVBfppjYStUUZTUKmSvWa0YWu+L5Rrwuwvp4bCVrTX2ezcyRAbYDitlXCvEelIsuSgVsJpMLKi4Txrosl3NtLnv4PYGlvTqM9/Z17+jKEC4di17dB3J+P92eqQawrKddK174ZJ4dD3J2uwYLVCa3MHm8T2Db6JeiFbuYD9s9chV7Fd9pi1GmmuhEk6/ISFrSjlJmyjm5LET387NbtaWOl6jtljrhgidxoufJIKTZ3Io3pd8dNC4rJnGtvbCDtlHzJCO7gmTn1g2lbFSJMW+uzaRMRUlRtopiFhiJdN7AUutExQRRsSo71ZNdsJ2QGVvXJzU7Yg+WoobSeFL0v79soaTzqbf10v4WV12pt6+mxHnLJVZT/QTkN2yN3SYl2F22qGrby/JeEuFmfsSZoOsB5VrdAIuStikK4qXTF/m3eYmtO0MB9YrZBQ/pLPXPEpeylxWKEh14QVCqlNoh53SIcVshd8z+XqfnNpBICVXQ/pcpqxiBozE2jK3hzuL3NQsa8S4TAemk7mEnZryY4lIuGm/rVY85a+P/RcVhiz38whz3FqKlzZTIscn3DQYQ1E+h6wIcKFQY5cuAqPXDj1+YH/yISWvzf54m6Amy1crPz9a/cxtaFphBnz5+MRzkedzOnXsQgd68zOvgU6CqETB/7V6ste3Ro/p3GG44nt2vm3QJwQeDZRM6HXX8fWjJ51/PSiW9azQ+7eojHC8Zkbhmlc3jIEZTdhmI0RWrwu7yaWv8cXbSyqsTDnLpZ7eug0VZi/j5LbaNJrphBcZFmyHxhC/22dhNfPLahoUyK3qp9ReypciKrmuYXs/mDCrletOAwls6gfj9qwseI1bzhcQW7DBZnt/ryY1m1f2wFC9tGbyQw15GZFvA+NQbUWctM2ZvtaOz0M7W/EaYiQ306T7o7sls5JU4UT9hPnNyMUZZ8tTvOPWWuh4XJ3Jaaxu9LYZMQ94of207wAAgp/AVKWMOY/1Ov3+8PB3u0YMGe9+/fPQEDhd/m5/6kcIQlyPpsPcGd170kXSGHh43KEtCP5QCDKP+a9Jw++z0/lwlC4jX0XfrrTGKFBzvjHxJmZA9fDugvtcc6nM4HmbTUXUuKaOR+fyhza9VV7ITGyH4ins4R+w6ZDSNhmAHad72ezQ08EHIP72rQI2VXBA3zbRgwFv5pJgFULDWZ6mfPbmHwhCQNgQO3NXHhPlBYhM/kSrl2w2U5D7WFeJeLdymvVQnp2sztoFB72C+f2dqrdCbKG1F7c9oXrWXqExI12I6IXhOLftbK53GbpLyNmSO458cp2gRVzzULi0tF6GAWbPnUY8Hr7mu26xsyK+8N+HFmzJXVvHuqAxXUJtzUUnjMgcXtChq67OQ6zqAx3Cn1C8CGMLDErgl6vRchU8bChVEwUldUjpAfUKDM0zyf+vvQIUzUsBMwzyvQHTcKrChbpoteHYJGyMwddws1TlANnM9nKXQ4ook9YVVCIQhRWHxSiEIXVB4UoRGH1QSEKUVh9UIjCA4S0eJogpPZybBXNaFJsi7dOIZlJvB0SyGBSuB01repLvlgOyLjoWrKeJzOSO5vAzAq2op42FG8YEcepsZAKXiIrmYKNqGW3CfiiZOnAr5qtVCj91gg4BX9hqUV4uyvFVfJfNVy5UOJd0DIB3xZcrVDmZcfiLIBfHFQtNPK3NB0Q6FcjlQupK/kqWSAD/i1R9RKS8LatGHeKPiHXtZ/GD2LPKRozmuy9+KR2QmK7fqdodi8lqLvw9jn8/9qiTyjYtiWZYsAK9kQVTdFbYF33+JUBde+J0g/UuNZGiyNvtdiG66UoRGH1QWFhYSm5V0bUCP95XEI+PXxSRv5VIfzufil5/qCUAMDiwnLyvAtVrpSgEIUoRCEKUYhCFKIQhShEIQpRiMLW5yMQXoDCL0cgfA8Kv95vvLB7DgpN5d1UufACflWaqbwRVQu75wLh0/8UExULu9+eCYTKiWqF3W+mCQu9hPj1s0qjQuGD7sX5M9OE94U65iZfv6gbcNQJL96fb2sP7+3tDbb/0VOFeaYu27oPBO8O9cymR7R5+bIRmxtREyZnYrOJ+6+UPjKiDDDpqF5TjQNP6g3FG6PTxAHHc2R9GAwGg8Fw+R+lY6foTIRxXgAAAABJRU5ErkJggg==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7" descr="data:image/jpeg;base64,/9j/4AAQSkZJRgABAQAAAQABAAD/2wCEAAoHCBUREhgQERIVERQVGRIYFBQSDxEYEhkWGBUZGRkZGhocIy4lHR4uHxgZJj4nKy8xNTU1GiU7QDs0Py41NTEBDAwMEA8QGhIRHDEhISE0MTQxPzQ7MTQ4ODo0MTQxMT80PzQ1NDExQDcxMTQ8Pz8xNDQxQDw0NDE0MTQxMT8/PP/AABEIAHMBtgMBIgACEQEDEQH/xAAcAAEAAgIDAQAAAAAAAAAAAAAAAQcCBgMEBQj/xABKEAACAQMABQUJDQYGAgMAAAABAgADBBEFBgcSIRMxQWGyIjVRVHFygZGxFRYlMjNzg5OUobPR0hQjJFKCwTRCU2J0khekQ2Oi/8QAGgEBAQADAQEAAAAAAAAAAAAAAAEEBQYCA//EACgRAQABAgQEBgMAAAAAAAAAAAABAhEDITFxE0FSkQQSIjJRsSMzgf/aAAwDAQACEQMRAD8At25uAg8JPMJ5tSuzc7HyDgJx3FfecnrwPIJgHmh8V4irEqmIm0Q+tHlhlEx3pOZhPd0xEQpERAREQEREBJXnkQvPLGqPnS6+Ufz6naM4pyXXyj+fU7RnFOrp0YyYkRKJiRECYkRAmJEQJiRECYkRAmJEQJiRECYkRAmJEQJiRECYkRAmJEQJiRECYkRAmJEQJiRECYkRAyVypypKnwqSD6xNs1b1/u7Jgr1GuqPTTrOWcD/ZUOSPIciajED6g0Jpale0FuaDbyOOngwI51YdBESmtlusws6tWlWY8i6b46qiso4DrVj/ANRIkLrL35IedYPMg852aHxjEVlrprde21/VoULgpTXkt1RSoNjepIx4spPOSefpnh+/3SPjR+z236JjtCPwnX+h/ASbBoPZZVu7andLd00FVA4Q0XJAJPAkNx5pucLCw5opvTGkcofeJyeF7/dJeN/+vbfoke/7SXjZ+z236Jth2NVvHaX2d/1TxtM7Lr62U1E5O5RQSRRZxUwOfuGAz6CZ9ODhdMdoW8vM9/2kvGz9ntv0R7/tJeNn7PbfomskY4HgRwII4g+Cd/Quhq97U5G1pmo3OcYCqPCzHgojgYXTHaC8/L1/f9pLxs/Z7b9Ee/7SXjZ+z236JttjsaqsoNxeJTbpWlRZwP62ZePomN/scrqpNvd06rfyVKTU8+RgW4+gRwMLpjtBeflqnv8AtJeNn7Pbfoj3/aS8bP2e2/RPH0vomvZ1DQuabUnHHB5mHhUjgw8k6McDC6Y7QXn5fQ+qF89xY0a1Zt92UFm3VGTnwKABPZXnmuahH4Mt/MHtM2FTxnO4sWxJiPl9onJ863Xyj+fU7RnDOW6+Ufz6naM4Z09OjHTEiJRMSIgTEiIExIiBMSIgTEiIExIiBMSIgTEiIExIiBMSIgTEiIExIiBMSIgTEiIExIiBMSIgTEiIExIiBkGI5uETGIF9BpO9ODek700s0NXFantfz8JV/ofwEl6bP+9dr80vtMonX0/CVf6H8BJeuz8/Bdr80ntM2uH7Y2hs6M6Y2hWmk9q19Sr1aS07YqlSqi71GrnCMVGSHHHAm/7PdcDpSkxqU1p1qRUOEJ3GBGQy54jyEnyzRtI7JrurXqVVr24V6lRwCam8A7lhnuefjN+1E1RXRVFkL8rVqEM7hd1eAwFUeAffPb0rDavoIU9JJyCgG7VW3Bzcpv7pPVngZbequgaWjLQUlwCBv16hxlnxlmJ8AxwHQBK+07pind6x2lKmwdLd1QsOKl8szDrwQB5czd9o1V00XclM53MEjnCkgMfVA0TWLa7U5RksKdPk1JAq1lZmfHSqggKPLn0Tk1d2usXCaQpIEY45agrDd62VicjrB9EqSIG5bRNbvdK4C0xi3o5FLh3Tk/Gcnn48wHg8s0+YxAvrUVvg238we0zYVeaxqO3wdb+aPbNgV5oMWn8k7vPEs+f7r5R/PftGcczuj+8fz37RnHOgjRUxIiUTEiIG0aN1DvrmklxSpoUqDeQtVAOM44jHDmnZ/wDGukf9On9ePylsagH4Ltfmx2mnjay7RUsLprR7Z6hQIS61EAO8ueYiS5ZWV/qPf0FLvau6jiTSKvj+kHePoE13M+jtWNZqGkqZqUN5Sh3XRxh1JGRzcCD4RNC2w6BSmEv6aBGd+TrboADMVLIx6+5Iz5IuWVdEw3x4R6xJBlGUTEtjnkBweYj1wM56mhNXrm9P8NRd1HAue5pg+eeBPUMme7s61S90Kpq1gf2ekRvDm335wmfB0n1S6bu6oWVDlKjJb0KYA5sKBzBVUc56hxMXSyoE2V3xGWagp8HKMfvxPM0zqFfWlJ69Smj00BZ2p1Qd1Rzkg4+7M3y52tWytinQrVF/nO4mfQePrnW03tCtL2wuaA36NV6NRVWoncsxHBQ65GfLiTNcld6q6IW+u0tXcor72WVQSMKTzHyTdNYtmlK0tKt0t1UdqSFgjU0APEDBIPXNd2Z99KP9fYMt/X7vXdfNntLA+d4kojNwVS2OfdUn2TFhg4IwRzgjBlExIgcTgcT4BzwJiZNSZRlkZR4WRgPWZx5gZRMScSA4PSPXAziApIyASBzkA49cxLAc/D0wMomIYHm4+mciU2YbyozDwhWI9YgYxMczNKbNxVWYeFVYj7oERIiBMSIgTEiIExIiBd+9J3pw5k5mr8rQxWqTXo/CNb6H8FJe+z/vXafNJ7TKG1574VvovwUliaq7SbK1sqFvVFXfpIqPu08rkE8xzNhR7Y2hvML2U7Q6ukdrlxSrVKS2lEim9RAxepk7rFckDyTXNObS767Q0wyWyMMMKCsGI8G+SSPRNU0nXFSvVqrndepUdc8+6zlhn0GdWent2tGXjW1ancL8ak6OB5pzj1T6at69HSVoHGHo3CEMB4GGGXqIPsny3Nk1R1zuNGORTIqUXOXouTuE/wAyn/K3X09MDv6wbOb61qMKdJrqlk7lSngnd6N5ecN65yau7Nr26cctTNrS4bz1MbxHSETpPlm/2W1uwdc1VrUW6V5PfHrUzi0ltds0X+Hp1a7dAZQi56yejyQK0111Qq6LrbpJqUXzyVbGM/7WHQw+/omtT2dZ9Za+kqvK3DdyOFOkuRTRf9o6T4WPE+TAHiwLv1Kb4PoeaPbPfV5repjfwFDzR7Z7qtNPXT653YFVdqpUXdfKP579ozinJdfKP579ozim6hmJiREPSYkRA+itQO9lr82O00qfaijHSlTCk9xR5lJ/yCWvqB3stfmx2mnPpHWaxtqhpXFzSp1FALI+d4AjI6PBINQ2P6HrUUrXFVGprV3FRXUqxC5JbB4gccTsbZbtVsUo57t6yFR07qI5Y+sqPTO5pTaXYUVPJO1y+O5WmjBSetmAxKh1k1graRrGvXIHQiKTuIn8o8PWemBdeo13SvbGnWNKkXUcnV/dJ8dMA9HSMN5GErDanooW2kGdFCpcIrqAAFDKAjgD0Kf6p6Wx7TPJXL2jnCVwGQHm5RB7SvZHgmybYtG8pZpcgd1Qcbx6dx+5PoziOZyeJsb0OtR693URXVQtFA6gjJIdzg9QQZ6zOfbFfJTWlZU6aIz/AL2oVRAwQEqg4DpYMf6JuOoOjRaaOoow3WZTUfPhfuuPoIlKa5aW/bL6tXzld7cTzE7lfYT6Y5nJdezyzFHRlsAMGogqt1mp3fsIHold7YNKvUvFtc/u6KK270F3Byx6wOHpMszUmsKmjbRh0W9BPSiBD96mVRtasmp6RNQjuKqIynoJXuWHsiCWkxIiUbXsz76Uf6+wZeOnNGi7tqlqzlFqqFZhjeC7wJxnpwDKN2Z99KP0nYMuPXau1PRt06EqwpNgg8RnAP3EySQ4NB6Q0ZTcWNpUtwy5UIhUuxHP3X+ZvTOPXbVWje2zkIqV0Vmp1FUBsgZ3Wxzqcc0oXRtQpWpMh3Sr0ypHQQ4n1BWHBh1N7IHytUJCk8xAPrxL8raR0Toocn+4psMZRKe/U8pwCcyj1tHrXBo0kLu9RkVRzklj93TnoAJlo6L2UUwu/eXDux4utIhUB6e7bJPliUhtmhdaLDSLGjRZXcAncqUCpKjnIDDj6Joe1HVClbKL61QU0ZgtamvxAzfFdR0ZPAjm6fDnatA6A0TaXKfs1ZHuRvBV/bQ9Tm49wreDwidnaaoOi62ejkyPLviFVvskpq+kirqrjkKxwygjO/T44MtnWDVyjd0f2c00RWekzlEVXKI4YqCBkZxj0yqNkHfM/wDHrdunLM2haRe10bWq0mKudxFYc677BMjr4xOpDHWFbWno66oUeQQpbXIVENPeBFJ8DA45mp7GKCPTud+mj4enjfRWx3B5siVR056TnJ6TnnyZbexP5O58+n2DA2jWfQFnUanc3fJ06FvyhZSqojs+5u75HOBunh05np6E0haXNM/sj0qiJhStNVwvgBE0TbZXYU7amCdxnqswzwJRVC5/7meLsaqEXtRAe5aiSw6CVdcdo+uBvGndQrSvcpduFpU0DNcIoCo+BlSf5enPhE9bQelbCrmhZ1KDbg4pTC8FHDOOkTyNq9wyaMqBDu770UbB/wApYEj04x6ZVezyoU0pbbpxvM6nrU02OPWB6oFjbUdWaVS0e9p01StRwzlFA30yAwYDnIznPUZS0+jtdBnRl3/x7jsNPnCIJTEiJRMSIgTEiIF1b0b04syd6YPlcx5lU68H4QrfRfhJPBnu67H+PrfRfhJPBmVT7YdHg/rp2j6TEiJ6fVMSIgTEiIExIiBc+pzfwNDzR7Z7itNf1QP8DR80e2e2rTX10+qWmrq9c7qUufjv579ozjmdz8d/PftGcU2TbQyiYxD0yiYxA+itQO9lr82O00qXan30q+ZR7Anb0JtLrWlvTtUtaTrSXdDNUcMRknJAHXNY1j001/ctdOi02cICqMSo3VxzmB5sTGIHYsLx6FVK9Pg1N1dfKp5vIRkemfRtQU9JWPA5p3NIEHHEbwBGR4QejwifNWZfey2jUTRlPlDwZqj0gRxFNmyvoJyR1GSSHZ2g6XFlo6oyHdd8UaIHQzgjI81Ax9E+fBw4SwtsOmOVuktVOVoKWcf/AGP/AHC49cryWElbGyTWdAnudWbdbLNbljwYHiyDrzxA8s3zWXV6jpGjyNcHgco64FRGxjKn+3MZ82KxBBBIIIIIOCCDkEHoM3fQu0+8t1FOqqXajgOU3kq/914H0qT1yWW707jZFXDHk7uiydBqJUR8dYXeB9caR2aJaWVxc1rg1qlOk7qqJuUwwHAnJJb7vJO1/wCYOH+B4+D9p4evc/tPB1i2k3F5Se2WjSoUqilXALvUKnnAY4A/65jMydPZn30o/Sdgy39fz8F3XzZ7Syh9XtMNY3KXSItRk3sI5IU5GOceWbTpvaZWu7epava0kWqu6WWo5YDIOQCOqBpdmf3iefT7Yn1FV5m8h9k+WaT7rK/PusrY80g/2littduDkfsdHjn/AOWp+UskPP2ZlPdju/5bncz/ADbwxjr3d6WbtB0TXvLFqFqe7L02ZS+7voud5M83OQcHgd2UDRvHSqK9NilRXLqy86tknh65Y9lteqKoFezV2A4tTqlVY+HdKnd9Zkkh2Nneo1xbXQu7tFohAwRN5S7M3DOF4AAdfHwTa9pfeuv5KfbEra72l3VS5SvyaLTpFilurtusxGN5352Izw4AdUjWDaPWvbZ7V7amivu5dalQsMEHgCOqBnsg75n/AI9bt05v+1fvVU8+3/GSU/qtrA+jbj9qp01qNuOm67Mq4Yqc5Hm/fPb1m2h1tIWzWr29OmrsjF0dyw3GDDgR1RYu02WzsTP7u68+n2JUk2fVHXKpoxXSnRSryjKxLs643RjhgSpDcdtvNa+W49lOeNsc/wAe/wAxU7aTxdbtcKmkxTFSilLkuUxuOzZ393Ocj/bOpqrrE+jaxuEppVZkZN12ZRgkHOR5sHNbW17vW3ztDtGVbqD30tfnG/Ded/WfaBV0jbm1e3p01Lo+8juWyhyBgia5oTSTWlzTukQO1JiwRiQpypXBI86RX0Frn3tu/wDjXH4bT5xm+aW2oV7q3q2zWtJFrI6FlqOSodSpIBHE8ZoMsJLKJjEKyiYxAyiYxAuTMZmGYzMWzk7qt11/x9X6L8FZYGq+rmhqtlQqXVSiK7KDUDXgRt7J51zw6JXuun+Pq/RfhLPCn3jSHUYH6qdo+l6e9TQP+rQ+3p+qPepoH/Vofb0/VKLwIwJX1Xfc6raCCOVq0N4KxX+OQ8cHHDelIiRgRAyiYxAyiYxAuLVI/wAFR83+89oNPC1UP8FR83+89kNMSqM5c9i1fkneVN3Px389+0ZxTkuPlH89+0ZxTNb6NExIiHpMSIgTEiIExIiBd+p+rVhcWFtWrW1F6nJpvMw4lhz7wBwT5RPU1q1wttHUiquj193FKgjDIOMKWx8RB/bhPn1HK/FJXPPukjPqkSWLue6uXq1Hq1GLu7M7selmOT6OqcMiJRMSIgTEiIExIiBMSIgTEiIExIiBMSIgTEiIExIiBMSIgTEiIExIiBMSIgTEiIFyXFMo7IedWZT6DiYZm1616GJJuKS73+oo5+HSB09c1HM+E02cv4jBqwa5if5s4K2j6LsWejSdjjJakrMcDAySPABMPcm38Wo/U0/ynazJzI+cYtcaVS6vuTbeLUfqaf5R7k23i1H6mn+U7WYzC8avqnu6vuTbeLUfqaf5R7k23i1H6mn+U7eYzJmvGr6p7up7k23i1H6mn+Ue5Nt4tR+pp/lO3mTmM141fVPd1Pci28Wo/U0/yj3ItvFqP1NP8p28xmMzjV9Upo01RQqqqgcyqoCjyATMGYZkgzzZIqzU/cn94/nv2jMJlc/Hfz37RnHMt1FOjKJjEPTKJjEDKJjEDKJjEDKJjEDKJjEDKJjEDKJjEDKJjEDKJjEDKJjEDKJjEDKJjEDKJjEDKJjEDKJjEDKJjEDKJjEDKJjOS3oPVdadNGqO5wqIpLE9QED2dU9X30jXagg+IjOfAMMqgf8A6PqMS7tmuqPuZbE1cG4rYaqQchQPioD04yfSTElyzcTNb1i0XR3eU5MB/CCwz5QDgxEk6MTxsROFVs0dueRET5OZkiIgJMRIpERIqYiIVMCIgjVUFz8o/nv2jOOImS6ynQiIh6IiICIiAiIgIiICIiAiIgIiICIiAiIgIiICIiAiIgIiICIiAiIgIiICIiB29G0VeqFYZGRwyR7J9J6r6uWtmga2t0ps3xn7pqh4fzsScdWYiSSGwxESK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7"/>
          <p:cNvSpPr txBox="1"/>
          <p:nvPr/>
        </p:nvSpPr>
        <p:spPr>
          <a:xfrm>
            <a:off x="249025" y="116855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0AA10-B042-821D-4278-7BC6FBF9F96A}"/>
              </a:ext>
            </a:extLst>
          </p:cNvPr>
          <p:cNvSpPr txBox="1"/>
          <p:nvPr/>
        </p:nvSpPr>
        <p:spPr>
          <a:xfrm>
            <a:off x="249025" y="977838"/>
            <a:ext cx="11693950" cy="6955750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Deployment Platform</a:t>
            </a:r>
            <a:r>
              <a:rPr lang="en-US" sz="18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/>
              <a:t>Streamlit</a:t>
            </a:r>
            <a:r>
              <a:rPr lang="en-US" sz="1800" dirty="0"/>
              <a:t>: Used for creating an interactive web application for model deployment.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/>
              <a:t>Implementation Steps</a:t>
            </a:r>
            <a:r>
              <a:rPr lang="en-US" sz="18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Model Integration</a:t>
            </a:r>
            <a:r>
              <a:rPr lang="en-US" sz="1800" dirty="0"/>
              <a:t>: Integrated YOLOv9 model into the </a:t>
            </a:r>
            <a:r>
              <a:rPr lang="en-US" sz="1800" dirty="0" err="1"/>
              <a:t>Streamlit</a:t>
            </a:r>
            <a:r>
              <a:rPr lang="en-US" sz="1800" dirty="0"/>
              <a:t> app.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User Interface</a:t>
            </a:r>
            <a:r>
              <a:rPr lang="en-US" sz="1800" dirty="0"/>
              <a:t>: Developed a user-friendly interface for uploading images and viewing predictions.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Real-Time Inference</a:t>
            </a:r>
            <a:r>
              <a:rPr lang="en-US" sz="1800" dirty="0"/>
              <a:t>: Enabled real-time fault detection and visualization of results.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r>
              <a:rPr lang="en-US" sz="1800" b="1" dirty="0"/>
              <a:t>Features</a:t>
            </a:r>
            <a:r>
              <a:rPr lang="en-US" sz="18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Image Upload</a:t>
            </a:r>
            <a:r>
              <a:rPr lang="en-US" sz="1800" dirty="0"/>
              <a:t>: Users can upload images for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Fault Detection</a:t>
            </a:r>
            <a:r>
              <a:rPr lang="en-US" sz="1800" dirty="0"/>
              <a:t>: Displays detected faults with bounding boxes.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Performance Metrics</a:t>
            </a:r>
            <a:r>
              <a:rPr lang="en-US" sz="1800" dirty="0"/>
              <a:t>: Provides feedback on detection accuracy and model performance.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/>
              <a:t>Tools Used</a:t>
            </a:r>
            <a:r>
              <a:rPr lang="en-US" sz="18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/>
              <a:t>Streamlit</a:t>
            </a:r>
            <a:r>
              <a:rPr lang="en-US" sz="1800" dirty="0"/>
              <a:t>: For building and deploying the web application.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Python</a:t>
            </a:r>
            <a:r>
              <a:rPr lang="en-US" sz="1800" dirty="0"/>
              <a:t>: For backend processing and integration with YOLOv9.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>
            <a:spLocks noGrp="1"/>
          </p:cNvSpPr>
          <p:nvPr>
            <p:ph type="title"/>
          </p:nvPr>
        </p:nvSpPr>
        <p:spPr>
          <a:xfrm>
            <a:off x="228601" y="180727"/>
            <a:ext cx="1170214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Screen shot of output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1" name="Google Shape;4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765AF1-3197-BA7C-52AC-E91F1AEB5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037" y="1955520"/>
            <a:ext cx="5369831" cy="3727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9ABEB-914B-0CD5-4E96-CE77FBF4D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94" y="1191669"/>
            <a:ext cx="5129270" cy="3443392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5F2BD20-0D89-1BAF-4CD8-32401A0FDF9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02964" y="2913365"/>
            <a:ext cx="1097533" cy="9056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6A22EE-6431-ED44-4949-76780662F902}"/>
              </a:ext>
            </a:extLst>
          </p:cNvPr>
          <p:cNvSpPr txBox="1"/>
          <p:nvPr/>
        </p:nvSpPr>
        <p:spPr>
          <a:xfrm>
            <a:off x="2155309" y="4771958"/>
            <a:ext cx="156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17FA0-4E5B-1004-D872-21DFF3D5D485}"/>
              </a:ext>
            </a:extLst>
          </p:cNvPr>
          <p:cNvSpPr txBox="1"/>
          <p:nvPr/>
        </p:nvSpPr>
        <p:spPr>
          <a:xfrm>
            <a:off x="8826578" y="1472311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Output Image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404949" y="2743200"/>
            <a:ext cx="8991299" cy="147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</a:rPr>
              <a:t>                	N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ame: Abhijeet Panda</a:t>
            </a:r>
            <a:endParaRPr sz="36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1" i="0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400" b="1" i="0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www.linkedin.com</a:t>
            </a:r>
            <a:r>
              <a:rPr lang="en-US" sz="1400" b="1" i="0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/in/</a:t>
            </a:r>
            <a:r>
              <a:rPr lang="en-US" sz="1400" b="1" i="0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imabhijeetpanda</a:t>
            </a:r>
            <a:endParaRPr sz="1400" b="0" i="0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2144809" y="2046824"/>
            <a:ext cx="1728019" cy="70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3679372" y="2563850"/>
            <a:ext cx="3096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6775269" y="2656114"/>
            <a:ext cx="3204754" cy="91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807235" y="2616925"/>
            <a:ext cx="3178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61407" y="5390605"/>
            <a:ext cx="2455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066905" y="5226841"/>
            <a:ext cx="2455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8138162" y="5248612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8151225" y="5300864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216538" y="5198931"/>
            <a:ext cx="2455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1F7C7-C708-B34C-2DF2-00376E35A8B5}"/>
              </a:ext>
            </a:extLst>
          </p:cNvPr>
          <p:cNvSpPr txBox="1"/>
          <p:nvPr/>
        </p:nvSpPr>
        <p:spPr>
          <a:xfrm>
            <a:off x="404949" y="128485"/>
            <a:ext cx="3334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 Submitted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228600" y="177777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8" name="Google Shape;46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18D37E-B011-E94B-F84C-14D1B69765F9}"/>
              </a:ext>
            </a:extLst>
          </p:cNvPr>
          <p:cNvSpPr txBox="1"/>
          <p:nvPr/>
        </p:nvSpPr>
        <p:spPr>
          <a:xfrm>
            <a:off x="630621" y="1208690"/>
            <a:ext cx="9518953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Data Quality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Annotation Accuracy</a:t>
            </a:r>
            <a:r>
              <a:rPr lang="en-US" sz="1600" dirty="0"/>
              <a:t>: Ensuring precise labeling and bounding box placement.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Image Variability</a:t>
            </a:r>
            <a:r>
              <a:rPr lang="en-US" sz="1600" dirty="0"/>
              <a:t>: Handling diverse image conditions and resolutions.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Model Performance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Accuracy vs. Speed</a:t>
            </a:r>
            <a:r>
              <a:rPr lang="en-US" sz="1600" dirty="0"/>
              <a:t>: Balancing model accuracy with inference speed.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Overfitting</a:t>
            </a:r>
            <a:r>
              <a:rPr lang="en-US" sz="1600" dirty="0"/>
              <a:t>: Preventing overfitting to the training data while maintaining generalization.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Deployment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Real-Time Processing</a:t>
            </a:r>
            <a:r>
              <a:rPr lang="en-US" sz="1600" dirty="0"/>
              <a:t>: Managing latency and ensuring smooth real-time predictions.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Resource Management</a:t>
            </a:r>
            <a:r>
              <a:rPr lang="en-US" sz="1600" dirty="0"/>
              <a:t>: Optimizing resource usage for deployment on </a:t>
            </a:r>
            <a:r>
              <a:rPr lang="en-US" sz="1600" dirty="0" err="1"/>
              <a:t>Streamlit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Scalability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Handling Large Volumes</a:t>
            </a:r>
            <a:r>
              <a:rPr lang="en-US" sz="1600" dirty="0"/>
              <a:t>: Ensuring the solution can scale with increasing data and user load.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Maintenance</a:t>
            </a:r>
            <a:r>
              <a:rPr lang="en-US" sz="1600" dirty="0"/>
              <a:t>: Regular updates and model retraining to maintain accuracy over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>
            <a:spLocks noGrp="1"/>
          </p:cNvSpPr>
          <p:nvPr>
            <p:ph type="title"/>
          </p:nvPr>
        </p:nvSpPr>
        <p:spPr>
          <a:xfrm>
            <a:off x="155575" y="116579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Future Scopes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1" descr="Future Scope Clipart - Man With Binoculars Png - Free Transparent PNG  Clipart Images Download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E63A0C-77EB-E173-367C-F411136F8BDE}"/>
              </a:ext>
            </a:extLst>
          </p:cNvPr>
          <p:cNvSpPr txBox="1"/>
          <p:nvPr/>
        </p:nvSpPr>
        <p:spPr>
          <a:xfrm>
            <a:off x="155575" y="913119"/>
            <a:ext cx="11941832" cy="6325321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Model Enhancement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Exploration of New Models</a:t>
            </a:r>
            <a:r>
              <a:rPr lang="en-US" dirty="0"/>
              <a:t>: Evaluate emerging models and techniques for improved accuracy and efficiency.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Transfer Learning</a:t>
            </a:r>
            <a:r>
              <a:rPr lang="en-US" dirty="0"/>
              <a:t>: Apply transfer learning to adapt models to new fault types or environments.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Advanced Features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Automated Fault Diagnosis</a:t>
            </a:r>
            <a:r>
              <a:rPr lang="en-US" dirty="0"/>
              <a:t>: Implement automated classification and diagnosis based on detected faults.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Predictive Maintenance</a:t>
            </a:r>
            <a:r>
              <a:rPr lang="en-US" dirty="0"/>
              <a:t>: Integrate predictive analytics to forecast and prevent potential faults before they occur.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Scalability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Cloud Deployment</a:t>
            </a:r>
            <a:r>
              <a:rPr lang="en-US" dirty="0"/>
              <a:t>: Transition to cloud-based solutions for better scalability and resource management.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Integration with IoT</a:t>
            </a:r>
            <a:r>
              <a:rPr lang="en-US" dirty="0"/>
              <a:t>: Utilize IoT sensors for real-time monitoring and automated fault detection.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User Experience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Enhanced UI/UX</a:t>
            </a:r>
            <a:r>
              <a:rPr lang="en-US" dirty="0"/>
              <a:t>: Improve user interface and experience for easier interaction and more detailed feedback.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Mobile Application</a:t>
            </a:r>
            <a:r>
              <a:rPr lang="en-US" dirty="0"/>
              <a:t>: Develop a mobile app for on-the-go access to fault detection features.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Data Expansion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Broaden Dataset</a:t>
            </a:r>
            <a:r>
              <a:rPr lang="en-US" dirty="0"/>
              <a:t>: Incorporate more diverse and extensive datasets to cover additional fault types and scenarios.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9"/>
            <a:ext cx="2276467" cy="706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39FA46A-4BF3-B5DB-84B1-994024A719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5882"/>
          <a:stretch/>
        </p:blipFill>
        <p:spPr>
          <a:xfrm rot="20622262">
            <a:off x="1333500" y="1390650"/>
            <a:ext cx="9040210" cy="36987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41" name="Google Shape;141;gf3a8d4be09_2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9989" y="6038978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4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details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9" name="Google Shape;149;gf3a8d4be09_2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f3a8d4be09_2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100" y="1015300"/>
            <a:ext cx="10076273" cy="4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838200" y="76016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7A16-4BF2-9E28-F1B6-185E8826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7" y="1602574"/>
            <a:ext cx="9798269" cy="4144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High Maintenance Costs</a:t>
            </a:r>
            <a:r>
              <a:rPr lang="en-US" sz="1800" dirty="0"/>
              <a:t>: The company is facing higher-than-desired maintenance costs due to the inefficiencies in identifying and addressing faults in the solar modules.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Need for Enhanced Monitoring</a:t>
            </a:r>
            <a:r>
              <a:rPr lang="en-US" sz="1800" dirty="0"/>
              <a:t>: To maximize uptime and reliability, the company requires more advanced monitoring solutions that can proactively detect and address issues in their large PV system portfolio.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Resource Optimization</a:t>
            </a:r>
            <a:r>
              <a:rPr lang="en-US" sz="1800" dirty="0"/>
              <a:t>: There is a critical need to optimize the use of resources, including manpower and equipment, to maintain the PV systems more effectively without incurring additional costs.</a:t>
            </a:r>
          </a:p>
          <a:p>
            <a:endParaRPr lang="en-IN" sz="1800" dirty="0"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39788" y="76016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839750" y="165083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 dirty="0"/>
          </a:p>
        </p:txBody>
      </p:sp>
      <p:sp>
        <p:nvSpPr>
          <p:cNvPr id="169" name="Google Shape;169;p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100" dirty="0"/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100" dirty="0"/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100" dirty="0"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sz="quarter" idx="3"/>
          </p:nvPr>
        </p:nvSpPr>
        <p:spPr>
          <a:xfrm>
            <a:off x="839750" y="3007550"/>
            <a:ext cx="48988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Maximize solar PV system uptime.</a:t>
            </a:r>
            <a:endParaRPr sz="2000" dirty="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A444F-23E2-29BC-576A-BCF5F774A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4"/>
            <a:ext cx="5757038" cy="322306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6400" b="1" dirty="0"/>
              <a:t>Minimized Maintenance Costs</a:t>
            </a:r>
            <a:r>
              <a:rPr lang="en-US" sz="6400" dirty="0"/>
              <a:t>: Ensure the solution is cost-effective, reducing overall maintenance expenses.</a:t>
            </a:r>
          </a:p>
          <a:p>
            <a:pPr>
              <a:lnSpc>
                <a:spcPct val="120000"/>
              </a:lnSpc>
            </a:pPr>
            <a:r>
              <a:rPr lang="en-US" sz="6400" b="1" dirty="0"/>
              <a:t>Resource Efficiency</a:t>
            </a:r>
            <a:r>
              <a:rPr lang="en-US" sz="6400" dirty="0"/>
              <a:t>: Optimize the use of resources such as manpower and time, ensuring the solution is both effective and sustainable.</a:t>
            </a:r>
          </a:p>
          <a:p>
            <a:pPr>
              <a:lnSpc>
                <a:spcPct val="120000"/>
              </a:lnSpc>
            </a:pPr>
            <a:r>
              <a:rPr lang="en-US" sz="6400" b="1" dirty="0"/>
              <a:t>Scalability and Integration</a:t>
            </a:r>
            <a:r>
              <a:rPr lang="en-US" sz="6400" dirty="0"/>
              <a:t>: The solution must be scalable and seamlessly integrate with existing systems, supporting a large PV portfolio without significant disruptions.</a:t>
            </a:r>
          </a:p>
          <a:p>
            <a:pPr>
              <a:lnSpc>
                <a:spcPct val="120000"/>
              </a:lnSpc>
            </a:pPr>
            <a:r>
              <a:rPr lang="en-US" sz="6400" b="1" dirty="0"/>
              <a:t>Data Quality and Compliance</a:t>
            </a:r>
            <a:r>
              <a:rPr lang="en-US" sz="6400" dirty="0"/>
              <a:t>: Rely on high-quality data and adhere to industry standards, ensuring accuracy while maintaining regulatory compliance.</a:t>
            </a:r>
          </a:p>
          <a:p>
            <a:endParaRPr lang="en-IN" dirty="0"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7;p7">
            <a:extLst>
              <a:ext uri="{FF2B5EF4-FFF2-40B4-BE49-F238E27FC236}">
                <a16:creationId xmlns:a16="http://schemas.microsoft.com/office/drawing/2014/main" id="{6CF6F08E-CF64-BB26-29FC-D2E96841FAA7}"/>
              </a:ext>
            </a:extLst>
          </p:cNvPr>
          <p:cNvSpPr txBox="1">
            <a:spLocks/>
          </p:cNvSpPr>
          <p:nvPr/>
        </p:nvSpPr>
        <p:spPr>
          <a:xfrm>
            <a:off x="6194427" y="21499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45675" rIns="91400" bIns="45675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95" indent="-228552"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2800" dirty="0"/>
              <a:t>Constraints</a:t>
            </a:r>
          </a:p>
          <a:p>
            <a:pPr marL="457095" indent="-228552">
              <a:spcBef>
                <a:spcPts val="1000"/>
              </a:spcBef>
              <a:buClr>
                <a:schemeClr val="dk1"/>
              </a:buClr>
              <a:buSzPts val="2400"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441434" y="187150"/>
            <a:ext cx="6957849" cy="518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CRISP-ML(Q) Methodology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There are six stages of CRISP-ML(Q) Methodology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1.Business and data understanding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2.Data preparation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3.model building 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4.Model evaluation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5.Model deployment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6.Monitoring and maintenance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155575" y="182315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Stacks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19c79fd7f2_1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D4E613-873B-1661-7BFC-635DA5B3D3AE}"/>
              </a:ext>
            </a:extLst>
          </p:cNvPr>
          <p:cNvSpPr txBox="1"/>
          <p:nvPr/>
        </p:nvSpPr>
        <p:spPr>
          <a:xfrm>
            <a:off x="155575" y="965136"/>
            <a:ext cx="8242191" cy="4888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Machine Learning &amp; AI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Python</a:t>
            </a:r>
            <a:r>
              <a:rPr lang="en-US" sz="1600" dirty="0"/>
              <a:t>: Core language for model development.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TensorFlow / </a:t>
            </a:r>
            <a:r>
              <a:rPr lang="en-US" sz="1600" b="1" dirty="0" err="1"/>
              <a:t>PyTorch</a:t>
            </a:r>
            <a:r>
              <a:rPr lang="en-US" sz="1600" dirty="0"/>
              <a:t>: Deep learning frameworks for fault detection.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Scikit-learn</a:t>
            </a:r>
            <a:r>
              <a:rPr lang="en-US" sz="1600" dirty="0"/>
              <a:t>: Traditional ML algorithms and preprocessing.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Computer Vision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Roboflow</a:t>
            </a:r>
            <a:r>
              <a:rPr lang="en-US" sz="1600" dirty="0"/>
              <a:t>: Image annotation and dataset management.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YOLO Models</a:t>
            </a:r>
            <a:r>
              <a:rPr lang="en-US" sz="1600" dirty="0"/>
              <a:t>: Object detection for identifying faults in solar panels.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OpenCV</a:t>
            </a:r>
            <a:r>
              <a:rPr lang="en-US" sz="1600" dirty="0"/>
              <a:t>: Image processing and analysis.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Cloud &amp; Infrastructure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AWS / Azure / Google Cloud</a:t>
            </a:r>
            <a:r>
              <a:rPr lang="en-US" sz="1600" dirty="0"/>
              <a:t>: Scalable cloud computing.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52400" y="177798"/>
            <a:ext cx="105918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231229" y="1114097"/>
            <a:ext cx="10512972" cy="486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Data Sources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Kaggle</a:t>
            </a:r>
            <a:r>
              <a:rPr lang="en-US" sz="1600" dirty="0"/>
              <a:t>: Acquired datasets containing labeled solar panel images.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Google Search Images</a:t>
            </a:r>
            <a:r>
              <a:rPr lang="en-US" sz="1600" dirty="0"/>
              <a:t>: Supplemented with additional images for comprehensive coverage.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Data Characteristics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Image Categories</a:t>
            </a:r>
            <a:r>
              <a:rPr lang="en-US" sz="1600" dirty="0"/>
              <a:t>: Includes clean panels, bird droppings, electrical damage, physical damage, and dusty panels.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Data Cleaning</a:t>
            </a:r>
            <a:r>
              <a:rPr lang="en-US" sz="1600" dirty="0"/>
              <a:t>: Removed irrelevant images (e.g., snow drops) to focus on actionable faults.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Annotation</a:t>
            </a:r>
            <a:r>
              <a:rPr lang="en-US" sz="1600" dirty="0"/>
              <a:t>: Images annotated using </a:t>
            </a:r>
            <a:r>
              <a:rPr lang="en-US" sz="1600" dirty="0" err="1"/>
              <a:t>Roboflow</a:t>
            </a:r>
            <a:r>
              <a:rPr lang="en-US" sz="1600" dirty="0"/>
              <a:t> for specific fault detection.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Data Preparation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Preprocessing</a:t>
            </a:r>
            <a:r>
              <a:rPr lang="en-US" sz="1600" dirty="0"/>
              <a:t>: Images were resized, augmented, and normalized to enhance model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Dataset Splitting</a:t>
            </a:r>
            <a:r>
              <a:rPr lang="en-US" sz="1600" dirty="0"/>
              <a:t>: Divided into training, validation, and test sets for accurate model evaluation.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{89C43143-6D06-5C4D-8D85-7F6672987981}tf16401378</Template>
  <TotalTime>96</TotalTime>
  <Words>1775</Words>
  <Application>Microsoft Macintosh PowerPoint</Application>
  <PresentationFormat>Widescreen</PresentationFormat>
  <Paragraphs>299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Georgia</vt:lpstr>
      <vt:lpstr>Calibri</vt:lpstr>
      <vt:lpstr>Proxima Nova</vt:lpstr>
      <vt:lpstr>Wingdings</vt:lpstr>
      <vt:lpstr>Rockwell Extra Bold</vt:lpstr>
      <vt:lpstr>Rockwell Condensed</vt:lpstr>
      <vt:lpstr>Rockwell</vt:lpstr>
      <vt:lpstr>Arial</vt:lpstr>
      <vt:lpstr>Times New Roman</vt:lpstr>
      <vt:lpstr>Wood Type</vt:lpstr>
      <vt:lpstr>PowerPoint Presentation</vt:lpstr>
      <vt:lpstr>PowerPoint Presentation</vt:lpstr>
      <vt:lpstr>Contents</vt:lpstr>
      <vt:lpstr>Project Overview and Scope</vt:lpstr>
      <vt:lpstr>Business Problem</vt:lpstr>
      <vt:lpstr>Business Objective</vt:lpstr>
      <vt:lpstr>CRISP-ML(Q) Methodology  There are six stages of CRISP-ML(Q) Methodology  1.Business and data understanding  2.Data preparation  3.model building   4.Model evaluation  5.Model deployment  6.Monitoring and maintenance</vt:lpstr>
      <vt:lpstr>Technical Stacks</vt:lpstr>
      <vt:lpstr>Data Collection and Understanding  </vt:lpstr>
      <vt:lpstr>Data  Information </vt:lpstr>
      <vt:lpstr>System Requirements</vt:lpstr>
      <vt:lpstr>Exploratory Data Analysis [EDA]</vt:lpstr>
      <vt:lpstr>Data Preprocessing</vt:lpstr>
      <vt:lpstr>Data Visualization </vt:lpstr>
      <vt:lpstr>Model Building </vt:lpstr>
      <vt:lpstr>Model Accuracy Comparison</vt:lpstr>
      <vt:lpstr>Best Model  – </vt:lpstr>
      <vt:lpstr>Model Deployment - Strategy</vt:lpstr>
      <vt:lpstr>Screen shot of output </vt:lpstr>
      <vt:lpstr>Challenges</vt:lpstr>
      <vt:lpstr>Future Scopes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Abhijeet Panda</cp:lastModifiedBy>
  <cp:revision>3</cp:revision>
  <dcterms:created xsi:type="dcterms:W3CDTF">2022-02-16T01:47:29Z</dcterms:created>
  <dcterms:modified xsi:type="dcterms:W3CDTF">2024-09-02T17:50:22Z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