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6"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ImAbhinavRanjan/Steganograph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359108" y="4586365"/>
            <a:ext cx="10024239"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Abhinav Ranjan</a:t>
            </a:r>
          </a:p>
          <a:p>
            <a:r>
              <a:rPr lang="en-US" sz="2000" b="1" dirty="0">
                <a:solidFill>
                  <a:schemeClr val="accent1">
                    <a:lumMod val="75000"/>
                  </a:schemeClr>
                </a:solidFill>
                <a:latin typeface="Arial"/>
                <a:cs typeface="Arial"/>
              </a:rPr>
              <a:t>College Name &amp; Department : Graphic Era Deemed to be University, B.Tech CSE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successfully demonstrates the integration of Caesar cipher encryption with steganography to enhance the security of hidden messages. By encrypting the message before embedding it into an image, the project ensures that sensitive information remains protected even if the steganographic method is compromised.</a:t>
            </a:r>
          </a:p>
          <a:p>
            <a:r>
              <a:rPr lang="en-US" dirty="0"/>
              <a:t>The use of Python and OpenCV provides an efficient platform for implementing the solution, while Google </a:t>
            </a:r>
            <a:r>
              <a:rPr lang="en-US" dirty="0" err="1"/>
              <a:t>Colab</a:t>
            </a:r>
            <a:r>
              <a:rPr lang="en-US" dirty="0"/>
              <a:t> offers an accessible environment for users. The project highlights the importance of combining encryption with steganography for secure data transmission, offering a practical and innovative approach to safeguarding digital communications.</a:t>
            </a:r>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US" dirty="0"/>
              <a:t>The complete code and detailed instructions for this project are available on GitHub: </a:t>
            </a:r>
            <a:r>
              <a:rPr lang="en-IN" dirty="0">
                <a:hlinkClick r:id="rId2"/>
              </a:rPr>
              <a:t>https://github.com/ImAbhinavRanjan/Steganography</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2347131F-796C-F4FA-6E30-16E8664B68EC}"/>
              </a:ext>
            </a:extLst>
          </p:cNvPr>
          <p:cNvSpPr>
            <a:spLocks noGrp="1" noChangeArrowheads="1"/>
          </p:cNvSpPr>
          <p:nvPr>
            <p:ph idx="1"/>
          </p:nvPr>
        </p:nvSpPr>
        <p:spPr bwMode="auto">
          <a:xfrm>
            <a:off x="581192" y="2676886"/>
            <a:ext cx="11287347" cy="192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rPr>
              <a:t>Support for Additional File Types</a:t>
            </a:r>
            <a:r>
              <a:rPr kumimoji="0" lang="en-US" altLang="en-US" b="0" i="0" u="none" strike="noStrike" cap="none" normalizeH="0" baseline="0" dirty="0">
                <a:ln>
                  <a:noFill/>
                </a:ln>
                <a:solidFill>
                  <a:schemeClr val="tx1"/>
                </a:solidFill>
                <a:effectLst/>
              </a:rPr>
              <a:t>: Expanding the project to embed and extract messages in other media formats such as audio and video.</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rPr>
              <a:t>Advanced Encryption</a:t>
            </a:r>
            <a:r>
              <a:rPr kumimoji="0" lang="en-US" altLang="en-US" b="0" i="0" u="none" strike="noStrike" cap="none" normalizeH="0" baseline="0" dirty="0">
                <a:ln>
                  <a:noFill/>
                </a:ln>
                <a:solidFill>
                  <a:schemeClr val="tx1"/>
                </a:solidFill>
                <a:effectLst/>
              </a:rPr>
              <a:t>: Integrating more robust encryption algorithms like AES or RSA to enhance security further.</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rPr>
              <a:t>Automated Key Management</a:t>
            </a:r>
            <a:r>
              <a:rPr kumimoji="0" lang="en-US" altLang="en-US" b="0" i="0" u="none" strike="noStrike" cap="none" normalizeH="0" baseline="0" dirty="0">
                <a:ln>
                  <a:noFill/>
                </a:ln>
                <a:solidFill>
                  <a:schemeClr val="tx1"/>
                </a:solidFill>
                <a:effectLst/>
              </a:rPr>
              <a:t>: Implementing a mechanism to securely generate, share, and store encryption keys for easier access and enhanced usability.</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rPr>
              <a:t>GUI Integration</a:t>
            </a:r>
            <a:r>
              <a:rPr kumimoji="0" lang="en-US" altLang="en-US" b="0" i="0" u="none" strike="noStrike" cap="none" normalizeH="0" baseline="0" dirty="0">
                <a:ln>
                  <a:noFill/>
                </a:ln>
                <a:solidFill>
                  <a:schemeClr val="tx1"/>
                </a:solidFill>
                <a:effectLst/>
              </a:rPr>
              <a:t>: Developing a graphical user interface (GUI) to make the tool more user-friendly for non-technical users.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r>
              <a:rPr lang="en-US" dirty="0"/>
              <a:t>Steganography is the practice of hiding information within digital media, such as images, audio, or video, without altering the medium's noticeable properties. While it ensures secrecy by concealing the presence of the message, traditional steganography techniques are vulnerable if attackers decode the embedding pattern.</a:t>
            </a:r>
          </a:p>
          <a:p>
            <a:r>
              <a:rPr lang="en-US" dirty="0"/>
              <a:t>This project addresses the limitations of standard steganography by combining it with Caesar cipher encryption. The Caesar cipher secures the embedded message, making it incomprehensible even if the steganographic method is reverse-engineered. The goal is to provide a secure and user-friendly solution for hiding sensitive information within images.</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F228498E-CA42-4F27-9510-8CBD29E6B24B}"/>
              </a:ext>
            </a:extLst>
          </p:cNvPr>
          <p:cNvSpPr>
            <a:spLocks noGrp="1" noChangeArrowheads="1"/>
          </p:cNvSpPr>
          <p:nvPr>
            <p:ph idx="1"/>
          </p:nvPr>
        </p:nvSpPr>
        <p:spPr bwMode="auto">
          <a:xfrm>
            <a:off x="441325" y="2122899"/>
            <a:ext cx="11417300" cy="349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rPr>
              <a:t>Programming Language</a:t>
            </a:r>
            <a:r>
              <a:rPr kumimoji="0" lang="en-US" altLang="en-US" b="0" i="0" u="none" strike="noStrike" cap="none" normalizeH="0" baseline="0" dirty="0">
                <a:ln>
                  <a:noFill/>
                </a:ln>
                <a:solidFill>
                  <a:schemeClr val="tx1"/>
                </a:solidFill>
                <a:effectLst/>
              </a:rPr>
              <a:t>: </a:t>
            </a:r>
          </a:p>
          <a:p>
            <a:pPr marL="324000" lvl="1" indent="0" defTabSz="914400" eaLnBrk="0" fontAlgn="base" hangingPunct="0">
              <a:spcBef>
                <a:spcPct val="0"/>
              </a:spcBef>
              <a:spcAft>
                <a:spcPct val="0"/>
              </a:spcAft>
              <a:buSzTx/>
              <a:buNone/>
            </a:pPr>
            <a:r>
              <a:rPr kumimoji="0" lang="en-US" altLang="en-US" sz="1700" b="1" i="0" u="none" strike="noStrike" cap="none" normalizeH="0" baseline="0" dirty="0">
                <a:ln>
                  <a:noFill/>
                </a:ln>
                <a:solidFill>
                  <a:schemeClr val="tx1"/>
                </a:solidFill>
                <a:effectLst/>
              </a:rPr>
              <a:t>Python: </a:t>
            </a:r>
            <a:r>
              <a:rPr kumimoji="0" lang="en-US" altLang="en-US" sz="1700" b="0" i="0" u="none" strike="noStrike" cap="none" normalizeH="0" baseline="0" dirty="0">
                <a:ln>
                  <a:noFill/>
                </a:ln>
                <a:solidFill>
                  <a:schemeClr val="tx1"/>
                </a:solidFill>
                <a:effectLst/>
              </a:rPr>
              <a:t>Used for implementing the logic of embedding and extracting messages.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rPr>
              <a:t>Libraries</a:t>
            </a:r>
            <a:r>
              <a:rPr kumimoji="0" lang="en-US" altLang="en-US" b="0" i="0" u="none" strike="noStrike" cap="none" normalizeH="0" baseline="0" dirty="0">
                <a:ln>
                  <a:noFill/>
                </a:ln>
                <a:solidFill>
                  <a:schemeClr val="tx1"/>
                </a:solidFill>
                <a:effectLst/>
              </a:rPr>
              <a:t>:</a:t>
            </a:r>
          </a:p>
          <a:p>
            <a:pPr marL="324000" lvl="1" indent="0" defTabSz="914400" eaLnBrk="0" fontAlgn="base" hangingPunct="0">
              <a:spcBef>
                <a:spcPct val="0"/>
              </a:spcBef>
              <a:spcAft>
                <a:spcPct val="0"/>
              </a:spcAft>
              <a:buSzTx/>
              <a:buNone/>
            </a:pPr>
            <a:r>
              <a:rPr kumimoji="0" lang="en-US" altLang="en-US" sz="1700" b="1" i="0" u="none" strike="noStrike" cap="none" normalizeH="0" baseline="0" dirty="0">
                <a:ln>
                  <a:noFill/>
                </a:ln>
                <a:solidFill>
                  <a:schemeClr val="tx1"/>
                </a:solidFill>
                <a:effectLst/>
              </a:rPr>
              <a:t>OpenCV</a:t>
            </a:r>
            <a:r>
              <a:rPr kumimoji="0" lang="en-US" altLang="en-US" sz="1700" b="0" i="0" u="none" strike="noStrike" cap="none" normalizeH="0" baseline="0" dirty="0">
                <a:ln>
                  <a:noFill/>
                </a:ln>
                <a:solidFill>
                  <a:schemeClr val="tx1"/>
                </a:solidFill>
                <a:effectLst/>
              </a:rPr>
              <a:t>: For image processing and manipulation.</a:t>
            </a:r>
          </a:p>
          <a:p>
            <a:pPr marL="324000" lvl="1" indent="0" defTabSz="914400" eaLnBrk="0" fontAlgn="base" hangingPunct="0">
              <a:spcBef>
                <a:spcPct val="0"/>
              </a:spcBef>
              <a:spcAft>
                <a:spcPct val="0"/>
              </a:spcAft>
              <a:buSzTx/>
              <a:buNone/>
            </a:pPr>
            <a:r>
              <a:rPr kumimoji="0" lang="en-US" altLang="en-US" sz="1700" b="1" i="0" u="none" strike="noStrike" cap="none" normalizeH="0" baseline="0" dirty="0">
                <a:ln>
                  <a:noFill/>
                </a:ln>
                <a:solidFill>
                  <a:schemeClr val="tx1"/>
                </a:solidFill>
                <a:effectLst/>
              </a:rPr>
              <a:t>Google </a:t>
            </a:r>
            <a:r>
              <a:rPr kumimoji="0" lang="en-US" altLang="en-US" sz="1700" b="1" i="0" u="none" strike="noStrike" cap="none" normalizeH="0" baseline="0" dirty="0" err="1">
                <a:ln>
                  <a:noFill/>
                </a:ln>
                <a:solidFill>
                  <a:schemeClr val="tx1"/>
                </a:solidFill>
                <a:effectLst/>
              </a:rPr>
              <a:t>Colab</a:t>
            </a:r>
            <a:r>
              <a:rPr kumimoji="0" lang="en-US" altLang="en-US" sz="1700" b="0" i="0" u="none" strike="noStrike" cap="none" normalizeH="0" baseline="0" dirty="0">
                <a:ln>
                  <a:noFill/>
                </a:ln>
                <a:solidFill>
                  <a:schemeClr val="tx1"/>
                </a:solidFill>
                <a:effectLst/>
              </a:rPr>
              <a:t>: For running and sharing the project efficiently.</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rPr>
              <a:t>Encryption Technique</a:t>
            </a:r>
            <a:r>
              <a:rPr kumimoji="0" lang="en-US" altLang="en-US" b="0" i="0" u="none" strike="noStrike" cap="none" normalizeH="0" baseline="0" dirty="0">
                <a:ln>
                  <a:noFill/>
                </a:ln>
                <a:solidFill>
                  <a:schemeClr val="tx1"/>
                </a:solidFill>
                <a:effectLst/>
              </a:rPr>
              <a:t>:</a:t>
            </a:r>
          </a:p>
          <a:p>
            <a:pPr marL="324000" lvl="1" indent="0" defTabSz="914400" eaLnBrk="0" fontAlgn="base" hangingPunct="0">
              <a:spcBef>
                <a:spcPct val="0"/>
              </a:spcBef>
              <a:spcAft>
                <a:spcPct val="0"/>
              </a:spcAft>
              <a:buSzTx/>
              <a:buNone/>
            </a:pPr>
            <a:r>
              <a:rPr kumimoji="0" lang="en-US" altLang="en-US" sz="1700" b="1" i="0" u="none" strike="noStrike" cap="none" normalizeH="0" baseline="0" dirty="0">
                <a:ln>
                  <a:noFill/>
                </a:ln>
                <a:solidFill>
                  <a:schemeClr val="tx1"/>
                </a:solidFill>
                <a:effectLst/>
              </a:rPr>
              <a:t>Caesar Cipher</a:t>
            </a:r>
            <a:r>
              <a:rPr kumimoji="0" lang="en-US" altLang="en-US" sz="1700" b="0" i="0" u="none" strike="noStrike" cap="none" normalizeH="0" baseline="0" dirty="0">
                <a:ln>
                  <a:noFill/>
                </a:ln>
                <a:solidFill>
                  <a:schemeClr val="tx1"/>
                </a:solidFill>
                <a:effectLst/>
              </a:rPr>
              <a:t>: To encrypt the message by shifting the alphabetic characters based on a key derived from the passcode.</a:t>
            </a:r>
            <a:endParaRPr lang="en-US" altLang="en-US" sz="1700" dirty="0">
              <a:solidFill>
                <a:schemeClr val="tx1"/>
              </a:solidFill>
            </a:endParaRPr>
          </a:p>
          <a:p>
            <a:pPr marL="324000" lvl="1" indent="0" defTabSz="914400" eaLnBrk="0" fontAlgn="base" hangingPunct="0">
              <a:spcBef>
                <a:spcPct val="0"/>
              </a:spcBef>
              <a:spcAft>
                <a:spcPct val="0"/>
              </a:spcAft>
              <a:buSzTx/>
              <a:buNone/>
            </a:pPr>
            <a:r>
              <a:rPr lang="en-US" sz="1700" b="1" dirty="0"/>
              <a:t>Steganography: </a:t>
            </a:r>
            <a:r>
              <a:rPr lang="en-US" sz="1700" dirty="0"/>
              <a:t>The hidden message is embedded within the pixel values of an image. Modifications are subtle and imperceptible to the human eye, ensuring that the image appears unchanged.</a:t>
            </a:r>
            <a:endParaRPr kumimoji="0" lang="en-US" altLang="en-US" sz="17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rPr>
              <a:t>Platform</a:t>
            </a:r>
            <a:r>
              <a:rPr kumimoji="0" lang="en-US" altLang="en-US" b="0" i="0" u="none" strike="noStrike" cap="none" normalizeH="0" baseline="0" dirty="0">
                <a:ln>
                  <a:noFill/>
                </a:ln>
                <a:solidFill>
                  <a:schemeClr val="tx1"/>
                </a:solidFill>
                <a:effectLst/>
              </a:rPr>
              <a:t>:</a:t>
            </a:r>
          </a:p>
          <a:p>
            <a:pPr marL="324000" lvl="1" indent="0" defTabSz="914400" eaLnBrk="0" fontAlgn="base" hangingPunct="0">
              <a:spcBef>
                <a:spcPct val="0"/>
              </a:spcBef>
              <a:spcAft>
                <a:spcPct val="0"/>
              </a:spcAft>
              <a:buSzTx/>
              <a:buNone/>
            </a:pPr>
            <a:r>
              <a:rPr kumimoji="0" lang="en-US" altLang="en-US" sz="1700" b="1" i="0" u="none" strike="noStrike" cap="none" normalizeH="0" baseline="0" dirty="0">
                <a:ln>
                  <a:noFill/>
                </a:ln>
                <a:solidFill>
                  <a:schemeClr val="tx1"/>
                </a:solidFill>
                <a:effectLst/>
              </a:rPr>
              <a:t>Google </a:t>
            </a:r>
            <a:r>
              <a:rPr kumimoji="0" lang="en-US" altLang="en-US" sz="1700" b="1" i="0" u="none" strike="noStrike" cap="none" normalizeH="0" baseline="0" dirty="0" err="1">
                <a:ln>
                  <a:noFill/>
                </a:ln>
                <a:solidFill>
                  <a:schemeClr val="tx1"/>
                </a:solidFill>
                <a:effectLst/>
              </a:rPr>
              <a:t>Colab</a:t>
            </a:r>
            <a:r>
              <a:rPr kumimoji="0" lang="en-US" altLang="en-US" sz="1700" b="0" i="0" u="none" strike="noStrike" cap="none" normalizeH="0" baseline="0" dirty="0">
                <a:ln>
                  <a:noFill/>
                </a:ln>
                <a:solidFill>
                  <a:schemeClr val="tx1"/>
                </a:solidFill>
                <a:effectLst/>
              </a:rPr>
              <a:t>: A cloud-based platform that simplifies running Python notebooks, making the project accessible without local installations.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4DB65923-A47A-A944-C3B1-533EE687D902}"/>
              </a:ext>
            </a:extLst>
          </p:cNvPr>
          <p:cNvSpPr>
            <a:spLocks noGrp="1" noChangeArrowheads="1"/>
          </p:cNvSpPr>
          <p:nvPr>
            <p:ph idx="1"/>
          </p:nvPr>
        </p:nvSpPr>
        <p:spPr bwMode="auto">
          <a:xfrm>
            <a:off x="581192" y="1361141"/>
            <a:ext cx="11105983"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rPr>
              <a:t>Enhanced Security with Caesar Cipher</a:t>
            </a:r>
            <a:r>
              <a:rPr kumimoji="0" lang="en-US" altLang="en-US" b="0" i="0" u="none" strike="noStrike" cap="none" normalizeH="0" baseline="0" dirty="0">
                <a:ln>
                  <a:noFill/>
                </a:ln>
                <a:solidFill>
                  <a:schemeClr val="tx1"/>
                </a:solidFill>
                <a:effectLst/>
              </a:rPr>
              <a:t>:</a:t>
            </a:r>
          </a:p>
          <a:p>
            <a:pPr marL="324000" lvl="1" indent="0" defTabSz="914400" eaLnBrk="0" fontAlgn="base" hangingPunct="0">
              <a:spcBef>
                <a:spcPct val="0"/>
              </a:spcBef>
              <a:spcAft>
                <a:spcPct val="0"/>
              </a:spcAft>
              <a:buSzTx/>
              <a:buNone/>
            </a:pPr>
            <a:r>
              <a:rPr kumimoji="0" lang="en-US" altLang="en-US" sz="1700" b="0" i="0" u="none" strike="noStrike" cap="none" normalizeH="0" baseline="0" dirty="0">
                <a:ln>
                  <a:noFill/>
                </a:ln>
                <a:solidFill>
                  <a:schemeClr val="tx1"/>
                </a:solidFill>
                <a:effectLst/>
              </a:rPr>
              <a:t>The project stands out by integrating Caesar cipher encryption with traditional steganography.</a:t>
            </a:r>
          </a:p>
          <a:p>
            <a:pPr marL="324000" lvl="1" indent="0" defTabSz="914400" eaLnBrk="0" fontAlgn="base" hangingPunct="0">
              <a:spcBef>
                <a:spcPct val="0"/>
              </a:spcBef>
              <a:spcAft>
                <a:spcPct val="0"/>
              </a:spcAft>
              <a:buSzTx/>
              <a:buNone/>
            </a:pPr>
            <a:r>
              <a:rPr kumimoji="0" lang="en-US" altLang="en-US" sz="1700" b="0" i="0" u="none" strike="noStrike" cap="none" normalizeH="0" baseline="0" dirty="0">
                <a:ln>
                  <a:noFill/>
                </a:ln>
                <a:solidFill>
                  <a:schemeClr val="tx1"/>
                </a:solidFill>
                <a:effectLst/>
              </a:rPr>
              <a:t>This ensures that even if the image's steganographic method is reverse-engineered, the embedded message remains encrypted and secure.</a:t>
            </a:r>
          </a:p>
          <a:p>
            <a:pPr marL="324000" lvl="1" indent="0" defTabSz="914400" eaLnBrk="0" fontAlgn="base" hangingPunct="0">
              <a:spcBef>
                <a:spcPct val="0"/>
              </a:spcBef>
              <a:spcAft>
                <a:spcPct val="0"/>
              </a:spcAft>
              <a:buSzTx/>
              <a:buNone/>
            </a:pPr>
            <a:r>
              <a:rPr kumimoji="0" lang="en-US" altLang="en-US" sz="1700" b="0" i="0" u="none" strike="noStrike" cap="none" normalizeH="0" baseline="0" dirty="0">
                <a:ln>
                  <a:noFill/>
                </a:ln>
                <a:solidFill>
                  <a:schemeClr val="tx1"/>
                </a:solidFill>
                <a:effectLst/>
              </a:rPr>
              <a:t>The cipher uses a dynamic key based on the ASCII value of the passcode, making it highly secure and unique for every session.</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rPr>
              <a:t>User-Friendly Implementation</a:t>
            </a:r>
            <a:r>
              <a:rPr kumimoji="0" lang="en-US" altLang="en-US" b="0" i="0" u="none" strike="noStrike" cap="none" normalizeH="0" baseline="0" dirty="0">
                <a:ln>
                  <a:noFill/>
                </a:ln>
                <a:solidFill>
                  <a:schemeClr val="tx1"/>
                </a:solidFill>
                <a:effectLst/>
              </a:rPr>
              <a:t>:</a:t>
            </a:r>
          </a:p>
          <a:p>
            <a:pPr marL="324000" lvl="1" indent="0" defTabSz="914400" eaLnBrk="0" fontAlgn="base" hangingPunct="0">
              <a:spcBef>
                <a:spcPct val="0"/>
              </a:spcBef>
              <a:spcAft>
                <a:spcPct val="0"/>
              </a:spcAft>
              <a:buSzTx/>
              <a:buNone/>
            </a:pPr>
            <a:r>
              <a:rPr kumimoji="0" lang="en-US" altLang="en-US" sz="1700" b="0" i="0" u="none" strike="noStrike" cap="none" normalizeH="0" baseline="0" dirty="0">
                <a:ln>
                  <a:noFill/>
                </a:ln>
                <a:solidFill>
                  <a:schemeClr val="tx1"/>
                </a:solidFill>
                <a:effectLst/>
              </a:rPr>
              <a:t>The entire process—from embedding to extraction—is straightforward and easy to follow, thanks to the Google </a:t>
            </a:r>
            <a:r>
              <a:rPr kumimoji="0" lang="en-US" altLang="en-US" sz="1700" b="0" i="0" u="none" strike="noStrike" cap="none" normalizeH="0" baseline="0" dirty="0" err="1">
                <a:ln>
                  <a:noFill/>
                </a:ln>
                <a:solidFill>
                  <a:schemeClr val="tx1"/>
                </a:solidFill>
                <a:effectLst/>
              </a:rPr>
              <a:t>Colab</a:t>
            </a:r>
            <a:r>
              <a:rPr kumimoji="0" lang="en-US" altLang="en-US" sz="1700" b="0" i="0" u="none" strike="noStrike" cap="none" normalizeH="0" baseline="0" dirty="0">
                <a:ln>
                  <a:noFill/>
                </a:ln>
                <a:solidFill>
                  <a:schemeClr val="tx1"/>
                </a:solidFill>
                <a:effectLst/>
              </a:rPr>
              <a:t> interface.</a:t>
            </a:r>
          </a:p>
          <a:p>
            <a:pPr marL="324000" lvl="1" indent="0" defTabSz="914400" eaLnBrk="0" fontAlgn="base" hangingPunct="0">
              <a:spcBef>
                <a:spcPct val="0"/>
              </a:spcBef>
              <a:spcAft>
                <a:spcPct val="0"/>
              </a:spcAft>
              <a:buSzTx/>
              <a:buNone/>
            </a:pPr>
            <a:r>
              <a:rPr kumimoji="0" lang="en-US" altLang="en-US" sz="1700" b="0" i="0" u="none" strike="noStrike" cap="none" normalizeH="0" baseline="0" dirty="0">
                <a:ln>
                  <a:noFill/>
                </a:ln>
                <a:solidFill>
                  <a:schemeClr val="tx1"/>
                </a:solidFill>
                <a:effectLst/>
              </a:rPr>
              <a:t>Non-alphabetic characters in the message are preserved as-is, ensuring flexibility in hiding various types of data.</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rPr>
              <a:t>Invisible Embedding</a:t>
            </a:r>
            <a:r>
              <a:rPr kumimoji="0" lang="en-US" altLang="en-US" b="0" i="0" u="none" strike="noStrike" cap="none" normalizeH="0" baseline="0" dirty="0">
                <a:ln>
                  <a:noFill/>
                </a:ln>
                <a:solidFill>
                  <a:schemeClr val="tx1"/>
                </a:solidFill>
                <a:effectLst/>
              </a:rPr>
              <a:t>:</a:t>
            </a:r>
          </a:p>
          <a:p>
            <a:pPr marL="324000" lvl="1" indent="0" defTabSz="914400" eaLnBrk="0" fontAlgn="base" hangingPunct="0">
              <a:spcBef>
                <a:spcPct val="0"/>
              </a:spcBef>
              <a:spcAft>
                <a:spcPct val="0"/>
              </a:spcAft>
              <a:buSzTx/>
              <a:buNone/>
            </a:pPr>
            <a:r>
              <a:rPr kumimoji="0" lang="en-US" altLang="en-US" sz="1700" b="0" i="0" u="none" strike="noStrike" cap="none" normalizeH="0" baseline="0" dirty="0">
                <a:ln>
                  <a:noFill/>
                </a:ln>
                <a:solidFill>
                  <a:schemeClr val="tx1"/>
                </a:solidFill>
                <a:effectLst/>
              </a:rPr>
              <a:t>The project ensures no noticeable change to the original image, maintaining its visual integrity while securely hiding the data.</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rPr>
              <a:t>Cross-Platform Accessibility</a:t>
            </a:r>
            <a:r>
              <a:rPr kumimoji="0" lang="en-US" altLang="en-US" b="0" i="0" u="none" strike="noStrike" cap="none" normalizeH="0" baseline="0" dirty="0">
                <a:ln>
                  <a:noFill/>
                </a:ln>
                <a:solidFill>
                  <a:schemeClr val="tx1"/>
                </a:solidFill>
                <a:effectLst/>
              </a:rPr>
              <a:t>:</a:t>
            </a:r>
          </a:p>
          <a:p>
            <a:pPr marL="324000" lvl="1" indent="0" defTabSz="914400" eaLnBrk="0" fontAlgn="base" hangingPunct="0">
              <a:spcBef>
                <a:spcPct val="0"/>
              </a:spcBef>
              <a:spcAft>
                <a:spcPct val="0"/>
              </a:spcAft>
              <a:buSzTx/>
              <a:buNone/>
            </a:pPr>
            <a:r>
              <a:rPr kumimoji="0" lang="en-US" altLang="en-US" sz="1700" b="0" i="0" u="none" strike="noStrike" cap="none" normalizeH="0" baseline="0" dirty="0">
                <a:ln>
                  <a:noFill/>
                </a:ln>
                <a:solidFill>
                  <a:schemeClr val="tx1"/>
                </a:solidFill>
                <a:effectLst/>
              </a:rPr>
              <a:t>By running on Google </a:t>
            </a:r>
            <a:r>
              <a:rPr kumimoji="0" lang="en-US" altLang="en-US" sz="1700" b="0" i="0" u="none" strike="noStrike" cap="none" normalizeH="0" baseline="0" dirty="0" err="1">
                <a:ln>
                  <a:noFill/>
                </a:ln>
                <a:solidFill>
                  <a:schemeClr val="tx1"/>
                </a:solidFill>
                <a:effectLst/>
              </a:rPr>
              <a:t>Colab</a:t>
            </a:r>
            <a:r>
              <a:rPr kumimoji="0" lang="en-US" altLang="en-US" sz="1700" b="0" i="0" u="none" strike="noStrike" cap="none" normalizeH="0" baseline="0" dirty="0">
                <a:ln>
                  <a:noFill/>
                </a:ln>
                <a:solidFill>
                  <a:schemeClr val="tx1"/>
                </a:solidFill>
                <a:effectLst/>
              </a:rPr>
              <a:t>, the project eliminates the need for specialized hardware or software installations, making it accessible to anyone with an internet connection.</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F699EB23-F8C8-2402-3EE3-8CF3DAE5BCFF}"/>
              </a:ext>
            </a:extLst>
          </p:cNvPr>
          <p:cNvSpPr>
            <a:spLocks noGrp="1" noChangeArrowheads="1"/>
          </p:cNvSpPr>
          <p:nvPr>
            <p:ph idx="1"/>
          </p:nvPr>
        </p:nvSpPr>
        <p:spPr bwMode="auto">
          <a:xfrm>
            <a:off x="581192" y="2153666"/>
            <a:ext cx="9994980" cy="297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rPr>
              <a:t>Cybersecurity Professionals</a:t>
            </a:r>
            <a:r>
              <a:rPr kumimoji="0" lang="en-US" altLang="en-US" b="0" i="0" u="none" strike="noStrike" cap="none" normalizeH="0" baseline="0" dirty="0">
                <a:ln>
                  <a:noFill/>
                </a:ln>
                <a:solidFill>
                  <a:schemeClr val="tx1"/>
                </a:solidFill>
                <a:effectLst/>
              </a:rPr>
              <a:t>:</a:t>
            </a:r>
          </a:p>
          <a:p>
            <a:pPr marL="324000" lvl="1" indent="0" defTabSz="914400" eaLnBrk="0" fontAlgn="base" hangingPunct="0">
              <a:spcBef>
                <a:spcPct val="0"/>
              </a:spcBef>
              <a:spcAft>
                <a:spcPct val="0"/>
              </a:spcAft>
              <a:buSzTx/>
              <a:buNone/>
            </a:pPr>
            <a:r>
              <a:rPr kumimoji="0" lang="en-US" altLang="en-US" sz="1700" b="0" i="0" u="none" strike="noStrike" cap="none" normalizeH="0" baseline="0" dirty="0">
                <a:ln>
                  <a:noFill/>
                </a:ln>
                <a:solidFill>
                  <a:schemeClr val="tx1"/>
                </a:solidFill>
                <a:effectLst/>
              </a:rPr>
              <a:t>Can use this tool to securely transmit sensitive information over public networks.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rPr>
              <a:t>Students and Educators</a:t>
            </a:r>
            <a:r>
              <a:rPr kumimoji="0" lang="en-US" altLang="en-US" b="0" i="0" u="none" strike="noStrike" cap="none" normalizeH="0" baseline="0" dirty="0">
                <a:ln>
                  <a:noFill/>
                </a:ln>
                <a:solidFill>
                  <a:schemeClr val="tx1"/>
                </a:solidFill>
                <a:effectLst/>
              </a:rPr>
              <a:t>:</a:t>
            </a:r>
          </a:p>
          <a:p>
            <a:pPr marL="324000" lvl="1" indent="0" defTabSz="914400" eaLnBrk="0" fontAlgn="base" hangingPunct="0">
              <a:spcBef>
                <a:spcPct val="0"/>
              </a:spcBef>
              <a:spcAft>
                <a:spcPct val="0"/>
              </a:spcAft>
              <a:buSzTx/>
              <a:buNone/>
            </a:pPr>
            <a:r>
              <a:rPr kumimoji="0" lang="en-US" altLang="en-US" sz="1700" b="0" i="0" u="none" strike="noStrike" cap="none" normalizeH="0" baseline="0" dirty="0">
                <a:ln>
                  <a:noFill/>
                </a:ln>
                <a:solidFill>
                  <a:schemeClr val="tx1"/>
                </a:solidFill>
                <a:effectLst/>
              </a:rPr>
              <a:t>Ideal for learning and teaching concepts of encryption, steganography, and image processing.</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rPr>
              <a:t>Journalists and Whistleblowers</a:t>
            </a:r>
            <a:r>
              <a:rPr kumimoji="0" lang="en-US" altLang="en-US" b="0" i="0" u="none" strike="noStrike" cap="none" normalizeH="0" baseline="0" dirty="0">
                <a:ln>
                  <a:noFill/>
                </a:ln>
                <a:solidFill>
                  <a:schemeClr val="tx1"/>
                </a:solidFill>
                <a:effectLst/>
              </a:rPr>
              <a:t>:</a:t>
            </a:r>
          </a:p>
          <a:p>
            <a:pPr marL="324000" lvl="1" indent="0" defTabSz="914400" eaLnBrk="0" fontAlgn="base" hangingPunct="0">
              <a:spcBef>
                <a:spcPct val="0"/>
              </a:spcBef>
              <a:spcAft>
                <a:spcPct val="0"/>
              </a:spcAft>
              <a:buSzTx/>
              <a:buNone/>
            </a:pPr>
            <a:r>
              <a:rPr kumimoji="0" lang="en-US" altLang="en-US" sz="1700" b="0" i="0" u="none" strike="noStrike" cap="none" normalizeH="0" baseline="0" dirty="0">
                <a:ln>
                  <a:noFill/>
                </a:ln>
                <a:solidFill>
                  <a:schemeClr val="tx1"/>
                </a:solidFill>
                <a:effectLst/>
              </a:rPr>
              <a:t>Enables the safe sharing of confidential information without raising suspicion.</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rPr>
              <a:t>Software Developers</a:t>
            </a:r>
            <a:r>
              <a:rPr kumimoji="0" lang="en-US" altLang="en-US" b="0" i="0" u="none" strike="noStrike" cap="none" normalizeH="0" baseline="0" dirty="0">
                <a:ln>
                  <a:noFill/>
                </a:ln>
                <a:solidFill>
                  <a:schemeClr val="tx1"/>
                </a:solidFill>
                <a:effectLst/>
              </a:rPr>
              <a:t>:</a:t>
            </a:r>
          </a:p>
          <a:p>
            <a:pPr marL="324000" lvl="1" indent="0" defTabSz="914400" eaLnBrk="0" fontAlgn="base" hangingPunct="0">
              <a:spcBef>
                <a:spcPct val="0"/>
              </a:spcBef>
              <a:spcAft>
                <a:spcPct val="0"/>
              </a:spcAft>
              <a:buSzTx/>
              <a:buNone/>
            </a:pPr>
            <a:r>
              <a:rPr kumimoji="0" lang="en-US" altLang="en-US" sz="1700" b="0" i="0" u="none" strike="noStrike" cap="none" normalizeH="0" baseline="0" dirty="0">
                <a:ln>
                  <a:noFill/>
                </a:ln>
                <a:solidFill>
                  <a:schemeClr val="tx1"/>
                </a:solidFill>
                <a:effectLst/>
              </a:rPr>
              <a:t>A practical demonstration of combining encryption and steganography, inspiring further innovations.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rPr>
              <a:t>General Users</a:t>
            </a:r>
            <a:r>
              <a:rPr kumimoji="0" lang="en-US" altLang="en-US" b="0" i="0" u="none" strike="noStrike" cap="none" normalizeH="0" baseline="0" dirty="0">
                <a:ln>
                  <a:noFill/>
                </a:ln>
                <a:solidFill>
                  <a:schemeClr val="tx1"/>
                </a:solidFill>
                <a:effectLst/>
              </a:rPr>
              <a:t>:</a:t>
            </a:r>
          </a:p>
          <a:p>
            <a:pPr marL="324000" lvl="1" indent="0" defTabSz="914400" eaLnBrk="0" fontAlgn="base" hangingPunct="0">
              <a:spcBef>
                <a:spcPct val="0"/>
              </a:spcBef>
              <a:spcAft>
                <a:spcPct val="0"/>
              </a:spcAft>
              <a:buSzTx/>
              <a:buNone/>
            </a:pPr>
            <a:r>
              <a:rPr kumimoji="0" lang="en-US" altLang="en-US" sz="1700" b="0" i="0" u="none" strike="noStrike" cap="none" normalizeH="0" baseline="0" dirty="0">
                <a:ln>
                  <a:noFill/>
                </a:ln>
                <a:solidFill>
                  <a:schemeClr val="tx1"/>
                </a:solidFill>
                <a:effectLst/>
              </a:rPr>
              <a:t>Anyone looking for a simple yet secure way to embed and share hidden messages within images.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a:xfrm>
            <a:off x="581192" y="1302026"/>
            <a:ext cx="11029615" cy="965734"/>
          </a:xfrm>
        </p:spPr>
        <p:txBody>
          <a:bodyPr/>
          <a:lstStyle/>
          <a:p>
            <a:r>
              <a:rPr lang="en-US" dirty="0"/>
              <a:t>Example</a:t>
            </a:r>
            <a:r>
              <a:rPr lang="en-IN" dirty="0"/>
              <a:t> 1:</a:t>
            </a:r>
          </a:p>
          <a:p>
            <a:endParaRPr lang="en-IN" dirty="0"/>
          </a:p>
        </p:txBody>
      </p:sp>
      <p:pic>
        <p:nvPicPr>
          <p:cNvPr id="5" name="Picture 4">
            <a:extLst>
              <a:ext uri="{FF2B5EF4-FFF2-40B4-BE49-F238E27FC236}">
                <a16:creationId xmlns:a16="http://schemas.microsoft.com/office/drawing/2014/main" id="{3A2293AC-A833-79AA-CD0E-340699E5C321}"/>
              </a:ext>
            </a:extLst>
          </p:cNvPr>
          <p:cNvPicPr>
            <a:picLocks noChangeAspect="1"/>
          </p:cNvPicPr>
          <p:nvPr/>
        </p:nvPicPr>
        <p:blipFill>
          <a:blip r:embed="rId2"/>
          <a:stretch>
            <a:fillRect/>
          </a:stretch>
        </p:blipFill>
        <p:spPr>
          <a:xfrm>
            <a:off x="955754" y="2019278"/>
            <a:ext cx="4906060" cy="809738"/>
          </a:xfrm>
          <a:prstGeom prst="rect">
            <a:avLst/>
          </a:prstGeom>
        </p:spPr>
      </p:pic>
      <p:pic>
        <p:nvPicPr>
          <p:cNvPr id="7" name="Picture 6">
            <a:extLst>
              <a:ext uri="{FF2B5EF4-FFF2-40B4-BE49-F238E27FC236}">
                <a16:creationId xmlns:a16="http://schemas.microsoft.com/office/drawing/2014/main" id="{BD4521AC-48D4-31BD-BC0F-27DC8040A22F}"/>
              </a:ext>
            </a:extLst>
          </p:cNvPr>
          <p:cNvPicPr>
            <a:picLocks noChangeAspect="1"/>
          </p:cNvPicPr>
          <p:nvPr/>
        </p:nvPicPr>
        <p:blipFill>
          <a:blip r:embed="rId3"/>
          <a:stretch>
            <a:fillRect/>
          </a:stretch>
        </p:blipFill>
        <p:spPr>
          <a:xfrm>
            <a:off x="955754" y="3149916"/>
            <a:ext cx="2772162" cy="666843"/>
          </a:xfrm>
          <a:prstGeom prst="rect">
            <a:avLst/>
          </a:prstGeom>
        </p:spPr>
      </p:pic>
      <p:pic>
        <p:nvPicPr>
          <p:cNvPr id="9" name="Picture 8">
            <a:extLst>
              <a:ext uri="{FF2B5EF4-FFF2-40B4-BE49-F238E27FC236}">
                <a16:creationId xmlns:a16="http://schemas.microsoft.com/office/drawing/2014/main" id="{9D7E94A1-8BD6-A68D-581B-875F4A3CCEE8}"/>
              </a:ext>
            </a:extLst>
          </p:cNvPr>
          <p:cNvPicPr>
            <a:picLocks noChangeAspect="1"/>
          </p:cNvPicPr>
          <p:nvPr/>
        </p:nvPicPr>
        <p:blipFill>
          <a:blip r:embed="rId4"/>
          <a:stretch>
            <a:fillRect/>
          </a:stretch>
        </p:blipFill>
        <p:spPr>
          <a:xfrm>
            <a:off x="917649" y="4137659"/>
            <a:ext cx="5620534" cy="628738"/>
          </a:xfrm>
          <a:prstGeom prst="rect">
            <a:avLst/>
          </a:prstGeom>
        </p:spPr>
      </p:pic>
      <p:pic>
        <p:nvPicPr>
          <p:cNvPr id="11" name="Picture 10">
            <a:extLst>
              <a:ext uri="{FF2B5EF4-FFF2-40B4-BE49-F238E27FC236}">
                <a16:creationId xmlns:a16="http://schemas.microsoft.com/office/drawing/2014/main" id="{82F0623B-351F-9D43-31A6-B6D504FEF199}"/>
              </a:ext>
            </a:extLst>
          </p:cNvPr>
          <p:cNvPicPr>
            <a:picLocks noChangeAspect="1"/>
          </p:cNvPicPr>
          <p:nvPr/>
        </p:nvPicPr>
        <p:blipFill>
          <a:blip r:embed="rId5"/>
          <a:stretch>
            <a:fillRect/>
          </a:stretch>
        </p:blipFill>
        <p:spPr>
          <a:xfrm>
            <a:off x="7070510" y="1775891"/>
            <a:ext cx="1784242" cy="2676137"/>
          </a:xfrm>
          <a:prstGeom prst="rect">
            <a:avLst/>
          </a:prstGeom>
        </p:spPr>
      </p:pic>
      <p:pic>
        <p:nvPicPr>
          <p:cNvPr id="12" name="Picture 11">
            <a:extLst>
              <a:ext uri="{FF2B5EF4-FFF2-40B4-BE49-F238E27FC236}">
                <a16:creationId xmlns:a16="http://schemas.microsoft.com/office/drawing/2014/main" id="{81AAD459-09DC-C488-53D0-020F73D40801}"/>
              </a:ext>
            </a:extLst>
          </p:cNvPr>
          <p:cNvPicPr>
            <a:picLocks noChangeAspect="1"/>
          </p:cNvPicPr>
          <p:nvPr/>
        </p:nvPicPr>
        <p:blipFill>
          <a:blip r:embed="rId5"/>
          <a:stretch>
            <a:fillRect/>
          </a:stretch>
        </p:blipFill>
        <p:spPr>
          <a:xfrm>
            <a:off x="9538792" y="1775891"/>
            <a:ext cx="1784242" cy="2676137"/>
          </a:xfrm>
          <a:prstGeom prst="rect">
            <a:avLst/>
          </a:prstGeom>
        </p:spPr>
      </p:pic>
      <p:sp>
        <p:nvSpPr>
          <p:cNvPr id="13" name="TextBox 12">
            <a:extLst>
              <a:ext uri="{FF2B5EF4-FFF2-40B4-BE49-F238E27FC236}">
                <a16:creationId xmlns:a16="http://schemas.microsoft.com/office/drawing/2014/main" id="{3CBDD0F5-9C40-8CCE-8D67-56502344494A}"/>
              </a:ext>
            </a:extLst>
          </p:cNvPr>
          <p:cNvSpPr txBox="1"/>
          <p:nvPr/>
        </p:nvSpPr>
        <p:spPr>
          <a:xfrm>
            <a:off x="7624237" y="4423511"/>
            <a:ext cx="676788" cy="307777"/>
          </a:xfrm>
          <a:prstGeom prst="rect">
            <a:avLst/>
          </a:prstGeom>
          <a:noFill/>
        </p:spPr>
        <p:txBody>
          <a:bodyPr wrap="none" rtlCol="0">
            <a:spAutoFit/>
          </a:bodyPr>
          <a:lstStyle/>
          <a:p>
            <a:r>
              <a:rPr lang="en-US" sz="1400" dirty="0"/>
              <a:t>pic.jpg</a:t>
            </a:r>
          </a:p>
        </p:txBody>
      </p:sp>
      <p:sp>
        <p:nvSpPr>
          <p:cNvPr id="15" name="TextBox 14">
            <a:extLst>
              <a:ext uri="{FF2B5EF4-FFF2-40B4-BE49-F238E27FC236}">
                <a16:creationId xmlns:a16="http://schemas.microsoft.com/office/drawing/2014/main" id="{2BF4A7E5-CB43-0EEE-859A-725101DB588B}"/>
              </a:ext>
            </a:extLst>
          </p:cNvPr>
          <p:cNvSpPr txBox="1"/>
          <p:nvPr/>
        </p:nvSpPr>
        <p:spPr>
          <a:xfrm>
            <a:off x="9595638" y="4423511"/>
            <a:ext cx="1727396" cy="307777"/>
          </a:xfrm>
          <a:prstGeom prst="rect">
            <a:avLst/>
          </a:prstGeom>
          <a:noFill/>
        </p:spPr>
        <p:txBody>
          <a:bodyPr wrap="none" rtlCol="0">
            <a:spAutoFit/>
          </a:bodyPr>
          <a:lstStyle/>
          <a:p>
            <a:r>
              <a:rPr lang="en-US" sz="1400" dirty="0"/>
              <a:t>encryptedImage.png</a:t>
            </a:r>
            <a:endParaRPr lang="en-IN" sz="1400"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D996F-53A8-A967-AFAF-29CBF516E6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9042FB-07ED-FDF1-9804-A6B06BC224AA}"/>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4C45ED53-63AE-3914-2DE3-C7F1F4BEBAB7}"/>
              </a:ext>
            </a:extLst>
          </p:cNvPr>
          <p:cNvSpPr>
            <a:spLocks noGrp="1"/>
          </p:cNvSpPr>
          <p:nvPr>
            <p:ph idx="1"/>
          </p:nvPr>
        </p:nvSpPr>
        <p:spPr>
          <a:xfrm>
            <a:off x="581192" y="1302026"/>
            <a:ext cx="11029615" cy="965734"/>
          </a:xfrm>
        </p:spPr>
        <p:txBody>
          <a:bodyPr/>
          <a:lstStyle/>
          <a:p>
            <a:r>
              <a:rPr lang="en-IN" dirty="0"/>
              <a:t>Example 2:</a:t>
            </a:r>
          </a:p>
          <a:p>
            <a:endParaRPr lang="en-IN" dirty="0"/>
          </a:p>
        </p:txBody>
      </p:sp>
      <p:sp>
        <p:nvSpPr>
          <p:cNvPr id="13" name="TextBox 12">
            <a:extLst>
              <a:ext uri="{FF2B5EF4-FFF2-40B4-BE49-F238E27FC236}">
                <a16:creationId xmlns:a16="http://schemas.microsoft.com/office/drawing/2014/main" id="{370DE0BF-9F8E-6A65-3B10-D5B065F78E78}"/>
              </a:ext>
            </a:extLst>
          </p:cNvPr>
          <p:cNvSpPr txBox="1"/>
          <p:nvPr/>
        </p:nvSpPr>
        <p:spPr>
          <a:xfrm>
            <a:off x="7624237" y="4423511"/>
            <a:ext cx="782587" cy="307777"/>
          </a:xfrm>
          <a:prstGeom prst="rect">
            <a:avLst/>
          </a:prstGeom>
          <a:noFill/>
        </p:spPr>
        <p:txBody>
          <a:bodyPr wrap="none" rtlCol="0">
            <a:spAutoFit/>
          </a:bodyPr>
          <a:lstStyle/>
          <a:p>
            <a:r>
              <a:rPr lang="en-US" sz="1400" dirty="0"/>
              <a:t>pic2.jpg</a:t>
            </a:r>
          </a:p>
        </p:txBody>
      </p:sp>
      <p:sp>
        <p:nvSpPr>
          <p:cNvPr id="15" name="TextBox 14">
            <a:extLst>
              <a:ext uri="{FF2B5EF4-FFF2-40B4-BE49-F238E27FC236}">
                <a16:creationId xmlns:a16="http://schemas.microsoft.com/office/drawing/2014/main" id="{1DE580D8-E506-7D15-D0D6-F79501ED1C8C}"/>
              </a:ext>
            </a:extLst>
          </p:cNvPr>
          <p:cNvSpPr txBox="1"/>
          <p:nvPr/>
        </p:nvSpPr>
        <p:spPr>
          <a:xfrm>
            <a:off x="9595638" y="4423511"/>
            <a:ext cx="1727396" cy="307777"/>
          </a:xfrm>
          <a:prstGeom prst="rect">
            <a:avLst/>
          </a:prstGeom>
          <a:noFill/>
        </p:spPr>
        <p:txBody>
          <a:bodyPr wrap="none" rtlCol="0">
            <a:spAutoFit/>
          </a:bodyPr>
          <a:lstStyle/>
          <a:p>
            <a:r>
              <a:rPr lang="en-US" sz="1400" dirty="0"/>
              <a:t>encryptedImage.png</a:t>
            </a:r>
            <a:endParaRPr lang="en-IN" sz="1400" dirty="0"/>
          </a:p>
        </p:txBody>
      </p:sp>
      <p:pic>
        <p:nvPicPr>
          <p:cNvPr id="6" name="Picture 5">
            <a:extLst>
              <a:ext uri="{FF2B5EF4-FFF2-40B4-BE49-F238E27FC236}">
                <a16:creationId xmlns:a16="http://schemas.microsoft.com/office/drawing/2014/main" id="{89E199B9-A6CA-1ADB-FD16-0F0181610800}"/>
              </a:ext>
            </a:extLst>
          </p:cNvPr>
          <p:cNvPicPr>
            <a:picLocks noChangeAspect="1"/>
          </p:cNvPicPr>
          <p:nvPr/>
        </p:nvPicPr>
        <p:blipFill>
          <a:blip r:embed="rId2"/>
          <a:stretch>
            <a:fillRect/>
          </a:stretch>
        </p:blipFill>
        <p:spPr>
          <a:xfrm>
            <a:off x="7010131" y="2267760"/>
            <a:ext cx="1905000" cy="1905000"/>
          </a:xfrm>
          <a:prstGeom prst="rect">
            <a:avLst/>
          </a:prstGeom>
        </p:spPr>
      </p:pic>
      <p:pic>
        <p:nvPicPr>
          <p:cNvPr id="8" name="Picture 7">
            <a:extLst>
              <a:ext uri="{FF2B5EF4-FFF2-40B4-BE49-F238E27FC236}">
                <a16:creationId xmlns:a16="http://schemas.microsoft.com/office/drawing/2014/main" id="{2CFECCD0-7786-B2CB-4FAA-140B3C12A68A}"/>
              </a:ext>
            </a:extLst>
          </p:cNvPr>
          <p:cNvPicPr>
            <a:picLocks noChangeAspect="1"/>
          </p:cNvPicPr>
          <p:nvPr/>
        </p:nvPicPr>
        <p:blipFill>
          <a:blip r:embed="rId3"/>
          <a:stretch>
            <a:fillRect/>
          </a:stretch>
        </p:blipFill>
        <p:spPr>
          <a:xfrm>
            <a:off x="9420917" y="2337334"/>
            <a:ext cx="1902117" cy="1908213"/>
          </a:xfrm>
          <a:prstGeom prst="rect">
            <a:avLst/>
          </a:prstGeom>
        </p:spPr>
      </p:pic>
      <p:pic>
        <p:nvPicPr>
          <p:cNvPr id="14" name="Picture 13">
            <a:extLst>
              <a:ext uri="{FF2B5EF4-FFF2-40B4-BE49-F238E27FC236}">
                <a16:creationId xmlns:a16="http://schemas.microsoft.com/office/drawing/2014/main" id="{9153F6D9-0343-CEB3-6BD0-A7440A41A271}"/>
              </a:ext>
            </a:extLst>
          </p:cNvPr>
          <p:cNvPicPr>
            <a:picLocks noChangeAspect="1"/>
          </p:cNvPicPr>
          <p:nvPr/>
        </p:nvPicPr>
        <p:blipFill>
          <a:blip r:embed="rId4"/>
          <a:stretch>
            <a:fillRect/>
          </a:stretch>
        </p:blipFill>
        <p:spPr>
          <a:xfrm>
            <a:off x="1027992" y="2045291"/>
            <a:ext cx="5068007" cy="866896"/>
          </a:xfrm>
          <a:prstGeom prst="rect">
            <a:avLst/>
          </a:prstGeom>
        </p:spPr>
      </p:pic>
      <p:pic>
        <p:nvPicPr>
          <p:cNvPr id="17" name="Picture 16">
            <a:extLst>
              <a:ext uri="{FF2B5EF4-FFF2-40B4-BE49-F238E27FC236}">
                <a16:creationId xmlns:a16="http://schemas.microsoft.com/office/drawing/2014/main" id="{9B4F9D94-06FD-4EEE-75CB-5B1A689E3580}"/>
              </a:ext>
            </a:extLst>
          </p:cNvPr>
          <p:cNvPicPr>
            <a:picLocks noChangeAspect="1"/>
          </p:cNvPicPr>
          <p:nvPr/>
        </p:nvPicPr>
        <p:blipFill>
          <a:blip r:embed="rId5"/>
          <a:stretch>
            <a:fillRect/>
          </a:stretch>
        </p:blipFill>
        <p:spPr>
          <a:xfrm>
            <a:off x="1027992" y="4172760"/>
            <a:ext cx="5639587" cy="657317"/>
          </a:xfrm>
          <a:prstGeom prst="rect">
            <a:avLst/>
          </a:prstGeom>
        </p:spPr>
      </p:pic>
      <p:pic>
        <p:nvPicPr>
          <p:cNvPr id="19" name="Picture 18">
            <a:extLst>
              <a:ext uri="{FF2B5EF4-FFF2-40B4-BE49-F238E27FC236}">
                <a16:creationId xmlns:a16="http://schemas.microsoft.com/office/drawing/2014/main" id="{37B589FE-8748-4692-A7A5-B751631B47B3}"/>
              </a:ext>
            </a:extLst>
          </p:cNvPr>
          <p:cNvPicPr>
            <a:picLocks noChangeAspect="1"/>
          </p:cNvPicPr>
          <p:nvPr/>
        </p:nvPicPr>
        <p:blipFill>
          <a:blip r:embed="rId6"/>
          <a:stretch>
            <a:fillRect/>
          </a:stretch>
        </p:blipFill>
        <p:spPr>
          <a:xfrm>
            <a:off x="1038198" y="3220260"/>
            <a:ext cx="2876951" cy="685896"/>
          </a:xfrm>
          <a:prstGeom prst="rect">
            <a:avLst/>
          </a:prstGeom>
        </p:spPr>
      </p:pic>
    </p:spTree>
    <p:extLst>
      <p:ext uri="{BB962C8B-B14F-4D97-AF65-F5344CB8AC3E}">
        <p14:creationId xmlns:p14="http://schemas.microsoft.com/office/powerpoint/2010/main" val="1117724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3153C-DB66-8689-7768-8CB54C801F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0D05AC-A38D-2E9B-BC9D-83B5A970DA44}"/>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10688026-EC77-A9F4-016C-22BFEB292BDA}"/>
              </a:ext>
            </a:extLst>
          </p:cNvPr>
          <p:cNvSpPr>
            <a:spLocks noGrp="1"/>
          </p:cNvSpPr>
          <p:nvPr>
            <p:ph idx="1"/>
          </p:nvPr>
        </p:nvSpPr>
        <p:spPr>
          <a:xfrm>
            <a:off x="581192" y="1302026"/>
            <a:ext cx="11029615" cy="965734"/>
          </a:xfrm>
        </p:spPr>
        <p:txBody>
          <a:bodyPr/>
          <a:lstStyle/>
          <a:p>
            <a:r>
              <a:rPr lang="en-US" dirty="0"/>
              <a:t>E</a:t>
            </a:r>
            <a:r>
              <a:rPr lang="en-IN" dirty="0" err="1"/>
              <a:t>xample</a:t>
            </a:r>
            <a:r>
              <a:rPr lang="en-IN" dirty="0"/>
              <a:t> 3:</a:t>
            </a:r>
          </a:p>
          <a:p>
            <a:endParaRPr lang="en-IN" dirty="0"/>
          </a:p>
        </p:txBody>
      </p:sp>
      <p:sp>
        <p:nvSpPr>
          <p:cNvPr id="13" name="TextBox 12">
            <a:extLst>
              <a:ext uri="{FF2B5EF4-FFF2-40B4-BE49-F238E27FC236}">
                <a16:creationId xmlns:a16="http://schemas.microsoft.com/office/drawing/2014/main" id="{7BC15998-B70B-464E-ACBD-6C02E9AB8C46}"/>
              </a:ext>
            </a:extLst>
          </p:cNvPr>
          <p:cNvSpPr txBox="1"/>
          <p:nvPr/>
        </p:nvSpPr>
        <p:spPr>
          <a:xfrm>
            <a:off x="7624237" y="4423511"/>
            <a:ext cx="782587" cy="307777"/>
          </a:xfrm>
          <a:prstGeom prst="rect">
            <a:avLst/>
          </a:prstGeom>
          <a:noFill/>
        </p:spPr>
        <p:txBody>
          <a:bodyPr wrap="none" rtlCol="0">
            <a:spAutoFit/>
          </a:bodyPr>
          <a:lstStyle/>
          <a:p>
            <a:r>
              <a:rPr lang="en-US" sz="1400" dirty="0"/>
              <a:t>pic3.jpg</a:t>
            </a:r>
          </a:p>
        </p:txBody>
      </p:sp>
      <p:sp>
        <p:nvSpPr>
          <p:cNvPr id="15" name="TextBox 14">
            <a:extLst>
              <a:ext uri="{FF2B5EF4-FFF2-40B4-BE49-F238E27FC236}">
                <a16:creationId xmlns:a16="http://schemas.microsoft.com/office/drawing/2014/main" id="{F7BBD3E3-6955-4CA6-A301-E9DABA185B31}"/>
              </a:ext>
            </a:extLst>
          </p:cNvPr>
          <p:cNvSpPr txBox="1"/>
          <p:nvPr/>
        </p:nvSpPr>
        <p:spPr>
          <a:xfrm>
            <a:off x="9595638" y="4423511"/>
            <a:ext cx="1727396" cy="307777"/>
          </a:xfrm>
          <a:prstGeom prst="rect">
            <a:avLst/>
          </a:prstGeom>
          <a:noFill/>
        </p:spPr>
        <p:txBody>
          <a:bodyPr wrap="none" rtlCol="0">
            <a:spAutoFit/>
          </a:bodyPr>
          <a:lstStyle/>
          <a:p>
            <a:r>
              <a:rPr lang="en-US" sz="1400" dirty="0"/>
              <a:t>encryptedImage.png</a:t>
            </a:r>
            <a:endParaRPr lang="en-IN" sz="1400" dirty="0"/>
          </a:p>
        </p:txBody>
      </p:sp>
      <p:pic>
        <p:nvPicPr>
          <p:cNvPr id="6" name="Picture 5">
            <a:extLst>
              <a:ext uri="{FF2B5EF4-FFF2-40B4-BE49-F238E27FC236}">
                <a16:creationId xmlns:a16="http://schemas.microsoft.com/office/drawing/2014/main" id="{687D74CF-C92C-F8FE-A7CA-1959C02D09EC}"/>
              </a:ext>
            </a:extLst>
          </p:cNvPr>
          <p:cNvPicPr>
            <a:picLocks noChangeAspect="1"/>
          </p:cNvPicPr>
          <p:nvPr/>
        </p:nvPicPr>
        <p:blipFill>
          <a:blip r:embed="rId2"/>
          <a:stretch>
            <a:fillRect/>
          </a:stretch>
        </p:blipFill>
        <p:spPr>
          <a:xfrm>
            <a:off x="6833388" y="1940316"/>
            <a:ext cx="2258486" cy="2202024"/>
          </a:xfrm>
          <a:prstGeom prst="rect">
            <a:avLst/>
          </a:prstGeom>
        </p:spPr>
      </p:pic>
      <p:pic>
        <p:nvPicPr>
          <p:cNvPr id="8" name="Picture 7">
            <a:extLst>
              <a:ext uri="{FF2B5EF4-FFF2-40B4-BE49-F238E27FC236}">
                <a16:creationId xmlns:a16="http://schemas.microsoft.com/office/drawing/2014/main" id="{F3971E08-E759-515E-795A-CBE942809194}"/>
              </a:ext>
            </a:extLst>
          </p:cNvPr>
          <p:cNvPicPr>
            <a:picLocks noChangeAspect="1"/>
          </p:cNvPicPr>
          <p:nvPr/>
        </p:nvPicPr>
        <p:blipFill>
          <a:blip r:embed="rId3"/>
          <a:stretch>
            <a:fillRect/>
          </a:stretch>
        </p:blipFill>
        <p:spPr>
          <a:xfrm>
            <a:off x="9387079" y="1940316"/>
            <a:ext cx="2255716" cy="2206943"/>
          </a:xfrm>
          <a:prstGeom prst="rect">
            <a:avLst/>
          </a:prstGeom>
        </p:spPr>
      </p:pic>
      <p:pic>
        <p:nvPicPr>
          <p:cNvPr id="14" name="Picture 13">
            <a:extLst>
              <a:ext uri="{FF2B5EF4-FFF2-40B4-BE49-F238E27FC236}">
                <a16:creationId xmlns:a16="http://schemas.microsoft.com/office/drawing/2014/main" id="{9F8246DC-8AB1-52F0-EBAE-52B24259CE81}"/>
              </a:ext>
            </a:extLst>
          </p:cNvPr>
          <p:cNvPicPr>
            <a:picLocks noChangeAspect="1"/>
          </p:cNvPicPr>
          <p:nvPr/>
        </p:nvPicPr>
        <p:blipFill>
          <a:blip r:embed="rId4"/>
          <a:stretch>
            <a:fillRect/>
          </a:stretch>
        </p:blipFill>
        <p:spPr>
          <a:xfrm>
            <a:off x="973632" y="1970222"/>
            <a:ext cx="4982270" cy="905001"/>
          </a:xfrm>
          <a:prstGeom prst="rect">
            <a:avLst/>
          </a:prstGeom>
        </p:spPr>
      </p:pic>
      <p:pic>
        <p:nvPicPr>
          <p:cNvPr id="17" name="Picture 16">
            <a:extLst>
              <a:ext uri="{FF2B5EF4-FFF2-40B4-BE49-F238E27FC236}">
                <a16:creationId xmlns:a16="http://schemas.microsoft.com/office/drawing/2014/main" id="{E3093572-5AC4-4685-28E1-386B1CA8F9C7}"/>
              </a:ext>
            </a:extLst>
          </p:cNvPr>
          <p:cNvPicPr>
            <a:picLocks noChangeAspect="1"/>
          </p:cNvPicPr>
          <p:nvPr/>
        </p:nvPicPr>
        <p:blipFill>
          <a:blip r:embed="rId5"/>
          <a:stretch>
            <a:fillRect/>
          </a:stretch>
        </p:blipFill>
        <p:spPr>
          <a:xfrm>
            <a:off x="973632" y="3214760"/>
            <a:ext cx="2867425" cy="657317"/>
          </a:xfrm>
          <a:prstGeom prst="rect">
            <a:avLst/>
          </a:prstGeom>
        </p:spPr>
      </p:pic>
      <p:pic>
        <p:nvPicPr>
          <p:cNvPr id="19" name="Picture 18">
            <a:extLst>
              <a:ext uri="{FF2B5EF4-FFF2-40B4-BE49-F238E27FC236}">
                <a16:creationId xmlns:a16="http://schemas.microsoft.com/office/drawing/2014/main" id="{C51B3666-D6E2-C501-E04A-21A2BE7529F3}"/>
              </a:ext>
            </a:extLst>
          </p:cNvPr>
          <p:cNvPicPr>
            <a:picLocks noChangeAspect="1"/>
          </p:cNvPicPr>
          <p:nvPr/>
        </p:nvPicPr>
        <p:blipFill>
          <a:blip r:embed="rId6"/>
          <a:stretch>
            <a:fillRect/>
          </a:stretch>
        </p:blipFill>
        <p:spPr>
          <a:xfrm>
            <a:off x="973632" y="4211614"/>
            <a:ext cx="5582429" cy="647790"/>
          </a:xfrm>
          <a:prstGeom prst="rect">
            <a:avLst/>
          </a:prstGeom>
        </p:spPr>
      </p:pic>
    </p:spTree>
    <p:extLst>
      <p:ext uri="{BB962C8B-B14F-4D97-AF65-F5344CB8AC3E}">
        <p14:creationId xmlns:p14="http://schemas.microsoft.com/office/powerpoint/2010/main" val="186997805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68</TotalTime>
  <Words>772</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Abhinav Ranjan</cp:lastModifiedBy>
  <cp:revision>26</cp:revision>
  <dcterms:created xsi:type="dcterms:W3CDTF">2021-05-26T16:50:10Z</dcterms:created>
  <dcterms:modified xsi:type="dcterms:W3CDTF">2025-02-22T09:33:20Z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