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2" r:id="rId10"/>
    <p:sldId id="267" r:id="rId11"/>
    <p:sldId id="268" r:id="rId12"/>
    <p:sldId id="263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ook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ook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ook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/>
            </a:pPr>
            <a:r>
              <a:rPr lang="ru-RU"/>
              <a:t>Среднее значение</a:t>
            </a:r>
            <a:r>
              <a:rPr lang="ru-RU" baseline="0"/>
              <a:t> оценки НК</a:t>
            </a:r>
            <a:endParaRPr lang="ru-RU"/>
          </a:p>
        </c:rich>
      </c:tx>
      <c:layout/>
    </c:title>
    <c:plotArea>
      <c:layout/>
      <c:scatterChart>
        <c:scatterStyle val="lineMarker"/>
        <c:ser>
          <c:idx val="1"/>
          <c:order val="0"/>
          <c:tx>
            <c:strRef>
              <c:f>Sheet1!$H$1</c:f>
              <c:strCache>
                <c:ptCount val="1"/>
              </c:strCache>
            </c:strRef>
          </c:tx>
          <c:xVal>
            <c:numRef>
              <c:f>Sheet1!$A$2:$A$10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xVal>
          <c:yVal>
            <c:numRef>
              <c:f>Sheet1!$H$2:$H$10</c:f>
              <c:numCache>
                <c:formatCode>General</c:formatCode>
                <c:ptCount val="9"/>
                <c:pt idx="0">
                  <c:v>349.5</c:v>
                </c:pt>
                <c:pt idx="1">
                  <c:v>330.5</c:v>
                </c:pt>
                <c:pt idx="2">
                  <c:v>297</c:v>
                </c:pt>
                <c:pt idx="3">
                  <c:v>296.5</c:v>
                </c:pt>
                <c:pt idx="4">
                  <c:v>316</c:v>
                </c:pt>
                <c:pt idx="5">
                  <c:v>328</c:v>
                </c:pt>
                <c:pt idx="6">
                  <c:v>329</c:v>
                </c:pt>
                <c:pt idx="7">
                  <c:v>326</c:v>
                </c:pt>
                <c:pt idx="8">
                  <c:v>322</c:v>
                </c:pt>
              </c:numCache>
            </c:numRef>
          </c:yVal>
        </c:ser>
        <c:axId val="103536512"/>
        <c:axId val="103538048"/>
      </c:scatterChart>
      <c:valAx>
        <c:axId val="103536512"/>
        <c:scaling>
          <c:orientation val="minMax"/>
        </c:scaling>
        <c:axPos val="b"/>
        <c:numFmt formatCode="General" sourceLinked="1"/>
        <c:tickLblPos val="nextTo"/>
        <c:crossAx val="103538048"/>
        <c:crosses val="autoZero"/>
        <c:crossBetween val="midCat"/>
      </c:valAx>
      <c:valAx>
        <c:axId val="103538048"/>
        <c:scaling>
          <c:orientation val="minMax"/>
        </c:scaling>
        <c:axPos val="l"/>
        <c:majorGridlines/>
        <c:numFmt formatCode="General" sourceLinked="1"/>
        <c:tickLblPos val="nextTo"/>
        <c:crossAx val="103536512"/>
        <c:crosses val="autoZero"/>
        <c:crossBetween val="midCat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/>
            </a:pPr>
            <a:r>
              <a:rPr lang="ru-RU"/>
              <a:t>Среднеквадратичное</a:t>
            </a:r>
            <a:r>
              <a:rPr lang="ru-RU" baseline="0"/>
              <a:t> отклонение оценки НК</a:t>
            </a:r>
            <a:endParaRPr lang="ru-RU"/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strRef>
              <c:f>Sheet1!$I$1</c:f>
              <c:strCache>
                <c:ptCount val="1"/>
              </c:strCache>
            </c:strRef>
          </c:tx>
          <c:xVal>
            <c:numRef>
              <c:f>Sheet1!$A$2:$A$10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xVal>
          <c:yVal>
            <c:numRef>
              <c:f>Sheet1!$I$2:$I$10</c:f>
              <c:numCache>
                <c:formatCode>General</c:formatCode>
                <c:ptCount val="9"/>
                <c:pt idx="0">
                  <c:v>109.60155108391487</c:v>
                </c:pt>
                <c:pt idx="1">
                  <c:v>119.50104602052653</c:v>
                </c:pt>
                <c:pt idx="2">
                  <c:v>36.76955262170047</c:v>
                </c:pt>
                <c:pt idx="3">
                  <c:v>101.1162697096763</c:v>
                </c:pt>
                <c:pt idx="4">
                  <c:v>21.213203435596427</c:v>
                </c:pt>
                <c:pt idx="5">
                  <c:v>25.45584412271571</c:v>
                </c:pt>
                <c:pt idx="6">
                  <c:v>18.384776310850235</c:v>
                </c:pt>
                <c:pt idx="7">
                  <c:v>9.8994949366116654</c:v>
                </c:pt>
                <c:pt idx="8">
                  <c:v>2.8284271247461903</c:v>
                </c:pt>
              </c:numCache>
            </c:numRef>
          </c:yVal>
        </c:ser>
        <c:axId val="114236032"/>
        <c:axId val="114365568"/>
      </c:scatterChart>
      <c:valAx>
        <c:axId val="114236032"/>
        <c:scaling>
          <c:orientation val="minMax"/>
        </c:scaling>
        <c:axPos val="b"/>
        <c:numFmt formatCode="General" sourceLinked="1"/>
        <c:tickLblPos val="nextTo"/>
        <c:crossAx val="114365568"/>
        <c:crosses val="autoZero"/>
        <c:crossBetween val="midCat"/>
      </c:valAx>
      <c:valAx>
        <c:axId val="114365568"/>
        <c:scaling>
          <c:orientation val="minMax"/>
        </c:scaling>
        <c:axPos val="l"/>
        <c:majorGridlines/>
        <c:numFmt formatCode="General" sourceLinked="1"/>
        <c:tickLblPos val="nextTo"/>
        <c:crossAx val="114236032"/>
        <c:crosses val="autoZero"/>
        <c:crossBetween val="midCat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/>
            </a:pPr>
            <a:r>
              <a:rPr lang="ru-RU"/>
              <a:t>Кросс-валидация</a:t>
            </a:r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strRef>
              <c:f>Sheet1!$G$1</c:f>
              <c:strCache>
                <c:ptCount val="1"/>
              </c:strCache>
            </c:strRef>
          </c:tx>
          <c:xVal>
            <c:numRef>
              <c:f>Sheet1!$A$2:$A$10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xVal>
          <c:yVal>
            <c:numRef>
              <c:f>Sheet1!$G$2:$G$10</c:f>
              <c:numCache>
                <c:formatCode>General</c:formatCode>
                <c:ptCount val="9"/>
                <c:pt idx="0">
                  <c:v>1.275735294117647</c:v>
                </c:pt>
                <c:pt idx="1">
                  <c:v>1.3699186991869918</c:v>
                </c:pt>
                <c:pt idx="2">
                  <c:v>1.2287822878228782</c:v>
                </c:pt>
                <c:pt idx="3">
                  <c:v>1.6622222222222223</c:v>
                </c:pt>
                <c:pt idx="4">
                  <c:v>1.1495016611295681</c:v>
                </c:pt>
                <c:pt idx="5">
                  <c:v>1.0419354838709678</c:v>
                </c:pt>
                <c:pt idx="6">
                  <c:v>1</c:v>
                </c:pt>
                <c:pt idx="7">
                  <c:v>0.93416927899686519</c:v>
                </c:pt>
                <c:pt idx="8">
                  <c:v>0.71562499999999996</c:v>
                </c:pt>
              </c:numCache>
            </c:numRef>
          </c:yVal>
        </c:ser>
        <c:axId val="111886720"/>
        <c:axId val="111889024"/>
      </c:scatterChart>
      <c:valAx>
        <c:axId val="111886720"/>
        <c:scaling>
          <c:orientation val="minMax"/>
        </c:scaling>
        <c:axPos val="b"/>
        <c:numFmt formatCode="General" sourceLinked="1"/>
        <c:tickLblPos val="nextTo"/>
        <c:crossAx val="111889024"/>
        <c:crosses val="autoZero"/>
        <c:crossBetween val="midCat"/>
      </c:valAx>
      <c:valAx>
        <c:axId val="111889024"/>
        <c:scaling>
          <c:orientation val="minMax"/>
        </c:scaling>
        <c:axPos val="l"/>
        <c:majorGridlines/>
        <c:numFmt formatCode="General" sourceLinked="1"/>
        <c:tickLblPos val="nextTo"/>
        <c:crossAx val="111886720"/>
        <c:crosses val="autoZero"/>
        <c:crossBetween val="midCat"/>
      </c:valAx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/>
            </a:pPr>
            <a:r>
              <a:rPr lang="ru-RU"/>
              <a:t>Среднее значение</a:t>
            </a:r>
            <a:r>
              <a:rPr lang="ru-RU" baseline="0"/>
              <a:t> оценки НК + отклонение</a:t>
            </a:r>
            <a:endParaRPr lang="ru-RU"/>
          </a:p>
        </c:rich>
      </c:tx>
      <c:layout/>
    </c:title>
    <c:plotArea>
      <c:layout/>
      <c:scatterChart>
        <c:scatterStyle val="lineMarker"/>
        <c:ser>
          <c:idx val="0"/>
          <c:order val="1"/>
          <c:tx>
            <c:strRef>
              <c:f>Sheet1!$H$1</c:f>
              <c:strCache>
                <c:ptCount val="1"/>
              </c:strCache>
            </c:strRef>
          </c:tx>
          <c:xVal>
            <c:numRef>
              <c:f>Sheet1!$A$2:$A$10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xVal>
          <c:yVal>
            <c:numRef>
              <c:f>Sheet1!$H$2:$H$10</c:f>
              <c:numCache>
                <c:formatCode>General</c:formatCode>
                <c:ptCount val="9"/>
                <c:pt idx="0">
                  <c:v>349.5</c:v>
                </c:pt>
                <c:pt idx="1">
                  <c:v>330.5</c:v>
                </c:pt>
                <c:pt idx="2">
                  <c:v>297</c:v>
                </c:pt>
                <c:pt idx="3">
                  <c:v>296.5</c:v>
                </c:pt>
                <c:pt idx="4">
                  <c:v>316</c:v>
                </c:pt>
                <c:pt idx="5">
                  <c:v>328</c:v>
                </c:pt>
                <c:pt idx="6">
                  <c:v>329</c:v>
                </c:pt>
                <c:pt idx="7">
                  <c:v>326</c:v>
                </c:pt>
                <c:pt idx="8">
                  <c:v>322</c:v>
                </c:pt>
              </c:numCache>
            </c:numRef>
          </c:yVal>
        </c:ser>
        <c:ser>
          <c:idx val="2"/>
          <c:order val="2"/>
          <c:tx>
            <c:strRef>
              <c:f>Sheet1!$J$1</c:f>
              <c:strCache>
                <c:ptCount val="1"/>
              </c:strCache>
            </c:strRef>
          </c:tx>
          <c:spPr>
            <a:ln>
              <a:solidFill>
                <a:srgbClr val="92D050"/>
              </a:solidFill>
              <a:prstDash val="dash"/>
            </a:ln>
          </c:spPr>
          <c:marker>
            <c:symbol val="none"/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xVal>
          <c:yVal>
            <c:numRef>
              <c:f>Sheet1!$J$2:$J$10</c:f>
              <c:numCache>
                <c:formatCode>General</c:formatCode>
                <c:ptCount val="9"/>
                <c:pt idx="0">
                  <c:v>239.89844891608513</c:v>
                </c:pt>
                <c:pt idx="1">
                  <c:v>210.99895397947347</c:v>
                </c:pt>
                <c:pt idx="2">
                  <c:v>260.23044737829952</c:v>
                </c:pt>
                <c:pt idx="3">
                  <c:v>195.38373029032368</c:v>
                </c:pt>
                <c:pt idx="4">
                  <c:v>294.78679656440357</c:v>
                </c:pt>
                <c:pt idx="5">
                  <c:v>302.54415587728431</c:v>
                </c:pt>
                <c:pt idx="6">
                  <c:v>310.61522368914979</c:v>
                </c:pt>
                <c:pt idx="7">
                  <c:v>316.10050506338831</c:v>
                </c:pt>
                <c:pt idx="8">
                  <c:v>319.17157287525379</c:v>
                </c:pt>
              </c:numCache>
            </c:numRef>
          </c:yVal>
        </c:ser>
        <c:ser>
          <c:idx val="3"/>
          <c:order val="3"/>
          <c:tx>
            <c:strRef>
              <c:f>Sheet1!$K$1</c:f>
              <c:strCache>
                <c:ptCount val="1"/>
              </c:strCache>
            </c:strRef>
          </c:tx>
          <c:spPr>
            <a:ln>
              <a:solidFill>
                <a:srgbClr val="92D050"/>
              </a:solidFill>
              <a:prstDash val="dash"/>
            </a:ln>
          </c:spPr>
          <c:marker>
            <c:symbol val="none"/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xVal>
          <c:yVal>
            <c:numRef>
              <c:f>Sheet1!$K$2:$K$10</c:f>
              <c:numCache>
                <c:formatCode>General</c:formatCode>
                <c:ptCount val="9"/>
                <c:pt idx="0">
                  <c:v>459.10155108391484</c:v>
                </c:pt>
                <c:pt idx="1">
                  <c:v>450.00104602052653</c:v>
                </c:pt>
                <c:pt idx="2">
                  <c:v>333.76955262170048</c:v>
                </c:pt>
                <c:pt idx="3">
                  <c:v>397.61626970967632</c:v>
                </c:pt>
                <c:pt idx="4">
                  <c:v>337.21320343559643</c:v>
                </c:pt>
                <c:pt idx="5">
                  <c:v>353.45584412271569</c:v>
                </c:pt>
                <c:pt idx="6">
                  <c:v>347.38477631085021</c:v>
                </c:pt>
                <c:pt idx="7">
                  <c:v>335.89949493661169</c:v>
                </c:pt>
                <c:pt idx="8">
                  <c:v>324.82842712474621</c:v>
                </c:pt>
              </c:numCache>
            </c:numRef>
          </c:yVal>
        </c:ser>
        <c:ser>
          <c:idx val="1"/>
          <c:order val="0"/>
          <c:tx>
            <c:strRef>
              <c:f>Sheet1!$H$1</c:f>
              <c:strCache>
                <c:ptCount val="1"/>
              </c:strCache>
            </c:strRef>
          </c:tx>
          <c:xVal>
            <c:numRef>
              <c:f>Sheet1!$A$2:$A$10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xVal>
          <c:yVal>
            <c:numRef>
              <c:f>Sheet1!$H$2:$H$10</c:f>
              <c:numCache>
                <c:formatCode>General</c:formatCode>
                <c:ptCount val="9"/>
                <c:pt idx="0">
                  <c:v>349.5</c:v>
                </c:pt>
                <c:pt idx="1">
                  <c:v>330.5</c:v>
                </c:pt>
                <c:pt idx="2">
                  <c:v>297</c:v>
                </c:pt>
                <c:pt idx="3">
                  <c:v>296.5</c:v>
                </c:pt>
                <c:pt idx="4">
                  <c:v>316</c:v>
                </c:pt>
                <c:pt idx="5">
                  <c:v>328</c:v>
                </c:pt>
                <c:pt idx="6">
                  <c:v>329</c:v>
                </c:pt>
                <c:pt idx="7">
                  <c:v>326</c:v>
                </c:pt>
                <c:pt idx="8">
                  <c:v>322</c:v>
                </c:pt>
              </c:numCache>
            </c:numRef>
          </c:yVal>
        </c:ser>
        <c:axId val="112447872"/>
        <c:axId val="116214784"/>
      </c:scatterChart>
      <c:valAx>
        <c:axId val="112447872"/>
        <c:scaling>
          <c:orientation val="minMax"/>
        </c:scaling>
        <c:axPos val="b"/>
        <c:numFmt formatCode="General" sourceLinked="1"/>
        <c:tickLblPos val="nextTo"/>
        <c:crossAx val="116214784"/>
        <c:crosses val="autoZero"/>
        <c:crossBetween val="midCat"/>
      </c:valAx>
      <c:valAx>
        <c:axId val="116214784"/>
        <c:scaling>
          <c:orientation val="minMax"/>
        </c:scaling>
        <c:axPos val="l"/>
        <c:majorGridlines/>
        <c:numFmt formatCode="General" sourceLinked="1"/>
        <c:tickLblPos val="nextTo"/>
        <c:crossAx val="112447872"/>
        <c:crosses val="autoZero"/>
        <c:crossBetween val="midCat"/>
      </c:valAx>
    </c:plotArea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0454AE6-4AF4-4198-94A9-4CE4DFF31F08}" type="datetimeFigureOut">
              <a:rPr lang="ru-RU" smtClean="0"/>
              <a:t>29.01.2009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D4A1B1-BD7C-4C71-93AA-4B113F5299C7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54AE6-4AF4-4198-94A9-4CE4DFF31F08}" type="datetimeFigureOut">
              <a:rPr lang="ru-RU" smtClean="0"/>
              <a:t>29.01.2009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A1B1-BD7C-4C71-93AA-4B113F5299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54AE6-4AF4-4198-94A9-4CE4DFF31F08}" type="datetimeFigureOut">
              <a:rPr lang="ru-RU" smtClean="0"/>
              <a:t>29.01.2009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A1B1-BD7C-4C71-93AA-4B113F5299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0454AE6-4AF4-4198-94A9-4CE4DFF31F08}" type="datetimeFigureOut">
              <a:rPr lang="ru-RU" smtClean="0"/>
              <a:t>29.01.2009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D4A1B1-BD7C-4C71-93AA-4B113F5299C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0454AE6-4AF4-4198-94A9-4CE4DFF31F08}" type="datetimeFigureOut">
              <a:rPr lang="ru-RU" smtClean="0"/>
              <a:t>29.01.2009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D4A1B1-BD7C-4C71-93AA-4B113F5299C7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54AE6-4AF4-4198-94A9-4CE4DFF31F08}" type="datetimeFigureOut">
              <a:rPr lang="ru-RU" smtClean="0"/>
              <a:t>29.01.2009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A1B1-BD7C-4C71-93AA-4B113F5299C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54AE6-4AF4-4198-94A9-4CE4DFF31F08}" type="datetimeFigureOut">
              <a:rPr lang="ru-RU" smtClean="0"/>
              <a:t>29.01.2009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A1B1-BD7C-4C71-93AA-4B113F5299C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0454AE6-4AF4-4198-94A9-4CE4DFF31F08}" type="datetimeFigureOut">
              <a:rPr lang="ru-RU" smtClean="0"/>
              <a:t>29.01.2009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D4A1B1-BD7C-4C71-93AA-4B113F5299C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54AE6-4AF4-4198-94A9-4CE4DFF31F08}" type="datetimeFigureOut">
              <a:rPr lang="ru-RU" smtClean="0"/>
              <a:t>29.01.2009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A1B1-BD7C-4C71-93AA-4B113F5299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0454AE6-4AF4-4198-94A9-4CE4DFF31F08}" type="datetimeFigureOut">
              <a:rPr lang="ru-RU" smtClean="0"/>
              <a:t>29.01.2009</a:t>
            </a:fld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D4A1B1-BD7C-4C71-93AA-4B113F5299C7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0454AE6-4AF4-4198-94A9-4CE4DFF31F08}" type="datetimeFigureOut">
              <a:rPr lang="ru-RU" smtClean="0"/>
              <a:t>29.01.2009</a:t>
            </a:fld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D4A1B1-BD7C-4C71-93AA-4B113F5299C7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0454AE6-4AF4-4198-94A9-4CE4DFF31F08}" type="datetimeFigureOut">
              <a:rPr lang="ru-RU" smtClean="0"/>
              <a:t>29.01.2009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D4A1B1-BD7C-4C71-93AA-4B113F5299C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Автоматическое определение параметров иерархической системы критериев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Стыскин</a:t>
            </a:r>
            <a:r>
              <a:rPr lang="ru-RU" dirty="0" smtClean="0"/>
              <a:t> А.И., </a:t>
            </a:r>
            <a:r>
              <a:rPr lang="ru-RU" dirty="0" err="1" smtClean="0"/>
              <a:t>Елтаренко</a:t>
            </a:r>
            <a:r>
              <a:rPr lang="ru-RU" dirty="0" smtClean="0"/>
              <a:t> Е.А.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Оценка полезности нового единичного </a:t>
            </a:r>
            <a:r>
              <a:rPr lang="ru-RU" dirty="0" smtClean="0"/>
              <a:t>критерия при фиксированном положении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Присваивается вес равный: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Оптимизируется только комплексный критерий, в который входит новый единичный критерий (из соображений устойчивости модели)</a:t>
            </a:r>
          </a:p>
          <a:p>
            <a:endParaRPr lang="ru-RU" dirty="0" smtClean="0"/>
          </a:p>
          <a:p>
            <a:endParaRPr lang="ru-RU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14414" y="2071677"/>
          <a:ext cx="1428760" cy="759029"/>
        </p:xfrm>
        <a:graphic>
          <a:graphicData uri="http://schemas.openxmlformats.org/presentationml/2006/ole">
            <p:oleObj spid="_x0000_s1026" name="Формула" r:id="rId3" imgW="81252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положения </a:t>
            </a:r>
            <a:r>
              <a:rPr lang="ru-RU" dirty="0" smtClean="0"/>
              <a:t>нового единичного критерия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Рассматриваются все текущие комплексные критерии и в них добавляется новый или заменяется на уже существующий (получаем новый комплексный критерий)</a:t>
            </a:r>
          </a:p>
          <a:p>
            <a:r>
              <a:rPr lang="ru-RU" dirty="0" smtClean="0"/>
              <a:t>Для данного критерия мы можем быстро получить оценку улучшения (оценку снизу) оценки наименьших квадратов</a:t>
            </a:r>
          </a:p>
          <a:p>
            <a:r>
              <a:rPr lang="ru-RU" dirty="0" smtClean="0"/>
              <a:t>Лидирующие комплексные критерии можно считать осмысленной величиной и добавлять в модель (это укрупнение происходит до тех пор, пока оценка наименьших квадратов не перестанет улучшаться)</a:t>
            </a:r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Исследован вопрос </a:t>
            </a:r>
            <a:r>
              <a:rPr lang="ru-RU" dirty="0" err="1" smtClean="0"/>
              <a:t>переобучаемости</a:t>
            </a:r>
            <a:r>
              <a:rPr lang="ru-RU" dirty="0" smtClean="0"/>
              <a:t> </a:t>
            </a:r>
            <a:r>
              <a:rPr lang="ru-RU" dirty="0" smtClean="0"/>
              <a:t>иерархической модели критериев</a:t>
            </a:r>
          </a:p>
          <a:p>
            <a:r>
              <a:rPr lang="ru-RU" dirty="0" smtClean="0"/>
              <a:t>Предложена процедура обогащения модели критериями для улучшения оценки наименьших квадратов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Иерархическая модель критериев</a:t>
            </a:r>
            <a:endParaRPr lang="ru-RU" dirty="0"/>
          </a:p>
        </p:txBody>
      </p:sp>
      <p:pic>
        <p:nvPicPr>
          <p:cNvPr id="4" name="Picture 13" descr="Цена (2) (2)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71604" y="1643050"/>
            <a:ext cx="5643602" cy="5003362"/>
          </a:xfrm>
          <a:noFill/>
          <a:ln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Ранжирование </a:t>
            </a:r>
            <a:r>
              <a:rPr lang="ru-RU" dirty="0" err="1" smtClean="0"/>
              <a:t>Веб</a:t>
            </a:r>
            <a:r>
              <a:rPr lang="ru-RU" dirty="0" err="1" smtClean="0"/>
              <a:t>-</a:t>
            </a:r>
            <a:r>
              <a:rPr lang="ru-RU" dirty="0" err="1" smtClean="0"/>
              <a:t>документов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Сами не знаем, какие критерии влияют на релевантность</a:t>
            </a:r>
          </a:p>
          <a:p>
            <a:r>
              <a:rPr lang="ru-RU" dirty="0" smtClean="0"/>
              <a:t>Не высокое качество самих единичных критериев</a:t>
            </a:r>
          </a:p>
          <a:p>
            <a:r>
              <a:rPr lang="ru-RU" dirty="0" smtClean="0"/>
              <a:t>Не высокое качество оценки результатов (человеческий фактор, либо косвенное измерение: </a:t>
            </a:r>
            <a:r>
              <a:rPr lang="ru-RU" dirty="0" err="1" smtClean="0"/>
              <a:t>кликабельность</a:t>
            </a:r>
            <a:r>
              <a:rPr lang="ru-RU" dirty="0" smtClean="0"/>
              <a:t> результата)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Чтобы использовать модель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Оценить</a:t>
            </a:r>
            <a:r>
              <a:rPr lang="en-US" dirty="0" smtClean="0"/>
              <a:t>/</a:t>
            </a:r>
            <a:r>
              <a:rPr lang="ru-RU" dirty="0" smtClean="0"/>
              <a:t>уметь бороться с </a:t>
            </a:r>
            <a:r>
              <a:rPr lang="ru-RU" dirty="0" err="1" smtClean="0"/>
              <a:t>переобучаемостю</a:t>
            </a:r>
            <a:r>
              <a:rPr lang="ru-RU" dirty="0" smtClean="0"/>
              <a:t> модели при машинном обучении</a:t>
            </a:r>
          </a:p>
          <a:p>
            <a:r>
              <a:rPr lang="ru-RU" dirty="0" smtClean="0"/>
              <a:t>Обеспечить </a:t>
            </a:r>
            <a:r>
              <a:rPr lang="ru-RU" dirty="0" err="1" smtClean="0"/>
              <a:t>масштабируемость</a:t>
            </a:r>
            <a:r>
              <a:rPr lang="ru-RU" dirty="0" smtClean="0"/>
              <a:t> модели при росте обучающей выборки и модели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Переобучение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полезности нового единичного критерия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Для готовой, оптимизированной, модели мы пытаемся добавить единичный критерий:</a:t>
            </a:r>
          </a:p>
          <a:p>
            <a:pPr lvl="1"/>
            <a:r>
              <a:rPr lang="ru-RU" dirty="0" smtClean="0"/>
              <a:t>В известное место в иерархической системе критериев</a:t>
            </a:r>
          </a:p>
          <a:p>
            <a:pPr lvl="1"/>
            <a:r>
              <a:rPr lang="ru-RU" dirty="0" smtClean="0"/>
              <a:t>Выбрать место (комплексный критерий или несколько), в которые добавить новый единичный для максимизации вклада (уменьшения оценки наименьших квадратов)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99</TotalTime>
  <Words>247</Words>
  <Application>Microsoft Office PowerPoint</Application>
  <PresentationFormat>On-screen Show (4:3)</PresentationFormat>
  <Paragraphs>31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Oriel</vt:lpstr>
      <vt:lpstr>Microsoft Equation 3.0</vt:lpstr>
      <vt:lpstr>Автоматическое определение параметров иерархической системы критериев</vt:lpstr>
      <vt:lpstr>Иерархическая модель критериев</vt:lpstr>
      <vt:lpstr>Ранжирование Веб-документов</vt:lpstr>
      <vt:lpstr>Чтобы использовать модель</vt:lpstr>
      <vt:lpstr>Переобучение</vt:lpstr>
      <vt:lpstr>Slide 6</vt:lpstr>
      <vt:lpstr>Slide 7</vt:lpstr>
      <vt:lpstr>Slide 8</vt:lpstr>
      <vt:lpstr>Оценка полезности нового единичного критерия</vt:lpstr>
      <vt:lpstr>Оценка полезности нового единичного критерия при фиксированном положении</vt:lpstr>
      <vt:lpstr>Выбор положения нового единичного критерия</vt:lpstr>
      <vt:lpstr>Выводы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Автоматическое определение параметров иерархической системы критериев</dc:title>
  <dc:creator>Andrey Styskin</dc:creator>
  <cp:lastModifiedBy>Andrey Styskin</cp:lastModifiedBy>
  <cp:revision>63</cp:revision>
  <dcterms:created xsi:type="dcterms:W3CDTF">2009-01-28T22:03:15Z</dcterms:created>
  <dcterms:modified xsi:type="dcterms:W3CDTF">2009-01-28T23:42:26Z</dcterms:modified>
</cp:coreProperties>
</file>