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8" r:id="rId3"/>
    <p:sldId id="270" r:id="rId4"/>
    <p:sldId id="272" r:id="rId5"/>
    <p:sldId id="261" r:id="rId6"/>
    <p:sldId id="267" r:id="rId7"/>
    <p:sldId id="263" r:id="rId8"/>
    <p:sldId id="268" r:id="rId9"/>
    <p:sldId id="259" r:id="rId10"/>
    <p:sldId id="260" r:id="rId11"/>
    <p:sldId id="271" r:id="rId12"/>
    <p:sldId id="269"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95561-34A4-4C81-A1A7-C9CAE96FA81B}" type="datetimeFigureOut">
              <a:rPr lang="zh-TW" altLang="en-US" smtClean="0"/>
              <a:t>2022/10/26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A8F59-391B-4506-89C9-F9ED8023484D}" type="slidenum">
              <a:rPr lang="zh-TW" altLang="en-US" smtClean="0"/>
              <a:t>‹#›</a:t>
            </a:fld>
            <a:endParaRPr lang="zh-TW" altLang="en-US"/>
          </a:p>
        </p:txBody>
      </p:sp>
    </p:spTree>
    <p:extLst>
      <p:ext uri="{BB962C8B-B14F-4D97-AF65-F5344CB8AC3E}">
        <p14:creationId xmlns:p14="http://schemas.microsoft.com/office/powerpoint/2010/main" val="361543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913676F-7947-42C9-BA62-7DF11B2D264E}" type="datetime1">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50601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2A5F1DA-772D-4062-A684-000819BB91FC}" type="datetime1">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74390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655DC78-50B5-41AD-9B33-E3BE92ACF1D9}" type="datetime1">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7513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5017311-C2AF-4B0E-B58E-43ED0C4FB030}" type="datetime1">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139986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C7CCD1C-9219-4955-8391-48ADA459C7D1}" type="datetime1">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49313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30CDD69-34C6-4197-9D83-951C823F6227}" type="datetime1">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74104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A73F4757-ED2A-4633-818D-CCF9F49DC553}" type="datetime1">
              <a:rPr lang="zh-TW" altLang="en-US" smtClean="0"/>
              <a:t>2022/10/26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3CDB7C0-2EDF-4A45-82CF-D2C788E5D41F}"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54364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D495EC1-B929-4C39-BA4D-E194452782A9}" type="datetime1">
              <a:rPr lang="zh-TW" altLang="en-US" smtClean="0"/>
              <a:t>2022/10/26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3CDB7C0-2EDF-4A45-82CF-D2C788E5D41F}"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57471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8FA90-C1F3-4834-9E99-214E167E969B}" type="datetime1">
              <a:rPr lang="zh-TW" altLang="en-US" smtClean="0"/>
              <a:t>2022/10/26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14424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6CEC02-E73C-4018-871E-57F72E291D1B}" type="datetime1">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274496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84CEC3D-8E59-49E0-894F-62E8B01C72E9}" type="datetime1">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385666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301E9C4-4EC9-41F5-8C8B-57A12CACC8D1}" type="datetime1">
              <a:rPr lang="zh-TW" altLang="en-US" smtClean="0"/>
              <a:t>2022/10/26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3CDB7C0-2EDF-4A45-82CF-D2C788E5D41F}" type="slidenum">
              <a:rPr lang="zh-TW" altLang="en-US" smtClean="0"/>
              <a:t>‹#›</a:t>
            </a:fld>
            <a:endParaRPr lang="zh-TW" altLang="en-US"/>
          </a:p>
        </p:txBody>
      </p:sp>
    </p:spTree>
    <p:extLst>
      <p:ext uri="{BB962C8B-B14F-4D97-AF65-F5344CB8AC3E}">
        <p14:creationId xmlns:p14="http://schemas.microsoft.com/office/powerpoint/2010/main" val="1506685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616582-44B3-21DF-BB99-7E5D71455C9E}"/>
              </a:ext>
            </a:extLst>
          </p:cNvPr>
          <p:cNvSpPr>
            <a:spLocks noGrp="1"/>
          </p:cNvSpPr>
          <p:nvPr>
            <p:ph type="ctrTitle"/>
          </p:nvPr>
        </p:nvSpPr>
        <p:spPr>
          <a:xfrm>
            <a:off x="960781" y="1734171"/>
            <a:ext cx="10270435" cy="2387600"/>
          </a:xfrm>
        </p:spPr>
        <p:txBody>
          <a:bodyPr>
            <a:normAutofit fontScale="90000"/>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CAD Design Project 3 – Boolean Optimization with Espresso</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a:extLst>
              <a:ext uri="{FF2B5EF4-FFF2-40B4-BE49-F238E27FC236}">
                <a16:creationId xmlns:a16="http://schemas.microsoft.com/office/drawing/2014/main" id="{06F7F519-083C-C922-9A18-8B178987B44B}"/>
              </a:ext>
            </a:extLst>
          </p:cNvPr>
          <p:cNvSpPr>
            <a:spLocks noGrp="1"/>
          </p:cNvSpPr>
          <p:nvPr>
            <p:ph type="subTitle" idx="1"/>
          </p:nvPr>
        </p:nvSpPr>
        <p:spPr>
          <a:xfrm>
            <a:off x="1523999" y="4914003"/>
            <a:ext cx="9144000" cy="1655762"/>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M11152013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張棨揚</a:t>
            </a:r>
          </a:p>
        </p:txBody>
      </p:sp>
    </p:spTree>
    <p:extLst>
      <p:ext uri="{BB962C8B-B14F-4D97-AF65-F5344CB8AC3E}">
        <p14:creationId xmlns:p14="http://schemas.microsoft.com/office/powerpoint/2010/main" val="416178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33899B-D98D-D8AD-226E-5A16F9383FB9}"/>
              </a:ext>
            </a:extLst>
          </p:cNvPr>
          <p:cNvSpPr>
            <a:spLocks noGrp="1"/>
          </p:cNvSpPr>
          <p:nvPr>
            <p:ph type="title"/>
          </p:nvPr>
        </p:nvSpPr>
        <p:spPr/>
        <p:txBody>
          <a:bodyPr/>
          <a:lstStyle/>
          <a:p>
            <a:r>
              <a:rPr lang="en-US" altLang="zh-TW"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Other</a:t>
            </a:r>
            <a:r>
              <a:rPr lang="zh-TW" altLang="en-US"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Keywords</a:t>
            </a:r>
            <a:endParaRPr lang="zh-TW" altLang="en-US"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6660165B-381E-5B51-BF6E-6F4C6185579F}"/>
              </a:ext>
            </a:extLst>
          </p:cNvPr>
          <p:cNvSpPr>
            <a:spLocks noGrp="1"/>
          </p:cNvSpPr>
          <p:nvPr>
            <p:ph idx="1"/>
          </p:nvPr>
        </p:nvSpPr>
        <p:spPr>
          <a:xfrm>
            <a:off x="845127" y="1778593"/>
            <a:ext cx="10515600" cy="5250995"/>
          </a:xfrm>
        </p:spPr>
        <p:txBody>
          <a:bodyPr>
            <a:normAutofit/>
          </a:bodyPr>
          <a:lstStyle/>
          <a:p>
            <a:pPr>
              <a:lnSpc>
                <a:spcPct val="100000"/>
              </a:lnSpc>
            </a:pPr>
            <a:r>
              <a:rPr lang="en-US" altLang="zh-TW" sz="2400" b="1" dirty="0">
                <a:latin typeface="Times New Roman" panose="02020603050405020304" pitchFamily="18" charset="0"/>
                <a:cs typeface="Times New Roman" panose="02020603050405020304" pitchFamily="18" charset="0"/>
              </a:rPr>
              <a:t>.kiss </a:t>
            </a:r>
          </a:p>
          <a:p>
            <a:pPr marL="447675" indent="0">
              <a:lnSpc>
                <a:spcPct val="100000"/>
              </a:lnSpc>
              <a:buNone/>
            </a:pPr>
            <a:r>
              <a:rPr lang="en-US" altLang="zh-TW" sz="2400" dirty="0">
                <a:latin typeface="Times New Roman" panose="02020603050405020304" pitchFamily="18" charset="0"/>
                <a:cs typeface="Times New Roman" panose="02020603050405020304" pitchFamily="18" charset="0"/>
              </a:rPr>
              <a:t>Sets up for a kiss-style minimization.</a:t>
            </a:r>
          </a:p>
          <a:p>
            <a:pPr>
              <a:lnSpc>
                <a:spcPct val="100000"/>
              </a:lnSpc>
            </a:pPr>
            <a:r>
              <a:rPr lang="en-US" altLang="zh-TW" sz="2400" b="1" dirty="0">
                <a:latin typeface="Times New Roman" panose="02020603050405020304" pitchFamily="18" charset="0"/>
                <a:cs typeface="Times New Roman" panose="02020603050405020304" pitchFamily="18" charset="0"/>
              </a:rPr>
              <a:t>.type [s]  </a:t>
            </a:r>
          </a:p>
          <a:p>
            <a:pPr marL="179388" indent="268288">
              <a:lnSpc>
                <a:spcPct val="100000"/>
              </a:lnSpc>
              <a:buNone/>
            </a:pPr>
            <a:r>
              <a:rPr lang="en-US" altLang="zh-TW" sz="2400" dirty="0">
                <a:latin typeface="Times New Roman" panose="02020603050405020304" pitchFamily="18" charset="0"/>
                <a:cs typeface="Times New Roman" panose="02020603050405020304" pitchFamily="18" charset="0"/>
              </a:rPr>
              <a:t>Sets the logical interpretation of the character matrix   as   described   below  under  "Logical Description of a PLA".  This keyword  must  come before  any  product terms.  [s] is one of f, r, </a:t>
            </a:r>
            <a:r>
              <a:rPr lang="en-US" altLang="zh-TW" sz="2400" dirty="0" err="1">
                <a:latin typeface="Times New Roman" panose="02020603050405020304" pitchFamily="18" charset="0"/>
                <a:cs typeface="Times New Roman" panose="02020603050405020304" pitchFamily="18" charset="0"/>
              </a:rPr>
              <a:t>fd</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fr</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dr</a:t>
            </a:r>
            <a:r>
              <a:rPr lang="en-US" altLang="zh-TW" sz="2400" dirty="0">
                <a:latin typeface="Times New Roman" panose="02020603050405020304" pitchFamily="18" charset="0"/>
                <a:cs typeface="Times New Roman" panose="02020603050405020304" pitchFamily="18" charset="0"/>
              </a:rPr>
              <a:t>, or </a:t>
            </a:r>
            <a:r>
              <a:rPr lang="en-US" altLang="zh-TW" sz="2400" dirty="0" err="1">
                <a:latin typeface="Times New Roman" panose="02020603050405020304" pitchFamily="18" charset="0"/>
                <a:cs typeface="Times New Roman" panose="02020603050405020304" pitchFamily="18" charset="0"/>
              </a:rPr>
              <a:t>fdr</a:t>
            </a:r>
            <a:r>
              <a:rPr lang="en-US" altLang="zh-TW" sz="2400" dirty="0">
                <a:latin typeface="Times New Roman" panose="02020603050405020304" pitchFamily="18" charset="0"/>
                <a:cs typeface="Times New Roman" panose="02020603050405020304" pitchFamily="18" charset="0"/>
              </a:rPr>
              <a:t>.</a:t>
            </a:r>
          </a:p>
          <a:p>
            <a:pPr>
              <a:lnSpc>
                <a:spcPct val="150000"/>
              </a:lnSpc>
            </a:pPr>
            <a:r>
              <a:rPr lang="en-US" altLang="zh-TW" sz="2400" b="1" dirty="0">
                <a:latin typeface="Times New Roman" panose="02020603050405020304" pitchFamily="18" charset="0"/>
                <a:cs typeface="Times New Roman" panose="02020603050405020304" pitchFamily="18" charset="0"/>
              </a:rPr>
              <a:t>.symbolic [s0] [s1] . . . [</a:t>
            </a:r>
            <a:r>
              <a:rPr lang="en-US" altLang="zh-TW" sz="2400" b="1" dirty="0" err="1">
                <a:latin typeface="Times New Roman" panose="02020603050405020304" pitchFamily="18" charset="0"/>
                <a:cs typeface="Times New Roman" panose="02020603050405020304" pitchFamily="18" charset="0"/>
              </a:rPr>
              <a:t>sn</a:t>
            </a:r>
            <a:r>
              <a:rPr lang="en-US" altLang="zh-TW" sz="2400" b="1" dirty="0">
                <a:latin typeface="Times New Roman" panose="02020603050405020304" pitchFamily="18" charset="0"/>
                <a:cs typeface="Times New Roman" panose="02020603050405020304" pitchFamily="18" charset="0"/>
              </a:rPr>
              <a:t>] ; [t0] [t1]  . . . [tm] </a:t>
            </a:r>
          </a:p>
          <a:p>
            <a:pPr>
              <a:lnSpc>
                <a:spcPct val="150000"/>
              </a:lnSpc>
            </a:pPr>
            <a:r>
              <a:rPr lang="en-US" altLang="zh-TW" sz="2400" b="1" dirty="0">
                <a:latin typeface="Times New Roman" panose="02020603050405020304" pitchFamily="18" charset="0"/>
                <a:cs typeface="Times New Roman" panose="02020603050405020304" pitchFamily="18" charset="0"/>
              </a:rPr>
              <a:t>.symbolic-output [s0] [s1] . . . [</a:t>
            </a:r>
            <a:r>
              <a:rPr lang="en-US" altLang="zh-TW" sz="2400" b="1" dirty="0" err="1">
                <a:latin typeface="Times New Roman" panose="02020603050405020304" pitchFamily="18" charset="0"/>
                <a:cs typeface="Times New Roman" panose="02020603050405020304" pitchFamily="18" charset="0"/>
              </a:rPr>
              <a:t>sn</a:t>
            </a:r>
            <a:r>
              <a:rPr lang="en-US" altLang="zh-TW" sz="2400" b="1" dirty="0">
                <a:latin typeface="Times New Roman" panose="02020603050405020304" pitchFamily="18" charset="0"/>
                <a:cs typeface="Times New Roman" panose="02020603050405020304" pitchFamily="18" charset="0"/>
              </a:rPr>
              <a:t>] ; [t0] [t1] . . . [tm] ;</a:t>
            </a:r>
            <a:endParaRPr lang="zh-TW" altLang="en-US" sz="2400" b="1" dirty="0">
              <a:latin typeface="Times New Roman" panose="02020603050405020304" pitchFamily="18" charset="0"/>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ED1D42CE-17B3-826F-314B-D792EA203B0E}"/>
              </a:ext>
            </a:extLst>
          </p:cNvPr>
          <p:cNvSpPr>
            <a:spLocks noGrp="1"/>
          </p:cNvSpPr>
          <p:nvPr>
            <p:ph type="sldNum" sz="quarter" idx="12"/>
          </p:nvPr>
        </p:nvSpPr>
        <p:spPr/>
        <p:txBody>
          <a:bodyPr/>
          <a:lstStyle/>
          <a:p>
            <a:r>
              <a:rPr lang="en-US" altLang="zh-TW" dirty="0"/>
              <a:t>9</a:t>
            </a:r>
            <a:endParaRPr lang="zh-TW" altLang="en-US" dirty="0"/>
          </a:p>
        </p:txBody>
      </p:sp>
    </p:spTree>
    <p:extLst>
      <p:ext uri="{BB962C8B-B14F-4D97-AF65-F5344CB8AC3E}">
        <p14:creationId xmlns:p14="http://schemas.microsoft.com/office/powerpoint/2010/main" val="143948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E8A693-C7C0-29E5-4D00-02F3075DCDDB}"/>
              </a:ext>
            </a:extLst>
          </p:cNvPr>
          <p:cNvSpPr>
            <a:spLocks noGrp="1"/>
          </p:cNvSpPr>
          <p:nvPr>
            <p:ph type="title"/>
          </p:nvPr>
        </p:nvSpPr>
        <p:spPr/>
        <p:txBody>
          <a:bodyPr/>
          <a:lstStyle/>
          <a:p>
            <a:r>
              <a:rPr lang="en-US" altLang="zh-TW" sz="4400" b="1" dirty="0">
                <a:latin typeface="Times New Roman" panose="02020603050405020304" pitchFamily="18" charset="0"/>
                <a:cs typeface="Times New Roman" panose="02020603050405020304" pitchFamily="18" charset="0"/>
              </a:rPr>
              <a:t>Example</a:t>
            </a:r>
            <a:endParaRPr lang="zh-TW" altLang="en-US" dirty="0"/>
          </a:p>
        </p:txBody>
      </p:sp>
      <p:sp>
        <p:nvSpPr>
          <p:cNvPr id="4" name="投影片編號版面配置區 3">
            <a:extLst>
              <a:ext uri="{FF2B5EF4-FFF2-40B4-BE49-F238E27FC236}">
                <a16:creationId xmlns:a16="http://schemas.microsoft.com/office/drawing/2014/main" id="{5AB11922-8607-CCD0-21C2-D6FF2376DA46}"/>
              </a:ext>
            </a:extLst>
          </p:cNvPr>
          <p:cNvSpPr>
            <a:spLocks noGrp="1"/>
          </p:cNvSpPr>
          <p:nvPr>
            <p:ph type="sldNum" sz="quarter" idx="12"/>
          </p:nvPr>
        </p:nvSpPr>
        <p:spPr/>
        <p:txBody>
          <a:bodyPr/>
          <a:lstStyle/>
          <a:p>
            <a:r>
              <a:rPr lang="en-US" altLang="zh-TW" dirty="0"/>
              <a:t>10</a:t>
            </a:r>
            <a:endParaRPr lang="zh-TW" altLang="en-US" dirty="0"/>
          </a:p>
        </p:txBody>
      </p:sp>
      <p:sp>
        <p:nvSpPr>
          <p:cNvPr id="8" name="內容版面配置區 7">
            <a:extLst>
              <a:ext uri="{FF2B5EF4-FFF2-40B4-BE49-F238E27FC236}">
                <a16:creationId xmlns:a16="http://schemas.microsoft.com/office/drawing/2014/main" id="{258DAD0A-7AE6-2902-FFD7-6ADCD78CF495}"/>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5 binary variables and 3 multiple-valued variables (8 variables total) where the multiple-valued variables have sizes  of  4  27  and 10 (note that the last multiple-valued variable is the "output" and also encodes the ON-set, DC-set and OFF-set information).</a:t>
            </a:r>
            <a:endParaRPr lang="zh-TW" altLang="en-US" dirty="0">
              <a:latin typeface="Times New Roman" panose="02020603050405020304" pitchFamily="18" charset="0"/>
              <a:cs typeface="Times New Roman" panose="02020603050405020304" pitchFamily="18" charset="0"/>
            </a:endParaRPr>
          </a:p>
        </p:txBody>
      </p:sp>
      <p:grpSp>
        <p:nvGrpSpPr>
          <p:cNvPr id="16" name="群組 15">
            <a:extLst>
              <a:ext uri="{FF2B5EF4-FFF2-40B4-BE49-F238E27FC236}">
                <a16:creationId xmlns:a16="http://schemas.microsoft.com/office/drawing/2014/main" id="{23BF3C18-E696-7D59-6240-3194C02F20A1}"/>
              </a:ext>
            </a:extLst>
          </p:cNvPr>
          <p:cNvGrpSpPr/>
          <p:nvPr/>
        </p:nvGrpSpPr>
        <p:grpSpPr>
          <a:xfrm>
            <a:off x="2692772" y="3775951"/>
            <a:ext cx="7817968" cy="2541664"/>
            <a:chOff x="1092572" y="3955774"/>
            <a:chExt cx="7817968" cy="2541664"/>
          </a:xfrm>
        </p:grpSpPr>
        <p:pic>
          <p:nvPicPr>
            <p:cNvPr id="10" name="圖片 9">
              <a:extLst>
                <a:ext uri="{FF2B5EF4-FFF2-40B4-BE49-F238E27FC236}">
                  <a16:creationId xmlns:a16="http://schemas.microsoft.com/office/drawing/2014/main" id="{18C0E7F3-7534-1C05-D81F-1842C7B2CDB6}"/>
                </a:ext>
              </a:extLst>
            </p:cNvPr>
            <p:cNvPicPr>
              <a:picLocks noChangeAspect="1"/>
            </p:cNvPicPr>
            <p:nvPr/>
          </p:nvPicPr>
          <p:blipFill>
            <a:blip r:embed="rId2"/>
            <a:stretch>
              <a:fillRect/>
            </a:stretch>
          </p:blipFill>
          <p:spPr>
            <a:xfrm>
              <a:off x="5365725" y="3955774"/>
              <a:ext cx="3544815" cy="2541664"/>
            </a:xfrm>
            <a:prstGeom prst="rect">
              <a:avLst/>
            </a:prstGeom>
          </p:spPr>
        </p:pic>
        <p:pic>
          <p:nvPicPr>
            <p:cNvPr id="12" name="圖片 11">
              <a:extLst>
                <a:ext uri="{FF2B5EF4-FFF2-40B4-BE49-F238E27FC236}">
                  <a16:creationId xmlns:a16="http://schemas.microsoft.com/office/drawing/2014/main" id="{A56843B4-7DC0-25EB-C45E-2B29EC50049E}"/>
                </a:ext>
              </a:extLst>
            </p:cNvPr>
            <p:cNvPicPr>
              <a:picLocks noChangeAspect="1"/>
            </p:cNvPicPr>
            <p:nvPr/>
          </p:nvPicPr>
          <p:blipFill>
            <a:blip r:embed="rId3"/>
            <a:stretch>
              <a:fillRect/>
            </a:stretch>
          </p:blipFill>
          <p:spPr>
            <a:xfrm>
              <a:off x="1092572" y="3955774"/>
              <a:ext cx="3248548" cy="2536466"/>
            </a:xfrm>
            <a:prstGeom prst="rect">
              <a:avLst/>
            </a:prstGeom>
          </p:spPr>
        </p:pic>
        <p:cxnSp>
          <p:nvCxnSpPr>
            <p:cNvPr id="14" name="直線單箭頭接點 13">
              <a:extLst>
                <a:ext uri="{FF2B5EF4-FFF2-40B4-BE49-F238E27FC236}">
                  <a16:creationId xmlns:a16="http://schemas.microsoft.com/office/drawing/2014/main" id="{439E54CF-D391-7741-61C7-4DAA4AC68227}"/>
                </a:ext>
              </a:extLst>
            </p:cNvPr>
            <p:cNvCxnSpPr/>
            <p:nvPr/>
          </p:nvCxnSpPr>
          <p:spPr>
            <a:xfrm>
              <a:off x="4462670" y="5224007"/>
              <a:ext cx="7553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字方塊 14">
              <a:extLst>
                <a:ext uri="{FF2B5EF4-FFF2-40B4-BE49-F238E27FC236}">
                  <a16:creationId xmlns:a16="http://schemas.microsoft.com/office/drawing/2014/main" id="{DD17FB1B-6EAB-AE5C-F5C7-21F0D31DF2F3}"/>
                </a:ext>
              </a:extLst>
            </p:cNvPr>
            <p:cNvSpPr txBox="1"/>
            <p:nvPr/>
          </p:nvSpPr>
          <p:spPr>
            <a:xfrm>
              <a:off x="4427422" y="4854675"/>
              <a:ext cx="825867" cy="369332"/>
            </a:xfrm>
            <a:prstGeom prst="rect">
              <a:avLst/>
            </a:prstGeom>
            <a:noFill/>
          </p:spPr>
          <p:txBody>
            <a:bodyPr wrap="none" rtlCol="0">
              <a:spAutoFit/>
            </a:bodyPr>
            <a:lstStyle/>
            <a:p>
              <a:r>
                <a:rPr lang="en-US" altLang="zh-TW" dirty="0"/>
                <a:t>output</a:t>
              </a:r>
              <a:endParaRPr lang="zh-TW" altLang="en-US" dirty="0"/>
            </a:p>
          </p:txBody>
        </p:sp>
      </p:grpSp>
    </p:spTree>
    <p:extLst>
      <p:ext uri="{BB962C8B-B14F-4D97-AF65-F5344CB8AC3E}">
        <p14:creationId xmlns:p14="http://schemas.microsoft.com/office/powerpoint/2010/main" val="425943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799CF-5C51-120A-7668-5B16A1917639}"/>
              </a:ext>
            </a:extLst>
          </p:cNvPr>
          <p:cNvSpPr>
            <a:spLocks noGrp="1"/>
          </p:cNvSpPr>
          <p:nvPr>
            <p:ph type="title"/>
          </p:nvPr>
        </p:nvSpPr>
        <p:spPr/>
        <p:txBody>
          <a:bodyPr>
            <a:normAutofit/>
          </a:bodyPr>
          <a:lstStyle/>
          <a:p>
            <a:r>
              <a:rPr kumimoji="0" lang="en-US"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Discussion</a:t>
            </a:r>
            <a:endParaRPr lang="zh-TW" altLang="en-US" sz="4000" dirty="0"/>
          </a:p>
        </p:txBody>
      </p:sp>
      <p:sp>
        <p:nvSpPr>
          <p:cNvPr id="3" name="內容版面配置區 2">
            <a:extLst>
              <a:ext uri="{FF2B5EF4-FFF2-40B4-BE49-F238E27FC236}">
                <a16:creationId xmlns:a16="http://schemas.microsoft.com/office/drawing/2014/main" id="{7257F2CF-4438-F511-9974-51B59461A25E}"/>
              </a:ext>
            </a:extLst>
          </p:cNvPr>
          <p:cNvSpPr>
            <a:spLocks noGrp="1"/>
          </p:cNvSpPr>
          <p:nvPr>
            <p:ph idx="1"/>
          </p:nvPr>
        </p:nvSpPr>
        <p:spPr>
          <a:xfrm>
            <a:off x="845127" y="1691322"/>
            <a:ext cx="10515600" cy="4351337"/>
          </a:xfrm>
        </p:spPr>
        <p:txBody>
          <a:bodyPr/>
          <a:lstStyle/>
          <a:p>
            <a:pPr marL="0" indent="447675">
              <a:lnSpc>
                <a:spcPct val="150000"/>
              </a:lnSpc>
              <a:buNone/>
            </a:pPr>
            <a:r>
              <a:rPr lang="en-US" altLang="zh-TW" dirty="0">
                <a:latin typeface="Times New Roman" panose="02020603050405020304" pitchFamily="18" charset="0"/>
                <a:cs typeface="Times New Roman" panose="02020603050405020304" pitchFamily="18" charset="0"/>
              </a:rPr>
              <a:t>Espresso is an application that has been developed for a long time and is still power today. In the past two weeks of testing and observation, we found out it can quickly generate the most appropriate simplification results in both complex instructions and the tedious </a:t>
            </a:r>
            <a:r>
              <a:rPr lang="en-US" altLang="zh-TW" dirty="0" err="1">
                <a:latin typeface="Times New Roman" panose="02020603050405020304" pitchFamily="18" charset="0"/>
                <a:cs typeface="Times New Roman" panose="02020603050405020304" pitchFamily="18" charset="0"/>
              </a:rPr>
              <a:t>boolean</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fuction</a:t>
            </a:r>
            <a:r>
              <a:rPr lang="en-US" altLang="zh-TW" dirty="0">
                <a:latin typeface="Times New Roman" panose="02020603050405020304" pitchFamily="18" charset="0"/>
                <a:cs typeface="Times New Roman" panose="02020603050405020304" pitchFamily="18" charset="0"/>
              </a:rPr>
              <a:t>, through which it can reduce unnecessary product tern and give us the solution after the </a:t>
            </a:r>
            <a:r>
              <a:rPr lang="en-US" altLang="zh-TW" dirty="0" err="1">
                <a:latin typeface="Times New Roman" panose="02020603050405020304" pitchFamily="18" charset="0"/>
                <a:cs typeface="Times New Roman" panose="02020603050405020304" pitchFamily="18" charset="0"/>
              </a:rPr>
              <a:t>boolean</a:t>
            </a:r>
            <a:r>
              <a:rPr lang="en-US" altLang="zh-TW" dirty="0">
                <a:latin typeface="Times New Roman" panose="02020603050405020304" pitchFamily="18" charset="0"/>
                <a:cs typeface="Times New Roman" panose="02020603050405020304" pitchFamily="18" charset="0"/>
              </a:rPr>
              <a:t> function is simplified.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4A321A28-5B38-D378-352D-3D3DDA5C4AC4}"/>
              </a:ext>
            </a:extLst>
          </p:cNvPr>
          <p:cNvSpPr>
            <a:spLocks noGrp="1"/>
          </p:cNvSpPr>
          <p:nvPr>
            <p:ph type="sldNum" sz="quarter" idx="12"/>
          </p:nvPr>
        </p:nvSpPr>
        <p:spPr/>
        <p:txBody>
          <a:bodyPr/>
          <a:lstStyle/>
          <a:p>
            <a:r>
              <a:rPr lang="en-US" altLang="zh-TW" dirty="0"/>
              <a:t>11</a:t>
            </a:r>
            <a:endParaRPr lang="zh-TW" altLang="en-US" dirty="0"/>
          </a:p>
        </p:txBody>
      </p:sp>
    </p:spTree>
    <p:extLst>
      <p:ext uri="{BB962C8B-B14F-4D97-AF65-F5344CB8AC3E}">
        <p14:creationId xmlns:p14="http://schemas.microsoft.com/office/powerpoint/2010/main" val="374739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EA5B97-5090-6071-B6DE-D19C73593423}"/>
              </a:ext>
            </a:extLst>
          </p:cNvPr>
          <p:cNvSpPr>
            <a:spLocks noGrp="1"/>
          </p:cNvSpPr>
          <p:nvPr>
            <p:ph type="title"/>
          </p:nvPr>
        </p:nvSpPr>
        <p:spPr/>
        <p:txBody>
          <a:bodyPr>
            <a:normAutofit/>
          </a:bodyPr>
          <a:lstStyle/>
          <a:p>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Reference</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294C71B-EFBF-4A80-AA6C-A0B3157EFE38}"/>
              </a:ext>
            </a:extLst>
          </p:cNvPr>
          <p:cNvSpPr>
            <a:spLocks noGrp="1"/>
          </p:cNvSpPr>
          <p:nvPr>
            <p:ph idx="1"/>
          </p:nvPr>
        </p:nvSpPr>
        <p:spPr>
          <a:xfrm>
            <a:off x="845127" y="1580322"/>
            <a:ext cx="10515600" cy="4351337"/>
          </a:xfrm>
        </p:spPr>
        <p:txBody>
          <a:bodyPr>
            <a:normAutofit lnSpcReduction="10000"/>
          </a:bodyPr>
          <a:lstStyle/>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 Espresso logic minimizer (Source code)</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https://github.com/psksvp/espresso-ab-1.0 </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 Espresso: A Multi-valued PLA minimization (Documentation)</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https://ptolemy.berkeley.edu/projects/embedded/pubs/downloads/espresso/index.htm </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 PLA format description</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https://ddd.fit.cvut.cz/www/prj/TT-Min/pla.html</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 L07_comb_two2.pdf</a:t>
            </a:r>
          </a:p>
          <a:p>
            <a:pPr marL="0" indent="0">
              <a:lnSpc>
                <a:spcPct val="150000"/>
              </a:lnSpc>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https://moodle2.ntust.edu.tw/pluginfile.php/224729/mod_resource/content/1/L07_comb_two2.pdf</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C0723DF7-DE1D-930B-6E0D-305345774C55}"/>
              </a:ext>
            </a:extLst>
          </p:cNvPr>
          <p:cNvSpPr>
            <a:spLocks noGrp="1"/>
          </p:cNvSpPr>
          <p:nvPr>
            <p:ph type="sldNum" sz="quarter" idx="12"/>
          </p:nvPr>
        </p:nvSpPr>
        <p:spPr/>
        <p:txBody>
          <a:bodyPr/>
          <a:lstStyle/>
          <a:p>
            <a:r>
              <a:rPr lang="en-US" altLang="zh-TW" dirty="0"/>
              <a:t>12</a:t>
            </a:r>
            <a:endParaRPr lang="zh-TW" altLang="en-US" dirty="0"/>
          </a:p>
        </p:txBody>
      </p:sp>
    </p:spTree>
    <p:extLst>
      <p:ext uri="{BB962C8B-B14F-4D97-AF65-F5344CB8AC3E}">
        <p14:creationId xmlns:p14="http://schemas.microsoft.com/office/powerpoint/2010/main" val="194019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9A7AE0-7249-4E30-DE34-45DAF3B04AA3}"/>
              </a:ext>
            </a:extLst>
          </p:cNvPr>
          <p:cNvSpPr>
            <a:spLocks noGrp="1"/>
          </p:cNvSpPr>
          <p:nvPr>
            <p:ph type="title"/>
          </p:nvPr>
        </p:nvSpPr>
        <p:spPr/>
        <p:txBody>
          <a:bodyPr>
            <a:normAutofit/>
          </a:bodyPr>
          <a:lstStyle/>
          <a:p>
            <a:r>
              <a:rPr lang="en-US" altLang="zh-TW"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Background</a:t>
            </a:r>
            <a:endParaRPr lang="zh-TW" altLang="en-US" sz="4000" b="1" dirty="0"/>
          </a:p>
        </p:txBody>
      </p:sp>
      <p:sp>
        <p:nvSpPr>
          <p:cNvPr id="3" name="內容版面配置區 2">
            <a:extLst>
              <a:ext uri="{FF2B5EF4-FFF2-40B4-BE49-F238E27FC236}">
                <a16:creationId xmlns:a16="http://schemas.microsoft.com/office/drawing/2014/main" id="{D693FA4A-CAE4-A549-00DE-484C1FD8DEA4}"/>
              </a:ext>
            </a:extLst>
          </p:cNvPr>
          <p:cNvSpPr>
            <a:spLocks noGrp="1"/>
          </p:cNvSpPr>
          <p:nvPr>
            <p:ph idx="1"/>
          </p:nvPr>
        </p:nvSpPr>
        <p:spPr>
          <a:xfrm>
            <a:off x="845127" y="1560444"/>
            <a:ext cx="10515600" cy="4351337"/>
          </a:xfrm>
        </p:spPr>
        <p:txBody>
          <a:bodyPr>
            <a:normAutofit/>
          </a:bodyPr>
          <a:lstStyle/>
          <a:p>
            <a:pPr marL="0" indent="357188">
              <a:lnSpc>
                <a:spcPct val="150000"/>
              </a:lnSpc>
              <a:buNone/>
            </a:pPr>
            <a:r>
              <a:rPr lang="en-US" altLang="zh-TW" sz="2400" dirty="0">
                <a:latin typeface="Times New Roman" panose="02020603050405020304" pitchFamily="18" charset="0"/>
                <a:cs typeface="Times New Roman" panose="02020603050405020304" pitchFamily="18" charset="0"/>
              </a:rPr>
              <a:t>The Espresso is a software package developed at IBM for two-level Boolean function minimization in 1982. The Espresso adopts positional cube notation – a binary encoding technique to process Boolean cubes, a.k.a. implicants and product terms. Combined with the </a:t>
            </a:r>
            <a:r>
              <a:rPr lang="en-US" altLang="zh-TW" sz="2400" dirty="0" err="1">
                <a:latin typeface="Times New Roman" panose="02020603050405020304" pitchFamily="18" charset="0"/>
                <a:cs typeface="Times New Roman" panose="02020603050405020304" pitchFamily="18" charset="0"/>
              </a:rPr>
              <a:t>unate</a:t>
            </a:r>
            <a:r>
              <a:rPr lang="en-US" altLang="zh-TW" sz="2400" dirty="0">
                <a:latin typeface="Times New Roman" panose="02020603050405020304" pitchFamily="18" charset="0"/>
                <a:cs typeface="Times New Roman" panose="02020603050405020304" pitchFamily="18" charset="0"/>
              </a:rPr>
              <a:t> recursive paradigm (URP), we are capable of implementing primitive Boolean operations efficiently for 2-level and multilevel logic synthesis.</a:t>
            </a:r>
            <a:endParaRPr lang="zh-TW" altLang="en-US" sz="2400" dirty="0">
              <a:latin typeface="Times New Roman" panose="02020603050405020304" pitchFamily="18" charset="0"/>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187A2D4D-8400-2D0D-7F65-2A27483D5ACE}"/>
              </a:ext>
            </a:extLst>
          </p:cNvPr>
          <p:cNvSpPr>
            <a:spLocks noGrp="1"/>
          </p:cNvSpPr>
          <p:nvPr>
            <p:ph type="sldNum" sz="quarter" idx="12"/>
          </p:nvPr>
        </p:nvSpPr>
        <p:spPr/>
        <p:txBody>
          <a:bodyPr/>
          <a:lstStyle/>
          <a:p>
            <a:r>
              <a:rPr lang="en-US" altLang="zh-TW" dirty="0"/>
              <a:t>1</a:t>
            </a:r>
            <a:endParaRPr lang="zh-TW" altLang="en-US" dirty="0"/>
          </a:p>
        </p:txBody>
      </p:sp>
    </p:spTree>
    <p:extLst>
      <p:ext uri="{BB962C8B-B14F-4D97-AF65-F5344CB8AC3E}">
        <p14:creationId xmlns:p14="http://schemas.microsoft.com/office/powerpoint/2010/main" val="318623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1F3C0-79FF-3C64-EF52-6FB0A639FF96}"/>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Rough Comparison of Minimizers</a:t>
            </a:r>
            <a:endParaRPr lang="zh-TW" altLang="en-US" sz="4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9F7BACC-3ACB-28BC-0026-B6223A3A75D2}"/>
              </a:ext>
            </a:extLst>
          </p:cNvPr>
          <p:cNvSpPr>
            <a:spLocks noGrp="1"/>
          </p:cNvSpPr>
          <p:nvPr>
            <p:ph idx="1"/>
          </p:nvPr>
        </p:nvSpPr>
        <p:spPr/>
        <p:txBody>
          <a:bodyPr>
            <a:normAutofit fontScale="77500" lnSpcReduction="20000"/>
          </a:bodyPr>
          <a:lstStyle/>
          <a:p>
            <a:pPr>
              <a:lnSpc>
                <a:spcPct val="150000"/>
              </a:lnSpc>
            </a:pPr>
            <a:r>
              <a:rPr lang="en-US" altLang="zh-TW" dirty="0">
                <a:latin typeface="Times New Roman" panose="02020603050405020304" pitchFamily="18" charset="0"/>
                <a:cs typeface="Times New Roman" panose="02020603050405020304" pitchFamily="18" charset="0"/>
              </a:rPr>
              <a:t>MINI </a:t>
            </a:r>
          </a:p>
          <a:p>
            <a:pPr marL="268288" indent="0">
              <a:lnSpc>
                <a:spcPct val="150000"/>
              </a:lnSpc>
              <a:buNone/>
            </a:pPr>
            <a:r>
              <a:rPr lang="en-US" altLang="zh-TW" dirty="0">
                <a:latin typeface="Times New Roman" panose="02020603050405020304" pitchFamily="18" charset="0"/>
                <a:cs typeface="Times New Roman" panose="02020603050405020304" pitchFamily="18" charset="0"/>
              </a:rPr>
              <a:t>Iterate EXPAND, REDUCE, RESHAPE</a:t>
            </a:r>
          </a:p>
          <a:p>
            <a:pPr>
              <a:lnSpc>
                <a:spcPct val="150000"/>
              </a:lnSpc>
            </a:pPr>
            <a:r>
              <a:rPr lang="en-US" altLang="zh-TW" dirty="0">
                <a:latin typeface="Times New Roman" panose="02020603050405020304" pitchFamily="18" charset="0"/>
                <a:cs typeface="Times New Roman" panose="02020603050405020304" pitchFamily="18" charset="0"/>
              </a:rPr>
              <a:t>Espresso </a:t>
            </a:r>
          </a:p>
          <a:p>
            <a:pPr marL="268288" indent="0">
              <a:lnSpc>
                <a:spcPct val="150000"/>
              </a:lnSpc>
              <a:buNone/>
            </a:pPr>
            <a:r>
              <a:rPr lang="en-US" altLang="zh-TW" dirty="0">
                <a:latin typeface="Times New Roman" panose="02020603050405020304" pitchFamily="18" charset="0"/>
                <a:cs typeface="Times New Roman" panose="02020603050405020304" pitchFamily="18" charset="0"/>
              </a:rPr>
              <a:t>Iterate EXPAND, IRREDUNDANT, REDUCE</a:t>
            </a:r>
          </a:p>
          <a:p>
            <a:pPr>
              <a:lnSpc>
                <a:spcPct val="150000"/>
              </a:lnSpc>
            </a:pPr>
            <a:r>
              <a:rPr lang="en-US" altLang="zh-TW" dirty="0">
                <a:latin typeface="Times New Roman" panose="02020603050405020304" pitchFamily="18" charset="0"/>
                <a:cs typeface="Times New Roman" panose="02020603050405020304" pitchFamily="18" charset="0"/>
              </a:rPr>
              <a:t>Espresso guarantees an irredundant cover</a:t>
            </a:r>
          </a:p>
          <a:p>
            <a:pPr marL="268288" indent="0">
              <a:lnSpc>
                <a:spcPct val="150000"/>
              </a:lnSpc>
              <a:buNone/>
              <a:tabLst>
                <a:tab pos="268288" algn="l"/>
              </a:tabLst>
            </a:pPr>
            <a:r>
              <a:rPr lang="en-US" altLang="zh-TW" dirty="0">
                <a:latin typeface="Times New Roman" panose="02020603050405020304" pitchFamily="18" charset="0"/>
                <a:cs typeface="Times New Roman" panose="02020603050405020304" pitchFamily="18" charset="0"/>
              </a:rPr>
              <a:t>Because of the irredundant operator</a:t>
            </a:r>
          </a:p>
          <a:p>
            <a:pPr>
              <a:lnSpc>
                <a:spcPct val="150000"/>
              </a:lnSpc>
            </a:pPr>
            <a:r>
              <a:rPr lang="en-US" altLang="zh-TW" dirty="0">
                <a:latin typeface="Times New Roman" panose="02020603050405020304" pitchFamily="18" charset="0"/>
                <a:cs typeface="Times New Roman" panose="02020603050405020304" pitchFamily="18" charset="0"/>
              </a:rPr>
              <a:t>MINI may return irredundant covers, but can guarantee only minimality </a:t>
            </a:r>
            <a:r>
              <a:rPr lang="en-US" altLang="zh-TW" dirty="0" err="1">
                <a:latin typeface="Times New Roman" panose="02020603050405020304" pitchFamily="18" charset="0"/>
                <a:cs typeface="Times New Roman" panose="02020603050405020304" pitchFamily="18" charset="0"/>
              </a:rPr>
              <a:t>w.r.t.</a:t>
            </a:r>
            <a:r>
              <a:rPr lang="en-US" altLang="zh-TW" dirty="0">
                <a:latin typeface="Times New Roman" panose="02020603050405020304" pitchFamily="18" charset="0"/>
                <a:cs typeface="Times New Roman" panose="02020603050405020304" pitchFamily="18" charset="0"/>
              </a:rPr>
              <a:t> single implicant containment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F71B9A45-C5C5-0B7C-1C6A-CC6914649DDC}"/>
              </a:ext>
            </a:extLst>
          </p:cNvPr>
          <p:cNvSpPr>
            <a:spLocks noGrp="1"/>
          </p:cNvSpPr>
          <p:nvPr>
            <p:ph type="sldNum" sz="quarter" idx="12"/>
          </p:nvPr>
        </p:nvSpPr>
        <p:spPr/>
        <p:txBody>
          <a:bodyPr/>
          <a:lstStyle/>
          <a:p>
            <a:r>
              <a:rPr lang="en-US" altLang="zh-TW" dirty="0"/>
              <a:t>2</a:t>
            </a:r>
            <a:endParaRPr lang="zh-TW" altLang="en-US" dirty="0"/>
          </a:p>
        </p:txBody>
      </p:sp>
    </p:spTree>
    <p:extLst>
      <p:ext uri="{BB962C8B-B14F-4D97-AF65-F5344CB8AC3E}">
        <p14:creationId xmlns:p14="http://schemas.microsoft.com/office/powerpoint/2010/main" val="86457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C3740-AB31-1963-7A84-A66AE83CD172}"/>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Espresso</a:t>
            </a:r>
            <a:endParaRPr lang="zh-TW" altLang="en-US" sz="4000" b="1" dirty="0"/>
          </a:p>
        </p:txBody>
      </p:sp>
      <p:sp>
        <p:nvSpPr>
          <p:cNvPr id="3" name="內容版面配置區 2">
            <a:extLst>
              <a:ext uri="{FF2B5EF4-FFF2-40B4-BE49-F238E27FC236}">
                <a16:creationId xmlns:a16="http://schemas.microsoft.com/office/drawing/2014/main" id="{1ED2A46A-E489-FA2A-0E8D-40AB05571BB8}"/>
              </a:ext>
            </a:extLst>
          </p:cNvPr>
          <p:cNvSpPr>
            <a:spLocks noGrp="1"/>
          </p:cNvSpPr>
          <p:nvPr>
            <p:ph idx="1"/>
          </p:nvPr>
        </p:nvSpPr>
        <p:spPr>
          <a:xfrm>
            <a:off x="845127" y="1691322"/>
            <a:ext cx="10515600" cy="4351337"/>
          </a:xfrm>
        </p:spPr>
        <p:txBody>
          <a:bodyPr>
            <a:normAutofit lnSpcReduction="10000"/>
          </a:bodyPr>
          <a:lstStyle/>
          <a:p>
            <a:pPr marL="0" indent="357188">
              <a:lnSpc>
                <a:spcPct val="150000"/>
              </a:lnSpc>
              <a:buNone/>
            </a:pPr>
            <a:r>
              <a:rPr lang="en-US" altLang="zh-TW" sz="2400" dirty="0">
                <a:latin typeface="Times New Roman" panose="02020603050405020304" pitchFamily="18" charset="0"/>
                <a:cs typeface="Times New Roman" panose="02020603050405020304" pitchFamily="18" charset="0"/>
              </a:rPr>
              <a:t>It accepts as input a two-level representation of a two-valued (or multiple-valued) Boolean function and algorithms using heuristic Boolean minimization, The default input, and output file formats are compatible with the Berkeley standard format for the physical description of a PLA.</a:t>
            </a:r>
          </a:p>
          <a:p>
            <a:pPr marL="0" indent="357188">
              <a:lnSpc>
                <a:spcPct val="150000"/>
              </a:lnSpc>
              <a:buNone/>
            </a:pPr>
            <a:r>
              <a:rPr lang="en-US" altLang="zh-TW" sz="2400" dirty="0">
                <a:latin typeface="Times New Roman" panose="02020603050405020304" pitchFamily="18" charset="0"/>
                <a:cs typeface="Times New Roman" panose="02020603050405020304" pitchFamily="18" charset="0"/>
              </a:rPr>
              <a:t>PLA files are expressed in binary, the ON-set of a Boolean function, we mean those </a:t>
            </a:r>
            <a:r>
              <a:rPr lang="en-US" altLang="zh-TW" sz="2400" dirty="0" err="1">
                <a:latin typeface="Times New Roman" panose="02020603050405020304" pitchFamily="18" charset="0"/>
                <a:cs typeface="Times New Roman" panose="02020603050405020304" pitchFamily="18" charset="0"/>
              </a:rPr>
              <a:t>minterms</a:t>
            </a:r>
            <a:r>
              <a:rPr lang="en-US" altLang="zh-TW" sz="2400" dirty="0">
                <a:latin typeface="Times New Roman" panose="02020603050405020304" pitchFamily="18" charset="0"/>
                <a:cs typeface="Times New Roman" panose="02020603050405020304" pitchFamily="18" charset="0"/>
              </a:rPr>
              <a:t> which imply the function value is a 1. Likewise, the OFF-set are those terms that imply the function is a 0, and the DC- set (don't care set) are those terms for which the function is unspecified.</a:t>
            </a:r>
          </a:p>
        </p:txBody>
      </p:sp>
      <p:sp>
        <p:nvSpPr>
          <p:cNvPr id="4" name="投影片編號版面配置區 3">
            <a:extLst>
              <a:ext uri="{FF2B5EF4-FFF2-40B4-BE49-F238E27FC236}">
                <a16:creationId xmlns:a16="http://schemas.microsoft.com/office/drawing/2014/main" id="{4878C9D2-751A-0F76-FBD3-E99ABAB26E01}"/>
              </a:ext>
            </a:extLst>
          </p:cNvPr>
          <p:cNvSpPr>
            <a:spLocks noGrp="1"/>
          </p:cNvSpPr>
          <p:nvPr>
            <p:ph type="sldNum" sz="quarter" idx="12"/>
          </p:nvPr>
        </p:nvSpPr>
        <p:spPr/>
        <p:txBody>
          <a:bodyPr/>
          <a:lstStyle/>
          <a:p>
            <a:r>
              <a:rPr lang="en-US" altLang="zh-TW" dirty="0"/>
              <a:t>3</a:t>
            </a:r>
            <a:endParaRPr lang="zh-TW" altLang="en-US" dirty="0"/>
          </a:p>
        </p:txBody>
      </p:sp>
    </p:spTree>
    <p:extLst>
      <p:ext uri="{BB962C8B-B14F-4D97-AF65-F5344CB8AC3E}">
        <p14:creationId xmlns:p14="http://schemas.microsoft.com/office/powerpoint/2010/main" val="377800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a:extLst>
              <a:ext uri="{FF2B5EF4-FFF2-40B4-BE49-F238E27FC236}">
                <a16:creationId xmlns:a16="http://schemas.microsoft.com/office/drawing/2014/main" id="{DA72D6B8-1154-9DDC-5551-F6311139F867}"/>
              </a:ext>
            </a:extLst>
          </p:cNvPr>
          <p:cNvSpPr>
            <a:spLocks noGrp="1"/>
          </p:cNvSpPr>
          <p:nvPr>
            <p:ph type="sldNum" sz="quarter" idx="12"/>
          </p:nvPr>
        </p:nvSpPr>
        <p:spPr/>
        <p:txBody>
          <a:bodyPr/>
          <a:lstStyle/>
          <a:p>
            <a:r>
              <a:rPr lang="en-US" altLang="zh-TW" dirty="0"/>
              <a:t>4</a:t>
            </a:r>
            <a:endParaRPr lang="zh-TW" altLang="en-US" dirty="0"/>
          </a:p>
        </p:txBody>
      </p:sp>
      <p:sp>
        <p:nvSpPr>
          <p:cNvPr id="4" name="Rectangle 1">
            <a:extLst>
              <a:ext uri="{FF2B5EF4-FFF2-40B4-BE49-F238E27FC236}">
                <a16:creationId xmlns:a16="http://schemas.microsoft.com/office/drawing/2014/main" id="{E180E9D5-D660-1186-9B2A-F6A2F81EB1F5}"/>
              </a:ext>
            </a:extLst>
          </p:cNvPr>
          <p:cNvSpPr>
            <a:spLocks noGrp="1" noChangeArrowheads="1"/>
          </p:cNvSpPr>
          <p:nvPr>
            <p:ph type="title"/>
          </p:nvPr>
        </p:nvSpPr>
        <p:spPr bwMode="auto">
          <a:xfrm>
            <a:off x="845127" y="674598"/>
            <a:ext cx="4560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Common</a:t>
            </a:r>
            <a:r>
              <a:rPr kumimoji="0" lang="zh-TW" altLang="en-US"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K</a:t>
            </a:r>
            <a:r>
              <a:rPr kumimoji="0" lang="en-US" altLang="zh-TW" sz="4000" b="1" i="0" u="none" strike="noStrike" cap="none" normalizeH="0" baseline="0" dirty="0" err="1">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eywords</a:t>
            </a:r>
            <a:endParaRPr kumimoji="0" lang="zh-TW" altLang="zh-TW" sz="40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p:txBody>
      </p:sp>
      <p:sp>
        <p:nvSpPr>
          <p:cNvPr id="9" name="內容版面配置區 8">
            <a:extLst>
              <a:ext uri="{FF2B5EF4-FFF2-40B4-BE49-F238E27FC236}">
                <a16:creationId xmlns:a16="http://schemas.microsoft.com/office/drawing/2014/main" id="{C0043901-0037-A2FF-7271-DD1CFC010125}"/>
              </a:ext>
            </a:extLst>
          </p:cNvPr>
          <p:cNvSpPr>
            <a:spLocks noGrp="1"/>
          </p:cNvSpPr>
          <p:nvPr>
            <p:ph idx="1"/>
          </p:nvPr>
        </p:nvSpPr>
        <p:spPr>
          <a:xfrm>
            <a:off x="845127" y="1651927"/>
            <a:ext cx="10296638" cy="4778690"/>
          </a:xfrm>
        </p:spPr>
        <p:txBody>
          <a:bodyPr>
            <a:normAutofit lnSpcReduction="10000"/>
          </a:bodyPr>
          <a:lstStyle/>
          <a:p>
            <a:pPr>
              <a:lnSpc>
                <a:spcPct val="100000"/>
              </a:lnSpc>
            </a:pPr>
            <a:r>
              <a:rPr lang="en-US" altLang="zh-TW" sz="2400" b="1" dirty="0">
                <a:latin typeface="Times New Roman" panose="02020603050405020304" pitchFamily="18" charset="0"/>
                <a:cs typeface="Times New Roman" panose="02020603050405020304" pitchFamily="18" charset="0"/>
              </a:rPr>
              <a:t>.</a:t>
            </a:r>
            <a:r>
              <a:rPr lang="en-US" altLang="zh-TW" sz="2400" b="1" dirty="0" err="1">
                <a:latin typeface="Times New Roman" panose="02020603050405020304" pitchFamily="18" charset="0"/>
                <a:cs typeface="Times New Roman" panose="02020603050405020304" pitchFamily="18" charset="0"/>
              </a:rPr>
              <a:t>i</a:t>
            </a:r>
            <a:r>
              <a:rPr lang="en-US" altLang="zh-TW" sz="2400" b="1" dirty="0">
                <a:latin typeface="Times New Roman" panose="02020603050405020304" pitchFamily="18" charset="0"/>
                <a:cs typeface="Times New Roman" panose="02020603050405020304" pitchFamily="18" charset="0"/>
              </a:rPr>
              <a:t>  [d]</a:t>
            </a:r>
            <a:r>
              <a:rPr lang="zh-TW" altLang="en-US" sz="2400" b="1" dirty="0">
                <a:latin typeface="Times New Roman" panose="02020603050405020304" pitchFamily="18" charset="0"/>
                <a:cs typeface="Times New Roman" panose="02020603050405020304" pitchFamily="18" charset="0"/>
              </a:rPr>
              <a:t>  </a:t>
            </a:r>
            <a:endParaRPr lang="en-US" altLang="zh-TW" sz="2400" b="1" dirty="0">
              <a:latin typeface="Times New Roman" panose="02020603050405020304" pitchFamily="18" charset="0"/>
              <a:cs typeface="Times New Roman" panose="02020603050405020304" pitchFamily="18" charset="0"/>
            </a:endParaRPr>
          </a:p>
          <a:p>
            <a:pPr marL="447675" indent="0">
              <a:lnSpc>
                <a:spcPct val="150000"/>
              </a:lnSpc>
              <a:buNone/>
            </a:pPr>
            <a:r>
              <a:rPr lang="en-US" altLang="zh-TW" sz="2400" dirty="0">
                <a:latin typeface="Times New Roman" panose="02020603050405020304" pitchFamily="18" charset="0"/>
                <a:cs typeface="Times New Roman" panose="02020603050405020304" pitchFamily="18" charset="0"/>
              </a:rPr>
              <a:t>Specifies the number of input variables.</a:t>
            </a:r>
          </a:p>
          <a:p>
            <a:pPr>
              <a:lnSpc>
                <a:spcPct val="100000"/>
              </a:lnSpc>
            </a:pPr>
            <a:r>
              <a:rPr lang="en-US" altLang="zh-TW" sz="2400" b="1" dirty="0">
                <a:latin typeface="Times New Roman" panose="02020603050405020304" pitchFamily="18" charset="0"/>
                <a:cs typeface="Times New Roman" panose="02020603050405020304" pitchFamily="18" charset="0"/>
              </a:rPr>
              <a:t>.o [d] </a:t>
            </a:r>
            <a:r>
              <a:rPr lang="zh-TW" altLang="en-US" sz="2400" b="1" dirty="0">
                <a:latin typeface="Times New Roman" panose="02020603050405020304" pitchFamily="18" charset="0"/>
                <a:cs typeface="Times New Roman" panose="02020603050405020304" pitchFamily="18" charset="0"/>
              </a:rPr>
              <a:t> </a:t>
            </a:r>
            <a:endParaRPr lang="en-US" altLang="zh-TW" sz="2400" b="1" dirty="0">
              <a:latin typeface="Times New Roman" panose="02020603050405020304" pitchFamily="18" charset="0"/>
              <a:cs typeface="Times New Roman" panose="02020603050405020304" pitchFamily="18" charset="0"/>
            </a:endParaRPr>
          </a:p>
          <a:p>
            <a:pPr marL="447675" indent="0">
              <a:lnSpc>
                <a:spcPct val="150000"/>
              </a:lnSpc>
              <a:buNone/>
            </a:pPr>
            <a:r>
              <a:rPr lang="en-US" altLang="zh-TW" sz="2400" dirty="0">
                <a:latin typeface="Times New Roman" panose="02020603050405020304" pitchFamily="18" charset="0"/>
                <a:cs typeface="Times New Roman" panose="02020603050405020304" pitchFamily="18" charset="0"/>
              </a:rPr>
              <a:t>Specifies the number of output functions.</a:t>
            </a:r>
          </a:p>
          <a:p>
            <a:pPr>
              <a:lnSpc>
                <a:spcPct val="100000"/>
              </a:lnSpc>
            </a:pPr>
            <a:r>
              <a:rPr lang="en-US" altLang="zh-TW" sz="2400" b="1" dirty="0">
                <a:latin typeface="Times New Roman" panose="02020603050405020304" pitchFamily="18" charset="0"/>
                <a:cs typeface="Times New Roman" panose="02020603050405020304" pitchFamily="18" charset="0"/>
              </a:rPr>
              <a:t>.p [d] </a:t>
            </a:r>
          </a:p>
          <a:p>
            <a:pPr marL="447675" indent="0">
              <a:lnSpc>
                <a:spcPct val="150000"/>
              </a:lnSpc>
              <a:buNone/>
            </a:pPr>
            <a:r>
              <a:rPr lang="en-US" altLang="zh-TW" sz="2400" dirty="0">
                <a:latin typeface="Times New Roman" panose="02020603050405020304" pitchFamily="18" charset="0"/>
                <a:cs typeface="Times New Roman" panose="02020603050405020304" pitchFamily="18" charset="0"/>
              </a:rPr>
              <a:t>Specifies the number of product terms</a:t>
            </a:r>
          </a:p>
          <a:p>
            <a:pPr>
              <a:lnSpc>
                <a:spcPct val="150000"/>
              </a:lnSpc>
            </a:pPr>
            <a:r>
              <a:rPr lang="en-US" altLang="zh-TW" sz="2400" b="1" dirty="0">
                <a:latin typeface="Times New Roman" panose="02020603050405020304" pitchFamily="18" charset="0"/>
                <a:cs typeface="Times New Roman" panose="02020603050405020304" pitchFamily="18" charset="0"/>
              </a:rPr>
              <a:t>.e (.end)</a:t>
            </a:r>
          </a:p>
          <a:p>
            <a:pPr marL="447675" indent="0">
              <a:lnSpc>
                <a:spcPct val="150000"/>
              </a:lnSpc>
              <a:buNone/>
            </a:pPr>
            <a:r>
              <a:rPr lang="zh-TW"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Optionally marks the end of the PLA description.</a:t>
            </a:r>
          </a:p>
          <a:p>
            <a:pPr marL="0" indent="0">
              <a:lnSpc>
                <a:spcPct val="150000"/>
              </a:lnSpc>
              <a:buNone/>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22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6B4899-3CBF-432D-54BB-7002DD97D7FD}"/>
              </a:ext>
            </a:extLst>
          </p:cNvPr>
          <p:cNvSpPr>
            <a:spLocks noGrp="1"/>
          </p:cNvSpPr>
          <p:nvPr>
            <p:ph type="title"/>
          </p:nvPr>
        </p:nvSpPr>
        <p:spPr/>
        <p:txBody>
          <a:bodyPr>
            <a:normAutofit/>
          </a:bodyPr>
          <a:lstStyle/>
          <a:p>
            <a:r>
              <a:rPr kumimoji="0" lang="en-US"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Common</a:t>
            </a:r>
            <a:r>
              <a:rPr kumimoji="0" lang="zh-TW" altLang="en-US"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K</a:t>
            </a:r>
            <a:r>
              <a:rPr kumimoji="0" lang="en-US" altLang="zh-TW" sz="4000" b="1" i="0" u="none" strike="noStrike" cap="none" normalizeH="0" baseline="0" dirty="0" err="1">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eywords</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5BFA5FDE-96EE-41AE-4028-417A33285DB2}"/>
              </a:ext>
            </a:extLst>
          </p:cNvPr>
          <p:cNvSpPr>
            <a:spLocks noGrp="1"/>
          </p:cNvSpPr>
          <p:nvPr>
            <p:ph idx="1"/>
          </p:nvPr>
        </p:nvSpPr>
        <p:spPr>
          <a:xfrm>
            <a:off x="831273" y="1482918"/>
            <a:ext cx="10515600" cy="5009322"/>
          </a:xfrm>
        </p:spPr>
        <p:txBody>
          <a:bodyPr>
            <a:normAutofit lnSpcReduction="10000"/>
          </a:bodyPr>
          <a:lstStyle/>
          <a:p>
            <a:pPr>
              <a:lnSpc>
                <a:spcPct val="100000"/>
              </a:lnSpc>
            </a:pPr>
            <a:r>
              <a:rPr lang="en-US" altLang="zh-TW" sz="2400" b="1" dirty="0">
                <a:latin typeface="Times New Roman" panose="02020603050405020304" pitchFamily="18" charset="0"/>
                <a:cs typeface="Times New Roman" panose="02020603050405020304" pitchFamily="18" charset="0"/>
              </a:rPr>
              <a:t>.</a:t>
            </a:r>
            <a:r>
              <a:rPr lang="en-US" altLang="zh-TW" sz="2400" b="1" dirty="0" err="1">
                <a:latin typeface="Times New Roman" panose="02020603050405020304" pitchFamily="18" charset="0"/>
                <a:cs typeface="Times New Roman" panose="02020603050405020304" pitchFamily="18" charset="0"/>
              </a:rPr>
              <a:t>ilb</a:t>
            </a:r>
            <a:r>
              <a:rPr lang="en-US" altLang="zh-TW" sz="2400" b="1" dirty="0">
                <a:latin typeface="Times New Roman" panose="02020603050405020304" pitchFamily="18" charset="0"/>
                <a:cs typeface="Times New Roman" panose="02020603050405020304" pitchFamily="18" charset="0"/>
              </a:rPr>
              <a:t> [s1] [s2] . . . [</a:t>
            </a:r>
            <a:r>
              <a:rPr lang="en-US" altLang="zh-TW" sz="2400" b="1" dirty="0" err="1">
                <a:latin typeface="Times New Roman" panose="02020603050405020304" pitchFamily="18" charset="0"/>
                <a:cs typeface="Times New Roman" panose="02020603050405020304" pitchFamily="18" charset="0"/>
              </a:rPr>
              <a:t>sn</a:t>
            </a:r>
            <a:r>
              <a:rPr lang="en-US" altLang="zh-TW" sz="2400" b="1" dirty="0">
                <a:latin typeface="Times New Roman" panose="02020603050405020304" pitchFamily="18" charset="0"/>
                <a:cs typeface="Times New Roman" panose="02020603050405020304" pitchFamily="18" charset="0"/>
              </a:rPr>
              <a:t>] </a:t>
            </a:r>
          </a:p>
          <a:p>
            <a:pPr marL="179388" indent="268288">
              <a:lnSpc>
                <a:spcPct val="100000"/>
              </a:lnSpc>
              <a:buNone/>
            </a:pPr>
            <a:r>
              <a:rPr lang="en-US" altLang="zh-TW" sz="2000" dirty="0">
                <a:latin typeface="Times New Roman" panose="02020603050405020304" pitchFamily="18" charset="0"/>
                <a:cs typeface="Times New Roman" panose="02020603050405020304" pitchFamily="18" charset="0"/>
              </a:rPr>
              <a:t>Gives the names of the binary valued  variables. This  must  come after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and .o (or after .mv). There must be as many tokens following the  key- word as there are input variables.</a:t>
            </a:r>
          </a:p>
          <a:p>
            <a:pPr>
              <a:lnSpc>
                <a:spcPct val="100000"/>
              </a:lnSpc>
            </a:pPr>
            <a:r>
              <a:rPr lang="en-US" altLang="zh-TW" sz="2400" b="1" dirty="0">
                <a:latin typeface="Times New Roman" panose="02020603050405020304" pitchFamily="18" charset="0"/>
                <a:cs typeface="Times New Roman" panose="02020603050405020304" pitchFamily="18" charset="0"/>
              </a:rPr>
              <a:t>.</a:t>
            </a:r>
            <a:r>
              <a:rPr lang="en-US" altLang="zh-TW" sz="2400" b="1" dirty="0" err="1">
                <a:latin typeface="Times New Roman" panose="02020603050405020304" pitchFamily="18" charset="0"/>
                <a:cs typeface="Times New Roman" panose="02020603050405020304" pitchFamily="18" charset="0"/>
              </a:rPr>
              <a:t>ob</a:t>
            </a:r>
            <a:r>
              <a:rPr lang="en-US" altLang="zh-TW" sz="2400" b="1" dirty="0">
                <a:latin typeface="Times New Roman" panose="02020603050405020304" pitchFamily="18" charset="0"/>
                <a:cs typeface="Times New Roman" panose="02020603050405020304" pitchFamily="18" charset="0"/>
              </a:rPr>
              <a:t> [s1] [s2] . . . [</a:t>
            </a:r>
            <a:r>
              <a:rPr lang="en-US" altLang="zh-TW" sz="2400" b="1" dirty="0" err="1">
                <a:latin typeface="Times New Roman" panose="02020603050405020304" pitchFamily="18" charset="0"/>
                <a:cs typeface="Times New Roman" panose="02020603050405020304" pitchFamily="18" charset="0"/>
              </a:rPr>
              <a:t>sn</a:t>
            </a:r>
            <a:r>
              <a:rPr lang="en-US" altLang="zh-TW" sz="2400" b="1" dirty="0">
                <a:latin typeface="Times New Roman" panose="02020603050405020304" pitchFamily="18" charset="0"/>
                <a:cs typeface="Times New Roman" panose="02020603050405020304" pitchFamily="18" charset="0"/>
              </a:rPr>
              <a:t>] </a:t>
            </a:r>
          </a:p>
          <a:p>
            <a:pPr marL="179388" indent="268288">
              <a:lnSpc>
                <a:spcPct val="100000"/>
              </a:lnSpc>
              <a:buNone/>
            </a:pPr>
            <a:r>
              <a:rPr lang="en-US" altLang="zh-TW" sz="2000" dirty="0">
                <a:latin typeface="Times New Roman" panose="02020603050405020304" pitchFamily="18" charset="0"/>
                <a:cs typeface="Times New Roman" panose="02020603050405020304" pitchFamily="18" charset="0"/>
              </a:rPr>
              <a:t>Gives the names of the output  functions.   This must come after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and .o (or after .mv).  There must be as many tokens following the keyword  as there are output variables.</a:t>
            </a:r>
          </a:p>
          <a:p>
            <a:pPr>
              <a:lnSpc>
                <a:spcPct val="100000"/>
              </a:lnSpc>
            </a:pPr>
            <a:r>
              <a:rPr lang="en-US" altLang="zh-TW" sz="2400" b="1" dirty="0">
                <a:latin typeface="Times New Roman" panose="02020603050405020304" pitchFamily="18" charset="0"/>
                <a:cs typeface="Times New Roman" panose="02020603050405020304" pitchFamily="18" charset="0"/>
              </a:rPr>
              <a:t>.pair [d]   </a:t>
            </a:r>
          </a:p>
          <a:p>
            <a:pPr marL="179388" indent="268288">
              <a:lnSpc>
                <a:spcPct val="100000"/>
              </a:lnSpc>
              <a:buNone/>
              <a:tabLst>
                <a:tab pos="179388" algn="l"/>
              </a:tabLst>
            </a:pPr>
            <a:r>
              <a:rPr lang="en-US" altLang="zh-TW" sz="2000" dirty="0">
                <a:latin typeface="Times New Roman" panose="02020603050405020304" pitchFamily="18" charset="0"/>
                <a:cs typeface="Times New Roman" panose="02020603050405020304" pitchFamily="18" charset="0"/>
              </a:rPr>
              <a:t>Specifies the number of pairs of variables which will  be paired together using two-bit decoders. The rest of the line contains pairs  of  numbers which  specify  the  binary variables of the PLA which will be paired together.</a:t>
            </a:r>
          </a:p>
          <a:p>
            <a:pPr marL="179388" indent="-179388">
              <a:lnSpc>
                <a:spcPct val="100000"/>
              </a:lnSpc>
              <a:tabLst>
                <a:tab pos="179388" algn="l"/>
              </a:tabLst>
            </a:pPr>
            <a:r>
              <a:rPr lang="en-US" altLang="zh-TW" sz="2400" b="1" dirty="0">
                <a:latin typeface="Times New Roman" panose="02020603050405020304" pitchFamily="18" charset="0"/>
                <a:cs typeface="Times New Roman" panose="02020603050405020304" pitchFamily="18" charset="0"/>
              </a:rPr>
              <a:t>.phase [s]  </a:t>
            </a:r>
          </a:p>
          <a:p>
            <a:pPr marL="179388" indent="268288">
              <a:lnSpc>
                <a:spcPct val="100000"/>
              </a:lnSpc>
              <a:buNone/>
              <a:tabLst>
                <a:tab pos="179388" algn="l"/>
              </a:tabLst>
            </a:pPr>
            <a:r>
              <a:rPr lang="en-US" altLang="zh-TW" sz="2000" dirty="0">
                <a:latin typeface="Times New Roman" panose="02020603050405020304" pitchFamily="18" charset="0"/>
                <a:cs typeface="Times New Roman" panose="02020603050405020304" pitchFamily="18" charset="0"/>
              </a:rPr>
              <a:t>[s] is a string of as many 0's or 1's  as  there are output functions.  It specifies which polar- </a:t>
            </a:r>
            <a:r>
              <a:rPr lang="en-US" altLang="zh-TW" sz="2000" dirty="0" err="1">
                <a:latin typeface="Times New Roman" panose="02020603050405020304" pitchFamily="18" charset="0"/>
                <a:cs typeface="Times New Roman" panose="02020603050405020304" pitchFamily="18" charset="0"/>
              </a:rPr>
              <a:t>ity</a:t>
            </a:r>
            <a:r>
              <a:rPr lang="en-US" altLang="zh-TW" sz="2000" dirty="0">
                <a:latin typeface="Times New Roman" panose="02020603050405020304" pitchFamily="18" charset="0"/>
                <a:cs typeface="Times New Roman" panose="02020603050405020304" pitchFamily="18" charset="0"/>
              </a:rPr>
              <a:t> of each output function should be  used  for the  minimization</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E09E951-9CF5-BA31-7C31-7C2ABC11A705}"/>
              </a:ext>
            </a:extLst>
          </p:cNvPr>
          <p:cNvSpPr>
            <a:spLocks noGrp="1"/>
          </p:cNvSpPr>
          <p:nvPr>
            <p:ph type="sldNum" sz="quarter" idx="12"/>
          </p:nvPr>
        </p:nvSpPr>
        <p:spPr/>
        <p:txBody>
          <a:bodyPr/>
          <a:lstStyle/>
          <a:p>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06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242E75-6536-134D-CB99-888CB519644E}"/>
              </a:ext>
            </a:extLst>
          </p:cNvPr>
          <p:cNvSpPr>
            <a:spLocks noGrp="1"/>
          </p:cNvSpPr>
          <p:nvPr>
            <p:ph type="title"/>
          </p:nvPr>
        </p:nvSpPr>
        <p:spPr/>
        <p:txBody>
          <a:bodyPr/>
          <a:lstStyle/>
          <a:p>
            <a:r>
              <a:rPr lang="en-US" altLang="zh-TW" sz="4000" b="1" dirty="0">
                <a:latin typeface="Times New Roman" panose="02020603050405020304" pitchFamily="18" charset="0"/>
                <a:cs typeface="Times New Roman" panose="02020603050405020304" pitchFamily="18" charset="0"/>
              </a:rPr>
              <a:t>Example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F15F078-2909-AC50-9764-599826D76392}"/>
              </a:ext>
            </a:extLst>
          </p:cNvPr>
          <p:cNvSpPr>
            <a:spLocks noGrp="1"/>
          </p:cNvSpPr>
          <p:nvPr>
            <p:ph idx="1"/>
          </p:nvPr>
        </p:nvSpPr>
        <p:spPr>
          <a:xfrm>
            <a:off x="859017" y="1691322"/>
            <a:ext cx="4635250" cy="4351337"/>
          </a:xfrm>
        </p:spPr>
        <p:txBody>
          <a:bodyPr>
            <a:normAutofit/>
          </a:bodyPr>
          <a:lstStyle/>
          <a:p>
            <a:pPr marL="0" indent="0">
              <a:lnSpc>
                <a:spcPct val="100000"/>
              </a:lnSpc>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Input 12 variables, output 8 variable and Boolean function , and then use espresso for Boolean Optimization</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F545870-8CE8-290C-2ACD-658A1649D67C}"/>
              </a:ext>
            </a:extLst>
          </p:cNvPr>
          <p:cNvSpPr>
            <a:spLocks noGrp="1"/>
          </p:cNvSpPr>
          <p:nvPr>
            <p:ph type="sldNum" sz="quarter" idx="12"/>
          </p:nvPr>
        </p:nvSpPr>
        <p:spPr/>
        <p:txBody>
          <a:bodyPr/>
          <a:lstStyle/>
          <a:p>
            <a:r>
              <a:rPr lang="en-US" altLang="zh-TW" dirty="0"/>
              <a:t>6</a:t>
            </a:r>
            <a:endParaRPr lang="zh-TW" altLang="en-US" dirty="0"/>
          </a:p>
        </p:txBody>
      </p:sp>
      <p:grpSp>
        <p:nvGrpSpPr>
          <p:cNvPr id="13" name="群組 12">
            <a:extLst>
              <a:ext uri="{FF2B5EF4-FFF2-40B4-BE49-F238E27FC236}">
                <a16:creationId xmlns:a16="http://schemas.microsoft.com/office/drawing/2014/main" id="{7B8E964A-CCF5-7AB9-54B6-7906E8769D33}"/>
              </a:ext>
            </a:extLst>
          </p:cNvPr>
          <p:cNvGrpSpPr/>
          <p:nvPr/>
        </p:nvGrpSpPr>
        <p:grpSpPr>
          <a:xfrm>
            <a:off x="5703557" y="1028541"/>
            <a:ext cx="5827939" cy="4862842"/>
            <a:chOff x="5556281" y="2473173"/>
            <a:chExt cx="5427066" cy="3507562"/>
          </a:xfrm>
        </p:grpSpPr>
        <p:grpSp>
          <p:nvGrpSpPr>
            <p:cNvPr id="5" name="群組 4">
              <a:extLst>
                <a:ext uri="{FF2B5EF4-FFF2-40B4-BE49-F238E27FC236}">
                  <a16:creationId xmlns:a16="http://schemas.microsoft.com/office/drawing/2014/main" id="{040AD577-549F-2013-26D3-0C82C44E5F1F}"/>
                </a:ext>
              </a:extLst>
            </p:cNvPr>
            <p:cNvGrpSpPr/>
            <p:nvPr/>
          </p:nvGrpSpPr>
          <p:grpSpPr>
            <a:xfrm>
              <a:off x="5556281" y="2473173"/>
              <a:ext cx="5427066" cy="3507562"/>
              <a:chOff x="6903934" y="854735"/>
              <a:chExt cx="6515566" cy="4924928"/>
            </a:xfrm>
          </p:grpSpPr>
          <p:pic>
            <p:nvPicPr>
              <p:cNvPr id="6" name="圖片 5">
                <a:extLst>
                  <a:ext uri="{FF2B5EF4-FFF2-40B4-BE49-F238E27FC236}">
                    <a16:creationId xmlns:a16="http://schemas.microsoft.com/office/drawing/2014/main" id="{7710F3F4-FBFF-A861-A71C-525BED255D09}"/>
                  </a:ext>
                </a:extLst>
              </p:cNvPr>
              <p:cNvPicPr>
                <a:picLocks noChangeAspect="1"/>
              </p:cNvPicPr>
              <p:nvPr/>
            </p:nvPicPr>
            <p:blipFill>
              <a:blip r:embed="rId2"/>
              <a:stretch>
                <a:fillRect/>
              </a:stretch>
            </p:blipFill>
            <p:spPr>
              <a:xfrm>
                <a:off x="6903934" y="854736"/>
                <a:ext cx="2617754" cy="4924926"/>
              </a:xfrm>
              <a:prstGeom prst="rect">
                <a:avLst/>
              </a:prstGeom>
            </p:spPr>
          </p:pic>
          <p:pic>
            <p:nvPicPr>
              <p:cNvPr id="7" name="圖片 6">
                <a:extLst>
                  <a:ext uri="{FF2B5EF4-FFF2-40B4-BE49-F238E27FC236}">
                    <a16:creationId xmlns:a16="http://schemas.microsoft.com/office/drawing/2014/main" id="{9E92B426-D451-3C22-AB42-B54D120A27A0}"/>
                  </a:ext>
                </a:extLst>
              </p:cNvPr>
              <p:cNvPicPr>
                <a:picLocks noChangeAspect="1"/>
              </p:cNvPicPr>
              <p:nvPr/>
            </p:nvPicPr>
            <p:blipFill>
              <a:blip r:embed="rId3"/>
              <a:stretch>
                <a:fillRect/>
              </a:stretch>
            </p:blipFill>
            <p:spPr>
              <a:xfrm>
                <a:off x="10978446" y="854735"/>
                <a:ext cx="2441054" cy="4924928"/>
              </a:xfrm>
              <a:prstGeom prst="rect">
                <a:avLst/>
              </a:prstGeom>
            </p:spPr>
          </p:pic>
        </p:grpSp>
        <p:cxnSp>
          <p:nvCxnSpPr>
            <p:cNvPr id="10" name="直線單箭頭接點 9">
              <a:extLst>
                <a:ext uri="{FF2B5EF4-FFF2-40B4-BE49-F238E27FC236}">
                  <a16:creationId xmlns:a16="http://schemas.microsoft.com/office/drawing/2014/main" id="{5755F202-B0D0-C00A-E868-332AF3A2EFBF}"/>
                </a:ext>
              </a:extLst>
            </p:cNvPr>
            <p:cNvCxnSpPr>
              <a:cxnSpLocks/>
            </p:cNvCxnSpPr>
            <p:nvPr/>
          </p:nvCxnSpPr>
          <p:spPr>
            <a:xfrm>
              <a:off x="7880722" y="4226954"/>
              <a:ext cx="9551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9" name="文字方塊 8">
            <a:extLst>
              <a:ext uri="{FF2B5EF4-FFF2-40B4-BE49-F238E27FC236}">
                <a16:creationId xmlns:a16="http://schemas.microsoft.com/office/drawing/2014/main" id="{D1EE2BE5-8E07-B9BF-BBB2-93AB7DBCA79A}"/>
              </a:ext>
            </a:extLst>
          </p:cNvPr>
          <p:cNvSpPr txBox="1"/>
          <p:nvPr/>
        </p:nvSpPr>
        <p:spPr>
          <a:xfrm>
            <a:off x="8254334" y="3059668"/>
            <a:ext cx="825867" cy="369332"/>
          </a:xfrm>
          <a:prstGeom prst="rect">
            <a:avLst/>
          </a:prstGeom>
          <a:noFill/>
        </p:spPr>
        <p:txBody>
          <a:bodyPr wrap="none" rtlCol="0">
            <a:spAutoFit/>
          </a:bodyPr>
          <a:lstStyle/>
          <a:p>
            <a:r>
              <a:rPr lang="en-US" altLang="zh-TW" dirty="0"/>
              <a:t>output</a:t>
            </a:r>
            <a:endParaRPr lang="zh-TW" altLang="en-US" dirty="0"/>
          </a:p>
        </p:txBody>
      </p:sp>
    </p:spTree>
    <p:extLst>
      <p:ext uri="{BB962C8B-B14F-4D97-AF65-F5344CB8AC3E}">
        <p14:creationId xmlns:p14="http://schemas.microsoft.com/office/powerpoint/2010/main" val="360178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8DB91-3015-82E4-A516-7FEAFB85D728}"/>
              </a:ext>
            </a:extLst>
          </p:cNvPr>
          <p:cNvSpPr>
            <a:spLocks noGrp="1"/>
          </p:cNvSpPr>
          <p:nvPr>
            <p:ph type="title"/>
          </p:nvPr>
        </p:nvSpPr>
        <p:spPr/>
        <p:txBody>
          <a:bodyPr/>
          <a:lstStyle/>
          <a:p>
            <a:r>
              <a:rPr lang="en-US" altLang="zh-TW" sz="4000" b="1" dirty="0">
                <a:latin typeface="Times New Roman" panose="02020603050405020304" pitchFamily="18" charset="0"/>
                <a:cs typeface="Times New Roman" panose="02020603050405020304" pitchFamily="18" charset="0"/>
              </a:rPr>
              <a:t>Example</a:t>
            </a:r>
            <a:endParaRPr lang="zh-TW" altLang="en-US" dirty="0"/>
          </a:p>
        </p:txBody>
      </p:sp>
      <p:sp>
        <p:nvSpPr>
          <p:cNvPr id="13" name="內容版面配置區 12">
            <a:extLst>
              <a:ext uri="{FF2B5EF4-FFF2-40B4-BE49-F238E27FC236}">
                <a16:creationId xmlns:a16="http://schemas.microsoft.com/office/drawing/2014/main" id="{C73D2B22-639A-568A-D939-E7664E417B6B}"/>
              </a:ext>
            </a:extLst>
          </p:cNvPr>
          <p:cNvSpPr>
            <a:spLocks noGrp="1"/>
          </p:cNvSpPr>
          <p:nvPr>
            <p:ph sz="half" idx="1"/>
          </p:nvPr>
        </p:nvSpPr>
        <p:spPr>
          <a:xfrm>
            <a:off x="831272" y="1691322"/>
            <a:ext cx="9982502" cy="4351337"/>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 2-bit by 2-bit binary adder can be rewritten via .pair and .phase progressions</a:t>
            </a:r>
          </a:p>
        </p:txBody>
      </p:sp>
      <p:sp>
        <p:nvSpPr>
          <p:cNvPr id="4" name="投影片編號版面配置區 3">
            <a:extLst>
              <a:ext uri="{FF2B5EF4-FFF2-40B4-BE49-F238E27FC236}">
                <a16:creationId xmlns:a16="http://schemas.microsoft.com/office/drawing/2014/main" id="{D30E4EEB-EEE1-FA23-6A5B-A8DE1F7CBF90}"/>
              </a:ext>
            </a:extLst>
          </p:cNvPr>
          <p:cNvSpPr>
            <a:spLocks noGrp="1"/>
          </p:cNvSpPr>
          <p:nvPr>
            <p:ph type="sldNum" sz="quarter" idx="12"/>
          </p:nvPr>
        </p:nvSpPr>
        <p:spPr/>
        <p:txBody>
          <a:bodyPr/>
          <a:lstStyle/>
          <a:p>
            <a:r>
              <a:rPr lang="en-US" altLang="zh-TW" dirty="0"/>
              <a:t>7</a:t>
            </a:r>
            <a:endParaRPr lang="zh-TW" altLang="en-US" dirty="0"/>
          </a:p>
        </p:txBody>
      </p:sp>
      <p:grpSp>
        <p:nvGrpSpPr>
          <p:cNvPr id="19" name="群組 18">
            <a:extLst>
              <a:ext uri="{FF2B5EF4-FFF2-40B4-BE49-F238E27FC236}">
                <a16:creationId xmlns:a16="http://schemas.microsoft.com/office/drawing/2014/main" id="{B92C5D9A-C7CD-D841-8AC4-ACBF29DAE93A}"/>
              </a:ext>
            </a:extLst>
          </p:cNvPr>
          <p:cNvGrpSpPr/>
          <p:nvPr/>
        </p:nvGrpSpPr>
        <p:grpSpPr>
          <a:xfrm>
            <a:off x="3232836" y="2355146"/>
            <a:ext cx="5173126" cy="3768775"/>
            <a:chOff x="3493796" y="2445979"/>
            <a:chExt cx="5173126" cy="3768775"/>
          </a:xfrm>
        </p:grpSpPr>
        <p:pic>
          <p:nvPicPr>
            <p:cNvPr id="8" name="圖片 7">
              <a:extLst>
                <a:ext uri="{FF2B5EF4-FFF2-40B4-BE49-F238E27FC236}">
                  <a16:creationId xmlns:a16="http://schemas.microsoft.com/office/drawing/2014/main" id="{23A67AD6-84A7-B1A8-EAAC-58E78B38BD23}"/>
                </a:ext>
              </a:extLst>
            </p:cNvPr>
            <p:cNvPicPr>
              <a:picLocks noChangeAspect="1"/>
            </p:cNvPicPr>
            <p:nvPr/>
          </p:nvPicPr>
          <p:blipFill>
            <a:blip r:embed="rId2"/>
            <a:stretch>
              <a:fillRect/>
            </a:stretch>
          </p:blipFill>
          <p:spPr>
            <a:xfrm>
              <a:off x="6176437" y="2445979"/>
              <a:ext cx="2490485" cy="3768775"/>
            </a:xfrm>
            <a:prstGeom prst="rect">
              <a:avLst/>
            </a:prstGeom>
          </p:spPr>
        </p:pic>
        <p:pic>
          <p:nvPicPr>
            <p:cNvPr id="17" name="圖片 16">
              <a:extLst>
                <a:ext uri="{FF2B5EF4-FFF2-40B4-BE49-F238E27FC236}">
                  <a16:creationId xmlns:a16="http://schemas.microsoft.com/office/drawing/2014/main" id="{FC70FED3-09DD-E0FE-AEB5-219BACC41FF3}"/>
                </a:ext>
              </a:extLst>
            </p:cNvPr>
            <p:cNvPicPr>
              <a:picLocks noChangeAspect="1"/>
            </p:cNvPicPr>
            <p:nvPr/>
          </p:nvPicPr>
          <p:blipFill>
            <a:blip r:embed="rId3"/>
            <a:stretch>
              <a:fillRect/>
            </a:stretch>
          </p:blipFill>
          <p:spPr>
            <a:xfrm>
              <a:off x="3493796" y="2710125"/>
              <a:ext cx="1044030" cy="3292125"/>
            </a:xfrm>
            <a:prstGeom prst="rect">
              <a:avLst/>
            </a:prstGeom>
          </p:spPr>
        </p:pic>
      </p:grpSp>
      <p:pic>
        <p:nvPicPr>
          <p:cNvPr id="22" name="圖片 21">
            <a:extLst>
              <a:ext uri="{FF2B5EF4-FFF2-40B4-BE49-F238E27FC236}">
                <a16:creationId xmlns:a16="http://schemas.microsoft.com/office/drawing/2014/main" id="{5781F8F0-FFB6-96F5-0510-EF9348F16B5C}"/>
              </a:ext>
            </a:extLst>
          </p:cNvPr>
          <p:cNvPicPr>
            <a:picLocks noChangeAspect="1"/>
          </p:cNvPicPr>
          <p:nvPr/>
        </p:nvPicPr>
        <p:blipFill rotWithShape="1">
          <a:blip r:embed="rId4"/>
          <a:srcRect l="2137" r="4240"/>
          <a:stretch/>
        </p:blipFill>
        <p:spPr>
          <a:xfrm>
            <a:off x="6946034" y="4269528"/>
            <a:ext cx="4880113" cy="1722269"/>
          </a:xfrm>
          <a:prstGeom prst="rect">
            <a:avLst/>
          </a:prstGeom>
        </p:spPr>
      </p:pic>
      <p:pic>
        <p:nvPicPr>
          <p:cNvPr id="24" name="圖片 23">
            <a:extLst>
              <a:ext uri="{FF2B5EF4-FFF2-40B4-BE49-F238E27FC236}">
                <a16:creationId xmlns:a16="http://schemas.microsoft.com/office/drawing/2014/main" id="{79C3EEE5-F7BC-FE7C-1BC3-18164B3A44C9}"/>
              </a:ext>
            </a:extLst>
          </p:cNvPr>
          <p:cNvPicPr>
            <a:picLocks noChangeAspect="1"/>
          </p:cNvPicPr>
          <p:nvPr/>
        </p:nvPicPr>
        <p:blipFill>
          <a:blip r:embed="rId5"/>
          <a:stretch>
            <a:fillRect/>
          </a:stretch>
        </p:blipFill>
        <p:spPr>
          <a:xfrm>
            <a:off x="961224" y="3233118"/>
            <a:ext cx="1341236" cy="2758679"/>
          </a:xfrm>
          <a:prstGeom prst="rect">
            <a:avLst/>
          </a:prstGeom>
        </p:spPr>
      </p:pic>
      <p:sp>
        <p:nvSpPr>
          <p:cNvPr id="25" name="箭號: 向右 24">
            <a:extLst>
              <a:ext uri="{FF2B5EF4-FFF2-40B4-BE49-F238E27FC236}">
                <a16:creationId xmlns:a16="http://schemas.microsoft.com/office/drawing/2014/main" id="{B34EF22E-6CA5-618F-C2CB-5F51CBFA3266}"/>
              </a:ext>
            </a:extLst>
          </p:cNvPr>
          <p:cNvSpPr/>
          <p:nvPr/>
        </p:nvSpPr>
        <p:spPr>
          <a:xfrm flipH="1">
            <a:off x="2433116" y="4134678"/>
            <a:ext cx="71881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7AB337BE-69D2-A1FE-CEC6-47E477AD872E}"/>
              </a:ext>
            </a:extLst>
          </p:cNvPr>
          <p:cNvSpPr txBox="1"/>
          <p:nvPr/>
        </p:nvSpPr>
        <p:spPr>
          <a:xfrm>
            <a:off x="2432412" y="3820987"/>
            <a:ext cx="825867" cy="369332"/>
          </a:xfrm>
          <a:prstGeom prst="rect">
            <a:avLst/>
          </a:prstGeom>
          <a:noFill/>
        </p:spPr>
        <p:txBody>
          <a:bodyPr wrap="none" rtlCol="0">
            <a:spAutoFit/>
          </a:bodyPr>
          <a:lstStyle/>
          <a:p>
            <a:r>
              <a:rPr lang="en-US" altLang="zh-TW" dirty="0"/>
              <a:t>output</a:t>
            </a:r>
            <a:endParaRPr lang="zh-TW" altLang="en-US" dirty="0"/>
          </a:p>
        </p:txBody>
      </p:sp>
      <p:sp>
        <p:nvSpPr>
          <p:cNvPr id="27" name="箭號: 上彎 26">
            <a:extLst>
              <a:ext uri="{FF2B5EF4-FFF2-40B4-BE49-F238E27FC236}">
                <a16:creationId xmlns:a16="http://schemas.microsoft.com/office/drawing/2014/main" id="{E9311689-287F-24B7-1DFF-28AFCBEA037E}"/>
              </a:ext>
            </a:extLst>
          </p:cNvPr>
          <p:cNvSpPr/>
          <p:nvPr/>
        </p:nvSpPr>
        <p:spPr>
          <a:xfrm flipV="1">
            <a:off x="8510947" y="3116688"/>
            <a:ext cx="875144" cy="101798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643419D3-F374-3DF8-9401-06B278DEFADA}"/>
              </a:ext>
            </a:extLst>
          </p:cNvPr>
          <p:cNvSpPr txBox="1"/>
          <p:nvPr/>
        </p:nvSpPr>
        <p:spPr>
          <a:xfrm>
            <a:off x="8510947" y="2666094"/>
            <a:ext cx="825867" cy="369332"/>
          </a:xfrm>
          <a:prstGeom prst="rect">
            <a:avLst/>
          </a:prstGeom>
          <a:noFill/>
        </p:spPr>
        <p:txBody>
          <a:bodyPr wrap="none" rtlCol="0">
            <a:spAutoFit/>
          </a:bodyPr>
          <a:lstStyle/>
          <a:p>
            <a:r>
              <a:rPr lang="en-US" altLang="zh-TW" dirty="0"/>
              <a:t>output</a:t>
            </a:r>
            <a:endParaRPr lang="zh-TW" altLang="en-US" dirty="0"/>
          </a:p>
        </p:txBody>
      </p:sp>
      <p:sp>
        <p:nvSpPr>
          <p:cNvPr id="31" name="箭號: 左-右雙向 30">
            <a:extLst>
              <a:ext uri="{FF2B5EF4-FFF2-40B4-BE49-F238E27FC236}">
                <a16:creationId xmlns:a16="http://schemas.microsoft.com/office/drawing/2014/main" id="{4ADEE7E4-54DD-D1F7-AF46-8D198411B9EC}"/>
              </a:ext>
            </a:extLst>
          </p:cNvPr>
          <p:cNvSpPr/>
          <p:nvPr/>
        </p:nvSpPr>
        <p:spPr>
          <a:xfrm>
            <a:off x="4368727" y="4134676"/>
            <a:ext cx="1441765" cy="594327"/>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456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E52FF7-59CE-0B3D-F0B1-663F7A63B065}"/>
              </a:ext>
            </a:extLst>
          </p:cNvPr>
          <p:cNvSpPr>
            <a:spLocks noGrp="1"/>
          </p:cNvSpPr>
          <p:nvPr>
            <p:ph type="title"/>
          </p:nvPr>
        </p:nvSpPr>
        <p:spPr/>
        <p:txBody>
          <a:bodyPr>
            <a:normAutofit/>
          </a:bodyPr>
          <a:lstStyle/>
          <a:p>
            <a:r>
              <a:rPr kumimoji="0" lang="en-US"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Other</a:t>
            </a:r>
            <a:r>
              <a:rPr kumimoji="0" lang="zh-TW" altLang="en-US"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zh-TW" sz="40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K</a:t>
            </a:r>
            <a:r>
              <a:rPr kumimoji="0" lang="en-US" altLang="zh-TW" sz="4000" b="1" i="0" u="none" strike="noStrike" cap="none" normalizeH="0" baseline="0" dirty="0" err="1">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eywords</a:t>
            </a:r>
            <a:endParaRPr lang="zh-TW" altLang="en-US" sz="4000" b="1" dirty="0"/>
          </a:p>
        </p:txBody>
      </p:sp>
      <p:sp>
        <p:nvSpPr>
          <p:cNvPr id="3" name="內容版面配置區 2">
            <a:extLst>
              <a:ext uri="{FF2B5EF4-FFF2-40B4-BE49-F238E27FC236}">
                <a16:creationId xmlns:a16="http://schemas.microsoft.com/office/drawing/2014/main" id="{2A04431A-F356-EA91-88EC-EB7C7944D0BC}"/>
              </a:ext>
            </a:extLst>
          </p:cNvPr>
          <p:cNvSpPr>
            <a:spLocks noGrp="1"/>
          </p:cNvSpPr>
          <p:nvPr>
            <p:ph idx="1"/>
          </p:nvPr>
        </p:nvSpPr>
        <p:spPr>
          <a:xfrm>
            <a:off x="831273" y="1829959"/>
            <a:ext cx="10515600" cy="4351337"/>
          </a:xfrm>
        </p:spPr>
        <p:txBody>
          <a:bodyPr>
            <a:noAutofit/>
          </a:bodyPr>
          <a:lstStyle/>
          <a:p>
            <a:pPr>
              <a:lnSpc>
                <a:spcPct val="150000"/>
              </a:lnSpc>
              <a:buFont typeface="Arial" panose="020B0604020202020204" pitchFamily="34" charset="0"/>
              <a:buChar char="•"/>
            </a:pPr>
            <a:r>
              <a:rPr lang="en-US" altLang="zh-TW" sz="2400" b="1" dirty="0">
                <a:latin typeface="Times New Roman" panose="02020603050405020304" pitchFamily="18" charset="0"/>
                <a:cs typeface="Times New Roman" panose="02020603050405020304" pitchFamily="18" charset="0"/>
              </a:rPr>
              <a:t>.mv [</a:t>
            </a:r>
            <a:r>
              <a:rPr lang="en-US" altLang="zh-TW" sz="2400" b="1" dirty="0" err="1">
                <a:latin typeface="Times New Roman" panose="02020603050405020304" pitchFamily="18" charset="0"/>
                <a:cs typeface="Times New Roman" panose="02020603050405020304" pitchFamily="18" charset="0"/>
              </a:rPr>
              <a:t>num_var</a:t>
            </a:r>
            <a:r>
              <a:rPr lang="en-US" altLang="zh-TW" sz="2400" b="1" dirty="0">
                <a:latin typeface="Times New Roman" panose="02020603050405020304" pitchFamily="18" charset="0"/>
                <a:cs typeface="Times New Roman" panose="02020603050405020304" pitchFamily="18" charset="0"/>
              </a:rPr>
              <a:t>] [</a:t>
            </a:r>
            <a:r>
              <a:rPr lang="en-US" altLang="zh-TW" sz="2400" b="1" dirty="0" err="1">
                <a:latin typeface="Times New Roman" panose="02020603050405020304" pitchFamily="18" charset="0"/>
                <a:cs typeface="Times New Roman" panose="02020603050405020304" pitchFamily="18" charset="0"/>
              </a:rPr>
              <a:t>num_binary_var</a:t>
            </a:r>
            <a:r>
              <a:rPr lang="en-US" altLang="zh-TW" sz="2400" b="1" dirty="0">
                <a:latin typeface="Times New Roman" panose="02020603050405020304" pitchFamily="18" charset="0"/>
                <a:cs typeface="Times New Roman" panose="02020603050405020304" pitchFamily="18" charset="0"/>
              </a:rPr>
              <a:t>] [d1] . . . [</a:t>
            </a:r>
            <a:r>
              <a:rPr lang="en-US" altLang="zh-TW" sz="2400" b="1" dirty="0" err="1">
                <a:latin typeface="Times New Roman" panose="02020603050405020304" pitchFamily="18" charset="0"/>
                <a:cs typeface="Times New Roman" panose="02020603050405020304" pitchFamily="18" charset="0"/>
              </a:rPr>
              <a:t>dn</a:t>
            </a:r>
            <a:r>
              <a:rPr lang="en-US" altLang="zh-TW" sz="2400" b="1" dirty="0">
                <a:latin typeface="Times New Roman" panose="02020603050405020304" pitchFamily="18" charset="0"/>
                <a:cs typeface="Times New Roman" panose="02020603050405020304" pitchFamily="18" charset="0"/>
              </a:rPr>
              <a:t>]</a:t>
            </a:r>
          </a:p>
          <a:p>
            <a:pPr marL="179388" indent="268288">
              <a:lnSpc>
                <a:spcPct val="100000"/>
              </a:lnSpc>
              <a:buNone/>
            </a:pPr>
            <a:r>
              <a:rPr lang="en-US" altLang="zh-TW" sz="2400" dirty="0">
                <a:latin typeface="Times New Roman" panose="02020603050405020304" pitchFamily="18" charset="0"/>
                <a:cs typeface="Times New Roman" panose="02020603050405020304" pitchFamily="18" charset="0"/>
              </a:rPr>
              <a:t>Specifies the number of variables (</a:t>
            </a:r>
            <a:r>
              <a:rPr lang="en-US" altLang="zh-TW" sz="2400" dirty="0" err="1">
                <a:latin typeface="Times New Roman" panose="02020603050405020304" pitchFamily="18" charset="0"/>
                <a:cs typeface="Times New Roman" panose="02020603050405020304" pitchFamily="18" charset="0"/>
              </a:rPr>
              <a:t>num_var</a:t>
            </a:r>
            <a:r>
              <a:rPr lang="en-US" altLang="zh-TW" sz="2400" dirty="0">
                <a:latin typeface="Times New Roman" panose="02020603050405020304" pitchFamily="18" charset="0"/>
                <a:cs typeface="Times New Roman" panose="02020603050405020304" pitchFamily="18" charset="0"/>
              </a:rPr>
              <a:t>), the number of binary variables (</a:t>
            </a:r>
            <a:r>
              <a:rPr lang="en-US" altLang="zh-TW" sz="2400" dirty="0" err="1">
                <a:latin typeface="Times New Roman" panose="02020603050405020304" pitchFamily="18" charset="0"/>
                <a:cs typeface="Times New Roman" panose="02020603050405020304" pitchFamily="18" charset="0"/>
              </a:rPr>
              <a:t>num_binary_var</a:t>
            </a:r>
            <a:r>
              <a:rPr lang="en-US" altLang="zh-TW" sz="2400" dirty="0">
                <a:latin typeface="Times New Roman" panose="02020603050405020304" pitchFamily="18" charset="0"/>
                <a:cs typeface="Times New Roman" panose="02020603050405020304" pitchFamily="18" charset="0"/>
              </a:rPr>
              <a:t>), and the size of each of  the  multiple-valued  </a:t>
            </a:r>
            <a:r>
              <a:rPr lang="en-US" altLang="zh-TW" sz="2400" dirty="0" err="1">
                <a:latin typeface="Times New Roman" panose="02020603050405020304" pitchFamily="18" charset="0"/>
                <a:cs typeface="Times New Roman" panose="02020603050405020304" pitchFamily="18" charset="0"/>
              </a:rPr>
              <a:t>vari</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ables</a:t>
            </a:r>
            <a:r>
              <a:rPr lang="en-US" altLang="zh-TW" sz="2400" dirty="0">
                <a:latin typeface="Times New Roman" panose="02020603050405020304" pitchFamily="18" charset="0"/>
                <a:cs typeface="Times New Roman" panose="02020603050405020304" pitchFamily="18" charset="0"/>
              </a:rPr>
              <a:t> (d1 through </a:t>
            </a:r>
            <a:r>
              <a:rPr lang="en-US" altLang="zh-TW" sz="2400" dirty="0" err="1">
                <a:latin typeface="Times New Roman" panose="02020603050405020304" pitchFamily="18" charset="0"/>
                <a:cs typeface="Times New Roman" panose="02020603050405020304" pitchFamily="18" charset="0"/>
              </a:rPr>
              <a:t>dn</a:t>
            </a:r>
            <a:r>
              <a:rPr lang="en-US" altLang="zh-TW" sz="2400" dirty="0">
                <a:latin typeface="Times New Roman" panose="02020603050405020304" pitchFamily="18" charset="0"/>
                <a:cs typeface="Times New Roman" panose="02020603050405020304" pitchFamily="18" charset="0"/>
              </a:rPr>
              <a:t>).</a:t>
            </a:r>
          </a:p>
          <a:p>
            <a:pPr>
              <a:lnSpc>
                <a:spcPct val="150000"/>
              </a:lnSpc>
            </a:pPr>
            <a:r>
              <a:rPr lang="en-US" altLang="zh-TW" sz="2400" b="1" dirty="0">
                <a:latin typeface="Times New Roman" panose="02020603050405020304" pitchFamily="18" charset="0"/>
                <a:cs typeface="Times New Roman" panose="02020603050405020304" pitchFamily="18" charset="0"/>
              </a:rPr>
              <a:t>.label var=[d] [s1] [s2][…..]</a:t>
            </a:r>
          </a:p>
          <a:p>
            <a:pPr marL="179388" indent="268288">
              <a:lnSpc>
                <a:spcPct val="100000"/>
              </a:lnSpc>
              <a:buNone/>
            </a:pPr>
            <a:r>
              <a:rPr lang="en-US" altLang="zh-TW" sz="2400" dirty="0">
                <a:latin typeface="Times New Roman" panose="02020603050405020304" pitchFamily="18" charset="0"/>
                <a:cs typeface="Times New Roman" panose="02020603050405020304" pitchFamily="18" charset="0"/>
              </a:rPr>
              <a:t>Specifies the names of the parts of a  multiple- valued  variable.   This  must  come  after .mv. There must be as many tokens following the  key- word as there are parts for this variable.  Note that the variables are numbered starting from 0.</a:t>
            </a:r>
          </a:p>
          <a:p>
            <a:pPr marL="179388" indent="268288">
              <a:lnSpc>
                <a:spcPct val="100000"/>
              </a:lnSpc>
              <a:buNone/>
            </a:pPr>
            <a:endParaRPr lang="en-US" altLang="zh-TW" sz="2400" dirty="0">
              <a:latin typeface="Times New Roman" panose="02020603050405020304" pitchFamily="18" charset="0"/>
              <a:cs typeface="Times New Roman" panose="02020603050405020304" pitchFamily="18" charset="0"/>
            </a:endParaRPr>
          </a:p>
          <a:p>
            <a:pPr>
              <a:lnSpc>
                <a:spcPct val="100000"/>
              </a:lnSpc>
            </a:pPr>
            <a:endParaRPr lang="zh-TW" altLang="en-US" sz="2400" dirty="0">
              <a:latin typeface="Times New Roman" panose="02020603050405020304" pitchFamily="18" charset="0"/>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267E3443-3183-F05A-8AB8-31AB8B2398CB}"/>
              </a:ext>
            </a:extLst>
          </p:cNvPr>
          <p:cNvSpPr>
            <a:spLocks noGrp="1"/>
          </p:cNvSpPr>
          <p:nvPr>
            <p:ph type="sldNum" sz="quarter" idx="12"/>
          </p:nvPr>
        </p:nvSpPr>
        <p:spPr/>
        <p:txBody>
          <a:bodyPr/>
          <a:lstStyle/>
          <a:p>
            <a:r>
              <a:rPr lang="en-US" altLang="zh-TW" dirty="0"/>
              <a:t>8</a:t>
            </a:r>
            <a:endParaRPr lang="zh-TW" altLang="en-US" dirty="0"/>
          </a:p>
        </p:txBody>
      </p:sp>
    </p:spTree>
    <p:extLst>
      <p:ext uri="{BB962C8B-B14F-4D97-AF65-F5344CB8AC3E}">
        <p14:creationId xmlns:p14="http://schemas.microsoft.com/office/powerpoint/2010/main" val="284541981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TM02900720[[fn=要素]]</Template>
  <TotalTime>720</TotalTime>
  <Words>1009</Words>
  <Application>Microsoft Office PowerPoint</Application>
  <PresentationFormat>寬螢幕</PresentationFormat>
  <Paragraphs>78</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標楷體</vt:lpstr>
      <vt:lpstr>Arial</vt:lpstr>
      <vt:lpstr>Calibri</vt:lpstr>
      <vt:lpstr>Calibri Light</vt:lpstr>
      <vt:lpstr>Times New Roman</vt:lpstr>
      <vt:lpstr>Wingdings 2</vt:lpstr>
      <vt:lpstr>HDOfficeLightV0</vt:lpstr>
      <vt:lpstr>CAD Design Project 3 – Boolean Optimization with Espresso</vt:lpstr>
      <vt:lpstr>Background</vt:lpstr>
      <vt:lpstr>Rough Comparison of Minimizers</vt:lpstr>
      <vt:lpstr>Espresso</vt:lpstr>
      <vt:lpstr>Common Keywords</vt:lpstr>
      <vt:lpstr>Common Keywords</vt:lpstr>
      <vt:lpstr>Example</vt:lpstr>
      <vt:lpstr>Example</vt:lpstr>
      <vt:lpstr>Other Keywords</vt:lpstr>
      <vt:lpstr>Other Keywords</vt:lpstr>
      <vt:lpstr>Example</vt:lpstr>
      <vt:lpstr>Discussion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 Design Project 3 – Boolean Optimization with Espresso</dc:title>
  <dc:creator>張棨揚</dc:creator>
  <cp:lastModifiedBy>張棨揚</cp:lastModifiedBy>
  <cp:revision>10</cp:revision>
  <dcterms:created xsi:type="dcterms:W3CDTF">2022-10-20T07:40:44Z</dcterms:created>
  <dcterms:modified xsi:type="dcterms:W3CDTF">2022-10-26T01:23:36Z</dcterms:modified>
</cp:coreProperties>
</file>