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60"/>
  </p:handoutMasterIdLst>
  <p:sldIdLst>
    <p:sldId id="371" r:id="rId2"/>
    <p:sldId id="329" r:id="rId3"/>
    <p:sldId id="372" r:id="rId4"/>
    <p:sldId id="331" r:id="rId5"/>
    <p:sldId id="332" r:id="rId6"/>
    <p:sldId id="333" r:id="rId7"/>
    <p:sldId id="334" r:id="rId8"/>
    <p:sldId id="341" r:id="rId9"/>
    <p:sldId id="436" r:id="rId10"/>
    <p:sldId id="339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55" r:id="rId24"/>
    <p:sldId id="387" r:id="rId25"/>
    <p:sldId id="388" r:id="rId26"/>
    <p:sldId id="386" r:id="rId27"/>
    <p:sldId id="389" r:id="rId28"/>
    <p:sldId id="390" r:id="rId29"/>
    <p:sldId id="391" r:id="rId30"/>
    <p:sldId id="266" r:id="rId31"/>
    <p:sldId id="264" r:id="rId32"/>
    <p:sldId id="403" r:id="rId33"/>
    <p:sldId id="343" r:id="rId34"/>
    <p:sldId id="446" r:id="rId35"/>
    <p:sldId id="447" r:id="rId36"/>
    <p:sldId id="448" r:id="rId37"/>
    <p:sldId id="365" r:id="rId38"/>
    <p:sldId id="385" r:id="rId39"/>
    <p:sldId id="267" r:id="rId40"/>
    <p:sldId id="392" r:id="rId41"/>
    <p:sldId id="449" r:id="rId42"/>
    <p:sldId id="274" r:id="rId43"/>
    <p:sldId id="393" r:id="rId44"/>
    <p:sldId id="395" r:id="rId45"/>
    <p:sldId id="275" r:id="rId46"/>
    <p:sldId id="396" r:id="rId47"/>
    <p:sldId id="276" r:id="rId48"/>
    <p:sldId id="394" r:id="rId49"/>
    <p:sldId id="450" r:id="rId50"/>
    <p:sldId id="451" r:id="rId51"/>
    <p:sldId id="452" r:id="rId52"/>
    <p:sldId id="277" r:id="rId53"/>
    <p:sldId id="444" r:id="rId54"/>
    <p:sldId id="445" r:id="rId55"/>
    <p:sldId id="453" r:id="rId56"/>
    <p:sldId id="454" r:id="rId57"/>
    <p:sldId id="278" r:id="rId58"/>
    <p:sldId id="303" r:id="rId5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4E0"/>
    <a:srgbClr val="FFFFCC"/>
    <a:srgbClr val="FEB4B4"/>
    <a:srgbClr val="FFFFFF"/>
    <a:srgbClr val="FBB3B3"/>
    <a:srgbClr val="FFCCFF"/>
    <a:srgbClr val="CC0000"/>
    <a:srgbClr val="FFCCCC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D951-0225-4927-BE4C-5C37A1E7251D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D41-B76C-4E7A-B3CC-A71EB92F8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543800" cy="59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20822"/>
            <a:ext cx="7543801" cy="53545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20279-59E7-40CF-A8DD-E4FA84588C63}" type="datetimeFigureOut">
              <a:rPr kumimoji="1" lang="ja-JP" altLang="en-US" smtClean="0"/>
              <a:t>2018/8/13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7814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image" Target="../media/image23.png"/><Relationship Id="rId21" Type="http://schemas.openxmlformats.org/officeDocument/2006/relationships/image" Target="../media/image33.png"/><Relationship Id="rId17" Type="http://schemas.openxmlformats.org/officeDocument/2006/relationships/image" Target="../media/image29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4.jpeg"/><Relationship Id="rId14" Type="http://schemas.openxmlformats.org/officeDocument/2006/relationships/image" Target="../media/image25.png"/><Relationship Id="rId2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6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391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371.png"/><Relationship Id="rId4" Type="http://schemas.openxmlformats.org/officeDocument/2006/relationships/image" Target="../media/image3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2.png"/><Relationship Id="rId7" Type="http://schemas.openxmlformats.org/officeDocument/2006/relationships/image" Target="../media/image78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78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3" Type="http://schemas.openxmlformats.org/officeDocument/2006/relationships/image" Target="../media/image79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9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7" Type="http://schemas.openxmlformats.org/officeDocument/2006/relationships/image" Target="../media/image136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110.png"/><Relationship Id="rId4" Type="http://schemas.openxmlformats.org/officeDocument/2006/relationships/image" Target="../media/image110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81.png"/><Relationship Id="rId7" Type="http://schemas.openxmlformats.org/officeDocument/2006/relationships/image" Target="../media/image13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41.png"/><Relationship Id="rId5" Type="http://schemas.openxmlformats.org/officeDocument/2006/relationships/image" Target="../media/image84.png"/><Relationship Id="rId10" Type="http://schemas.openxmlformats.org/officeDocument/2006/relationships/image" Target="../media/image140.png"/><Relationship Id="rId4" Type="http://schemas.openxmlformats.org/officeDocument/2006/relationships/image" Target="../media/image82.png"/><Relationship Id="rId9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nu.org/software/octa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0.png"/><Relationship Id="rId13" Type="http://schemas.openxmlformats.org/officeDocument/2006/relationships/image" Target="../media/image1480.png"/><Relationship Id="rId18" Type="http://schemas.openxmlformats.org/officeDocument/2006/relationships/image" Target="../media/image1530.png"/><Relationship Id="rId26" Type="http://schemas.openxmlformats.org/officeDocument/2006/relationships/image" Target="../media/image161.png"/><Relationship Id="rId3" Type="http://schemas.openxmlformats.org/officeDocument/2006/relationships/image" Target="../media/image1380.png"/><Relationship Id="rId21" Type="http://schemas.openxmlformats.org/officeDocument/2006/relationships/image" Target="../media/image156.png"/><Relationship Id="rId7" Type="http://schemas.openxmlformats.org/officeDocument/2006/relationships/image" Target="../media/image1420.png"/><Relationship Id="rId12" Type="http://schemas.openxmlformats.org/officeDocument/2006/relationships/image" Target="../media/image1470.png"/><Relationship Id="rId17" Type="http://schemas.openxmlformats.org/officeDocument/2006/relationships/image" Target="../media/image1520.png"/><Relationship Id="rId25" Type="http://schemas.openxmlformats.org/officeDocument/2006/relationships/image" Target="../media/image160.png"/><Relationship Id="rId2" Type="http://schemas.openxmlformats.org/officeDocument/2006/relationships/image" Target="../media/image1370.png"/><Relationship Id="rId16" Type="http://schemas.openxmlformats.org/officeDocument/2006/relationships/image" Target="../media/image1510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1460.png"/><Relationship Id="rId24" Type="http://schemas.openxmlformats.org/officeDocument/2006/relationships/image" Target="../media/image159.png"/><Relationship Id="rId5" Type="http://schemas.openxmlformats.org/officeDocument/2006/relationships/image" Target="../media/image1400.png"/><Relationship Id="rId15" Type="http://schemas.openxmlformats.org/officeDocument/2006/relationships/image" Target="../media/image150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10" Type="http://schemas.openxmlformats.org/officeDocument/2006/relationships/image" Target="../media/image1450.png"/><Relationship Id="rId19" Type="http://schemas.openxmlformats.org/officeDocument/2006/relationships/image" Target="../media/image154.png"/><Relationship Id="rId4" Type="http://schemas.openxmlformats.org/officeDocument/2006/relationships/image" Target="../media/image1390.png"/><Relationship Id="rId9" Type="http://schemas.openxmlformats.org/officeDocument/2006/relationships/image" Target="../media/image1440.png"/><Relationship Id="rId14" Type="http://schemas.openxmlformats.org/officeDocument/2006/relationships/image" Target="../media/image1490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0.png"/><Relationship Id="rId13" Type="http://schemas.openxmlformats.org/officeDocument/2006/relationships/image" Target="../media/image1480.png"/><Relationship Id="rId18" Type="http://schemas.openxmlformats.org/officeDocument/2006/relationships/image" Target="../media/image1530.png"/><Relationship Id="rId26" Type="http://schemas.openxmlformats.org/officeDocument/2006/relationships/image" Target="../media/image161.png"/><Relationship Id="rId3" Type="http://schemas.openxmlformats.org/officeDocument/2006/relationships/image" Target="../media/image1380.png"/><Relationship Id="rId21" Type="http://schemas.openxmlformats.org/officeDocument/2006/relationships/image" Target="../media/image156.png"/><Relationship Id="rId7" Type="http://schemas.openxmlformats.org/officeDocument/2006/relationships/image" Target="../media/image1420.png"/><Relationship Id="rId12" Type="http://schemas.openxmlformats.org/officeDocument/2006/relationships/image" Target="../media/image1470.png"/><Relationship Id="rId17" Type="http://schemas.openxmlformats.org/officeDocument/2006/relationships/image" Target="../media/image1520.png"/><Relationship Id="rId25" Type="http://schemas.openxmlformats.org/officeDocument/2006/relationships/image" Target="../media/image160.png"/><Relationship Id="rId2" Type="http://schemas.openxmlformats.org/officeDocument/2006/relationships/image" Target="../media/image1370.png"/><Relationship Id="rId16" Type="http://schemas.openxmlformats.org/officeDocument/2006/relationships/image" Target="../media/image1510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1460.png"/><Relationship Id="rId24" Type="http://schemas.openxmlformats.org/officeDocument/2006/relationships/image" Target="../media/image159.png"/><Relationship Id="rId5" Type="http://schemas.openxmlformats.org/officeDocument/2006/relationships/image" Target="../media/image1400.png"/><Relationship Id="rId15" Type="http://schemas.openxmlformats.org/officeDocument/2006/relationships/image" Target="../media/image150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10" Type="http://schemas.openxmlformats.org/officeDocument/2006/relationships/image" Target="../media/image1450.png"/><Relationship Id="rId19" Type="http://schemas.openxmlformats.org/officeDocument/2006/relationships/image" Target="../media/image154.png"/><Relationship Id="rId4" Type="http://schemas.openxmlformats.org/officeDocument/2006/relationships/image" Target="../media/image1390.png"/><Relationship Id="rId9" Type="http://schemas.openxmlformats.org/officeDocument/2006/relationships/image" Target="../media/image1440.png"/><Relationship Id="rId14" Type="http://schemas.openxmlformats.org/officeDocument/2006/relationships/image" Target="../media/image1490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165.png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3.png"/><Relationship Id="rId5" Type="http://schemas.openxmlformats.org/officeDocument/2006/relationships/image" Target="../media/image168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4" Type="http://schemas.openxmlformats.org/officeDocument/2006/relationships/image" Target="../media/image167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660.png"/><Relationship Id="rId3" Type="http://schemas.openxmlformats.org/officeDocument/2006/relationships/image" Target="../media/image195.png"/><Relationship Id="rId21" Type="http://schemas.openxmlformats.org/officeDocument/2006/relationships/image" Target="../media/image69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610.png"/><Relationship Id="rId25" Type="http://schemas.openxmlformats.org/officeDocument/2006/relationships/image" Target="../media/image731.png"/><Relationship Id="rId2" Type="http://schemas.openxmlformats.org/officeDocument/2006/relationships/image" Target="../media/image1810.png"/><Relationship Id="rId16" Type="http://schemas.openxmlformats.org/officeDocument/2006/relationships/image" Target="../media/image330.png"/><Relationship Id="rId20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24" Type="http://schemas.openxmlformats.org/officeDocument/2006/relationships/image" Target="../media/image721.png"/><Relationship Id="rId5" Type="http://schemas.openxmlformats.org/officeDocument/2006/relationships/image" Target="../media/image210.png"/><Relationship Id="rId15" Type="http://schemas.openxmlformats.org/officeDocument/2006/relationships/image" Target="../media/image320.png"/><Relationship Id="rId23" Type="http://schemas.openxmlformats.org/officeDocument/2006/relationships/image" Target="../media/image710.png"/><Relationship Id="rId10" Type="http://schemas.openxmlformats.org/officeDocument/2006/relationships/image" Target="../media/image260.png"/><Relationship Id="rId19" Type="http://schemas.openxmlformats.org/officeDocument/2006/relationships/image" Target="../media/image67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Relationship Id="rId22" Type="http://schemas.openxmlformats.org/officeDocument/2006/relationships/image" Target="../media/image70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812.png"/><Relationship Id="rId18" Type="http://schemas.openxmlformats.org/officeDocument/2006/relationships/image" Target="../media/image860.png"/><Relationship Id="rId3" Type="http://schemas.openxmlformats.org/officeDocument/2006/relationships/image" Target="../media/image751.png"/><Relationship Id="rId21" Type="http://schemas.openxmlformats.org/officeDocument/2006/relationships/image" Target="../media/image880.png"/><Relationship Id="rId7" Type="http://schemas.openxmlformats.org/officeDocument/2006/relationships/image" Target="../media/image772.png"/><Relationship Id="rId12" Type="http://schemas.openxmlformats.org/officeDocument/2006/relationships/image" Target="../media/image802.png"/><Relationship Id="rId17" Type="http://schemas.openxmlformats.org/officeDocument/2006/relationships/image" Target="../media/image850.png"/><Relationship Id="rId2" Type="http://schemas.openxmlformats.org/officeDocument/2006/relationships/image" Target="../media/image740.png"/><Relationship Id="rId16" Type="http://schemas.openxmlformats.org/officeDocument/2006/relationships/image" Target="../media/image841.png"/><Relationship Id="rId20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792.png"/><Relationship Id="rId24" Type="http://schemas.openxmlformats.org/officeDocument/2006/relationships/image" Target="../media/image910.png"/><Relationship Id="rId5" Type="http://schemas.openxmlformats.org/officeDocument/2006/relationships/image" Target="../media/image210.png"/><Relationship Id="rId15" Type="http://schemas.openxmlformats.org/officeDocument/2006/relationships/image" Target="../media/image830.png"/><Relationship Id="rId23" Type="http://schemas.openxmlformats.org/officeDocument/2006/relationships/image" Target="../media/image900.png"/><Relationship Id="rId10" Type="http://schemas.openxmlformats.org/officeDocument/2006/relationships/image" Target="../media/image260.png"/><Relationship Id="rId19" Type="http://schemas.openxmlformats.org/officeDocument/2006/relationships/image" Target="../media/image670.png"/><Relationship Id="rId4" Type="http://schemas.openxmlformats.org/officeDocument/2006/relationships/image" Target="../media/image200.png"/><Relationship Id="rId9" Type="http://schemas.openxmlformats.org/officeDocument/2006/relationships/image" Target="../media/image782.png"/><Relationship Id="rId14" Type="http://schemas.openxmlformats.org/officeDocument/2006/relationships/image" Target="../media/image821.png"/><Relationship Id="rId22" Type="http://schemas.openxmlformats.org/officeDocument/2006/relationships/image" Target="../media/image89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1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1661.png"/><Relationship Id="rId3" Type="http://schemas.openxmlformats.org/officeDocument/2006/relationships/image" Target="../media/image700.png"/><Relationship Id="rId21" Type="http://schemas.openxmlformats.org/officeDocument/2006/relationships/image" Target="../media/image191.png"/><Relationship Id="rId7" Type="http://schemas.openxmlformats.org/officeDocument/2006/relationships/image" Target="../media/image791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651.png"/><Relationship Id="rId2" Type="http://schemas.openxmlformats.org/officeDocument/2006/relationships/image" Target="../media/image181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840.png"/><Relationship Id="rId24" Type="http://schemas.openxmlformats.org/officeDocument/2006/relationships/image" Target="../media/image1641.png"/><Relationship Id="rId5" Type="http://schemas.openxmlformats.org/officeDocument/2006/relationships/image" Target="../media/image771.png"/><Relationship Id="rId15" Type="http://schemas.openxmlformats.org/officeDocument/2006/relationships/image" Target="../media/image185.png"/><Relationship Id="rId23" Type="http://schemas.openxmlformats.org/officeDocument/2006/relationships/image" Target="../media/image1820.png"/><Relationship Id="rId28" Type="http://schemas.openxmlformats.org/officeDocument/2006/relationships/image" Target="../media/image193.png"/><Relationship Id="rId10" Type="http://schemas.openxmlformats.org/officeDocument/2006/relationships/image" Target="../media/image820.png"/><Relationship Id="rId19" Type="http://schemas.openxmlformats.org/officeDocument/2006/relationships/image" Target="../media/image189.png"/><Relationship Id="rId4" Type="http://schemas.openxmlformats.org/officeDocument/2006/relationships/image" Target="../media/image720.png"/><Relationship Id="rId9" Type="http://schemas.openxmlformats.org/officeDocument/2006/relationships/image" Target="../media/image811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6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6766"/>
            <a:ext cx="2653146" cy="574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5038" y="1368552"/>
            <a:ext cx="7543800" cy="2926357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Basic Operations in</a:t>
            </a:r>
            <a:r>
              <a:rPr kumimoji="1" lang="en-US" altLang="ja-JP" sz="4000" dirty="0" smtClean="0"/>
              <a:t> MATLAB</a:t>
            </a:r>
            <a:br>
              <a:rPr kumimoji="1" lang="en-US" altLang="ja-JP" sz="4000" dirty="0" smtClean="0"/>
            </a:br>
            <a:r>
              <a:rPr lang="en-US" altLang="ja-JP" sz="4000" dirty="0"/>
              <a:t>for </a:t>
            </a:r>
            <a:r>
              <a:rPr lang="en-US" altLang="ja-JP" sz="4000" dirty="0" smtClean="0"/>
              <a:t>Constructing </a:t>
            </a:r>
            <a:r>
              <a:rPr lang="en-US" altLang="ja-JP" sz="4000" dirty="0"/>
              <a:t>Neural </a:t>
            </a:r>
            <a:r>
              <a:rPr lang="en-US" altLang="ja-JP" sz="4000" dirty="0" smtClean="0"/>
              <a:t>Network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55" y="266766"/>
            <a:ext cx="11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Day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3200" b="1" dirty="0" smtClean="0">
                <a:solidFill>
                  <a:schemeClr val="bg1"/>
                </a:solidFill>
              </a:rPr>
              <a:t>1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Start MATLAB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2960" y="968901"/>
            <a:ext cx="559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When you start MATLAB, the desktop in its default layout.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7" y="1446935"/>
            <a:ext cx="7775354" cy="439659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15820" y="2258008"/>
            <a:ext cx="1875453" cy="3797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40831" y="2258008"/>
            <a:ext cx="4345161" cy="3797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935550" y="2258008"/>
            <a:ext cx="1641643" cy="3797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1871" y="5843531"/>
            <a:ext cx="1820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Current </a:t>
            </a:r>
            <a:r>
              <a:rPr lang="en-US" altLang="ja-JP" dirty="0" smtClean="0"/>
              <a:t>Directory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39543" y="5843531"/>
            <a:ext cx="19534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Command window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15437" y="5843531"/>
            <a:ext cx="12196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Workspace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26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0310" y="681615"/>
            <a:ext cx="7789862" cy="5616575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2+3*4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 err="1"/>
              <a:t>ans</a:t>
            </a:r>
            <a:r>
              <a:rPr lang="en-US" altLang="ja-JP" dirty="0"/>
              <a:t> =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  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x = 2+3*4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x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  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2*x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 err="1"/>
              <a:t>ans</a:t>
            </a:r>
            <a:r>
              <a:rPr lang="en-US" altLang="ja-JP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  28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y = 2*3 ;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88721" y="94096"/>
            <a:ext cx="83883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(1)</a:t>
            </a:r>
          </a:p>
        </p:txBody>
      </p:sp>
      <p:sp>
        <p:nvSpPr>
          <p:cNvPr id="6148" name="テキスト ボックス 1"/>
          <p:cNvSpPr txBox="1">
            <a:spLocks noChangeArrowheads="1"/>
          </p:cNvSpPr>
          <p:nvPr/>
        </p:nvSpPr>
        <p:spPr bwMode="auto">
          <a:xfrm>
            <a:off x="2839027" y="3181351"/>
            <a:ext cx="5588000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You may assign a value to a variable.</a:t>
            </a:r>
          </a:p>
        </p:txBody>
      </p:sp>
      <p:sp>
        <p:nvSpPr>
          <p:cNvPr id="6149" name="テキスト ボックス 4"/>
          <p:cNvSpPr txBox="1">
            <a:spLocks noChangeArrowheads="1"/>
          </p:cNvSpPr>
          <p:nvPr/>
        </p:nvSpPr>
        <p:spPr bwMode="auto">
          <a:xfrm>
            <a:off x="2854902" y="798513"/>
            <a:ext cx="5597525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Prompt symbol designates the beginning of command line. </a:t>
            </a:r>
          </a:p>
        </p:txBody>
      </p:sp>
      <p:cxnSp>
        <p:nvCxnSpPr>
          <p:cNvPr id="6150" name="直線矢印コネクタ 3"/>
          <p:cNvCxnSpPr>
            <a:cxnSpLocks noChangeShapeType="1"/>
          </p:cNvCxnSpPr>
          <p:nvPr/>
        </p:nvCxnSpPr>
        <p:spPr bwMode="auto">
          <a:xfrm flipH="1">
            <a:off x="1184852" y="895351"/>
            <a:ext cx="1670050" cy="47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1" name="テキスト ボックス 8"/>
          <p:cNvSpPr txBox="1">
            <a:spLocks noChangeArrowheads="1"/>
          </p:cNvSpPr>
          <p:nvPr/>
        </p:nvSpPr>
        <p:spPr bwMode="auto">
          <a:xfrm>
            <a:off x="2843790" y="2139951"/>
            <a:ext cx="558323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If you do not specify an output variable, MATLAB uses a default variable ans.  </a:t>
            </a:r>
          </a:p>
        </p:txBody>
      </p:sp>
      <p:sp>
        <p:nvSpPr>
          <p:cNvPr id="6152" name="テキスト ボックス 9"/>
          <p:cNvSpPr txBox="1">
            <a:spLocks noChangeArrowheads="1"/>
          </p:cNvSpPr>
          <p:nvPr/>
        </p:nvSpPr>
        <p:spPr bwMode="auto">
          <a:xfrm>
            <a:off x="2839027" y="4178301"/>
            <a:ext cx="5572125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This variable name can always be used to refer to the results of the previous computations.</a:t>
            </a:r>
          </a:p>
        </p:txBody>
      </p:sp>
      <p:sp>
        <p:nvSpPr>
          <p:cNvPr id="6153" name="テキスト ボックス 9"/>
          <p:cNvSpPr txBox="1">
            <a:spLocks noChangeArrowheads="1"/>
          </p:cNvSpPr>
          <p:nvPr/>
        </p:nvSpPr>
        <p:spPr bwMode="auto">
          <a:xfrm>
            <a:off x="2854902" y="5216526"/>
            <a:ext cx="5572125" cy="10160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semicolon at the end is for suppressing output.  If a semicolon is included, MATLAB doesn’t display the results of the operation. </a:t>
            </a:r>
          </a:p>
        </p:txBody>
      </p:sp>
      <p:cxnSp>
        <p:nvCxnSpPr>
          <p:cNvPr id="6154" name="直線矢印コネクタ 3"/>
          <p:cNvCxnSpPr>
            <a:cxnSpLocks noChangeShapeType="1"/>
          </p:cNvCxnSpPr>
          <p:nvPr/>
        </p:nvCxnSpPr>
        <p:spPr bwMode="auto">
          <a:xfrm flipH="1">
            <a:off x="2046803" y="5724526"/>
            <a:ext cx="808100" cy="2832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テキスト ボックス 1"/>
          <p:cNvSpPr txBox="1">
            <a:spLocks noChangeArrowheads="1"/>
          </p:cNvSpPr>
          <p:nvPr/>
        </p:nvSpPr>
        <p:spPr bwMode="auto">
          <a:xfrm>
            <a:off x="2843790" y="1611313"/>
            <a:ext cx="5608637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You can use arithmetic operators +, -, *, and / .</a:t>
            </a:r>
          </a:p>
        </p:txBody>
      </p:sp>
    </p:spTree>
    <p:extLst>
      <p:ext uri="{BB962C8B-B14F-4D97-AF65-F5344CB8AC3E}">
        <p14:creationId xmlns:p14="http://schemas.microsoft.com/office/powerpoint/2010/main" val="35897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159670"/>
            <a:ext cx="7848600" cy="4900035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n1 = 1:5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n1 =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1   2   3   4  5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n2 = 1:2:5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n2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1  3  5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n3 = 5:-1:1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n3 =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5  4  3  2  1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&gt;&gt;n4 = 5:-2:1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n4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5  3  1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0323" y="269082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(2</a:t>
            </a: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(The colon notation)</a:t>
            </a:r>
            <a:endParaRPr lang="en-US" altLang="ja-JP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2" name="テキスト ボックス 1"/>
          <p:cNvSpPr txBox="1">
            <a:spLocks noChangeArrowheads="1"/>
          </p:cNvSpPr>
          <p:nvPr/>
        </p:nvSpPr>
        <p:spPr bwMode="auto">
          <a:xfrm>
            <a:off x="3028950" y="1341438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The colon notation</a:t>
            </a:r>
            <a:r>
              <a:rPr lang="en-US" altLang="ja-JP" sz="2000"/>
              <a:t> is very useful to access blocks of elements. </a:t>
            </a:r>
          </a:p>
        </p:txBody>
      </p:sp>
      <p:sp>
        <p:nvSpPr>
          <p:cNvPr id="7173" name="テキスト ボックス 1"/>
          <p:cNvSpPr txBox="1">
            <a:spLocks noChangeArrowheads="1"/>
          </p:cNvSpPr>
          <p:nvPr/>
        </p:nvSpPr>
        <p:spPr bwMode="auto">
          <a:xfrm>
            <a:off x="2984500" y="3203575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1:2:5 says to start at 1, count up by 2 and stop when the count reaches 5. </a:t>
            </a:r>
          </a:p>
        </p:txBody>
      </p:sp>
      <p:sp>
        <p:nvSpPr>
          <p:cNvPr id="7174" name="テキスト ボックス 1"/>
          <p:cNvSpPr txBox="1">
            <a:spLocks noChangeArrowheads="1"/>
          </p:cNvSpPr>
          <p:nvPr/>
        </p:nvSpPr>
        <p:spPr bwMode="auto">
          <a:xfrm>
            <a:off x="3028950" y="2133600"/>
            <a:ext cx="5424488" cy="70643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The notation 1:5 says to start at 1, count up by 1 and stop when the count reaches 5.</a:t>
            </a:r>
          </a:p>
        </p:txBody>
      </p:sp>
      <p:sp>
        <p:nvSpPr>
          <p:cNvPr id="7175" name="テキスト ボックス 1"/>
          <p:cNvSpPr txBox="1">
            <a:spLocks noChangeArrowheads="1"/>
          </p:cNvSpPr>
          <p:nvPr/>
        </p:nvSpPr>
        <p:spPr bwMode="auto">
          <a:xfrm>
            <a:off x="2984500" y="4365625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5:-1:1 says to start at 5, decrease by 1 and stop when it reaches 1.   </a:t>
            </a:r>
          </a:p>
        </p:txBody>
      </p:sp>
    </p:spTree>
    <p:extLst>
      <p:ext uri="{BB962C8B-B14F-4D97-AF65-F5344CB8AC3E}">
        <p14:creationId xmlns:p14="http://schemas.microsoft.com/office/powerpoint/2010/main" val="40504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7807325" cy="43735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v=[ 1 3 5 7 9 ]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v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1   3   5   7  9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v(2)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</a:t>
            </a:r>
            <a:r>
              <a:rPr lang="en-US" altLang="ja-JP" sz="2400" dirty="0" smtClean="0"/>
              <a:t>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</a:t>
            </a:r>
            <a:r>
              <a:rPr lang="en-US" altLang="ja-JP" sz="2400" dirty="0"/>
              <a:t>v(1:3)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1  3  5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3850" y="260350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(3)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(Vector Manipulations)</a:t>
            </a:r>
          </a:p>
        </p:txBody>
      </p:sp>
      <p:sp>
        <p:nvSpPr>
          <p:cNvPr id="8196" name="テキスト ボックス 1"/>
          <p:cNvSpPr txBox="1">
            <a:spLocks noChangeArrowheads="1"/>
          </p:cNvSpPr>
          <p:nvPr/>
        </p:nvSpPr>
        <p:spPr bwMode="auto">
          <a:xfrm>
            <a:off x="2987675" y="2924175"/>
            <a:ext cx="5424488" cy="40163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v(2) is the second element of vector v.</a:t>
            </a:r>
          </a:p>
        </p:txBody>
      </p:sp>
      <p:sp>
        <p:nvSpPr>
          <p:cNvPr id="8197" name="テキスト ボックス 1"/>
          <p:cNvSpPr txBox="1">
            <a:spLocks noChangeArrowheads="1"/>
          </p:cNvSpPr>
          <p:nvPr/>
        </p:nvSpPr>
        <p:spPr bwMode="auto">
          <a:xfrm>
            <a:off x="2916238" y="1530350"/>
            <a:ext cx="5495925" cy="10160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 row vector, or an array of dimension 1xN, is created by square brackets.  The elements are separated by spaces or by commas.</a:t>
            </a:r>
          </a:p>
        </p:txBody>
      </p:sp>
      <p:sp>
        <p:nvSpPr>
          <p:cNvPr id="8198" name="テキスト ボックス 1"/>
          <p:cNvSpPr txBox="1">
            <a:spLocks noChangeArrowheads="1"/>
          </p:cNvSpPr>
          <p:nvPr/>
        </p:nvSpPr>
        <p:spPr bwMode="auto">
          <a:xfrm>
            <a:off x="2951956" y="4523220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To access the first three elements of  v, we write v(1:3).</a:t>
            </a:r>
          </a:p>
        </p:txBody>
      </p:sp>
      <p:sp>
        <p:nvSpPr>
          <p:cNvPr id="3" name="四角形吹き出し 2"/>
          <p:cNvSpPr/>
          <p:nvPr/>
        </p:nvSpPr>
        <p:spPr>
          <a:xfrm>
            <a:off x="2951956" y="3673720"/>
            <a:ext cx="5086716" cy="641897"/>
          </a:xfrm>
          <a:prstGeom prst="wedgeRectCallout">
            <a:avLst>
              <a:gd name="adj1" fmla="val -41071"/>
              <a:gd name="adj2" fmla="val -1120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rgbClr val="FF0000"/>
                </a:solidFill>
              </a:rPr>
              <a:t>Note that MATLAB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array indexing starts from 1 not 0.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880" y="1175472"/>
            <a:ext cx="4903787" cy="5184775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v(2:4)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3  5  7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v(2:end)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3  5  7  9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v(1:2:5)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1  5  9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v(end:-2:1)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9  5  1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3850" y="104775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(4)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(Vector Manipulations)</a:t>
            </a:r>
          </a:p>
        </p:txBody>
      </p:sp>
      <p:sp>
        <p:nvSpPr>
          <p:cNvPr id="9220" name="テキスト ボックス 1"/>
          <p:cNvSpPr txBox="1">
            <a:spLocks noChangeArrowheads="1"/>
          </p:cNvSpPr>
          <p:nvPr/>
        </p:nvSpPr>
        <p:spPr bwMode="auto">
          <a:xfrm>
            <a:off x="2795588" y="1484313"/>
            <a:ext cx="542448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v(2:4) means we can access the second through the fourth elements. </a:t>
            </a:r>
          </a:p>
        </p:txBody>
      </p:sp>
      <p:sp>
        <p:nvSpPr>
          <p:cNvPr id="9221" name="テキスト ボックス 1"/>
          <p:cNvSpPr txBox="1">
            <a:spLocks noChangeArrowheads="1"/>
          </p:cNvSpPr>
          <p:nvPr/>
        </p:nvSpPr>
        <p:spPr bwMode="auto">
          <a:xfrm>
            <a:off x="2795588" y="5253038"/>
            <a:ext cx="5424487" cy="10160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index count starts at the last element, decreases by 2, and stops when it reaches the first element.   </a:t>
            </a:r>
          </a:p>
        </p:txBody>
      </p:sp>
      <p:sp>
        <p:nvSpPr>
          <p:cNvPr id="9222" name="テキスト ボックス 1"/>
          <p:cNvSpPr txBox="1">
            <a:spLocks noChangeArrowheads="1"/>
          </p:cNvSpPr>
          <p:nvPr/>
        </p:nvSpPr>
        <p:spPr bwMode="auto">
          <a:xfrm>
            <a:off x="2795588" y="2901950"/>
            <a:ext cx="5424487" cy="40163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‘end’ signifies the last element. </a:t>
            </a:r>
          </a:p>
        </p:txBody>
      </p:sp>
      <p:sp>
        <p:nvSpPr>
          <p:cNvPr id="9223" name="テキスト ボックス 1"/>
          <p:cNvSpPr txBox="1">
            <a:spLocks noChangeArrowheads="1"/>
          </p:cNvSpPr>
          <p:nvPr/>
        </p:nvSpPr>
        <p:spPr bwMode="auto">
          <a:xfrm>
            <a:off x="2795588" y="3938588"/>
            <a:ext cx="542448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index is not restricted to contiguous elements.    </a:t>
            </a:r>
          </a:p>
        </p:txBody>
      </p:sp>
    </p:spTree>
    <p:extLst>
      <p:ext uri="{BB962C8B-B14F-4D97-AF65-F5344CB8AC3E}">
        <p14:creationId xmlns:p14="http://schemas.microsoft.com/office/powerpoint/2010/main" val="23872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6347" y="1216746"/>
            <a:ext cx="7735887" cy="5218689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A=[1 2 3 4; 5 6 7 8; 9 1 2 3]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A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1   2   3   4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5   6   7   8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9   1   2   3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B=A’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B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1   5   9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2   6   1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3   7   2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4   8   3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3850" y="260350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(5)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0244" name="テキスト ボックス 1"/>
          <p:cNvSpPr txBox="1">
            <a:spLocks noChangeArrowheads="1"/>
          </p:cNvSpPr>
          <p:nvPr/>
        </p:nvSpPr>
        <p:spPr bwMode="auto">
          <a:xfrm>
            <a:off x="2916238" y="2092325"/>
            <a:ext cx="5424487" cy="132397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A matrix is entered row by row,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And each row is separated by the semicolon(;).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Within each row, elements are separated by a space or a comma(,).</a:t>
            </a:r>
            <a:endParaRPr lang="ja-JP" altLang="en-US" sz="2000" dirty="0"/>
          </a:p>
        </p:txBody>
      </p:sp>
      <p:sp>
        <p:nvSpPr>
          <p:cNvPr id="10245" name="テキスト ボックス 5"/>
          <p:cNvSpPr txBox="1">
            <a:spLocks noChangeArrowheads="1"/>
          </p:cNvSpPr>
          <p:nvPr/>
        </p:nvSpPr>
        <p:spPr bwMode="auto">
          <a:xfrm>
            <a:off x="2916238" y="4168775"/>
            <a:ext cx="5424487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A’ is a transpose of matrix A. </a:t>
            </a:r>
          </a:p>
        </p:txBody>
      </p:sp>
    </p:spTree>
    <p:extLst>
      <p:ext uri="{BB962C8B-B14F-4D97-AF65-F5344CB8AC3E}">
        <p14:creationId xmlns:p14="http://schemas.microsoft.com/office/powerpoint/2010/main" val="30521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069" y="1161328"/>
            <a:ext cx="7935912" cy="5357235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5   6   7   8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9   1   2   3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&gt;&gt; A(2, 3)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A(2, 3) =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5   6   0   8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9   1   2   3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</a:t>
            </a:r>
          </a:p>
        </p:txBody>
      </p:sp>
      <p:grpSp>
        <p:nvGrpSpPr>
          <p:cNvPr id="11267" name="グループ化 2"/>
          <p:cNvGrpSpPr>
            <a:grpSpLocks/>
          </p:cNvGrpSpPr>
          <p:nvPr/>
        </p:nvGrpSpPr>
        <p:grpSpPr bwMode="auto">
          <a:xfrm>
            <a:off x="5875338" y="4437063"/>
            <a:ext cx="2665412" cy="1922462"/>
            <a:chOff x="4644008" y="3294683"/>
            <a:chExt cx="2665561" cy="1922288"/>
          </a:xfrm>
        </p:grpSpPr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4644008" y="3955087"/>
              <a:ext cx="2665561" cy="126188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 5   6   7   8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 9   1   2   3</a:t>
              </a:r>
            </a:p>
          </p:txBody>
        </p:sp>
        <p:sp>
          <p:nvSpPr>
            <p:cNvPr id="11273" name="Line 13"/>
            <p:cNvSpPr>
              <a:spLocks noChangeShapeType="1"/>
            </p:cNvSpPr>
            <p:nvPr/>
          </p:nvSpPr>
          <p:spPr bwMode="auto">
            <a:xfrm>
              <a:off x="5940962" y="3725293"/>
              <a:ext cx="396800" cy="7047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Text Box 14"/>
            <p:cNvSpPr txBox="1">
              <a:spLocks noChangeArrowheads="1"/>
            </p:cNvSpPr>
            <p:nvPr/>
          </p:nvSpPr>
          <p:spPr bwMode="auto">
            <a:xfrm>
              <a:off x="5061521" y="3294683"/>
              <a:ext cx="13476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A(2, 3)</a:t>
              </a:r>
              <a:endParaRPr lang="ja-JP" altLang="en-US" sz="2400"/>
            </a:p>
          </p:txBody>
        </p:sp>
        <p:sp>
          <p:nvSpPr>
            <p:cNvPr id="11275" name="Oval 9"/>
            <p:cNvSpPr>
              <a:spLocks noChangeArrowheads="1"/>
            </p:cNvSpPr>
            <p:nvPr/>
          </p:nvSpPr>
          <p:spPr bwMode="auto">
            <a:xfrm>
              <a:off x="6284829" y="4376169"/>
              <a:ext cx="431800" cy="433387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(6)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1269" name="テキスト ボックス 14"/>
          <p:cNvSpPr txBox="1">
            <a:spLocks noChangeArrowheads="1"/>
          </p:cNvSpPr>
          <p:nvPr/>
        </p:nvSpPr>
        <p:spPr bwMode="auto">
          <a:xfrm>
            <a:off x="2879725" y="1628775"/>
            <a:ext cx="5661025" cy="58578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check the A matrix again,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we simply type A.</a:t>
            </a:r>
          </a:p>
        </p:txBody>
      </p:sp>
      <p:sp>
        <p:nvSpPr>
          <p:cNvPr id="11270" name="テキスト ボックス 14"/>
          <p:cNvSpPr txBox="1">
            <a:spLocks noChangeArrowheads="1"/>
          </p:cNvSpPr>
          <p:nvPr/>
        </p:nvSpPr>
        <p:spPr bwMode="auto">
          <a:xfrm>
            <a:off x="2867025" y="3449638"/>
            <a:ext cx="5673725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extract the element in the second row, third column, we write A(2,3). </a:t>
            </a:r>
          </a:p>
        </p:txBody>
      </p:sp>
      <p:sp>
        <p:nvSpPr>
          <p:cNvPr id="11271" name="テキスト ボックス 14"/>
          <p:cNvSpPr txBox="1">
            <a:spLocks noChangeArrowheads="1"/>
          </p:cNvSpPr>
          <p:nvPr/>
        </p:nvSpPr>
        <p:spPr bwMode="auto">
          <a:xfrm>
            <a:off x="2867025" y="4794250"/>
            <a:ext cx="2768600" cy="8318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set the element to 0, we write A(2, 3)=0. </a:t>
            </a:r>
          </a:p>
        </p:txBody>
      </p:sp>
    </p:spTree>
    <p:extLst>
      <p:ext uri="{BB962C8B-B14F-4D97-AF65-F5344CB8AC3E}">
        <p14:creationId xmlns:p14="http://schemas.microsoft.com/office/powerpoint/2010/main" val="9653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2613" y="1195388"/>
            <a:ext cx="7974012" cy="5289550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A(:, 3)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3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A(1, :)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A(1, :) + A(3, :)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10   3   5   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</a:t>
            </a:r>
          </a:p>
        </p:txBody>
      </p:sp>
      <p:sp>
        <p:nvSpPr>
          <p:cNvPr id="12291" name="テキスト ボックス 1"/>
          <p:cNvSpPr txBox="1">
            <a:spLocks noChangeArrowheads="1"/>
          </p:cNvSpPr>
          <p:nvPr/>
        </p:nvSpPr>
        <p:spPr bwMode="auto">
          <a:xfrm>
            <a:off x="3154363" y="1555750"/>
            <a:ext cx="5424487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A(:, 3) is the third column of matrix A.</a:t>
            </a:r>
          </a:p>
        </p:txBody>
      </p:sp>
      <p:sp>
        <p:nvSpPr>
          <p:cNvPr id="12292" name="テキスト ボックス 4"/>
          <p:cNvSpPr txBox="1">
            <a:spLocks noChangeArrowheads="1"/>
          </p:cNvSpPr>
          <p:nvPr/>
        </p:nvSpPr>
        <p:spPr bwMode="auto">
          <a:xfrm>
            <a:off x="3132138" y="3440113"/>
            <a:ext cx="5424487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A(1, :) represents the first row of matrix A.</a:t>
            </a:r>
          </a:p>
        </p:txBody>
      </p:sp>
      <p:sp>
        <p:nvSpPr>
          <p:cNvPr id="12293" name="テキスト ボックス 5"/>
          <p:cNvSpPr txBox="1">
            <a:spLocks noChangeArrowheads="1"/>
          </p:cNvSpPr>
          <p:nvPr/>
        </p:nvSpPr>
        <p:spPr bwMode="auto">
          <a:xfrm>
            <a:off x="3160713" y="2125663"/>
            <a:ext cx="542448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colon operator (</a:t>
            </a:r>
            <a:r>
              <a:rPr lang="en-US" altLang="ja-JP" sz="2000">
                <a:sym typeface="Wingdings" panose="05000000000000000000" pitchFamily="2" charset="2"/>
              </a:rPr>
              <a:t>:) stands for all columns or all rows</a:t>
            </a:r>
            <a:r>
              <a:rPr lang="en-US" altLang="ja-JP" sz="2000"/>
              <a:t>.</a:t>
            </a:r>
          </a:p>
        </p:txBody>
      </p:sp>
      <p:sp>
        <p:nvSpPr>
          <p:cNvPr id="12294" name="テキスト ボックス 4"/>
          <p:cNvSpPr txBox="1">
            <a:spLocks noChangeArrowheads="1"/>
          </p:cNvSpPr>
          <p:nvPr/>
        </p:nvSpPr>
        <p:spPr bwMode="auto">
          <a:xfrm>
            <a:off x="3116263" y="5360556"/>
            <a:ext cx="5468937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000"/>
              <a:t>This means addition of the first and third rows of A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(7)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</p:spTree>
    <p:extLst>
      <p:ext uri="{BB962C8B-B14F-4D97-AF65-F5344CB8AC3E}">
        <p14:creationId xmlns:p14="http://schemas.microsoft.com/office/powerpoint/2010/main" val="37497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7639050" cy="55165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 smtClean="0"/>
              <a:t>&gt;&gt; </a:t>
            </a:r>
            <a:r>
              <a:rPr lang="en-US" altLang="ja-JP" dirty="0"/>
              <a:t>A(:, 1) =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0   1   2   3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A(end, end) =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0   1   2   0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A(end, end-1)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 err="1"/>
              <a:t>ans</a:t>
            </a:r>
            <a:r>
              <a:rPr lang="en-US" altLang="ja-JP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  2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(8)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3316" name="テキスト ボックス 14"/>
          <p:cNvSpPr txBox="1">
            <a:spLocks noChangeArrowheads="1"/>
          </p:cNvSpPr>
          <p:nvPr/>
        </p:nvSpPr>
        <p:spPr bwMode="auto">
          <a:xfrm>
            <a:off x="3116263" y="1628775"/>
            <a:ext cx="4840287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 If we want to set the first column to 0s, we write A(:, 1)=0.  </a:t>
            </a:r>
          </a:p>
        </p:txBody>
      </p:sp>
    </p:spTree>
    <p:extLst>
      <p:ext uri="{BB962C8B-B14F-4D97-AF65-F5344CB8AC3E}">
        <p14:creationId xmlns:p14="http://schemas.microsoft.com/office/powerpoint/2010/main" val="35932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268413"/>
            <a:ext cx="5308600" cy="4929187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</a:t>
            </a:r>
            <a:r>
              <a:rPr lang="en-US" altLang="ja-JP" sz="2400" dirty="0"/>
              <a:t>A(:, 2:4)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A(:, 2) = [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1   3   4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5   0   8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9   2   0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</p:txBody>
      </p:sp>
      <p:sp>
        <p:nvSpPr>
          <p:cNvPr id="14339" name="テキスト ボックス 5"/>
          <p:cNvSpPr txBox="1">
            <a:spLocks noChangeArrowheads="1"/>
          </p:cNvSpPr>
          <p:nvPr/>
        </p:nvSpPr>
        <p:spPr bwMode="auto">
          <a:xfrm>
            <a:off x="2439988" y="1704975"/>
            <a:ext cx="3406775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A(:,2:3) is a sub-matrix with the last three columns of A.</a:t>
            </a:r>
          </a:p>
        </p:txBody>
      </p:sp>
      <p:sp>
        <p:nvSpPr>
          <p:cNvPr id="14340" name="テキスト ボックス 4"/>
          <p:cNvSpPr txBox="1">
            <a:spLocks noChangeArrowheads="1"/>
          </p:cNvSpPr>
          <p:nvPr/>
        </p:nvSpPr>
        <p:spPr bwMode="auto">
          <a:xfrm>
            <a:off x="2541588" y="3675063"/>
            <a:ext cx="3686175" cy="830262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A row or a column of a matrix can be deleted by setting it to a null vector, [ ].</a:t>
            </a:r>
          </a:p>
        </p:txBody>
      </p:sp>
      <p:grpSp>
        <p:nvGrpSpPr>
          <p:cNvPr id="14341" name="グループ化 1"/>
          <p:cNvGrpSpPr>
            <a:grpSpLocks/>
          </p:cNvGrpSpPr>
          <p:nvPr/>
        </p:nvGrpSpPr>
        <p:grpSpPr bwMode="auto">
          <a:xfrm>
            <a:off x="6046788" y="1268413"/>
            <a:ext cx="2665412" cy="2314575"/>
            <a:chOff x="6046788" y="1268413"/>
            <a:chExt cx="2665412" cy="2314575"/>
          </a:xfrm>
        </p:grpSpPr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6046788" y="2088744"/>
              <a:ext cx="2665412" cy="126230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5   6   0   8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9   1   2   0</a:t>
              </a:r>
            </a:p>
          </p:txBody>
        </p:sp>
        <p:sp>
          <p:nvSpPr>
            <p:cNvPr id="14344" name="Oval 12"/>
            <p:cNvSpPr>
              <a:spLocks noChangeArrowheads="1"/>
            </p:cNvSpPr>
            <p:nvPr/>
          </p:nvSpPr>
          <p:spPr bwMode="auto">
            <a:xfrm>
              <a:off x="7191522" y="1935019"/>
              <a:ext cx="1340918" cy="1647969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45" name="Line 13"/>
            <p:cNvSpPr>
              <a:spLocks noChangeShapeType="1"/>
            </p:cNvSpPr>
            <p:nvPr/>
          </p:nvSpPr>
          <p:spPr bwMode="auto">
            <a:xfrm>
              <a:off x="7191522" y="1686675"/>
              <a:ext cx="187971" cy="3546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46" name="Text Box 14"/>
            <p:cNvSpPr txBox="1">
              <a:spLocks noChangeArrowheads="1"/>
            </p:cNvSpPr>
            <p:nvPr/>
          </p:nvSpPr>
          <p:spPr bwMode="auto">
            <a:xfrm>
              <a:off x="6464278" y="1268413"/>
              <a:ext cx="1347613" cy="46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A(:, 2:4)</a:t>
              </a:r>
              <a:endParaRPr lang="ja-JP" altLang="en-US" sz="2400"/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(9)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</p:spTree>
    <p:extLst>
      <p:ext uri="{BB962C8B-B14F-4D97-AF65-F5344CB8AC3E}">
        <p14:creationId xmlns:p14="http://schemas.microsoft.com/office/powerpoint/2010/main" val="41622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MATLAB Programming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5087" y="997022"/>
            <a:ext cx="8043949" cy="2612087"/>
          </a:xfrm>
        </p:spPr>
        <p:txBody>
          <a:bodyPr>
            <a:noAutofit/>
          </a:bodyPr>
          <a:lstStyle/>
          <a:p>
            <a:pPr lvl="1"/>
            <a:r>
              <a:rPr lang="en-US" altLang="ja-JP" sz="2400" dirty="0" smtClean="0"/>
              <a:t>MATLAB (</a:t>
            </a:r>
            <a:r>
              <a:rPr lang="en-US" altLang="ja-JP" sz="2400" dirty="0" err="1" smtClean="0"/>
              <a:t>MATrix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LABoratory</a:t>
            </a:r>
            <a:r>
              <a:rPr lang="en-US" altLang="ja-JP" sz="2400" dirty="0" smtClean="0"/>
              <a:t>) stands </a:t>
            </a:r>
            <a:r>
              <a:rPr lang="en-US" altLang="ja-JP" sz="2400" dirty="0"/>
              <a:t>for matrix (i.e., </a:t>
            </a:r>
            <a:r>
              <a:rPr lang="en-US" altLang="ja-JP" sz="2400" dirty="0" smtClean="0"/>
              <a:t>two-dimensional </a:t>
            </a:r>
            <a:r>
              <a:rPr lang="en-US" altLang="ja-JP" sz="2400" dirty="0"/>
              <a:t>array) laboratory.</a:t>
            </a:r>
          </a:p>
          <a:p>
            <a:pPr lvl="1"/>
            <a:r>
              <a:rPr lang="en-US" altLang="ja-JP" sz="2400" dirty="0"/>
              <a:t>MATLAB is a high-performance language for technical computing, and an array-oriented language.</a:t>
            </a:r>
          </a:p>
          <a:p>
            <a:pPr lvl="1"/>
            <a:r>
              <a:rPr lang="en-US" altLang="ja-JP" sz="2400" dirty="0"/>
              <a:t>Calculations when constructing or using a neural network </a:t>
            </a:r>
            <a:r>
              <a:rPr lang="en-US" altLang="ja-JP" sz="2400" dirty="0" smtClean="0"/>
              <a:t>are almost  </a:t>
            </a:r>
            <a:r>
              <a:rPr lang="en-US" altLang="ja-JP" sz="2400" dirty="0"/>
              <a:t>represented by matrix operations.</a:t>
            </a:r>
            <a:endParaRPr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22960" y="3609109"/>
            <a:ext cx="768234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400" dirty="0"/>
              <a:t>We will use </a:t>
            </a:r>
            <a:r>
              <a:rPr lang="en-US" altLang="ja-JP" sz="2400" dirty="0" smtClean="0"/>
              <a:t>MATLAB in this course </a:t>
            </a:r>
            <a:r>
              <a:rPr lang="en-US" altLang="ja-JP" sz="2400" dirty="0"/>
              <a:t>to implement neural network model and cultivate a better understanding with several exercises.</a:t>
            </a:r>
          </a:p>
        </p:txBody>
      </p:sp>
    </p:spTree>
    <p:extLst>
      <p:ext uri="{BB962C8B-B14F-4D97-AF65-F5344CB8AC3E}">
        <p14:creationId xmlns:p14="http://schemas.microsoft.com/office/powerpoint/2010/main" val="212656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4659312" cy="48561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</a:t>
            </a:r>
            <a:r>
              <a:rPr lang="en-US" altLang="ja-JP" sz="2400" dirty="0"/>
              <a:t>A(2:3, 2:4)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6   0   8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A(2:end, 3:4)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</p:txBody>
      </p:sp>
      <p:grpSp>
        <p:nvGrpSpPr>
          <p:cNvPr id="15363" name="グループ化 1"/>
          <p:cNvGrpSpPr>
            <a:grpSpLocks/>
          </p:cNvGrpSpPr>
          <p:nvPr/>
        </p:nvGrpSpPr>
        <p:grpSpPr bwMode="auto">
          <a:xfrm>
            <a:off x="5264150" y="1320800"/>
            <a:ext cx="3487738" cy="2562225"/>
            <a:chOff x="5264150" y="1320546"/>
            <a:chExt cx="3487528" cy="2562479"/>
          </a:xfrm>
        </p:grpSpPr>
        <p:sp>
          <p:nvSpPr>
            <p:cNvPr id="15371" name="Text Box 7"/>
            <p:cNvSpPr txBox="1">
              <a:spLocks noChangeArrowheads="1"/>
            </p:cNvSpPr>
            <p:nvPr/>
          </p:nvSpPr>
          <p:spPr bwMode="auto">
            <a:xfrm>
              <a:off x="5357404" y="2572945"/>
              <a:ext cx="2665888" cy="126267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5   6   0   8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9   1   2   0</a:t>
              </a: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6502343" y="2943919"/>
              <a:ext cx="1300159" cy="939106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6502343" y="2371589"/>
              <a:ext cx="439432" cy="5723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5264150" y="1950569"/>
              <a:ext cx="1670924" cy="461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A(2:3, 2:4)</a:t>
              </a:r>
              <a:endParaRPr lang="ja-JP" altLang="en-US" sz="2400"/>
            </a:p>
          </p:txBody>
        </p:sp>
        <p:sp>
          <p:nvSpPr>
            <p:cNvPr id="15375" name="Line 10"/>
            <p:cNvSpPr>
              <a:spLocks noChangeShapeType="1"/>
            </p:cNvSpPr>
            <p:nvPr/>
          </p:nvSpPr>
          <p:spPr bwMode="auto">
            <a:xfrm flipH="1">
              <a:off x="7653277" y="2177477"/>
              <a:ext cx="192566" cy="12199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6" name="Text Box 11"/>
            <p:cNvSpPr txBox="1">
              <a:spLocks noChangeArrowheads="1"/>
            </p:cNvSpPr>
            <p:nvPr/>
          </p:nvSpPr>
          <p:spPr bwMode="auto">
            <a:xfrm>
              <a:off x="6886987" y="1320546"/>
              <a:ext cx="1864691" cy="83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A(end, end)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=A(3,4)</a:t>
              </a:r>
              <a:endParaRPr lang="ja-JP" altLang="en-US" sz="2400"/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(10)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grpSp>
        <p:nvGrpSpPr>
          <p:cNvPr id="15365" name="グループ化 11"/>
          <p:cNvGrpSpPr>
            <a:grpSpLocks/>
          </p:cNvGrpSpPr>
          <p:nvPr/>
        </p:nvGrpSpPr>
        <p:grpSpPr bwMode="auto">
          <a:xfrm>
            <a:off x="5368925" y="4354513"/>
            <a:ext cx="2767013" cy="1903412"/>
            <a:chOff x="5580063" y="2636838"/>
            <a:chExt cx="2767966" cy="1903412"/>
          </a:xfrm>
        </p:grpSpPr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5580063" y="3231792"/>
              <a:ext cx="2767966" cy="126110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5   6   0   8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9   1   2   0</a:t>
              </a:r>
            </a:p>
          </p:txBody>
        </p:sp>
        <p:sp>
          <p:nvSpPr>
            <p:cNvPr id="15368" name="Oval 12"/>
            <p:cNvSpPr>
              <a:spLocks noChangeArrowheads="1"/>
            </p:cNvSpPr>
            <p:nvPr/>
          </p:nvSpPr>
          <p:spPr bwMode="auto">
            <a:xfrm>
              <a:off x="7164150" y="3602307"/>
              <a:ext cx="893684" cy="937943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5369" name="Line 13"/>
            <p:cNvSpPr>
              <a:spLocks noChangeShapeType="1"/>
            </p:cNvSpPr>
            <p:nvPr/>
          </p:nvSpPr>
          <p:spPr bwMode="auto">
            <a:xfrm>
              <a:off x="7290826" y="3062185"/>
              <a:ext cx="261396" cy="5401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0" name="Text Box 14"/>
            <p:cNvSpPr txBox="1">
              <a:spLocks noChangeArrowheads="1"/>
            </p:cNvSpPr>
            <p:nvPr/>
          </p:nvSpPr>
          <p:spPr bwMode="auto">
            <a:xfrm>
              <a:off x="6077454" y="2636838"/>
              <a:ext cx="20949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A(2:end, 3:4)</a:t>
              </a:r>
              <a:endParaRPr lang="ja-JP" altLang="en-US" sz="2400"/>
            </a:p>
          </p:txBody>
        </p:sp>
      </p:grpSp>
      <p:sp>
        <p:nvSpPr>
          <p:cNvPr id="15366" name="Oval 12"/>
          <p:cNvSpPr>
            <a:spLocks noChangeArrowheads="1"/>
          </p:cNvSpPr>
          <p:nvPr/>
        </p:nvSpPr>
        <p:spPr bwMode="auto">
          <a:xfrm>
            <a:off x="7323138" y="3376613"/>
            <a:ext cx="454025" cy="477837"/>
          </a:xfrm>
          <a:prstGeom prst="ellipse">
            <a:avLst/>
          </a:prstGeom>
          <a:solidFill>
            <a:schemeClr val="accent1">
              <a:alpha val="36078"/>
            </a:scheme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1832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4759325" cy="48561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C=[1 3 5; 7 9 2; 4 6 8] </a:t>
            </a:r>
            <a:r>
              <a:rPr lang="en-US" altLang="ja-JP" sz="2400" b="1" dirty="0" smtClean="0"/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C</a:t>
            </a:r>
            <a:endParaRPr lang="en-US" altLang="ja-JP" sz="2400" b="1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C =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1   3   5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7   9   2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4   6   8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C(end:-1:1, :)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 smtClean="0"/>
              <a:t>ans</a:t>
            </a:r>
            <a:r>
              <a:rPr lang="en-US" altLang="ja-JP" sz="2400" dirty="0" smtClean="0"/>
              <a:t> =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  4   6   8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  7   9   2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  1   3   5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(11)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6388" name="テキスト ボックス 5"/>
          <p:cNvSpPr txBox="1">
            <a:spLocks noChangeArrowheads="1"/>
          </p:cNvSpPr>
          <p:nvPr/>
        </p:nvSpPr>
        <p:spPr bwMode="auto">
          <a:xfrm>
            <a:off x="2854325" y="2138363"/>
            <a:ext cx="5834063" cy="585787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MATLAB does not display output on the screen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when an operation ends with the semicolon(;).</a:t>
            </a:r>
          </a:p>
        </p:txBody>
      </p:sp>
      <p:sp>
        <p:nvSpPr>
          <p:cNvPr id="16389" name="テキスト ボックス 14"/>
          <p:cNvSpPr txBox="1">
            <a:spLocks noChangeArrowheads="1"/>
          </p:cNvSpPr>
          <p:nvPr/>
        </p:nvSpPr>
        <p:spPr bwMode="auto">
          <a:xfrm>
            <a:off x="2854325" y="2940050"/>
            <a:ext cx="5832475" cy="58578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check the C matrix again,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we simply type C.</a:t>
            </a:r>
          </a:p>
        </p:txBody>
      </p:sp>
      <p:cxnSp>
        <p:nvCxnSpPr>
          <p:cNvPr id="16390" name="直線矢印コネクタ 2"/>
          <p:cNvCxnSpPr>
            <a:cxnSpLocks noChangeShapeType="1"/>
          </p:cNvCxnSpPr>
          <p:nvPr/>
        </p:nvCxnSpPr>
        <p:spPr bwMode="auto">
          <a:xfrm flipH="1" flipV="1">
            <a:off x="3851564" y="1704109"/>
            <a:ext cx="864900" cy="434254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円/楕円 6"/>
          <p:cNvSpPr>
            <a:spLocks noChangeArrowheads="1"/>
          </p:cNvSpPr>
          <p:nvPr/>
        </p:nvSpPr>
        <p:spPr bwMode="auto">
          <a:xfrm>
            <a:off x="3562206" y="1429040"/>
            <a:ext cx="215900" cy="3635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8965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3924300" y="2887663"/>
            <a:ext cx="5053013" cy="3446462"/>
            <a:chOff x="2245" y="1570"/>
            <a:chExt cx="3183" cy="2171"/>
          </a:xfrm>
        </p:grpSpPr>
        <p:sp>
          <p:nvSpPr>
            <p:cNvPr id="17414" name="Text Box 4"/>
            <p:cNvSpPr txBox="1">
              <a:spLocks noChangeArrowheads="1"/>
            </p:cNvSpPr>
            <p:nvPr/>
          </p:nvSpPr>
          <p:spPr bwMode="auto">
            <a:xfrm>
              <a:off x="2336" y="1844"/>
              <a:ext cx="2041" cy="141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A =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       5   6   7   8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       9   8   2   1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800"/>
            </a:p>
          </p:txBody>
        </p:sp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2653" y="2389"/>
              <a:ext cx="1525" cy="31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16" name="Oval 6"/>
            <p:cNvSpPr>
              <a:spLocks noChangeArrowheads="1"/>
            </p:cNvSpPr>
            <p:nvPr/>
          </p:nvSpPr>
          <p:spPr bwMode="auto">
            <a:xfrm>
              <a:off x="3515" y="2416"/>
              <a:ext cx="272" cy="273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 flipH="1">
              <a:off x="3787" y="2205"/>
              <a:ext cx="771" cy="3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4604" y="2069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A(2, 3)</a:t>
              </a:r>
              <a:endParaRPr lang="ja-JP" altLang="en-US" sz="2400"/>
            </a:p>
          </p:txBody>
        </p:sp>
        <p:sp>
          <p:nvSpPr>
            <p:cNvPr id="17419" name="Oval 9"/>
            <p:cNvSpPr>
              <a:spLocks noChangeArrowheads="1"/>
            </p:cNvSpPr>
            <p:nvPr/>
          </p:nvSpPr>
          <p:spPr bwMode="auto">
            <a:xfrm>
              <a:off x="3143" y="2026"/>
              <a:ext cx="363" cy="1087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 flipH="1">
              <a:off x="3333" y="1753"/>
              <a:ext cx="817" cy="2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4196" y="157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A(:, 2)</a:t>
              </a:r>
              <a:endParaRPr lang="ja-JP" altLang="en-US" sz="2400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 flipH="1" flipV="1">
              <a:off x="4195" y="2568"/>
              <a:ext cx="363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4558" y="2614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A(2, :)</a:t>
              </a:r>
              <a:endParaRPr lang="ja-JP" altLang="en-US" sz="2400"/>
            </a:p>
          </p:txBody>
        </p:sp>
        <p:sp>
          <p:nvSpPr>
            <p:cNvPr id="17424" name="Oval 14"/>
            <p:cNvSpPr>
              <a:spLocks noChangeArrowheads="1"/>
            </p:cNvSpPr>
            <p:nvPr/>
          </p:nvSpPr>
          <p:spPr bwMode="auto">
            <a:xfrm>
              <a:off x="3840" y="2687"/>
              <a:ext cx="272" cy="273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 flipV="1">
              <a:off x="3696" y="2933"/>
              <a:ext cx="273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3379" y="3385"/>
              <a:ext cx="20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A(end, end)= A(3, 4)</a:t>
              </a:r>
            </a:p>
          </p:txBody>
        </p:sp>
        <p:sp>
          <p:nvSpPr>
            <p:cNvPr id="17427" name="AutoShape 17"/>
            <p:cNvSpPr>
              <a:spLocks noChangeArrowheads="1"/>
            </p:cNvSpPr>
            <p:nvPr/>
          </p:nvSpPr>
          <p:spPr bwMode="auto">
            <a:xfrm>
              <a:off x="2880" y="2407"/>
              <a:ext cx="907" cy="571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2245" y="3453"/>
              <a:ext cx="1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A(2:3, 1:3)</a:t>
              </a:r>
              <a:endParaRPr lang="ja-JP" altLang="en-US" sz="2400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 flipV="1">
              <a:off x="2671" y="2933"/>
              <a:ext cx="227" cy="5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7411" name="Rectangle 20"/>
          <p:cNvSpPr>
            <a:spLocks noChangeArrowheads="1"/>
          </p:cNvSpPr>
          <p:nvPr/>
        </p:nvSpPr>
        <p:spPr bwMode="auto">
          <a:xfrm>
            <a:off x="535781" y="1283711"/>
            <a:ext cx="770413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dirty="0"/>
              <a:t>MATLAB supports a number of powerful indexing schemes that simplify array manipulation.  </a:t>
            </a:r>
          </a:p>
          <a:p>
            <a:pPr>
              <a:lnSpc>
                <a:spcPct val="90000"/>
              </a:lnSpc>
            </a:pPr>
            <a:r>
              <a:rPr lang="en-US" altLang="ja-JP" sz="2400" dirty="0"/>
              <a:t>Basic indexing in two dimensions is illustrated as below. </a:t>
            </a:r>
          </a:p>
        </p:txBody>
      </p:sp>
      <p:sp>
        <p:nvSpPr>
          <p:cNvPr id="17412" name="Rectangle 21"/>
          <p:cNvSpPr>
            <a:spLocks noChangeArrowheads="1"/>
          </p:cNvSpPr>
          <p:nvPr/>
        </p:nvSpPr>
        <p:spPr bwMode="auto">
          <a:xfrm>
            <a:off x="424656" y="3017261"/>
            <a:ext cx="330041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000"/>
              <a:t>A is given as the 4x4 matrix.</a:t>
            </a:r>
          </a:p>
          <a:p>
            <a:pPr>
              <a:lnSpc>
                <a:spcPct val="90000"/>
              </a:lnSpc>
            </a:pPr>
            <a:r>
              <a:rPr lang="en-US" altLang="ja-JP" sz="2000"/>
              <a:t>A(2, 3) and A(end, end) represent elements, respectively. </a:t>
            </a:r>
          </a:p>
          <a:p>
            <a:pPr>
              <a:lnSpc>
                <a:spcPct val="90000"/>
              </a:lnSpc>
            </a:pPr>
            <a:r>
              <a:rPr lang="en-US" altLang="ja-JP" sz="2000"/>
              <a:t>A(2, </a:t>
            </a:r>
            <a:r>
              <a:rPr lang="en-US" altLang="ja-JP" sz="2000">
                <a:sym typeface="Wingdings" panose="05000000000000000000" pitchFamily="2" charset="2"/>
              </a:rPr>
              <a:t>:) represents a row vector.</a:t>
            </a:r>
          </a:p>
          <a:p>
            <a:pPr>
              <a:lnSpc>
                <a:spcPct val="90000"/>
              </a:lnSpc>
            </a:pPr>
            <a:r>
              <a:rPr lang="en-US" altLang="ja-JP" sz="2000">
                <a:sym typeface="Wingdings" panose="05000000000000000000" pitchFamily="2" charset="2"/>
              </a:rPr>
              <a:t>A(:, 2) represents a column vector. </a:t>
            </a:r>
          </a:p>
          <a:p>
            <a:pPr>
              <a:lnSpc>
                <a:spcPct val="90000"/>
              </a:lnSpc>
            </a:pPr>
            <a:r>
              <a:rPr lang="en-US" altLang="ja-JP" sz="2000">
                <a:sym typeface="Wingdings" panose="05000000000000000000" pitchFamily="2" charset="2"/>
              </a:rPr>
              <a:t>A(2:3, 1:3) </a:t>
            </a:r>
            <a:r>
              <a:rPr lang="en-US" altLang="ja-JP" sz="2000"/>
              <a:t>represents a submatrix.   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(12)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3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Matrix Manipulations – Array Indexing )</a:t>
            </a:r>
          </a:p>
        </p:txBody>
      </p:sp>
    </p:spTree>
    <p:extLst>
      <p:ext uri="{BB962C8B-B14F-4D97-AF65-F5344CB8AC3E}">
        <p14:creationId xmlns:p14="http://schemas.microsoft.com/office/powerpoint/2010/main" val="6310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dirty="0"/>
              <a:t>Basic Operation in MATLAB (</a:t>
            </a:r>
            <a:r>
              <a:rPr lang="en-US" altLang="ja-JP" dirty="0" smtClean="0"/>
              <a:t>13)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8670" y="994255"/>
            <a:ext cx="8629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You can use a function such as zeros, ones and rand to create a matrix.</a:t>
            </a:r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387257" y="1601097"/>
            <a:ext cx="1611101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2894" y="1665224"/>
            <a:ext cx="1519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zeros(2,3)</a:t>
            </a:r>
          </a:p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pt-B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0   0   0</a:t>
            </a:r>
          </a:p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0   0   0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7894" y="1601097"/>
            <a:ext cx="1664998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85919" y="1665224"/>
            <a:ext cx="13437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ones(4,1)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62428" y="1601097"/>
            <a:ext cx="4001867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0454" y="1665224"/>
            <a:ext cx="3868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rand(3,4)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0.56688   0.87818   0.41082   0.62880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0.11144   0.60390   0.51978   0.82911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0.48224   0.80686   0.93745   0.39139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57" y="3801849"/>
            <a:ext cx="862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To transpose a matrix, use a single quote </a:t>
            </a:r>
            <a:r>
              <a:rPr lang="en-US" altLang="ja-JP" dirty="0" smtClean="0"/>
              <a:t>(‘).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7257" y="4367523"/>
            <a:ext cx="2907005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2894" y="4431650"/>
            <a:ext cx="28582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c = [1 2 3; 4 5 6; 7 8 9]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1   2   3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4   5   6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7   8   9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444903" y="4367523"/>
            <a:ext cx="1611101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90540" y="4431650"/>
            <a:ext cx="15193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c'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1   4   7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2   5   8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3   6   </a:t>
            </a:r>
            <a:r>
              <a:rPr lang="fr-FR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</a:t>
            </a: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84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MATLAB script and script file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5813" y="938631"/>
            <a:ext cx="8270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MATLAB </a:t>
            </a:r>
            <a:r>
              <a:rPr lang="ja-JP" altLang="en-US" sz="2000" dirty="0"/>
              <a:t>program is </a:t>
            </a:r>
            <a:r>
              <a:rPr lang="ja-JP" altLang="en-US" sz="2000" dirty="0" smtClean="0"/>
              <a:t>called </a:t>
            </a:r>
            <a:r>
              <a:rPr lang="ja-JP" altLang="en-US" sz="2000" i="1" dirty="0"/>
              <a:t>script</a:t>
            </a:r>
            <a:r>
              <a:rPr lang="ja-JP" altLang="en-US" sz="2000" dirty="0"/>
              <a:t>. A script is a file with a </a:t>
            </a:r>
            <a:r>
              <a:rPr lang="en-US" altLang="ja-JP" sz="2000" dirty="0" smtClean="0"/>
              <a:t>“</a:t>
            </a:r>
            <a:r>
              <a:rPr lang="ja-JP" altLang="en-US" sz="2000" dirty="0" err="1" smtClean="0"/>
              <a:t>.m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 extension </a:t>
            </a:r>
            <a:r>
              <a:rPr lang="ja-JP" altLang="en-US" sz="2000" dirty="0"/>
              <a:t>that contains multiple sequential lines of MATLAB commands and function calls. You can run a script by typing its name at the </a:t>
            </a:r>
            <a:r>
              <a:rPr lang="ja-JP" altLang="en-US" sz="2000" dirty="0" smtClean="0"/>
              <a:t>command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window</a:t>
            </a:r>
            <a:r>
              <a:rPr lang="ja-JP" altLang="en-US" sz="2000" dirty="0" err="1" smtClean="0"/>
              <a:t>.</a:t>
            </a:r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5814" y="2121631"/>
            <a:ext cx="827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If you want to create a new script file, press “New” button and select “Script”.</a:t>
            </a:r>
          </a:p>
          <a:p>
            <a:r>
              <a:rPr kumimoji="1" lang="en-US" altLang="ja-JP" sz="2000" dirty="0" smtClean="0"/>
              <a:t>Then, describe a script (i.e</a:t>
            </a:r>
            <a:r>
              <a:rPr lang="en-US" altLang="ja-JP" sz="2000" dirty="0" smtClean="0"/>
              <a:t>., commands and functions)</a:t>
            </a:r>
            <a:r>
              <a:rPr kumimoji="1" lang="en-US" altLang="ja-JP" sz="2000" dirty="0" smtClean="0"/>
              <a:t> at an editor window.</a:t>
            </a:r>
          </a:p>
          <a:p>
            <a:r>
              <a:rPr lang="en-US" altLang="ja-JP" sz="2000" dirty="0" smtClean="0"/>
              <a:t>Finally, save as *.m file in your </a:t>
            </a:r>
            <a:r>
              <a:rPr lang="en-US" altLang="ja-JP" sz="2000" dirty="0" err="1" smtClean="0"/>
              <a:t>workfoldar</a:t>
            </a:r>
            <a:r>
              <a:rPr lang="en-US" altLang="ja-JP" sz="2000" dirty="0" smtClean="0"/>
              <a:t>.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9" y="3426563"/>
            <a:ext cx="1865590" cy="21444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231" y="3880439"/>
            <a:ext cx="2365869" cy="1304261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2190212" y="4211700"/>
            <a:ext cx="368690" cy="574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54963" y="5240517"/>
            <a:ext cx="295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Describe a script (commands)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143132" y="4245490"/>
            <a:ext cx="368690" cy="574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38" y="3690206"/>
            <a:ext cx="3169857" cy="190191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381812" y="5609849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Save as *.m file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1549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Execute a script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506971"/>
          </a:xfrm>
        </p:spPr>
        <p:txBody>
          <a:bodyPr/>
          <a:lstStyle/>
          <a:p>
            <a:r>
              <a:rPr kumimoji="1" lang="en-US" altLang="ja-JP" dirty="0" smtClean="0"/>
              <a:t>We can execute a script by </a:t>
            </a:r>
            <a:r>
              <a:rPr lang="en-US" altLang="ja-JP" dirty="0" smtClean="0"/>
              <a:t>enter </a:t>
            </a:r>
            <a:r>
              <a:rPr kumimoji="1" lang="en-US" altLang="ja-JP" dirty="0" smtClean="0"/>
              <a:t>the script filename.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69601" y="1825363"/>
            <a:ext cx="2997840" cy="19596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0873" y="1881840"/>
            <a:ext cx="796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a=5;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b=3;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a+b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4805" y="1427793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testscript.m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45706" y="1825363"/>
            <a:ext cx="2997840" cy="19596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16977" y="1881840"/>
            <a:ext cx="2349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testscript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8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60910" y="1427793"/>
            <a:ext cx="195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Command window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6407727" y="2482004"/>
            <a:ext cx="2479963" cy="505691"/>
          </a:xfrm>
          <a:prstGeom prst="wedgeRectCallout">
            <a:avLst>
              <a:gd name="adj1" fmla="val -56449"/>
              <a:gd name="adj2" fmla="val -90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The script filename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394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Definition of a </a:t>
            </a:r>
            <a:r>
              <a:rPr lang="en-US" altLang="ja-JP" dirty="0" smtClean="0"/>
              <a:t>original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3"/>
            <a:ext cx="7543801" cy="471560"/>
          </a:xfrm>
        </p:spPr>
        <p:txBody>
          <a:bodyPr/>
          <a:lstStyle/>
          <a:p>
            <a:r>
              <a:rPr kumimoji="1" lang="en-US" altLang="ja-JP" dirty="0" smtClean="0"/>
              <a:t>We can define an original function on MATLAB as follows.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48168" y="1825363"/>
            <a:ext cx="3295472" cy="19596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5531" y="1881840"/>
            <a:ext cx="310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x=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testfunc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(a, b)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x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a+b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81539" y="1463651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testfunc.m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24273" y="1825363"/>
            <a:ext cx="2997840" cy="19596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195544" y="1881840"/>
            <a:ext cx="3007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x =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testfunc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(3,4)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39477" y="1427793"/>
            <a:ext cx="195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Command window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6480804" y="2552324"/>
            <a:ext cx="2504782" cy="505691"/>
          </a:xfrm>
          <a:prstGeom prst="wedgeRectCallout">
            <a:avLst>
              <a:gd name="adj1" fmla="val -54236"/>
              <a:gd name="adj2" fmla="val -10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</a:t>
            </a:r>
            <a:r>
              <a:rPr lang="en-US" altLang="ja-JP" dirty="0" smtClean="0"/>
              <a:t>function</a:t>
            </a:r>
            <a:r>
              <a:rPr kumimoji="1" lang="en-US" altLang="ja-JP" dirty="0" smtClean="0"/>
              <a:t> name</a:t>
            </a:r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193731" y="3224551"/>
            <a:ext cx="4745746" cy="1233806"/>
          </a:xfrm>
          <a:prstGeom prst="wedgeRectCallout">
            <a:avLst>
              <a:gd name="adj1" fmla="val 19045"/>
              <a:gd name="adj2" fmla="val -12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/>
              <a:t>【NOTICE】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You have to use a same name for  the function name and the filename.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947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852773" y="1213819"/>
            <a:ext cx="2997840" cy="1796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Operations for vectors and matrices(1)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95966" y="1213818"/>
            <a:ext cx="2997840" cy="17703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04893" y="1177963"/>
            <a:ext cx="2431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&gt;&gt; </a:t>
            </a:r>
            <a:r>
              <a:rPr lang="en-US" altLang="ja-JP" dirty="0"/>
              <a:t>a = [1,2,3,4,5];</a:t>
            </a:r>
          </a:p>
          <a:p>
            <a:r>
              <a:rPr lang="en-US" altLang="ja-JP" dirty="0" smtClean="0"/>
              <a:t>&gt;&gt; </a:t>
            </a:r>
            <a:r>
              <a:rPr lang="en-US" altLang="ja-JP" dirty="0"/>
              <a:t>b = 2;</a:t>
            </a:r>
          </a:p>
          <a:p>
            <a:r>
              <a:rPr lang="en-US" altLang="ja-JP" dirty="0" smtClean="0"/>
              <a:t>&gt;&gt; </a:t>
            </a:r>
            <a:r>
              <a:rPr lang="en-US" altLang="ja-JP" dirty="0" err="1"/>
              <a:t>a+b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ans</a:t>
            </a:r>
            <a:r>
              <a:rPr lang="en-US" altLang="ja-JP" dirty="0"/>
              <a:t> </a:t>
            </a:r>
            <a:r>
              <a:rPr lang="en-US" altLang="ja-JP" dirty="0" smtClean="0"/>
              <a:t>=</a:t>
            </a:r>
            <a:endParaRPr lang="en-US" altLang="ja-JP" dirty="0"/>
          </a:p>
          <a:p>
            <a:r>
              <a:rPr lang="en-US" altLang="ja-JP" dirty="0"/>
              <a:t>     3     4     5     6     7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60" y="756745"/>
            <a:ext cx="465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You can add scalar to vector or add two vectors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74331" y="1255748"/>
            <a:ext cx="2517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&gt;</a:t>
            </a:r>
            <a:r>
              <a:rPr lang="ja-JP" altLang="en-US" dirty="0"/>
              <a:t>&gt; a = [1,2,3,4,5];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b = [1,3,5,7,9];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a+b</a:t>
            </a:r>
          </a:p>
          <a:p>
            <a:endParaRPr lang="ja-JP" altLang="en-US" dirty="0"/>
          </a:p>
          <a:p>
            <a:r>
              <a:rPr lang="ja-JP" altLang="en-US" dirty="0"/>
              <a:t>ans </a:t>
            </a:r>
            <a:r>
              <a:rPr lang="ja-JP" altLang="en-US" dirty="0" smtClean="0"/>
              <a:t>=</a:t>
            </a:r>
            <a:endParaRPr lang="ja-JP" altLang="en-US" dirty="0"/>
          </a:p>
          <a:p>
            <a:r>
              <a:rPr lang="ja-JP" altLang="en-US" dirty="0"/>
              <a:t>     2     5     8    11    14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49302" y="3020030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Add scalar to vector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61446" y="302003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Add two vectors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8155" y="3421559"/>
            <a:ext cx="707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Similarly, you can add scalar to array (matrix) or add two arrays (matrices)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95966" y="3823088"/>
            <a:ext cx="2997840" cy="2585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616288" y="3823089"/>
            <a:ext cx="29775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&gt;</a:t>
            </a:r>
            <a:r>
              <a:rPr lang="ja-JP" altLang="en-US" dirty="0"/>
              <a:t>&gt; a = [1,2,3;4,5,6;7,8,9];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b = 3;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a+b</a:t>
            </a:r>
          </a:p>
          <a:p>
            <a:endParaRPr lang="ja-JP" altLang="en-US" dirty="0"/>
          </a:p>
          <a:p>
            <a:r>
              <a:rPr lang="ja-JP" altLang="en-US" dirty="0"/>
              <a:t>ans =</a:t>
            </a:r>
          </a:p>
          <a:p>
            <a:endParaRPr lang="ja-JP" altLang="en-US" dirty="0"/>
          </a:p>
          <a:p>
            <a:r>
              <a:rPr lang="ja-JP" altLang="en-US" dirty="0"/>
              <a:t>     4     5     6</a:t>
            </a:r>
          </a:p>
          <a:p>
            <a:r>
              <a:rPr lang="ja-JP" altLang="en-US" dirty="0"/>
              <a:t>     7     8     9</a:t>
            </a:r>
          </a:p>
          <a:p>
            <a:r>
              <a:rPr lang="ja-JP" altLang="en-US" dirty="0"/>
              <a:t>    10    11    12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852773" y="3888588"/>
            <a:ext cx="2997840" cy="25198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852773" y="3855838"/>
            <a:ext cx="2618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&gt;&gt; a </a:t>
            </a:r>
            <a:r>
              <a:rPr lang="ja-JP" altLang="en-US" dirty="0"/>
              <a:t>= [1,2,3;4,5,6;7,8,9];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b = [1,3,5;7,9,2;4,6,8];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a+b</a:t>
            </a:r>
          </a:p>
          <a:p>
            <a:endParaRPr lang="ja-JP" altLang="en-US" dirty="0"/>
          </a:p>
          <a:p>
            <a:r>
              <a:rPr lang="ja-JP" altLang="en-US" dirty="0"/>
              <a:t>ans =</a:t>
            </a:r>
          </a:p>
          <a:p>
            <a:endParaRPr lang="ja-JP" altLang="en-US" dirty="0"/>
          </a:p>
          <a:p>
            <a:r>
              <a:rPr lang="ja-JP" altLang="en-US" dirty="0"/>
              <a:t>     2     5     8</a:t>
            </a:r>
          </a:p>
          <a:p>
            <a:r>
              <a:rPr lang="ja-JP" altLang="en-US" dirty="0"/>
              <a:t>    11    14     8</a:t>
            </a:r>
          </a:p>
          <a:p>
            <a:r>
              <a:rPr lang="ja-JP" altLang="en-US" dirty="0"/>
              <a:t>    11    14    17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44612" y="6408412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Add scalar to array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61446" y="6408412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Add two arrays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201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Operations for vectors and matrices(2)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95966" y="1213818"/>
            <a:ext cx="5054216" cy="17703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04893" y="1177963"/>
            <a:ext cx="2431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&gt;&gt; </a:t>
            </a:r>
            <a:r>
              <a:rPr lang="en-US" altLang="ja-JP" dirty="0"/>
              <a:t>a = [1,2,3,4,5];</a:t>
            </a:r>
          </a:p>
          <a:p>
            <a:r>
              <a:rPr lang="en-US" altLang="ja-JP" dirty="0" smtClean="0"/>
              <a:t>&gt;&gt; </a:t>
            </a:r>
            <a:r>
              <a:rPr lang="en-US" altLang="ja-JP" dirty="0"/>
              <a:t>b = 2;</a:t>
            </a:r>
          </a:p>
          <a:p>
            <a:r>
              <a:rPr lang="en-US" altLang="ja-JP" dirty="0" smtClean="0"/>
              <a:t>&gt;&gt; </a:t>
            </a:r>
            <a:r>
              <a:rPr lang="en-US" altLang="ja-JP" dirty="0"/>
              <a:t>a*b</a:t>
            </a:r>
          </a:p>
          <a:p>
            <a:endParaRPr lang="en-US" altLang="ja-JP" dirty="0"/>
          </a:p>
          <a:p>
            <a:r>
              <a:rPr lang="en-US" altLang="ja-JP" dirty="0" err="1"/>
              <a:t>ans</a:t>
            </a:r>
            <a:r>
              <a:rPr lang="en-US" altLang="ja-JP" dirty="0"/>
              <a:t> =</a:t>
            </a:r>
          </a:p>
          <a:p>
            <a:r>
              <a:rPr lang="en-US" altLang="ja-JP" dirty="0" smtClean="0"/>
              <a:t>     </a:t>
            </a:r>
            <a:r>
              <a:rPr lang="en-US" altLang="ja-JP" dirty="0"/>
              <a:t>2     4     6     8    10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60" y="756745"/>
            <a:ext cx="478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You can calculate a product of scalar and vector.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6852" y="2986101"/>
            <a:ext cx="299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 product of scalar and vector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704893" y="4054000"/>
            <a:ext cx="4945289" cy="1924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1887" y="3596927"/>
            <a:ext cx="479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You can calculate a </a:t>
            </a:r>
            <a:r>
              <a:rPr lang="en-US" altLang="ja-JP" u="sng" dirty="0" smtClean="0">
                <a:solidFill>
                  <a:srgbClr val="FF0000"/>
                </a:solidFill>
              </a:rPr>
              <a:t>inner product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of two vectors.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787237" y="4054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&gt;</a:t>
            </a:r>
            <a:r>
              <a:rPr lang="ja-JP" altLang="en-US" dirty="0"/>
              <a:t>&gt; a = [1,2,3,4,5];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b = [1,3,5,7,9];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a*b'</a:t>
            </a:r>
          </a:p>
          <a:p>
            <a:endParaRPr lang="ja-JP" altLang="en-US" dirty="0"/>
          </a:p>
          <a:p>
            <a:r>
              <a:rPr lang="ja-JP" altLang="en-US" dirty="0"/>
              <a:t>ans </a:t>
            </a:r>
            <a:r>
              <a:rPr lang="ja-JP" altLang="en-US" dirty="0" smtClean="0"/>
              <a:t>=</a:t>
            </a:r>
            <a:endParaRPr lang="ja-JP" altLang="en-US" dirty="0"/>
          </a:p>
          <a:p>
            <a:r>
              <a:rPr lang="ja-JP" altLang="en-US" dirty="0"/>
              <a:t>    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吹き出し 15"/>
              <p:cNvSpPr/>
              <p:nvPr/>
            </p:nvSpPr>
            <p:spPr>
              <a:xfrm>
                <a:off x="3900054" y="4207754"/>
                <a:ext cx="5167745" cy="2040646"/>
              </a:xfrm>
              <a:prstGeom prst="wedgeRectCallout">
                <a:avLst>
                  <a:gd name="adj1" fmla="val -66150"/>
                  <a:gd name="adj2" fmla="val -201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Inner product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means a sum of products of all elements of vector a and b (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).</a:t>
                </a:r>
              </a:p>
              <a:p>
                <a:r>
                  <a:rPr kumimoji="1" lang="en-US" altLang="ja-JP" dirty="0" smtClean="0"/>
                  <a:t>In this case, </a:t>
                </a:r>
              </a:p>
              <a:p>
                <a:r>
                  <a:rPr kumimoji="1" lang="en-US" altLang="ja-JP" dirty="0" smtClean="0"/>
                  <a:t>1*1 + 2*3 + 3*5 + 4*7 + 5*9 = 95</a:t>
                </a:r>
              </a:p>
              <a:p>
                <a:endParaRPr lang="en-US" altLang="ja-JP" dirty="0"/>
              </a:p>
              <a:p>
                <a:r>
                  <a:rPr lang="en-US" altLang="ja-JP" dirty="0" smtClean="0"/>
                  <a:t>Note that </a:t>
                </a:r>
                <a:r>
                  <a:rPr lang="en-US" altLang="ja-JP" dirty="0"/>
                  <a:t>t</a:t>
                </a:r>
                <a:r>
                  <a:rPr lang="en-US" altLang="ja-JP" dirty="0" smtClean="0"/>
                  <a:t>he dimensions of two vectors a and b need to coincide.</a:t>
                </a:r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6" name="四角形吹き出し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054" y="4207754"/>
                <a:ext cx="5167745" cy="2040646"/>
              </a:xfrm>
              <a:prstGeom prst="wedgeRectCallout">
                <a:avLst>
                  <a:gd name="adj1" fmla="val -66150"/>
                  <a:gd name="adj2" fmla="val -20169"/>
                </a:avLst>
              </a:prstGeom>
              <a:blipFill>
                <a:blip r:embed="rId2"/>
                <a:stretch>
                  <a:fillRect t="-7692" b="-4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93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Operations for vectors and matrices(2)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0052" y="1161418"/>
            <a:ext cx="5054216" cy="20262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8979" y="1125563"/>
            <a:ext cx="3123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&gt;&gt; A=[</a:t>
            </a:r>
            <a:r>
              <a:rPr lang="en-US" altLang="ja-JP" sz="1600" dirty="0"/>
              <a:t>1,2,3;4,5,6;7,8,9];</a:t>
            </a:r>
          </a:p>
          <a:p>
            <a:r>
              <a:rPr lang="en-US" altLang="ja-JP" sz="1600" dirty="0" smtClean="0"/>
              <a:t>&gt;&gt; </a:t>
            </a:r>
            <a:r>
              <a:rPr lang="en-US" altLang="ja-JP" sz="1600" dirty="0"/>
              <a:t>b=2;</a:t>
            </a:r>
          </a:p>
          <a:p>
            <a:r>
              <a:rPr lang="en-US" altLang="ja-JP" sz="1600" dirty="0" smtClean="0"/>
              <a:t>&gt;&gt; A*b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ans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=</a:t>
            </a:r>
            <a:endParaRPr lang="en-US" altLang="ja-JP" sz="1600" dirty="0"/>
          </a:p>
          <a:p>
            <a:r>
              <a:rPr lang="en-US" altLang="ja-JP" sz="1600" dirty="0"/>
              <a:t>     2     4     6</a:t>
            </a:r>
          </a:p>
          <a:p>
            <a:r>
              <a:rPr lang="en-US" altLang="ja-JP" sz="1600" dirty="0"/>
              <a:t>     8    10    12</a:t>
            </a:r>
          </a:p>
          <a:p>
            <a:r>
              <a:rPr lang="en-US" altLang="ja-JP" sz="1600" dirty="0"/>
              <a:t>    14    16    18</a:t>
            </a:r>
            <a:endParaRPr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155" y="756745"/>
            <a:ext cx="475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You can calculate a product of scalar and matrix.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32453" y="3131325"/>
            <a:ext cx="300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 product of scalar and matrix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0052" y="4054000"/>
            <a:ext cx="335894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082" y="3596927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You can calculate a product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of two matrices.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92396" y="40540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 smtClean="0"/>
              <a:t>&gt;&gt; A=[</a:t>
            </a:r>
            <a:r>
              <a:rPr lang="en-US" altLang="ja-JP" sz="1600" dirty="0"/>
              <a:t>1,2,3;4,5,6;7,8,9];</a:t>
            </a:r>
          </a:p>
          <a:p>
            <a:r>
              <a:rPr lang="en-US" altLang="ja-JP" sz="1600" dirty="0" smtClean="0"/>
              <a:t>&gt;&gt; B=[</a:t>
            </a:r>
            <a:r>
              <a:rPr lang="en-US" altLang="ja-JP" sz="1600" dirty="0"/>
              <a:t>1,3,5;7,9,2;4,6,8</a:t>
            </a:r>
            <a:r>
              <a:rPr lang="en-US" altLang="ja-JP" sz="1600" dirty="0" smtClean="0"/>
              <a:t>];</a:t>
            </a:r>
            <a:endParaRPr lang="en-US" altLang="ja-JP" sz="1600" dirty="0"/>
          </a:p>
          <a:p>
            <a:r>
              <a:rPr lang="en-US" altLang="ja-JP" sz="1600" dirty="0" smtClean="0"/>
              <a:t>&gt;&gt; A*B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ans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=</a:t>
            </a:r>
            <a:endParaRPr lang="en-US" altLang="ja-JP" sz="1600" dirty="0"/>
          </a:p>
          <a:p>
            <a:r>
              <a:rPr lang="en-US" altLang="ja-JP" sz="1600" dirty="0"/>
              <a:t>    27    39    33</a:t>
            </a:r>
          </a:p>
          <a:p>
            <a:r>
              <a:rPr lang="en-US" altLang="ja-JP" sz="1600" dirty="0"/>
              <a:t>    63    93    78</a:t>
            </a:r>
          </a:p>
          <a:p>
            <a:r>
              <a:rPr lang="en-US" altLang="ja-JP" sz="1600" dirty="0"/>
              <a:t>    99   147   123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027275" y="5228568"/>
                <a:ext cx="4571060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147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75" y="5228568"/>
                <a:ext cx="4571060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4179294" y="5200076"/>
            <a:ext cx="907473" cy="273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474695" y="5202076"/>
            <a:ext cx="225879" cy="82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667274" y="4039864"/>
                <a:ext cx="529106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 smtClean="0"/>
                  <a:t> of the result</a:t>
                </a:r>
                <a:r>
                  <a:rPr kumimoji="1" lang="en-US" altLang="ja-JP" dirty="0" smtClean="0"/>
                  <a:t> is calculated as </a:t>
                </a:r>
                <a:r>
                  <a:rPr lang="en-US" altLang="ja-JP" dirty="0" smtClean="0"/>
                  <a:t>an </a:t>
                </a:r>
                <a:r>
                  <a:rPr lang="en-US" altLang="ja-JP" dirty="0"/>
                  <a:t>i</a:t>
                </a:r>
                <a:r>
                  <a:rPr kumimoji="1" lang="en-US" altLang="ja-JP" dirty="0" smtClean="0"/>
                  <a:t>nner product of row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of A and column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of B.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74" y="4039864"/>
                <a:ext cx="5291062" cy="668645"/>
              </a:xfrm>
              <a:prstGeom prst="rect">
                <a:avLst/>
              </a:prstGeom>
              <a:blipFill>
                <a:blip r:embed="rId3"/>
                <a:stretch>
                  <a:fillRect l="-1037" t="-4587" r="-1267" b="-14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6923575" y="5224748"/>
            <a:ext cx="286482" cy="24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6740" y="466884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1*1+2*7+3*4=27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8" idx="0"/>
            <a:endCxn id="11" idx="1"/>
          </p:cNvCxnSpPr>
          <p:nvPr/>
        </p:nvCxnSpPr>
        <p:spPr>
          <a:xfrm flipV="1">
            <a:off x="4633031" y="4853506"/>
            <a:ext cx="763709" cy="34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3" idx="0"/>
          </p:cNvCxnSpPr>
          <p:nvPr/>
        </p:nvCxnSpPr>
        <p:spPr>
          <a:xfrm flipV="1">
            <a:off x="5587635" y="5011413"/>
            <a:ext cx="109431" cy="19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982691" y="5011413"/>
            <a:ext cx="84125" cy="2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0" y="871655"/>
            <a:ext cx="7688690" cy="57332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The MATLAB desktop and its principal components</a:t>
            </a:r>
            <a:endParaRPr kumimoji="1" lang="ja-JP" altLang="en-US" dirty="0"/>
          </a:p>
        </p:txBody>
      </p:sp>
      <p:sp>
        <p:nvSpPr>
          <p:cNvPr id="12" name="テキスト ボックス 8"/>
          <p:cNvSpPr txBox="1">
            <a:spLocks noChangeArrowheads="1"/>
          </p:cNvSpPr>
          <p:nvPr/>
        </p:nvSpPr>
        <p:spPr bwMode="auto">
          <a:xfrm>
            <a:off x="238552" y="3662074"/>
            <a:ext cx="1184275" cy="647700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Current Directory</a:t>
            </a:r>
            <a:endParaRPr lang="ja-JP" altLang="en-US" sz="1800" dirty="0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030750" y="5317547"/>
            <a:ext cx="1439863" cy="647700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Command Window</a:t>
            </a:r>
            <a:endParaRPr lang="ja-JP" altLang="en-US" sz="1800" dirty="0"/>
          </a:p>
        </p:txBody>
      </p:sp>
      <p:sp>
        <p:nvSpPr>
          <p:cNvPr id="14" name="テキスト ボックス 5"/>
          <p:cNvSpPr txBox="1">
            <a:spLocks noChangeArrowheads="1"/>
          </p:cNvSpPr>
          <p:nvPr/>
        </p:nvSpPr>
        <p:spPr bwMode="auto">
          <a:xfrm>
            <a:off x="5743790" y="6130925"/>
            <a:ext cx="1855787" cy="369888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Figure Window</a:t>
            </a:r>
            <a:endParaRPr lang="ja-JP" altLang="en-US" sz="1800"/>
          </a:p>
        </p:txBody>
      </p:sp>
      <p:sp>
        <p:nvSpPr>
          <p:cNvPr id="15" name="テキスト ボックス 6"/>
          <p:cNvSpPr txBox="1">
            <a:spLocks noChangeArrowheads="1"/>
          </p:cNvSpPr>
          <p:nvPr/>
        </p:nvSpPr>
        <p:spPr bwMode="auto">
          <a:xfrm>
            <a:off x="7117770" y="2769898"/>
            <a:ext cx="1409700" cy="646112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Workspace Browser</a:t>
            </a:r>
            <a:endParaRPr lang="ja-JP" altLang="en-US" sz="1800"/>
          </a:p>
        </p:txBody>
      </p:sp>
      <p:sp>
        <p:nvSpPr>
          <p:cNvPr id="16" name="テキスト ボックス 7"/>
          <p:cNvSpPr txBox="1">
            <a:spLocks noChangeArrowheads="1"/>
          </p:cNvSpPr>
          <p:nvPr/>
        </p:nvSpPr>
        <p:spPr bwMode="auto">
          <a:xfrm>
            <a:off x="7051893" y="4991087"/>
            <a:ext cx="1752005" cy="646331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Command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History</a:t>
            </a:r>
            <a:endParaRPr lang="ja-JP" altLang="en-US" sz="1800" dirty="0"/>
          </a:p>
        </p:txBody>
      </p:sp>
      <p:sp>
        <p:nvSpPr>
          <p:cNvPr id="17" name="テキスト ボックス 4"/>
          <p:cNvSpPr txBox="1">
            <a:spLocks noChangeArrowheads="1"/>
          </p:cNvSpPr>
          <p:nvPr/>
        </p:nvSpPr>
        <p:spPr bwMode="auto">
          <a:xfrm>
            <a:off x="3750682" y="2322624"/>
            <a:ext cx="1209675" cy="646112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Editor Window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4625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 smtClean="0"/>
              <a:t>Perceptron</a:t>
            </a:r>
            <a:endParaRPr kumimoji="1" lang="ja-JP" altLang="en-US" sz="6000" b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7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 (McCulloch-Pitts Model)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1777" y="853072"/>
            <a:ext cx="5776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/>
              <a:t>Formal neuron model</a:t>
            </a:r>
            <a:r>
              <a:rPr lang="en-US" altLang="ja-JP" sz="2000" dirty="0" smtClean="0"/>
              <a:t> was proposed by Warren McCulloch and Walter Pitts in 1943.</a:t>
            </a:r>
            <a:endParaRPr lang="en-US" altLang="ja-JP" sz="2000" dirty="0"/>
          </a:p>
          <a:p>
            <a:r>
              <a:rPr lang="en-US" altLang="ja-JP" sz="2000" dirty="0" smtClean="0"/>
              <a:t>A </a:t>
            </a:r>
            <a:r>
              <a:rPr lang="en-US" altLang="ja-JP" sz="2000" dirty="0"/>
              <a:t>formal neuron is a </a:t>
            </a:r>
            <a:r>
              <a:rPr lang="en-US" altLang="ja-JP" sz="2000" dirty="0" smtClean="0"/>
              <a:t>simplified </a:t>
            </a:r>
            <a:r>
              <a:rPr lang="en-US" altLang="ja-JP" sz="2000" dirty="0"/>
              <a:t>mathematical function obtained from a simplification of a biological neuron</a:t>
            </a:r>
            <a:r>
              <a:rPr lang="en-US" altLang="ja-JP" sz="20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224950" y="3906847"/>
                <a:ext cx="873982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 smtClean="0"/>
                  <a:t>A formal neuron obtains several binary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ja-JP" sz="2000" dirty="0" smtClean="0"/>
                  <a:t> as input </a:t>
                </a:r>
                <a:r>
                  <a:rPr lang="en-US" altLang="ja-JP" sz="2000" dirty="0"/>
                  <a:t>and send out one </a:t>
                </a:r>
                <a:r>
                  <a:rPr lang="en-US" altLang="ja-JP" sz="2000" dirty="0" smtClean="0"/>
                  <a:t>binary value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sz="2000" dirty="0" smtClean="0"/>
                  <a:t> </a:t>
                </a:r>
                <a:r>
                  <a:rPr lang="en-US" altLang="ja-JP" sz="2000" dirty="0"/>
                  <a:t>as output.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0" y="3906847"/>
                <a:ext cx="8739820" cy="707886"/>
              </a:xfrm>
              <a:prstGeom prst="rect">
                <a:avLst/>
              </a:prstGeom>
              <a:blipFill>
                <a:blip r:embed="rId2"/>
                <a:stretch>
                  <a:fillRect l="-767" t="-5172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6607">
            <a:off x="5046410" y="1776165"/>
            <a:ext cx="1774426" cy="25069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420582" y="3649203"/>
            <a:ext cx="377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Conceptual figure of biological neuron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 rot="1886107">
            <a:off x="4080236" y="2542598"/>
            <a:ext cx="349989" cy="206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266809">
            <a:off x="3996361" y="3057022"/>
            <a:ext cx="381061" cy="167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9450389">
            <a:off x="4157982" y="3477388"/>
            <a:ext cx="381061" cy="167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96620" y="2863374"/>
            <a:ext cx="173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Input from other neurons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52352" y="2685907"/>
            <a:ext cx="15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Output to other neurons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74" y="895751"/>
            <a:ext cx="1843866" cy="1302231"/>
          </a:xfrm>
          <a:prstGeom prst="rect">
            <a:avLst/>
          </a:prstGeom>
        </p:spPr>
      </p:pic>
      <p:sp>
        <p:nvSpPr>
          <p:cNvPr id="40" name="右矢印 39"/>
          <p:cNvSpPr/>
          <p:nvPr/>
        </p:nvSpPr>
        <p:spPr>
          <a:xfrm rot="1886107">
            <a:off x="7308211" y="3461828"/>
            <a:ext cx="421044" cy="17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266809">
            <a:off x="7295015" y="2951755"/>
            <a:ext cx="421044" cy="17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19450389">
            <a:off x="7385099" y="2471084"/>
            <a:ext cx="365107" cy="173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/>
          <p:nvPr/>
        </p:nvCxnSpPr>
        <p:spPr>
          <a:xfrm>
            <a:off x="2477415" y="4867584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2477415" y="5739429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2477415" y="5441742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201314" y="468326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14" y="4683269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201314" y="525997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14" y="5259970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198652" y="5914614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52" y="5914614"/>
                <a:ext cx="254685" cy="276999"/>
              </a:xfrm>
              <a:prstGeom prst="rect">
                <a:avLst/>
              </a:prstGeom>
              <a:blipFill>
                <a:blip r:embed="rId15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/>
          <p:cNvCxnSpPr>
            <a:stCxn id="65" idx="3"/>
          </p:cNvCxnSpPr>
          <p:nvPr/>
        </p:nvCxnSpPr>
        <p:spPr>
          <a:xfrm flipV="1">
            <a:off x="5087634" y="5441742"/>
            <a:ext cx="735349" cy="26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477925" y="52505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3244506" y="482189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06" y="4821898"/>
                <a:ext cx="317138" cy="276999"/>
              </a:xfrm>
              <a:prstGeom prst="rect">
                <a:avLst/>
              </a:prstGeom>
              <a:blipFill>
                <a:blip r:embed="rId16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31385" y="5151311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85" y="5151311"/>
                <a:ext cx="369089" cy="276999"/>
              </a:xfrm>
              <a:prstGeom prst="rect">
                <a:avLst/>
              </a:prstGeom>
              <a:blipFill>
                <a:blip r:embed="rId17"/>
                <a:stretch>
                  <a:fillRect l="-3279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3080742" y="5513131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42" y="5513131"/>
                <a:ext cx="295722" cy="276999"/>
              </a:xfrm>
              <a:prstGeom prst="rect">
                <a:avLst/>
              </a:prstGeom>
              <a:blipFill>
                <a:blip r:embed="rId18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中かっこ 55"/>
          <p:cNvSpPr/>
          <p:nvPr/>
        </p:nvSpPr>
        <p:spPr>
          <a:xfrm>
            <a:off x="1844526" y="4605513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58771" y="52660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58" name="左中かっこ 57"/>
          <p:cNvSpPr/>
          <p:nvPr/>
        </p:nvSpPr>
        <p:spPr>
          <a:xfrm flipH="1">
            <a:off x="6134352" y="5109044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787201" y="5302501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201" y="5302501"/>
                <a:ext cx="185114" cy="276999"/>
              </a:xfrm>
              <a:prstGeom prst="rect">
                <a:avLst/>
              </a:prstGeom>
              <a:blipFill>
                <a:blip r:embed="rId19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5822983" y="52898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83" y="5289810"/>
                <a:ext cx="186718" cy="276999"/>
              </a:xfrm>
              <a:prstGeom prst="rect">
                <a:avLst/>
              </a:prstGeom>
              <a:blipFill>
                <a:blip r:embed="rId20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/>
          <p:cNvSpPr txBox="1"/>
          <p:nvPr/>
        </p:nvSpPr>
        <p:spPr>
          <a:xfrm>
            <a:off x="3138630" y="5941136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270358" y="562442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58" y="5624420"/>
                <a:ext cx="125034" cy="276999"/>
              </a:xfrm>
              <a:prstGeom prst="rect">
                <a:avLst/>
              </a:prstGeom>
              <a:blipFill>
                <a:blip r:embed="rId21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角丸四角形 36"/>
          <p:cNvSpPr/>
          <p:nvPr/>
        </p:nvSpPr>
        <p:spPr>
          <a:xfrm>
            <a:off x="3525126" y="5092283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671881" y="5109044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stCxn id="37" idx="3"/>
            <a:endCxn id="65" idx="1"/>
          </p:cNvCxnSpPr>
          <p:nvPr/>
        </p:nvCxnSpPr>
        <p:spPr>
          <a:xfrm>
            <a:off x="4156982" y="5441743"/>
            <a:ext cx="514899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3614285" y="5205436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85" y="5205436"/>
                <a:ext cx="590675" cy="539571"/>
              </a:xfrm>
              <a:prstGeom prst="rect">
                <a:avLst/>
              </a:prstGeom>
              <a:blipFill>
                <a:blip r:embed="rId22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178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5149203" y="1128049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826912" y="1128050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Formal</a:t>
            </a:r>
            <a:r>
              <a:rPr lang="ja-JP" altLang="en-US" dirty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Each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are multiplied by its own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respectively.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Then a weighted sum value of them (I.e.,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dirty="0" smtClean="0"/>
                  <a:t>) is calculated at summing junction.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blipFill>
                <a:blip r:embed="rId2"/>
                <a:stretch>
                  <a:fillRect l="-600" t="-26415" b="-10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>
            <a:off x="2409735" y="1312365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2409735" y="2184210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409735" y="1886523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8889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blipFill>
                <a:blip r:embed="rId6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>
            <a:stCxn id="45" idx="3"/>
          </p:cNvCxnSpPr>
          <p:nvPr/>
        </p:nvCxnSpPr>
        <p:spPr>
          <a:xfrm>
            <a:off x="5732929" y="1889143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34588" y="16953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blipFill>
                <a:blip r:embed="rId8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blipFill>
                <a:blip r:embed="rId9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かっこ 36"/>
          <p:cNvSpPr/>
          <p:nvPr/>
        </p:nvSpPr>
        <p:spPr>
          <a:xfrm>
            <a:off x="1776846" y="1050294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91091" y="17108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39" name="左中かっこ 38"/>
          <p:cNvSpPr/>
          <p:nvPr/>
        </p:nvSpPr>
        <p:spPr>
          <a:xfrm flipH="1">
            <a:off x="6991015" y="1553825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3190674" y="721828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blipFill>
                <a:blip r:embed="rId12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角丸四角形 43"/>
          <p:cNvSpPr/>
          <p:nvPr/>
        </p:nvSpPr>
        <p:spPr>
          <a:xfrm>
            <a:off x="3457446" y="1537064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317176" y="1553825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>
            <a:stCxn id="44" idx="3"/>
            <a:endCxn id="45" idx="1"/>
          </p:cNvCxnSpPr>
          <p:nvPr/>
        </p:nvCxnSpPr>
        <p:spPr>
          <a:xfrm>
            <a:off x="4089302" y="1886524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blipFill>
                <a:blip r:embed="rId13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2677" y="2936420"/>
            <a:ext cx="18870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631614" y="272275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31548" y="273234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2677" y="4091688"/>
            <a:ext cx="195778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15975" y="4503423"/>
                <a:ext cx="8129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I</a:t>
                </a:r>
                <a:r>
                  <a:rPr kumimoji="1" lang="en-US" altLang="ja-JP" dirty="0" smtClean="0"/>
                  <a:t>f the weighted sum value is </a:t>
                </a:r>
                <a:r>
                  <a:rPr lang="en-US" altLang="ja-JP" dirty="0" smtClean="0"/>
                  <a:t>greater</a:t>
                </a:r>
                <a:r>
                  <a:rPr kumimoji="1" lang="en-US" altLang="ja-JP" dirty="0" smtClean="0"/>
                  <a:t> than </a:t>
                </a:r>
                <a:r>
                  <a:rPr lang="en-US" altLang="ja-JP" dirty="0" smtClean="0"/>
                  <a:t>a </a:t>
                </a:r>
                <a:r>
                  <a:rPr kumimoji="1" lang="en-US" altLang="ja-JP" dirty="0" smtClean="0"/>
                  <a:t>threshold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 smtClean="0"/>
                  <a:t>, 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1, if not </a:t>
                </a:r>
                <a:r>
                  <a:rPr lang="en-US" altLang="ja-JP" dirty="0"/>
                  <a:t>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0. That is,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5" y="4503423"/>
                <a:ext cx="8129801" cy="646331"/>
              </a:xfrm>
              <a:prstGeom prst="rect">
                <a:avLst/>
              </a:prstGeom>
              <a:blipFill>
                <a:blip r:embed="rId14"/>
                <a:stretch>
                  <a:fillRect l="-600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56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Formal</a:t>
            </a:r>
            <a:r>
              <a:rPr lang="ja-JP" altLang="en-US" dirty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4157365" y="419941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6" idx="1"/>
          </p:cNvCxnSpPr>
          <p:nvPr/>
        </p:nvCxnSpPr>
        <p:spPr>
          <a:xfrm>
            <a:off x="3126007" y="397081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3"/>
          </p:cNvCxnSpPr>
          <p:nvPr/>
        </p:nvCxnSpPr>
        <p:spPr>
          <a:xfrm flipH="1">
            <a:off x="3126007" y="478932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</p:cNvCxnSpPr>
          <p:nvPr/>
        </p:nvCxnSpPr>
        <p:spPr>
          <a:xfrm flipH="1">
            <a:off x="3126007" y="454497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blipFill>
                <a:blip r:embed="rId4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6" idx="6"/>
          </p:cNvCxnSpPr>
          <p:nvPr/>
        </p:nvCxnSpPr>
        <p:spPr>
          <a:xfrm>
            <a:off x="4848481" y="454497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310153" y="435376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/>
          <p:cNvSpPr/>
          <p:nvPr/>
        </p:nvSpPr>
        <p:spPr>
          <a:xfrm>
            <a:off x="2493118" y="3708748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7363" y="43692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20" name="左中かっこ 19"/>
          <p:cNvSpPr/>
          <p:nvPr/>
        </p:nvSpPr>
        <p:spPr>
          <a:xfrm flipH="1">
            <a:off x="5966580" y="4212279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/>
          <p:cNvSpPr/>
          <p:nvPr/>
        </p:nvSpPr>
        <p:spPr>
          <a:xfrm rot="16200000">
            <a:off x="4540776" y="420410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正方形/長方形 25"/>
          <p:cNvSpPr/>
          <p:nvPr/>
        </p:nvSpPr>
        <p:spPr>
          <a:xfrm>
            <a:off x="5088442" y="12496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66151" y="12496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>
            <a:off x="2348974" y="14339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348974" y="23058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348974" y="20081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blipFill>
                <a:blip r:embed="rId13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>
            <a:stCxn id="47" idx="3"/>
          </p:cNvCxnSpPr>
          <p:nvPr/>
        </p:nvCxnSpPr>
        <p:spPr>
          <a:xfrm>
            <a:off x="5672168" y="20107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273827" y="18169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blipFill>
                <a:blip r:embed="rId14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blipFill>
                <a:blip r:embed="rId15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blipFill>
                <a:blip r:embed="rId16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中かっこ 38"/>
          <p:cNvSpPr/>
          <p:nvPr/>
        </p:nvSpPr>
        <p:spPr>
          <a:xfrm>
            <a:off x="1716085" y="1171917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30330" y="18324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41" name="左中かっこ 40"/>
          <p:cNvSpPr/>
          <p:nvPr/>
        </p:nvSpPr>
        <p:spPr>
          <a:xfrm flipH="1">
            <a:off x="6930254" y="16754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/>
          <p:cNvSpPr txBox="1"/>
          <p:nvPr/>
        </p:nvSpPr>
        <p:spPr>
          <a:xfrm>
            <a:off x="3301087" y="788276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blipFill>
                <a:blip r:embed="rId19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角丸四角形 45"/>
          <p:cNvSpPr/>
          <p:nvPr/>
        </p:nvSpPr>
        <p:spPr>
          <a:xfrm>
            <a:off x="3396685" y="16586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256415" y="16754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>
            <a:stCxn id="46" idx="3"/>
            <a:endCxn id="47" idx="1"/>
          </p:cNvCxnSpPr>
          <p:nvPr/>
        </p:nvCxnSpPr>
        <p:spPr>
          <a:xfrm>
            <a:off x="4028541" y="20081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blipFill>
                <a:blip r:embed="rId20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>
            <a:off x="2579852" y="28698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32359" y="28754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579852" y="1157608"/>
            <a:ext cx="3802781" cy="222143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/>
          <p:cNvSpPr/>
          <p:nvPr/>
        </p:nvSpPr>
        <p:spPr>
          <a:xfrm>
            <a:off x="4301921" y="3506518"/>
            <a:ext cx="418225" cy="51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53993" y="3530974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 use following description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In other words, the neuron will fire when the weighted sum value of inputs is greater than a threshold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/>
                  <a:t>.</a:t>
                </a:r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  <a:blipFill>
                <a:blip r:embed="rId21"/>
                <a:stretch>
                  <a:fillRect l="-757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346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 1.1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2133081" y="23154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5" idx="1"/>
          </p:cNvCxnSpPr>
          <p:nvPr/>
        </p:nvCxnSpPr>
        <p:spPr>
          <a:xfrm>
            <a:off x="1101723" y="2086838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5" idx="3"/>
          </p:cNvCxnSpPr>
          <p:nvPr/>
        </p:nvCxnSpPr>
        <p:spPr>
          <a:xfrm flipH="1">
            <a:off x="1101723" y="2905342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2"/>
          </p:cNvCxnSpPr>
          <p:nvPr/>
        </p:nvCxnSpPr>
        <p:spPr>
          <a:xfrm flipH="1">
            <a:off x="1101723" y="266099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25622" y="190252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2" y="190252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25622" y="247922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2" y="247922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2960" y="313386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3133868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824197" y="2660996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960499" y="205702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02321" y="2370565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46661" y="2729555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6" name="円弧 15"/>
          <p:cNvSpPr/>
          <p:nvPr/>
        </p:nvSpPr>
        <p:spPr>
          <a:xfrm rot="16200000">
            <a:off x="2516492" y="2320128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84954" y="252249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30927" y="250906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27" y="2509064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81828" y="902674"/>
                <a:ext cx="8413728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For </a:t>
                </a:r>
                <a:r>
                  <a:rPr lang="en-US" altLang="ja-JP" dirty="0"/>
                  <a:t>the following </a:t>
                </a:r>
                <a:r>
                  <a:rPr lang="en-US" altLang="ja-JP" dirty="0" smtClean="0"/>
                  <a:t>neuron, </a:t>
                </a:r>
                <a:r>
                  <a:rPr lang="en-US" altLang="ja-JP" dirty="0"/>
                  <a:t>calculate the </a:t>
                </a:r>
                <a:r>
                  <a:rPr lang="en-US" altLang="ja-JP" dirty="0" smtClean="0"/>
                  <a:t>weighted sum values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and outputs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 </a:t>
                </a:r>
                <a:r>
                  <a:rPr lang="en-US" altLang="ja-JP" dirty="0"/>
                  <a:t>for each </a:t>
                </a:r>
                <a:r>
                  <a:rPr lang="en-US" altLang="ja-JP" dirty="0" smtClean="0"/>
                  <a:t>input in the table.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28" y="902674"/>
                <a:ext cx="8413728" cy="646652"/>
              </a:xfrm>
              <a:prstGeom prst="rect">
                <a:avLst/>
              </a:prstGeom>
              <a:blipFill>
                <a:blip r:embed="rId6"/>
                <a:stretch>
                  <a:fillRect l="-652" t="-68868" b="-6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20858" y="1754247"/>
              <a:ext cx="4461160" cy="3313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92232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892232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889461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  <a:gridCol w="935182">
                      <a:extLst>
                        <a:ext uri="{9D8B030D-6E8A-4147-A177-3AD203B41FA5}">
                          <a16:colId xmlns:a16="http://schemas.microsoft.com/office/drawing/2014/main" val="840609423"/>
                        </a:ext>
                      </a:extLst>
                    </a:gridCol>
                    <a:gridCol w="852053">
                      <a:extLst>
                        <a:ext uri="{9D8B030D-6E8A-4147-A177-3AD203B41FA5}">
                          <a16:colId xmlns:a16="http://schemas.microsoft.com/office/drawing/2014/main" val="2493067341"/>
                        </a:ext>
                      </a:extLst>
                    </a:gridCol>
                  </a:tblGrid>
                  <a:tr h="207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kumimoji="1" lang="ja-JP" alt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kumimoji="1" lang="en-US" altLang="ja-JP" sz="10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3284"/>
                  </p:ext>
                </p:extLst>
              </p:nvPr>
            </p:nvGraphicFramePr>
            <p:xfrm>
              <a:off x="4120858" y="1754247"/>
              <a:ext cx="4461160" cy="3313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92232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892232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889461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  <a:gridCol w="935182">
                      <a:extLst>
                        <a:ext uri="{9D8B030D-6E8A-4147-A177-3AD203B41FA5}">
                          <a16:colId xmlns:a16="http://schemas.microsoft.com/office/drawing/2014/main" val="840609423"/>
                        </a:ext>
                      </a:extLst>
                    </a:gridCol>
                    <a:gridCol w="852053">
                      <a:extLst>
                        <a:ext uri="{9D8B030D-6E8A-4147-A177-3AD203B41FA5}">
                          <a16:colId xmlns:a16="http://schemas.microsoft.com/office/drawing/2014/main" val="2493067341"/>
                        </a:ext>
                      </a:extLst>
                    </a:gridCol>
                  </a:tblGrid>
                  <a:tr h="3871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680" t="-148438" r="-401361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101370" t="-148438" r="-30411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201370" t="-148438" r="-20411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285714" t="-148438" r="-9350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424286" t="-148438" r="-2857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1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 1.2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2317906" y="228580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5" idx="1"/>
          </p:cNvCxnSpPr>
          <p:nvPr/>
        </p:nvCxnSpPr>
        <p:spPr>
          <a:xfrm>
            <a:off x="1286548" y="2057202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5" idx="3"/>
          </p:cNvCxnSpPr>
          <p:nvPr/>
        </p:nvCxnSpPr>
        <p:spPr>
          <a:xfrm flipH="1">
            <a:off x="1286548" y="2875706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2"/>
          </p:cNvCxnSpPr>
          <p:nvPr/>
        </p:nvCxnSpPr>
        <p:spPr>
          <a:xfrm flipH="1">
            <a:off x="1286548" y="2631360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010447" y="187288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47" y="1872887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010447" y="24495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47" y="2449588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07785" y="310423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85" y="3104232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3009022" y="2631360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145324" y="2027390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87146" y="2340929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03866" y="2699919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16" name="円弧 15"/>
          <p:cNvSpPr/>
          <p:nvPr/>
        </p:nvSpPr>
        <p:spPr>
          <a:xfrm rot="16200000">
            <a:off x="2701317" y="229049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9779" y="2492860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815752" y="247942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752" y="2479428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57192" y="1665236"/>
              <a:ext cx="4461160" cy="33124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92232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892232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889461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  <a:gridCol w="935182">
                      <a:extLst>
                        <a:ext uri="{9D8B030D-6E8A-4147-A177-3AD203B41FA5}">
                          <a16:colId xmlns:a16="http://schemas.microsoft.com/office/drawing/2014/main" val="840609423"/>
                        </a:ext>
                      </a:extLst>
                    </a:gridCol>
                    <a:gridCol w="852053">
                      <a:extLst>
                        <a:ext uri="{9D8B030D-6E8A-4147-A177-3AD203B41FA5}">
                          <a16:colId xmlns:a16="http://schemas.microsoft.com/office/drawing/2014/main" val="2493067341"/>
                        </a:ext>
                      </a:extLst>
                    </a:gridCol>
                  </a:tblGrid>
                  <a:tr h="207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kumimoji="1" lang="ja-JP" alt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kumimoji="1" lang="en-US" altLang="ja-JP" sz="1050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1" i="0" smtClean="0">
                                            <a:latin typeface="Cambria Math" panose="02040503050406030204" pitchFamily="18" charset="0"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50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223839"/>
                  </p:ext>
                </p:extLst>
              </p:nvPr>
            </p:nvGraphicFramePr>
            <p:xfrm>
              <a:off x="4157192" y="1665236"/>
              <a:ext cx="4461160" cy="33124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92232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892232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889461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  <a:gridCol w="935182">
                      <a:extLst>
                        <a:ext uri="{9D8B030D-6E8A-4147-A177-3AD203B41FA5}">
                          <a16:colId xmlns:a16="http://schemas.microsoft.com/office/drawing/2014/main" val="840609423"/>
                        </a:ext>
                      </a:extLst>
                    </a:gridCol>
                    <a:gridCol w="852053">
                      <a:extLst>
                        <a:ext uri="{9D8B030D-6E8A-4147-A177-3AD203B41FA5}">
                          <a16:colId xmlns:a16="http://schemas.microsoft.com/office/drawing/2014/main" val="2493067341"/>
                        </a:ext>
                      </a:extLst>
                    </a:gridCol>
                  </a:tblGrid>
                  <a:tr h="3863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680" t="-152381" r="-401361" b="-7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01370" t="-152381" r="-304110" b="-7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201370" t="-152381" r="-204110" b="-7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285714" t="-152381" r="-93506" b="-7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424286" t="-152381" r="-2857" b="-7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81827" y="911594"/>
                <a:ext cx="8462173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For </a:t>
                </a:r>
                <a:r>
                  <a:rPr lang="en-US" altLang="ja-JP" dirty="0"/>
                  <a:t>the following </a:t>
                </a:r>
                <a:r>
                  <a:rPr lang="en-US" altLang="ja-JP" dirty="0" smtClean="0"/>
                  <a:t>neuron, </a:t>
                </a:r>
                <a:r>
                  <a:rPr lang="en-US" altLang="ja-JP" dirty="0"/>
                  <a:t>calculate the </a:t>
                </a:r>
                <a:r>
                  <a:rPr lang="en-US" altLang="ja-JP" dirty="0" smtClean="0"/>
                  <a:t>weighted sum values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and outputs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 </a:t>
                </a:r>
                <a:r>
                  <a:rPr lang="en-US" altLang="ja-JP" dirty="0"/>
                  <a:t>for each input in </a:t>
                </a:r>
                <a:r>
                  <a:rPr lang="en-US" altLang="ja-JP" dirty="0" smtClean="0"/>
                  <a:t>the table.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27" y="911594"/>
                <a:ext cx="8462173" cy="646652"/>
              </a:xfrm>
              <a:prstGeom prst="rect">
                <a:avLst/>
              </a:prstGeom>
              <a:blipFill>
                <a:blip r:embed="rId7"/>
                <a:stretch>
                  <a:fillRect l="-648" t="-68868" b="-6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2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 1.3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2211093" y="2779566"/>
            <a:ext cx="691116" cy="7256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5" idx="1"/>
          </p:cNvCxnSpPr>
          <p:nvPr/>
        </p:nvCxnSpPr>
        <p:spPr>
          <a:xfrm>
            <a:off x="1099880" y="2155370"/>
            <a:ext cx="1212425" cy="7304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5" idx="3"/>
          </p:cNvCxnSpPr>
          <p:nvPr/>
        </p:nvCxnSpPr>
        <p:spPr>
          <a:xfrm flipH="1">
            <a:off x="1099880" y="3398933"/>
            <a:ext cx="1212425" cy="61936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2"/>
          </p:cNvCxnSpPr>
          <p:nvPr/>
        </p:nvCxnSpPr>
        <p:spPr>
          <a:xfrm flipH="1">
            <a:off x="962891" y="3142383"/>
            <a:ext cx="1248202" cy="204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14206" y="191734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6" y="191734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95985" y="2966464"/>
                <a:ext cx="2814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85" y="296646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77174" y="3944850"/>
                <a:ext cx="3214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4" y="3944850"/>
                <a:ext cx="321476" cy="276999"/>
              </a:xfrm>
              <a:prstGeom prst="rect">
                <a:avLst/>
              </a:prstGeom>
              <a:blipFill>
                <a:blip r:embed="rId4"/>
                <a:stretch>
                  <a:fillRect l="-3774" r="-188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02209" y="3125124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2578861" y="2799898"/>
            <a:ext cx="657695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708939" y="29731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939" y="2973192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18590" y="882535"/>
                <a:ext cx="84621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For </a:t>
                </a:r>
                <a:r>
                  <a:rPr lang="en-US" altLang="ja-JP" dirty="0"/>
                  <a:t>the following </a:t>
                </a:r>
                <a:r>
                  <a:rPr lang="en-US" altLang="ja-JP" dirty="0" smtClean="0"/>
                  <a:t>neuron, </a:t>
                </a:r>
                <a:r>
                  <a:rPr lang="en-US" altLang="ja-JP" dirty="0"/>
                  <a:t>determine weights and thresholds so that the </a:t>
                </a:r>
                <a:r>
                  <a:rPr lang="en-US" altLang="ja-JP" dirty="0" smtClean="0"/>
                  <a:t>outputs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dirty="0"/>
                  <a:t>for each </a:t>
                </a:r>
                <a:r>
                  <a:rPr lang="en-US" altLang="ja-JP" dirty="0" smtClean="0"/>
                  <a:t>of inputs are </a:t>
                </a:r>
                <a:r>
                  <a:rPr lang="en-US" altLang="ja-JP" dirty="0"/>
                  <a:t>as shown in the </a:t>
                </a:r>
                <a:r>
                  <a:rPr lang="en-US" altLang="ja-JP" dirty="0" smtClean="0"/>
                  <a:t>table.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90" y="882535"/>
                <a:ext cx="8462173" cy="646331"/>
              </a:xfrm>
              <a:prstGeom prst="rect">
                <a:avLst/>
              </a:prstGeom>
              <a:blipFill>
                <a:blip r:embed="rId6"/>
                <a:stretch>
                  <a:fillRect l="-648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3893" y="1729559"/>
              <a:ext cx="3525978" cy="333375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8586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718586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716354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  <a:gridCol w="686226">
                      <a:extLst>
                        <a:ext uri="{9D8B030D-6E8A-4147-A177-3AD203B41FA5}">
                          <a16:colId xmlns:a16="http://schemas.microsoft.com/office/drawing/2014/main" val="2093677314"/>
                        </a:ext>
                      </a:extLst>
                    </a:gridCol>
                    <a:gridCol w="686226">
                      <a:extLst>
                        <a:ext uri="{9D8B030D-6E8A-4147-A177-3AD203B41FA5}">
                          <a16:colId xmlns:a16="http://schemas.microsoft.com/office/drawing/2014/main" val="2493067341"/>
                        </a:ext>
                      </a:extLst>
                    </a:gridCol>
                  </a:tblGrid>
                  <a:tr h="207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kumimoji="1" lang="ja-JP" alt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kumimoji="1" lang="en-US" altLang="ja-JP" sz="10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426619"/>
                  </p:ext>
                </p:extLst>
              </p:nvPr>
            </p:nvGraphicFramePr>
            <p:xfrm>
              <a:off x="5153893" y="1729559"/>
              <a:ext cx="3525978" cy="333375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8586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718586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716354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  <a:gridCol w="686226">
                      <a:extLst>
                        <a:ext uri="{9D8B030D-6E8A-4147-A177-3AD203B41FA5}">
                          <a16:colId xmlns:a16="http://schemas.microsoft.com/office/drawing/2014/main" val="2093677314"/>
                        </a:ext>
                      </a:extLst>
                    </a:gridCol>
                    <a:gridCol w="686226">
                      <a:extLst>
                        <a:ext uri="{9D8B030D-6E8A-4147-A177-3AD203B41FA5}">
                          <a16:colId xmlns:a16="http://schemas.microsoft.com/office/drawing/2014/main" val="2493067341"/>
                        </a:ext>
                      </a:extLst>
                    </a:gridCol>
                  </a:tblGrid>
                  <a:tr h="4076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847" t="-141791" r="-394915" b="-7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100847" t="-141791" r="-294915" b="-7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200847" t="-141791" r="-194915" b="-7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316964" t="-141791" r="-105357" b="-7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413274" t="-141791" r="-4425" b="-7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正方形/長方形 24"/>
          <p:cNvSpPr/>
          <p:nvPr/>
        </p:nvSpPr>
        <p:spPr>
          <a:xfrm>
            <a:off x="1862587" y="2231430"/>
            <a:ext cx="34850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621189" y="2791632"/>
            <a:ext cx="380455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515762" y="3272940"/>
            <a:ext cx="336149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500043" y="2996913"/>
            <a:ext cx="339600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6473" y="4399280"/>
            <a:ext cx="26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Can you find these values?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3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Weighted sum operation and inner-product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920822"/>
                <a:ext cx="7543801" cy="998033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ja-JP" sz="2400" dirty="0" smtClean="0"/>
                  <a:t>When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and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are defined as input vector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sz="2400" dirty="0" smtClean="0"/>
                  <a:t> and weight vector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respectively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ja-JP" sz="2400" dirty="0" smtClean="0"/>
                  <a:t> weighted sum operation is calculated as inner product of  </a:t>
                </a:r>
                <a14:m>
                  <m:oMath xmlns:m="http://schemas.openxmlformats.org/officeDocument/2006/math">
                    <m:r>
                      <a:rPr kumimoji="1" lang="fi-FI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ja-JP" sz="2400" b="1" dirty="0" smtClean="0"/>
                  <a:t> </a:t>
                </a:r>
                <a:r>
                  <a:rPr kumimoji="1" lang="en-US" altLang="ja-JP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i-FI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b="1" dirty="0" smtClean="0"/>
                  <a:t>.</a:t>
                </a:r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920822"/>
                <a:ext cx="7543801" cy="998033"/>
              </a:xfrm>
              <a:blipFill>
                <a:blip r:embed="rId2"/>
                <a:stretch>
                  <a:fillRect l="-1212" t="-8537" r="-1373" b="-2195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2348356" y="1961605"/>
                <a:ext cx="4983672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2000" b="1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56" y="1961605"/>
                <a:ext cx="4983672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97636" y="3123715"/>
            <a:ext cx="433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It is easy to calculate on MATLAB.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887131" y="4285825"/>
            <a:ext cx="2642720" cy="1809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024094" y="4285825"/>
            <a:ext cx="1827056" cy="174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&gt;</a:t>
            </a:r>
            <a:r>
              <a:rPr lang="ja-JP" altLang="en-US" dirty="0"/>
              <a:t>&gt; x=[</a:t>
            </a:r>
            <a:r>
              <a:rPr lang="ja-JP" altLang="en-US" dirty="0" smtClean="0"/>
              <a:t>1</a:t>
            </a:r>
            <a:r>
              <a:rPr lang="en-US" altLang="ja-JP" dirty="0" smtClean="0"/>
              <a:t> </a:t>
            </a:r>
            <a:r>
              <a:rPr lang="ja-JP" altLang="en-US" dirty="0" smtClean="0"/>
              <a:t>0</a:t>
            </a:r>
            <a:r>
              <a:rPr lang="en-US" altLang="ja-JP" dirty="0" smtClean="0"/>
              <a:t> </a:t>
            </a:r>
            <a:r>
              <a:rPr lang="ja-JP" altLang="en-US" dirty="0" smtClean="0"/>
              <a:t>1</a:t>
            </a:r>
            <a:r>
              <a:rPr lang="ja-JP" altLang="en-US" dirty="0"/>
              <a:t>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w=[2 3 -1];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</a:t>
            </a:r>
            <a:r>
              <a:rPr lang="en-US" altLang="ja-JP" dirty="0"/>
              <a:t>w</a:t>
            </a:r>
            <a:r>
              <a:rPr lang="ja-JP" altLang="en-US" dirty="0" smtClean="0"/>
              <a:t>*</a:t>
            </a:r>
            <a:r>
              <a:rPr lang="en-US" altLang="ja-JP" dirty="0" smtClean="0"/>
              <a:t>x’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ans =</a:t>
            </a:r>
          </a:p>
          <a:p>
            <a:r>
              <a:rPr lang="ja-JP" altLang="en-US" dirty="0" smtClean="0"/>
              <a:t>     1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0043" y="3734248"/>
            <a:ext cx="1792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For example,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4854619" y="4285825"/>
            <a:ext cx="2642720" cy="1809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003694" y="4285825"/>
            <a:ext cx="1827056" cy="174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&gt;</a:t>
            </a:r>
            <a:r>
              <a:rPr lang="ja-JP" altLang="en-US" dirty="0"/>
              <a:t>&gt; x=[</a:t>
            </a:r>
            <a:r>
              <a:rPr lang="ja-JP" altLang="en-US" dirty="0" smtClean="0"/>
              <a:t>1</a:t>
            </a:r>
            <a:r>
              <a:rPr lang="en-US" altLang="ja-JP" dirty="0" smtClean="0"/>
              <a:t>; </a:t>
            </a:r>
            <a:r>
              <a:rPr lang="ja-JP" altLang="en-US" dirty="0" smtClean="0"/>
              <a:t>0</a:t>
            </a:r>
            <a:r>
              <a:rPr lang="en-US" altLang="ja-JP" dirty="0" smtClean="0"/>
              <a:t>; </a:t>
            </a:r>
            <a:r>
              <a:rPr lang="ja-JP" altLang="en-US" dirty="0" smtClean="0"/>
              <a:t>1</a:t>
            </a:r>
            <a:r>
              <a:rPr lang="ja-JP" altLang="en-US" dirty="0"/>
              <a:t>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w=[2 3 -1];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</a:t>
            </a:r>
            <a:r>
              <a:rPr lang="en-US" altLang="ja-JP" dirty="0"/>
              <a:t>w</a:t>
            </a:r>
            <a:r>
              <a:rPr lang="ja-JP" altLang="en-US" dirty="0" smtClean="0"/>
              <a:t>*</a:t>
            </a:r>
            <a:r>
              <a:rPr lang="en-US" altLang="ja-JP" dirty="0" smtClean="0"/>
              <a:t>x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ans =</a:t>
            </a:r>
          </a:p>
          <a:p>
            <a:r>
              <a:rPr lang="ja-JP" altLang="en-US" dirty="0" smtClean="0"/>
              <a:t>     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8271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971225" y="2102226"/>
            <a:ext cx="2468743" cy="2130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Threshold calculation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16893" y="948874"/>
                <a:ext cx="7610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sz="2400" dirty="0" smtClean="0"/>
                  <a:t> is greater than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2400" dirty="0" smtClean="0"/>
                  <a:t>, the result of MATLAB operation “a &gt; b” is 1 (True),</a:t>
                </a:r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otherwise the result is 0 (False).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93" y="948874"/>
                <a:ext cx="7610419" cy="830997"/>
              </a:xfrm>
              <a:prstGeom prst="rect">
                <a:avLst/>
              </a:prstGeom>
              <a:blipFill>
                <a:blip r:embed="rId2"/>
                <a:stretch>
                  <a:fillRect l="-1201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2144519" y="2102226"/>
            <a:ext cx="2468743" cy="2130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62704" y="21022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&gt;</a:t>
            </a:r>
            <a:r>
              <a:rPr lang="ja-JP" altLang="en-US" dirty="0"/>
              <a:t>&gt; a=3;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b=2;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a&gt;b</a:t>
            </a:r>
          </a:p>
          <a:p>
            <a:endParaRPr lang="ja-JP" altLang="en-US" dirty="0"/>
          </a:p>
          <a:p>
            <a:r>
              <a:rPr lang="ja-JP" altLang="en-US" dirty="0"/>
              <a:t>ans =</a:t>
            </a:r>
          </a:p>
          <a:p>
            <a:r>
              <a:rPr lang="ja-JP" altLang="en-US" dirty="0" smtClean="0"/>
              <a:t>  </a:t>
            </a:r>
            <a:r>
              <a:rPr lang="ja-JP" altLang="en-US" dirty="0"/>
              <a:t>logical</a:t>
            </a:r>
          </a:p>
          <a:p>
            <a:r>
              <a:rPr lang="ja-JP" altLang="en-US" dirty="0" smtClean="0"/>
              <a:t>   </a:t>
            </a:r>
            <a:r>
              <a:rPr lang="ja-JP" altLang="en-US" dirty="0"/>
              <a:t>1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146485" y="2151987"/>
            <a:ext cx="17047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&gt;</a:t>
            </a:r>
            <a:r>
              <a:rPr lang="ja-JP" altLang="en-US" dirty="0"/>
              <a:t>&gt; a=2;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b=3;</a:t>
            </a:r>
          </a:p>
          <a:p>
            <a:r>
              <a:rPr lang="ja-JP" altLang="en-US" dirty="0" smtClean="0"/>
              <a:t>&gt;</a:t>
            </a:r>
            <a:r>
              <a:rPr lang="ja-JP" altLang="en-US" dirty="0"/>
              <a:t>&gt; a&gt;b</a:t>
            </a:r>
          </a:p>
          <a:p>
            <a:endParaRPr lang="ja-JP" altLang="en-US" dirty="0"/>
          </a:p>
          <a:p>
            <a:r>
              <a:rPr lang="ja-JP" altLang="en-US" dirty="0"/>
              <a:t>ans =</a:t>
            </a:r>
          </a:p>
          <a:p>
            <a:r>
              <a:rPr lang="ja-JP" altLang="en-US" dirty="0" smtClean="0"/>
              <a:t>  </a:t>
            </a:r>
            <a:r>
              <a:rPr lang="ja-JP" altLang="en-US" dirty="0"/>
              <a:t>logical</a:t>
            </a:r>
          </a:p>
          <a:p>
            <a:r>
              <a:rPr lang="ja-JP" altLang="en-US" dirty="0" smtClean="0"/>
              <a:t>   </a:t>
            </a:r>
            <a:r>
              <a:rPr lang="ja-JP" alt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0044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093" y="162671"/>
            <a:ext cx="8136646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Let’s </a:t>
            </a:r>
            <a:r>
              <a:rPr lang="en-US" altLang="ja-JP" dirty="0"/>
              <a:t>i</a:t>
            </a:r>
            <a:r>
              <a:rPr kumimoji="1" lang="en-US" altLang="ja-JP" dirty="0" smtClean="0"/>
              <a:t>mplement </a:t>
            </a:r>
            <a:r>
              <a:rPr lang="en-US" altLang="ja-JP" dirty="0"/>
              <a:t>f</a:t>
            </a:r>
            <a:r>
              <a:rPr kumimoji="1" lang="en-US" altLang="ja-JP" dirty="0" smtClean="0"/>
              <a:t>ormal </a:t>
            </a:r>
            <a:r>
              <a:rPr lang="en-US" altLang="ja-JP" dirty="0"/>
              <a:t>n</a:t>
            </a:r>
            <a:r>
              <a:rPr kumimoji="1" lang="en-US" altLang="ja-JP" dirty="0" smtClean="0"/>
              <a:t>euron </a:t>
            </a:r>
            <a:r>
              <a:rPr lang="en-US" altLang="ja-JP" dirty="0" smtClean="0"/>
              <a:t>f</a:t>
            </a:r>
            <a:r>
              <a:rPr kumimoji="1" lang="en-US" altLang="ja-JP" dirty="0" smtClean="0"/>
              <a:t>unction on MATLAB (1)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51227" y="1094605"/>
            <a:ext cx="4031926" cy="225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5984" y="909939"/>
            <a:ext cx="11271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Test script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032" y="1665177"/>
            <a:ext cx="320787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[1</a:t>
            </a:r>
            <a:r>
              <a:rPr lang="en-US" altLang="ja-JP" dirty="0" smtClean="0">
                <a:solidFill>
                  <a:schemeClr val="tx1"/>
                </a:solidFill>
              </a:rPr>
              <a:t>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 1</a:t>
            </a:r>
            <a:r>
              <a:rPr lang="en-US" altLang="ja-JP" dirty="0" smtClean="0">
                <a:solidFill>
                  <a:schemeClr val="tx1"/>
                </a:solidFill>
              </a:rPr>
              <a:t>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 0];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 = [0.5, 1.0, 0.5];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h = 1;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y = </a:t>
            </a:r>
            <a:r>
              <a:rPr lang="en-US" altLang="ja-JP" dirty="0" err="1" smtClean="0">
                <a:solidFill>
                  <a:schemeClr val="tx1"/>
                </a:solidFill>
              </a:rPr>
              <a:t>formal_neuron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x,w,h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51227" y="3474647"/>
            <a:ext cx="8236512" cy="2797740"/>
            <a:chOff x="714708" y="868129"/>
            <a:chExt cx="7760303" cy="2797740"/>
          </a:xfrm>
        </p:grpSpPr>
        <p:sp>
          <p:nvSpPr>
            <p:cNvPr id="26" name="正方形/長方形 25"/>
            <p:cNvSpPr/>
            <p:nvPr/>
          </p:nvSpPr>
          <p:spPr>
            <a:xfrm>
              <a:off x="4755257" y="2229421"/>
              <a:ext cx="248025" cy="2997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14708" y="1078243"/>
              <a:ext cx="7760303" cy="2587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 rot="5400000">
              <a:off x="7165216" y="2069242"/>
              <a:ext cx="1169580" cy="6675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328088" y="2178944"/>
              <a:ext cx="1780953" cy="3617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822960" y="868129"/>
              <a:ext cx="371581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A function for </a:t>
              </a:r>
              <a:r>
                <a:rPr lang="en-US" altLang="ja-JP" dirty="0"/>
                <a:t>f</a:t>
              </a:r>
              <a:r>
                <a:rPr kumimoji="1" lang="en-US" altLang="ja-JP" dirty="0" smtClean="0"/>
                <a:t>ormal neuron calculation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5684637" y="2221337"/>
                  <a:ext cx="1190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637" y="2221337"/>
                  <a:ext cx="1190967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7496700" y="2037362"/>
                  <a:ext cx="506614" cy="7332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700" y="2037362"/>
                  <a:ext cx="506614" cy="733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テキスト ボックス 9"/>
            <p:cNvSpPr txBox="1"/>
            <p:nvPr/>
          </p:nvSpPr>
          <p:spPr>
            <a:xfrm>
              <a:off x="7101388" y="21414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/>
                <a:t>*</a:t>
              </a:r>
              <a:endParaRPr kumimoji="1" lang="ja-JP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801251" y="2239115"/>
                  <a:ext cx="421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251" y="2239115"/>
                  <a:ext cx="4212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4348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正方形/長方形 12"/>
            <p:cNvSpPr/>
            <p:nvPr/>
          </p:nvSpPr>
          <p:spPr>
            <a:xfrm>
              <a:off x="968400" y="2389903"/>
              <a:ext cx="3207877" cy="11664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function y = </a:t>
              </a:r>
              <a:r>
                <a:rPr lang="en-US" altLang="ja-JP" sz="1400" dirty="0" err="1" smtClean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formal_neuron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</a:t>
              </a:r>
              <a:r>
                <a:rPr lang="en-US" altLang="ja-JP" sz="1400" dirty="0" err="1" smtClean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x,w,h</a:t>
              </a:r>
              <a:r>
                <a:rPr lang="en-US" altLang="ja-JP" sz="1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</a:p>
            <a:p>
              <a:r>
                <a:rPr lang="en-US" altLang="ja-JP" sz="1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p = w*x;</a:t>
              </a:r>
            </a:p>
            <a:p>
              <a:r>
                <a:rPr lang="en-US" altLang="ja-JP" sz="1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 y = p&gt;h;</a:t>
              </a:r>
            </a:p>
            <a:p>
              <a:r>
                <a:rPr lang="en-US" altLang="ja-JP" sz="1400" dirty="0" smtClean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end</a:t>
              </a:r>
              <a:endPara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4289169" y="1173423"/>
                  <a:ext cx="41094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Input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en-US" altLang="ja-JP" dirty="0" smtClean="0"/>
                    <a:t> and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kumimoji="1" lang="en-US" altLang="ja-JP" dirty="0" smtClean="0"/>
                    <a:t> are vectors in this function.</a:t>
                  </a:r>
                </a:p>
                <a:p>
                  <a:r>
                    <a:rPr lang="en-US" altLang="ja-JP" dirty="0" smtClean="0"/>
                    <a:t>The weighted sum is calculated as 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169" y="1173423"/>
                  <a:ext cx="4109458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335" t="-4717" r="-742" b="-141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246139" y="2729575"/>
                  <a:ext cx="234979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kumimoji="1" lang="ja-JP" altLang="en-US" sz="1600" dirty="0" smtClean="0"/>
                    <a:t> </a:t>
                  </a:r>
                  <a:r>
                    <a:rPr lang="en-US" altLang="ja-JP" sz="1600" dirty="0" smtClean="0"/>
                    <a:t>is a row vector.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en-US" altLang="ja-JP" sz="1600" dirty="0" smtClean="0"/>
                    <a:t> is a column vector.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1" lang="ja-JP" altLang="en-US" sz="1600" dirty="0" smtClean="0"/>
                    <a:t> </a:t>
                  </a:r>
                  <a:r>
                    <a:rPr kumimoji="1" lang="en-US" altLang="ja-JP" sz="1600" dirty="0" smtClean="0"/>
                    <a:t>is a scalar.</a:t>
                  </a:r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139" y="2729575"/>
                  <a:ext cx="2349795" cy="830997"/>
                </a:xfrm>
                <a:prstGeom prst="rect">
                  <a:avLst/>
                </a:prstGeom>
                <a:blipFill>
                  <a:blip r:embed="rId6"/>
                  <a:stretch>
                    <a:fillRect t="-2190" b="-80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/>
            <p:cNvSpPr txBox="1"/>
            <p:nvPr/>
          </p:nvSpPr>
          <p:spPr>
            <a:xfrm>
              <a:off x="4600706" y="2787456"/>
              <a:ext cx="645433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0" bIns="0" rtlCol="0">
              <a:spAutoFit/>
            </a:bodyPr>
            <a:lstStyle/>
            <a:p>
              <a:r>
                <a:rPr kumimoji="1" lang="en-US" altLang="ja-JP" dirty="0" smtClean="0"/>
                <a:t>Note</a:t>
              </a:r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901822" y="2051836"/>
              <a:ext cx="173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formal_neuron.m</a:t>
              </a:r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66353" y="1374066"/>
              <a:ext cx="3354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 </a:t>
              </a:r>
              <a:r>
                <a:rPr lang="en-US" altLang="ja-JP" dirty="0" smtClean="0"/>
                <a:t>Create </a:t>
              </a:r>
              <a:r>
                <a:rPr lang="en-US" altLang="ja-JP" dirty="0" err="1" smtClean="0"/>
                <a:t>formal_neuron.m</a:t>
              </a:r>
              <a:r>
                <a:rPr lang="en-US" altLang="ja-JP" dirty="0" smtClean="0"/>
                <a:t> as a function file as follows.</a:t>
              </a:r>
              <a:endParaRPr kumimoji="1" lang="ja-JP" altLang="en-US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735984" y="134368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xample1_1.m</a:t>
            </a:r>
            <a:endParaRPr kumimoji="1" lang="ja-JP" altLang="en-US" dirty="0"/>
          </a:p>
        </p:txBody>
      </p:sp>
      <p:sp>
        <p:nvSpPr>
          <p:cNvPr id="27" name="楕円 26"/>
          <p:cNvSpPr/>
          <p:nvPr/>
        </p:nvSpPr>
        <p:spPr>
          <a:xfrm>
            <a:off x="6423443" y="1770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7" idx="1"/>
          </p:cNvCxnSpPr>
          <p:nvPr/>
        </p:nvCxnSpPr>
        <p:spPr>
          <a:xfrm>
            <a:off x="5392085" y="1541538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7" idx="3"/>
          </p:cNvCxnSpPr>
          <p:nvPr/>
        </p:nvCxnSpPr>
        <p:spPr>
          <a:xfrm flipH="1">
            <a:off x="5392085" y="2360042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7" idx="2"/>
          </p:cNvCxnSpPr>
          <p:nvPr/>
        </p:nvCxnSpPr>
        <p:spPr>
          <a:xfrm flipH="1">
            <a:off x="5392085" y="211569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186716" y="1362168"/>
            <a:ext cx="971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144741" y="19677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41" y="1967735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5176799" y="2612500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27" idx="6"/>
          </p:cNvCxnSpPr>
          <p:nvPr/>
        </p:nvCxnSpPr>
        <p:spPr>
          <a:xfrm>
            <a:off x="7114559" y="2115696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186221" y="1486423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92683" y="1825265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9403" y="2184255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38" name="円弧 37"/>
          <p:cNvSpPr/>
          <p:nvPr/>
        </p:nvSpPr>
        <p:spPr>
          <a:xfrm rot="16200000">
            <a:off x="6806854" y="1774828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75316" y="197719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7921289" y="1963764"/>
                <a:ext cx="150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89" y="1963764"/>
                <a:ext cx="150682" cy="276999"/>
              </a:xfrm>
              <a:prstGeom prst="rect">
                <a:avLst/>
              </a:prstGeom>
              <a:blipFill>
                <a:blip r:embed="rId8"/>
                <a:stretch>
                  <a:fillRect l="-36000" r="-36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36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80109" y="1530927"/>
            <a:ext cx="8767448" cy="4073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193" y="185633"/>
            <a:ext cx="8651279" cy="5938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We can use GNU Octave instead of MATLAB for FREE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8482" y="2587844"/>
            <a:ext cx="8499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GNU </a:t>
            </a:r>
            <a:r>
              <a:rPr lang="ja-JP" altLang="en-US" dirty="0"/>
              <a:t>Octave is a high-level language, primarily intended for numerical computations. It provides a convenient command line interface for solving linear and nonlinear problems numerically, and for performing other numerical experiments using a language that is </a:t>
            </a:r>
            <a:r>
              <a:rPr lang="ja-JP" altLang="en-US" u="sng" dirty="0">
                <a:solidFill>
                  <a:srgbClr val="FF0000"/>
                </a:solidFill>
              </a:rPr>
              <a:t>mostly compatible with Matlab</a:t>
            </a:r>
            <a:r>
              <a:rPr lang="ja-JP" altLang="en-US" dirty="0"/>
              <a:t>. It may also be used as a batch-oriented language.</a:t>
            </a:r>
          </a:p>
          <a:p>
            <a:r>
              <a:rPr lang="ja-JP" altLang="en-US" dirty="0"/>
              <a:t>Octave has extensive tools for solving common numerical linear algebra problems, finding the roots of nonlinear equations, integrating ordinary functions, manipulating polynomials, and integrating ordinary differential and differential-algebraic equations. It is easily extensible and customizable via user-defined functions written in Octave’s own language, or using dynamically loaded modules written in C++, C, Fortran, or other languages.　[from official website]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30633" y="2026114"/>
            <a:ext cx="3511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https</a:t>
            </a:r>
            <a:r>
              <a:rPr lang="ja-JP" altLang="en-US" sz="1600" dirty="0"/>
              <a:t>://www.gnu.org/software/octave</a:t>
            </a:r>
            <a:r>
              <a:rPr lang="ja-JP" altLang="en-US" sz="1600" dirty="0" smtClean="0"/>
              <a:t>/ </a:t>
            </a:r>
            <a:endParaRPr lang="ja-JP" altLang="en-US" sz="16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2" y="1670158"/>
            <a:ext cx="3136814" cy="75975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96278" y="5743395"/>
            <a:ext cx="865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You can use octave to do exercises on your </a:t>
            </a:r>
            <a:r>
              <a:rPr lang="en-US" altLang="ja-JP" sz="2800" dirty="0" smtClean="0"/>
              <a:t>own </a:t>
            </a:r>
            <a:r>
              <a:rPr kumimoji="1" lang="en-US" altLang="ja-JP" sz="2800" dirty="0" smtClean="0"/>
              <a:t>computer.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616" y="924365"/>
            <a:ext cx="834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MATLAB environment is very powerful and useful but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EXPENSIVE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0781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26161" y="1330681"/>
            <a:ext cx="3112439" cy="2299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0052" y="1128022"/>
            <a:ext cx="218252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Execution and results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59182" y="1760932"/>
            <a:ext cx="23133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example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1_1</a:t>
            </a: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</a:t>
            </a:r>
          </a:p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logical</a:t>
            </a: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447418" y="2846418"/>
            <a:ext cx="3919344" cy="1969952"/>
            <a:chOff x="4944177" y="3234313"/>
            <a:chExt cx="2948234" cy="1481850"/>
          </a:xfrm>
        </p:grpSpPr>
        <p:sp>
          <p:nvSpPr>
            <p:cNvPr id="7" name="楕円 6"/>
            <p:cNvSpPr/>
            <p:nvPr/>
          </p:nvSpPr>
          <p:spPr>
            <a:xfrm>
              <a:off x="6222879" y="3642283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8" name="直線コネクタ 7"/>
            <p:cNvCxnSpPr>
              <a:endCxn id="7" idx="1"/>
            </p:cNvCxnSpPr>
            <p:nvPr/>
          </p:nvCxnSpPr>
          <p:spPr>
            <a:xfrm>
              <a:off x="5191521" y="3413683"/>
              <a:ext cx="1132570" cy="32981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7" idx="3"/>
            </p:cNvCxnSpPr>
            <p:nvPr/>
          </p:nvCxnSpPr>
          <p:spPr>
            <a:xfrm flipH="1">
              <a:off x="5191521" y="4232187"/>
              <a:ext cx="1132570" cy="36702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7" idx="2"/>
            </p:cNvCxnSpPr>
            <p:nvPr/>
          </p:nvCxnSpPr>
          <p:spPr>
            <a:xfrm flipH="1">
              <a:off x="5191521" y="3987841"/>
              <a:ext cx="1031358" cy="1594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4986152" y="3234313"/>
              <a:ext cx="97187" cy="2315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2000" dirty="0"/>
                <a:t>1</a:t>
              </a:r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944177" y="3839880"/>
                  <a:ext cx="150727" cy="23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177" y="3839880"/>
                  <a:ext cx="150727" cy="231518"/>
                </a:xfrm>
                <a:prstGeom prst="rect">
                  <a:avLst/>
                </a:prstGeom>
                <a:blipFill>
                  <a:blip r:embed="rId2"/>
                  <a:stretch>
                    <a:fillRect l="-31250" r="-31250" b="-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/>
            <p:cNvSpPr txBox="1"/>
            <p:nvPr/>
          </p:nvSpPr>
          <p:spPr>
            <a:xfrm>
              <a:off x="4976235" y="4484645"/>
              <a:ext cx="97672" cy="2315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2000" dirty="0" smtClean="0"/>
                <a:t>0</a:t>
              </a:r>
              <a:endParaRPr kumimoji="1" lang="ja-JP" altLang="en-US" sz="2000" dirty="0"/>
            </a:p>
          </p:txBody>
        </p:sp>
        <p:cxnSp>
          <p:nvCxnSpPr>
            <p:cNvPr id="14" name="直線矢印コネクタ 13"/>
            <p:cNvCxnSpPr>
              <a:stCxn id="7" idx="6"/>
            </p:cNvCxnSpPr>
            <p:nvPr/>
          </p:nvCxnSpPr>
          <p:spPr>
            <a:xfrm>
              <a:off x="6913995" y="3987841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5985657" y="3358568"/>
              <a:ext cx="243576" cy="2315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 smtClean="0"/>
                <a:t>0.5</a:t>
              </a:r>
              <a:endParaRPr kumimoji="1" lang="ja-JP" altLang="en-US" sz="20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792119" y="3697410"/>
              <a:ext cx="243576" cy="2315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2000" dirty="0" smtClean="0"/>
                <a:t>1.0</a:t>
              </a:r>
              <a:endParaRPr kumimoji="1" lang="ja-JP" altLang="en-US" sz="20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908839" y="4056400"/>
              <a:ext cx="243576" cy="2315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 smtClean="0"/>
                <a:t>0.5</a:t>
              </a:r>
              <a:endParaRPr kumimoji="1" lang="ja-JP" altLang="en-US" sz="2000" dirty="0"/>
            </a:p>
          </p:txBody>
        </p:sp>
        <p:sp>
          <p:nvSpPr>
            <p:cNvPr id="18" name="円弧 17"/>
            <p:cNvSpPr/>
            <p:nvPr/>
          </p:nvSpPr>
          <p:spPr>
            <a:xfrm rot="16200000">
              <a:off x="6606290" y="3646973"/>
              <a:ext cx="626409" cy="697683"/>
            </a:xfrm>
            <a:prstGeom prst="arc">
              <a:avLst>
                <a:gd name="adj1" fmla="val 12533937"/>
                <a:gd name="adj2" fmla="val 1990817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674752" y="3849341"/>
              <a:ext cx="97672" cy="2315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2000" dirty="0" smtClean="0"/>
                <a:t>1</a:t>
              </a:r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7741684" y="3876848"/>
                  <a:ext cx="150727" cy="23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684" y="3876848"/>
                  <a:ext cx="150727" cy="231518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7273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7418" y="1394645"/>
                <a:ext cx="2555571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0.5 1.0 0.5</m:t>
                          </m:r>
                        </m:e>
                      </m:d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altLang="ja-JP" sz="2000" dirty="0" smtClean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18" y="1394645"/>
                <a:ext cx="2555571" cy="813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矢印 21"/>
          <p:cNvSpPr/>
          <p:nvPr/>
        </p:nvSpPr>
        <p:spPr>
          <a:xfrm>
            <a:off x="7209138" y="1656109"/>
            <a:ext cx="692727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52250" y="16015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26112" y="2044004"/>
            <a:ext cx="159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&gt; 1 (Threshold)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384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Exercise1.4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5033"/>
            <a:ext cx="7543801" cy="1477925"/>
          </a:xfrm>
        </p:spPr>
        <p:txBody>
          <a:bodyPr/>
          <a:lstStyle/>
          <a:p>
            <a:r>
              <a:rPr kumimoji="1" lang="en-US" altLang="ja-JP" dirty="0" smtClean="0"/>
              <a:t>Implement example1_1.m and </a:t>
            </a:r>
            <a:r>
              <a:rPr kumimoji="1" lang="en-US" altLang="ja-JP" dirty="0" err="1" smtClean="0"/>
              <a:t>formal_neuron.m</a:t>
            </a:r>
            <a:r>
              <a:rPr kumimoji="1" lang="en-US" altLang="ja-JP" dirty="0" smtClean="0"/>
              <a:t> on MATLAB.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heck the outputs where inputs, weights and a threshold are given as follows </a:t>
            </a:r>
            <a:r>
              <a:rPr lang="en-US" altLang="ja-JP" dirty="0"/>
              <a:t>by </a:t>
            </a:r>
            <a:r>
              <a:rPr lang="en-US" altLang="ja-JP" dirty="0" smtClean="0"/>
              <a:t>both hand calculation </a:t>
            </a:r>
            <a:r>
              <a:rPr lang="en-US" altLang="ja-JP" dirty="0"/>
              <a:t>and </a:t>
            </a:r>
            <a:r>
              <a:rPr lang="en-US" altLang="ja-JP" dirty="0" smtClean="0"/>
              <a:t>MATLAB scripts </a:t>
            </a:r>
            <a:r>
              <a:rPr lang="en-US" altLang="ja-JP" dirty="0"/>
              <a:t>execution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305023"/>
                  </p:ext>
                </p:extLst>
              </p:nvPr>
            </p:nvGraphicFramePr>
            <p:xfrm>
              <a:off x="2229940" y="2285999"/>
              <a:ext cx="2153526" cy="3291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8586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718586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716354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</a:tblGrid>
                  <a:tr h="207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188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305023"/>
                  </p:ext>
                </p:extLst>
              </p:nvPr>
            </p:nvGraphicFramePr>
            <p:xfrm>
              <a:off x="2229940" y="2285999"/>
              <a:ext cx="2153526" cy="3291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8586">
                      <a:extLst>
                        <a:ext uri="{9D8B030D-6E8A-4147-A177-3AD203B41FA5}">
                          <a16:colId xmlns:a16="http://schemas.microsoft.com/office/drawing/2014/main" val="806143036"/>
                        </a:ext>
                      </a:extLst>
                    </a:gridCol>
                    <a:gridCol w="718586">
                      <a:extLst>
                        <a:ext uri="{9D8B030D-6E8A-4147-A177-3AD203B41FA5}">
                          <a16:colId xmlns:a16="http://schemas.microsoft.com/office/drawing/2014/main" val="3015731857"/>
                        </a:ext>
                      </a:extLst>
                    </a:gridCol>
                    <a:gridCol w="716354">
                      <a:extLst>
                        <a:ext uri="{9D8B030D-6E8A-4147-A177-3AD203B41FA5}">
                          <a16:colId xmlns:a16="http://schemas.microsoft.com/office/drawing/2014/main" val="12380921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47" t="-1667" r="-20423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102521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1695" t="-1667" r="-3390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6566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103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7281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223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49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0695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2374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9858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2913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764982" y="3793419"/>
                <a:ext cx="22066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2,−1, 3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82" y="3793419"/>
                <a:ext cx="22066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764982" y="4314414"/>
                <a:ext cx="952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82" y="4314414"/>
                <a:ext cx="95269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05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4839775" y="148635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047784" y="148635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263709" y="1481519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464080" y="1481519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664352" y="1498382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873457" y="1498382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070371" y="1498382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641775" y="148635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3078" y="162910"/>
            <a:ext cx="8325698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Let’s implement formal neuron function on MATLAB 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948" y="819945"/>
            <a:ext cx="6896278" cy="376350"/>
          </a:xfrm>
        </p:spPr>
        <p:txBody>
          <a:bodyPr/>
          <a:lstStyle/>
          <a:p>
            <a:r>
              <a:rPr kumimoji="1" lang="en-US" altLang="ja-JP" dirty="0" smtClean="0"/>
              <a:t>If we use multiple sample data, we prepare it in </a:t>
            </a:r>
            <a:r>
              <a:rPr kumimoji="1" lang="en-US" altLang="ja-JP" u="sng" dirty="0" smtClean="0"/>
              <a:t>an input matrix.</a:t>
            </a:r>
            <a:endParaRPr kumimoji="1" lang="ja-JP" altLang="en-US" u="sng" dirty="0"/>
          </a:p>
        </p:txBody>
      </p:sp>
      <p:sp>
        <p:nvSpPr>
          <p:cNvPr id="30" name="正方形/長方形 29"/>
          <p:cNvSpPr/>
          <p:nvPr/>
        </p:nvSpPr>
        <p:spPr>
          <a:xfrm>
            <a:off x="229844" y="1357582"/>
            <a:ext cx="4258847" cy="232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9004" y="1176306"/>
            <a:ext cx="11271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Test script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9035" y="1825287"/>
            <a:ext cx="32078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[0,0,0,0,1,1,1,1;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0,0,1,1,0,0,1,1;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0,1,0,1,0,1,0,1];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 = [0.5, 1.0, 0.5];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h = 1;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y = </a:t>
            </a:r>
            <a:r>
              <a:rPr lang="en-US" altLang="ja-JP" dirty="0" err="1" smtClean="0">
                <a:solidFill>
                  <a:schemeClr val="tx1"/>
                </a:solidFill>
              </a:rPr>
              <a:t>formal_neuron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x,w,h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3915296" y="4575371"/>
            <a:ext cx="1127875" cy="36178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29844" y="3898638"/>
            <a:ext cx="8729837" cy="2251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5400000">
            <a:off x="7206885" y="3829530"/>
            <a:ext cx="903768" cy="1931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72055" y="4550022"/>
            <a:ext cx="1198620" cy="3617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004" y="3777669"/>
            <a:ext cx="24075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Formal neuron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272055" y="4591063"/>
                <a:ext cx="1190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55" y="4591063"/>
                <a:ext cx="1190967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773276" y="4408440"/>
                <a:ext cx="1625435" cy="754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76" y="4408440"/>
                <a:ext cx="1625435" cy="754566"/>
              </a:xfrm>
              <a:prstGeom prst="rect">
                <a:avLst/>
              </a:prstGeom>
              <a:blipFill>
                <a:blip r:embed="rId3"/>
                <a:stretch>
                  <a:fillRect r="-8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6404545" y="45125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*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030872" y="461776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72" y="4617764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519034" y="4679182"/>
            <a:ext cx="3207877" cy="11668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y =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formal_neuron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x,w,h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w*x;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p&gt;h;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56516" y="5222007"/>
            <a:ext cx="645433" cy="276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877087" y="5118870"/>
                <a:ext cx="19183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en-US" altLang="ja-JP" dirty="0" smtClean="0"/>
                  <a:t>is a row vector.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 is a 3*N matrix.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en-US" altLang="ja-JP" dirty="0"/>
                  <a:t>is a </a:t>
                </a:r>
                <a:r>
                  <a:rPr lang="en-US" altLang="ja-JP" dirty="0" smtClean="0"/>
                  <a:t>row vector.</a:t>
                </a:r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087" y="5118870"/>
                <a:ext cx="1918387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937835" y="3975261"/>
                <a:ext cx="1856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kumimoji="1" lang="en-US" altLang="ja-JP" sz="1200" dirty="0" smtClean="0"/>
                  <a:t>number of sample data )</a:t>
                </a:r>
                <a:endParaRPr kumimoji="1" lang="ja-JP" altLang="en-US" sz="12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835" y="3975261"/>
                <a:ext cx="1856534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吹き出し 17"/>
          <p:cNvSpPr/>
          <p:nvPr/>
        </p:nvSpPr>
        <p:spPr>
          <a:xfrm>
            <a:off x="2832787" y="3974692"/>
            <a:ext cx="3582314" cy="340331"/>
          </a:xfrm>
          <a:prstGeom prst="wedgeRectCallout">
            <a:avLst>
              <a:gd name="adj1" fmla="val -55982"/>
              <a:gd name="adj2" fmla="val 1296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We can use a same function!</a:t>
            </a:r>
            <a:endParaRPr kumimoji="1" lang="ja-JP" altLang="en-US" sz="2000" dirty="0"/>
          </a:p>
        </p:txBody>
      </p:sp>
      <p:sp>
        <p:nvSpPr>
          <p:cNvPr id="19" name="右中かっこ 18"/>
          <p:cNvSpPr/>
          <p:nvPr/>
        </p:nvSpPr>
        <p:spPr>
          <a:xfrm>
            <a:off x="8655862" y="4343630"/>
            <a:ext cx="118470" cy="903768"/>
          </a:xfrm>
          <a:prstGeom prst="rightBrace">
            <a:avLst>
              <a:gd name="adj1" fmla="val 4171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中かっこ 19"/>
          <p:cNvSpPr/>
          <p:nvPr/>
        </p:nvSpPr>
        <p:spPr>
          <a:xfrm rot="16200000">
            <a:off x="7605410" y="3289334"/>
            <a:ext cx="106720" cy="1931970"/>
          </a:xfrm>
          <a:prstGeom prst="rightBrace">
            <a:avLst>
              <a:gd name="adj1" fmla="val 4171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742167" y="3962335"/>
                <a:ext cx="292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67" y="3962335"/>
                <a:ext cx="29239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8719852" y="4641625"/>
            <a:ext cx="29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32339" y="5214881"/>
            <a:ext cx="1266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Input Matrix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915297" y="4617764"/>
                <a:ext cx="1107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297" y="4617764"/>
                <a:ext cx="1107226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楕円 36"/>
          <p:cNvSpPr/>
          <p:nvPr/>
        </p:nvSpPr>
        <p:spPr>
          <a:xfrm>
            <a:off x="7311153" y="21433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7" idx="1"/>
          </p:cNvCxnSpPr>
          <p:nvPr/>
        </p:nvCxnSpPr>
        <p:spPr>
          <a:xfrm>
            <a:off x="6279795" y="1914724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7" idx="3"/>
          </p:cNvCxnSpPr>
          <p:nvPr/>
        </p:nvCxnSpPr>
        <p:spPr>
          <a:xfrm flipH="1">
            <a:off x="6279795" y="2733228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7" idx="2"/>
          </p:cNvCxnSpPr>
          <p:nvPr/>
        </p:nvCxnSpPr>
        <p:spPr>
          <a:xfrm flipH="1">
            <a:off x="6279795" y="2488882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663369" y="1752390"/>
            <a:ext cx="15697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0 0 0 0 1 1 1 1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65060" y="2315051"/>
            <a:ext cx="1650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0 0 1 1 0 0 1 1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61044" y="2942500"/>
            <a:ext cx="16581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0 1 0 1 0 1 0 1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37" idx="6"/>
          </p:cNvCxnSpPr>
          <p:nvPr/>
        </p:nvCxnSpPr>
        <p:spPr>
          <a:xfrm>
            <a:off x="8002269" y="2488882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073931" y="1859609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880393" y="2198451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997113" y="2557441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48" name="円弧 47"/>
          <p:cNvSpPr/>
          <p:nvPr/>
        </p:nvSpPr>
        <p:spPr>
          <a:xfrm rot="16200000">
            <a:off x="7694564" y="21480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763026" y="235038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8808999" y="2336950"/>
                <a:ext cx="150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999" y="2336950"/>
                <a:ext cx="150682" cy="276999"/>
              </a:xfrm>
              <a:prstGeom prst="rect">
                <a:avLst/>
              </a:prstGeom>
              <a:blipFill>
                <a:blip r:embed="rId9"/>
                <a:stretch>
                  <a:fillRect l="-36000" r="-36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433078" y="4308287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formal_neuron.m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9033" y="1522258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</a:t>
            </a:r>
            <a:r>
              <a:rPr kumimoji="1" lang="en-US" altLang="ja-JP" dirty="0" smtClean="0"/>
              <a:t>xample1_2.m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894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79965" y="1377530"/>
            <a:ext cx="3229655" cy="2247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5172" y="1207828"/>
            <a:ext cx="218252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Execution and results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2547" y="1639003"/>
            <a:ext cx="3016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example1_2</a:t>
            </a:r>
          </a:p>
          <a:p>
            <a:r>
              <a:rPr lang="es-E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</a:t>
            </a:r>
          </a:p>
          <a:p>
            <a:endParaRPr lang="es-E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s-E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0  0  0  1  0  0  1  1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260535" y="3822471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468544" y="3822471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84469" y="3817634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884840" y="3817634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085112" y="3834497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294217" y="3834497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491131" y="3834497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62535" y="3822471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731913" y="447943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7" idx="1"/>
          </p:cNvCxnSpPr>
          <p:nvPr/>
        </p:nvCxnSpPr>
        <p:spPr>
          <a:xfrm>
            <a:off x="2700555" y="425083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7" idx="3"/>
          </p:cNvCxnSpPr>
          <p:nvPr/>
        </p:nvCxnSpPr>
        <p:spPr>
          <a:xfrm flipH="1">
            <a:off x="2700555" y="506934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7" idx="2"/>
          </p:cNvCxnSpPr>
          <p:nvPr/>
        </p:nvCxnSpPr>
        <p:spPr>
          <a:xfrm flipH="1">
            <a:off x="2700555" y="482499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84128" y="4088505"/>
            <a:ext cx="17768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0 0 0 0 1 1 1 1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85820" y="4651166"/>
            <a:ext cx="1650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0 0 1 1 0 0 1 1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81804" y="5278615"/>
            <a:ext cx="16581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0 1 0 1 0 1 0 1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37" idx="6"/>
          </p:cNvCxnSpPr>
          <p:nvPr/>
        </p:nvCxnSpPr>
        <p:spPr>
          <a:xfrm>
            <a:off x="4423029" y="482499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494691" y="4195724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01153" y="4534566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417873" y="4893556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48" name="円弧 47"/>
          <p:cNvSpPr/>
          <p:nvPr/>
        </p:nvSpPr>
        <p:spPr>
          <a:xfrm rot="16200000">
            <a:off x="4115324" y="448412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183786" y="468649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229759" y="4673065"/>
                <a:ext cx="1437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0 0 0 1 0 0 1 1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59" y="4673065"/>
                <a:ext cx="1437894" cy="276999"/>
              </a:xfrm>
              <a:prstGeom prst="rect">
                <a:avLst/>
              </a:prstGeom>
              <a:blipFill>
                <a:blip r:embed="rId2"/>
                <a:stretch>
                  <a:fillRect l="-3814" r="-339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カギ線コネクタ 51"/>
          <p:cNvCxnSpPr>
            <a:stCxn id="36" idx="2"/>
          </p:cNvCxnSpPr>
          <p:nvPr/>
        </p:nvCxnSpPr>
        <p:spPr>
          <a:xfrm rot="5400000" flipH="1" flipV="1">
            <a:off x="2843814" y="3247389"/>
            <a:ext cx="772258" cy="4204471"/>
          </a:xfrm>
          <a:prstGeom prst="bentConnector4">
            <a:avLst>
              <a:gd name="adj1" fmla="val -12351"/>
              <a:gd name="adj2" fmla="val 100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29" idx="2"/>
          </p:cNvCxnSpPr>
          <p:nvPr/>
        </p:nvCxnSpPr>
        <p:spPr>
          <a:xfrm rot="5400000" flipH="1" flipV="1">
            <a:off x="3038661" y="3275472"/>
            <a:ext cx="747328" cy="4173235"/>
          </a:xfrm>
          <a:prstGeom prst="bentConnector4">
            <a:avLst>
              <a:gd name="adj1" fmla="val -20994"/>
              <a:gd name="adj2" fmla="val 100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30" idx="2"/>
          </p:cNvCxnSpPr>
          <p:nvPr/>
        </p:nvCxnSpPr>
        <p:spPr>
          <a:xfrm rot="5400000" flipH="1" flipV="1">
            <a:off x="3241407" y="3269121"/>
            <a:ext cx="758943" cy="4174324"/>
          </a:xfrm>
          <a:prstGeom prst="bentConnector4">
            <a:avLst>
              <a:gd name="adj1" fmla="val -29347"/>
              <a:gd name="adj2" fmla="val 9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3997198" y="1436982"/>
                <a:ext cx="4676537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0.5 1.0 0.5</m:t>
                          </m:r>
                        </m:e>
                      </m:d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dirty="0" smtClean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98" y="1436982"/>
                <a:ext cx="4676537" cy="813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4079687" y="2548177"/>
                <a:ext cx="43740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=[0   0.5   1.0   1.5   0.5   1.0   1.5   2.0]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87" y="2548177"/>
                <a:ext cx="4374018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4131351" y="3503537"/>
                <a:ext cx="4200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[0     0      0      1       0       0      1      1]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51" y="3503537"/>
                <a:ext cx="420018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下矢印 70"/>
          <p:cNvSpPr/>
          <p:nvPr/>
        </p:nvSpPr>
        <p:spPr>
          <a:xfrm>
            <a:off x="5925202" y="2967054"/>
            <a:ext cx="519546" cy="431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577726" y="2975454"/>
            <a:ext cx="175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&gt; 1 (Threshold)</a:t>
            </a:r>
            <a:endParaRPr kumimoji="1" lang="ja-JP" altLang="en-US" sz="2000" dirty="0"/>
          </a:p>
        </p:txBody>
      </p:sp>
      <p:cxnSp>
        <p:nvCxnSpPr>
          <p:cNvPr id="51" name="カギ線コネクタ 50"/>
          <p:cNvCxnSpPr/>
          <p:nvPr/>
        </p:nvCxnSpPr>
        <p:spPr>
          <a:xfrm rot="5400000" flipH="1" flipV="1">
            <a:off x="3434913" y="3274926"/>
            <a:ext cx="758943" cy="4174324"/>
          </a:xfrm>
          <a:prstGeom prst="bentConnector4">
            <a:avLst>
              <a:gd name="adj1" fmla="val -35730"/>
              <a:gd name="adj2" fmla="val 9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2" idx="2"/>
          </p:cNvCxnSpPr>
          <p:nvPr/>
        </p:nvCxnSpPr>
        <p:spPr>
          <a:xfrm rot="5400000" flipH="1" flipV="1">
            <a:off x="3620641" y="3307174"/>
            <a:ext cx="753114" cy="4094371"/>
          </a:xfrm>
          <a:prstGeom prst="bentConnector4">
            <a:avLst>
              <a:gd name="adj1" fmla="val -44828"/>
              <a:gd name="adj2" fmla="val 100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33" idx="2"/>
          </p:cNvCxnSpPr>
          <p:nvPr/>
        </p:nvCxnSpPr>
        <p:spPr>
          <a:xfrm rot="5400000" flipH="1" flipV="1">
            <a:off x="3818481" y="3328372"/>
            <a:ext cx="751211" cy="4087605"/>
          </a:xfrm>
          <a:prstGeom prst="bentConnector4">
            <a:avLst>
              <a:gd name="adj1" fmla="val -51390"/>
              <a:gd name="adj2" fmla="val 9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4" idx="2"/>
          </p:cNvCxnSpPr>
          <p:nvPr/>
        </p:nvCxnSpPr>
        <p:spPr>
          <a:xfrm rot="5400000" flipH="1" flipV="1">
            <a:off x="4005531" y="3351039"/>
            <a:ext cx="750599" cy="4042883"/>
          </a:xfrm>
          <a:prstGeom prst="bentConnector4">
            <a:avLst>
              <a:gd name="adj1" fmla="val -59500"/>
              <a:gd name="adj2" fmla="val 9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5" idx="2"/>
          </p:cNvCxnSpPr>
          <p:nvPr/>
        </p:nvCxnSpPr>
        <p:spPr>
          <a:xfrm rot="5400000" flipH="1" flipV="1">
            <a:off x="4194381" y="3364435"/>
            <a:ext cx="745267" cy="4021423"/>
          </a:xfrm>
          <a:prstGeom prst="bentConnector4">
            <a:avLst>
              <a:gd name="adj1" fmla="val -67239"/>
              <a:gd name="adj2" fmla="val 100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37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Exercise1.5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486" y="923477"/>
            <a:ext cx="8018538" cy="559569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Consider a 4 input neuron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(the input dimension is 4) as follows.</a:t>
            </a: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20" name="楕円 19"/>
          <p:cNvSpPr/>
          <p:nvPr/>
        </p:nvSpPr>
        <p:spPr>
          <a:xfrm>
            <a:off x="4310846" y="192881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1" name="直線コネクタ 20"/>
          <p:cNvCxnSpPr>
            <a:endCxn id="20" idx="1"/>
          </p:cNvCxnSpPr>
          <p:nvPr/>
        </p:nvCxnSpPr>
        <p:spPr>
          <a:xfrm>
            <a:off x="3334399" y="1704430"/>
            <a:ext cx="1077659" cy="32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3334399" y="2473802"/>
            <a:ext cx="1020431" cy="843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3334399" y="2180572"/>
            <a:ext cx="962435" cy="3186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027220" y="1505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20" y="1505913"/>
                <a:ext cx="305147" cy="307777"/>
              </a:xfrm>
              <a:prstGeom prst="rect">
                <a:avLst/>
              </a:prstGeom>
              <a:blipFill>
                <a:blip r:embed="rId2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027864" y="198330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64" y="1983306"/>
                <a:ext cx="311111" cy="307777"/>
              </a:xfrm>
              <a:prstGeom prst="rect">
                <a:avLst/>
              </a:prstGeom>
              <a:blipFill>
                <a:blip r:embed="rId3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021899" y="2399439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99" y="2399439"/>
                <a:ext cx="311111" cy="307777"/>
              </a:xfrm>
              <a:prstGeom prst="rect">
                <a:avLst/>
              </a:prstGeom>
              <a:blipFill>
                <a:blip r:embed="rId4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>
            <a:stCxn id="20" idx="6"/>
          </p:cNvCxnSpPr>
          <p:nvPr/>
        </p:nvCxnSpPr>
        <p:spPr>
          <a:xfrm>
            <a:off x="5001962" y="2274372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006517" y="1645195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17" y="1645195"/>
                <a:ext cx="352019" cy="307777"/>
              </a:xfrm>
              <a:prstGeom prst="rect">
                <a:avLst/>
              </a:prstGeom>
              <a:blipFill>
                <a:blip r:embed="rId5"/>
                <a:stretch>
                  <a:fillRect l="-8621" r="-6897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76787" y="1900574"/>
                <a:ext cx="357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787" y="1900574"/>
                <a:ext cx="357983" cy="307777"/>
              </a:xfrm>
              <a:prstGeom prst="rect">
                <a:avLst/>
              </a:prstGeom>
              <a:blipFill>
                <a:blip r:embed="rId6"/>
                <a:stretch>
                  <a:fillRect l="-10169" r="-678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932598" y="2184948"/>
                <a:ext cx="357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98" y="2184948"/>
                <a:ext cx="357983" cy="307777"/>
              </a:xfrm>
              <a:prstGeom prst="rect">
                <a:avLst/>
              </a:prstGeom>
              <a:blipFill>
                <a:blip r:embed="rId7"/>
                <a:stretch>
                  <a:fillRect l="-8475" r="-8475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円弧 30"/>
          <p:cNvSpPr/>
          <p:nvPr/>
        </p:nvSpPr>
        <p:spPr>
          <a:xfrm rot="16200000">
            <a:off x="4694257" y="193350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762719" y="2135872"/>
                <a:ext cx="204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19" y="2135872"/>
                <a:ext cx="204735" cy="307777"/>
              </a:xfrm>
              <a:prstGeom prst="rect">
                <a:avLst/>
              </a:prstGeom>
              <a:blipFill>
                <a:blip r:embed="rId8"/>
                <a:stretch>
                  <a:fillRect l="-29412" r="-26471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808692" y="2122440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92" y="2122440"/>
                <a:ext cx="206339" cy="307777"/>
              </a:xfrm>
              <a:prstGeom prst="rect">
                <a:avLst/>
              </a:prstGeom>
              <a:blipFill>
                <a:blip r:embed="rId9"/>
                <a:stretch>
                  <a:fillRect l="-29412" r="-29412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/>
          <p:nvPr/>
        </p:nvCxnSpPr>
        <p:spPr>
          <a:xfrm flipH="1">
            <a:off x="3334399" y="2619930"/>
            <a:ext cx="1151877" cy="4036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021898" y="287240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98" y="2872406"/>
                <a:ext cx="311111" cy="307777"/>
              </a:xfrm>
              <a:prstGeom prst="rect">
                <a:avLst/>
              </a:prstGeom>
              <a:blipFill>
                <a:blip r:embed="rId10"/>
                <a:stretch>
                  <a:fillRect l="-11765" r="-7843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962623" y="2440552"/>
                <a:ext cx="3502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623" y="2440552"/>
                <a:ext cx="350224" cy="307777"/>
              </a:xfrm>
              <a:prstGeom prst="rect">
                <a:avLst/>
              </a:prstGeom>
              <a:blipFill>
                <a:blip r:embed="rId11"/>
                <a:stretch>
                  <a:fillRect l="-8772" r="-7018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105058" y="4916244"/>
                <a:ext cx="1697196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58" y="4916244"/>
                <a:ext cx="1697196" cy="11339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808692" y="4975362"/>
                <a:ext cx="20724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0.5  1  1.5  0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92" y="4975362"/>
                <a:ext cx="2072490" cy="307777"/>
              </a:xfrm>
              <a:prstGeom prst="rect">
                <a:avLst/>
              </a:prstGeom>
              <a:blipFill>
                <a:blip r:embed="rId13"/>
                <a:stretch>
                  <a:fillRect l="-1471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866141" y="5439286"/>
                <a:ext cx="7921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000" dirty="0" smtClean="0"/>
                  <a:t> 1.5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141" y="5439286"/>
                <a:ext cx="792140" cy="307777"/>
              </a:xfrm>
              <a:prstGeom prst="rect">
                <a:avLst/>
              </a:prstGeom>
              <a:blipFill>
                <a:blip r:embed="rId14"/>
                <a:stretch>
                  <a:fillRect l="-11538" t="-25490" r="-19231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1062250" y="4223397"/>
            <a:ext cx="2345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There are 3 samples.</a:t>
            </a:r>
            <a:endParaRPr kumimoji="1" lang="ja-JP" altLang="en-US" sz="2000" dirty="0"/>
          </a:p>
        </p:txBody>
      </p:sp>
      <p:sp>
        <p:nvSpPr>
          <p:cNvPr id="5" name="右中かっこ 4"/>
          <p:cNvSpPr/>
          <p:nvPr/>
        </p:nvSpPr>
        <p:spPr>
          <a:xfrm rot="16200000">
            <a:off x="2171460" y="4314339"/>
            <a:ext cx="126711" cy="900548"/>
          </a:xfrm>
          <a:prstGeom prst="rightBrace">
            <a:avLst>
              <a:gd name="adj1" fmla="val 6190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コンテンツ プレースホルダー 2"/>
          <p:cNvSpPr txBox="1">
            <a:spLocks/>
          </p:cNvSpPr>
          <p:nvPr/>
        </p:nvSpPr>
        <p:spPr>
          <a:xfrm>
            <a:off x="220056" y="3330271"/>
            <a:ext cx="8923944" cy="6452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sz="2400" dirty="0" smtClean="0"/>
              <a:t>Calculate outputs by hand calculation where inputs, weights and  a threshold are given as follows. Then check the answer using MATLAB.</a:t>
            </a:r>
            <a:endParaRPr lang="ja-JP" altLang="en-US" sz="2400" dirty="0"/>
          </a:p>
        </p:txBody>
      </p:sp>
      <p:sp>
        <p:nvSpPr>
          <p:cNvPr id="35" name="右中かっこ 34"/>
          <p:cNvSpPr/>
          <p:nvPr/>
        </p:nvSpPr>
        <p:spPr>
          <a:xfrm>
            <a:off x="2819978" y="4939278"/>
            <a:ext cx="201920" cy="1087832"/>
          </a:xfrm>
          <a:prstGeom prst="rightBrace">
            <a:avLst>
              <a:gd name="adj1" fmla="val 342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111412" y="5283139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Input dimension is 4.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19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Using multiple </a:t>
            </a:r>
            <a:r>
              <a:rPr lang="en-US" altLang="ja-JP" dirty="0" smtClean="0"/>
              <a:t>n</a:t>
            </a:r>
            <a:r>
              <a:rPr kumimoji="1" lang="en-US" altLang="ja-JP" dirty="0" smtClean="0"/>
              <a:t>eurons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003738" y="2084267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5" name="直線コネクタ 4"/>
          <p:cNvCxnSpPr>
            <a:stCxn id="32" idx="6"/>
          </p:cNvCxnSpPr>
          <p:nvPr/>
        </p:nvCxnSpPr>
        <p:spPr>
          <a:xfrm>
            <a:off x="3340770" y="1993433"/>
            <a:ext cx="1662968" cy="314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45" idx="6"/>
          </p:cNvCxnSpPr>
          <p:nvPr/>
        </p:nvCxnSpPr>
        <p:spPr>
          <a:xfrm flipH="1">
            <a:off x="3340770" y="2611910"/>
            <a:ext cx="1718555" cy="188937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42" idx="6"/>
          </p:cNvCxnSpPr>
          <p:nvPr/>
        </p:nvCxnSpPr>
        <p:spPr>
          <a:xfrm flipH="1">
            <a:off x="3347432" y="2429825"/>
            <a:ext cx="1656306" cy="70080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5694854" y="2429825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107317" y="30739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532877" y="1893646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77" y="1893646"/>
                <a:ext cx="499496" cy="321178"/>
              </a:xfrm>
              <a:prstGeom prst="rect">
                <a:avLst/>
              </a:prstGeom>
              <a:blipFill>
                <a:blip r:embed="rId2"/>
                <a:stretch>
                  <a:fillRect l="-7317" r="-487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305100" y="2229160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00" y="2229160"/>
                <a:ext cx="499496" cy="321178"/>
              </a:xfrm>
              <a:prstGeom prst="rect">
                <a:avLst/>
              </a:prstGeom>
              <a:blipFill>
                <a:blip r:embed="rId3"/>
                <a:stretch>
                  <a:fillRect l="-6098" r="-609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368209" y="2622746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09" y="2622746"/>
                <a:ext cx="499496" cy="321178"/>
              </a:xfrm>
              <a:prstGeom prst="rect">
                <a:avLst/>
              </a:prstGeom>
              <a:blipFill>
                <a:blip r:embed="rId4"/>
                <a:stretch>
                  <a:fillRect l="-7317" r="-4878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中かっこ 15"/>
          <p:cNvSpPr/>
          <p:nvPr/>
        </p:nvSpPr>
        <p:spPr>
          <a:xfrm>
            <a:off x="2036014" y="1840563"/>
            <a:ext cx="234420" cy="288722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14639" y="311982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6797427" y="2214824"/>
            <a:ext cx="236224" cy="2087662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5387149" y="2088957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377812" y="2275936"/>
                <a:ext cx="3140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12" y="2275936"/>
                <a:ext cx="314060" cy="307777"/>
              </a:xfrm>
              <a:prstGeom prst="rect">
                <a:avLst/>
              </a:prstGeom>
              <a:blipFill>
                <a:blip r:embed="rId5"/>
                <a:stretch>
                  <a:fillRect l="-19231" r="-5769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471736" y="2237313"/>
                <a:ext cx="3079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36" y="2237313"/>
                <a:ext cx="307905" cy="307777"/>
              </a:xfrm>
              <a:prstGeom prst="rect">
                <a:avLst/>
              </a:prstGeom>
              <a:blipFill>
                <a:blip r:embed="rId6"/>
                <a:stretch>
                  <a:fillRect l="-20000" r="-10000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5003738" y="3721175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3" name="直線コネクタ 22"/>
          <p:cNvCxnSpPr>
            <a:stCxn id="32" idx="6"/>
            <a:endCxn id="22" idx="1"/>
          </p:cNvCxnSpPr>
          <p:nvPr/>
        </p:nvCxnSpPr>
        <p:spPr>
          <a:xfrm>
            <a:off x="3340770" y="1993433"/>
            <a:ext cx="1764180" cy="1828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45" idx="6"/>
          </p:cNvCxnSpPr>
          <p:nvPr/>
        </p:nvCxnSpPr>
        <p:spPr>
          <a:xfrm flipH="1">
            <a:off x="3340770" y="4233375"/>
            <a:ext cx="1697289" cy="26790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42" idx="6"/>
          </p:cNvCxnSpPr>
          <p:nvPr/>
        </p:nvCxnSpPr>
        <p:spPr>
          <a:xfrm flipH="1" flipV="1">
            <a:off x="3347432" y="3130632"/>
            <a:ext cx="1653413" cy="8688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</p:cNvCxnSpPr>
          <p:nvPr/>
        </p:nvCxnSpPr>
        <p:spPr>
          <a:xfrm>
            <a:off x="5694854" y="4066733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806596" y="3304488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96" y="3304488"/>
                <a:ext cx="505458" cy="321178"/>
              </a:xfrm>
              <a:prstGeom prst="rect">
                <a:avLst/>
              </a:prstGeom>
              <a:blipFill>
                <a:blip r:embed="rId7"/>
                <a:stretch>
                  <a:fillRect l="-6024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547497" y="3550718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7" y="3550718"/>
                <a:ext cx="505458" cy="321178"/>
              </a:xfrm>
              <a:prstGeom prst="rect">
                <a:avLst/>
              </a:prstGeom>
              <a:blipFill>
                <a:blip r:embed="rId8"/>
                <a:stretch>
                  <a:fillRect l="-7229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42732" y="3918227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32" y="3918227"/>
                <a:ext cx="505458" cy="321178"/>
              </a:xfrm>
              <a:prstGeom prst="rect">
                <a:avLst/>
              </a:prstGeom>
              <a:blipFill>
                <a:blip r:embed="rId9"/>
                <a:stretch>
                  <a:fillRect l="-7229" r="-481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/>
          <p:cNvSpPr/>
          <p:nvPr/>
        </p:nvSpPr>
        <p:spPr>
          <a:xfrm rot="16200000">
            <a:off x="5387149" y="3725865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483560" y="3895310"/>
                <a:ext cx="3138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60" y="3895310"/>
                <a:ext cx="313867" cy="307777"/>
              </a:xfrm>
              <a:prstGeom prst="rect">
                <a:avLst/>
              </a:prstGeom>
              <a:blipFill>
                <a:blip r:embed="rId10"/>
                <a:stretch>
                  <a:fillRect l="-19608" r="-9804" b="-2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374831" y="3904534"/>
                <a:ext cx="3200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31" y="3904534"/>
                <a:ext cx="320023" cy="307777"/>
              </a:xfrm>
              <a:prstGeom prst="rect">
                <a:avLst/>
              </a:prstGeom>
              <a:blipFill>
                <a:blip r:embed="rId11"/>
                <a:stretch>
                  <a:fillRect l="-19231" r="-7692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705446" y="1041776"/>
            <a:ext cx="781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</a:t>
            </a:r>
            <a:r>
              <a:rPr lang="en-US" altLang="ja-JP" sz="2000" dirty="0" smtClean="0"/>
              <a:t>e can construct a neural network with two or more neurons as follows, 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526048" y="183954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48" y="1839543"/>
                <a:ext cx="305147" cy="307777"/>
              </a:xfrm>
              <a:prstGeom prst="rect">
                <a:avLst/>
              </a:prstGeom>
              <a:blipFill>
                <a:blip r:embed="rId12"/>
                <a:stretch>
                  <a:fillRect l="-10000" r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524378" y="2981705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378" y="2981705"/>
                <a:ext cx="311111" cy="307777"/>
              </a:xfrm>
              <a:prstGeom prst="rect">
                <a:avLst/>
              </a:prstGeom>
              <a:blipFill>
                <a:blip r:embed="rId13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520084" y="4347391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84" y="4347391"/>
                <a:ext cx="311111" cy="307777"/>
              </a:xfrm>
              <a:prstGeom prst="rect">
                <a:avLst/>
              </a:prstGeom>
              <a:blipFill>
                <a:blip r:embed="rId14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3159101" y="190259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2" name="楕円 41"/>
          <p:cNvSpPr/>
          <p:nvPr/>
        </p:nvSpPr>
        <p:spPr>
          <a:xfrm>
            <a:off x="3165763" y="303979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5" name="楕円 44"/>
          <p:cNvSpPr/>
          <p:nvPr/>
        </p:nvSpPr>
        <p:spPr>
          <a:xfrm>
            <a:off x="3159101" y="441044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4" name="直線コネクタ 33"/>
          <p:cNvCxnSpPr>
            <a:stCxn id="32" idx="2"/>
            <a:endCxn id="38" idx="3"/>
          </p:cNvCxnSpPr>
          <p:nvPr/>
        </p:nvCxnSpPr>
        <p:spPr>
          <a:xfrm flipH="1" flipV="1">
            <a:off x="2831195" y="1993432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2"/>
            <a:endCxn id="39" idx="3"/>
          </p:cNvCxnSpPr>
          <p:nvPr/>
        </p:nvCxnSpPr>
        <p:spPr>
          <a:xfrm flipH="1">
            <a:off x="2835489" y="3130632"/>
            <a:ext cx="330274" cy="4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  <a:endCxn id="40" idx="3"/>
          </p:cNvCxnSpPr>
          <p:nvPr/>
        </p:nvCxnSpPr>
        <p:spPr>
          <a:xfrm flipH="1" flipV="1">
            <a:off x="2831195" y="4501280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29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Using multiple </a:t>
            </a:r>
            <a:r>
              <a:rPr lang="en-US" altLang="ja-JP" dirty="0" smtClean="0"/>
              <a:t>n</a:t>
            </a:r>
            <a:r>
              <a:rPr kumimoji="1" lang="en-US" altLang="ja-JP" dirty="0" smtClean="0"/>
              <a:t>eurons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087789" y="173790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2" idx="6"/>
            <a:endCxn id="4" idx="2"/>
          </p:cNvCxnSpPr>
          <p:nvPr/>
        </p:nvCxnSpPr>
        <p:spPr>
          <a:xfrm flipV="1">
            <a:off x="3410630" y="2083461"/>
            <a:ext cx="1677159" cy="908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45" idx="6"/>
          </p:cNvCxnSpPr>
          <p:nvPr/>
        </p:nvCxnSpPr>
        <p:spPr>
          <a:xfrm flipH="1">
            <a:off x="3410630" y="2083461"/>
            <a:ext cx="1677159" cy="259256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52" idx="6"/>
          </p:cNvCxnSpPr>
          <p:nvPr/>
        </p:nvCxnSpPr>
        <p:spPr>
          <a:xfrm flipH="1">
            <a:off x="3423834" y="2083461"/>
            <a:ext cx="1663955" cy="120320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5778905" y="2083461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235819" y="324988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465212" y="1593543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212" y="1593543"/>
                <a:ext cx="517962" cy="399084"/>
              </a:xfrm>
              <a:prstGeom prst="rect">
                <a:avLst/>
              </a:prstGeom>
              <a:blipFill>
                <a:blip r:embed="rId2"/>
                <a:stretch>
                  <a:fillRect l="-7059" r="-470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中かっこ 15"/>
          <p:cNvSpPr/>
          <p:nvPr/>
        </p:nvSpPr>
        <p:spPr>
          <a:xfrm>
            <a:off x="2105874" y="2021426"/>
            <a:ext cx="234420" cy="288722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9414" y="32679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6924884" y="1770877"/>
            <a:ext cx="236224" cy="3298195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5471200" y="1742593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486344" y="1938906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44" y="1938906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582973" y="1855575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73" y="1855575"/>
                <a:ext cx="366639" cy="369332"/>
              </a:xfrm>
              <a:prstGeom prst="rect">
                <a:avLst/>
              </a:prstGeom>
              <a:blipFill>
                <a:blip r:embed="rId4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5095469" y="309908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32" idx="6"/>
            <a:endCxn id="22" idx="2"/>
          </p:cNvCxnSpPr>
          <p:nvPr/>
        </p:nvCxnSpPr>
        <p:spPr>
          <a:xfrm>
            <a:off x="3410630" y="2174296"/>
            <a:ext cx="1684839" cy="1270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41" idx="2"/>
            <a:endCxn id="45" idx="6"/>
          </p:cNvCxnSpPr>
          <p:nvPr/>
        </p:nvCxnSpPr>
        <p:spPr>
          <a:xfrm flipH="1" flipV="1">
            <a:off x="3410630" y="4676026"/>
            <a:ext cx="1684839" cy="792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2" idx="2"/>
            <a:endCxn id="52" idx="6"/>
          </p:cNvCxnSpPr>
          <p:nvPr/>
        </p:nvCxnSpPr>
        <p:spPr>
          <a:xfrm flipH="1" flipV="1">
            <a:off x="3423834" y="3286662"/>
            <a:ext cx="1671635" cy="1579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</p:cNvCxnSpPr>
          <p:nvPr/>
        </p:nvCxnSpPr>
        <p:spPr>
          <a:xfrm>
            <a:off x="5786585" y="344464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5478880" y="310377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593538" y="3214349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538" y="3214349"/>
                <a:ext cx="339645" cy="399084"/>
              </a:xfrm>
              <a:prstGeom prst="rect">
                <a:avLst/>
              </a:prstGeom>
              <a:blipFill>
                <a:blip r:embed="rId5"/>
                <a:stretch>
                  <a:fillRect l="-21818" r="-14545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494024" y="3314120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24" y="3314120"/>
                <a:ext cx="254492" cy="299313"/>
              </a:xfrm>
              <a:prstGeom prst="rect">
                <a:avLst/>
              </a:prstGeom>
              <a:blipFill>
                <a:blip r:embed="rId6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734451" y="1168720"/>
            <a:ext cx="157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Generally, </a:t>
            </a:r>
            <a:r>
              <a:rPr lang="en-US" altLang="ja-JP" sz="2400" dirty="0"/>
              <a:t> 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578883" y="198962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83" y="1989629"/>
                <a:ext cx="364908" cy="369332"/>
              </a:xfrm>
              <a:prstGeom prst="rect">
                <a:avLst/>
              </a:prstGeom>
              <a:blipFill>
                <a:blip r:embed="rId7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565968" y="4485206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68" y="4485206"/>
                <a:ext cx="337465" cy="369332"/>
              </a:xfrm>
              <a:prstGeom prst="rect">
                <a:avLst/>
              </a:prstGeom>
              <a:blipFill>
                <a:blip r:embed="rId8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3228961" y="20834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3228961" y="458519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2" idx="2"/>
            <a:endCxn id="38" idx="3"/>
          </p:cNvCxnSpPr>
          <p:nvPr/>
        </p:nvCxnSpPr>
        <p:spPr>
          <a:xfrm flipH="1" flipV="1">
            <a:off x="2943791" y="2174295"/>
            <a:ext cx="2851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  <a:endCxn id="40" idx="3"/>
          </p:cNvCxnSpPr>
          <p:nvPr/>
        </p:nvCxnSpPr>
        <p:spPr>
          <a:xfrm flipH="1" flipV="1">
            <a:off x="2903433" y="4669872"/>
            <a:ext cx="325528" cy="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5095469" y="440968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弧 46"/>
          <p:cNvSpPr/>
          <p:nvPr/>
        </p:nvSpPr>
        <p:spPr>
          <a:xfrm rot="16200000">
            <a:off x="5478880" y="441437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494024" y="4610692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24" y="4610692"/>
                <a:ext cx="264688" cy="296428"/>
              </a:xfrm>
              <a:prstGeom prst="rect">
                <a:avLst/>
              </a:prstGeom>
              <a:blipFill>
                <a:blip r:embed="rId9"/>
                <a:stretch>
                  <a:fillRect l="-22727" r="-11364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565968" y="3099089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68" y="3099089"/>
                <a:ext cx="328423" cy="369332"/>
              </a:xfrm>
              <a:prstGeom prst="rect">
                <a:avLst/>
              </a:prstGeom>
              <a:blipFill>
                <a:blip r:embed="rId10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/>
          <p:cNvSpPr/>
          <p:nvPr/>
        </p:nvSpPr>
        <p:spPr>
          <a:xfrm>
            <a:off x="3242165" y="319582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/>
          <p:cNvCxnSpPr>
            <a:stCxn id="52" idx="2"/>
            <a:endCxn id="51" idx="3"/>
          </p:cNvCxnSpPr>
          <p:nvPr/>
        </p:nvCxnSpPr>
        <p:spPr>
          <a:xfrm flipH="1" flipV="1">
            <a:off x="2894391" y="3283755"/>
            <a:ext cx="347774" cy="2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2" idx="6"/>
            <a:endCxn id="41" idx="2"/>
          </p:cNvCxnSpPr>
          <p:nvPr/>
        </p:nvCxnSpPr>
        <p:spPr>
          <a:xfrm>
            <a:off x="3410630" y="2174296"/>
            <a:ext cx="1684839" cy="25809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1" idx="2"/>
            <a:endCxn id="52" idx="6"/>
          </p:cNvCxnSpPr>
          <p:nvPr/>
        </p:nvCxnSpPr>
        <p:spPr>
          <a:xfrm flipH="1" flipV="1">
            <a:off x="3423834" y="3286662"/>
            <a:ext cx="1671635" cy="14685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2" idx="2"/>
            <a:endCxn id="45" idx="6"/>
          </p:cNvCxnSpPr>
          <p:nvPr/>
        </p:nvCxnSpPr>
        <p:spPr>
          <a:xfrm flipH="1">
            <a:off x="3410630" y="3444647"/>
            <a:ext cx="1684839" cy="12313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0" idx="3"/>
          </p:cNvCxnSpPr>
          <p:nvPr/>
        </p:nvCxnSpPr>
        <p:spPr>
          <a:xfrm flipV="1">
            <a:off x="5758712" y="4755247"/>
            <a:ext cx="776700" cy="36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593538" y="4521032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538" y="4521032"/>
                <a:ext cx="342530" cy="395236"/>
              </a:xfrm>
              <a:prstGeom prst="rect">
                <a:avLst/>
              </a:prstGeom>
              <a:blipFill>
                <a:blip r:embed="rId11"/>
                <a:stretch>
                  <a:fillRect l="-21429" r="-125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/>
          <p:cNvSpPr txBox="1"/>
          <p:nvPr/>
        </p:nvSpPr>
        <p:spPr>
          <a:xfrm rot="5400000">
            <a:off x="2446241" y="25912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 rot="5400000">
            <a:off x="2454056" y="38859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 rot="5400000">
            <a:off x="5156631" y="25983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 rot="5400000">
            <a:off x="5164049" y="3911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 rot="5400000">
            <a:off x="6389201" y="258849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 rot="5400000">
            <a:off x="6410278" y="3911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98680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6604" y="162910"/>
            <a:ext cx="8471574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Let’s implement formal neuron function on MATLAB 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71453" y="803241"/>
            <a:ext cx="6896278" cy="37635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If there are multiple neuron, the outputs are calculated as follows.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198341" y="4033414"/>
            <a:ext cx="8729837" cy="2251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5400000">
            <a:off x="7324698" y="4119184"/>
            <a:ext cx="871454" cy="16869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7501" y="3960955"/>
            <a:ext cx="24075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Formal neuron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854826" y="4605248"/>
                <a:ext cx="1839402" cy="670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26" y="4605248"/>
                <a:ext cx="1839402" cy="67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6613490" y="477371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*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95497" y="4721379"/>
            <a:ext cx="320787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y =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formal_neuron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x,w,h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w*x;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p&gt;h;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46950" y="5456671"/>
            <a:ext cx="645433" cy="276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764899" y="5373073"/>
                <a:ext cx="19292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en-US" altLang="ja-JP" dirty="0" smtClean="0"/>
                  <a:t>is a 2*3 matrix.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 is a 3*N matrix.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en-US" altLang="ja-JP" dirty="0"/>
                  <a:t>is a </a:t>
                </a:r>
                <a:r>
                  <a:rPr lang="en-US" altLang="ja-JP" dirty="0" smtClean="0"/>
                  <a:t>2*N matrix.</a:t>
                </a:r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99" y="5373073"/>
                <a:ext cx="1929249" cy="1200329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980647" y="4136495"/>
                <a:ext cx="1856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kumimoji="1" lang="en-US" altLang="ja-JP" sz="1200" dirty="0" smtClean="0"/>
                  <a:t>number of sample data )</a:t>
                </a:r>
                <a:endParaRPr kumimoji="1" lang="ja-JP" altLang="en-US" sz="12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647" y="4136495"/>
                <a:ext cx="1856534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吹き出し 17"/>
          <p:cNvSpPr/>
          <p:nvPr/>
        </p:nvSpPr>
        <p:spPr>
          <a:xfrm>
            <a:off x="2881752" y="3983244"/>
            <a:ext cx="3842544" cy="340331"/>
          </a:xfrm>
          <a:prstGeom prst="wedgeRectCallout">
            <a:avLst>
              <a:gd name="adj1" fmla="val -49190"/>
              <a:gd name="adj2" fmla="val 13819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We can use a same function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again this time!</a:t>
            </a:r>
            <a:endParaRPr kumimoji="1" lang="ja-JP" altLang="en-US" sz="1600" dirty="0"/>
          </a:p>
        </p:txBody>
      </p:sp>
      <p:sp>
        <p:nvSpPr>
          <p:cNvPr id="19" name="右中かっこ 18"/>
          <p:cNvSpPr/>
          <p:nvPr/>
        </p:nvSpPr>
        <p:spPr>
          <a:xfrm>
            <a:off x="8634992" y="4526916"/>
            <a:ext cx="121375" cy="871454"/>
          </a:xfrm>
          <a:prstGeom prst="rightBrace">
            <a:avLst>
              <a:gd name="adj1" fmla="val 4171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中かっこ 19"/>
          <p:cNvSpPr/>
          <p:nvPr/>
        </p:nvSpPr>
        <p:spPr>
          <a:xfrm rot="16200000">
            <a:off x="7713416" y="3588795"/>
            <a:ext cx="94019" cy="1686920"/>
          </a:xfrm>
          <a:prstGeom prst="rightBrace">
            <a:avLst>
              <a:gd name="adj1" fmla="val 4171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832824" y="4134201"/>
                <a:ext cx="292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824" y="4134201"/>
                <a:ext cx="29239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8698983" y="4824911"/>
            <a:ext cx="292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27889" y="5395116"/>
            <a:ext cx="1266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Input Matrix</a:t>
            </a:r>
            <a:endParaRPr kumimoji="1" lang="ja-JP" altLang="en-US" sz="1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720543" y="4710383"/>
            <a:ext cx="1266755" cy="56556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228634" y="4710383"/>
            <a:ext cx="1450416" cy="572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252803" y="4769666"/>
                <a:ext cx="1426544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03" y="4769666"/>
                <a:ext cx="1426544" cy="43826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21668" y="4779206"/>
                <a:ext cx="1233799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668" y="4779206"/>
                <a:ext cx="1233799" cy="43826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/>
          <p:cNvSpPr txBox="1"/>
          <p:nvPr/>
        </p:nvSpPr>
        <p:spPr>
          <a:xfrm>
            <a:off x="4947066" y="469609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=</a:t>
            </a:r>
            <a:endParaRPr kumimoji="1"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98341" y="1354230"/>
            <a:ext cx="4325075" cy="254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1302" y="1109007"/>
            <a:ext cx="11271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Test script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9011" y="1801340"/>
            <a:ext cx="3017240" cy="202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[0,0,0,0,1,1,1,1;...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0,0,1,1,0,0,1,1;...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0,1,0,1,0,1,0,1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 = [0.5, 1.0, 0.5;...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0.0, 0.5, 1.0];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h = [0.5;...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1.0];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y = </a:t>
            </a:r>
            <a:r>
              <a:rPr lang="en-US" altLang="ja-JP" dirty="0" err="1" smtClean="0">
                <a:solidFill>
                  <a:schemeClr val="tx1"/>
                </a:solidFill>
              </a:rPr>
              <a:t>formal_neuron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x,w,h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5179" y="1455860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xample1_3.m</a:t>
            </a:r>
            <a:endParaRPr kumimoji="1" lang="ja-JP" altLang="en-US" dirty="0"/>
          </a:p>
        </p:txBody>
      </p:sp>
      <p:sp>
        <p:nvSpPr>
          <p:cNvPr id="67" name="楕円 66"/>
          <p:cNvSpPr/>
          <p:nvPr/>
        </p:nvSpPr>
        <p:spPr>
          <a:xfrm>
            <a:off x="7682771" y="1515808"/>
            <a:ext cx="573112" cy="578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8" name="直線コネクタ 67"/>
          <p:cNvCxnSpPr>
            <a:stCxn id="95" idx="3"/>
          </p:cNvCxnSpPr>
          <p:nvPr/>
        </p:nvCxnSpPr>
        <p:spPr>
          <a:xfrm flipV="1">
            <a:off x="6233109" y="1703381"/>
            <a:ext cx="1449662" cy="1721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endCxn id="97" idx="3"/>
          </p:cNvCxnSpPr>
          <p:nvPr/>
        </p:nvCxnSpPr>
        <p:spPr>
          <a:xfrm flipH="1">
            <a:off x="6254175" y="1957608"/>
            <a:ext cx="1474694" cy="110800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67" idx="2"/>
          </p:cNvCxnSpPr>
          <p:nvPr/>
        </p:nvCxnSpPr>
        <p:spPr>
          <a:xfrm flipH="1">
            <a:off x="6225372" y="1805147"/>
            <a:ext cx="1457400" cy="59727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67" idx="6"/>
          </p:cNvCxnSpPr>
          <p:nvPr/>
        </p:nvCxnSpPr>
        <p:spPr>
          <a:xfrm>
            <a:off x="8255883" y="1805146"/>
            <a:ext cx="6273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7258231" y="1493826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0.5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087408" y="1766927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1.0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308670" y="1933940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0.5</a:t>
            </a:r>
            <a:endParaRPr kumimoji="1" lang="ja-JP" altLang="en-US" sz="1400" dirty="0"/>
          </a:p>
        </p:txBody>
      </p:sp>
      <p:sp>
        <p:nvSpPr>
          <p:cNvPr id="75" name="円弧 74"/>
          <p:cNvSpPr/>
          <p:nvPr/>
        </p:nvSpPr>
        <p:spPr>
          <a:xfrm rot="16200000">
            <a:off x="7998195" y="1522544"/>
            <a:ext cx="524498" cy="578557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999422" y="1691036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22" y="1691036"/>
                <a:ext cx="237244" cy="184666"/>
              </a:xfrm>
              <a:prstGeom prst="rect">
                <a:avLst/>
              </a:prstGeom>
              <a:blipFill>
                <a:blip r:embed="rId8"/>
                <a:stretch>
                  <a:fillRect l="-15385" r="-17949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楕円 76"/>
          <p:cNvSpPr/>
          <p:nvPr/>
        </p:nvSpPr>
        <p:spPr>
          <a:xfrm>
            <a:off x="7682771" y="2886405"/>
            <a:ext cx="573112" cy="578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78" name="直線コネクタ 77"/>
          <p:cNvCxnSpPr>
            <a:stCxn id="95" idx="3"/>
            <a:endCxn id="77" idx="1"/>
          </p:cNvCxnSpPr>
          <p:nvPr/>
        </p:nvCxnSpPr>
        <p:spPr>
          <a:xfrm>
            <a:off x="6233109" y="1875501"/>
            <a:ext cx="1533592" cy="10956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endCxn id="97" idx="3"/>
          </p:cNvCxnSpPr>
          <p:nvPr/>
        </p:nvCxnSpPr>
        <p:spPr>
          <a:xfrm flipH="1" flipV="1">
            <a:off x="6254175" y="3065611"/>
            <a:ext cx="1457060" cy="24966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 flipV="1">
            <a:off x="6225372" y="2402422"/>
            <a:ext cx="1455001" cy="71699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77" idx="6"/>
          </p:cNvCxnSpPr>
          <p:nvPr/>
        </p:nvCxnSpPr>
        <p:spPr>
          <a:xfrm>
            <a:off x="8255883" y="3175743"/>
            <a:ext cx="6273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7561777" y="2619421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0.0</a:t>
            </a:r>
            <a:endParaRPr kumimoji="1" lang="ja-JP" altLang="en-US" sz="1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47022" y="2773140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0.5</a:t>
            </a:r>
            <a:endParaRPr kumimoji="1" lang="ja-JP" altLang="en-US" sz="14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319586" y="3050207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1.0</a:t>
            </a:r>
            <a:endParaRPr kumimoji="1" lang="ja-JP" altLang="en-US" sz="1400" dirty="0"/>
          </a:p>
        </p:txBody>
      </p:sp>
      <p:sp>
        <p:nvSpPr>
          <p:cNvPr id="85" name="円弧 84"/>
          <p:cNvSpPr/>
          <p:nvPr/>
        </p:nvSpPr>
        <p:spPr>
          <a:xfrm rot="16200000">
            <a:off x="7998195" y="2893141"/>
            <a:ext cx="524498" cy="578557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7999422" y="3073379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22" y="3073379"/>
                <a:ext cx="237244" cy="184666"/>
              </a:xfrm>
              <a:prstGeom prst="rect">
                <a:avLst/>
              </a:prstGeom>
              <a:blipFill>
                <a:blip r:embed="rId9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/>
          <p:cNvSpPr/>
          <p:nvPr/>
        </p:nvSpPr>
        <p:spPr>
          <a:xfrm>
            <a:off x="4839775" y="148635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5047784" y="148635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263709" y="1481519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464080" y="1481519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5664352" y="1498382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873457" y="1498382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070371" y="1498382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4641775" y="148635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663369" y="1752390"/>
            <a:ext cx="15697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0 0 0 0 1 1 1 1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665060" y="2315051"/>
            <a:ext cx="1650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0 0 1 1 0 0 1 1</a:t>
            </a:r>
            <a:endParaRPr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61044" y="2942500"/>
            <a:ext cx="15931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0 1 0 1 0 1 0 1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845181" y="163876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837181" y="29810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06700" y="4390817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formal_neuron.m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878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21903" y="512790"/>
            <a:ext cx="5270705" cy="1682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379187" y="4280905"/>
            <a:ext cx="8679872" cy="250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4687" y="1194394"/>
            <a:ext cx="3036195" cy="2342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9893" y="1024692"/>
            <a:ext cx="218252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Execution and results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6404" y="1554650"/>
            <a:ext cx="2700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</a:t>
            </a:r>
            <a:r>
              <a:rPr lang="es-E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example1_3</a:t>
            </a:r>
          </a:p>
          <a:p>
            <a:r>
              <a:rPr lang="es-E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</a:t>
            </a:r>
          </a:p>
          <a:p>
            <a:endParaRPr lang="es-E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s-E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0  0  1  1  0  1  1  1</a:t>
            </a:r>
          </a:p>
          <a:p>
            <a:r>
              <a:rPr lang="es-E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0  0  0  1  0  0  0  1</a:t>
            </a:r>
            <a:endParaRPr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89724" y="4229720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397733" y="4229720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613658" y="4224883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814029" y="4224883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014301" y="424174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223406" y="424174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2420320" y="4241746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991724" y="4229720"/>
            <a:ext cx="130345" cy="1913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13317" y="4495754"/>
            <a:ext cx="17768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0 0 0 0 1 1 1 1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5009" y="5058415"/>
            <a:ext cx="1650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0 0 1 1 0 0 1 1</a:t>
            </a:r>
            <a:endParaRPr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10993" y="5685864"/>
            <a:ext cx="16581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6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lang="en-US" altLang="ja-JP" dirty="0" smtClean="0"/>
              <a:t>0 1 0 1 0 1 0 1</a:t>
            </a:r>
            <a:endParaRPr lang="ja-JP" altLang="en-US" dirty="0"/>
          </a:p>
        </p:txBody>
      </p:sp>
      <p:sp>
        <p:nvSpPr>
          <p:cNvPr id="66" name="楕円 65"/>
          <p:cNvSpPr/>
          <p:nvPr/>
        </p:nvSpPr>
        <p:spPr>
          <a:xfrm>
            <a:off x="4096005" y="4263728"/>
            <a:ext cx="573112" cy="578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7" name="直線コネクタ 66"/>
          <p:cNvCxnSpPr/>
          <p:nvPr/>
        </p:nvCxnSpPr>
        <p:spPr>
          <a:xfrm flipV="1">
            <a:off x="2646343" y="4451301"/>
            <a:ext cx="1449662" cy="1721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2667409" y="4705528"/>
            <a:ext cx="1474694" cy="110800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2"/>
          </p:cNvCxnSpPr>
          <p:nvPr/>
        </p:nvCxnSpPr>
        <p:spPr>
          <a:xfrm flipH="1">
            <a:off x="2638606" y="4553067"/>
            <a:ext cx="1457400" cy="59727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4677392" y="4554180"/>
            <a:ext cx="6273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71465" y="4241746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0.5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00642" y="4514847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1.0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721904" y="4681860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0.5</a:t>
            </a:r>
            <a:endParaRPr kumimoji="1" lang="ja-JP" altLang="en-US" sz="1400" dirty="0"/>
          </a:p>
        </p:txBody>
      </p:sp>
      <p:sp>
        <p:nvSpPr>
          <p:cNvPr id="74" name="円弧 73"/>
          <p:cNvSpPr/>
          <p:nvPr/>
        </p:nvSpPr>
        <p:spPr>
          <a:xfrm rot="16200000">
            <a:off x="4411429" y="4270464"/>
            <a:ext cx="524498" cy="578557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4412656" y="4438956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56" y="4438956"/>
                <a:ext cx="237244" cy="184666"/>
              </a:xfrm>
              <a:prstGeom prst="rect">
                <a:avLst/>
              </a:prstGeom>
              <a:blipFill>
                <a:blip r:embed="rId2"/>
                <a:stretch>
                  <a:fillRect l="-15385" r="-1538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楕円 75"/>
          <p:cNvSpPr/>
          <p:nvPr/>
        </p:nvSpPr>
        <p:spPr>
          <a:xfrm>
            <a:off x="4096005" y="5634325"/>
            <a:ext cx="573112" cy="578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77" name="直線コネクタ 76"/>
          <p:cNvCxnSpPr>
            <a:endCxn id="76" idx="1"/>
          </p:cNvCxnSpPr>
          <p:nvPr/>
        </p:nvCxnSpPr>
        <p:spPr>
          <a:xfrm>
            <a:off x="2646343" y="4623421"/>
            <a:ext cx="1533592" cy="10956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2667409" y="5813531"/>
            <a:ext cx="1457060" cy="24966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 flipV="1">
            <a:off x="2638606" y="5150342"/>
            <a:ext cx="1455001" cy="71699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6" idx="6"/>
          </p:cNvCxnSpPr>
          <p:nvPr/>
        </p:nvCxnSpPr>
        <p:spPr>
          <a:xfrm>
            <a:off x="4669117" y="5923663"/>
            <a:ext cx="6273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975011" y="5367341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0.0</a:t>
            </a:r>
            <a:endParaRPr kumimoji="1" lang="ja-JP" altLang="en-US" sz="14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760256" y="5521060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400" dirty="0" smtClean="0"/>
              <a:t>0.5</a:t>
            </a:r>
            <a:endParaRPr kumimoji="1" lang="ja-JP" altLang="en-US" sz="1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732820" y="5798127"/>
            <a:ext cx="2276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1.0</a:t>
            </a:r>
            <a:endParaRPr kumimoji="1" lang="ja-JP" altLang="en-US" sz="1400" dirty="0"/>
          </a:p>
        </p:txBody>
      </p:sp>
      <p:sp>
        <p:nvSpPr>
          <p:cNvPr id="84" name="円弧 83"/>
          <p:cNvSpPr/>
          <p:nvPr/>
        </p:nvSpPr>
        <p:spPr>
          <a:xfrm rot="16200000">
            <a:off x="4411429" y="5641061"/>
            <a:ext cx="524498" cy="578557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412656" y="5821299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56" y="5821299"/>
                <a:ext cx="237244" cy="184666"/>
              </a:xfrm>
              <a:prstGeom prst="rect">
                <a:avLst/>
              </a:prstGeom>
              <a:blipFill>
                <a:blip r:embed="rId3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/>
          <p:cNvSpPr txBox="1"/>
          <p:nvPr/>
        </p:nvSpPr>
        <p:spPr>
          <a:xfrm>
            <a:off x="5304730" y="439873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0  0  1  1  0  1  1  1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302280" y="572896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0  0  0  1  0  0  </a:t>
            </a:r>
            <a:r>
              <a:rPr lang="en-US" altLang="ja-JP" dirty="0"/>
              <a:t>0</a:t>
            </a:r>
            <a:r>
              <a:rPr lang="en-US" altLang="ja-JP" dirty="0" smtClean="0"/>
              <a:t>  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3809770" y="552369"/>
                <a:ext cx="421057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0.5 1.0 0.5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70" y="552369"/>
                <a:ext cx="4210576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3809770" y="2381638"/>
                <a:ext cx="421057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0.0 0.5 1.0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70" y="2381638"/>
                <a:ext cx="4210576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3724039" y="1360409"/>
                <a:ext cx="3972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=[0   0.5   1.0   1.5   0.5   1.0   1.5   2.0]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039" y="1360409"/>
                <a:ext cx="397256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3738266" y="3146544"/>
                <a:ext cx="3972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=[0   1.0   0.5   1.5   0.0   1.0   0.5   1.5]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266" y="3146544"/>
                <a:ext cx="397256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テキスト ボックス 95"/>
          <p:cNvSpPr txBox="1"/>
          <p:nvPr/>
        </p:nvSpPr>
        <p:spPr>
          <a:xfrm>
            <a:off x="4027312" y="1842896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[0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 0      1       1      0       1      1       1]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027312" y="3714776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[0     0      0      1       0       0      0       1]</a:t>
            </a:r>
            <a:endParaRPr kumimoji="1" lang="ja-JP" altLang="en-US" dirty="0"/>
          </a:p>
        </p:txBody>
      </p:sp>
      <p:sp>
        <p:nvSpPr>
          <p:cNvPr id="99" name="下矢印 98"/>
          <p:cNvSpPr/>
          <p:nvPr/>
        </p:nvSpPr>
        <p:spPr>
          <a:xfrm>
            <a:off x="5129946" y="1673523"/>
            <a:ext cx="471055" cy="204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下矢印 99"/>
          <p:cNvSpPr/>
          <p:nvPr/>
        </p:nvSpPr>
        <p:spPr>
          <a:xfrm>
            <a:off x="5109717" y="3508628"/>
            <a:ext cx="471055" cy="204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625696" y="1599623"/>
            <a:ext cx="15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&gt; 0.5 (Threshold)</a:t>
            </a:r>
            <a:endParaRPr kumimoji="1" lang="ja-JP" altLang="en-US" sz="16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664694" y="3437486"/>
            <a:ext cx="15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&gt; 1.0 (Threshold)</a:t>
            </a:r>
            <a:endParaRPr kumimoji="1" lang="ja-JP" altLang="en-US" sz="1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3721903" y="2307447"/>
            <a:ext cx="5270705" cy="17876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50" idx="2"/>
          </p:cNvCxnSpPr>
          <p:nvPr/>
        </p:nvCxnSpPr>
        <p:spPr>
          <a:xfrm rot="5400000" flipH="1" flipV="1">
            <a:off x="3193805" y="3908422"/>
            <a:ext cx="97672" cy="4371489"/>
          </a:xfrm>
          <a:prstGeom prst="bentConnector4">
            <a:avLst>
              <a:gd name="adj1" fmla="val -141049"/>
              <a:gd name="adj2" fmla="val 99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カギ線コネクタ 86"/>
          <p:cNvCxnSpPr>
            <a:stCxn id="43" idx="2"/>
          </p:cNvCxnSpPr>
          <p:nvPr/>
        </p:nvCxnSpPr>
        <p:spPr>
          <a:xfrm rot="5400000" flipH="1" flipV="1">
            <a:off x="3418831" y="3897651"/>
            <a:ext cx="81417" cy="4409287"/>
          </a:xfrm>
          <a:prstGeom prst="bentConnector4">
            <a:avLst>
              <a:gd name="adj1" fmla="val -221274"/>
              <a:gd name="adj2" fmla="val 100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44" idx="2"/>
          </p:cNvCxnSpPr>
          <p:nvPr/>
        </p:nvCxnSpPr>
        <p:spPr>
          <a:xfrm rot="5400000" flipH="1" flipV="1">
            <a:off x="3641140" y="3891138"/>
            <a:ext cx="73630" cy="4430099"/>
          </a:xfrm>
          <a:prstGeom prst="bentConnector4">
            <a:avLst>
              <a:gd name="adj1" fmla="val -310471"/>
              <a:gd name="adj2" fmla="val 99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/>
          <p:nvPr/>
        </p:nvCxnSpPr>
        <p:spPr>
          <a:xfrm rot="5400000" flipH="1" flipV="1">
            <a:off x="3862276" y="3898647"/>
            <a:ext cx="73630" cy="4430099"/>
          </a:xfrm>
          <a:prstGeom prst="bentConnector4">
            <a:avLst>
              <a:gd name="adj1" fmla="val -359821"/>
              <a:gd name="adj2" fmla="val 99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46" idx="2"/>
          </p:cNvCxnSpPr>
          <p:nvPr/>
        </p:nvCxnSpPr>
        <p:spPr>
          <a:xfrm rot="5400000" flipH="1" flipV="1">
            <a:off x="4073797" y="3876686"/>
            <a:ext cx="66884" cy="4456075"/>
          </a:xfrm>
          <a:prstGeom prst="bentConnector4">
            <a:avLst>
              <a:gd name="adj1" fmla="val -495705"/>
              <a:gd name="adj2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/>
          <p:nvPr/>
        </p:nvCxnSpPr>
        <p:spPr>
          <a:xfrm rot="5400000" flipH="1" flipV="1">
            <a:off x="4302571" y="3877769"/>
            <a:ext cx="66884" cy="4456075"/>
          </a:xfrm>
          <a:prstGeom prst="bentConnector4">
            <a:avLst>
              <a:gd name="adj1" fmla="val -577192"/>
              <a:gd name="adj2" fmla="val 9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カギ線コネクタ 103"/>
          <p:cNvCxnSpPr>
            <a:stCxn id="48" idx="2"/>
          </p:cNvCxnSpPr>
          <p:nvPr/>
        </p:nvCxnSpPr>
        <p:spPr>
          <a:xfrm rot="5400000" flipH="1" flipV="1">
            <a:off x="4496050" y="3860055"/>
            <a:ext cx="87502" cy="4502445"/>
          </a:xfrm>
          <a:prstGeom prst="bentConnector4">
            <a:avLst>
              <a:gd name="adj1" fmla="val -489632"/>
              <a:gd name="adj2" fmla="val 99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49" idx="2"/>
          </p:cNvCxnSpPr>
          <p:nvPr/>
        </p:nvCxnSpPr>
        <p:spPr>
          <a:xfrm rot="5400000" flipH="1" flipV="1">
            <a:off x="4687515" y="3847080"/>
            <a:ext cx="105926" cy="4509971"/>
          </a:xfrm>
          <a:prstGeom prst="bentConnector4">
            <a:avLst>
              <a:gd name="adj1" fmla="val -455921"/>
              <a:gd name="adj2" fmla="val 10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75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/>
          <p:cNvSpPr/>
          <p:nvPr/>
        </p:nvSpPr>
        <p:spPr>
          <a:xfrm>
            <a:off x="6655464" y="1892994"/>
            <a:ext cx="1307956" cy="3155393"/>
          </a:xfrm>
          <a:prstGeom prst="rect">
            <a:avLst/>
          </a:prstGeom>
          <a:solidFill>
            <a:srgbClr val="F6B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302652" y="1906535"/>
            <a:ext cx="1150290" cy="3162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269624" y="1180407"/>
            <a:ext cx="2259077" cy="42311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Layers in Neural Network Model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617889" y="173790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2" idx="6"/>
            <a:endCxn id="4" idx="2"/>
          </p:cNvCxnSpPr>
          <p:nvPr/>
        </p:nvCxnSpPr>
        <p:spPr>
          <a:xfrm flipV="1">
            <a:off x="3366597" y="2083461"/>
            <a:ext cx="1251292" cy="908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45" idx="6"/>
          </p:cNvCxnSpPr>
          <p:nvPr/>
        </p:nvCxnSpPr>
        <p:spPr>
          <a:xfrm flipH="1">
            <a:off x="3366597" y="2083461"/>
            <a:ext cx="1251292" cy="259256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52" idx="6"/>
          </p:cNvCxnSpPr>
          <p:nvPr/>
        </p:nvCxnSpPr>
        <p:spPr>
          <a:xfrm flipH="1">
            <a:off x="3379801" y="2083461"/>
            <a:ext cx="1238088" cy="120320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5309005" y="2083461"/>
            <a:ext cx="9837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95312" y="1593543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312" y="1593543"/>
                <a:ext cx="517962" cy="399084"/>
              </a:xfrm>
              <a:prstGeom prst="rect">
                <a:avLst/>
              </a:prstGeom>
              <a:blipFill>
                <a:blip r:embed="rId2"/>
                <a:stretch>
                  <a:fillRect l="-7059" r="-470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1341439" y="120506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 inputs</a:t>
            </a:r>
            <a:endParaRPr kumimoji="1" lang="ja-JP" altLang="en-US" dirty="0"/>
          </a:p>
        </p:txBody>
      </p:sp>
      <p:sp>
        <p:nvSpPr>
          <p:cNvPr id="19" name="円弧 18"/>
          <p:cNvSpPr/>
          <p:nvPr/>
        </p:nvSpPr>
        <p:spPr>
          <a:xfrm rot="16200000">
            <a:off x="5001300" y="1742593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016444" y="1938906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44" y="1938906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596781" y="1844190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81" y="1844190"/>
                <a:ext cx="366639" cy="369332"/>
              </a:xfrm>
              <a:prstGeom prst="rect">
                <a:avLst/>
              </a:prstGeom>
              <a:blipFill>
                <a:blip r:embed="rId4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4625569" y="309908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32" idx="6"/>
            <a:endCxn id="22" idx="2"/>
          </p:cNvCxnSpPr>
          <p:nvPr/>
        </p:nvCxnSpPr>
        <p:spPr>
          <a:xfrm>
            <a:off x="3366597" y="2174296"/>
            <a:ext cx="1258972" cy="1270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41" idx="2"/>
            <a:endCxn id="45" idx="6"/>
          </p:cNvCxnSpPr>
          <p:nvPr/>
        </p:nvCxnSpPr>
        <p:spPr>
          <a:xfrm flipH="1" flipV="1">
            <a:off x="3366597" y="4676026"/>
            <a:ext cx="1258972" cy="792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2" idx="2"/>
            <a:endCxn id="52" idx="6"/>
          </p:cNvCxnSpPr>
          <p:nvPr/>
        </p:nvCxnSpPr>
        <p:spPr>
          <a:xfrm flipH="1" flipV="1">
            <a:off x="3379801" y="3286662"/>
            <a:ext cx="1245768" cy="1579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</p:cNvCxnSpPr>
          <p:nvPr/>
        </p:nvCxnSpPr>
        <p:spPr>
          <a:xfrm>
            <a:off x="5316685" y="3444647"/>
            <a:ext cx="9760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5008980" y="310377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607346" y="3202964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46" y="3202964"/>
                <a:ext cx="339645" cy="399084"/>
              </a:xfrm>
              <a:prstGeom prst="rect">
                <a:avLst/>
              </a:prstGeom>
              <a:blipFill>
                <a:blip r:embed="rId5"/>
                <a:stretch>
                  <a:fillRect l="-21429" r="-12500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024124" y="3314120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24" y="3314120"/>
                <a:ext cx="254492" cy="299313"/>
              </a:xfrm>
              <a:prstGeom prst="rect">
                <a:avLst/>
              </a:prstGeom>
              <a:blipFill>
                <a:blip r:embed="rId6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149788" y="198962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88" y="1989629"/>
                <a:ext cx="364908" cy="369332"/>
              </a:xfrm>
              <a:prstGeom prst="rect">
                <a:avLst/>
              </a:prstGeom>
              <a:blipFill>
                <a:blip r:embed="rId7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136873" y="4485206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73" y="4485206"/>
                <a:ext cx="337465" cy="369332"/>
              </a:xfrm>
              <a:prstGeom prst="rect">
                <a:avLst/>
              </a:prstGeom>
              <a:blipFill>
                <a:blip r:embed="rId8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3184928" y="20834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3184928" y="458519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2" idx="2"/>
            <a:endCxn id="38" idx="3"/>
          </p:cNvCxnSpPr>
          <p:nvPr/>
        </p:nvCxnSpPr>
        <p:spPr>
          <a:xfrm flipH="1" flipV="1">
            <a:off x="2514696" y="2174295"/>
            <a:ext cx="6702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  <a:endCxn id="40" idx="3"/>
          </p:cNvCxnSpPr>
          <p:nvPr/>
        </p:nvCxnSpPr>
        <p:spPr>
          <a:xfrm flipH="1" flipV="1">
            <a:off x="2474338" y="4669872"/>
            <a:ext cx="710590" cy="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4625569" y="440968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弧 46"/>
          <p:cNvSpPr/>
          <p:nvPr/>
        </p:nvSpPr>
        <p:spPr>
          <a:xfrm rot="16200000">
            <a:off x="5008980" y="441437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024124" y="4610692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24" y="4610692"/>
                <a:ext cx="264688" cy="296428"/>
              </a:xfrm>
              <a:prstGeom prst="rect">
                <a:avLst/>
              </a:prstGeom>
              <a:blipFill>
                <a:blip r:embed="rId9"/>
                <a:stretch>
                  <a:fillRect l="-22727" r="-11364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136873" y="3099089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73" y="3099089"/>
                <a:ext cx="328423" cy="369332"/>
              </a:xfrm>
              <a:prstGeom prst="rect">
                <a:avLst/>
              </a:prstGeom>
              <a:blipFill>
                <a:blip r:embed="rId10"/>
                <a:stretch>
                  <a:fillRect l="-13208" r="-11321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/>
          <p:cNvSpPr/>
          <p:nvPr/>
        </p:nvSpPr>
        <p:spPr>
          <a:xfrm>
            <a:off x="3198132" y="319582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/>
          <p:cNvCxnSpPr>
            <a:stCxn id="52" idx="2"/>
            <a:endCxn id="51" idx="3"/>
          </p:cNvCxnSpPr>
          <p:nvPr/>
        </p:nvCxnSpPr>
        <p:spPr>
          <a:xfrm flipH="1" flipV="1">
            <a:off x="2465296" y="3283755"/>
            <a:ext cx="732836" cy="2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2" idx="6"/>
            <a:endCxn id="41" idx="2"/>
          </p:cNvCxnSpPr>
          <p:nvPr/>
        </p:nvCxnSpPr>
        <p:spPr>
          <a:xfrm>
            <a:off x="3366597" y="2174296"/>
            <a:ext cx="1258972" cy="25809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1" idx="2"/>
            <a:endCxn id="52" idx="6"/>
          </p:cNvCxnSpPr>
          <p:nvPr/>
        </p:nvCxnSpPr>
        <p:spPr>
          <a:xfrm flipH="1" flipV="1">
            <a:off x="3379801" y="3286662"/>
            <a:ext cx="1245768" cy="14685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2" idx="2"/>
            <a:endCxn id="45" idx="6"/>
          </p:cNvCxnSpPr>
          <p:nvPr/>
        </p:nvCxnSpPr>
        <p:spPr>
          <a:xfrm flipH="1">
            <a:off x="3366597" y="3444647"/>
            <a:ext cx="1258972" cy="12313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0" idx="3"/>
          </p:cNvCxnSpPr>
          <p:nvPr/>
        </p:nvCxnSpPr>
        <p:spPr>
          <a:xfrm>
            <a:off x="5288812" y="4758906"/>
            <a:ext cx="1003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607346" y="4509647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46" y="4509647"/>
                <a:ext cx="342530" cy="395236"/>
              </a:xfrm>
              <a:prstGeom prst="rect">
                <a:avLst/>
              </a:prstGeom>
              <a:blipFill>
                <a:blip r:embed="rId11"/>
                <a:stretch>
                  <a:fillRect l="-21429" r="-12500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/>
          <p:cNvSpPr txBox="1"/>
          <p:nvPr/>
        </p:nvSpPr>
        <p:spPr>
          <a:xfrm rot="5400000">
            <a:off x="2017146" y="25912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 rot="5400000">
            <a:off x="2024961" y="38859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 rot="5400000">
            <a:off x="4686731" y="25983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 rot="5400000">
            <a:off x="4694149" y="3911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 rot="5400000">
            <a:off x="7403009" y="2577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 rot="5400000">
            <a:off x="7424086" y="39003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486891" y="5512985"/>
            <a:ext cx="6382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Layers are made up of a number of interconnected </a:t>
            </a:r>
            <a:r>
              <a:rPr lang="en-US" altLang="ja-JP" dirty="0" smtClean="0"/>
              <a:t>neurons.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92243" y="1121573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Layer</a:t>
            </a:r>
            <a:endParaRPr kumimoji="1" lang="ja-JP" altLang="en-US" dirty="0"/>
          </a:p>
        </p:txBody>
      </p:sp>
      <p:sp>
        <p:nvSpPr>
          <p:cNvPr id="87" name="左中かっこ 86"/>
          <p:cNvSpPr/>
          <p:nvPr/>
        </p:nvSpPr>
        <p:spPr>
          <a:xfrm rot="5400000">
            <a:off x="1771982" y="1109947"/>
            <a:ext cx="234420" cy="1170292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751383" y="115794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 </a:t>
            </a:r>
            <a:r>
              <a:rPr lang="en-US" altLang="ja-JP" dirty="0" smtClean="0"/>
              <a:t>outputs</a:t>
            </a:r>
            <a:endParaRPr kumimoji="1" lang="ja-JP" altLang="en-US" dirty="0"/>
          </a:p>
        </p:txBody>
      </p:sp>
      <p:sp>
        <p:nvSpPr>
          <p:cNvPr id="92" name="左中かっこ 91"/>
          <p:cNvSpPr/>
          <p:nvPr/>
        </p:nvSpPr>
        <p:spPr>
          <a:xfrm rot="5400000">
            <a:off x="7192232" y="1005942"/>
            <a:ext cx="234420" cy="130795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518627" y="31328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888583" y="326795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21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【Appendix】 </a:t>
            </a:r>
            <a:r>
              <a:rPr lang="en-US" altLang="ja-JP" dirty="0" smtClean="0"/>
              <a:t>How to install </a:t>
            </a:r>
            <a:r>
              <a:rPr kumimoji="1" lang="en-US" altLang="ja-JP" dirty="0" smtClean="0"/>
              <a:t>Octave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38371" y="863005"/>
            <a:ext cx="539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Download from </a:t>
            </a:r>
            <a:r>
              <a:rPr lang="ja-JP" altLang="en-US" dirty="0" smtClean="0">
                <a:hlinkClick r:id="rId2"/>
              </a:rPr>
              <a:t>https://www.gnu.org/software/octave/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" y="1689982"/>
            <a:ext cx="3655224" cy="266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楕円 6"/>
          <p:cNvSpPr/>
          <p:nvPr/>
        </p:nvSpPr>
        <p:spPr>
          <a:xfrm>
            <a:off x="2344615" y="2663456"/>
            <a:ext cx="903632" cy="309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99" y="3878790"/>
            <a:ext cx="5006776" cy="2306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楕円 7"/>
          <p:cNvSpPr/>
          <p:nvPr/>
        </p:nvSpPr>
        <p:spPr>
          <a:xfrm>
            <a:off x="3288711" y="3878790"/>
            <a:ext cx="692273" cy="377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39831" y="4279294"/>
            <a:ext cx="1865144" cy="377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0845" y="1199069"/>
            <a:ext cx="848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Following installation procedure is for Windows, however we can install on MAC</a:t>
            </a:r>
            <a:r>
              <a:rPr lang="ja-JP" altLang="en-US" dirty="0"/>
              <a:t> </a:t>
            </a:r>
            <a:r>
              <a:rPr lang="en-US" altLang="ja-JP" dirty="0" smtClean="0"/>
              <a:t>or Linux.</a:t>
            </a:r>
            <a:endParaRPr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881" y="1580442"/>
            <a:ext cx="2831055" cy="45966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楕円 12"/>
          <p:cNvSpPr/>
          <p:nvPr/>
        </p:nvSpPr>
        <p:spPr>
          <a:xfrm>
            <a:off x="6088883" y="5297673"/>
            <a:ext cx="1352753" cy="207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6776249" y="4195107"/>
            <a:ext cx="2265053" cy="653902"/>
          </a:xfrm>
          <a:prstGeom prst="wedgeRectCallout">
            <a:avLst>
              <a:gd name="adj1" fmla="val -60725"/>
              <a:gd name="adj2" fmla="val 110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latest version is 4.2.1 (As of July 2017)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713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Layers in Neural Network Model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65768" y="1421476"/>
            <a:ext cx="3871852" cy="2959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80809" y="2039787"/>
                <a:ext cx="1330376" cy="190875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09" y="2039787"/>
                <a:ext cx="1330376" cy="1908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7036384" y="2177637"/>
                <a:ext cx="1330376" cy="1526576"/>
              </a:xfrm>
              <a:prstGeom prst="rect">
                <a:avLst/>
              </a:prstGeom>
              <a:solidFill>
                <a:srgbClr val="F6B4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84" y="2177637"/>
                <a:ext cx="1330376" cy="1526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/>
          <p:cNvSpPr/>
          <p:nvPr/>
        </p:nvSpPr>
        <p:spPr>
          <a:xfrm rot="5400000">
            <a:off x="1428787" y="1112353"/>
            <a:ext cx="234420" cy="133037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中かっこ 10"/>
          <p:cNvSpPr/>
          <p:nvPr/>
        </p:nvSpPr>
        <p:spPr>
          <a:xfrm>
            <a:off x="504712" y="2039788"/>
            <a:ext cx="234420" cy="190875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340235" y="1290999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35" y="1290999"/>
                <a:ext cx="411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71505" y="2809499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5" y="2809499"/>
                <a:ext cx="333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>
            <a:off x="2211185" y="2706918"/>
            <a:ext cx="454583" cy="2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37620" y="2832008"/>
            <a:ext cx="498764" cy="2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2916171" y="2238882"/>
                <a:ext cx="1908758" cy="15296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71" y="2238882"/>
                <a:ext cx="1908758" cy="1529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 rot="10800000">
            <a:off x="8523880" y="2172117"/>
            <a:ext cx="234420" cy="153209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716070" y="2753498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070" y="2753498"/>
                <a:ext cx="3986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中かっこ 18"/>
          <p:cNvSpPr/>
          <p:nvPr/>
        </p:nvSpPr>
        <p:spPr>
          <a:xfrm rot="5400000">
            <a:off x="7584362" y="1304799"/>
            <a:ext cx="234420" cy="133037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7495810" y="1483445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810" y="1483445"/>
                <a:ext cx="4115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/>
          <p:cNvSpPr/>
          <p:nvPr/>
        </p:nvSpPr>
        <p:spPr>
          <a:xfrm rot="5400000">
            <a:off x="3765459" y="1104884"/>
            <a:ext cx="234420" cy="190875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716149" y="1583230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49" y="1583230"/>
                <a:ext cx="3330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中かっこ 22"/>
          <p:cNvSpPr/>
          <p:nvPr/>
        </p:nvSpPr>
        <p:spPr>
          <a:xfrm rot="10800000">
            <a:off x="4903490" y="2286357"/>
            <a:ext cx="234420" cy="148213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095680" y="2867739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80" y="2867739"/>
                <a:ext cx="3986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5514105" y="2238882"/>
                <a:ext cx="430308" cy="152961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05" y="2238882"/>
                <a:ext cx="430308" cy="15296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中かっこ 25"/>
          <p:cNvSpPr/>
          <p:nvPr/>
        </p:nvSpPr>
        <p:spPr>
          <a:xfrm rot="10800000">
            <a:off x="5995874" y="2250626"/>
            <a:ext cx="234420" cy="148213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88064" y="2832008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64" y="2832008"/>
                <a:ext cx="3986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514105" y="186527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05" y="186527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4217789" y="1093410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Layer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3138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using </a:t>
            </a:r>
            <a:r>
              <a:rPr kumimoji="1" lang="en-US" altLang="ja-JP" dirty="0" err="1" smtClean="0"/>
              <a:t>FormalNeuronClass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22517" y="1654233"/>
            <a:ext cx="4230537" cy="43641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w,h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w;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h;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p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x;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p &gt;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8659" y="1201774"/>
            <a:ext cx="225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FormalNeuronClass.m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10756" y="1654233"/>
            <a:ext cx="3354416" cy="2669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[0,0,0,0,1,1,1,1;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0,0,1,1,0,0,1,1;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0,1,0,1,0,1,0,1];</a:t>
            </a:r>
          </a:p>
          <a:p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[0.5, 1.0, 0.5;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0.0, 0.5, 1.0];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 = [0.5;</a:t>
            </a:r>
            <a:r>
              <a:rPr lang="ja-JP" altLang="en-US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1.0];</a:t>
            </a:r>
          </a:p>
          <a:p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FormalNeuronLayer(</a:t>
            </a:r>
            <a:r>
              <a:rPr lang="ja-JP" altLang="en-US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,h);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layer1.forward(x)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1445" y="1201774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example1_4.m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753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606370"/>
            <a:ext cx="1558097" cy="46397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28237" y="1611394"/>
            <a:ext cx="1839977" cy="4650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606446"/>
            <a:ext cx="946863" cy="4655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Multiple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3405174"/>
            <a:ext cx="1370609" cy="804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58321" y="401325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518936" y="3587856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936" y="3587856"/>
                <a:ext cx="455509" cy="289182"/>
              </a:xfrm>
              <a:prstGeom prst="rect">
                <a:avLst/>
              </a:prstGeom>
              <a:blipFill>
                <a:blip r:embed="rId2"/>
                <a:stretch>
                  <a:fillRect l="-6667" r="-5333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284178" y="3903190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78" y="3903190"/>
                <a:ext cx="455509" cy="289182"/>
              </a:xfrm>
              <a:prstGeom prst="rect">
                <a:avLst/>
              </a:prstGeom>
              <a:blipFill>
                <a:blip r:embed="rId3"/>
                <a:stretch>
                  <a:fillRect l="-6757" r="-540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315624" y="4273943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24" y="4273943"/>
                <a:ext cx="455509" cy="289182"/>
              </a:xfrm>
              <a:prstGeom prst="rect">
                <a:avLst/>
              </a:prstGeom>
              <a:blipFill>
                <a:blip r:embed="rId4"/>
                <a:stretch>
                  <a:fillRect l="-6667" r="-4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中かっこ 15"/>
          <p:cNvSpPr/>
          <p:nvPr/>
        </p:nvSpPr>
        <p:spPr>
          <a:xfrm>
            <a:off x="1104355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5408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622097" y="3200820"/>
            <a:ext cx="236224" cy="1994200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514761" y="423371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1" y="4233717"/>
                <a:ext cx="283091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</p:cNvCxnSpPr>
          <p:nvPr/>
        </p:nvCxnSpPr>
        <p:spPr>
          <a:xfrm flipV="1">
            <a:off x="4529602" y="3550402"/>
            <a:ext cx="1445913" cy="22957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804379" y="5155952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379" y="5155952"/>
                <a:ext cx="455509" cy="289182"/>
              </a:xfrm>
              <a:prstGeom prst="rect">
                <a:avLst/>
              </a:prstGeom>
              <a:blipFill>
                <a:blip r:embed="rId7"/>
                <a:stretch>
                  <a:fillRect l="-6667" r="-5333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315624" y="5454904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24" y="5454904"/>
                <a:ext cx="455509" cy="289182"/>
              </a:xfrm>
              <a:prstGeom prst="rect">
                <a:avLst/>
              </a:prstGeom>
              <a:blipFill>
                <a:blip r:embed="rId8"/>
                <a:stretch>
                  <a:fillRect l="-6667" r="-4000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430883" y="5894125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83" y="5894125"/>
                <a:ext cx="455509" cy="289182"/>
              </a:xfrm>
              <a:prstGeom prst="rect">
                <a:avLst/>
              </a:prstGeom>
              <a:blipFill>
                <a:blip r:embed="rId9"/>
                <a:stretch>
                  <a:fillRect l="-6667" r="-4000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76299" y="577867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99" y="5778677"/>
                <a:ext cx="283091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88477" cy="276999"/>
              </a:xfrm>
              <a:prstGeom prst="rect">
                <a:avLst/>
              </a:prstGeom>
              <a:blipFill>
                <a:blip r:embed="rId11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246032" y="829899"/>
            <a:ext cx="866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We can construct a three layer neural network as follows. </a:t>
            </a:r>
            <a:r>
              <a:rPr lang="en-US" altLang="ja-JP" sz="2000" dirty="0" smtClean="0">
                <a:solidFill>
                  <a:srgbClr val="212121"/>
                </a:solidFill>
              </a:rPr>
              <a:t>The </a:t>
            </a:r>
            <a:r>
              <a:rPr lang="en-US" altLang="ja-JP" sz="2000" dirty="0">
                <a:solidFill>
                  <a:srgbClr val="212121"/>
                </a:solidFill>
              </a:rPr>
              <a:t>first layer simply copies the </a:t>
            </a:r>
            <a:r>
              <a:rPr lang="en-US" altLang="ja-JP" sz="2000" dirty="0" smtClean="0">
                <a:solidFill>
                  <a:srgbClr val="212121"/>
                </a:solidFill>
              </a:rPr>
              <a:t>inputs. </a:t>
            </a:r>
            <a:r>
              <a:rPr lang="en-US" altLang="ja-JP" sz="2000" dirty="0" smtClean="0"/>
              <a:t>The outputs of the second layer are the inputs of the third layer.</a:t>
            </a:r>
            <a:endParaRPr kumimoji="1" lang="ja-JP" altLang="en-US" sz="2000" dirty="0"/>
          </a:p>
        </p:txBody>
      </p:sp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95018" cy="525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353641" y="2200092"/>
                <a:ext cx="4501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41" y="2200092"/>
                <a:ext cx="450188" cy="289182"/>
              </a:xfrm>
              <a:prstGeom prst="rect">
                <a:avLst/>
              </a:prstGeom>
              <a:blipFill>
                <a:blip r:embed="rId12"/>
                <a:stretch>
                  <a:fillRect l="-6757" r="-6757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240434" y="2559159"/>
                <a:ext cx="4501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34" y="2559159"/>
                <a:ext cx="450188" cy="289182"/>
              </a:xfrm>
              <a:prstGeom prst="rect">
                <a:avLst/>
              </a:prstGeom>
              <a:blipFill>
                <a:blip r:embed="rId13"/>
                <a:stretch>
                  <a:fillRect l="-6849" r="-6849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807040" y="2939566"/>
                <a:ext cx="4501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40" y="2939566"/>
                <a:ext cx="450188" cy="289182"/>
              </a:xfrm>
              <a:prstGeom prst="rect">
                <a:avLst/>
              </a:prstGeom>
              <a:blipFill>
                <a:blip r:embed="rId14"/>
                <a:stretch>
                  <a:fillRect l="-6849" r="-6849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609590" y="23810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90" y="2381021"/>
                <a:ext cx="277768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16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9637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3137107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3137107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0833" r="-625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8491" y="466779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82071" y="4833258"/>
                <a:ext cx="293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71" y="4833258"/>
                <a:ext cx="293414" cy="276999"/>
              </a:xfrm>
              <a:prstGeom prst="rect">
                <a:avLst/>
              </a:prstGeom>
              <a:blipFill>
                <a:blip r:embed="rId18"/>
                <a:stretch>
                  <a:fillRect l="-20833" r="-625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/>
          <p:nvPr/>
        </p:nvCxnSpPr>
        <p:spPr>
          <a:xfrm>
            <a:off x="4521386" y="2664753"/>
            <a:ext cx="1459508" cy="211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0" idx="3"/>
          </p:cNvCxnSpPr>
          <p:nvPr/>
        </p:nvCxnSpPr>
        <p:spPr>
          <a:xfrm>
            <a:off x="4525518" y="4203235"/>
            <a:ext cx="1374693" cy="7349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4" idx="3"/>
          </p:cNvCxnSpPr>
          <p:nvPr/>
        </p:nvCxnSpPr>
        <p:spPr>
          <a:xfrm flipV="1">
            <a:off x="4525518" y="5126397"/>
            <a:ext cx="1390830" cy="7277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486774" y="2772745"/>
                <a:ext cx="42101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74" y="2772745"/>
                <a:ext cx="421013" cy="289182"/>
              </a:xfrm>
              <a:prstGeom prst="rect">
                <a:avLst/>
              </a:prstGeom>
              <a:blipFill>
                <a:blip r:embed="rId19"/>
                <a:stretch>
                  <a:fillRect l="-7246" r="-7246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96282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73729" y="4675508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5389587" y="3194796"/>
                <a:ext cx="42101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587" y="3194796"/>
                <a:ext cx="421013" cy="289182"/>
              </a:xfrm>
              <a:prstGeom prst="rect">
                <a:avLst/>
              </a:prstGeom>
              <a:blipFill>
                <a:blip r:embed="rId20"/>
                <a:stretch>
                  <a:fillRect l="-7246" r="-724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5845789" y="3614857"/>
                <a:ext cx="42101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89" y="3614857"/>
                <a:ext cx="421013" cy="289182"/>
              </a:xfrm>
              <a:prstGeom prst="rect">
                <a:avLst/>
              </a:prstGeom>
              <a:blipFill>
                <a:blip r:embed="rId21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5783862" y="4299563"/>
                <a:ext cx="42633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62" y="4299563"/>
                <a:ext cx="426335" cy="289182"/>
              </a:xfrm>
              <a:prstGeom prst="rect">
                <a:avLst/>
              </a:prstGeom>
              <a:blipFill>
                <a:blip r:embed="rId22"/>
                <a:stretch>
                  <a:fillRect l="-7143" r="-5714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5434435" y="4483679"/>
                <a:ext cx="42633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35" y="4483679"/>
                <a:ext cx="426335" cy="289182"/>
              </a:xfrm>
              <a:prstGeom prst="rect">
                <a:avLst/>
              </a:prstGeom>
              <a:blipFill>
                <a:blip r:embed="rId23"/>
                <a:stretch>
                  <a:fillRect l="-7143" r="-7143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5350286" y="4938776"/>
                <a:ext cx="42633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86" y="4938776"/>
                <a:ext cx="426335" cy="289182"/>
              </a:xfrm>
              <a:prstGeom prst="rect">
                <a:avLst/>
              </a:prstGeom>
              <a:blipFill>
                <a:blip r:embed="rId24"/>
                <a:stretch>
                  <a:fillRect l="-7143" r="-5714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/>
          <p:cNvCxnSpPr>
            <a:stCxn id="53" idx="6"/>
          </p:cNvCxnSpPr>
          <p:nvPr/>
        </p:nvCxnSpPr>
        <p:spPr>
          <a:xfrm>
            <a:off x="6576013" y="3309287"/>
            <a:ext cx="631252" cy="67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8843" y="5009994"/>
            <a:ext cx="631252" cy="67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29397" y="3163127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397" y="3163127"/>
                <a:ext cx="261482" cy="276999"/>
              </a:xfrm>
              <a:prstGeom prst="rect">
                <a:avLst/>
              </a:prstGeom>
              <a:blipFill>
                <a:blip r:embed="rId25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4582" y="4849398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82" y="4849398"/>
                <a:ext cx="266803" cy="276999"/>
              </a:xfrm>
              <a:prstGeom prst="rect">
                <a:avLst/>
              </a:prstGeom>
              <a:blipFill>
                <a:blip r:embed="rId26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364654" y="23388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54" y="2338815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338208" y="40647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08" y="4064735"/>
                <a:ext cx="281423" cy="276999"/>
              </a:xfrm>
              <a:prstGeom prst="rect">
                <a:avLst/>
              </a:prstGeom>
              <a:blipFill>
                <a:blip r:embed="rId2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337217" y="578700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17" y="5787003"/>
                <a:ext cx="281423" cy="276999"/>
              </a:xfrm>
              <a:prstGeom prst="rect">
                <a:avLst/>
              </a:prstGeom>
              <a:blipFill>
                <a:blip r:embed="rId2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600863" y="1695689"/>
            <a:ext cx="109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First </a:t>
            </a:r>
            <a:r>
              <a:rPr lang="en-US" altLang="ja-JP" dirty="0" smtClean="0"/>
              <a:t>layer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417939" y="1695996"/>
            <a:ext cx="1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Second layer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532829" y="1690775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Third layer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190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826652"/>
            <a:ext cx="1558097" cy="441945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102" y="1804577"/>
            <a:ext cx="1839977" cy="442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827482"/>
            <a:ext cx="946863" cy="4434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Multiple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3405174"/>
            <a:ext cx="1370609" cy="804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58321" y="401325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518936" y="3587856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936" y="3587856"/>
                <a:ext cx="455509" cy="289182"/>
              </a:xfrm>
              <a:prstGeom prst="rect">
                <a:avLst/>
              </a:prstGeom>
              <a:blipFill>
                <a:blip r:embed="rId2"/>
                <a:stretch>
                  <a:fillRect l="-6667" r="-5333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284178" y="3903190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78" y="3903190"/>
                <a:ext cx="455509" cy="289182"/>
              </a:xfrm>
              <a:prstGeom prst="rect">
                <a:avLst/>
              </a:prstGeom>
              <a:blipFill>
                <a:blip r:embed="rId3"/>
                <a:stretch>
                  <a:fillRect l="-6757" r="-540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315624" y="4273943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24" y="4273943"/>
                <a:ext cx="455509" cy="289182"/>
              </a:xfrm>
              <a:prstGeom prst="rect">
                <a:avLst/>
              </a:prstGeom>
              <a:blipFill>
                <a:blip r:embed="rId4"/>
                <a:stretch>
                  <a:fillRect l="-6667" r="-4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中かっこ 15"/>
          <p:cNvSpPr/>
          <p:nvPr/>
        </p:nvSpPr>
        <p:spPr>
          <a:xfrm>
            <a:off x="1104355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5408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622097" y="3200820"/>
            <a:ext cx="236224" cy="1994200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514761" y="423371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1" y="4233717"/>
                <a:ext cx="283091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</p:cNvCxnSpPr>
          <p:nvPr/>
        </p:nvCxnSpPr>
        <p:spPr>
          <a:xfrm flipV="1">
            <a:off x="4529602" y="3550402"/>
            <a:ext cx="1445913" cy="22957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804379" y="5155952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379" y="5155952"/>
                <a:ext cx="455509" cy="289182"/>
              </a:xfrm>
              <a:prstGeom prst="rect">
                <a:avLst/>
              </a:prstGeom>
              <a:blipFill>
                <a:blip r:embed="rId7"/>
                <a:stretch>
                  <a:fillRect l="-6667" r="-5333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315624" y="5454904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24" y="5454904"/>
                <a:ext cx="455509" cy="289182"/>
              </a:xfrm>
              <a:prstGeom prst="rect">
                <a:avLst/>
              </a:prstGeom>
              <a:blipFill>
                <a:blip r:embed="rId8"/>
                <a:stretch>
                  <a:fillRect l="-6667" r="-4000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430883" y="5894125"/>
                <a:ext cx="45550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83" y="5894125"/>
                <a:ext cx="455509" cy="289182"/>
              </a:xfrm>
              <a:prstGeom prst="rect">
                <a:avLst/>
              </a:prstGeom>
              <a:blipFill>
                <a:blip r:embed="rId9"/>
                <a:stretch>
                  <a:fillRect l="-6667" r="-4000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76299" y="577867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99" y="5778677"/>
                <a:ext cx="283091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88477" cy="276999"/>
              </a:xfrm>
              <a:prstGeom prst="rect">
                <a:avLst/>
              </a:prstGeom>
              <a:blipFill>
                <a:blip r:embed="rId11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512107" y="798942"/>
            <a:ext cx="785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We refer to each layer as  “input layer”, “hidden layer” and “output layer” respectively.</a:t>
            </a:r>
            <a:endParaRPr kumimoji="1" lang="ja-JP" altLang="en-US" sz="2000" dirty="0"/>
          </a:p>
        </p:txBody>
      </p:sp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95018" cy="525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353641" y="2200092"/>
                <a:ext cx="4501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41" y="2200092"/>
                <a:ext cx="450188" cy="289182"/>
              </a:xfrm>
              <a:prstGeom prst="rect">
                <a:avLst/>
              </a:prstGeom>
              <a:blipFill>
                <a:blip r:embed="rId12"/>
                <a:stretch>
                  <a:fillRect l="-6757" r="-6757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240434" y="2559159"/>
                <a:ext cx="4501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34" y="2559159"/>
                <a:ext cx="450188" cy="289182"/>
              </a:xfrm>
              <a:prstGeom prst="rect">
                <a:avLst/>
              </a:prstGeom>
              <a:blipFill>
                <a:blip r:embed="rId13"/>
                <a:stretch>
                  <a:fillRect l="-6849" r="-6849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807040" y="2939566"/>
                <a:ext cx="4501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40" y="2939566"/>
                <a:ext cx="450188" cy="289182"/>
              </a:xfrm>
              <a:prstGeom prst="rect">
                <a:avLst/>
              </a:prstGeom>
              <a:blipFill>
                <a:blip r:embed="rId14"/>
                <a:stretch>
                  <a:fillRect l="-6849" r="-6849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609590" y="23810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90" y="2381021"/>
                <a:ext cx="277768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16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9637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3137107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3137107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0833" r="-625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8491" y="466779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82071" y="4833258"/>
                <a:ext cx="293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71" y="4833258"/>
                <a:ext cx="293414" cy="276999"/>
              </a:xfrm>
              <a:prstGeom prst="rect">
                <a:avLst/>
              </a:prstGeom>
              <a:blipFill>
                <a:blip r:embed="rId18"/>
                <a:stretch>
                  <a:fillRect l="-20833" r="-625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/>
          <p:nvPr/>
        </p:nvCxnSpPr>
        <p:spPr>
          <a:xfrm>
            <a:off x="4521386" y="2664753"/>
            <a:ext cx="1459508" cy="211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0" idx="3"/>
          </p:cNvCxnSpPr>
          <p:nvPr/>
        </p:nvCxnSpPr>
        <p:spPr>
          <a:xfrm>
            <a:off x="4525518" y="4203235"/>
            <a:ext cx="1374693" cy="7349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4" idx="3"/>
          </p:cNvCxnSpPr>
          <p:nvPr/>
        </p:nvCxnSpPr>
        <p:spPr>
          <a:xfrm flipV="1">
            <a:off x="4525518" y="5126397"/>
            <a:ext cx="1390830" cy="7277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486774" y="2772745"/>
                <a:ext cx="42101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74" y="2772745"/>
                <a:ext cx="421013" cy="289182"/>
              </a:xfrm>
              <a:prstGeom prst="rect">
                <a:avLst/>
              </a:prstGeom>
              <a:blipFill>
                <a:blip r:embed="rId19"/>
                <a:stretch>
                  <a:fillRect l="-7246" r="-7246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96282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73729" y="4675508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5389587" y="3194796"/>
                <a:ext cx="42101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587" y="3194796"/>
                <a:ext cx="421013" cy="289182"/>
              </a:xfrm>
              <a:prstGeom prst="rect">
                <a:avLst/>
              </a:prstGeom>
              <a:blipFill>
                <a:blip r:embed="rId20"/>
                <a:stretch>
                  <a:fillRect l="-7246" r="-724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5845789" y="3614857"/>
                <a:ext cx="42101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89" y="3614857"/>
                <a:ext cx="421013" cy="289182"/>
              </a:xfrm>
              <a:prstGeom prst="rect">
                <a:avLst/>
              </a:prstGeom>
              <a:blipFill>
                <a:blip r:embed="rId21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5783862" y="4299563"/>
                <a:ext cx="42633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62" y="4299563"/>
                <a:ext cx="426335" cy="289182"/>
              </a:xfrm>
              <a:prstGeom prst="rect">
                <a:avLst/>
              </a:prstGeom>
              <a:blipFill>
                <a:blip r:embed="rId22"/>
                <a:stretch>
                  <a:fillRect l="-7143" r="-5714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5434435" y="4483679"/>
                <a:ext cx="42633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35" y="4483679"/>
                <a:ext cx="426335" cy="289182"/>
              </a:xfrm>
              <a:prstGeom prst="rect">
                <a:avLst/>
              </a:prstGeom>
              <a:blipFill>
                <a:blip r:embed="rId23"/>
                <a:stretch>
                  <a:fillRect l="-7143" r="-7143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5350286" y="4938776"/>
                <a:ext cx="42633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86" y="4938776"/>
                <a:ext cx="426335" cy="289182"/>
              </a:xfrm>
              <a:prstGeom prst="rect">
                <a:avLst/>
              </a:prstGeom>
              <a:blipFill>
                <a:blip r:embed="rId24"/>
                <a:stretch>
                  <a:fillRect l="-7143" r="-5714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/>
          <p:cNvCxnSpPr>
            <a:stCxn id="53" idx="6"/>
          </p:cNvCxnSpPr>
          <p:nvPr/>
        </p:nvCxnSpPr>
        <p:spPr>
          <a:xfrm>
            <a:off x="6576013" y="3309287"/>
            <a:ext cx="631252" cy="67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8843" y="5009994"/>
            <a:ext cx="631252" cy="67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29397" y="3163127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397" y="3163127"/>
                <a:ext cx="261482" cy="276999"/>
              </a:xfrm>
              <a:prstGeom prst="rect">
                <a:avLst/>
              </a:prstGeom>
              <a:blipFill>
                <a:blip r:embed="rId25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4582" y="4849398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82" y="4849398"/>
                <a:ext cx="266803" cy="276999"/>
              </a:xfrm>
              <a:prstGeom prst="rect">
                <a:avLst/>
              </a:prstGeom>
              <a:blipFill>
                <a:blip r:embed="rId26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364654" y="23388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54" y="2338815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338208" y="40647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08" y="4064735"/>
                <a:ext cx="281423" cy="276999"/>
              </a:xfrm>
              <a:prstGeom prst="rect">
                <a:avLst/>
              </a:prstGeom>
              <a:blipFill>
                <a:blip r:embed="rId2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337217" y="578700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17" y="5787003"/>
                <a:ext cx="281423" cy="276999"/>
              </a:xfrm>
              <a:prstGeom prst="rect">
                <a:avLst/>
              </a:prstGeom>
              <a:blipFill>
                <a:blip r:embed="rId2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15183" y="1665901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00217" y="1664399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94993" y="1658571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596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540679"/>
            <a:ext cx="1558097" cy="4689806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055" y="1513316"/>
            <a:ext cx="1839977" cy="4700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556204"/>
            <a:ext cx="946863" cy="4705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Multiple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2789135"/>
            <a:ext cx="1376294" cy="14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78279" y="4070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934578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31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703959" y="2397175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blipFill>
                <a:blip r:embed="rId2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429" r="-1428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92" idx="3"/>
          </p:cNvCxnSpPr>
          <p:nvPr/>
        </p:nvCxnSpPr>
        <p:spPr>
          <a:xfrm flipV="1">
            <a:off x="4529602" y="4454042"/>
            <a:ext cx="1457593" cy="139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blipFill>
                <a:blip r:embed="rId5"/>
                <a:stretch>
                  <a:fillRect l="-23256" r="-1395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88549" cy="20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8235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29627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1500" y="549671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blipFill>
                <a:blip r:embed="rId10"/>
                <a:stretch>
                  <a:fillRect l="-16981" r="-754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>
            <a:endCxn id="55" idx="1"/>
          </p:cNvCxnSpPr>
          <p:nvPr/>
        </p:nvCxnSpPr>
        <p:spPr>
          <a:xfrm>
            <a:off x="4521386" y="2664753"/>
            <a:ext cx="1461326" cy="29331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92" idx="2"/>
          </p:cNvCxnSpPr>
          <p:nvPr/>
        </p:nvCxnSpPr>
        <p:spPr>
          <a:xfrm>
            <a:off x="4542314" y="4206728"/>
            <a:ext cx="1343669" cy="2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2" idx="6"/>
            <a:endCxn id="55" idx="2"/>
          </p:cNvCxnSpPr>
          <p:nvPr/>
        </p:nvCxnSpPr>
        <p:spPr>
          <a:xfrm flipV="1">
            <a:off x="4529602" y="5842270"/>
            <a:ext cx="1351898" cy="3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blipFill>
                <a:blip r:embed="rId11"/>
                <a:stretch>
                  <a:fillRect l="-7609" r="-7609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29536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66738" y="550442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53" idx="6"/>
          </p:cNvCxnSpPr>
          <p:nvPr/>
        </p:nvCxnSpPr>
        <p:spPr>
          <a:xfrm flipV="1">
            <a:off x="6576013" y="2637181"/>
            <a:ext cx="653384" cy="46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1852" y="5838912"/>
            <a:ext cx="587271" cy="33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blipFill>
                <a:blip r:embed="rId13"/>
                <a:stretch>
                  <a:fillRect l="-10938" r="-625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blipFill>
                <a:blip r:embed="rId14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blipFill>
                <a:blip r:embed="rId15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blipFill>
                <a:blip r:embed="rId16"/>
                <a:stretch>
                  <a:fillRect l="-10714" r="-53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01858" y="1302943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186892" y="1301441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668" y="1295613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229560" y="31547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1199101" y="4998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9513" y="854058"/>
            <a:ext cx="122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Generally,</a:t>
            </a:r>
            <a:endParaRPr kumimoji="1" lang="ja-JP" altLang="en-US" sz="2000" dirty="0"/>
          </a:p>
        </p:txBody>
      </p:sp>
      <p:sp>
        <p:nvSpPr>
          <p:cNvPr id="9" name="下矢印 8"/>
          <p:cNvSpPr/>
          <p:nvPr/>
        </p:nvSpPr>
        <p:spPr>
          <a:xfrm>
            <a:off x="3304946" y="2210627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5885983" y="3864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円弧 93"/>
          <p:cNvSpPr/>
          <p:nvPr/>
        </p:nvSpPr>
        <p:spPr>
          <a:xfrm rot="16200000">
            <a:off x="6265638" y="38632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2" idx="6"/>
          </p:cNvCxnSpPr>
          <p:nvPr/>
        </p:nvCxnSpPr>
        <p:spPr>
          <a:xfrm flipV="1">
            <a:off x="6577099" y="4197920"/>
            <a:ext cx="626005" cy="117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" idx="6"/>
          </p:cNvCxnSpPr>
          <p:nvPr/>
        </p:nvCxnSpPr>
        <p:spPr>
          <a:xfrm>
            <a:off x="4529602" y="4209290"/>
            <a:ext cx="1408583" cy="14932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92" idx="1"/>
          </p:cNvCxnSpPr>
          <p:nvPr/>
        </p:nvCxnSpPr>
        <p:spPr>
          <a:xfrm>
            <a:off x="4556562" y="2644203"/>
            <a:ext cx="1430633" cy="1321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22" idx="6"/>
          </p:cNvCxnSpPr>
          <p:nvPr/>
        </p:nvCxnSpPr>
        <p:spPr>
          <a:xfrm flipV="1">
            <a:off x="4529602" y="2875561"/>
            <a:ext cx="1489992" cy="297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矢印 110"/>
          <p:cNvSpPr/>
          <p:nvPr/>
        </p:nvSpPr>
        <p:spPr>
          <a:xfrm>
            <a:off x="5491309" y="2255112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blipFill>
                <a:blip r:embed="rId18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92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右矢印 152"/>
          <p:cNvSpPr/>
          <p:nvPr/>
        </p:nvSpPr>
        <p:spPr>
          <a:xfrm>
            <a:off x="3014662" y="3763701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1851409" y="1442722"/>
            <a:ext cx="1543542" cy="3334840"/>
          </a:xfrm>
          <a:prstGeom prst="curvedConnector3">
            <a:avLst>
              <a:gd name="adj1" fmla="val 1552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1851409" y="2109671"/>
            <a:ext cx="1552370" cy="3059167"/>
          </a:xfrm>
          <a:prstGeom prst="curvedConnector3">
            <a:avLst>
              <a:gd name="adj1" fmla="val 16387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1851409" y="2754106"/>
            <a:ext cx="1552370" cy="2777643"/>
          </a:xfrm>
          <a:prstGeom prst="curvedConnector3">
            <a:avLst>
              <a:gd name="adj1" fmla="val 1701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>
            <a:stCxn id="101" idx="1"/>
            <a:endCxn id="106" idx="1"/>
          </p:cNvCxnSpPr>
          <p:nvPr/>
        </p:nvCxnSpPr>
        <p:spPr>
          <a:xfrm rot="10800000" flipV="1">
            <a:off x="1851409" y="3439919"/>
            <a:ext cx="1537438" cy="2444129"/>
          </a:xfrm>
          <a:prstGeom prst="curvedConnector3">
            <a:avLst>
              <a:gd name="adj1" fmla="val 175132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Feedforward </a:t>
            </a:r>
            <a:r>
              <a:rPr lang="en-US" altLang="ja-JP" dirty="0"/>
              <a:t>calculation (1)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94401" y="1796749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464969" y="1338330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446456" y="2041994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460889" y="2041994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19355" r="-967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456875" y="1844200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239068" y="17637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048" r="-238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3894401" y="250610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464969" y="1338330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446456" y="3519772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460889" y="2051421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456875" y="1844200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239068" y="247309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3892046" y="108723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434489" y="1347563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36713" y="105422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20000" r="-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857" r="-571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446456" y="1335206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460889" y="1332477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464969" y="1332477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495267" y="159895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18919" r="-2703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488991" y="2204503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434489" y="1347563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441010" y="2047124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441010" y="2449748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5836877" y="156197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5835145" y="21736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057741" y="184420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50844" y="2447364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5152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3883618" y="325350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228285" y="3220501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38710" r="-22581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464969" y="1338330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460889" y="2051421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449608" y="1332477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449608" y="2041994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449608" y="2743596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449608" y="2743596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446456" y="2751347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478400" y="287415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5824554" y="2843294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434489" y="1347563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441010" y="2047124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441010" y="2766432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453616" y="3106643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033759" y="312335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430228" y="1844200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430228" y="2449748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3404257" y="1125086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411925" y="1829725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blipFill>
                <a:blip r:embed="rId20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3411925" y="2487405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411925" y="3157468"/>
            <a:ext cx="386707" cy="6192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blipFill>
                <a:blip r:embed="rId21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blipFill>
                <a:blip r:embed="rId22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blipFill>
                <a:blip r:embed="rId23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1851409" y="4605661"/>
            <a:ext cx="3119170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1851409" y="4987110"/>
            <a:ext cx="3126293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1851409" y="5388213"/>
            <a:ext cx="3119170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6" name="正方形/長方形 105"/>
          <p:cNvSpPr/>
          <p:nvPr/>
        </p:nvSpPr>
        <p:spPr>
          <a:xfrm>
            <a:off x="1851409" y="5715901"/>
            <a:ext cx="3119170" cy="3362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6826373" y="5151712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25141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2069413" y="1831970"/>
            <a:ext cx="3084275" cy="2612531"/>
          </a:xfrm>
          <a:prstGeom prst="curvedConnector3">
            <a:avLst>
              <a:gd name="adj1" fmla="val 12861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2069413" y="2498921"/>
            <a:ext cx="3093102" cy="2336858"/>
          </a:xfrm>
          <a:prstGeom prst="curvedConnector3">
            <a:avLst>
              <a:gd name="adj1" fmla="val 132255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2069411" y="3143356"/>
            <a:ext cx="3093104" cy="2055334"/>
          </a:xfrm>
          <a:prstGeom prst="curvedConnector3">
            <a:avLst>
              <a:gd name="adj1" fmla="val 1348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Feedforward </a:t>
            </a:r>
            <a:r>
              <a:rPr lang="en-US" altLang="ja-JP" dirty="0"/>
              <a:t>calculation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085266" y="1843211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655834" y="1384792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637321" y="2088456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651754" y="2088456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22581" r="-967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3889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647740" y="1890662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429933" y="18102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4085266" y="255256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655834" y="1384792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637321" y="3566234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651754" y="2097883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647740" y="1890662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429933" y="251955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4082911" y="113369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625354" y="1394025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427578" y="110068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19512" r="-2439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222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637321" y="1381668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651754" y="1378939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655834" y="1378939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686132" y="1645417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22222" r="-5556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679856" y="225096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625354" y="1394025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631875" y="2093586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631875" y="2496210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6027742" y="160843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6026010" y="22201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248606" y="189066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41709" y="2493826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2121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4074483" y="3299968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419150" y="326696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40000" r="-26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655834" y="1384792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651754" y="2097883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640473" y="1378939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640473" y="2088456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640473" y="2790058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640473" y="2790058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637321" y="2797809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669265" y="292061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21622" r="-5405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6015419" y="288975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625354" y="1394025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631875" y="2093586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631875" y="2812894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644481" y="3153105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224624" y="316981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621093" y="1890662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621093" y="2496210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5162993" y="1509269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5170661" y="2213908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blipFill>
                <a:blip r:embed="rId20"/>
                <a:stretch>
                  <a:fillRect l="-7463" r="-10448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5170661" y="2871588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blipFill>
                <a:blip r:embed="rId21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blipFill>
                <a:blip r:embed="rId22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2069412" y="4272601"/>
            <a:ext cx="2987038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2069413" y="4654050"/>
            <a:ext cx="2987038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2069411" y="5055153"/>
            <a:ext cx="2987039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7022222" y="4694935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8" name="右矢印 107"/>
          <p:cNvSpPr/>
          <p:nvPr/>
        </p:nvSpPr>
        <p:spPr>
          <a:xfrm>
            <a:off x="4878846" y="3504010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011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Let’s implement </a:t>
            </a:r>
            <a:r>
              <a:rPr lang="en-US" altLang="ja-JP" dirty="0" smtClean="0"/>
              <a:t>“Perceptron” </a:t>
            </a:r>
            <a:r>
              <a:rPr lang="en-US" altLang="ja-JP" dirty="0"/>
              <a:t>on </a:t>
            </a:r>
            <a:r>
              <a:rPr lang="en-US" altLang="ja-JP" dirty="0" smtClean="0"/>
              <a:t>MATLAB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737359" y="906087"/>
            <a:ext cx="4247152" cy="529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4674" y="906087"/>
            <a:ext cx="4258847" cy="5361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5521" y="831660"/>
            <a:ext cx="11271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Test script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2000" y="1574037"/>
            <a:ext cx="3584193" cy="45848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altLang="ja-JP" dirty="0">
                <a:solidFill>
                  <a:schemeClr val="tx1"/>
                </a:solidFill>
              </a:rPr>
              <a:t>x = [0,0,0,0,1,1,1,1;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0,0,1,1,0,0,1,1;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0,1,0,1,0,1,0,1];</a:t>
            </a:r>
          </a:p>
          <a:p>
            <a:endParaRPr lang="pl-PL" altLang="ja-JP" dirty="0">
              <a:solidFill>
                <a:schemeClr val="tx1"/>
              </a:solidFill>
            </a:endParaRPr>
          </a:p>
          <a:p>
            <a:r>
              <a:rPr lang="pl-PL" altLang="ja-JP" dirty="0">
                <a:solidFill>
                  <a:schemeClr val="tx1"/>
                </a:solidFill>
              </a:rPr>
              <a:t>w = [0.5, 1.0, 0.5;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0.0, 0.5, 1.0;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1.0, 0.5, 0.0];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h = [0.5;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1.0;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0.0];</a:t>
            </a:r>
          </a:p>
          <a:p>
            <a:endParaRPr lang="pl-PL" altLang="ja-JP" dirty="0">
              <a:solidFill>
                <a:schemeClr val="tx1"/>
              </a:solidFill>
            </a:endParaRPr>
          </a:p>
          <a:p>
            <a:r>
              <a:rPr lang="pl-PL" altLang="ja-JP" dirty="0">
                <a:solidFill>
                  <a:schemeClr val="tx1"/>
                </a:solidFill>
              </a:rPr>
              <a:t>u = [1.0, 0.5, 0.0;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0.5, 0.0, 1.0];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g = [1.0;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0.0];</a:t>
            </a:r>
          </a:p>
          <a:p>
            <a:endParaRPr lang="pl-PL" altLang="ja-JP" dirty="0">
              <a:solidFill>
                <a:schemeClr val="tx1"/>
              </a:solidFill>
            </a:endParaRPr>
          </a:p>
          <a:p>
            <a:r>
              <a:rPr lang="pl-PL" altLang="ja-JP" dirty="0">
                <a:solidFill>
                  <a:schemeClr val="tx1"/>
                </a:solidFill>
              </a:rPr>
              <a:t>layer1 = FormalNeuronLayer(w,h);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layer2 = FormalNeuronLayer(u,g);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     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y = layer1.forward(x)</a:t>
            </a:r>
          </a:p>
          <a:p>
            <a:r>
              <a:rPr lang="pl-PL" altLang="ja-JP" dirty="0">
                <a:solidFill>
                  <a:schemeClr val="tx1"/>
                </a:solidFill>
              </a:rPr>
              <a:t>z = layer2.forward(y)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5877" y="831660"/>
            <a:ext cx="218252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Execution and results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001611" y="1350334"/>
            <a:ext cx="27000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example1_5</a:t>
            </a:r>
          </a:p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</a:t>
            </a:r>
          </a:p>
          <a:p>
            <a:endParaRPr lang="es-ES" altLang="ko-KR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0  0  1  1  0  1  1  1</a:t>
            </a:r>
          </a:p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0  0  0  1  0  0  0  1</a:t>
            </a:r>
          </a:p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0  0  1  1  1  1  1  1</a:t>
            </a:r>
          </a:p>
          <a:p>
            <a:endParaRPr lang="es-ES" altLang="ko-KR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</a:t>
            </a:r>
          </a:p>
          <a:p>
            <a:endParaRPr lang="es-ES" altLang="ko-KR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0  0  0  1  0  0  0  1</a:t>
            </a:r>
          </a:p>
          <a:p>
            <a:r>
              <a:rPr lang="es-ES" altLang="ko-KR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0  0  1  1  1  1  1  1</a:t>
            </a: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7030" y="120470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xample1_5.m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743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Exercise1.6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30944" y="877931"/>
                <a:ext cx="8024314" cy="1086553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Consider a following neural network which have 4 neurons in the hidden layer and 3 neurons in the output layer. </a:t>
                </a:r>
                <a:r>
                  <a:rPr lang="en-US" altLang="ja-JP" dirty="0"/>
                  <a:t>C</a:t>
                </a:r>
                <a:r>
                  <a:rPr lang="en-US" altLang="ja-JP" dirty="0" smtClean="0"/>
                  <a:t>alculate outputs where the inputs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dirty="0" smtClean="0"/>
                  <a:t>, weights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ja-JP" dirty="0" smtClean="0"/>
                  <a:t> and thresholds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ja-JP" dirty="0" smtClean="0"/>
                  <a:t> are given as follows by hand calculation.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44" y="877931"/>
                <a:ext cx="8024314" cy="1086553"/>
              </a:xfrm>
              <a:blipFill>
                <a:blip r:embed="rId2"/>
                <a:stretch>
                  <a:fillRect l="-836" t="-5618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/>
          <p:cNvSpPr/>
          <p:nvPr/>
        </p:nvSpPr>
        <p:spPr>
          <a:xfrm>
            <a:off x="3794596" y="266425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365164" y="2205835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346651" y="2909499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361084" y="2909499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5677" y="2098113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77" y="2098113"/>
                <a:ext cx="189487" cy="215444"/>
              </a:xfrm>
              <a:prstGeom prst="rect">
                <a:avLst/>
              </a:prstGeom>
              <a:blipFill>
                <a:blip r:embed="rId3"/>
                <a:stretch>
                  <a:fillRect l="-22581" r="-9677" b="-1111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143780" y="281120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80" y="2811204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129347" y="4285409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47" y="4285409"/>
                <a:ext cx="217304" cy="215444"/>
              </a:xfrm>
              <a:prstGeom prst="rect">
                <a:avLst/>
              </a:prstGeom>
              <a:blipFill>
                <a:blip r:embed="rId5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44" idx="2"/>
          </p:cNvCxnSpPr>
          <p:nvPr/>
        </p:nvCxnSpPr>
        <p:spPr>
          <a:xfrm flipV="1">
            <a:off x="4357070" y="2345666"/>
            <a:ext cx="1079118" cy="563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23873" y="285601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Outputs</a:t>
            </a:r>
            <a:endParaRPr kumimoji="1" lang="ja-JP" altLang="en-US" sz="1400" dirty="0"/>
          </a:p>
        </p:txBody>
      </p:sp>
      <p:sp>
        <p:nvSpPr>
          <p:cNvPr id="16" name="左中かっこ 15"/>
          <p:cNvSpPr/>
          <p:nvPr/>
        </p:nvSpPr>
        <p:spPr>
          <a:xfrm>
            <a:off x="1901395" y="2073626"/>
            <a:ext cx="190786" cy="25041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6909" y="321595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Inputs</a:t>
            </a:r>
            <a:endParaRPr kumimoji="1" lang="ja-JP" altLang="en-US" sz="1400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6758769" y="2223469"/>
            <a:ext cx="192254" cy="2099789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円弧 18"/>
          <p:cNvSpPr/>
          <p:nvPr/>
        </p:nvSpPr>
        <p:spPr>
          <a:xfrm rot="16200000">
            <a:off x="4139263" y="263124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118965" y="2806907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65" y="2806907"/>
                <a:ext cx="222240" cy="215444"/>
              </a:xfrm>
              <a:prstGeom prst="rect">
                <a:avLst/>
              </a:prstGeom>
              <a:blipFill>
                <a:blip r:embed="rId6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333527" y="2646619"/>
                <a:ext cx="2183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27" y="2646619"/>
                <a:ext cx="218393" cy="215444"/>
              </a:xfrm>
              <a:prstGeom prst="rect">
                <a:avLst/>
              </a:prstGeom>
              <a:blipFill>
                <a:blip r:embed="rId7"/>
                <a:stretch>
                  <a:fillRect l="-22222" r="-2778" b="-257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794596" y="3373607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3" name="直線コネクタ 22"/>
          <p:cNvCxnSpPr>
            <a:stCxn id="8" idx="3"/>
            <a:endCxn id="22" idx="2"/>
          </p:cNvCxnSpPr>
          <p:nvPr/>
        </p:nvCxnSpPr>
        <p:spPr>
          <a:xfrm>
            <a:off x="2365164" y="2205835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10" idx="3"/>
          </p:cNvCxnSpPr>
          <p:nvPr/>
        </p:nvCxnSpPr>
        <p:spPr>
          <a:xfrm flipH="1">
            <a:off x="2346651" y="4387277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2" idx="2"/>
            <a:endCxn id="9" idx="3"/>
          </p:cNvCxnSpPr>
          <p:nvPr/>
        </p:nvCxnSpPr>
        <p:spPr>
          <a:xfrm flipH="1" flipV="1">
            <a:off x="2361084" y="2918926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44" idx="2"/>
          </p:cNvCxnSpPr>
          <p:nvPr/>
        </p:nvCxnSpPr>
        <p:spPr>
          <a:xfrm flipV="1">
            <a:off x="4357070" y="2345666"/>
            <a:ext cx="1079118" cy="1273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139263" y="3340601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304805" y="3285983"/>
                <a:ext cx="2183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05" y="3285983"/>
                <a:ext cx="218393" cy="215444"/>
              </a:xfrm>
              <a:prstGeom prst="rect">
                <a:avLst/>
              </a:prstGeom>
              <a:blipFill>
                <a:blip r:embed="rId8"/>
                <a:stretch>
                  <a:fillRect l="-19444" r="-2778" b="-257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118965" y="3526215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65" y="3526215"/>
                <a:ext cx="222240" cy="215444"/>
              </a:xfrm>
              <a:prstGeom prst="rect">
                <a:avLst/>
              </a:prstGeom>
              <a:blipFill>
                <a:blip r:embed="rId9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792241" y="1954737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34" name="直線矢印コネクタ 33"/>
          <p:cNvCxnSpPr>
            <a:stCxn id="40" idx="3"/>
            <a:endCxn id="44" idx="2"/>
          </p:cNvCxnSpPr>
          <p:nvPr/>
        </p:nvCxnSpPr>
        <p:spPr>
          <a:xfrm>
            <a:off x="4334684" y="2215068"/>
            <a:ext cx="1101505" cy="130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296903" y="1894937"/>
                <a:ext cx="30226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03" y="1894937"/>
                <a:ext cx="302262" cy="232756"/>
              </a:xfrm>
              <a:prstGeom prst="rect">
                <a:avLst/>
              </a:prstGeom>
              <a:blipFill>
                <a:blip r:embed="rId10"/>
                <a:stretch>
                  <a:fillRect l="-10204" r="-4082" b="-2368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136908" y="1921731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422170" y="2018183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70" y="2018183"/>
                <a:ext cx="214225" cy="215444"/>
              </a:xfrm>
              <a:prstGeom prst="rect">
                <a:avLst/>
              </a:prstGeom>
              <a:blipFill>
                <a:blip r:embed="rId11"/>
                <a:stretch>
                  <a:fillRect l="-19444" b="-257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116611" y="2107346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11" y="2107346"/>
                <a:ext cx="218073" cy="215444"/>
              </a:xfrm>
              <a:prstGeom prst="rect">
                <a:avLst/>
              </a:prstGeom>
              <a:blipFill>
                <a:blip r:embed="rId12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10" idx="3"/>
          </p:cNvCxnSpPr>
          <p:nvPr/>
        </p:nvCxnSpPr>
        <p:spPr>
          <a:xfrm flipH="1">
            <a:off x="2346651" y="2202711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3" idx="2"/>
            <a:endCxn id="9" idx="3"/>
          </p:cNvCxnSpPr>
          <p:nvPr/>
        </p:nvCxnSpPr>
        <p:spPr>
          <a:xfrm flipH="1">
            <a:off x="2361084" y="2199982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8" idx="3"/>
            <a:endCxn id="33" idx="2"/>
          </p:cNvCxnSpPr>
          <p:nvPr/>
        </p:nvCxnSpPr>
        <p:spPr>
          <a:xfrm flipV="1">
            <a:off x="2365164" y="2199982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5436189" y="2100421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758658" y="2223469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58" y="2223469"/>
                <a:ext cx="223138" cy="215444"/>
              </a:xfrm>
              <a:prstGeom prst="rect">
                <a:avLst/>
              </a:prstGeom>
              <a:blipFill>
                <a:blip r:embed="rId13"/>
                <a:stretch>
                  <a:fillRect l="-22222" r="-5556" b="-2285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楕円 45"/>
          <p:cNvSpPr/>
          <p:nvPr/>
        </p:nvSpPr>
        <p:spPr>
          <a:xfrm>
            <a:off x="5429913" y="2705969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750234" y="2823399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34" y="2823399"/>
                <a:ext cx="227305" cy="215444"/>
              </a:xfrm>
              <a:prstGeom prst="rect">
                <a:avLst/>
              </a:prstGeom>
              <a:blipFill>
                <a:blip r:embed="rId14"/>
                <a:stretch>
                  <a:fillRect l="-18421" r="-2632" b="-257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>
            <a:stCxn id="40" idx="3"/>
            <a:endCxn id="46" idx="2"/>
          </p:cNvCxnSpPr>
          <p:nvPr/>
        </p:nvCxnSpPr>
        <p:spPr>
          <a:xfrm>
            <a:off x="4334684" y="2215068"/>
            <a:ext cx="1095229" cy="7361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0" idx="3"/>
            <a:endCxn id="46" idx="2"/>
          </p:cNvCxnSpPr>
          <p:nvPr/>
        </p:nvCxnSpPr>
        <p:spPr>
          <a:xfrm>
            <a:off x="4341205" y="2914629"/>
            <a:ext cx="1088708" cy="36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32" idx="3"/>
            <a:endCxn id="46" idx="2"/>
          </p:cNvCxnSpPr>
          <p:nvPr/>
        </p:nvCxnSpPr>
        <p:spPr>
          <a:xfrm flipV="1">
            <a:off x="4341205" y="2951214"/>
            <a:ext cx="1088708" cy="682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弧 51"/>
          <p:cNvSpPr/>
          <p:nvPr/>
        </p:nvSpPr>
        <p:spPr>
          <a:xfrm rot="16200000">
            <a:off x="5777799" y="2063442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円弧 52"/>
          <p:cNvSpPr/>
          <p:nvPr/>
        </p:nvSpPr>
        <p:spPr>
          <a:xfrm rot="16200000">
            <a:off x="5776067" y="2675109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80437" y="1962308"/>
                <a:ext cx="325154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37" y="1962308"/>
                <a:ext cx="325154" cy="232756"/>
              </a:xfrm>
              <a:prstGeom prst="rect">
                <a:avLst/>
              </a:prstGeom>
              <a:blipFill>
                <a:blip r:embed="rId15"/>
                <a:stretch>
                  <a:fillRect l="-7407" r="-7407" b="-2368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>
            <a:stCxn id="44" idx="6"/>
          </p:cNvCxnSpPr>
          <p:nvPr/>
        </p:nvCxnSpPr>
        <p:spPr>
          <a:xfrm>
            <a:off x="5998663" y="2345666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991766" y="294883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530429" y="2241935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429" y="2241935"/>
                <a:ext cx="200889" cy="215444"/>
              </a:xfrm>
              <a:prstGeom prst="rect">
                <a:avLst/>
              </a:prstGeom>
              <a:blipFill>
                <a:blip r:embed="rId16"/>
                <a:stretch>
                  <a:fillRect l="-12121" r="-3030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6541725" y="2834854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25" y="2834854"/>
                <a:ext cx="205056" cy="215444"/>
              </a:xfrm>
              <a:prstGeom prst="rect">
                <a:avLst/>
              </a:prstGeom>
              <a:blipFill>
                <a:blip r:embed="rId17"/>
                <a:stretch>
                  <a:fillRect l="-11765" r="-2941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楕円 67"/>
          <p:cNvSpPr/>
          <p:nvPr/>
        </p:nvSpPr>
        <p:spPr>
          <a:xfrm>
            <a:off x="3783813" y="4121011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1" name="円弧 70"/>
          <p:cNvSpPr/>
          <p:nvPr/>
        </p:nvSpPr>
        <p:spPr>
          <a:xfrm rot="16200000">
            <a:off x="4128480" y="408800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4394664" y="4126670"/>
                <a:ext cx="1844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64" y="4126670"/>
                <a:ext cx="184483" cy="215444"/>
              </a:xfrm>
              <a:prstGeom prst="rect">
                <a:avLst/>
              </a:prstGeom>
              <a:blipFill>
                <a:blip r:embed="rId18"/>
                <a:stretch>
                  <a:fillRect l="-33333" r="-13333" b="-2285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4108183" y="4273620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83" y="4273620"/>
                <a:ext cx="222240" cy="215444"/>
              </a:xfrm>
              <a:prstGeom prst="rect">
                <a:avLst/>
              </a:prstGeom>
              <a:blipFill>
                <a:blip r:embed="rId19"/>
                <a:stretch>
                  <a:fillRect l="-22222" r="-5556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2132499" y="3503379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9" y="3503379"/>
                <a:ext cx="217304" cy="215444"/>
              </a:xfrm>
              <a:prstGeom prst="rect">
                <a:avLst/>
              </a:prstGeom>
              <a:blipFill>
                <a:blip r:embed="rId20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コネクタ 79"/>
          <p:cNvCxnSpPr>
            <a:stCxn id="8" idx="3"/>
            <a:endCxn id="68" idx="2"/>
          </p:cNvCxnSpPr>
          <p:nvPr/>
        </p:nvCxnSpPr>
        <p:spPr>
          <a:xfrm>
            <a:off x="2365164" y="2205835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68" idx="2"/>
            <a:endCxn id="9" idx="3"/>
          </p:cNvCxnSpPr>
          <p:nvPr/>
        </p:nvCxnSpPr>
        <p:spPr>
          <a:xfrm flipH="1" flipV="1">
            <a:off x="2361084" y="2918926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33" idx="2"/>
            <a:endCxn id="79" idx="3"/>
          </p:cNvCxnSpPr>
          <p:nvPr/>
        </p:nvCxnSpPr>
        <p:spPr>
          <a:xfrm flipH="1">
            <a:off x="2349803" y="2199982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4" idx="2"/>
            <a:endCxn id="79" idx="3"/>
          </p:cNvCxnSpPr>
          <p:nvPr/>
        </p:nvCxnSpPr>
        <p:spPr>
          <a:xfrm flipH="1">
            <a:off x="2349803" y="2909499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22" idx="2"/>
            <a:endCxn id="79" idx="3"/>
          </p:cNvCxnSpPr>
          <p:nvPr/>
        </p:nvCxnSpPr>
        <p:spPr>
          <a:xfrm flipH="1" flipV="1">
            <a:off x="2349803" y="3611101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68" idx="2"/>
            <a:endCxn id="79" idx="3"/>
          </p:cNvCxnSpPr>
          <p:nvPr/>
        </p:nvCxnSpPr>
        <p:spPr>
          <a:xfrm flipH="1" flipV="1">
            <a:off x="2349803" y="3611101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22" idx="2"/>
            <a:endCxn id="10" idx="3"/>
          </p:cNvCxnSpPr>
          <p:nvPr/>
        </p:nvCxnSpPr>
        <p:spPr>
          <a:xfrm flipH="1">
            <a:off x="2346651" y="3618852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>
          <a:xfrm>
            <a:off x="5419322" y="3375620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5739643" y="3493051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43" y="3493051"/>
                <a:ext cx="227305" cy="215444"/>
              </a:xfrm>
              <a:prstGeom prst="rect">
                <a:avLst/>
              </a:prstGeom>
              <a:blipFill>
                <a:blip r:embed="rId21"/>
                <a:stretch>
                  <a:fillRect l="-21622" r="-5405" b="-257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円弧 115"/>
          <p:cNvSpPr/>
          <p:nvPr/>
        </p:nvSpPr>
        <p:spPr>
          <a:xfrm rot="16200000">
            <a:off x="5765476" y="3344760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26" name="直線矢印コネクタ 125"/>
          <p:cNvCxnSpPr>
            <a:stCxn id="40" idx="3"/>
            <a:endCxn id="114" idx="2"/>
          </p:cNvCxnSpPr>
          <p:nvPr/>
        </p:nvCxnSpPr>
        <p:spPr>
          <a:xfrm>
            <a:off x="4334684" y="2215068"/>
            <a:ext cx="1084638" cy="14057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stCxn id="20" idx="3"/>
            <a:endCxn id="114" idx="2"/>
          </p:cNvCxnSpPr>
          <p:nvPr/>
        </p:nvCxnSpPr>
        <p:spPr>
          <a:xfrm>
            <a:off x="4341205" y="2914629"/>
            <a:ext cx="1078117" cy="706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32" idx="3"/>
            <a:endCxn id="114" idx="2"/>
          </p:cNvCxnSpPr>
          <p:nvPr/>
        </p:nvCxnSpPr>
        <p:spPr>
          <a:xfrm flipV="1">
            <a:off x="4341205" y="3620865"/>
            <a:ext cx="1078117" cy="13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73" idx="3"/>
            <a:endCxn id="114" idx="2"/>
          </p:cNvCxnSpPr>
          <p:nvPr/>
        </p:nvCxnSpPr>
        <p:spPr>
          <a:xfrm flipV="1">
            <a:off x="4330423" y="3620865"/>
            <a:ext cx="1088899" cy="760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5974681" y="3624816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/>
              <p:cNvSpPr txBox="1"/>
              <p:nvPr/>
            </p:nvSpPr>
            <p:spPr>
              <a:xfrm>
                <a:off x="6524641" y="3510840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0" name="テキスト ボックス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41" y="3510840"/>
                <a:ext cx="205056" cy="215444"/>
              </a:xfrm>
              <a:prstGeom prst="rect">
                <a:avLst/>
              </a:prstGeom>
              <a:blipFill>
                <a:blip r:embed="rId22"/>
                <a:stretch>
                  <a:fillRect l="-11765" r="-2941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矢印コネクタ 151"/>
          <p:cNvCxnSpPr>
            <a:stCxn id="73" idx="3"/>
            <a:endCxn id="44" idx="2"/>
          </p:cNvCxnSpPr>
          <p:nvPr/>
        </p:nvCxnSpPr>
        <p:spPr>
          <a:xfrm flipV="1">
            <a:off x="4330423" y="2345666"/>
            <a:ext cx="1105766" cy="20356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stCxn id="73" idx="3"/>
            <a:endCxn id="46" idx="2"/>
          </p:cNvCxnSpPr>
          <p:nvPr/>
        </p:nvCxnSpPr>
        <p:spPr>
          <a:xfrm flipV="1">
            <a:off x="4330423" y="2951214"/>
            <a:ext cx="1099490" cy="1430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/>
              <p:cNvSpPr txBox="1"/>
              <p:nvPr/>
            </p:nvSpPr>
            <p:spPr>
              <a:xfrm>
                <a:off x="373156" y="5028373"/>
                <a:ext cx="152823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2" name="テキスト ボックス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56" y="5028373"/>
                <a:ext cx="1528239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/>
              <p:cNvSpPr txBox="1"/>
              <p:nvPr/>
            </p:nvSpPr>
            <p:spPr>
              <a:xfrm>
                <a:off x="2181209" y="5063215"/>
                <a:ext cx="193540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3" name="テキスト ボックス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09" y="5063215"/>
                <a:ext cx="1935402" cy="102047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テキスト ボックス 163"/>
          <p:cNvSpPr txBox="1"/>
          <p:nvPr/>
        </p:nvSpPr>
        <p:spPr>
          <a:xfrm>
            <a:off x="373156" y="4563825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There are 3 samples.</a:t>
            </a:r>
            <a:endParaRPr kumimoji="1" lang="ja-JP" altLang="en-US" dirty="0"/>
          </a:p>
        </p:txBody>
      </p:sp>
      <p:sp>
        <p:nvSpPr>
          <p:cNvPr id="165" name="右中かっこ 164"/>
          <p:cNvSpPr/>
          <p:nvPr/>
        </p:nvSpPr>
        <p:spPr>
          <a:xfrm rot="16200000">
            <a:off x="1306151" y="4392496"/>
            <a:ext cx="112055" cy="1078436"/>
          </a:xfrm>
          <a:prstGeom prst="rightBrace">
            <a:avLst>
              <a:gd name="adj1" fmla="val 6190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5332321" y="5080396"/>
                <a:ext cx="190334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321" y="5080396"/>
                <a:ext cx="1903342" cy="102047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4304805" y="5058646"/>
                <a:ext cx="82291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05" y="5058646"/>
                <a:ext cx="822918" cy="102047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7362443" y="5080396"/>
                <a:ext cx="83253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443" y="5080396"/>
                <a:ext cx="832536" cy="102047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楕円 113"/>
          <p:cNvSpPr/>
          <p:nvPr/>
        </p:nvSpPr>
        <p:spPr>
          <a:xfrm>
            <a:off x="5419322" y="3975143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114"/>
              <p:cNvSpPr txBox="1"/>
              <p:nvPr/>
            </p:nvSpPr>
            <p:spPr>
              <a:xfrm>
                <a:off x="5739643" y="4092574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2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43" y="4092574"/>
                <a:ext cx="227305" cy="215444"/>
              </a:xfrm>
              <a:prstGeom prst="rect">
                <a:avLst/>
              </a:prstGeom>
              <a:blipFill>
                <a:blip r:embed="rId28"/>
                <a:stretch>
                  <a:fillRect l="-21622" r="-5405" b="-2222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円弧 115"/>
          <p:cNvSpPr/>
          <p:nvPr/>
        </p:nvSpPr>
        <p:spPr>
          <a:xfrm rot="16200000">
            <a:off x="5765476" y="394428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5" name="直線コネクタ 138"/>
          <p:cNvCxnSpPr/>
          <p:nvPr/>
        </p:nvCxnSpPr>
        <p:spPr>
          <a:xfrm>
            <a:off x="5974681" y="4224339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139"/>
              <p:cNvSpPr txBox="1"/>
              <p:nvPr/>
            </p:nvSpPr>
            <p:spPr>
              <a:xfrm>
                <a:off x="6524641" y="4110363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7" name="テキスト ボックス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41" y="4110363"/>
                <a:ext cx="205056" cy="215444"/>
              </a:xfrm>
              <a:prstGeom prst="rect">
                <a:avLst/>
              </a:prstGeom>
              <a:blipFill>
                <a:blip r:embed="rId29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矢印コネクタ 135"/>
          <p:cNvCxnSpPr>
            <a:stCxn id="73" idx="3"/>
            <a:endCxn id="81" idx="2"/>
          </p:cNvCxnSpPr>
          <p:nvPr/>
        </p:nvCxnSpPr>
        <p:spPr>
          <a:xfrm flipV="1">
            <a:off x="4330423" y="4220388"/>
            <a:ext cx="1088899" cy="1609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32"/>
          <p:cNvCxnSpPr>
            <a:stCxn id="32" idx="3"/>
            <a:endCxn id="81" idx="2"/>
          </p:cNvCxnSpPr>
          <p:nvPr/>
        </p:nvCxnSpPr>
        <p:spPr>
          <a:xfrm>
            <a:off x="4341205" y="3633937"/>
            <a:ext cx="1078117" cy="5864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28"/>
          <p:cNvCxnSpPr>
            <a:stCxn id="20" idx="3"/>
            <a:endCxn id="81" idx="2"/>
          </p:cNvCxnSpPr>
          <p:nvPr/>
        </p:nvCxnSpPr>
        <p:spPr>
          <a:xfrm>
            <a:off x="4341205" y="2914629"/>
            <a:ext cx="1078117" cy="1305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25"/>
          <p:cNvCxnSpPr>
            <a:endCxn id="81" idx="2"/>
          </p:cNvCxnSpPr>
          <p:nvPr/>
        </p:nvCxnSpPr>
        <p:spPr>
          <a:xfrm>
            <a:off x="4394664" y="2267930"/>
            <a:ext cx="1024658" cy="19524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1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【Appendix】 </a:t>
            </a:r>
            <a:r>
              <a:rPr lang="en-US" altLang="ja-JP" dirty="0" smtClean="0"/>
              <a:t>Installation procedure of Octave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8" y="1673536"/>
            <a:ext cx="2351456" cy="9643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楕円 7"/>
          <p:cNvSpPr/>
          <p:nvPr/>
        </p:nvSpPr>
        <p:spPr>
          <a:xfrm>
            <a:off x="1850202" y="2328262"/>
            <a:ext cx="903632" cy="309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3152" y="934629"/>
            <a:ext cx="372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Execute </a:t>
            </a:r>
            <a:r>
              <a:rPr lang="ja-JP" altLang="en-US" dirty="0" smtClean="0"/>
              <a:t>octave-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.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.</a:t>
            </a:r>
            <a:r>
              <a:rPr lang="en-US" altLang="ja-JP" dirty="0" smtClean="0"/>
              <a:t>x</a:t>
            </a:r>
            <a:r>
              <a:rPr lang="ja-JP" altLang="en-US" dirty="0" smtClean="0"/>
              <a:t>-w64-installer</a:t>
            </a:r>
            <a:r>
              <a:rPr lang="en-US" altLang="ja-JP" dirty="0" smtClean="0"/>
              <a:t>.exe</a:t>
            </a:r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8" y="2918986"/>
            <a:ext cx="2326734" cy="977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楕円 11"/>
          <p:cNvSpPr/>
          <p:nvPr/>
        </p:nvSpPr>
        <p:spPr>
          <a:xfrm>
            <a:off x="1850202" y="3646649"/>
            <a:ext cx="903632" cy="309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16" y="4098646"/>
            <a:ext cx="2350349" cy="1829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楕円 14"/>
          <p:cNvSpPr/>
          <p:nvPr/>
        </p:nvSpPr>
        <p:spPr>
          <a:xfrm>
            <a:off x="1931990" y="5634458"/>
            <a:ext cx="903632" cy="309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709" y="1444607"/>
            <a:ext cx="2557684" cy="1991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709" y="3849742"/>
            <a:ext cx="2563162" cy="1995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161" y="969347"/>
            <a:ext cx="1966719" cy="1695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3161" y="2738064"/>
            <a:ext cx="1970233" cy="1698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3161" y="4509811"/>
            <a:ext cx="1966719" cy="1695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右矢印 20"/>
          <p:cNvSpPr/>
          <p:nvPr/>
        </p:nvSpPr>
        <p:spPr>
          <a:xfrm rot="17209138">
            <a:off x="2753421" y="3992320"/>
            <a:ext cx="1015409" cy="212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7209138">
            <a:off x="5827370" y="3475569"/>
            <a:ext cx="1015409" cy="212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122568" y="5580003"/>
            <a:ext cx="903632" cy="309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7882595" y="4212422"/>
            <a:ext cx="438348" cy="173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7882595" y="2440174"/>
            <a:ext cx="438348" cy="173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6670469" y="3456688"/>
            <a:ext cx="270734" cy="238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5400000">
            <a:off x="1763811" y="2681287"/>
            <a:ext cx="172781" cy="27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5400000">
            <a:off x="1785350" y="3909393"/>
            <a:ext cx="172781" cy="27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5400000">
            <a:off x="4841888" y="3526040"/>
            <a:ext cx="172781" cy="27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5400000">
            <a:off x="7610129" y="2615733"/>
            <a:ext cx="172781" cy="27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5400000">
            <a:off x="7610128" y="4388476"/>
            <a:ext cx="172781" cy="27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36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【Appendix】 </a:t>
            </a:r>
            <a:r>
              <a:rPr lang="en-US" altLang="ja-JP" dirty="0" smtClean="0"/>
              <a:t>Octave</a:t>
            </a:r>
            <a:r>
              <a:rPr lang="ja-JP" altLang="en-US" dirty="0"/>
              <a:t> </a:t>
            </a:r>
            <a:r>
              <a:rPr lang="en-US" altLang="ja-JP" dirty="0" smtClean="0"/>
              <a:t>desktop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0" y="912119"/>
            <a:ext cx="7899880" cy="5678797"/>
          </a:xfrm>
          <a:prstGeom prst="rect">
            <a:avLst/>
          </a:prstGeom>
        </p:spPr>
      </p:pic>
      <p:sp>
        <p:nvSpPr>
          <p:cNvPr id="5" name="テキスト ボックス 8"/>
          <p:cNvSpPr txBox="1">
            <a:spLocks noChangeArrowheads="1"/>
          </p:cNvSpPr>
          <p:nvPr/>
        </p:nvSpPr>
        <p:spPr bwMode="auto">
          <a:xfrm>
            <a:off x="230822" y="3807547"/>
            <a:ext cx="1184275" cy="647700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Current Directory</a:t>
            </a:r>
            <a:endParaRPr lang="ja-JP" altLang="en-US" sz="1800" dirty="0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702696" y="5481352"/>
            <a:ext cx="1439863" cy="647700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Command Window</a:t>
            </a:r>
            <a:endParaRPr lang="ja-JP" altLang="en-US" sz="1800" dirty="0"/>
          </a:p>
        </p:txBody>
      </p:sp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6318753" y="6061652"/>
            <a:ext cx="1855787" cy="369888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Figure Window</a:t>
            </a:r>
            <a:endParaRPr lang="ja-JP" altLang="en-US" sz="1800" dirty="0"/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4200955" y="3105406"/>
            <a:ext cx="1209675" cy="646112"/>
          </a:xfrm>
          <a:prstGeom prst="rect">
            <a:avLst/>
          </a:prstGeom>
          <a:solidFill>
            <a:schemeClr val="bg1"/>
          </a:solidFill>
          <a:ln w="2222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Editor Window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01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Basic </a:t>
            </a:r>
            <a:r>
              <a:rPr lang="en-US" altLang="ja-JP" sz="4800" dirty="0" smtClean="0"/>
              <a:t>Operations in </a:t>
            </a:r>
            <a:r>
              <a:rPr kumimoji="1" lang="en-US" altLang="ja-JP" sz="4800" dirty="0" smtClean="0"/>
              <a:t>MATLAB</a:t>
            </a:r>
            <a:endParaRPr kumimoji="1" lang="ja-JP" altLang="en-US" sz="48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72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Tutorials for MATLAB in </a:t>
            </a:r>
            <a:r>
              <a:rPr kumimoji="1" lang="en-US" altLang="ja-JP" dirty="0" err="1" smtClean="0"/>
              <a:t>Mathworks</a:t>
            </a:r>
            <a:r>
              <a:rPr kumimoji="1" lang="en-US" altLang="ja-JP" dirty="0" smtClean="0"/>
              <a:t> Website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68460" y="880638"/>
            <a:ext cx="7281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https://www.mathworks.com/support/learn-with-matlab-tutorials.html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60" y="1373864"/>
            <a:ext cx="6176971" cy="482257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32074" y="4250669"/>
            <a:ext cx="2452530" cy="496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95039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8915</TotalTime>
  <Words>4282</Words>
  <Application>Microsoft Office PowerPoint</Application>
  <PresentationFormat>画面に合わせる (4:3)</PresentationFormat>
  <Paragraphs>1234</Paragraphs>
  <Slides>58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7" baseType="lpstr">
      <vt:lpstr>ＭＳ Ｐゴシック</vt:lpstr>
      <vt:lpstr>ＭＳ ゴシック</vt:lpstr>
      <vt:lpstr>游ゴシック</vt:lpstr>
      <vt:lpstr>Arial</vt:lpstr>
      <vt:lpstr>Calibri</vt:lpstr>
      <vt:lpstr>Calibri Light</vt:lpstr>
      <vt:lpstr>Cambria Math</vt:lpstr>
      <vt:lpstr>Wingdings</vt:lpstr>
      <vt:lpstr>レトロスペクト</vt:lpstr>
      <vt:lpstr>Basic Operations in MATLAB for Constructing Neural Network</vt:lpstr>
      <vt:lpstr>MATLAB Programming</vt:lpstr>
      <vt:lpstr>The MATLAB desktop and its principal components</vt:lpstr>
      <vt:lpstr>We can use GNU Octave instead of MATLAB for FREE</vt:lpstr>
      <vt:lpstr>【Appendix】 How to install Octave</vt:lpstr>
      <vt:lpstr>【Appendix】 Installation procedure of Octave</vt:lpstr>
      <vt:lpstr>【Appendix】 Octave desktop</vt:lpstr>
      <vt:lpstr>Basic Operations in MATLAB</vt:lpstr>
      <vt:lpstr>Tutorials for MATLAB in Mathworks Website</vt:lpstr>
      <vt:lpstr>Start MATLAB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Basic Operation in MATLAB (13)</vt:lpstr>
      <vt:lpstr>MATLAB script and script file</vt:lpstr>
      <vt:lpstr>Execute a script</vt:lpstr>
      <vt:lpstr>Definition of a original function</vt:lpstr>
      <vt:lpstr>Operations for vectors and matrices(1)</vt:lpstr>
      <vt:lpstr>Operations for vectors and matrices(2)</vt:lpstr>
      <vt:lpstr>Operations for vectors and matrices(2)</vt:lpstr>
      <vt:lpstr>Perceptron</vt:lpstr>
      <vt:lpstr>Formal Neuron (McCulloch-Pitts Model)</vt:lpstr>
      <vt:lpstr>Formal Neuron (McCulloch-Pitts Model)</vt:lpstr>
      <vt:lpstr>Formal Neuron (McCulloch-Pitts Model)</vt:lpstr>
      <vt:lpstr>Exercise 1.1</vt:lpstr>
      <vt:lpstr>Exercise 1.2</vt:lpstr>
      <vt:lpstr>Exercise 1.3</vt:lpstr>
      <vt:lpstr>Weighted sum operation and inner-product</vt:lpstr>
      <vt:lpstr>Threshold calculation</vt:lpstr>
      <vt:lpstr>Let’s implement formal neuron function on MATLAB (1)</vt:lpstr>
      <vt:lpstr>Results</vt:lpstr>
      <vt:lpstr>Exercise1.4</vt:lpstr>
      <vt:lpstr>Let’s implement formal neuron function on MATLAB (2)</vt:lpstr>
      <vt:lpstr>Results</vt:lpstr>
      <vt:lpstr>Exercise1.5</vt:lpstr>
      <vt:lpstr>Using multiple neurons</vt:lpstr>
      <vt:lpstr>Using multiple neurons</vt:lpstr>
      <vt:lpstr>Let’s implement formal neuron function on MATLAB (3)</vt:lpstr>
      <vt:lpstr>Results</vt:lpstr>
      <vt:lpstr>Layers in Neural Network Model</vt:lpstr>
      <vt:lpstr>Layers in Neural Network Model</vt:lpstr>
      <vt:lpstr>Implementation using FormalNeuronClass</vt:lpstr>
      <vt:lpstr>Multiple Layer Neural Network (Perceptron)</vt:lpstr>
      <vt:lpstr>Multiple Layer Neural Network (Perceptron)</vt:lpstr>
      <vt:lpstr>Multiple Layer Neural Network (Perceptron)</vt:lpstr>
      <vt:lpstr>Feedforward calculation (1)</vt:lpstr>
      <vt:lpstr>Feedforward calculation (2)</vt:lpstr>
      <vt:lpstr>Let’s implement “Perceptron” on MATLAB</vt:lpstr>
      <vt:lpstr>Exercise1.6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ニューラルネットワークによる機械学習の基礎</dc:title>
  <dc:creator>yamashita</dc:creator>
  <cp:lastModifiedBy>山下　晃弘</cp:lastModifiedBy>
  <cp:revision>499</cp:revision>
  <cp:lastPrinted>2017-07-27T08:07:39Z</cp:lastPrinted>
  <dcterms:created xsi:type="dcterms:W3CDTF">2017-06-16T02:05:52Z</dcterms:created>
  <dcterms:modified xsi:type="dcterms:W3CDTF">2018-08-12T20:26:31Z</dcterms:modified>
</cp:coreProperties>
</file>