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handoutMasterIdLst>
    <p:handoutMasterId r:id="rId76"/>
  </p:handoutMasterIdLst>
  <p:sldIdLst>
    <p:sldId id="371" r:id="rId2"/>
    <p:sldId id="457" r:id="rId3"/>
    <p:sldId id="458" r:id="rId4"/>
    <p:sldId id="455" r:id="rId5"/>
    <p:sldId id="460" r:id="rId6"/>
    <p:sldId id="459" r:id="rId7"/>
    <p:sldId id="461" r:id="rId8"/>
    <p:sldId id="481" r:id="rId9"/>
    <p:sldId id="477" r:id="rId10"/>
    <p:sldId id="478" r:id="rId11"/>
    <p:sldId id="479" r:id="rId12"/>
    <p:sldId id="480" r:id="rId13"/>
    <p:sldId id="482" r:id="rId14"/>
    <p:sldId id="474" r:id="rId15"/>
    <p:sldId id="268" r:id="rId16"/>
    <p:sldId id="269" r:id="rId17"/>
    <p:sldId id="483" r:id="rId18"/>
    <p:sldId id="279" r:id="rId19"/>
    <p:sldId id="484" r:id="rId20"/>
    <p:sldId id="283" r:id="rId21"/>
    <p:sldId id="404" r:id="rId22"/>
    <p:sldId id="486" r:id="rId23"/>
    <p:sldId id="485" r:id="rId24"/>
    <p:sldId id="487" r:id="rId25"/>
    <p:sldId id="399" r:id="rId26"/>
    <p:sldId id="284" r:id="rId27"/>
    <p:sldId id="447" r:id="rId28"/>
    <p:sldId id="280" r:id="rId29"/>
    <p:sldId id="476" r:id="rId30"/>
    <p:sldId id="368" r:id="rId31"/>
    <p:sldId id="411" r:id="rId32"/>
    <p:sldId id="450" r:id="rId33"/>
    <p:sldId id="452" r:id="rId34"/>
    <p:sldId id="453" r:id="rId35"/>
    <p:sldId id="454" r:id="rId36"/>
    <p:sldId id="488" r:id="rId37"/>
    <p:sldId id="512" r:id="rId38"/>
    <p:sldId id="513" r:id="rId39"/>
    <p:sldId id="407" r:id="rId40"/>
    <p:sldId id="408" r:id="rId41"/>
    <p:sldId id="409" r:id="rId42"/>
    <p:sldId id="413" r:id="rId43"/>
    <p:sldId id="414" r:id="rId44"/>
    <p:sldId id="415" r:id="rId45"/>
    <p:sldId id="287" r:id="rId46"/>
    <p:sldId id="369" r:id="rId47"/>
    <p:sldId id="309" r:id="rId48"/>
    <p:sldId id="439" r:id="rId49"/>
    <p:sldId id="417" r:id="rId50"/>
    <p:sldId id="490" r:id="rId51"/>
    <p:sldId id="416" r:id="rId52"/>
    <p:sldId id="464" r:id="rId53"/>
    <p:sldId id="466" r:id="rId54"/>
    <p:sldId id="426" r:id="rId55"/>
    <p:sldId id="418" r:id="rId56"/>
    <p:sldId id="427" r:id="rId57"/>
    <p:sldId id="493" r:id="rId58"/>
    <p:sldId id="428" r:id="rId59"/>
    <p:sldId id="510" r:id="rId60"/>
    <p:sldId id="494" r:id="rId61"/>
    <p:sldId id="498" r:id="rId62"/>
    <p:sldId id="501" r:id="rId63"/>
    <p:sldId id="499" r:id="rId64"/>
    <p:sldId id="503" r:id="rId65"/>
    <p:sldId id="502" r:id="rId66"/>
    <p:sldId id="506" r:id="rId67"/>
    <p:sldId id="505" r:id="rId68"/>
    <p:sldId id="495" r:id="rId69"/>
    <p:sldId id="492" r:id="rId70"/>
    <p:sldId id="507" r:id="rId71"/>
    <p:sldId id="472" r:id="rId72"/>
    <p:sldId id="509" r:id="rId73"/>
    <p:sldId id="508" r:id="rId74"/>
    <p:sldId id="511" r:id="rId75"/>
  </p:sldIdLst>
  <p:sldSz cx="9144000" cy="6858000" type="screen4x3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4AFF"/>
    <a:srgbClr val="FFCCFF"/>
    <a:srgbClr val="FBB3B3"/>
    <a:srgbClr val="FF9999"/>
    <a:srgbClr val="FFE79B"/>
    <a:srgbClr val="FF0000"/>
    <a:srgbClr val="FF66CC"/>
    <a:srgbClr val="FFFFCC"/>
    <a:srgbClr val="FEB4B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DD951-0225-4927-BE4C-5C37A1E7251D}" type="datetimeFigureOut">
              <a:rPr kumimoji="1" lang="ja-JP" altLang="en-US" smtClean="0"/>
              <a:t>2018/8/14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B1D41-B76C-4E7A-B3CC-A71EB92F8C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229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0279-59E7-40CF-A8DD-E4FA84588C63}" type="datetimeFigureOut">
              <a:rPr kumimoji="1" lang="ja-JP" altLang="en-US" smtClean="0"/>
              <a:t>2018/8/14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0ACB-9919-416A-B6D8-4B09F022D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959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0279-59E7-40CF-A8DD-E4FA84588C63}" type="datetimeFigureOut">
              <a:rPr kumimoji="1" lang="ja-JP" altLang="en-US" smtClean="0"/>
              <a:t>2018/8/14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0ACB-9919-416A-B6D8-4B09F022D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6871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0279-59E7-40CF-A8DD-E4FA84588C63}" type="datetimeFigureOut">
              <a:rPr kumimoji="1" lang="ja-JP" altLang="en-US" smtClean="0"/>
              <a:t>2018/8/14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0ACB-9919-416A-B6D8-4B09F022D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16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0279-59E7-40CF-A8DD-E4FA84588C63}" type="datetimeFigureOut">
              <a:rPr kumimoji="1" lang="ja-JP" altLang="en-US" smtClean="0"/>
              <a:t>2018/8/14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0ACB-9919-416A-B6D8-4B09F022D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9371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0279-59E7-40CF-A8DD-E4FA84588C63}" type="datetimeFigureOut">
              <a:rPr kumimoji="1" lang="ja-JP" altLang="en-US" smtClean="0"/>
              <a:t>2018/8/14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0ACB-9919-416A-B6D8-4B09F022D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50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0279-59E7-40CF-A8DD-E4FA84588C63}" type="datetimeFigureOut">
              <a:rPr kumimoji="1" lang="ja-JP" altLang="en-US" smtClean="0"/>
              <a:t>2018/8/14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0ACB-9919-416A-B6D8-4B09F022D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617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0279-59E7-40CF-A8DD-E4FA84588C63}" type="datetimeFigureOut">
              <a:rPr kumimoji="1" lang="ja-JP" altLang="en-US" smtClean="0"/>
              <a:t>2018/8/14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0ACB-9919-416A-B6D8-4B09F022D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305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0279-59E7-40CF-A8DD-E4FA84588C63}" type="datetimeFigureOut">
              <a:rPr kumimoji="1" lang="ja-JP" altLang="en-US" smtClean="0"/>
              <a:t>2018/8/14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0ACB-9919-416A-B6D8-4B09F022D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5725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0279-59E7-40CF-A8DD-E4FA84588C63}" type="datetimeFigureOut">
              <a:rPr kumimoji="1" lang="ja-JP" altLang="en-US" smtClean="0"/>
              <a:t>2018/8/14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0ACB-9919-416A-B6D8-4B09F022D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8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6520279-59E7-40CF-A8DD-E4FA84588C63}" type="datetimeFigureOut">
              <a:rPr kumimoji="1" lang="ja-JP" altLang="en-US" smtClean="0"/>
              <a:t>2018/8/14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D10ACB-9919-416A-B6D8-4B09F022D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0258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0279-59E7-40CF-A8DD-E4FA84588C63}" type="datetimeFigureOut">
              <a:rPr kumimoji="1" lang="ja-JP" altLang="en-US" smtClean="0"/>
              <a:t>2018/8/14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0ACB-9919-416A-B6D8-4B09F022D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1989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162910"/>
            <a:ext cx="7543800" cy="593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920822"/>
            <a:ext cx="7543801" cy="535450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520279-59E7-40CF-A8DD-E4FA84588C63}" type="datetimeFigureOut">
              <a:rPr kumimoji="1" lang="ja-JP" altLang="en-US" smtClean="0"/>
              <a:t>2018/8/14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CD10ACB-9919-416A-B6D8-4B09F022D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78140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758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3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0.png"/><Relationship Id="rId13" Type="http://schemas.openxmlformats.org/officeDocument/2006/relationships/image" Target="../media/image930.png"/><Relationship Id="rId18" Type="http://schemas.openxmlformats.org/officeDocument/2006/relationships/image" Target="../media/image980.png"/><Relationship Id="rId3" Type="http://schemas.openxmlformats.org/officeDocument/2006/relationships/image" Target="../media/image830.png"/><Relationship Id="rId21" Type="http://schemas.openxmlformats.org/officeDocument/2006/relationships/image" Target="../media/image1010.png"/><Relationship Id="rId7" Type="http://schemas.openxmlformats.org/officeDocument/2006/relationships/image" Target="../media/image870.png"/><Relationship Id="rId12" Type="http://schemas.openxmlformats.org/officeDocument/2006/relationships/image" Target="../media/image920.png"/><Relationship Id="rId17" Type="http://schemas.openxmlformats.org/officeDocument/2006/relationships/image" Target="../media/image970.png"/><Relationship Id="rId2" Type="http://schemas.openxmlformats.org/officeDocument/2006/relationships/image" Target="../media/image820.png"/><Relationship Id="rId16" Type="http://schemas.openxmlformats.org/officeDocument/2006/relationships/image" Target="../media/image960.png"/><Relationship Id="rId20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0.png"/><Relationship Id="rId11" Type="http://schemas.openxmlformats.org/officeDocument/2006/relationships/image" Target="../media/image910.png"/><Relationship Id="rId5" Type="http://schemas.openxmlformats.org/officeDocument/2006/relationships/image" Target="../media/image850.png"/><Relationship Id="rId15" Type="http://schemas.openxmlformats.org/officeDocument/2006/relationships/image" Target="../media/image950.png"/><Relationship Id="rId10" Type="http://schemas.openxmlformats.org/officeDocument/2006/relationships/image" Target="../media/image900.png"/><Relationship Id="rId19" Type="http://schemas.openxmlformats.org/officeDocument/2006/relationships/image" Target="../media/image990.png"/><Relationship Id="rId4" Type="http://schemas.openxmlformats.org/officeDocument/2006/relationships/image" Target="../media/image840.png"/><Relationship Id="rId9" Type="http://schemas.openxmlformats.org/officeDocument/2006/relationships/image" Target="../media/image890.png"/><Relationship Id="rId14" Type="http://schemas.openxmlformats.org/officeDocument/2006/relationships/image" Target="../media/image94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1.png"/><Relationship Id="rId13" Type="http://schemas.openxmlformats.org/officeDocument/2006/relationships/image" Target="../media/image1880.png"/><Relationship Id="rId3" Type="http://schemas.openxmlformats.org/officeDocument/2006/relationships/image" Target="../media/image1781.png"/><Relationship Id="rId7" Type="http://schemas.openxmlformats.org/officeDocument/2006/relationships/image" Target="../media/image1821.png"/><Relationship Id="rId12" Type="http://schemas.openxmlformats.org/officeDocument/2006/relationships/image" Target="../media/image1870.png"/><Relationship Id="rId2" Type="http://schemas.openxmlformats.org/officeDocument/2006/relationships/image" Target="../media/image1771.png"/><Relationship Id="rId16" Type="http://schemas.openxmlformats.org/officeDocument/2006/relationships/image" Target="../media/image9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11.png"/><Relationship Id="rId11" Type="http://schemas.openxmlformats.org/officeDocument/2006/relationships/image" Target="../media/image1860.png"/><Relationship Id="rId5" Type="http://schemas.openxmlformats.org/officeDocument/2006/relationships/image" Target="../media/image921.png"/><Relationship Id="rId15" Type="http://schemas.openxmlformats.org/officeDocument/2006/relationships/image" Target="../media/image931.png"/><Relationship Id="rId10" Type="http://schemas.openxmlformats.org/officeDocument/2006/relationships/image" Target="../media/image1850.png"/><Relationship Id="rId4" Type="http://schemas.openxmlformats.org/officeDocument/2006/relationships/image" Target="../media/image1791.png"/><Relationship Id="rId9" Type="http://schemas.openxmlformats.org/officeDocument/2006/relationships/image" Target="../media/image1840.png"/><Relationship Id="rId14" Type="http://schemas.openxmlformats.org/officeDocument/2006/relationships/image" Target="../media/image189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61.png"/><Relationship Id="rId7" Type="http://schemas.openxmlformats.org/officeDocument/2006/relationships/image" Target="../media/image100.png"/><Relationship Id="rId2" Type="http://schemas.openxmlformats.org/officeDocument/2006/relationships/image" Target="../media/image9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10" Type="http://schemas.openxmlformats.org/officeDocument/2006/relationships/image" Target="../media/image103.png"/><Relationship Id="rId4" Type="http://schemas.openxmlformats.org/officeDocument/2006/relationships/image" Target="../media/image971.png"/><Relationship Id="rId9" Type="http://schemas.openxmlformats.org/officeDocument/2006/relationships/image" Target="../media/image10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0.png"/><Relationship Id="rId3" Type="http://schemas.openxmlformats.org/officeDocument/2006/relationships/image" Target="../media/image1180.png"/><Relationship Id="rId7" Type="http://schemas.openxmlformats.org/officeDocument/2006/relationships/image" Target="../media/image1220.png"/><Relationship Id="rId2" Type="http://schemas.openxmlformats.org/officeDocument/2006/relationships/image" Target="../media/image1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0.png"/><Relationship Id="rId11" Type="http://schemas.openxmlformats.org/officeDocument/2006/relationships/image" Target="../media/image1260.png"/><Relationship Id="rId5" Type="http://schemas.openxmlformats.org/officeDocument/2006/relationships/image" Target="../media/image1200.png"/><Relationship Id="rId10" Type="http://schemas.openxmlformats.org/officeDocument/2006/relationships/image" Target="../media/image1250.png"/><Relationship Id="rId4" Type="http://schemas.openxmlformats.org/officeDocument/2006/relationships/image" Target="../media/image1190.png"/><Relationship Id="rId9" Type="http://schemas.openxmlformats.org/officeDocument/2006/relationships/image" Target="../media/image12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34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0.png"/><Relationship Id="rId1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0.png"/><Relationship Id="rId13" Type="http://schemas.openxmlformats.org/officeDocument/2006/relationships/image" Target="../media/image1420.png"/><Relationship Id="rId18" Type="http://schemas.openxmlformats.org/officeDocument/2006/relationships/image" Target="../media/image112.png"/><Relationship Id="rId26" Type="http://schemas.openxmlformats.org/officeDocument/2006/relationships/image" Target="../media/image118.png"/><Relationship Id="rId3" Type="http://schemas.openxmlformats.org/officeDocument/2006/relationships/image" Target="../media/image1320.png"/><Relationship Id="rId21" Type="http://schemas.openxmlformats.org/officeDocument/2006/relationships/image" Target="../media/image115.png"/><Relationship Id="rId7" Type="http://schemas.openxmlformats.org/officeDocument/2006/relationships/image" Target="../media/image1360.png"/><Relationship Id="rId12" Type="http://schemas.openxmlformats.org/officeDocument/2006/relationships/image" Target="../media/image199.png"/><Relationship Id="rId17" Type="http://schemas.openxmlformats.org/officeDocument/2006/relationships/image" Target="../media/image111.png"/><Relationship Id="rId25" Type="http://schemas.openxmlformats.org/officeDocument/2006/relationships/image" Target="../media/image117.png"/><Relationship Id="rId2" Type="http://schemas.openxmlformats.org/officeDocument/2006/relationships/image" Target="../media/image1310.png"/><Relationship Id="rId16" Type="http://schemas.openxmlformats.org/officeDocument/2006/relationships/image" Target="../media/image110.png"/><Relationship Id="rId20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50.png"/><Relationship Id="rId11" Type="http://schemas.openxmlformats.org/officeDocument/2006/relationships/image" Target="../media/image108.png"/><Relationship Id="rId24" Type="http://schemas.openxmlformats.org/officeDocument/2006/relationships/image" Target="../media/image201.png"/><Relationship Id="rId5" Type="http://schemas.openxmlformats.org/officeDocument/2006/relationships/image" Target="../media/image1340.png"/><Relationship Id="rId15" Type="http://schemas.openxmlformats.org/officeDocument/2006/relationships/image" Target="../media/image109.png"/><Relationship Id="rId23" Type="http://schemas.openxmlformats.org/officeDocument/2006/relationships/image" Target="../media/image1520.png"/><Relationship Id="rId10" Type="http://schemas.openxmlformats.org/officeDocument/2006/relationships/image" Target="../media/image1390.png"/><Relationship Id="rId19" Type="http://schemas.openxmlformats.org/officeDocument/2006/relationships/image" Target="../media/image113.png"/><Relationship Id="rId4" Type="http://schemas.openxmlformats.org/officeDocument/2006/relationships/image" Target="../media/image1330.png"/><Relationship Id="rId9" Type="http://schemas.openxmlformats.org/officeDocument/2006/relationships/image" Target="../media/image1380.png"/><Relationship Id="rId14" Type="http://schemas.openxmlformats.org/officeDocument/2006/relationships/image" Target="../media/image1430.png"/><Relationship Id="rId22" Type="http://schemas.openxmlformats.org/officeDocument/2006/relationships/image" Target="../media/image11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13" Type="http://schemas.openxmlformats.org/officeDocument/2006/relationships/image" Target="../media/image126.png"/><Relationship Id="rId18" Type="http://schemas.openxmlformats.org/officeDocument/2006/relationships/image" Target="../media/image131.png"/><Relationship Id="rId3" Type="http://schemas.openxmlformats.org/officeDocument/2006/relationships/image" Target="../media/image1160.png"/><Relationship Id="rId21" Type="http://schemas.openxmlformats.org/officeDocument/2006/relationships/image" Target="../media/image134.png"/><Relationship Id="rId7" Type="http://schemas.openxmlformats.org/officeDocument/2006/relationships/image" Target="../media/image120.png"/><Relationship Id="rId12" Type="http://schemas.openxmlformats.org/officeDocument/2006/relationships/image" Target="../media/image125.png"/><Relationship Id="rId17" Type="http://schemas.openxmlformats.org/officeDocument/2006/relationships/image" Target="../media/image130.png"/><Relationship Id="rId2" Type="http://schemas.openxmlformats.org/officeDocument/2006/relationships/image" Target="../media/image460.png"/><Relationship Id="rId16" Type="http://schemas.openxmlformats.org/officeDocument/2006/relationships/image" Target="../media/image129.png"/><Relationship Id="rId20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image" Target="../media/image124.png"/><Relationship Id="rId24" Type="http://schemas.openxmlformats.org/officeDocument/2006/relationships/image" Target="../media/image137.png"/><Relationship Id="rId5" Type="http://schemas.openxmlformats.org/officeDocument/2006/relationships/image" Target="../media/image1181.png"/><Relationship Id="rId15" Type="http://schemas.openxmlformats.org/officeDocument/2006/relationships/image" Target="../media/image128.png"/><Relationship Id="rId23" Type="http://schemas.openxmlformats.org/officeDocument/2006/relationships/image" Target="../media/image136.png"/><Relationship Id="rId10" Type="http://schemas.openxmlformats.org/officeDocument/2006/relationships/image" Target="../media/image123.png"/><Relationship Id="rId19" Type="http://schemas.openxmlformats.org/officeDocument/2006/relationships/image" Target="../media/image132.png"/><Relationship Id="rId4" Type="http://schemas.openxmlformats.org/officeDocument/2006/relationships/image" Target="../media/image1171.png"/><Relationship Id="rId9" Type="http://schemas.openxmlformats.org/officeDocument/2006/relationships/image" Target="../media/image122.png"/><Relationship Id="rId14" Type="http://schemas.openxmlformats.org/officeDocument/2006/relationships/image" Target="../media/image127.png"/><Relationship Id="rId22" Type="http://schemas.openxmlformats.org/officeDocument/2006/relationships/image" Target="../media/image13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0.png"/><Relationship Id="rId13" Type="http://schemas.openxmlformats.org/officeDocument/2006/relationships/image" Target="../media/image1751.png"/><Relationship Id="rId18" Type="http://schemas.openxmlformats.org/officeDocument/2006/relationships/image" Target="../media/image1801.png"/><Relationship Id="rId3" Type="http://schemas.openxmlformats.org/officeDocument/2006/relationships/image" Target="../media/image1661.png"/><Relationship Id="rId7" Type="http://schemas.openxmlformats.org/officeDocument/2006/relationships/image" Target="../media/image1701.png"/><Relationship Id="rId12" Type="http://schemas.openxmlformats.org/officeDocument/2006/relationships/image" Target="../media/image1741.png"/><Relationship Id="rId17" Type="http://schemas.openxmlformats.org/officeDocument/2006/relationships/image" Target="../media/image1792.png"/><Relationship Id="rId2" Type="http://schemas.openxmlformats.org/officeDocument/2006/relationships/image" Target="../media/image1651.png"/><Relationship Id="rId16" Type="http://schemas.openxmlformats.org/officeDocument/2006/relationships/image" Target="../media/image17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91.png"/><Relationship Id="rId11" Type="http://schemas.openxmlformats.org/officeDocument/2006/relationships/image" Target="../media/image173.png"/><Relationship Id="rId5" Type="http://schemas.openxmlformats.org/officeDocument/2006/relationships/image" Target="../media/image1681.png"/><Relationship Id="rId15" Type="http://schemas.openxmlformats.org/officeDocument/2006/relationships/image" Target="../media/image1772.png"/><Relationship Id="rId10" Type="http://schemas.openxmlformats.org/officeDocument/2006/relationships/image" Target="../media/image1721.png"/><Relationship Id="rId4" Type="http://schemas.openxmlformats.org/officeDocument/2006/relationships/image" Target="../media/image1671.png"/><Relationship Id="rId9" Type="http://schemas.openxmlformats.org/officeDocument/2006/relationships/image" Target="../media/image1711.png"/><Relationship Id="rId14" Type="http://schemas.openxmlformats.org/officeDocument/2006/relationships/image" Target="../media/image176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13" Type="http://schemas.openxmlformats.org/officeDocument/2006/relationships/image" Target="../media/image149.png"/><Relationship Id="rId18" Type="http://schemas.openxmlformats.org/officeDocument/2006/relationships/image" Target="../media/image155.png"/><Relationship Id="rId3" Type="http://schemas.openxmlformats.org/officeDocument/2006/relationships/image" Target="../media/image139.png"/><Relationship Id="rId7" Type="http://schemas.openxmlformats.org/officeDocument/2006/relationships/image" Target="../media/image143.png"/><Relationship Id="rId12" Type="http://schemas.openxmlformats.org/officeDocument/2006/relationships/image" Target="../media/image148.png"/><Relationship Id="rId17" Type="http://schemas.openxmlformats.org/officeDocument/2006/relationships/image" Target="../media/image154.png"/><Relationship Id="rId2" Type="http://schemas.openxmlformats.org/officeDocument/2006/relationships/image" Target="../media/image1371.png"/><Relationship Id="rId16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.png"/><Relationship Id="rId11" Type="http://schemas.openxmlformats.org/officeDocument/2006/relationships/image" Target="../media/image147.png"/><Relationship Id="rId5" Type="http://schemas.openxmlformats.org/officeDocument/2006/relationships/image" Target="../media/image141.png"/><Relationship Id="rId15" Type="http://schemas.openxmlformats.org/officeDocument/2006/relationships/image" Target="../media/image152.png"/><Relationship Id="rId10" Type="http://schemas.openxmlformats.org/officeDocument/2006/relationships/image" Target="../media/image146.png"/><Relationship Id="rId4" Type="http://schemas.openxmlformats.org/officeDocument/2006/relationships/image" Target="../media/image140.png"/><Relationship Id="rId9" Type="http://schemas.openxmlformats.org/officeDocument/2006/relationships/image" Target="../media/image145.png"/><Relationship Id="rId14" Type="http://schemas.openxmlformats.org/officeDocument/2006/relationships/image" Target="../media/image15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13" Type="http://schemas.openxmlformats.org/officeDocument/2006/relationships/image" Target="../media/image182.png"/><Relationship Id="rId18" Type="http://schemas.openxmlformats.org/officeDocument/2006/relationships/image" Target="../media/image187.png"/><Relationship Id="rId3" Type="http://schemas.openxmlformats.org/officeDocument/2006/relationships/image" Target="../media/image156.png"/><Relationship Id="rId7" Type="http://schemas.openxmlformats.org/officeDocument/2006/relationships/image" Target="../media/image160.png"/><Relationship Id="rId12" Type="http://schemas.openxmlformats.org/officeDocument/2006/relationships/image" Target="../media/image181.png"/><Relationship Id="rId17" Type="http://schemas.openxmlformats.org/officeDocument/2006/relationships/image" Target="../media/image186.png"/><Relationship Id="rId2" Type="http://schemas.openxmlformats.org/officeDocument/2006/relationships/image" Target="../media/image138.png"/><Relationship Id="rId16" Type="http://schemas.openxmlformats.org/officeDocument/2006/relationships/image" Target="../media/image1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9.png"/><Relationship Id="rId11" Type="http://schemas.openxmlformats.org/officeDocument/2006/relationships/image" Target="../media/image164.png"/><Relationship Id="rId5" Type="http://schemas.openxmlformats.org/officeDocument/2006/relationships/image" Target="../media/image158.png"/><Relationship Id="rId15" Type="http://schemas.openxmlformats.org/officeDocument/2006/relationships/image" Target="../media/image184.png"/><Relationship Id="rId10" Type="http://schemas.openxmlformats.org/officeDocument/2006/relationships/image" Target="../media/image163.png"/><Relationship Id="rId4" Type="http://schemas.openxmlformats.org/officeDocument/2006/relationships/image" Target="../media/image157.png"/><Relationship Id="rId9" Type="http://schemas.openxmlformats.org/officeDocument/2006/relationships/image" Target="../media/image162.png"/><Relationship Id="rId14" Type="http://schemas.openxmlformats.org/officeDocument/2006/relationships/image" Target="../media/image18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1.png"/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21.png"/><Relationship Id="rId4" Type="http://schemas.openxmlformats.org/officeDocument/2006/relationships/image" Target="../media/image21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0.png"/><Relationship Id="rId2" Type="http://schemas.openxmlformats.org/officeDocument/2006/relationships/image" Target="../media/image1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2.png"/><Relationship Id="rId18" Type="http://schemas.openxmlformats.org/officeDocument/2006/relationships/image" Target="../media/image63.png"/><Relationship Id="rId3" Type="http://schemas.openxmlformats.org/officeDocument/2006/relationships/image" Target="../media/image48.png"/><Relationship Id="rId21" Type="http://schemas.openxmlformats.org/officeDocument/2006/relationships/image" Target="../media/image65.png"/><Relationship Id="rId7" Type="http://schemas.openxmlformats.org/officeDocument/2006/relationships/image" Target="../media/image49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" Type="http://schemas.openxmlformats.org/officeDocument/2006/relationships/image" Target="../media/image47.png"/><Relationship Id="rId16" Type="http://schemas.openxmlformats.org/officeDocument/2006/relationships/image" Target="../media/image58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19" Type="http://schemas.openxmlformats.org/officeDocument/2006/relationships/image" Target="../media/image64.png"/><Relationship Id="rId4" Type="http://schemas.openxmlformats.org/officeDocument/2006/relationships/image" Target="../media/image42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0.png"/><Relationship Id="rId13" Type="http://schemas.openxmlformats.org/officeDocument/2006/relationships/image" Target="../media/image1490.png"/><Relationship Id="rId3" Type="http://schemas.openxmlformats.org/officeDocument/2006/relationships/image" Target="../media/image1400.png"/><Relationship Id="rId7" Type="http://schemas.openxmlformats.org/officeDocument/2006/relationships/image" Target="../media/image1440.png"/><Relationship Id="rId12" Type="http://schemas.openxmlformats.org/officeDocument/2006/relationships/image" Target="../media/image1480.png"/><Relationship Id="rId2" Type="http://schemas.openxmlformats.org/officeDocument/2006/relationships/image" Target="../media/image13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1.png"/><Relationship Id="rId11" Type="http://schemas.openxmlformats.org/officeDocument/2006/relationships/image" Target="../media/image134.png"/><Relationship Id="rId5" Type="http://schemas.openxmlformats.org/officeDocument/2006/relationships/image" Target="../media/image1422.png"/><Relationship Id="rId15" Type="http://schemas.openxmlformats.org/officeDocument/2006/relationships/image" Target="../media/image1500.png"/><Relationship Id="rId10" Type="http://schemas.openxmlformats.org/officeDocument/2006/relationships/image" Target="../media/image1470.png"/><Relationship Id="rId4" Type="http://schemas.openxmlformats.org/officeDocument/2006/relationships/image" Target="../media/image1410.png"/><Relationship Id="rId9" Type="http://schemas.openxmlformats.org/officeDocument/2006/relationships/image" Target="../media/image1460.png"/><Relationship Id="rId14" Type="http://schemas.openxmlformats.org/officeDocument/2006/relationships/image" Target="../media/image18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png"/><Relationship Id="rId3" Type="http://schemas.openxmlformats.org/officeDocument/2006/relationships/image" Target="../media/image238.png"/><Relationship Id="rId7" Type="http://schemas.openxmlformats.org/officeDocument/2006/relationships/image" Target="../media/image242.png"/><Relationship Id="rId2" Type="http://schemas.openxmlformats.org/officeDocument/2006/relationships/image" Target="../media/image2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1.png"/><Relationship Id="rId5" Type="http://schemas.openxmlformats.org/officeDocument/2006/relationships/image" Target="../media/image240.png"/><Relationship Id="rId10" Type="http://schemas.openxmlformats.org/officeDocument/2006/relationships/image" Target="../media/image245.png"/><Relationship Id="rId4" Type="http://schemas.openxmlformats.org/officeDocument/2006/relationships/image" Target="../media/image239.png"/><Relationship Id="rId9" Type="http://schemas.openxmlformats.org/officeDocument/2006/relationships/image" Target="../media/image24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png"/><Relationship Id="rId3" Type="http://schemas.openxmlformats.org/officeDocument/2006/relationships/image" Target="../media/image2141.png"/><Relationship Id="rId7" Type="http://schemas.openxmlformats.org/officeDocument/2006/relationships/image" Target="../media/image235.png"/><Relationship Id="rId2" Type="http://schemas.openxmlformats.org/officeDocument/2006/relationships/image" Target="../media/image2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4.png"/><Relationship Id="rId5" Type="http://schemas.openxmlformats.org/officeDocument/2006/relationships/image" Target="../media/image2161.png"/><Relationship Id="rId4" Type="http://schemas.openxmlformats.org/officeDocument/2006/relationships/image" Target="../media/image215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245.png"/><Relationship Id="rId9" Type="http://schemas.openxmlformats.org/officeDocument/2006/relationships/image" Target="../media/image24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0.png"/><Relationship Id="rId2" Type="http://schemas.openxmlformats.org/officeDocument/2006/relationships/image" Target="../media/image2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5.png"/><Relationship Id="rId13" Type="http://schemas.openxmlformats.org/officeDocument/2006/relationships/image" Target="../media/image260.png"/><Relationship Id="rId3" Type="http://schemas.openxmlformats.org/officeDocument/2006/relationships/image" Target="../media/image250.png"/><Relationship Id="rId7" Type="http://schemas.openxmlformats.org/officeDocument/2006/relationships/image" Target="../media/image254.png"/><Relationship Id="rId12" Type="http://schemas.openxmlformats.org/officeDocument/2006/relationships/image" Target="../media/image259.png"/><Relationship Id="rId2" Type="http://schemas.openxmlformats.org/officeDocument/2006/relationships/image" Target="../media/image2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3.png"/><Relationship Id="rId11" Type="http://schemas.openxmlformats.org/officeDocument/2006/relationships/image" Target="../media/image258.png"/><Relationship Id="rId5" Type="http://schemas.openxmlformats.org/officeDocument/2006/relationships/image" Target="../media/image252.png"/><Relationship Id="rId10" Type="http://schemas.openxmlformats.org/officeDocument/2006/relationships/image" Target="../media/image257.png"/><Relationship Id="rId4" Type="http://schemas.openxmlformats.org/officeDocument/2006/relationships/image" Target="../media/image251.png"/><Relationship Id="rId9" Type="http://schemas.openxmlformats.org/officeDocument/2006/relationships/image" Target="../media/image256.png"/><Relationship Id="rId14" Type="http://schemas.openxmlformats.org/officeDocument/2006/relationships/image" Target="../media/image26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13" Type="http://schemas.openxmlformats.org/officeDocument/2006/relationships/image" Target="../media/image175.png"/><Relationship Id="rId18" Type="http://schemas.openxmlformats.org/officeDocument/2006/relationships/image" Target="../media/image180.png"/><Relationship Id="rId3" Type="http://schemas.openxmlformats.org/officeDocument/2006/relationships/image" Target="../media/image166.png"/><Relationship Id="rId7" Type="http://schemas.openxmlformats.org/officeDocument/2006/relationships/image" Target="../media/image170.png"/><Relationship Id="rId12" Type="http://schemas.openxmlformats.org/officeDocument/2006/relationships/image" Target="../media/image174.png"/><Relationship Id="rId17" Type="http://schemas.openxmlformats.org/officeDocument/2006/relationships/image" Target="../media/image179.png"/><Relationship Id="rId2" Type="http://schemas.openxmlformats.org/officeDocument/2006/relationships/image" Target="../media/image165.png"/><Relationship Id="rId16" Type="http://schemas.openxmlformats.org/officeDocument/2006/relationships/image" Target="../media/image1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9.png"/><Relationship Id="rId11" Type="http://schemas.openxmlformats.org/officeDocument/2006/relationships/image" Target="../media/image17.png"/><Relationship Id="rId5" Type="http://schemas.openxmlformats.org/officeDocument/2006/relationships/image" Target="../media/image168.png"/><Relationship Id="rId15" Type="http://schemas.openxmlformats.org/officeDocument/2006/relationships/image" Target="../media/image177.png"/><Relationship Id="rId10" Type="http://schemas.openxmlformats.org/officeDocument/2006/relationships/image" Target="../media/image172.png"/><Relationship Id="rId4" Type="http://schemas.openxmlformats.org/officeDocument/2006/relationships/image" Target="../media/image167.png"/><Relationship Id="rId9" Type="http://schemas.openxmlformats.org/officeDocument/2006/relationships/image" Target="../media/image171.png"/><Relationship Id="rId14" Type="http://schemas.openxmlformats.org/officeDocument/2006/relationships/image" Target="../media/image176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0.png"/><Relationship Id="rId13" Type="http://schemas.openxmlformats.org/officeDocument/2006/relationships/image" Target="../media/image1861.png"/><Relationship Id="rId18" Type="http://schemas.openxmlformats.org/officeDocument/2006/relationships/image" Target="../media/image191.png"/><Relationship Id="rId3" Type="http://schemas.openxmlformats.org/officeDocument/2006/relationships/image" Target="../media/image1600.png"/><Relationship Id="rId7" Type="http://schemas.openxmlformats.org/officeDocument/2006/relationships/image" Target="../media/image1640.png"/><Relationship Id="rId12" Type="http://schemas.openxmlformats.org/officeDocument/2006/relationships/image" Target="../media/image1851.png"/><Relationship Id="rId17" Type="http://schemas.openxmlformats.org/officeDocument/2006/relationships/image" Target="../media/image190.png"/><Relationship Id="rId2" Type="http://schemas.openxmlformats.org/officeDocument/2006/relationships/image" Target="../media/image1591.png"/><Relationship Id="rId16" Type="http://schemas.openxmlformats.org/officeDocument/2006/relationships/image" Target="../media/image193.png"/><Relationship Id="rId20" Type="http://schemas.openxmlformats.org/officeDocument/2006/relationships/image" Target="../media/image19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30.png"/><Relationship Id="rId11" Type="http://schemas.openxmlformats.org/officeDocument/2006/relationships/image" Target="../media/image1841.png"/><Relationship Id="rId5" Type="http://schemas.openxmlformats.org/officeDocument/2006/relationships/image" Target="../media/image1620.png"/><Relationship Id="rId15" Type="http://schemas.openxmlformats.org/officeDocument/2006/relationships/image" Target="../media/image1881.png"/><Relationship Id="rId10" Type="http://schemas.openxmlformats.org/officeDocument/2006/relationships/image" Target="../media/image1830.png"/><Relationship Id="rId19" Type="http://schemas.openxmlformats.org/officeDocument/2006/relationships/image" Target="../media/image193.png"/><Relationship Id="rId4" Type="http://schemas.openxmlformats.org/officeDocument/2006/relationships/image" Target="../media/image1610.png"/><Relationship Id="rId9" Type="http://schemas.openxmlformats.org/officeDocument/2006/relationships/image" Target="../media/image1820.png"/><Relationship Id="rId14" Type="http://schemas.openxmlformats.org/officeDocument/2006/relationships/image" Target="../media/image187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0.png"/><Relationship Id="rId3" Type="http://schemas.openxmlformats.org/officeDocument/2006/relationships/image" Target="../media/image1561.png"/><Relationship Id="rId7" Type="http://schemas.openxmlformats.org/officeDocument/2006/relationships/image" Target="../media/image275.png"/><Relationship Id="rId2" Type="http://schemas.openxmlformats.org/officeDocument/2006/relationships/image" Target="../media/image24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4.png"/><Relationship Id="rId5" Type="http://schemas.openxmlformats.org/officeDocument/2006/relationships/image" Target="../media/image2510.png"/><Relationship Id="rId4" Type="http://schemas.openxmlformats.org/officeDocument/2006/relationships/image" Target="../media/image2500.png"/></Relationships>
</file>

<file path=ppt/slides/_rels/slide5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4.png"/><Relationship Id="rId3" Type="http://schemas.openxmlformats.org/officeDocument/2006/relationships/image" Target="../media/image2550.png"/><Relationship Id="rId12" Type="http://schemas.openxmlformats.org/officeDocument/2006/relationships/image" Target="../media/image2500.png"/><Relationship Id="rId2" Type="http://schemas.openxmlformats.org/officeDocument/2006/relationships/image" Target="../media/image248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490.png"/><Relationship Id="rId5" Type="http://schemas.openxmlformats.org/officeDocument/2006/relationships/image" Target="../media/image2510.png"/><Relationship Id="rId10" Type="http://schemas.openxmlformats.org/officeDocument/2006/relationships/image" Target="../media/image2540.png"/><Relationship Id="rId4" Type="http://schemas.openxmlformats.org/officeDocument/2006/relationships/image" Target="../media/image1571.png"/><Relationship Id="rId14" Type="http://schemas.openxmlformats.org/officeDocument/2006/relationships/image" Target="../media/image27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80.png"/><Relationship Id="rId7" Type="http://schemas.openxmlformats.org/officeDocument/2006/relationships/image" Target="../media/image2620.png"/><Relationship Id="rId2" Type="http://schemas.openxmlformats.org/officeDocument/2006/relationships/image" Target="../media/image25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10.png"/><Relationship Id="rId11" Type="http://schemas.openxmlformats.org/officeDocument/2006/relationships/image" Target="../media/image277.png"/><Relationship Id="rId5" Type="http://schemas.openxmlformats.org/officeDocument/2006/relationships/image" Target="../media/image2600.png"/><Relationship Id="rId10" Type="http://schemas.openxmlformats.org/officeDocument/2006/relationships/image" Target="../media/image276.png"/><Relationship Id="rId9" Type="http://schemas.openxmlformats.org/officeDocument/2006/relationships/image" Target="../media/image2640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1.png"/><Relationship Id="rId3" Type="http://schemas.openxmlformats.org/officeDocument/2006/relationships/image" Target="../media/image510.png"/><Relationship Id="rId7" Type="http://schemas.openxmlformats.org/officeDocument/2006/relationships/image" Target="../media/image911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0.png"/><Relationship Id="rId5" Type="http://schemas.openxmlformats.org/officeDocument/2006/relationships/image" Target="../media/image710.png"/><Relationship Id="rId4" Type="http://schemas.openxmlformats.org/officeDocument/2006/relationships/image" Target="../media/image61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8.png"/><Relationship Id="rId2" Type="http://schemas.openxmlformats.org/officeDocument/2006/relationships/image" Target="../media/image26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80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66.png"/><Relationship Id="rId3" Type="http://schemas.openxmlformats.org/officeDocument/2006/relationships/image" Target="../media/image19.png"/><Relationship Id="rId21" Type="http://schemas.openxmlformats.org/officeDocument/2006/relationships/image" Target="../media/image6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61.png"/><Relationship Id="rId25" Type="http://schemas.openxmlformats.org/officeDocument/2006/relationships/image" Target="../media/image73.png"/><Relationship Id="rId2" Type="http://schemas.openxmlformats.org/officeDocument/2006/relationships/image" Target="../media/image18.png"/><Relationship Id="rId16" Type="http://schemas.openxmlformats.org/officeDocument/2006/relationships/image" Target="../media/image33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image" Target="../media/image72.png"/><Relationship Id="rId5" Type="http://schemas.openxmlformats.org/officeDocument/2006/relationships/image" Target="../media/image21.png"/><Relationship Id="rId15" Type="http://schemas.openxmlformats.org/officeDocument/2006/relationships/image" Target="../media/image32.png"/><Relationship Id="rId23" Type="http://schemas.openxmlformats.org/officeDocument/2006/relationships/image" Target="../media/image71.png"/><Relationship Id="rId10" Type="http://schemas.openxmlformats.org/officeDocument/2006/relationships/image" Target="../media/image26.png"/><Relationship Id="rId19" Type="http://schemas.openxmlformats.org/officeDocument/2006/relationships/image" Target="../media/image67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70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13" Type="http://schemas.openxmlformats.org/officeDocument/2006/relationships/image" Target="../media/image205.png"/><Relationship Id="rId3" Type="http://schemas.openxmlformats.org/officeDocument/2006/relationships/image" Target="../media/image194.png"/><Relationship Id="rId7" Type="http://schemas.openxmlformats.org/officeDocument/2006/relationships/image" Target="../media/image198.png"/><Relationship Id="rId12" Type="http://schemas.openxmlformats.org/officeDocument/2006/relationships/image" Target="../media/image189.png"/><Relationship Id="rId2" Type="http://schemas.openxmlformats.org/officeDocument/2006/relationships/image" Target="../media/image1930.png"/><Relationship Id="rId16" Type="http://schemas.openxmlformats.org/officeDocument/2006/relationships/image" Target="../media/image2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7.png"/><Relationship Id="rId11" Type="http://schemas.openxmlformats.org/officeDocument/2006/relationships/image" Target="../media/image204.png"/><Relationship Id="rId5" Type="http://schemas.openxmlformats.org/officeDocument/2006/relationships/image" Target="../media/image196.png"/><Relationship Id="rId15" Type="http://schemas.openxmlformats.org/officeDocument/2006/relationships/image" Target="../media/image207.png"/><Relationship Id="rId10" Type="http://schemas.openxmlformats.org/officeDocument/2006/relationships/image" Target="../media/image203.png"/><Relationship Id="rId4" Type="http://schemas.openxmlformats.org/officeDocument/2006/relationships/image" Target="../media/image195.png"/><Relationship Id="rId9" Type="http://schemas.openxmlformats.org/officeDocument/2006/relationships/image" Target="../media/image202.png"/><Relationship Id="rId14" Type="http://schemas.openxmlformats.org/officeDocument/2006/relationships/image" Target="../media/image20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80.png"/><Relationship Id="rId2" Type="http://schemas.openxmlformats.org/officeDocument/2006/relationships/image" Target="../media/image20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0.png"/><Relationship Id="rId4" Type="http://schemas.openxmlformats.org/officeDocument/2006/relationships/image" Target="../media/image2890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png"/><Relationship Id="rId13" Type="http://schemas.openxmlformats.org/officeDocument/2006/relationships/image" Target="../media/image221.png"/><Relationship Id="rId3" Type="http://schemas.openxmlformats.org/officeDocument/2006/relationships/image" Target="../media/image212.png"/><Relationship Id="rId7" Type="http://schemas.openxmlformats.org/officeDocument/2006/relationships/image" Target="../media/image216.png"/><Relationship Id="rId12" Type="http://schemas.openxmlformats.org/officeDocument/2006/relationships/image" Target="../media/image220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5.png"/><Relationship Id="rId11" Type="http://schemas.openxmlformats.org/officeDocument/2006/relationships/image" Target="../media/image219.png"/><Relationship Id="rId5" Type="http://schemas.openxmlformats.org/officeDocument/2006/relationships/image" Target="../media/image214.png"/><Relationship Id="rId10" Type="http://schemas.openxmlformats.org/officeDocument/2006/relationships/image" Target="../media/image218.png"/><Relationship Id="rId4" Type="http://schemas.openxmlformats.org/officeDocument/2006/relationships/image" Target="../media/image213.png"/><Relationship Id="rId9" Type="http://schemas.openxmlformats.org/officeDocument/2006/relationships/image" Target="../media/image217.png"/><Relationship Id="rId14" Type="http://schemas.openxmlformats.org/officeDocument/2006/relationships/image" Target="../media/image222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9.png"/><Relationship Id="rId13" Type="http://schemas.openxmlformats.org/officeDocument/2006/relationships/image" Target="../media/image232.png"/><Relationship Id="rId18" Type="http://schemas.openxmlformats.org/officeDocument/2006/relationships/image" Target="../media/image219.png"/><Relationship Id="rId3" Type="http://schemas.openxmlformats.org/officeDocument/2006/relationships/image" Target="../media/image224.png"/><Relationship Id="rId7" Type="http://schemas.openxmlformats.org/officeDocument/2006/relationships/image" Target="../media/image228.png"/><Relationship Id="rId12" Type="http://schemas.openxmlformats.org/officeDocument/2006/relationships/image" Target="../media/image231.png"/><Relationship Id="rId17" Type="http://schemas.openxmlformats.org/officeDocument/2006/relationships/image" Target="../media/image218.png"/><Relationship Id="rId2" Type="http://schemas.openxmlformats.org/officeDocument/2006/relationships/image" Target="../media/image223.png"/><Relationship Id="rId16" Type="http://schemas.openxmlformats.org/officeDocument/2006/relationships/image" Target="../media/image2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7.png"/><Relationship Id="rId11" Type="http://schemas.openxmlformats.org/officeDocument/2006/relationships/image" Target="../media/image213.png"/><Relationship Id="rId5" Type="http://schemas.openxmlformats.org/officeDocument/2006/relationships/image" Target="../media/image226.png"/><Relationship Id="rId15" Type="http://schemas.openxmlformats.org/officeDocument/2006/relationships/image" Target="../media/image189.png"/><Relationship Id="rId10" Type="http://schemas.openxmlformats.org/officeDocument/2006/relationships/image" Target="../media/image212.png"/><Relationship Id="rId4" Type="http://schemas.openxmlformats.org/officeDocument/2006/relationships/image" Target="../media/image225.png"/><Relationship Id="rId9" Type="http://schemas.openxmlformats.org/officeDocument/2006/relationships/image" Target="../media/image230.png"/><Relationship Id="rId14" Type="http://schemas.openxmlformats.org/officeDocument/2006/relationships/image" Target="../media/image21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7.png"/><Relationship Id="rId2" Type="http://schemas.openxmlformats.org/officeDocument/2006/relationships/image" Target="../media/image2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8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7.png"/><Relationship Id="rId13" Type="http://schemas.openxmlformats.org/officeDocument/2006/relationships/image" Target="../media/image272.png"/><Relationship Id="rId3" Type="http://schemas.openxmlformats.org/officeDocument/2006/relationships/image" Target="../media/image263.png"/><Relationship Id="rId7" Type="http://schemas.openxmlformats.org/officeDocument/2006/relationships/image" Target="../media/image266.png"/><Relationship Id="rId12" Type="http://schemas.openxmlformats.org/officeDocument/2006/relationships/image" Target="../media/image271.png"/><Relationship Id="rId2" Type="http://schemas.openxmlformats.org/officeDocument/2006/relationships/image" Target="../media/image2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5.png"/><Relationship Id="rId11" Type="http://schemas.openxmlformats.org/officeDocument/2006/relationships/image" Target="../media/image270.png"/><Relationship Id="rId5" Type="http://schemas.openxmlformats.org/officeDocument/2006/relationships/image" Target="../media/image264.png"/><Relationship Id="rId10" Type="http://schemas.openxmlformats.org/officeDocument/2006/relationships/image" Target="../media/image269.png"/><Relationship Id="rId4" Type="http://schemas.openxmlformats.org/officeDocument/2006/relationships/image" Target="../media/image189.png"/><Relationship Id="rId9" Type="http://schemas.openxmlformats.org/officeDocument/2006/relationships/image" Target="../media/image268.png"/><Relationship Id="rId14" Type="http://schemas.openxmlformats.org/officeDocument/2006/relationships/image" Target="../media/image27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5.png"/><Relationship Id="rId2" Type="http://schemas.openxmlformats.org/officeDocument/2006/relationships/image" Target="../media/image2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9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9.png"/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1.png"/><Relationship Id="rId4" Type="http://schemas.openxmlformats.org/officeDocument/2006/relationships/image" Target="../media/image280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3.png"/><Relationship Id="rId7" Type="http://schemas.openxmlformats.org/officeDocument/2006/relationships/image" Target="../media/image287.png"/><Relationship Id="rId2" Type="http://schemas.openxmlformats.org/officeDocument/2006/relationships/image" Target="../media/image2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6.png"/><Relationship Id="rId5" Type="http://schemas.openxmlformats.org/officeDocument/2006/relationships/image" Target="../media/image285.png"/><Relationship Id="rId4" Type="http://schemas.openxmlformats.org/officeDocument/2006/relationships/image" Target="../media/image284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1.png"/><Relationship Id="rId13" Type="http://schemas.openxmlformats.org/officeDocument/2006/relationships/image" Target="../media/image2590.png"/><Relationship Id="rId18" Type="http://schemas.openxmlformats.org/officeDocument/2006/relationships/image" Target="../media/image2691.png"/><Relationship Id="rId3" Type="http://schemas.openxmlformats.org/officeDocument/2006/relationships/image" Target="../media/image2491.png"/><Relationship Id="rId21" Type="http://schemas.openxmlformats.org/officeDocument/2006/relationships/image" Target="../media/image2720.png"/><Relationship Id="rId7" Type="http://schemas.openxmlformats.org/officeDocument/2006/relationships/image" Target="../media/image2530.png"/><Relationship Id="rId12" Type="http://schemas.openxmlformats.org/officeDocument/2006/relationships/image" Target="../media/image2581.png"/><Relationship Id="rId17" Type="http://schemas.openxmlformats.org/officeDocument/2006/relationships/image" Target="../media/image2621.png"/><Relationship Id="rId25" Type="http://schemas.openxmlformats.org/officeDocument/2006/relationships/image" Target="../media/image2690.png"/><Relationship Id="rId2" Type="http://schemas.openxmlformats.org/officeDocument/2006/relationships/image" Target="../media/image2622.png"/><Relationship Id="rId16" Type="http://schemas.openxmlformats.org/officeDocument/2006/relationships/image" Target="../media/image2681.png"/><Relationship Id="rId20" Type="http://schemas.openxmlformats.org/officeDocument/2006/relationships/image" Target="../media/image27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30.png"/><Relationship Id="rId11" Type="http://schemas.openxmlformats.org/officeDocument/2006/relationships/image" Target="../media/image2660.png"/><Relationship Id="rId24" Type="http://schemas.openxmlformats.org/officeDocument/2006/relationships/image" Target="../media/image2680.png"/><Relationship Id="rId5" Type="http://schemas.openxmlformats.org/officeDocument/2006/relationships/image" Target="../media/image2511.png"/><Relationship Id="rId15" Type="http://schemas.openxmlformats.org/officeDocument/2006/relationships/image" Target="../media/image2671.png"/><Relationship Id="rId23" Type="http://schemas.openxmlformats.org/officeDocument/2006/relationships/image" Target="../media/image2670.png"/><Relationship Id="rId10" Type="http://schemas.openxmlformats.org/officeDocument/2006/relationships/image" Target="../media/image2651.png"/><Relationship Id="rId19" Type="http://schemas.openxmlformats.org/officeDocument/2006/relationships/image" Target="../media/image2700.png"/><Relationship Id="rId4" Type="http://schemas.openxmlformats.org/officeDocument/2006/relationships/image" Target="../media/image2501.png"/><Relationship Id="rId9" Type="http://schemas.openxmlformats.org/officeDocument/2006/relationships/image" Target="../media/image2641.png"/><Relationship Id="rId14" Type="http://schemas.openxmlformats.org/officeDocument/2006/relationships/image" Target="../media/image2601.png"/><Relationship Id="rId22" Type="http://schemas.openxmlformats.org/officeDocument/2006/relationships/image" Target="../media/image27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3" Type="http://schemas.openxmlformats.org/officeDocument/2006/relationships/image" Target="../media/image75.png"/><Relationship Id="rId21" Type="http://schemas.openxmlformats.org/officeDocument/2006/relationships/image" Target="../media/image88.png"/><Relationship Id="rId7" Type="http://schemas.openxmlformats.org/officeDocument/2006/relationships/image" Target="../media/image77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" Type="http://schemas.openxmlformats.org/officeDocument/2006/relationships/image" Target="../media/image74.png"/><Relationship Id="rId16" Type="http://schemas.openxmlformats.org/officeDocument/2006/relationships/image" Target="../media/image84.png"/><Relationship Id="rId20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79.png"/><Relationship Id="rId24" Type="http://schemas.openxmlformats.org/officeDocument/2006/relationships/image" Target="../media/image91.png"/><Relationship Id="rId5" Type="http://schemas.openxmlformats.org/officeDocument/2006/relationships/image" Target="../media/image21.png"/><Relationship Id="rId15" Type="http://schemas.openxmlformats.org/officeDocument/2006/relationships/image" Target="../media/image83.png"/><Relationship Id="rId23" Type="http://schemas.openxmlformats.org/officeDocument/2006/relationships/image" Target="../media/image90.png"/><Relationship Id="rId10" Type="http://schemas.openxmlformats.org/officeDocument/2006/relationships/image" Target="../media/image26.png"/><Relationship Id="rId19" Type="http://schemas.openxmlformats.org/officeDocument/2006/relationships/image" Target="../media/image67.png"/><Relationship Id="rId4" Type="http://schemas.openxmlformats.org/officeDocument/2006/relationships/image" Target="../media/image20.png"/><Relationship Id="rId9" Type="http://schemas.openxmlformats.org/officeDocument/2006/relationships/image" Target="../media/image78.png"/><Relationship Id="rId14" Type="http://schemas.openxmlformats.org/officeDocument/2006/relationships/image" Target="../media/image82.png"/><Relationship Id="rId22" Type="http://schemas.openxmlformats.org/officeDocument/2006/relationships/image" Target="../media/image89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9.png"/><Relationship Id="rId2" Type="http://schemas.openxmlformats.org/officeDocument/2006/relationships/image" Target="../media/image2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1.png"/><Relationship Id="rId4" Type="http://schemas.openxmlformats.org/officeDocument/2006/relationships/image" Target="../media/image290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3.png"/><Relationship Id="rId2" Type="http://schemas.openxmlformats.org/officeDocument/2006/relationships/image" Target="../media/image2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4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6.png"/><Relationship Id="rId2" Type="http://schemas.openxmlformats.org/officeDocument/2006/relationships/image" Target="../media/image29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8.png"/><Relationship Id="rId4" Type="http://schemas.openxmlformats.org/officeDocument/2006/relationships/image" Target="../media/image297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9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2.png"/><Relationship Id="rId4" Type="http://schemas.openxmlformats.org/officeDocument/2006/relationships/image" Target="../media/image30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266766"/>
            <a:ext cx="2653146" cy="5749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23949" y="1326988"/>
            <a:ext cx="7944889" cy="2926357"/>
          </a:xfrm>
        </p:spPr>
        <p:txBody>
          <a:bodyPr>
            <a:normAutofit/>
          </a:bodyPr>
          <a:lstStyle/>
          <a:p>
            <a:r>
              <a:rPr lang="en-US" altLang="ja-JP" sz="4000" dirty="0"/>
              <a:t>Making Logic Functions </a:t>
            </a:r>
            <a:r>
              <a:rPr lang="en-US" altLang="ja-JP" sz="4000" dirty="0" smtClean="0"/>
              <a:t>Using Neurons</a:t>
            </a:r>
            <a:br>
              <a:rPr lang="en-US" altLang="ja-JP" sz="4000" dirty="0" smtClean="0"/>
            </a:br>
            <a:r>
              <a:rPr lang="en-US" altLang="ja-JP" sz="4000" dirty="0" smtClean="0"/>
              <a:t>and How to Determine the Weights</a:t>
            </a: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61655" y="266766"/>
            <a:ext cx="1039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 smtClean="0">
                <a:solidFill>
                  <a:schemeClr val="bg1"/>
                </a:solidFill>
              </a:rPr>
              <a:t>Day2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685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Making your hand-written digit images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925484"/>
            <a:ext cx="7403426" cy="4639638"/>
          </a:xfrm>
          <a:prstGeom prst="rect">
            <a:avLst/>
          </a:prstGeom>
        </p:spPr>
      </p:pic>
      <p:sp>
        <p:nvSpPr>
          <p:cNvPr id="6" name="四角形吹き出し 5"/>
          <p:cNvSpPr/>
          <p:nvPr/>
        </p:nvSpPr>
        <p:spPr>
          <a:xfrm>
            <a:off x="5958134" y="4220775"/>
            <a:ext cx="2391974" cy="702453"/>
          </a:xfrm>
          <a:prstGeom prst="wedgeRectCallout">
            <a:avLst>
              <a:gd name="adj1" fmla="val 22205"/>
              <a:gd name="adj2" fmla="val 1012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Use enlarge display</a:t>
            </a:r>
            <a:endParaRPr kumimoji="1" lang="ja-JP" altLang="en-US" dirty="0"/>
          </a:p>
        </p:txBody>
      </p:sp>
      <p:sp>
        <p:nvSpPr>
          <p:cNvPr id="7" name="四角形吹き出し 6"/>
          <p:cNvSpPr/>
          <p:nvPr/>
        </p:nvSpPr>
        <p:spPr>
          <a:xfrm>
            <a:off x="5220357" y="2459596"/>
            <a:ext cx="2391974" cy="702453"/>
          </a:xfrm>
          <a:prstGeom prst="wedgeRectCallout">
            <a:avLst>
              <a:gd name="adj1" fmla="val -61339"/>
              <a:gd name="adj2" fmla="val 176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Use </a:t>
            </a:r>
            <a:r>
              <a:rPr lang="en-US" altLang="ja-JP" dirty="0" smtClean="0"/>
              <a:t>bold brush</a:t>
            </a:r>
            <a:endParaRPr kumimoji="1" lang="ja-JP" altLang="en-US" dirty="0"/>
          </a:p>
        </p:txBody>
      </p:sp>
      <p:sp>
        <p:nvSpPr>
          <p:cNvPr id="8" name="四角形吹き出し 7"/>
          <p:cNvSpPr/>
          <p:nvPr/>
        </p:nvSpPr>
        <p:spPr>
          <a:xfrm>
            <a:off x="3442438" y="4220774"/>
            <a:ext cx="2391974" cy="702453"/>
          </a:xfrm>
          <a:prstGeom prst="wedgeRectCallout">
            <a:avLst>
              <a:gd name="adj1" fmla="val -69947"/>
              <a:gd name="adj2" fmla="val -245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Write a digit by mouse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442438" y="5678749"/>
            <a:ext cx="303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</a:rPr>
              <a:t>Save as “</a:t>
            </a:r>
            <a:r>
              <a:rPr kumimoji="1" lang="en-US" altLang="ja-JP" sz="2800" dirty="0" err="1" smtClean="0">
                <a:solidFill>
                  <a:srgbClr val="FF0000"/>
                </a:solidFill>
              </a:rPr>
              <a:t>png</a:t>
            </a:r>
            <a:r>
              <a:rPr kumimoji="1" lang="en-US" altLang="ja-JP" sz="2800" dirty="0" smtClean="0">
                <a:solidFill>
                  <a:srgbClr val="FF0000"/>
                </a:solidFill>
              </a:rPr>
              <a:t> file”.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cxnSp>
        <p:nvCxnSpPr>
          <p:cNvPr id="4" name="直線矢印コネクタ 3"/>
          <p:cNvCxnSpPr/>
          <p:nvPr/>
        </p:nvCxnSpPr>
        <p:spPr>
          <a:xfrm>
            <a:off x="2200211" y="4720363"/>
            <a:ext cx="0" cy="30883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flipH="1" flipV="1">
            <a:off x="822960" y="3688887"/>
            <a:ext cx="362329" cy="504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H="1" flipV="1">
            <a:off x="3442438" y="3578879"/>
            <a:ext cx="362330" cy="504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2199202" y="2102312"/>
            <a:ext cx="0" cy="30883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526237" y="3245303"/>
            <a:ext cx="84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margin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301546" y="2041817"/>
            <a:ext cx="84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margin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259344" y="3162049"/>
            <a:ext cx="84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margin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301546" y="4690115"/>
            <a:ext cx="84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margin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0536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Example data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05892" y="1320244"/>
            <a:ext cx="5551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[first name]001.png</a:t>
            </a:r>
            <a:r>
              <a:rPr lang="ja-JP" altLang="en-US" sz="2400" dirty="0"/>
              <a:t> </a:t>
            </a:r>
            <a:r>
              <a:rPr kumimoji="1" lang="en-US" altLang="ja-JP" sz="2400" dirty="0" smtClean="0"/>
              <a:t>- [first name]030.png</a:t>
            </a:r>
            <a:endParaRPr kumimoji="1" lang="ja-JP" altLang="en-US" sz="24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624" y="1943083"/>
            <a:ext cx="4204471" cy="4715081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5648604" y="1396301"/>
            <a:ext cx="3254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“a</a:t>
            </a:r>
            <a:r>
              <a:rPr kumimoji="1" lang="en-US" altLang="ja-JP" sz="2000" dirty="0" smtClean="0"/>
              <a:t>kihiro001.png” for example</a:t>
            </a:r>
            <a:endParaRPr kumimoji="1" lang="ja-JP" altLang="en-US" sz="20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895411" y="726409"/>
            <a:ext cx="5522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</a:rPr>
              <a:t>Please make 3 images per each digit.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482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Example data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71" y="1307028"/>
            <a:ext cx="2916799" cy="3271028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875752" y="736916"/>
            <a:ext cx="4289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Please make list file (csv file) too.</a:t>
            </a:r>
            <a:endParaRPr kumimoji="1" lang="ja-JP" altLang="en-US" sz="2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613940" y="1133443"/>
            <a:ext cx="2158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[firstname]_li</a:t>
            </a:r>
            <a:r>
              <a:rPr kumimoji="1" lang="en-US" altLang="ja-JP" sz="2000" dirty="0" smtClean="0"/>
              <a:t>st.csv</a:t>
            </a:r>
            <a:endParaRPr kumimoji="1" lang="ja-JP" altLang="en-US" sz="2000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935" y="1535197"/>
            <a:ext cx="2361694" cy="5275867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>
          <a:xfrm>
            <a:off x="230114" y="3808991"/>
            <a:ext cx="720620" cy="7206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/>
          <p:cNvCxnSpPr>
            <a:stCxn id="12" idx="3"/>
            <a:endCxn id="11" idx="1"/>
          </p:cNvCxnSpPr>
          <p:nvPr/>
        </p:nvCxnSpPr>
        <p:spPr>
          <a:xfrm>
            <a:off x="950734" y="4169301"/>
            <a:ext cx="2743201" cy="38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図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9600" y="2488634"/>
            <a:ext cx="3525382" cy="460458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6305561" y="3063597"/>
            <a:ext cx="1282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filename</a:t>
            </a:r>
            <a:endParaRPr kumimoji="1" lang="ja-JP" altLang="en-US" sz="2400" dirty="0"/>
          </a:p>
        </p:txBody>
      </p:sp>
      <p:sp>
        <p:nvSpPr>
          <p:cNvPr id="19" name="左中かっこ 18"/>
          <p:cNvSpPr/>
          <p:nvPr/>
        </p:nvSpPr>
        <p:spPr>
          <a:xfrm rot="16200000">
            <a:off x="6801404" y="1618519"/>
            <a:ext cx="212154" cy="2777469"/>
          </a:xfrm>
          <a:prstGeom prst="leftBrace">
            <a:avLst>
              <a:gd name="adj1" fmla="val 3405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913822" y="1915523"/>
            <a:ext cx="1111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comma</a:t>
            </a:r>
            <a:endParaRPr kumimoji="1" lang="ja-JP" altLang="en-US" sz="24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122739" y="3639767"/>
            <a:ext cx="201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a</a:t>
            </a:r>
            <a:r>
              <a:rPr kumimoji="1" lang="en-US" altLang="ja-JP" sz="2400" dirty="0" smtClean="0"/>
              <a:t>nswer (label)</a:t>
            </a:r>
            <a:endParaRPr kumimoji="1" lang="ja-JP" altLang="en-US" sz="2400" dirty="0"/>
          </a:p>
        </p:txBody>
      </p:sp>
      <p:cxnSp>
        <p:nvCxnSpPr>
          <p:cNvPr id="24" name="直線矢印コネクタ 23"/>
          <p:cNvCxnSpPr>
            <a:stCxn id="21" idx="2"/>
          </p:cNvCxnSpPr>
          <p:nvPr/>
        </p:nvCxnSpPr>
        <p:spPr>
          <a:xfrm flipH="1">
            <a:off x="8399157" y="2377188"/>
            <a:ext cx="70587" cy="3573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V="1">
            <a:off x="8447965" y="2901176"/>
            <a:ext cx="167633" cy="748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3678245" y="1917970"/>
            <a:ext cx="1487207" cy="16516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矢印コネクタ 34"/>
          <p:cNvCxnSpPr/>
          <p:nvPr/>
        </p:nvCxnSpPr>
        <p:spPr>
          <a:xfrm>
            <a:off x="5165452" y="1988838"/>
            <a:ext cx="440826" cy="4657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795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How to submit them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66750" y="914766"/>
            <a:ext cx="8039100" cy="5354507"/>
          </a:xfrm>
        </p:spPr>
        <p:txBody>
          <a:bodyPr>
            <a:normAutofit/>
          </a:bodyPr>
          <a:lstStyle/>
          <a:p>
            <a:r>
              <a:rPr kumimoji="1" lang="en-US" altLang="ja-JP" sz="2400" dirty="0" smtClean="0"/>
              <a:t>Please make zip file including the image data and csv list file.</a:t>
            </a:r>
            <a:endParaRPr lang="en-US" altLang="ja-JP" sz="2400" dirty="0" smtClean="0"/>
          </a:p>
          <a:p>
            <a:r>
              <a:rPr kumimoji="1" lang="en-US" altLang="ja-JP" sz="2400" dirty="0" smtClean="0"/>
              <a:t>Then, </a:t>
            </a:r>
            <a:r>
              <a:rPr lang="en-US" altLang="ja-JP" sz="2400" dirty="0"/>
              <a:t>submit </a:t>
            </a:r>
            <a:r>
              <a:rPr lang="en-US" altLang="ja-JP" sz="2400" dirty="0" smtClean="0"/>
              <a:t>the zip </a:t>
            </a:r>
            <a:r>
              <a:rPr lang="en-US" altLang="ja-JP" sz="2400" dirty="0"/>
              <a:t>file to </a:t>
            </a:r>
            <a:r>
              <a:rPr lang="en-US" altLang="ja-JP" sz="2400" dirty="0" smtClean="0"/>
              <a:t>Assignments on “https</a:t>
            </a:r>
            <a:r>
              <a:rPr lang="en-US" altLang="ja-JP" sz="2400" dirty="0"/>
              <a:t>://</a:t>
            </a:r>
            <a:r>
              <a:rPr lang="en-US" altLang="ja-JP" sz="2400" dirty="0" smtClean="0"/>
              <a:t>oma.metropolia.fi”</a:t>
            </a:r>
            <a:r>
              <a:rPr lang="ja-JP" altLang="en-US" sz="2400" dirty="0"/>
              <a:t>　</a:t>
            </a:r>
            <a:r>
              <a:rPr lang="en-US" altLang="ja-JP" sz="2400" dirty="0" smtClean="0"/>
              <a:t>by 20:00 on Wednesday.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161462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6000" dirty="0"/>
              <a:t>Making Logic Functions Using </a:t>
            </a:r>
            <a:r>
              <a:rPr lang="en-US" altLang="ja-JP" sz="6000" dirty="0" smtClean="0"/>
              <a:t>Neurons</a:t>
            </a:r>
            <a:endParaRPr kumimoji="1" lang="ja-JP" altLang="en-US" sz="6000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7103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66448" y="148115"/>
            <a:ext cx="8617160" cy="593835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Representation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of logic functions using formal neurons (1)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60" y="855162"/>
            <a:ext cx="7543801" cy="411169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Some of basic l</a:t>
            </a:r>
            <a:r>
              <a:rPr kumimoji="1" lang="en-US" altLang="ja-JP" dirty="0" smtClean="0"/>
              <a:t>ogic functions can be constructed </a:t>
            </a:r>
            <a:r>
              <a:rPr lang="en-US" altLang="ja-JP" dirty="0" smtClean="0"/>
              <a:t>with</a:t>
            </a:r>
            <a:r>
              <a:rPr kumimoji="1" lang="en-US" altLang="ja-JP" dirty="0" smtClean="0"/>
              <a:t> a formal neuron.</a:t>
            </a:r>
            <a:endParaRPr kumimoji="1" lang="ja-JP" altLang="en-US" dirty="0"/>
          </a:p>
        </p:txBody>
      </p:sp>
      <p:sp>
        <p:nvSpPr>
          <p:cNvPr id="4" name="楕円 3"/>
          <p:cNvSpPr/>
          <p:nvPr/>
        </p:nvSpPr>
        <p:spPr>
          <a:xfrm>
            <a:off x="7079893" y="2293454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>
            <a:endCxn id="4" idx="1"/>
          </p:cNvCxnSpPr>
          <p:nvPr/>
        </p:nvCxnSpPr>
        <p:spPr>
          <a:xfrm>
            <a:off x="6048535" y="2064854"/>
            <a:ext cx="1132570" cy="32981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>
            <a:stCxn id="4" idx="3"/>
          </p:cNvCxnSpPr>
          <p:nvPr/>
        </p:nvCxnSpPr>
        <p:spPr>
          <a:xfrm flipH="1">
            <a:off x="6048535" y="2883358"/>
            <a:ext cx="1132570" cy="36702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>
            <a:stCxn id="4" idx="2"/>
          </p:cNvCxnSpPr>
          <p:nvPr/>
        </p:nvCxnSpPr>
        <p:spPr>
          <a:xfrm flipH="1">
            <a:off x="6048535" y="2639012"/>
            <a:ext cx="1031358" cy="1594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5772434" y="1880539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2434" y="1880539"/>
                <a:ext cx="276101" cy="276999"/>
              </a:xfrm>
              <a:prstGeom prst="rect">
                <a:avLst/>
              </a:prstGeom>
              <a:blipFill>
                <a:blip r:embed="rId2"/>
                <a:stretch>
                  <a:fillRect l="-13333" r="-6667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5772434" y="2457240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2434" y="2457240"/>
                <a:ext cx="281423" cy="276999"/>
              </a:xfrm>
              <a:prstGeom prst="rect">
                <a:avLst/>
              </a:prstGeom>
              <a:blipFill>
                <a:blip r:embed="rId3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5769772" y="3111884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772" y="3111884"/>
                <a:ext cx="281423" cy="276999"/>
              </a:xfrm>
              <a:prstGeom prst="rect">
                <a:avLst/>
              </a:prstGeom>
              <a:blipFill>
                <a:blip r:embed="rId4"/>
                <a:stretch>
                  <a:fillRect l="-12766" r="-6383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矢印コネクタ 10"/>
          <p:cNvCxnSpPr>
            <a:stCxn id="4" idx="6"/>
          </p:cNvCxnSpPr>
          <p:nvPr/>
        </p:nvCxnSpPr>
        <p:spPr>
          <a:xfrm>
            <a:off x="7771009" y="2639012"/>
            <a:ext cx="75650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6907311" y="2035042"/>
            <a:ext cx="1170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6649133" y="2348581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133" y="2348581"/>
                <a:ext cx="181140" cy="276999"/>
              </a:xfrm>
              <a:prstGeom prst="rect">
                <a:avLst/>
              </a:prstGeom>
              <a:blipFill>
                <a:blip r:embed="rId5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/>
          <p:cNvSpPr txBox="1"/>
          <p:nvPr/>
        </p:nvSpPr>
        <p:spPr>
          <a:xfrm>
            <a:off x="6840650" y="2707571"/>
            <a:ext cx="1170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15" name="円弧 14"/>
          <p:cNvSpPr/>
          <p:nvPr/>
        </p:nvSpPr>
        <p:spPr>
          <a:xfrm rot="16200000">
            <a:off x="7463304" y="2298144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531766" y="2500512"/>
            <a:ext cx="1170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dirty="0" smtClean="0"/>
              <a:t>5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8577739" y="2487080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7739" y="2487080"/>
                <a:ext cx="186718" cy="276999"/>
              </a:xfrm>
              <a:prstGeom prst="rect">
                <a:avLst/>
              </a:prstGeom>
              <a:blipFill>
                <a:blip r:embed="rId6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フローチャート: 論理積ゲート 17"/>
          <p:cNvSpPr/>
          <p:nvPr/>
        </p:nvSpPr>
        <p:spPr>
          <a:xfrm>
            <a:off x="1386134" y="2312041"/>
            <a:ext cx="935916" cy="725820"/>
          </a:xfrm>
          <a:prstGeom prst="flowChartDe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/>
          <p:cNvCxnSpPr/>
          <p:nvPr/>
        </p:nvCxnSpPr>
        <p:spPr>
          <a:xfrm>
            <a:off x="956100" y="2424620"/>
            <a:ext cx="4300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956100" y="2683202"/>
            <a:ext cx="4300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956100" y="2935326"/>
            <a:ext cx="4300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/>
              <p:cNvSpPr txBox="1"/>
              <p:nvPr/>
            </p:nvSpPr>
            <p:spPr>
              <a:xfrm>
                <a:off x="657018" y="2256435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18" y="2256435"/>
                <a:ext cx="276101" cy="276999"/>
              </a:xfrm>
              <a:prstGeom prst="rect">
                <a:avLst/>
              </a:prstGeom>
              <a:blipFill>
                <a:blip r:embed="rId7"/>
                <a:stretch>
                  <a:fillRect l="-13333" r="-6667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657018" y="2502772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18" y="2502772"/>
                <a:ext cx="281423" cy="276999"/>
              </a:xfrm>
              <a:prstGeom prst="rect">
                <a:avLst/>
              </a:prstGeom>
              <a:blipFill>
                <a:blip r:embed="rId8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654356" y="2756463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56" y="2756463"/>
                <a:ext cx="281423" cy="276999"/>
              </a:xfrm>
              <a:prstGeom prst="rect">
                <a:avLst/>
              </a:prstGeom>
              <a:blipFill>
                <a:blip r:embed="rId9"/>
                <a:stretch>
                  <a:fillRect l="-12766" r="-6383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コネクタ 27"/>
          <p:cNvCxnSpPr>
            <a:stCxn id="18" idx="3"/>
          </p:cNvCxnSpPr>
          <p:nvPr/>
        </p:nvCxnSpPr>
        <p:spPr>
          <a:xfrm>
            <a:off x="2322050" y="2674951"/>
            <a:ext cx="2827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2646882" y="2523175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882" y="2523175"/>
                <a:ext cx="186718" cy="276999"/>
              </a:xfrm>
              <a:prstGeom prst="rect">
                <a:avLst/>
              </a:prstGeom>
              <a:blipFill>
                <a:blip r:embed="rId10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右矢印 29"/>
          <p:cNvSpPr/>
          <p:nvPr/>
        </p:nvSpPr>
        <p:spPr>
          <a:xfrm>
            <a:off x="4988899" y="2366162"/>
            <a:ext cx="376518" cy="634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/>
          <p:cNvSpPr/>
          <p:nvPr/>
        </p:nvSpPr>
        <p:spPr>
          <a:xfrm>
            <a:off x="7079892" y="4569409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/>
          <p:cNvCxnSpPr>
            <a:endCxn id="31" idx="1"/>
          </p:cNvCxnSpPr>
          <p:nvPr/>
        </p:nvCxnSpPr>
        <p:spPr>
          <a:xfrm>
            <a:off x="6048534" y="4340809"/>
            <a:ext cx="1132570" cy="32981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31" idx="3"/>
          </p:cNvCxnSpPr>
          <p:nvPr/>
        </p:nvCxnSpPr>
        <p:spPr>
          <a:xfrm flipH="1">
            <a:off x="6048534" y="5159313"/>
            <a:ext cx="1132570" cy="36702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31" idx="2"/>
          </p:cNvCxnSpPr>
          <p:nvPr/>
        </p:nvCxnSpPr>
        <p:spPr>
          <a:xfrm flipH="1">
            <a:off x="6048534" y="4914967"/>
            <a:ext cx="1031358" cy="1594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5772433" y="4156494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2433" y="4156494"/>
                <a:ext cx="276101" cy="276999"/>
              </a:xfrm>
              <a:prstGeom prst="rect">
                <a:avLst/>
              </a:prstGeom>
              <a:blipFill>
                <a:blip r:embed="rId11"/>
                <a:stretch>
                  <a:fillRect l="-13333" r="-6667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5772433" y="4733195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2433" y="4733195"/>
                <a:ext cx="281423" cy="276999"/>
              </a:xfrm>
              <a:prstGeom prst="rect">
                <a:avLst/>
              </a:prstGeom>
              <a:blipFill>
                <a:blip r:embed="rId12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5769771" y="5387839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771" y="5387839"/>
                <a:ext cx="281423" cy="276999"/>
              </a:xfrm>
              <a:prstGeom prst="rect">
                <a:avLst/>
              </a:prstGeom>
              <a:blipFill>
                <a:blip r:embed="rId13"/>
                <a:stretch>
                  <a:fillRect l="-12766" r="-6383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線矢印コネクタ 37"/>
          <p:cNvCxnSpPr>
            <a:stCxn id="31" idx="6"/>
          </p:cNvCxnSpPr>
          <p:nvPr/>
        </p:nvCxnSpPr>
        <p:spPr>
          <a:xfrm>
            <a:off x="7771008" y="4914967"/>
            <a:ext cx="75650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6907310" y="4310997"/>
            <a:ext cx="1170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6649132" y="462453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132" y="4624536"/>
                <a:ext cx="181140" cy="276999"/>
              </a:xfrm>
              <a:prstGeom prst="rect">
                <a:avLst/>
              </a:prstGeom>
              <a:blipFill>
                <a:blip r:embed="rId14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テキスト ボックス 40"/>
          <p:cNvSpPr txBox="1"/>
          <p:nvPr/>
        </p:nvSpPr>
        <p:spPr>
          <a:xfrm>
            <a:off x="6840649" y="4983526"/>
            <a:ext cx="1170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42" name="円弧 41"/>
          <p:cNvSpPr/>
          <p:nvPr/>
        </p:nvSpPr>
        <p:spPr>
          <a:xfrm rot="16200000">
            <a:off x="7463303" y="4574099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531765" y="4776467"/>
            <a:ext cx="1170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8577738" y="4763035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7738" y="4763035"/>
                <a:ext cx="186718" cy="276999"/>
              </a:xfrm>
              <a:prstGeom prst="rect">
                <a:avLst/>
              </a:prstGeom>
              <a:blipFill>
                <a:blip r:embed="rId15"/>
                <a:stretch>
                  <a:fillRect l="-32258" r="-25806"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線コネクタ 45"/>
          <p:cNvCxnSpPr/>
          <p:nvPr/>
        </p:nvCxnSpPr>
        <p:spPr>
          <a:xfrm>
            <a:off x="995951" y="4716140"/>
            <a:ext cx="3912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995951" y="4986069"/>
            <a:ext cx="4679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995951" y="5226846"/>
            <a:ext cx="3912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715617" y="4552354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17" y="4552354"/>
                <a:ext cx="276101" cy="276999"/>
              </a:xfrm>
              <a:prstGeom prst="rect">
                <a:avLst/>
              </a:prstGeom>
              <a:blipFill>
                <a:blip r:embed="rId16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715617" y="4798691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17" y="4798691"/>
                <a:ext cx="281423" cy="276999"/>
              </a:xfrm>
              <a:prstGeom prst="rect">
                <a:avLst/>
              </a:prstGeom>
              <a:blipFill>
                <a:blip r:embed="rId17"/>
                <a:stretch>
                  <a:fillRect l="-12766" r="-6383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712955" y="5052382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55" y="5052382"/>
                <a:ext cx="281423" cy="276999"/>
              </a:xfrm>
              <a:prstGeom prst="rect">
                <a:avLst/>
              </a:prstGeom>
              <a:blipFill>
                <a:blip r:embed="rId18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線コネクタ 51"/>
          <p:cNvCxnSpPr/>
          <p:nvPr/>
        </p:nvCxnSpPr>
        <p:spPr>
          <a:xfrm>
            <a:off x="2280945" y="4966471"/>
            <a:ext cx="35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2646882" y="4809833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882" y="4809833"/>
                <a:ext cx="186718" cy="276999"/>
              </a:xfrm>
              <a:prstGeom prst="rect">
                <a:avLst/>
              </a:prstGeom>
              <a:blipFill>
                <a:blip r:embed="rId19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/>
          <p:cNvSpPr txBox="1"/>
          <p:nvPr/>
        </p:nvSpPr>
        <p:spPr>
          <a:xfrm>
            <a:off x="1486244" y="1976707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AND</a:t>
            </a:r>
            <a:endParaRPr kumimoji="1" lang="ja-JP" altLang="en-US" dirty="0"/>
          </a:p>
        </p:txBody>
      </p:sp>
      <p:sp>
        <p:nvSpPr>
          <p:cNvPr id="60" name="フローチャート: 記憶データ 59"/>
          <p:cNvSpPr/>
          <p:nvPr/>
        </p:nvSpPr>
        <p:spPr>
          <a:xfrm flipH="1">
            <a:off x="1262368" y="4573487"/>
            <a:ext cx="1025318" cy="794218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4213 w 10085"/>
              <a:gd name="connsiteY0" fmla="*/ 41 h 10000"/>
              <a:gd name="connsiteX1" fmla="*/ 10085 w 10085"/>
              <a:gd name="connsiteY1" fmla="*/ 0 h 10000"/>
              <a:gd name="connsiteX2" fmla="*/ 8418 w 10085"/>
              <a:gd name="connsiteY2" fmla="*/ 5000 h 10000"/>
              <a:gd name="connsiteX3" fmla="*/ 10085 w 10085"/>
              <a:gd name="connsiteY3" fmla="*/ 10000 h 10000"/>
              <a:gd name="connsiteX4" fmla="*/ 1752 w 10085"/>
              <a:gd name="connsiteY4" fmla="*/ 10000 h 10000"/>
              <a:gd name="connsiteX5" fmla="*/ 85 w 10085"/>
              <a:gd name="connsiteY5" fmla="*/ 5000 h 10000"/>
              <a:gd name="connsiteX6" fmla="*/ 4213 w 10085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262 w 10134"/>
              <a:gd name="connsiteY0" fmla="*/ 41 h 10000"/>
              <a:gd name="connsiteX1" fmla="*/ 10134 w 10134"/>
              <a:gd name="connsiteY1" fmla="*/ 0 h 10000"/>
              <a:gd name="connsiteX2" fmla="*/ 8467 w 10134"/>
              <a:gd name="connsiteY2" fmla="*/ 5000 h 10000"/>
              <a:gd name="connsiteX3" fmla="*/ 10134 w 10134"/>
              <a:gd name="connsiteY3" fmla="*/ 10000 h 10000"/>
              <a:gd name="connsiteX4" fmla="*/ 4351 w 10134"/>
              <a:gd name="connsiteY4" fmla="*/ 9918 h 10000"/>
              <a:gd name="connsiteX5" fmla="*/ 134 w 10134"/>
              <a:gd name="connsiteY5" fmla="*/ 5000 h 10000"/>
              <a:gd name="connsiteX6" fmla="*/ 4262 w 10134"/>
              <a:gd name="connsiteY6" fmla="*/ 41 h 10000"/>
              <a:gd name="connsiteX0" fmla="*/ 4301 w 10173"/>
              <a:gd name="connsiteY0" fmla="*/ 41 h 10000"/>
              <a:gd name="connsiteX1" fmla="*/ 10173 w 10173"/>
              <a:gd name="connsiteY1" fmla="*/ 0 h 10000"/>
              <a:gd name="connsiteX2" fmla="*/ 8506 w 10173"/>
              <a:gd name="connsiteY2" fmla="*/ 5000 h 10000"/>
              <a:gd name="connsiteX3" fmla="*/ 10173 w 10173"/>
              <a:gd name="connsiteY3" fmla="*/ 10000 h 10000"/>
              <a:gd name="connsiteX4" fmla="*/ 4390 w 10173"/>
              <a:gd name="connsiteY4" fmla="*/ 9918 h 10000"/>
              <a:gd name="connsiteX5" fmla="*/ 173 w 10173"/>
              <a:gd name="connsiteY5" fmla="*/ 5000 h 10000"/>
              <a:gd name="connsiteX6" fmla="*/ 4301 w 10173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6139 w 10029"/>
              <a:gd name="connsiteY0" fmla="*/ 41 h 10000"/>
              <a:gd name="connsiteX1" fmla="*/ 10029 w 10029"/>
              <a:gd name="connsiteY1" fmla="*/ 0 h 10000"/>
              <a:gd name="connsiteX2" fmla="*/ 7962 w 10029"/>
              <a:gd name="connsiteY2" fmla="*/ 5122 h 10000"/>
              <a:gd name="connsiteX3" fmla="*/ 10029 w 10029"/>
              <a:gd name="connsiteY3" fmla="*/ 10000 h 10000"/>
              <a:gd name="connsiteX4" fmla="*/ 4246 w 10029"/>
              <a:gd name="connsiteY4" fmla="*/ 9918 h 10000"/>
              <a:gd name="connsiteX5" fmla="*/ 29 w 10029"/>
              <a:gd name="connsiteY5" fmla="*/ 5000 h 10000"/>
              <a:gd name="connsiteX6" fmla="*/ 6139 w 10029"/>
              <a:gd name="connsiteY6" fmla="*/ 41 h 10000"/>
              <a:gd name="connsiteX0" fmla="*/ 6139 w 10029"/>
              <a:gd name="connsiteY0" fmla="*/ 41 h 10000"/>
              <a:gd name="connsiteX1" fmla="*/ 10029 w 10029"/>
              <a:gd name="connsiteY1" fmla="*/ 0 h 10000"/>
              <a:gd name="connsiteX2" fmla="*/ 7962 w 10029"/>
              <a:gd name="connsiteY2" fmla="*/ 5122 h 10000"/>
              <a:gd name="connsiteX3" fmla="*/ 10029 w 10029"/>
              <a:gd name="connsiteY3" fmla="*/ 10000 h 10000"/>
              <a:gd name="connsiteX4" fmla="*/ 4246 w 10029"/>
              <a:gd name="connsiteY4" fmla="*/ 9918 h 10000"/>
              <a:gd name="connsiteX5" fmla="*/ 29 w 10029"/>
              <a:gd name="connsiteY5" fmla="*/ 5000 h 10000"/>
              <a:gd name="connsiteX6" fmla="*/ 6139 w 10029"/>
              <a:gd name="connsiteY6" fmla="*/ 41 h 10000"/>
              <a:gd name="connsiteX0" fmla="*/ 6111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6088 w 10001"/>
              <a:gd name="connsiteY4" fmla="*/ 10000 h 10000"/>
              <a:gd name="connsiteX5" fmla="*/ 1 w 10001"/>
              <a:gd name="connsiteY5" fmla="*/ 5000 h 10000"/>
              <a:gd name="connsiteX6" fmla="*/ 6111 w 10001"/>
              <a:gd name="connsiteY6" fmla="*/ 41 h 10000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1" h="10001">
                <a:moveTo>
                  <a:pt x="6111" y="41"/>
                </a:moveTo>
                <a:lnTo>
                  <a:pt x="10001" y="0"/>
                </a:lnTo>
                <a:cubicBezTo>
                  <a:pt x="9179" y="384"/>
                  <a:pt x="7947" y="3334"/>
                  <a:pt x="7934" y="5122"/>
                </a:cubicBezTo>
                <a:cubicBezTo>
                  <a:pt x="7921" y="6910"/>
                  <a:pt x="9006" y="9584"/>
                  <a:pt x="10001" y="10000"/>
                </a:cubicBezTo>
                <a:lnTo>
                  <a:pt x="6088" y="10000"/>
                </a:lnTo>
                <a:cubicBezTo>
                  <a:pt x="1688" y="10081"/>
                  <a:pt x="-3" y="5517"/>
                  <a:pt x="1" y="5000"/>
                </a:cubicBezTo>
                <a:cubicBezTo>
                  <a:pt x="5" y="4483"/>
                  <a:pt x="2212" y="41"/>
                  <a:pt x="6111" y="41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表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6547119"/>
                  </p:ext>
                </p:extLst>
              </p:nvPr>
            </p:nvGraphicFramePr>
            <p:xfrm>
              <a:off x="3057221" y="1712101"/>
              <a:ext cx="1597408" cy="196992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399352">
                      <a:extLst>
                        <a:ext uri="{9D8B030D-6E8A-4147-A177-3AD203B41FA5}">
                          <a16:colId xmlns:a16="http://schemas.microsoft.com/office/drawing/2014/main" val="3794319138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val="3485349666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val="1370293190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val="1657222314"/>
                        </a:ext>
                      </a:extLst>
                    </a:gridCol>
                  </a:tblGrid>
                  <a:tr h="1880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871833186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2503296175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075581083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4116625603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377314207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803090484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2330751063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2518789503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0653363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表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6547119"/>
                  </p:ext>
                </p:extLst>
              </p:nvPr>
            </p:nvGraphicFramePr>
            <p:xfrm>
              <a:off x="3057221" y="1712101"/>
              <a:ext cx="1597408" cy="196992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399352">
                      <a:extLst>
                        <a:ext uri="{9D8B030D-6E8A-4147-A177-3AD203B41FA5}">
                          <a16:colId xmlns:a16="http://schemas.microsoft.com/office/drawing/2014/main" val="3794319138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val="3485349666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val="1370293190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val="1657222314"/>
                        </a:ext>
                      </a:extLst>
                    </a:gridCol>
                  </a:tblGrid>
                  <a:tr h="2188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>
                        <a:blipFill>
                          <a:blip r:embed="rId20"/>
                          <a:stretch>
                            <a:fillRect l="-1515" t="-2778" r="-304545" b="-82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>
                        <a:blipFill>
                          <a:blip r:embed="rId20"/>
                          <a:stretch>
                            <a:fillRect l="-101515" t="-2778" r="-204545" b="-82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>
                        <a:blipFill>
                          <a:blip r:embed="rId20"/>
                          <a:stretch>
                            <a:fillRect l="-204615" t="-2778" r="-107692" b="-82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>
                        <a:blipFill>
                          <a:blip r:embed="rId20"/>
                          <a:stretch>
                            <a:fillRect l="-300000" t="-2778" r="-6061" b="-82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1833186"/>
                      </a:ext>
                    </a:extLst>
                  </a:tr>
                  <a:tr h="218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2503296175"/>
                      </a:ext>
                    </a:extLst>
                  </a:tr>
                  <a:tr h="218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075581083"/>
                      </a:ext>
                    </a:extLst>
                  </a:tr>
                  <a:tr h="218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4116625603"/>
                      </a:ext>
                    </a:extLst>
                  </a:tr>
                  <a:tr h="218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377314207"/>
                      </a:ext>
                    </a:extLst>
                  </a:tr>
                  <a:tr h="218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803090484"/>
                      </a:ext>
                    </a:extLst>
                  </a:tr>
                  <a:tr h="218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2330751063"/>
                      </a:ext>
                    </a:extLst>
                  </a:tr>
                  <a:tr h="218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2518789503"/>
                      </a:ext>
                    </a:extLst>
                  </a:tr>
                  <a:tr h="218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06533634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0" name="右矢印 69"/>
          <p:cNvSpPr/>
          <p:nvPr/>
        </p:nvSpPr>
        <p:spPr>
          <a:xfrm>
            <a:off x="5003923" y="4635546"/>
            <a:ext cx="376518" cy="634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1459052" y="421488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OR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0" name="表 7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8758856"/>
                  </p:ext>
                </p:extLst>
              </p:nvPr>
            </p:nvGraphicFramePr>
            <p:xfrm>
              <a:off x="3056100" y="4127759"/>
              <a:ext cx="1597408" cy="196992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399352">
                      <a:extLst>
                        <a:ext uri="{9D8B030D-6E8A-4147-A177-3AD203B41FA5}">
                          <a16:colId xmlns:a16="http://schemas.microsoft.com/office/drawing/2014/main" val="3794319138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val="3485349666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val="1370293190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val="165722231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871833186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2503296175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075581083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4116625603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377314207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803090484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2330751063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2518789503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0653363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0" name="表 7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8758856"/>
                  </p:ext>
                </p:extLst>
              </p:nvPr>
            </p:nvGraphicFramePr>
            <p:xfrm>
              <a:off x="3056100" y="4127759"/>
              <a:ext cx="1597408" cy="196992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399352">
                      <a:extLst>
                        <a:ext uri="{9D8B030D-6E8A-4147-A177-3AD203B41FA5}">
                          <a16:colId xmlns:a16="http://schemas.microsoft.com/office/drawing/2014/main" val="3794319138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val="3485349666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val="1370293190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val="1657222314"/>
                        </a:ext>
                      </a:extLst>
                    </a:gridCol>
                  </a:tblGrid>
                  <a:tr h="2188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>
                        <a:blipFill>
                          <a:blip r:embed="rId21"/>
                          <a:stretch>
                            <a:fillRect l="-1515" t="-2778" r="-304545" b="-8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>
                        <a:blipFill>
                          <a:blip r:embed="rId21"/>
                          <a:stretch>
                            <a:fillRect l="-101515" t="-2778" r="-204545" b="-8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>
                        <a:blipFill>
                          <a:blip r:embed="rId21"/>
                          <a:stretch>
                            <a:fillRect l="-204615" t="-2778" r="-107692" b="-8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>
                        <a:blipFill>
                          <a:blip r:embed="rId21"/>
                          <a:stretch>
                            <a:fillRect l="-300000" t="-2778" r="-6061" b="-8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1833186"/>
                      </a:ext>
                    </a:extLst>
                  </a:tr>
                  <a:tr h="218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2503296175"/>
                      </a:ext>
                    </a:extLst>
                  </a:tr>
                  <a:tr h="218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075581083"/>
                      </a:ext>
                    </a:extLst>
                  </a:tr>
                  <a:tr h="218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4116625603"/>
                      </a:ext>
                    </a:extLst>
                  </a:tr>
                  <a:tr h="218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377314207"/>
                      </a:ext>
                    </a:extLst>
                  </a:tr>
                  <a:tr h="218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803090484"/>
                      </a:ext>
                    </a:extLst>
                  </a:tr>
                  <a:tr h="218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2330751063"/>
                      </a:ext>
                    </a:extLst>
                  </a:tr>
                  <a:tr h="218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2518789503"/>
                      </a:ext>
                    </a:extLst>
                  </a:tr>
                  <a:tr h="218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06533634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1" name="テキスト ボックス 80"/>
          <p:cNvSpPr txBox="1"/>
          <p:nvPr/>
        </p:nvSpPr>
        <p:spPr>
          <a:xfrm>
            <a:off x="2957688" y="1361737"/>
            <a:ext cx="20890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Truth table for AND</a:t>
            </a:r>
            <a:endParaRPr kumimoji="1" lang="ja-JP" altLang="en-US" sz="1600" dirty="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2853378" y="3817940"/>
            <a:ext cx="20602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/>
              <a:t>Truth table for OR</a:t>
            </a:r>
          </a:p>
        </p:txBody>
      </p:sp>
    </p:spTree>
    <p:extLst>
      <p:ext uri="{BB962C8B-B14F-4D97-AF65-F5344CB8AC3E}">
        <p14:creationId xmlns:p14="http://schemas.microsoft.com/office/powerpoint/2010/main" val="4204343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95698" y="865216"/>
            <a:ext cx="8067937" cy="705959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NAND and </a:t>
            </a:r>
            <a:r>
              <a:rPr lang="en-US" altLang="ja-JP" dirty="0"/>
              <a:t>NOT gate </a:t>
            </a:r>
            <a:r>
              <a:rPr lang="en-US" altLang="ja-JP" dirty="0" smtClean="0"/>
              <a:t>can be constructed by using a negative values as weights and a threshold.</a:t>
            </a:r>
            <a:endParaRPr kumimoji="1" lang="ja-JP" altLang="en-US" dirty="0"/>
          </a:p>
        </p:txBody>
      </p:sp>
      <p:sp>
        <p:nvSpPr>
          <p:cNvPr id="4" name="楕円 3"/>
          <p:cNvSpPr/>
          <p:nvPr/>
        </p:nvSpPr>
        <p:spPr>
          <a:xfrm>
            <a:off x="6898757" y="2498896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>
            <a:endCxn id="4" idx="1"/>
          </p:cNvCxnSpPr>
          <p:nvPr/>
        </p:nvCxnSpPr>
        <p:spPr>
          <a:xfrm>
            <a:off x="5867399" y="2270296"/>
            <a:ext cx="1132570" cy="32981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>
            <a:stCxn id="4" idx="3"/>
          </p:cNvCxnSpPr>
          <p:nvPr/>
        </p:nvCxnSpPr>
        <p:spPr>
          <a:xfrm flipH="1">
            <a:off x="5867399" y="3088800"/>
            <a:ext cx="1132570" cy="36702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>
            <a:stCxn id="4" idx="2"/>
          </p:cNvCxnSpPr>
          <p:nvPr/>
        </p:nvCxnSpPr>
        <p:spPr>
          <a:xfrm flipH="1">
            <a:off x="5867399" y="2844454"/>
            <a:ext cx="1031358" cy="1594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5591298" y="2085981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298" y="2085981"/>
                <a:ext cx="276101" cy="276999"/>
              </a:xfrm>
              <a:prstGeom prst="rect">
                <a:avLst/>
              </a:prstGeom>
              <a:blipFill>
                <a:blip r:embed="rId2"/>
                <a:stretch>
                  <a:fillRect l="-13333" r="-8889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5591298" y="2662682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298" y="2662682"/>
                <a:ext cx="281423" cy="276999"/>
              </a:xfrm>
              <a:prstGeom prst="rect">
                <a:avLst/>
              </a:prstGeom>
              <a:blipFill>
                <a:blip r:embed="rId3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5588636" y="3317326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636" y="3317326"/>
                <a:ext cx="281423" cy="276999"/>
              </a:xfrm>
              <a:prstGeom prst="rect">
                <a:avLst/>
              </a:prstGeom>
              <a:blipFill>
                <a:blip r:embed="rId4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矢印コネクタ 10"/>
          <p:cNvCxnSpPr>
            <a:stCxn id="4" idx="6"/>
          </p:cNvCxnSpPr>
          <p:nvPr/>
        </p:nvCxnSpPr>
        <p:spPr>
          <a:xfrm>
            <a:off x="7589873" y="2844454"/>
            <a:ext cx="75650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6726175" y="2240484"/>
            <a:ext cx="18755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dirty="0" smtClean="0"/>
              <a:t>-2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6467997" y="2554023"/>
                <a:ext cx="258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7997" y="2554023"/>
                <a:ext cx="258084" cy="276999"/>
              </a:xfrm>
              <a:prstGeom prst="rect">
                <a:avLst/>
              </a:prstGeom>
              <a:blipFill>
                <a:blip r:embed="rId5"/>
                <a:stretch>
                  <a:fillRect l="-4762" r="-23810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/>
          <p:cNvSpPr txBox="1"/>
          <p:nvPr/>
        </p:nvSpPr>
        <p:spPr>
          <a:xfrm>
            <a:off x="6659514" y="2913013"/>
            <a:ext cx="18755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dirty="0" smtClean="0"/>
              <a:t>-2</a:t>
            </a:r>
            <a:endParaRPr kumimoji="1" lang="ja-JP" altLang="en-US" dirty="0"/>
          </a:p>
        </p:txBody>
      </p:sp>
      <p:sp>
        <p:nvSpPr>
          <p:cNvPr id="15" name="円弧 14"/>
          <p:cNvSpPr/>
          <p:nvPr/>
        </p:nvSpPr>
        <p:spPr>
          <a:xfrm rot="16200000">
            <a:off x="7282168" y="2503586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350630" y="2705954"/>
            <a:ext cx="18755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dirty="0" smtClean="0"/>
              <a:t>-5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8396603" y="2692522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6603" y="2692522"/>
                <a:ext cx="186718" cy="276999"/>
              </a:xfrm>
              <a:prstGeom prst="rect">
                <a:avLst/>
              </a:prstGeom>
              <a:blipFill>
                <a:blip r:embed="rId6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フローチャート: 論理積ゲート 17"/>
          <p:cNvSpPr/>
          <p:nvPr/>
        </p:nvSpPr>
        <p:spPr>
          <a:xfrm>
            <a:off x="1188154" y="2445338"/>
            <a:ext cx="935916" cy="725820"/>
          </a:xfrm>
          <a:prstGeom prst="flowChartDe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/>
          <p:cNvCxnSpPr/>
          <p:nvPr/>
        </p:nvCxnSpPr>
        <p:spPr>
          <a:xfrm>
            <a:off x="829732" y="2557917"/>
            <a:ext cx="3584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829732" y="2816499"/>
            <a:ext cx="358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829732" y="3068623"/>
            <a:ext cx="358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/>
              <p:cNvSpPr txBox="1"/>
              <p:nvPr/>
            </p:nvSpPr>
            <p:spPr>
              <a:xfrm>
                <a:off x="560310" y="236150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10" y="2361502"/>
                <a:ext cx="276101" cy="276999"/>
              </a:xfrm>
              <a:prstGeom prst="rect">
                <a:avLst/>
              </a:prstGeom>
              <a:blipFill>
                <a:blip r:embed="rId7"/>
                <a:stretch>
                  <a:fillRect l="-13333" r="-6667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560310" y="2607839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10" y="2607839"/>
                <a:ext cx="281423" cy="276999"/>
              </a:xfrm>
              <a:prstGeom prst="rect">
                <a:avLst/>
              </a:prstGeom>
              <a:blipFill>
                <a:blip r:embed="rId8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557648" y="2861530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48" y="2861530"/>
                <a:ext cx="281423" cy="276999"/>
              </a:xfrm>
              <a:prstGeom prst="rect">
                <a:avLst/>
              </a:prstGeom>
              <a:blipFill>
                <a:blip r:embed="rId9"/>
                <a:stretch>
                  <a:fillRect l="-12766" r="-6383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コネクタ 27"/>
          <p:cNvCxnSpPr/>
          <p:nvPr/>
        </p:nvCxnSpPr>
        <p:spPr>
          <a:xfrm>
            <a:off x="2282190" y="2816499"/>
            <a:ext cx="264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2576459" y="2656892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459" y="2656892"/>
                <a:ext cx="186718" cy="276999"/>
              </a:xfrm>
              <a:prstGeom prst="rect">
                <a:avLst/>
              </a:prstGeom>
              <a:blipFill>
                <a:blip r:embed="rId10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楕円 30"/>
          <p:cNvSpPr/>
          <p:nvPr/>
        </p:nvSpPr>
        <p:spPr>
          <a:xfrm>
            <a:off x="6883733" y="4663460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/>
          <p:cNvCxnSpPr>
            <a:stCxn id="31" idx="2"/>
          </p:cNvCxnSpPr>
          <p:nvPr/>
        </p:nvCxnSpPr>
        <p:spPr>
          <a:xfrm flipH="1">
            <a:off x="5852375" y="5009018"/>
            <a:ext cx="1031358" cy="1594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5600118" y="4850747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118" y="4850747"/>
                <a:ext cx="276101" cy="276999"/>
              </a:xfrm>
              <a:prstGeom prst="rect">
                <a:avLst/>
              </a:prstGeom>
              <a:blipFill>
                <a:blip r:embed="rId11"/>
                <a:stretch>
                  <a:fillRect l="-13333" r="-6667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線矢印コネクタ 37"/>
          <p:cNvCxnSpPr>
            <a:stCxn id="31" idx="6"/>
          </p:cNvCxnSpPr>
          <p:nvPr/>
        </p:nvCxnSpPr>
        <p:spPr>
          <a:xfrm>
            <a:off x="7574849" y="5009018"/>
            <a:ext cx="75650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6452973" y="4718587"/>
            <a:ext cx="18755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dirty="0" smtClean="0"/>
              <a:t>-2</a:t>
            </a:r>
            <a:endParaRPr kumimoji="1" lang="ja-JP" altLang="en-US" dirty="0"/>
          </a:p>
        </p:txBody>
      </p:sp>
      <p:sp>
        <p:nvSpPr>
          <p:cNvPr id="42" name="円弧 41"/>
          <p:cNvSpPr/>
          <p:nvPr/>
        </p:nvSpPr>
        <p:spPr>
          <a:xfrm rot="16200000">
            <a:off x="7267144" y="4668150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335606" y="4870518"/>
            <a:ext cx="18755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dirty="0" smtClean="0"/>
              <a:t>-1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8381579" y="4857086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579" y="4857086"/>
                <a:ext cx="186718" cy="276999"/>
              </a:xfrm>
              <a:prstGeom prst="rect">
                <a:avLst/>
              </a:prstGeom>
              <a:blipFill>
                <a:blip r:embed="rId12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線コネクタ 46"/>
          <p:cNvCxnSpPr/>
          <p:nvPr/>
        </p:nvCxnSpPr>
        <p:spPr>
          <a:xfrm>
            <a:off x="830720" y="4966299"/>
            <a:ext cx="4166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557648" y="4810397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48" y="4810397"/>
                <a:ext cx="276101" cy="276999"/>
              </a:xfrm>
              <a:prstGeom prst="rect">
                <a:avLst/>
              </a:prstGeom>
              <a:blipFill>
                <a:blip r:embed="rId13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線コネクタ 51"/>
          <p:cNvCxnSpPr/>
          <p:nvPr/>
        </p:nvCxnSpPr>
        <p:spPr>
          <a:xfrm>
            <a:off x="2125060" y="4973296"/>
            <a:ext cx="2507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2399222" y="4810397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222" y="4810397"/>
                <a:ext cx="186718" cy="276999"/>
              </a:xfrm>
              <a:prstGeom prst="rect">
                <a:avLst/>
              </a:prstGeom>
              <a:blipFill>
                <a:blip r:embed="rId14"/>
                <a:stretch>
                  <a:fillRect l="-33333" r="-30000"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/>
          <p:cNvSpPr txBox="1"/>
          <p:nvPr/>
        </p:nvSpPr>
        <p:spPr>
          <a:xfrm>
            <a:off x="1288264" y="2086757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NAND</a:t>
            </a:r>
            <a:endParaRPr kumimoji="1" lang="ja-JP" altLang="en-US" dirty="0"/>
          </a:p>
        </p:txBody>
      </p:sp>
      <p:sp>
        <p:nvSpPr>
          <p:cNvPr id="26" name="楕円 25"/>
          <p:cNvSpPr/>
          <p:nvPr/>
        </p:nvSpPr>
        <p:spPr>
          <a:xfrm>
            <a:off x="2122702" y="2722564"/>
            <a:ext cx="159488" cy="1594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二等辺三角形 44"/>
          <p:cNvSpPr/>
          <p:nvPr/>
        </p:nvSpPr>
        <p:spPr>
          <a:xfrm rot="5400000">
            <a:off x="1190189" y="4618534"/>
            <a:ext cx="829172" cy="71480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楕円 58"/>
          <p:cNvSpPr/>
          <p:nvPr/>
        </p:nvSpPr>
        <p:spPr>
          <a:xfrm>
            <a:off x="1962177" y="4886555"/>
            <a:ext cx="159488" cy="1594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1308764" y="4241034"/>
            <a:ext cx="592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NOT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7" name="表 5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8832479"/>
                  </p:ext>
                </p:extLst>
              </p:nvPr>
            </p:nvGraphicFramePr>
            <p:xfrm>
              <a:off x="3037149" y="1681048"/>
              <a:ext cx="1597408" cy="224424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399352">
                      <a:extLst>
                        <a:ext uri="{9D8B030D-6E8A-4147-A177-3AD203B41FA5}">
                          <a16:colId xmlns:a16="http://schemas.microsoft.com/office/drawing/2014/main" val="3794319138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val="3485349666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val="1370293190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val="1657222314"/>
                        </a:ext>
                      </a:extLst>
                    </a:gridCol>
                  </a:tblGrid>
                  <a:tr h="1880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871833186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2503296175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075581083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4116625603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377314207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803090484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2330751063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2518789503"/>
                      </a:ext>
                    </a:extLst>
                  </a:tr>
                  <a:tr h="2192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0653363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7" name="表 5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8832479"/>
                  </p:ext>
                </p:extLst>
              </p:nvPr>
            </p:nvGraphicFramePr>
            <p:xfrm>
              <a:off x="3037149" y="1681048"/>
              <a:ext cx="1597408" cy="224424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399352">
                      <a:extLst>
                        <a:ext uri="{9D8B030D-6E8A-4147-A177-3AD203B41FA5}">
                          <a16:colId xmlns:a16="http://schemas.microsoft.com/office/drawing/2014/main" val="3794319138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val="3485349666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val="1370293190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val="1657222314"/>
                        </a:ext>
                      </a:extLst>
                    </a:gridCol>
                  </a:tblGrid>
                  <a:tr h="2493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>
                        <a:blipFill>
                          <a:blip r:embed="rId15"/>
                          <a:stretch>
                            <a:fillRect l="-1515" t="-2439" r="-304545" b="-8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>
                        <a:blipFill>
                          <a:blip r:embed="rId15"/>
                          <a:stretch>
                            <a:fillRect l="-101515" t="-2439" r="-204545" b="-8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>
                        <a:blipFill>
                          <a:blip r:embed="rId15"/>
                          <a:stretch>
                            <a:fillRect l="-204615" t="-2439" r="-107692" b="-8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>
                        <a:blipFill>
                          <a:blip r:embed="rId15"/>
                          <a:stretch>
                            <a:fillRect l="-300000" t="-2439" r="-6061" b="-8292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1833186"/>
                      </a:ext>
                    </a:extLst>
                  </a:tr>
                  <a:tr h="249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2503296175"/>
                      </a:ext>
                    </a:extLst>
                  </a:tr>
                  <a:tr h="249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075581083"/>
                      </a:ext>
                    </a:extLst>
                  </a:tr>
                  <a:tr h="249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4116625603"/>
                      </a:ext>
                    </a:extLst>
                  </a:tr>
                  <a:tr h="249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377314207"/>
                      </a:ext>
                    </a:extLst>
                  </a:tr>
                  <a:tr h="249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803090484"/>
                      </a:ext>
                    </a:extLst>
                  </a:tr>
                  <a:tr h="249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2330751063"/>
                      </a:ext>
                    </a:extLst>
                  </a:tr>
                  <a:tr h="249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2518789503"/>
                      </a:ext>
                    </a:extLst>
                  </a:tr>
                  <a:tr h="249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06533634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8" name="表 5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6812709"/>
                  </p:ext>
                </p:extLst>
              </p:nvPr>
            </p:nvGraphicFramePr>
            <p:xfrm>
              <a:off x="3455263" y="4707986"/>
              <a:ext cx="798704" cy="83952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399352">
                      <a:extLst>
                        <a:ext uri="{9D8B030D-6E8A-4147-A177-3AD203B41FA5}">
                          <a16:colId xmlns:a16="http://schemas.microsoft.com/office/drawing/2014/main" val="3794319138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val="1657222314"/>
                        </a:ext>
                      </a:extLst>
                    </a:gridCol>
                  </a:tblGrid>
                  <a:tr h="1880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6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6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871833186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2503296175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0755810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8" name="表 5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6812709"/>
                  </p:ext>
                </p:extLst>
              </p:nvPr>
            </p:nvGraphicFramePr>
            <p:xfrm>
              <a:off x="3455263" y="4707986"/>
              <a:ext cx="798704" cy="83952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399352">
                      <a:extLst>
                        <a:ext uri="{9D8B030D-6E8A-4147-A177-3AD203B41FA5}">
                          <a16:colId xmlns:a16="http://schemas.microsoft.com/office/drawing/2014/main" val="3794319138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val="1657222314"/>
                        </a:ext>
                      </a:extLst>
                    </a:gridCol>
                  </a:tblGrid>
                  <a:tr h="279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>
                        <a:blipFill>
                          <a:blip r:embed="rId16"/>
                          <a:stretch>
                            <a:fillRect l="-1515" t="-2174" r="-106061" b="-23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>
                        <a:blipFill>
                          <a:blip r:embed="rId16"/>
                          <a:stretch>
                            <a:fillRect l="-101515" t="-2174" r="-6061" b="-2326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1833186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2503296175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07558108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0" name="テキスト ボックス 59"/>
          <p:cNvSpPr txBox="1"/>
          <p:nvPr/>
        </p:nvSpPr>
        <p:spPr>
          <a:xfrm>
            <a:off x="2870188" y="1381065"/>
            <a:ext cx="1783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Truth table for NAND</a:t>
            </a:r>
            <a:endParaRPr kumimoji="1" lang="ja-JP" altLang="en-US" sz="1400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3049733" y="4407160"/>
            <a:ext cx="1597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Truth table for NOT</a:t>
            </a:r>
            <a:endParaRPr kumimoji="1" lang="ja-JP" altLang="en-US" sz="1400" dirty="0"/>
          </a:p>
        </p:txBody>
      </p:sp>
      <p:sp>
        <p:nvSpPr>
          <p:cNvPr id="63" name="右矢印 62"/>
          <p:cNvSpPr/>
          <p:nvPr/>
        </p:nvSpPr>
        <p:spPr>
          <a:xfrm>
            <a:off x="4988899" y="2567053"/>
            <a:ext cx="376518" cy="634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右矢印 63"/>
          <p:cNvSpPr/>
          <p:nvPr/>
        </p:nvSpPr>
        <p:spPr>
          <a:xfrm>
            <a:off x="4988899" y="4704915"/>
            <a:ext cx="376518" cy="634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2689024" y="5836808"/>
            <a:ext cx="64843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※ </a:t>
            </a:r>
            <a:r>
              <a:rPr lang="ja-JP" altLang="en-US" dirty="0" smtClean="0"/>
              <a:t>Any </a:t>
            </a:r>
            <a:r>
              <a:rPr lang="ja-JP" altLang="en-US" dirty="0"/>
              <a:t>logical circuits can be constructed </a:t>
            </a:r>
            <a:r>
              <a:rPr lang="en-US" altLang="ja-JP" dirty="0" smtClean="0"/>
              <a:t>with</a:t>
            </a:r>
            <a:r>
              <a:rPr lang="ja-JP" altLang="en-US" dirty="0" smtClean="0"/>
              <a:t> </a:t>
            </a:r>
            <a:r>
              <a:rPr lang="ja-JP" altLang="en-US" dirty="0"/>
              <a:t>only NAND </a:t>
            </a:r>
            <a:r>
              <a:rPr lang="ja-JP" altLang="en-US" dirty="0" smtClean="0"/>
              <a:t>gates</a:t>
            </a:r>
            <a:r>
              <a:rPr lang="en-US" altLang="ja-JP" dirty="0" smtClean="0"/>
              <a:t>.</a:t>
            </a:r>
            <a:endParaRPr lang="ja-JP" altLang="en-US" dirty="0"/>
          </a:p>
        </p:txBody>
      </p:sp>
      <p:sp>
        <p:nvSpPr>
          <p:cNvPr id="56" name="タイトル 1"/>
          <p:cNvSpPr>
            <a:spLocks noGrp="1"/>
          </p:cNvSpPr>
          <p:nvPr>
            <p:ph type="title"/>
          </p:nvPr>
        </p:nvSpPr>
        <p:spPr>
          <a:xfrm>
            <a:off x="302782" y="162910"/>
            <a:ext cx="8387046" cy="593835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Representation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of logic functions using formal neurons (2)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1665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Exercise2.1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40727" y="963180"/>
            <a:ext cx="8046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Construct a NOR gate with a formal neuron by setting appropriate weights and a threshold.</a:t>
            </a:r>
            <a:endParaRPr kumimoji="1" lang="ja-JP" altLang="en-US" sz="2000" dirty="0"/>
          </a:p>
        </p:txBody>
      </p:sp>
      <p:sp>
        <p:nvSpPr>
          <p:cNvPr id="39" name="楕円 38"/>
          <p:cNvSpPr/>
          <p:nvPr/>
        </p:nvSpPr>
        <p:spPr>
          <a:xfrm>
            <a:off x="7056203" y="3201349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コネクタ 39"/>
          <p:cNvCxnSpPr>
            <a:endCxn id="39" idx="1"/>
          </p:cNvCxnSpPr>
          <p:nvPr/>
        </p:nvCxnSpPr>
        <p:spPr>
          <a:xfrm>
            <a:off x="6024845" y="2972749"/>
            <a:ext cx="1132570" cy="32981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39" idx="3"/>
          </p:cNvCxnSpPr>
          <p:nvPr/>
        </p:nvCxnSpPr>
        <p:spPr>
          <a:xfrm flipH="1">
            <a:off x="6024845" y="3791253"/>
            <a:ext cx="1132570" cy="36702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39" idx="2"/>
          </p:cNvCxnSpPr>
          <p:nvPr/>
        </p:nvCxnSpPr>
        <p:spPr>
          <a:xfrm flipH="1">
            <a:off x="6024845" y="3546907"/>
            <a:ext cx="1031358" cy="1594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5748744" y="2788434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744" y="2788434"/>
                <a:ext cx="276101" cy="276999"/>
              </a:xfrm>
              <a:prstGeom prst="rect">
                <a:avLst/>
              </a:prstGeom>
              <a:blipFill>
                <a:blip r:embed="rId2"/>
                <a:stretch>
                  <a:fillRect l="-13333" r="-8889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5748744" y="3365135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744" y="3365135"/>
                <a:ext cx="281423" cy="276999"/>
              </a:xfrm>
              <a:prstGeom prst="rect">
                <a:avLst/>
              </a:prstGeom>
              <a:blipFill>
                <a:blip r:embed="rId3"/>
                <a:stretch>
                  <a:fillRect l="-13043" r="-8696" b="-1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5746082" y="4019779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082" y="4019779"/>
                <a:ext cx="281423" cy="276999"/>
              </a:xfrm>
              <a:prstGeom prst="rect">
                <a:avLst/>
              </a:prstGeom>
              <a:blipFill>
                <a:blip r:embed="rId4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線矢印コネクタ 45"/>
          <p:cNvCxnSpPr>
            <a:stCxn id="39" idx="6"/>
          </p:cNvCxnSpPr>
          <p:nvPr/>
        </p:nvCxnSpPr>
        <p:spPr>
          <a:xfrm>
            <a:off x="7747319" y="3546907"/>
            <a:ext cx="75650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円弧 49"/>
          <p:cNvSpPr/>
          <p:nvPr/>
        </p:nvSpPr>
        <p:spPr>
          <a:xfrm rot="16200000">
            <a:off x="7439614" y="3206039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8554049" y="3394975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4049" y="3394975"/>
                <a:ext cx="186718" cy="276999"/>
              </a:xfrm>
              <a:prstGeom prst="rect">
                <a:avLst/>
              </a:prstGeom>
              <a:blipFill>
                <a:blip r:embed="rId5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線コネクタ 53"/>
          <p:cNvCxnSpPr/>
          <p:nvPr/>
        </p:nvCxnSpPr>
        <p:spPr>
          <a:xfrm>
            <a:off x="987178" y="3260370"/>
            <a:ext cx="358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endCxn id="67" idx="2"/>
          </p:cNvCxnSpPr>
          <p:nvPr/>
        </p:nvCxnSpPr>
        <p:spPr>
          <a:xfrm flipV="1">
            <a:off x="987178" y="3514410"/>
            <a:ext cx="469513" cy="45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>
            <a:off x="987178" y="3771076"/>
            <a:ext cx="358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717756" y="3063955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56" y="3063955"/>
                <a:ext cx="276101" cy="276999"/>
              </a:xfrm>
              <a:prstGeom prst="rect">
                <a:avLst/>
              </a:prstGeom>
              <a:blipFill>
                <a:blip r:embed="rId6"/>
                <a:stretch>
                  <a:fillRect l="-13333" r="-6667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/>
              <p:cNvSpPr txBox="1"/>
              <p:nvPr/>
            </p:nvSpPr>
            <p:spPr>
              <a:xfrm>
                <a:off x="717756" y="3310292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8" name="テキスト ボックス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56" y="3310292"/>
                <a:ext cx="281423" cy="276999"/>
              </a:xfrm>
              <a:prstGeom prst="rect">
                <a:avLst/>
              </a:prstGeom>
              <a:blipFill>
                <a:blip r:embed="rId7"/>
                <a:stretch>
                  <a:fillRect l="-13043" r="-6522" b="-1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/>
              <p:cNvSpPr txBox="1"/>
              <p:nvPr/>
            </p:nvSpPr>
            <p:spPr>
              <a:xfrm>
                <a:off x="715094" y="3563983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9" name="テキスト ボックス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094" y="3563983"/>
                <a:ext cx="281423" cy="276999"/>
              </a:xfrm>
              <a:prstGeom prst="rect">
                <a:avLst/>
              </a:prstGeom>
              <a:blipFill>
                <a:blip r:embed="rId8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線コネクタ 59"/>
          <p:cNvCxnSpPr/>
          <p:nvPr/>
        </p:nvCxnSpPr>
        <p:spPr>
          <a:xfrm>
            <a:off x="2439636" y="3518952"/>
            <a:ext cx="264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/>
              <p:cNvSpPr txBox="1"/>
              <p:nvPr/>
            </p:nvSpPr>
            <p:spPr>
              <a:xfrm>
                <a:off x="2733905" y="3359345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1" name="テキスト ボックス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905" y="3359345"/>
                <a:ext cx="186718" cy="276999"/>
              </a:xfrm>
              <a:prstGeom prst="rect">
                <a:avLst/>
              </a:prstGeom>
              <a:blipFill>
                <a:blip r:embed="rId9"/>
                <a:stretch>
                  <a:fillRect l="-32258" r="-25806"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テキスト ボックス 61"/>
          <p:cNvSpPr txBox="1"/>
          <p:nvPr/>
        </p:nvSpPr>
        <p:spPr>
          <a:xfrm>
            <a:off x="1445710" y="278921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NOR</a:t>
            </a:r>
            <a:endParaRPr kumimoji="1" lang="ja-JP" altLang="en-US" dirty="0"/>
          </a:p>
        </p:txBody>
      </p:sp>
      <p:sp>
        <p:nvSpPr>
          <p:cNvPr id="63" name="楕円 62"/>
          <p:cNvSpPr/>
          <p:nvPr/>
        </p:nvSpPr>
        <p:spPr>
          <a:xfrm>
            <a:off x="2280148" y="3425017"/>
            <a:ext cx="159488" cy="1594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4" name="表 6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194595" y="2383501"/>
              <a:ext cx="1597408" cy="224424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399352">
                      <a:extLst>
                        <a:ext uri="{9D8B030D-6E8A-4147-A177-3AD203B41FA5}">
                          <a16:colId xmlns:a16="http://schemas.microsoft.com/office/drawing/2014/main" val="3794319138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val="3485349666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val="1370293190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val="1657222314"/>
                        </a:ext>
                      </a:extLst>
                    </a:gridCol>
                  </a:tblGrid>
                  <a:tr h="1880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871833186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2503296175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075581083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4116625603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377314207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803090484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2330751063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2518789503"/>
                      </a:ext>
                    </a:extLst>
                  </a:tr>
                  <a:tr h="2192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0653363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4" name="表 6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7792800"/>
                  </p:ext>
                </p:extLst>
              </p:nvPr>
            </p:nvGraphicFramePr>
            <p:xfrm>
              <a:off x="3194595" y="2383501"/>
              <a:ext cx="1597408" cy="224424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399352">
                      <a:extLst>
                        <a:ext uri="{9D8B030D-6E8A-4147-A177-3AD203B41FA5}">
                          <a16:colId xmlns:a16="http://schemas.microsoft.com/office/drawing/2014/main" val="3794319138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val="3485349666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val="1370293190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val="1657222314"/>
                        </a:ext>
                      </a:extLst>
                    </a:gridCol>
                  </a:tblGrid>
                  <a:tr h="2493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>
                        <a:blipFill>
                          <a:blip r:embed="rId10"/>
                          <a:stretch>
                            <a:fillRect l="-1515" t="-2439" r="-304545" b="-8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>
                        <a:blipFill>
                          <a:blip r:embed="rId10"/>
                          <a:stretch>
                            <a:fillRect l="-101515" t="-2439" r="-204545" b="-8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>
                        <a:blipFill>
                          <a:blip r:embed="rId10"/>
                          <a:stretch>
                            <a:fillRect l="-204615" t="-2439" r="-107692" b="-8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>
                        <a:blipFill>
                          <a:blip r:embed="rId10"/>
                          <a:stretch>
                            <a:fillRect l="-300000" t="-2439" r="-6061" b="-8292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1833186"/>
                      </a:ext>
                    </a:extLst>
                  </a:tr>
                  <a:tr h="249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2503296175"/>
                      </a:ext>
                    </a:extLst>
                  </a:tr>
                  <a:tr h="249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075581083"/>
                      </a:ext>
                    </a:extLst>
                  </a:tr>
                  <a:tr h="249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4116625603"/>
                      </a:ext>
                    </a:extLst>
                  </a:tr>
                  <a:tr h="249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377314207"/>
                      </a:ext>
                    </a:extLst>
                  </a:tr>
                  <a:tr h="249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803090484"/>
                      </a:ext>
                    </a:extLst>
                  </a:tr>
                  <a:tr h="249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2330751063"/>
                      </a:ext>
                    </a:extLst>
                  </a:tr>
                  <a:tr h="249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2518789503"/>
                      </a:ext>
                    </a:extLst>
                  </a:tr>
                  <a:tr h="249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06533634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5" name="テキスト ボックス 64"/>
          <p:cNvSpPr txBox="1"/>
          <p:nvPr/>
        </p:nvSpPr>
        <p:spPr>
          <a:xfrm>
            <a:off x="3027634" y="2083518"/>
            <a:ext cx="1783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Truth table for NOR</a:t>
            </a:r>
            <a:endParaRPr kumimoji="1" lang="ja-JP" altLang="en-US" sz="1400" dirty="0"/>
          </a:p>
        </p:txBody>
      </p:sp>
      <p:sp>
        <p:nvSpPr>
          <p:cNvPr id="66" name="右矢印 65"/>
          <p:cNvSpPr/>
          <p:nvPr/>
        </p:nvSpPr>
        <p:spPr>
          <a:xfrm>
            <a:off x="5146345" y="3269506"/>
            <a:ext cx="376518" cy="634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フローチャート: 記憶データ 59"/>
          <p:cNvSpPr/>
          <p:nvPr/>
        </p:nvSpPr>
        <p:spPr>
          <a:xfrm flipH="1">
            <a:off x="1244779" y="3107652"/>
            <a:ext cx="1025318" cy="794218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4213 w 10085"/>
              <a:gd name="connsiteY0" fmla="*/ 41 h 10000"/>
              <a:gd name="connsiteX1" fmla="*/ 10085 w 10085"/>
              <a:gd name="connsiteY1" fmla="*/ 0 h 10000"/>
              <a:gd name="connsiteX2" fmla="*/ 8418 w 10085"/>
              <a:gd name="connsiteY2" fmla="*/ 5000 h 10000"/>
              <a:gd name="connsiteX3" fmla="*/ 10085 w 10085"/>
              <a:gd name="connsiteY3" fmla="*/ 10000 h 10000"/>
              <a:gd name="connsiteX4" fmla="*/ 1752 w 10085"/>
              <a:gd name="connsiteY4" fmla="*/ 10000 h 10000"/>
              <a:gd name="connsiteX5" fmla="*/ 85 w 10085"/>
              <a:gd name="connsiteY5" fmla="*/ 5000 h 10000"/>
              <a:gd name="connsiteX6" fmla="*/ 4213 w 10085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262 w 10134"/>
              <a:gd name="connsiteY0" fmla="*/ 41 h 10000"/>
              <a:gd name="connsiteX1" fmla="*/ 10134 w 10134"/>
              <a:gd name="connsiteY1" fmla="*/ 0 h 10000"/>
              <a:gd name="connsiteX2" fmla="*/ 8467 w 10134"/>
              <a:gd name="connsiteY2" fmla="*/ 5000 h 10000"/>
              <a:gd name="connsiteX3" fmla="*/ 10134 w 10134"/>
              <a:gd name="connsiteY3" fmla="*/ 10000 h 10000"/>
              <a:gd name="connsiteX4" fmla="*/ 4351 w 10134"/>
              <a:gd name="connsiteY4" fmla="*/ 9918 h 10000"/>
              <a:gd name="connsiteX5" fmla="*/ 134 w 10134"/>
              <a:gd name="connsiteY5" fmla="*/ 5000 h 10000"/>
              <a:gd name="connsiteX6" fmla="*/ 4262 w 10134"/>
              <a:gd name="connsiteY6" fmla="*/ 41 h 10000"/>
              <a:gd name="connsiteX0" fmla="*/ 4301 w 10173"/>
              <a:gd name="connsiteY0" fmla="*/ 41 h 10000"/>
              <a:gd name="connsiteX1" fmla="*/ 10173 w 10173"/>
              <a:gd name="connsiteY1" fmla="*/ 0 h 10000"/>
              <a:gd name="connsiteX2" fmla="*/ 8506 w 10173"/>
              <a:gd name="connsiteY2" fmla="*/ 5000 h 10000"/>
              <a:gd name="connsiteX3" fmla="*/ 10173 w 10173"/>
              <a:gd name="connsiteY3" fmla="*/ 10000 h 10000"/>
              <a:gd name="connsiteX4" fmla="*/ 4390 w 10173"/>
              <a:gd name="connsiteY4" fmla="*/ 9918 h 10000"/>
              <a:gd name="connsiteX5" fmla="*/ 173 w 10173"/>
              <a:gd name="connsiteY5" fmla="*/ 5000 h 10000"/>
              <a:gd name="connsiteX6" fmla="*/ 4301 w 10173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6139 w 10029"/>
              <a:gd name="connsiteY0" fmla="*/ 41 h 10000"/>
              <a:gd name="connsiteX1" fmla="*/ 10029 w 10029"/>
              <a:gd name="connsiteY1" fmla="*/ 0 h 10000"/>
              <a:gd name="connsiteX2" fmla="*/ 7962 w 10029"/>
              <a:gd name="connsiteY2" fmla="*/ 5122 h 10000"/>
              <a:gd name="connsiteX3" fmla="*/ 10029 w 10029"/>
              <a:gd name="connsiteY3" fmla="*/ 10000 h 10000"/>
              <a:gd name="connsiteX4" fmla="*/ 4246 w 10029"/>
              <a:gd name="connsiteY4" fmla="*/ 9918 h 10000"/>
              <a:gd name="connsiteX5" fmla="*/ 29 w 10029"/>
              <a:gd name="connsiteY5" fmla="*/ 5000 h 10000"/>
              <a:gd name="connsiteX6" fmla="*/ 6139 w 10029"/>
              <a:gd name="connsiteY6" fmla="*/ 41 h 10000"/>
              <a:gd name="connsiteX0" fmla="*/ 6139 w 10029"/>
              <a:gd name="connsiteY0" fmla="*/ 41 h 10000"/>
              <a:gd name="connsiteX1" fmla="*/ 10029 w 10029"/>
              <a:gd name="connsiteY1" fmla="*/ 0 h 10000"/>
              <a:gd name="connsiteX2" fmla="*/ 7962 w 10029"/>
              <a:gd name="connsiteY2" fmla="*/ 5122 h 10000"/>
              <a:gd name="connsiteX3" fmla="*/ 10029 w 10029"/>
              <a:gd name="connsiteY3" fmla="*/ 10000 h 10000"/>
              <a:gd name="connsiteX4" fmla="*/ 4246 w 10029"/>
              <a:gd name="connsiteY4" fmla="*/ 9918 h 10000"/>
              <a:gd name="connsiteX5" fmla="*/ 29 w 10029"/>
              <a:gd name="connsiteY5" fmla="*/ 5000 h 10000"/>
              <a:gd name="connsiteX6" fmla="*/ 6139 w 10029"/>
              <a:gd name="connsiteY6" fmla="*/ 41 h 10000"/>
              <a:gd name="connsiteX0" fmla="*/ 6111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6088 w 10001"/>
              <a:gd name="connsiteY4" fmla="*/ 10000 h 10000"/>
              <a:gd name="connsiteX5" fmla="*/ 1 w 10001"/>
              <a:gd name="connsiteY5" fmla="*/ 5000 h 10000"/>
              <a:gd name="connsiteX6" fmla="*/ 6111 w 10001"/>
              <a:gd name="connsiteY6" fmla="*/ 41 h 10000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1" h="10001">
                <a:moveTo>
                  <a:pt x="6111" y="41"/>
                </a:moveTo>
                <a:lnTo>
                  <a:pt x="10001" y="0"/>
                </a:lnTo>
                <a:cubicBezTo>
                  <a:pt x="9179" y="384"/>
                  <a:pt x="7947" y="3334"/>
                  <a:pt x="7934" y="5122"/>
                </a:cubicBezTo>
                <a:cubicBezTo>
                  <a:pt x="7921" y="6910"/>
                  <a:pt x="9006" y="9584"/>
                  <a:pt x="10001" y="10000"/>
                </a:cubicBezTo>
                <a:lnTo>
                  <a:pt x="6088" y="10000"/>
                </a:lnTo>
                <a:cubicBezTo>
                  <a:pt x="1688" y="10081"/>
                  <a:pt x="-3" y="5517"/>
                  <a:pt x="1" y="5000"/>
                </a:cubicBezTo>
                <a:cubicBezTo>
                  <a:pt x="5" y="4483"/>
                  <a:pt x="2212" y="41"/>
                  <a:pt x="6111" y="41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6654037" y="2848588"/>
            <a:ext cx="347774" cy="411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/>
          <p:cNvSpPr/>
          <p:nvPr/>
        </p:nvSpPr>
        <p:spPr>
          <a:xfrm>
            <a:off x="6548899" y="3332761"/>
            <a:ext cx="347774" cy="411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>
            <a:off x="6628664" y="3824790"/>
            <a:ext cx="347774" cy="411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/>
          <p:cNvSpPr/>
          <p:nvPr/>
        </p:nvSpPr>
        <p:spPr>
          <a:xfrm>
            <a:off x="7302765" y="3339343"/>
            <a:ext cx="347774" cy="411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3932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正方形/長方形 75"/>
          <p:cNvSpPr/>
          <p:nvPr/>
        </p:nvSpPr>
        <p:spPr>
          <a:xfrm>
            <a:off x="329184" y="2877665"/>
            <a:ext cx="8479536" cy="14339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/>
          <p:cNvSpPr/>
          <p:nvPr/>
        </p:nvSpPr>
        <p:spPr>
          <a:xfrm>
            <a:off x="329184" y="1363520"/>
            <a:ext cx="8479536" cy="13816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Representation of XOR function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70969" y="856637"/>
            <a:ext cx="6772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XOR (Exclusive OR) gate is constructed as two layer logic circuit.</a:t>
            </a:r>
            <a:endParaRPr kumimoji="1" lang="ja-JP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4179646"/>
                  </p:ext>
                </p:extLst>
              </p:nvPr>
            </p:nvGraphicFramePr>
            <p:xfrm>
              <a:off x="4808349" y="1565639"/>
              <a:ext cx="1697067" cy="109440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565689">
                      <a:extLst>
                        <a:ext uri="{9D8B030D-6E8A-4147-A177-3AD203B41FA5}">
                          <a16:colId xmlns:a16="http://schemas.microsoft.com/office/drawing/2014/main" val="3794319138"/>
                        </a:ext>
                      </a:extLst>
                    </a:gridCol>
                    <a:gridCol w="565689">
                      <a:extLst>
                        <a:ext uri="{9D8B030D-6E8A-4147-A177-3AD203B41FA5}">
                          <a16:colId xmlns:a16="http://schemas.microsoft.com/office/drawing/2014/main" val="3485349666"/>
                        </a:ext>
                      </a:extLst>
                    </a:gridCol>
                    <a:gridCol w="565689">
                      <a:extLst>
                        <a:ext uri="{9D8B030D-6E8A-4147-A177-3AD203B41FA5}">
                          <a16:colId xmlns:a16="http://schemas.microsoft.com/office/drawing/2014/main" val="1657222314"/>
                        </a:ext>
                      </a:extLst>
                    </a:gridCol>
                  </a:tblGrid>
                  <a:tr h="20003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871833186"/>
                      </a:ext>
                    </a:extLst>
                  </a:tr>
                  <a:tr h="200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2503296175"/>
                      </a:ext>
                    </a:extLst>
                  </a:tr>
                  <a:tr h="200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1075581083"/>
                      </a:ext>
                    </a:extLst>
                  </a:tr>
                  <a:tr h="200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4116625603"/>
                      </a:ext>
                    </a:extLst>
                  </a:tr>
                  <a:tr h="200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13773142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4179646"/>
                  </p:ext>
                </p:extLst>
              </p:nvPr>
            </p:nvGraphicFramePr>
            <p:xfrm>
              <a:off x="4808349" y="1565639"/>
              <a:ext cx="1697067" cy="109440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565689">
                      <a:extLst>
                        <a:ext uri="{9D8B030D-6E8A-4147-A177-3AD203B41FA5}">
                          <a16:colId xmlns:a16="http://schemas.microsoft.com/office/drawing/2014/main" val="3794319138"/>
                        </a:ext>
                      </a:extLst>
                    </a:gridCol>
                    <a:gridCol w="565689">
                      <a:extLst>
                        <a:ext uri="{9D8B030D-6E8A-4147-A177-3AD203B41FA5}">
                          <a16:colId xmlns:a16="http://schemas.microsoft.com/office/drawing/2014/main" val="3485349666"/>
                        </a:ext>
                      </a:extLst>
                    </a:gridCol>
                    <a:gridCol w="565689">
                      <a:extLst>
                        <a:ext uri="{9D8B030D-6E8A-4147-A177-3AD203B41FA5}">
                          <a16:colId xmlns:a16="http://schemas.microsoft.com/office/drawing/2014/main" val="1657222314"/>
                        </a:ext>
                      </a:extLst>
                    </a:gridCol>
                  </a:tblGrid>
                  <a:tr h="2188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 anchor="ctr">
                        <a:blipFill>
                          <a:blip r:embed="rId2"/>
                          <a:stretch>
                            <a:fillRect l="-1075" t="-2778" r="-205376" b="-42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 anchor="ctr">
                        <a:blipFill>
                          <a:blip r:embed="rId2"/>
                          <a:stretch>
                            <a:fillRect l="-100000" t="-2778" r="-103191" b="-42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 anchor="ctr">
                        <a:blipFill>
                          <a:blip r:embed="rId2"/>
                          <a:stretch>
                            <a:fillRect l="-202151" t="-2778" r="-4301" b="-42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1833186"/>
                      </a:ext>
                    </a:extLst>
                  </a:tr>
                  <a:tr h="218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2503296175"/>
                      </a:ext>
                    </a:extLst>
                  </a:tr>
                  <a:tr h="218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1075581083"/>
                      </a:ext>
                    </a:extLst>
                  </a:tr>
                  <a:tr h="218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4116625603"/>
                      </a:ext>
                    </a:extLst>
                  </a:tr>
                  <a:tr h="218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137731420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直線コネクタ 5"/>
          <p:cNvCxnSpPr/>
          <p:nvPr/>
        </p:nvCxnSpPr>
        <p:spPr>
          <a:xfrm>
            <a:off x="2230516" y="1914268"/>
            <a:ext cx="3912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2228709" y="2407481"/>
            <a:ext cx="4090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944866" y="175048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866" y="1750482"/>
                <a:ext cx="276101" cy="276999"/>
              </a:xfrm>
              <a:prstGeom prst="rect">
                <a:avLst/>
              </a:prstGeom>
              <a:blipFill>
                <a:blip r:embed="rId3"/>
                <a:stretch>
                  <a:fillRect l="-13333" r="-8889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1934883" y="2230324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883" y="2230324"/>
                <a:ext cx="281423" cy="276999"/>
              </a:xfrm>
              <a:prstGeom prst="rect">
                <a:avLst/>
              </a:prstGeom>
              <a:blipFill>
                <a:blip r:embed="rId4"/>
                <a:stretch>
                  <a:fillRect l="-12766" r="-6383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コネクタ 11"/>
          <p:cNvCxnSpPr/>
          <p:nvPr/>
        </p:nvCxnSpPr>
        <p:spPr>
          <a:xfrm>
            <a:off x="3510194" y="2164599"/>
            <a:ext cx="35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3876131" y="2007961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131" y="2007961"/>
                <a:ext cx="186718" cy="276999"/>
              </a:xfrm>
              <a:prstGeom prst="rect">
                <a:avLst/>
              </a:prstGeom>
              <a:blipFill>
                <a:blip r:embed="rId5"/>
                <a:stretch>
                  <a:fillRect l="-33333" r="-30000"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/>
          <p:cNvSpPr txBox="1"/>
          <p:nvPr/>
        </p:nvSpPr>
        <p:spPr>
          <a:xfrm>
            <a:off x="2688301" y="1413017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XOR</a:t>
            </a:r>
            <a:endParaRPr kumimoji="1" lang="ja-JP" altLang="en-US" dirty="0"/>
          </a:p>
        </p:txBody>
      </p:sp>
      <p:sp>
        <p:nvSpPr>
          <p:cNvPr id="14" name="フローチャート: 記憶データ 59"/>
          <p:cNvSpPr/>
          <p:nvPr/>
        </p:nvSpPr>
        <p:spPr>
          <a:xfrm flipH="1">
            <a:off x="2491617" y="1771615"/>
            <a:ext cx="1025318" cy="794218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4213 w 10085"/>
              <a:gd name="connsiteY0" fmla="*/ 41 h 10000"/>
              <a:gd name="connsiteX1" fmla="*/ 10085 w 10085"/>
              <a:gd name="connsiteY1" fmla="*/ 0 h 10000"/>
              <a:gd name="connsiteX2" fmla="*/ 8418 w 10085"/>
              <a:gd name="connsiteY2" fmla="*/ 5000 h 10000"/>
              <a:gd name="connsiteX3" fmla="*/ 10085 w 10085"/>
              <a:gd name="connsiteY3" fmla="*/ 10000 h 10000"/>
              <a:gd name="connsiteX4" fmla="*/ 1752 w 10085"/>
              <a:gd name="connsiteY4" fmla="*/ 10000 h 10000"/>
              <a:gd name="connsiteX5" fmla="*/ 85 w 10085"/>
              <a:gd name="connsiteY5" fmla="*/ 5000 h 10000"/>
              <a:gd name="connsiteX6" fmla="*/ 4213 w 10085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262 w 10134"/>
              <a:gd name="connsiteY0" fmla="*/ 41 h 10000"/>
              <a:gd name="connsiteX1" fmla="*/ 10134 w 10134"/>
              <a:gd name="connsiteY1" fmla="*/ 0 h 10000"/>
              <a:gd name="connsiteX2" fmla="*/ 8467 w 10134"/>
              <a:gd name="connsiteY2" fmla="*/ 5000 h 10000"/>
              <a:gd name="connsiteX3" fmla="*/ 10134 w 10134"/>
              <a:gd name="connsiteY3" fmla="*/ 10000 h 10000"/>
              <a:gd name="connsiteX4" fmla="*/ 4351 w 10134"/>
              <a:gd name="connsiteY4" fmla="*/ 9918 h 10000"/>
              <a:gd name="connsiteX5" fmla="*/ 134 w 10134"/>
              <a:gd name="connsiteY5" fmla="*/ 5000 h 10000"/>
              <a:gd name="connsiteX6" fmla="*/ 4262 w 10134"/>
              <a:gd name="connsiteY6" fmla="*/ 41 h 10000"/>
              <a:gd name="connsiteX0" fmla="*/ 4301 w 10173"/>
              <a:gd name="connsiteY0" fmla="*/ 41 h 10000"/>
              <a:gd name="connsiteX1" fmla="*/ 10173 w 10173"/>
              <a:gd name="connsiteY1" fmla="*/ 0 h 10000"/>
              <a:gd name="connsiteX2" fmla="*/ 8506 w 10173"/>
              <a:gd name="connsiteY2" fmla="*/ 5000 h 10000"/>
              <a:gd name="connsiteX3" fmla="*/ 10173 w 10173"/>
              <a:gd name="connsiteY3" fmla="*/ 10000 h 10000"/>
              <a:gd name="connsiteX4" fmla="*/ 4390 w 10173"/>
              <a:gd name="connsiteY4" fmla="*/ 9918 h 10000"/>
              <a:gd name="connsiteX5" fmla="*/ 173 w 10173"/>
              <a:gd name="connsiteY5" fmla="*/ 5000 h 10000"/>
              <a:gd name="connsiteX6" fmla="*/ 4301 w 10173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6139 w 10029"/>
              <a:gd name="connsiteY0" fmla="*/ 41 h 10000"/>
              <a:gd name="connsiteX1" fmla="*/ 10029 w 10029"/>
              <a:gd name="connsiteY1" fmla="*/ 0 h 10000"/>
              <a:gd name="connsiteX2" fmla="*/ 7962 w 10029"/>
              <a:gd name="connsiteY2" fmla="*/ 5122 h 10000"/>
              <a:gd name="connsiteX3" fmla="*/ 10029 w 10029"/>
              <a:gd name="connsiteY3" fmla="*/ 10000 h 10000"/>
              <a:gd name="connsiteX4" fmla="*/ 4246 w 10029"/>
              <a:gd name="connsiteY4" fmla="*/ 9918 h 10000"/>
              <a:gd name="connsiteX5" fmla="*/ 29 w 10029"/>
              <a:gd name="connsiteY5" fmla="*/ 5000 h 10000"/>
              <a:gd name="connsiteX6" fmla="*/ 6139 w 10029"/>
              <a:gd name="connsiteY6" fmla="*/ 41 h 10000"/>
              <a:gd name="connsiteX0" fmla="*/ 6139 w 10029"/>
              <a:gd name="connsiteY0" fmla="*/ 41 h 10000"/>
              <a:gd name="connsiteX1" fmla="*/ 10029 w 10029"/>
              <a:gd name="connsiteY1" fmla="*/ 0 h 10000"/>
              <a:gd name="connsiteX2" fmla="*/ 7962 w 10029"/>
              <a:gd name="connsiteY2" fmla="*/ 5122 h 10000"/>
              <a:gd name="connsiteX3" fmla="*/ 10029 w 10029"/>
              <a:gd name="connsiteY3" fmla="*/ 10000 h 10000"/>
              <a:gd name="connsiteX4" fmla="*/ 4246 w 10029"/>
              <a:gd name="connsiteY4" fmla="*/ 9918 h 10000"/>
              <a:gd name="connsiteX5" fmla="*/ 29 w 10029"/>
              <a:gd name="connsiteY5" fmla="*/ 5000 h 10000"/>
              <a:gd name="connsiteX6" fmla="*/ 6139 w 10029"/>
              <a:gd name="connsiteY6" fmla="*/ 41 h 10000"/>
              <a:gd name="connsiteX0" fmla="*/ 6111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6088 w 10001"/>
              <a:gd name="connsiteY4" fmla="*/ 10000 h 10000"/>
              <a:gd name="connsiteX5" fmla="*/ 1 w 10001"/>
              <a:gd name="connsiteY5" fmla="*/ 5000 h 10000"/>
              <a:gd name="connsiteX6" fmla="*/ 6111 w 10001"/>
              <a:gd name="connsiteY6" fmla="*/ 41 h 10000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1" h="10001">
                <a:moveTo>
                  <a:pt x="6111" y="41"/>
                </a:moveTo>
                <a:lnTo>
                  <a:pt x="10001" y="0"/>
                </a:lnTo>
                <a:cubicBezTo>
                  <a:pt x="9179" y="384"/>
                  <a:pt x="7947" y="3334"/>
                  <a:pt x="7934" y="5122"/>
                </a:cubicBezTo>
                <a:cubicBezTo>
                  <a:pt x="7921" y="6910"/>
                  <a:pt x="9006" y="9584"/>
                  <a:pt x="10001" y="10000"/>
                </a:cubicBezTo>
                <a:lnTo>
                  <a:pt x="6088" y="10000"/>
                </a:lnTo>
                <a:cubicBezTo>
                  <a:pt x="1688" y="10081"/>
                  <a:pt x="-3" y="5517"/>
                  <a:pt x="1" y="5000"/>
                </a:cubicBezTo>
                <a:cubicBezTo>
                  <a:pt x="5" y="4483"/>
                  <a:pt x="2212" y="41"/>
                  <a:pt x="6111" y="4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ローチャート: 記憶データ 59"/>
          <p:cNvSpPr/>
          <p:nvPr/>
        </p:nvSpPr>
        <p:spPr>
          <a:xfrm flipH="1">
            <a:off x="2366333" y="1771615"/>
            <a:ext cx="223605" cy="800492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4213 w 10085"/>
              <a:gd name="connsiteY0" fmla="*/ 41 h 10000"/>
              <a:gd name="connsiteX1" fmla="*/ 10085 w 10085"/>
              <a:gd name="connsiteY1" fmla="*/ 0 h 10000"/>
              <a:gd name="connsiteX2" fmla="*/ 8418 w 10085"/>
              <a:gd name="connsiteY2" fmla="*/ 5000 h 10000"/>
              <a:gd name="connsiteX3" fmla="*/ 10085 w 10085"/>
              <a:gd name="connsiteY3" fmla="*/ 10000 h 10000"/>
              <a:gd name="connsiteX4" fmla="*/ 1752 w 10085"/>
              <a:gd name="connsiteY4" fmla="*/ 10000 h 10000"/>
              <a:gd name="connsiteX5" fmla="*/ 85 w 10085"/>
              <a:gd name="connsiteY5" fmla="*/ 5000 h 10000"/>
              <a:gd name="connsiteX6" fmla="*/ 4213 w 10085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262 w 10134"/>
              <a:gd name="connsiteY0" fmla="*/ 41 h 10000"/>
              <a:gd name="connsiteX1" fmla="*/ 10134 w 10134"/>
              <a:gd name="connsiteY1" fmla="*/ 0 h 10000"/>
              <a:gd name="connsiteX2" fmla="*/ 8467 w 10134"/>
              <a:gd name="connsiteY2" fmla="*/ 5000 h 10000"/>
              <a:gd name="connsiteX3" fmla="*/ 10134 w 10134"/>
              <a:gd name="connsiteY3" fmla="*/ 10000 h 10000"/>
              <a:gd name="connsiteX4" fmla="*/ 4351 w 10134"/>
              <a:gd name="connsiteY4" fmla="*/ 9918 h 10000"/>
              <a:gd name="connsiteX5" fmla="*/ 134 w 10134"/>
              <a:gd name="connsiteY5" fmla="*/ 5000 h 10000"/>
              <a:gd name="connsiteX6" fmla="*/ 4262 w 10134"/>
              <a:gd name="connsiteY6" fmla="*/ 41 h 10000"/>
              <a:gd name="connsiteX0" fmla="*/ 4301 w 10173"/>
              <a:gd name="connsiteY0" fmla="*/ 41 h 10000"/>
              <a:gd name="connsiteX1" fmla="*/ 10173 w 10173"/>
              <a:gd name="connsiteY1" fmla="*/ 0 h 10000"/>
              <a:gd name="connsiteX2" fmla="*/ 8506 w 10173"/>
              <a:gd name="connsiteY2" fmla="*/ 5000 h 10000"/>
              <a:gd name="connsiteX3" fmla="*/ 10173 w 10173"/>
              <a:gd name="connsiteY3" fmla="*/ 10000 h 10000"/>
              <a:gd name="connsiteX4" fmla="*/ 4390 w 10173"/>
              <a:gd name="connsiteY4" fmla="*/ 9918 h 10000"/>
              <a:gd name="connsiteX5" fmla="*/ 173 w 10173"/>
              <a:gd name="connsiteY5" fmla="*/ 5000 h 10000"/>
              <a:gd name="connsiteX6" fmla="*/ 4301 w 10173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6139 w 10029"/>
              <a:gd name="connsiteY0" fmla="*/ 41 h 10000"/>
              <a:gd name="connsiteX1" fmla="*/ 10029 w 10029"/>
              <a:gd name="connsiteY1" fmla="*/ 0 h 10000"/>
              <a:gd name="connsiteX2" fmla="*/ 7962 w 10029"/>
              <a:gd name="connsiteY2" fmla="*/ 5122 h 10000"/>
              <a:gd name="connsiteX3" fmla="*/ 10029 w 10029"/>
              <a:gd name="connsiteY3" fmla="*/ 10000 h 10000"/>
              <a:gd name="connsiteX4" fmla="*/ 4246 w 10029"/>
              <a:gd name="connsiteY4" fmla="*/ 9918 h 10000"/>
              <a:gd name="connsiteX5" fmla="*/ 29 w 10029"/>
              <a:gd name="connsiteY5" fmla="*/ 5000 h 10000"/>
              <a:gd name="connsiteX6" fmla="*/ 6139 w 10029"/>
              <a:gd name="connsiteY6" fmla="*/ 41 h 10000"/>
              <a:gd name="connsiteX0" fmla="*/ 6139 w 10029"/>
              <a:gd name="connsiteY0" fmla="*/ 41 h 10000"/>
              <a:gd name="connsiteX1" fmla="*/ 10029 w 10029"/>
              <a:gd name="connsiteY1" fmla="*/ 0 h 10000"/>
              <a:gd name="connsiteX2" fmla="*/ 7962 w 10029"/>
              <a:gd name="connsiteY2" fmla="*/ 5122 h 10000"/>
              <a:gd name="connsiteX3" fmla="*/ 10029 w 10029"/>
              <a:gd name="connsiteY3" fmla="*/ 10000 h 10000"/>
              <a:gd name="connsiteX4" fmla="*/ 4246 w 10029"/>
              <a:gd name="connsiteY4" fmla="*/ 9918 h 10000"/>
              <a:gd name="connsiteX5" fmla="*/ 29 w 10029"/>
              <a:gd name="connsiteY5" fmla="*/ 5000 h 10000"/>
              <a:gd name="connsiteX6" fmla="*/ 6139 w 10029"/>
              <a:gd name="connsiteY6" fmla="*/ 41 h 10000"/>
              <a:gd name="connsiteX0" fmla="*/ 6111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6088 w 10001"/>
              <a:gd name="connsiteY4" fmla="*/ 10000 h 10000"/>
              <a:gd name="connsiteX5" fmla="*/ 1 w 10001"/>
              <a:gd name="connsiteY5" fmla="*/ 5000 h 10000"/>
              <a:gd name="connsiteX6" fmla="*/ 6111 w 10001"/>
              <a:gd name="connsiteY6" fmla="*/ 41 h 10000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500 w 4390"/>
              <a:gd name="connsiteY0" fmla="*/ 41 h 10000"/>
              <a:gd name="connsiteX1" fmla="*/ 4390 w 4390"/>
              <a:gd name="connsiteY1" fmla="*/ 0 h 10000"/>
              <a:gd name="connsiteX2" fmla="*/ 2323 w 4390"/>
              <a:gd name="connsiteY2" fmla="*/ 5122 h 10000"/>
              <a:gd name="connsiteX3" fmla="*/ 4390 w 4390"/>
              <a:gd name="connsiteY3" fmla="*/ 10000 h 10000"/>
              <a:gd name="connsiteX4" fmla="*/ 477 w 4390"/>
              <a:gd name="connsiteY4" fmla="*/ 10000 h 10000"/>
              <a:gd name="connsiteX5" fmla="*/ 500 w 4390"/>
              <a:gd name="connsiteY5" fmla="*/ 41 h 10000"/>
              <a:gd name="connsiteX0" fmla="*/ 0 w 8913"/>
              <a:gd name="connsiteY0" fmla="*/ 10000 h 10000"/>
              <a:gd name="connsiteX1" fmla="*/ 8913 w 8913"/>
              <a:gd name="connsiteY1" fmla="*/ 0 h 10000"/>
              <a:gd name="connsiteX2" fmla="*/ 4205 w 8913"/>
              <a:gd name="connsiteY2" fmla="*/ 5122 h 10000"/>
              <a:gd name="connsiteX3" fmla="*/ 8913 w 8913"/>
              <a:gd name="connsiteY3" fmla="*/ 10000 h 10000"/>
              <a:gd name="connsiteX4" fmla="*/ 0 w 8913"/>
              <a:gd name="connsiteY4" fmla="*/ 10000 h 10000"/>
              <a:gd name="connsiteX0" fmla="*/ 5283 w 5283"/>
              <a:gd name="connsiteY0" fmla="*/ 10000 h 10000"/>
              <a:gd name="connsiteX1" fmla="*/ 5283 w 5283"/>
              <a:gd name="connsiteY1" fmla="*/ 0 h 10000"/>
              <a:gd name="connsiteX2" fmla="*/ 1 w 5283"/>
              <a:gd name="connsiteY2" fmla="*/ 5122 h 10000"/>
              <a:gd name="connsiteX3" fmla="*/ 5283 w 5283"/>
              <a:gd name="connsiteY3" fmla="*/ 10000 h 10000"/>
              <a:gd name="connsiteX0" fmla="*/ 9999 w 14314"/>
              <a:gd name="connsiteY0" fmla="*/ 10000 h 11151"/>
              <a:gd name="connsiteX1" fmla="*/ 9999 w 14314"/>
              <a:gd name="connsiteY1" fmla="*/ 0 h 11151"/>
              <a:gd name="connsiteX2" fmla="*/ 1 w 14314"/>
              <a:gd name="connsiteY2" fmla="*/ 5122 h 11151"/>
              <a:gd name="connsiteX3" fmla="*/ 14314 w 14314"/>
              <a:gd name="connsiteY3" fmla="*/ 11151 h 11151"/>
              <a:gd name="connsiteX0" fmla="*/ 9999 w 10551"/>
              <a:gd name="connsiteY0" fmla="*/ 10000 h 10000"/>
              <a:gd name="connsiteX1" fmla="*/ 9999 w 10551"/>
              <a:gd name="connsiteY1" fmla="*/ 0 h 10000"/>
              <a:gd name="connsiteX2" fmla="*/ 1 w 10551"/>
              <a:gd name="connsiteY2" fmla="*/ 5122 h 10000"/>
              <a:gd name="connsiteX3" fmla="*/ 10551 w 10551"/>
              <a:gd name="connsiteY3" fmla="*/ 9946 h 10000"/>
              <a:gd name="connsiteX0" fmla="*/ 10688 w 10688"/>
              <a:gd name="connsiteY0" fmla="*/ 10000 h 10482"/>
              <a:gd name="connsiteX1" fmla="*/ 10688 w 10688"/>
              <a:gd name="connsiteY1" fmla="*/ 0 h 10482"/>
              <a:gd name="connsiteX2" fmla="*/ 690 w 10688"/>
              <a:gd name="connsiteY2" fmla="*/ 5122 h 10482"/>
              <a:gd name="connsiteX3" fmla="*/ 6975 w 10688"/>
              <a:gd name="connsiteY3" fmla="*/ 10482 h 10482"/>
              <a:gd name="connsiteX0" fmla="*/ 10688 w 10688"/>
              <a:gd name="connsiteY0" fmla="*/ 10000 h 10482"/>
              <a:gd name="connsiteX1" fmla="*/ 10688 w 10688"/>
              <a:gd name="connsiteY1" fmla="*/ 0 h 10482"/>
              <a:gd name="connsiteX2" fmla="*/ 690 w 10688"/>
              <a:gd name="connsiteY2" fmla="*/ 5122 h 10482"/>
              <a:gd name="connsiteX3" fmla="*/ 6975 w 10688"/>
              <a:gd name="connsiteY3" fmla="*/ 10482 h 10482"/>
              <a:gd name="connsiteX0" fmla="*/ 10688 w 10688"/>
              <a:gd name="connsiteY0" fmla="*/ 0 h 10482"/>
              <a:gd name="connsiteX1" fmla="*/ 690 w 10688"/>
              <a:gd name="connsiteY1" fmla="*/ 5122 h 10482"/>
              <a:gd name="connsiteX2" fmla="*/ 6975 w 10688"/>
              <a:gd name="connsiteY2" fmla="*/ 10482 h 10482"/>
              <a:gd name="connsiteX0" fmla="*/ 10001 w 10803"/>
              <a:gd name="connsiteY0" fmla="*/ 0 h 10281"/>
              <a:gd name="connsiteX1" fmla="*/ 3 w 10803"/>
              <a:gd name="connsiteY1" fmla="*/ 5122 h 10281"/>
              <a:gd name="connsiteX2" fmla="*/ 10803 w 10803"/>
              <a:gd name="connsiteY2" fmla="*/ 10281 h 10281"/>
              <a:gd name="connsiteX0" fmla="*/ 10001 w 10803"/>
              <a:gd name="connsiteY0" fmla="*/ 0 h 10281"/>
              <a:gd name="connsiteX1" fmla="*/ 3 w 10803"/>
              <a:gd name="connsiteY1" fmla="*/ 5122 h 10281"/>
              <a:gd name="connsiteX2" fmla="*/ 10803 w 10803"/>
              <a:gd name="connsiteY2" fmla="*/ 10281 h 10281"/>
              <a:gd name="connsiteX0" fmla="*/ 10000 w 10551"/>
              <a:gd name="connsiteY0" fmla="*/ 0 h 10080"/>
              <a:gd name="connsiteX1" fmla="*/ 2 w 10551"/>
              <a:gd name="connsiteY1" fmla="*/ 5122 h 10080"/>
              <a:gd name="connsiteX2" fmla="*/ 10551 w 10551"/>
              <a:gd name="connsiteY2" fmla="*/ 10080 h 10080"/>
              <a:gd name="connsiteX0" fmla="*/ 10000 w 10551"/>
              <a:gd name="connsiteY0" fmla="*/ 0 h 10080"/>
              <a:gd name="connsiteX1" fmla="*/ 2 w 10551"/>
              <a:gd name="connsiteY1" fmla="*/ 5122 h 10080"/>
              <a:gd name="connsiteX2" fmla="*/ 10551 w 10551"/>
              <a:gd name="connsiteY2" fmla="*/ 10080 h 1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51" h="10080">
                <a:moveTo>
                  <a:pt x="10000" y="0"/>
                </a:moveTo>
                <a:cubicBezTo>
                  <a:pt x="6025" y="384"/>
                  <a:pt x="-90" y="3442"/>
                  <a:pt x="2" y="5122"/>
                </a:cubicBezTo>
                <a:cubicBezTo>
                  <a:pt x="94" y="6802"/>
                  <a:pt x="1924" y="7977"/>
                  <a:pt x="10551" y="1008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808349" y="1337321"/>
            <a:ext cx="1597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/>
              <a:t>Truth table for XOR</a:t>
            </a:r>
            <a:endParaRPr kumimoji="1" lang="ja-JP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7" name="表 4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6771426"/>
                  </p:ext>
                </p:extLst>
              </p:nvPr>
            </p:nvGraphicFramePr>
            <p:xfrm>
              <a:off x="4005038" y="3023593"/>
              <a:ext cx="4361722" cy="111456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380272">
                      <a:extLst>
                        <a:ext uri="{9D8B030D-6E8A-4147-A177-3AD203B41FA5}">
                          <a16:colId xmlns:a16="http://schemas.microsoft.com/office/drawing/2014/main" val="3794319138"/>
                        </a:ext>
                      </a:extLst>
                    </a:gridCol>
                    <a:gridCol w="434340">
                      <a:extLst>
                        <a:ext uri="{9D8B030D-6E8A-4147-A177-3AD203B41FA5}">
                          <a16:colId xmlns:a16="http://schemas.microsoft.com/office/drawing/2014/main" val="3485349666"/>
                        </a:ext>
                      </a:extLst>
                    </a:gridCol>
                    <a:gridCol w="1108710">
                      <a:extLst>
                        <a:ext uri="{9D8B030D-6E8A-4147-A177-3AD203B41FA5}">
                          <a16:colId xmlns:a16="http://schemas.microsoft.com/office/drawing/2014/main" val="1162544311"/>
                        </a:ext>
                      </a:extLst>
                    </a:gridCol>
                    <a:gridCol w="1203960">
                      <a:extLst>
                        <a:ext uri="{9D8B030D-6E8A-4147-A177-3AD203B41FA5}">
                          <a16:colId xmlns:a16="http://schemas.microsoft.com/office/drawing/2014/main" val="3090174933"/>
                        </a:ext>
                      </a:extLst>
                    </a:gridCol>
                    <a:gridCol w="1234440">
                      <a:extLst>
                        <a:ext uri="{9D8B030D-6E8A-4147-A177-3AD203B41FA5}">
                          <a16:colId xmlns:a16="http://schemas.microsoft.com/office/drawing/2014/main" val="1657222314"/>
                        </a:ext>
                      </a:extLst>
                    </a:gridCol>
                  </a:tblGrid>
                  <a:tr h="22291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1" u="none" smtClean="0"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u="none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kumimoji="1" lang="en-US" altLang="ja-JP" sz="1200" b="1" i="1" u="none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kumimoji="1" lang="en-US" altLang="ja-JP" sz="120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1" u="none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u="none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kumimoji="1" lang="en-US" altLang="ja-JP" sz="1200" b="1" i="1" u="none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ja-JP" sz="1200" b="1" i="0" u="none" smtClean="0">
                                    <a:latin typeface="Cambria Math" panose="02040503050406030204" pitchFamily="18" charset="0"/>
                                  </a:rPr>
                                  <m:t>𝐎𝐑</m:t>
                                </m:r>
                                <m:r>
                                  <a:rPr kumimoji="1" lang="en-US" altLang="ja-JP" sz="1200" b="1" i="0" u="none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kumimoji="1" lang="en-US" altLang="ja-JP" sz="1200" b="1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1" u="none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u="none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kumimoji="1" lang="en-US" altLang="ja-JP" sz="1200" b="1" i="1" u="none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200" i="0" u="none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1" u="none" smtClean="0"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u="none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kumimoji="1" lang="en-US" altLang="ja-JP" sz="1200" b="1" i="1" u="none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kumimoji="1" lang="en-US" altLang="ja-JP" sz="120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1" u="none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u="none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kumimoji="1" lang="en-US" altLang="ja-JP" sz="1200" b="1" i="1" u="none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ja-JP" sz="1200" b="1" i="0" u="none" smtClean="0">
                                    <a:latin typeface="Cambria Math" panose="02040503050406030204" pitchFamily="18" charset="0"/>
                                  </a:rPr>
                                  <m:t>𝐍𝐀𝐍𝐃</m:t>
                                </m:r>
                                <m:r>
                                  <a:rPr kumimoji="1" lang="en-US" altLang="ja-JP" sz="1200" b="1" i="0" u="none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kumimoji="1" lang="en-US" altLang="ja-JP" sz="1200" b="1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1" u="none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u="none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kumimoji="1" lang="en-US" altLang="ja-JP" sz="1200" b="1" i="1" u="none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200" i="0" u="none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kumimoji="1" lang="en-US" altLang="ja-JP" sz="1200" b="1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sSub>
                                  <m:sSubPr>
                                    <m:ctrlP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kumimoji="1" lang="en-US" altLang="ja-JP" sz="1200" b="1" i="0" smtClean="0">
                                    <a:latin typeface="Cambria Math" panose="02040503050406030204" pitchFamily="18" charset="0"/>
                                  </a:rPr>
                                  <m:t>𝐀𝐍𝐃</m:t>
                                </m:r>
                                <m:sSub>
                                  <m:sSubPr>
                                    <m:ctrlP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kumimoji="1" lang="en-US" altLang="ja-JP" sz="12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871833186"/>
                      </a:ext>
                    </a:extLst>
                  </a:tr>
                  <a:tr h="2229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2503296175"/>
                      </a:ext>
                    </a:extLst>
                  </a:tr>
                  <a:tr h="2229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1075581083"/>
                      </a:ext>
                    </a:extLst>
                  </a:tr>
                  <a:tr h="2229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4116625603"/>
                      </a:ext>
                    </a:extLst>
                  </a:tr>
                  <a:tr h="2229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13773142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7" name="表 4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6771426"/>
                  </p:ext>
                </p:extLst>
              </p:nvPr>
            </p:nvGraphicFramePr>
            <p:xfrm>
              <a:off x="4005038" y="3023593"/>
              <a:ext cx="4361722" cy="111456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380272">
                      <a:extLst>
                        <a:ext uri="{9D8B030D-6E8A-4147-A177-3AD203B41FA5}">
                          <a16:colId xmlns:a16="http://schemas.microsoft.com/office/drawing/2014/main" val="3794319138"/>
                        </a:ext>
                      </a:extLst>
                    </a:gridCol>
                    <a:gridCol w="434340">
                      <a:extLst>
                        <a:ext uri="{9D8B030D-6E8A-4147-A177-3AD203B41FA5}">
                          <a16:colId xmlns:a16="http://schemas.microsoft.com/office/drawing/2014/main" val="3485349666"/>
                        </a:ext>
                      </a:extLst>
                    </a:gridCol>
                    <a:gridCol w="1108710">
                      <a:extLst>
                        <a:ext uri="{9D8B030D-6E8A-4147-A177-3AD203B41FA5}">
                          <a16:colId xmlns:a16="http://schemas.microsoft.com/office/drawing/2014/main" val="1162544311"/>
                        </a:ext>
                      </a:extLst>
                    </a:gridCol>
                    <a:gridCol w="1203960">
                      <a:extLst>
                        <a:ext uri="{9D8B030D-6E8A-4147-A177-3AD203B41FA5}">
                          <a16:colId xmlns:a16="http://schemas.microsoft.com/office/drawing/2014/main" val="3090174933"/>
                        </a:ext>
                      </a:extLst>
                    </a:gridCol>
                    <a:gridCol w="1234440">
                      <a:extLst>
                        <a:ext uri="{9D8B030D-6E8A-4147-A177-3AD203B41FA5}">
                          <a16:colId xmlns:a16="http://schemas.microsoft.com/office/drawing/2014/main" val="1657222314"/>
                        </a:ext>
                      </a:extLst>
                    </a:gridCol>
                  </a:tblGrid>
                  <a:tr h="222912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 anchor="ctr">
                        <a:blipFill>
                          <a:blip r:embed="rId6"/>
                          <a:stretch>
                            <a:fillRect l="-1587" t="-2703" r="-1044444" b="-4216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 anchor="ctr">
                        <a:blipFill>
                          <a:blip r:embed="rId6"/>
                          <a:stretch>
                            <a:fillRect l="-90141" t="-2703" r="-826761" b="-4216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 anchor="ctr">
                        <a:blipFill>
                          <a:blip r:embed="rId6"/>
                          <a:stretch>
                            <a:fillRect l="-74176" t="-2703" r="-222527" b="-4216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 anchor="ctr">
                        <a:blipFill>
                          <a:blip r:embed="rId6"/>
                          <a:stretch>
                            <a:fillRect l="-160101" t="-2703" r="-104545" b="-4216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 anchor="ctr">
                        <a:blipFill>
                          <a:blip r:embed="rId6"/>
                          <a:stretch>
                            <a:fillRect l="-253695" t="-2703" r="-1970" b="-4216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1833186"/>
                      </a:ext>
                    </a:extLst>
                  </a:tr>
                  <a:tr h="2229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2503296175"/>
                      </a:ext>
                    </a:extLst>
                  </a:tr>
                  <a:tr h="2229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1075581083"/>
                      </a:ext>
                    </a:extLst>
                  </a:tr>
                  <a:tr h="2229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4116625603"/>
                      </a:ext>
                    </a:extLst>
                  </a:tr>
                  <a:tr h="2229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1377314207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78" name="グループ化 77"/>
          <p:cNvGrpSpPr/>
          <p:nvPr/>
        </p:nvGrpSpPr>
        <p:grpSpPr>
          <a:xfrm>
            <a:off x="1170969" y="2972605"/>
            <a:ext cx="2719887" cy="1183612"/>
            <a:chOff x="859340" y="3212600"/>
            <a:chExt cx="3021518" cy="1314873"/>
          </a:xfrm>
        </p:grpSpPr>
        <p:sp>
          <p:nvSpPr>
            <p:cNvPr id="21" name="フローチャート: 論理積ゲート 20"/>
            <p:cNvSpPr/>
            <p:nvPr/>
          </p:nvSpPr>
          <p:spPr>
            <a:xfrm>
              <a:off x="1792920" y="4040969"/>
              <a:ext cx="627327" cy="486504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/>
            <p:cNvSpPr/>
            <p:nvPr/>
          </p:nvSpPr>
          <p:spPr>
            <a:xfrm>
              <a:off x="2419330" y="4226789"/>
              <a:ext cx="106902" cy="10690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ローチャート: 記憶データ 59"/>
            <p:cNvSpPr/>
            <p:nvPr/>
          </p:nvSpPr>
          <p:spPr>
            <a:xfrm flipH="1">
              <a:off x="1792920" y="3266977"/>
              <a:ext cx="687252" cy="53235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213 w 10085"/>
                <a:gd name="connsiteY0" fmla="*/ 41 h 10000"/>
                <a:gd name="connsiteX1" fmla="*/ 10085 w 10085"/>
                <a:gd name="connsiteY1" fmla="*/ 0 h 10000"/>
                <a:gd name="connsiteX2" fmla="*/ 8418 w 10085"/>
                <a:gd name="connsiteY2" fmla="*/ 5000 h 10000"/>
                <a:gd name="connsiteX3" fmla="*/ 10085 w 10085"/>
                <a:gd name="connsiteY3" fmla="*/ 10000 h 10000"/>
                <a:gd name="connsiteX4" fmla="*/ 1752 w 10085"/>
                <a:gd name="connsiteY4" fmla="*/ 10000 h 10000"/>
                <a:gd name="connsiteX5" fmla="*/ 85 w 10085"/>
                <a:gd name="connsiteY5" fmla="*/ 5000 h 10000"/>
                <a:gd name="connsiteX6" fmla="*/ 4213 w 10085"/>
                <a:gd name="connsiteY6" fmla="*/ 41 h 10000"/>
                <a:gd name="connsiteX0" fmla="*/ 4129 w 10001"/>
                <a:gd name="connsiteY0" fmla="*/ 41 h 10000"/>
                <a:gd name="connsiteX1" fmla="*/ 10001 w 10001"/>
                <a:gd name="connsiteY1" fmla="*/ 0 h 10000"/>
                <a:gd name="connsiteX2" fmla="*/ 8334 w 10001"/>
                <a:gd name="connsiteY2" fmla="*/ 5000 h 10000"/>
                <a:gd name="connsiteX3" fmla="*/ 10001 w 10001"/>
                <a:gd name="connsiteY3" fmla="*/ 10000 h 10000"/>
                <a:gd name="connsiteX4" fmla="*/ 4218 w 10001"/>
                <a:gd name="connsiteY4" fmla="*/ 9918 h 10000"/>
                <a:gd name="connsiteX5" fmla="*/ 1 w 10001"/>
                <a:gd name="connsiteY5" fmla="*/ 5000 h 10000"/>
                <a:gd name="connsiteX6" fmla="*/ 4129 w 10001"/>
                <a:gd name="connsiteY6" fmla="*/ 41 h 10000"/>
                <a:gd name="connsiteX0" fmla="*/ 4262 w 10134"/>
                <a:gd name="connsiteY0" fmla="*/ 41 h 10000"/>
                <a:gd name="connsiteX1" fmla="*/ 10134 w 10134"/>
                <a:gd name="connsiteY1" fmla="*/ 0 h 10000"/>
                <a:gd name="connsiteX2" fmla="*/ 8467 w 10134"/>
                <a:gd name="connsiteY2" fmla="*/ 5000 h 10000"/>
                <a:gd name="connsiteX3" fmla="*/ 10134 w 10134"/>
                <a:gd name="connsiteY3" fmla="*/ 10000 h 10000"/>
                <a:gd name="connsiteX4" fmla="*/ 4351 w 10134"/>
                <a:gd name="connsiteY4" fmla="*/ 9918 h 10000"/>
                <a:gd name="connsiteX5" fmla="*/ 134 w 10134"/>
                <a:gd name="connsiteY5" fmla="*/ 5000 h 10000"/>
                <a:gd name="connsiteX6" fmla="*/ 4262 w 10134"/>
                <a:gd name="connsiteY6" fmla="*/ 41 h 10000"/>
                <a:gd name="connsiteX0" fmla="*/ 4301 w 10173"/>
                <a:gd name="connsiteY0" fmla="*/ 41 h 10000"/>
                <a:gd name="connsiteX1" fmla="*/ 10173 w 10173"/>
                <a:gd name="connsiteY1" fmla="*/ 0 h 10000"/>
                <a:gd name="connsiteX2" fmla="*/ 8506 w 10173"/>
                <a:gd name="connsiteY2" fmla="*/ 5000 h 10000"/>
                <a:gd name="connsiteX3" fmla="*/ 10173 w 10173"/>
                <a:gd name="connsiteY3" fmla="*/ 10000 h 10000"/>
                <a:gd name="connsiteX4" fmla="*/ 4390 w 10173"/>
                <a:gd name="connsiteY4" fmla="*/ 9918 h 10000"/>
                <a:gd name="connsiteX5" fmla="*/ 173 w 10173"/>
                <a:gd name="connsiteY5" fmla="*/ 5000 h 10000"/>
                <a:gd name="connsiteX6" fmla="*/ 4301 w 10173"/>
                <a:gd name="connsiteY6" fmla="*/ 41 h 10000"/>
                <a:gd name="connsiteX0" fmla="*/ 4129 w 10001"/>
                <a:gd name="connsiteY0" fmla="*/ 41 h 10000"/>
                <a:gd name="connsiteX1" fmla="*/ 10001 w 10001"/>
                <a:gd name="connsiteY1" fmla="*/ 0 h 10000"/>
                <a:gd name="connsiteX2" fmla="*/ 8334 w 10001"/>
                <a:gd name="connsiteY2" fmla="*/ 5000 h 10000"/>
                <a:gd name="connsiteX3" fmla="*/ 10001 w 10001"/>
                <a:gd name="connsiteY3" fmla="*/ 10000 h 10000"/>
                <a:gd name="connsiteX4" fmla="*/ 4218 w 10001"/>
                <a:gd name="connsiteY4" fmla="*/ 9918 h 10000"/>
                <a:gd name="connsiteX5" fmla="*/ 1 w 10001"/>
                <a:gd name="connsiteY5" fmla="*/ 5000 h 10000"/>
                <a:gd name="connsiteX6" fmla="*/ 4129 w 10001"/>
                <a:gd name="connsiteY6" fmla="*/ 41 h 10000"/>
                <a:gd name="connsiteX0" fmla="*/ 4129 w 10001"/>
                <a:gd name="connsiteY0" fmla="*/ 41 h 10000"/>
                <a:gd name="connsiteX1" fmla="*/ 10001 w 10001"/>
                <a:gd name="connsiteY1" fmla="*/ 0 h 10000"/>
                <a:gd name="connsiteX2" fmla="*/ 8334 w 10001"/>
                <a:gd name="connsiteY2" fmla="*/ 5000 h 10000"/>
                <a:gd name="connsiteX3" fmla="*/ 10001 w 10001"/>
                <a:gd name="connsiteY3" fmla="*/ 10000 h 10000"/>
                <a:gd name="connsiteX4" fmla="*/ 4218 w 10001"/>
                <a:gd name="connsiteY4" fmla="*/ 9918 h 10000"/>
                <a:gd name="connsiteX5" fmla="*/ 1 w 10001"/>
                <a:gd name="connsiteY5" fmla="*/ 5000 h 10000"/>
                <a:gd name="connsiteX6" fmla="*/ 4129 w 10001"/>
                <a:gd name="connsiteY6" fmla="*/ 41 h 10000"/>
                <a:gd name="connsiteX0" fmla="*/ 4129 w 10001"/>
                <a:gd name="connsiteY0" fmla="*/ 41 h 10000"/>
                <a:gd name="connsiteX1" fmla="*/ 10001 w 10001"/>
                <a:gd name="connsiteY1" fmla="*/ 0 h 10000"/>
                <a:gd name="connsiteX2" fmla="*/ 8334 w 10001"/>
                <a:gd name="connsiteY2" fmla="*/ 5000 h 10000"/>
                <a:gd name="connsiteX3" fmla="*/ 10001 w 10001"/>
                <a:gd name="connsiteY3" fmla="*/ 10000 h 10000"/>
                <a:gd name="connsiteX4" fmla="*/ 4218 w 10001"/>
                <a:gd name="connsiteY4" fmla="*/ 9918 h 10000"/>
                <a:gd name="connsiteX5" fmla="*/ 1 w 10001"/>
                <a:gd name="connsiteY5" fmla="*/ 5000 h 10000"/>
                <a:gd name="connsiteX6" fmla="*/ 4129 w 10001"/>
                <a:gd name="connsiteY6" fmla="*/ 41 h 10000"/>
                <a:gd name="connsiteX0" fmla="*/ 4129 w 10001"/>
                <a:gd name="connsiteY0" fmla="*/ 41 h 10000"/>
                <a:gd name="connsiteX1" fmla="*/ 10001 w 10001"/>
                <a:gd name="connsiteY1" fmla="*/ 0 h 10000"/>
                <a:gd name="connsiteX2" fmla="*/ 8334 w 10001"/>
                <a:gd name="connsiteY2" fmla="*/ 5000 h 10000"/>
                <a:gd name="connsiteX3" fmla="*/ 10001 w 10001"/>
                <a:gd name="connsiteY3" fmla="*/ 10000 h 10000"/>
                <a:gd name="connsiteX4" fmla="*/ 4218 w 10001"/>
                <a:gd name="connsiteY4" fmla="*/ 9918 h 10000"/>
                <a:gd name="connsiteX5" fmla="*/ 1 w 10001"/>
                <a:gd name="connsiteY5" fmla="*/ 5000 h 10000"/>
                <a:gd name="connsiteX6" fmla="*/ 4129 w 10001"/>
                <a:gd name="connsiteY6" fmla="*/ 41 h 10000"/>
                <a:gd name="connsiteX0" fmla="*/ 4129 w 10001"/>
                <a:gd name="connsiteY0" fmla="*/ 41 h 10000"/>
                <a:gd name="connsiteX1" fmla="*/ 10001 w 10001"/>
                <a:gd name="connsiteY1" fmla="*/ 0 h 10000"/>
                <a:gd name="connsiteX2" fmla="*/ 8334 w 10001"/>
                <a:gd name="connsiteY2" fmla="*/ 5000 h 10000"/>
                <a:gd name="connsiteX3" fmla="*/ 10001 w 10001"/>
                <a:gd name="connsiteY3" fmla="*/ 10000 h 10000"/>
                <a:gd name="connsiteX4" fmla="*/ 4218 w 10001"/>
                <a:gd name="connsiteY4" fmla="*/ 9918 h 10000"/>
                <a:gd name="connsiteX5" fmla="*/ 1 w 10001"/>
                <a:gd name="connsiteY5" fmla="*/ 5000 h 10000"/>
                <a:gd name="connsiteX6" fmla="*/ 4129 w 10001"/>
                <a:gd name="connsiteY6" fmla="*/ 41 h 10000"/>
                <a:gd name="connsiteX0" fmla="*/ 4129 w 10001"/>
                <a:gd name="connsiteY0" fmla="*/ 41 h 10000"/>
                <a:gd name="connsiteX1" fmla="*/ 10001 w 10001"/>
                <a:gd name="connsiteY1" fmla="*/ 0 h 10000"/>
                <a:gd name="connsiteX2" fmla="*/ 7934 w 10001"/>
                <a:gd name="connsiteY2" fmla="*/ 5122 h 10000"/>
                <a:gd name="connsiteX3" fmla="*/ 10001 w 10001"/>
                <a:gd name="connsiteY3" fmla="*/ 10000 h 10000"/>
                <a:gd name="connsiteX4" fmla="*/ 4218 w 10001"/>
                <a:gd name="connsiteY4" fmla="*/ 9918 h 10000"/>
                <a:gd name="connsiteX5" fmla="*/ 1 w 10001"/>
                <a:gd name="connsiteY5" fmla="*/ 5000 h 10000"/>
                <a:gd name="connsiteX6" fmla="*/ 4129 w 10001"/>
                <a:gd name="connsiteY6" fmla="*/ 41 h 10000"/>
                <a:gd name="connsiteX0" fmla="*/ 4129 w 10001"/>
                <a:gd name="connsiteY0" fmla="*/ 41 h 10000"/>
                <a:gd name="connsiteX1" fmla="*/ 10001 w 10001"/>
                <a:gd name="connsiteY1" fmla="*/ 0 h 10000"/>
                <a:gd name="connsiteX2" fmla="*/ 7934 w 10001"/>
                <a:gd name="connsiteY2" fmla="*/ 5122 h 10000"/>
                <a:gd name="connsiteX3" fmla="*/ 10001 w 10001"/>
                <a:gd name="connsiteY3" fmla="*/ 10000 h 10000"/>
                <a:gd name="connsiteX4" fmla="*/ 4218 w 10001"/>
                <a:gd name="connsiteY4" fmla="*/ 9918 h 10000"/>
                <a:gd name="connsiteX5" fmla="*/ 1 w 10001"/>
                <a:gd name="connsiteY5" fmla="*/ 5000 h 10000"/>
                <a:gd name="connsiteX6" fmla="*/ 4129 w 10001"/>
                <a:gd name="connsiteY6" fmla="*/ 41 h 10000"/>
                <a:gd name="connsiteX0" fmla="*/ 4129 w 10001"/>
                <a:gd name="connsiteY0" fmla="*/ 41 h 10000"/>
                <a:gd name="connsiteX1" fmla="*/ 10001 w 10001"/>
                <a:gd name="connsiteY1" fmla="*/ 0 h 10000"/>
                <a:gd name="connsiteX2" fmla="*/ 7934 w 10001"/>
                <a:gd name="connsiteY2" fmla="*/ 5122 h 10000"/>
                <a:gd name="connsiteX3" fmla="*/ 10001 w 10001"/>
                <a:gd name="connsiteY3" fmla="*/ 10000 h 10000"/>
                <a:gd name="connsiteX4" fmla="*/ 4218 w 10001"/>
                <a:gd name="connsiteY4" fmla="*/ 9918 h 10000"/>
                <a:gd name="connsiteX5" fmla="*/ 1 w 10001"/>
                <a:gd name="connsiteY5" fmla="*/ 5000 h 10000"/>
                <a:gd name="connsiteX6" fmla="*/ 4129 w 10001"/>
                <a:gd name="connsiteY6" fmla="*/ 41 h 10000"/>
                <a:gd name="connsiteX0" fmla="*/ 6139 w 10029"/>
                <a:gd name="connsiteY0" fmla="*/ 41 h 10000"/>
                <a:gd name="connsiteX1" fmla="*/ 10029 w 10029"/>
                <a:gd name="connsiteY1" fmla="*/ 0 h 10000"/>
                <a:gd name="connsiteX2" fmla="*/ 7962 w 10029"/>
                <a:gd name="connsiteY2" fmla="*/ 5122 h 10000"/>
                <a:gd name="connsiteX3" fmla="*/ 10029 w 10029"/>
                <a:gd name="connsiteY3" fmla="*/ 10000 h 10000"/>
                <a:gd name="connsiteX4" fmla="*/ 4246 w 10029"/>
                <a:gd name="connsiteY4" fmla="*/ 9918 h 10000"/>
                <a:gd name="connsiteX5" fmla="*/ 29 w 10029"/>
                <a:gd name="connsiteY5" fmla="*/ 5000 h 10000"/>
                <a:gd name="connsiteX6" fmla="*/ 6139 w 10029"/>
                <a:gd name="connsiteY6" fmla="*/ 41 h 10000"/>
                <a:gd name="connsiteX0" fmla="*/ 6139 w 10029"/>
                <a:gd name="connsiteY0" fmla="*/ 41 h 10000"/>
                <a:gd name="connsiteX1" fmla="*/ 10029 w 10029"/>
                <a:gd name="connsiteY1" fmla="*/ 0 h 10000"/>
                <a:gd name="connsiteX2" fmla="*/ 7962 w 10029"/>
                <a:gd name="connsiteY2" fmla="*/ 5122 h 10000"/>
                <a:gd name="connsiteX3" fmla="*/ 10029 w 10029"/>
                <a:gd name="connsiteY3" fmla="*/ 10000 h 10000"/>
                <a:gd name="connsiteX4" fmla="*/ 4246 w 10029"/>
                <a:gd name="connsiteY4" fmla="*/ 9918 h 10000"/>
                <a:gd name="connsiteX5" fmla="*/ 29 w 10029"/>
                <a:gd name="connsiteY5" fmla="*/ 5000 h 10000"/>
                <a:gd name="connsiteX6" fmla="*/ 6139 w 10029"/>
                <a:gd name="connsiteY6" fmla="*/ 41 h 10000"/>
                <a:gd name="connsiteX0" fmla="*/ 6111 w 10001"/>
                <a:gd name="connsiteY0" fmla="*/ 41 h 10000"/>
                <a:gd name="connsiteX1" fmla="*/ 10001 w 10001"/>
                <a:gd name="connsiteY1" fmla="*/ 0 h 10000"/>
                <a:gd name="connsiteX2" fmla="*/ 7934 w 10001"/>
                <a:gd name="connsiteY2" fmla="*/ 5122 h 10000"/>
                <a:gd name="connsiteX3" fmla="*/ 10001 w 10001"/>
                <a:gd name="connsiteY3" fmla="*/ 10000 h 10000"/>
                <a:gd name="connsiteX4" fmla="*/ 6088 w 10001"/>
                <a:gd name="connsiteY4" fmla="*/ 10000 h 10000"/>
                <a:gd name="connsiteX5" fmla="*/ 1 w 10001"/>
                <a:gd name="connsiteY5" fmla="*/ 5000 h 10000"/>
                <a:gd name="connsiteX6" fmla="*/ 6111 w 10001"/>
                <a:gd name="connsiteY6" fmla="*/ 41 h 10000"/>
                <a:gd name="connsiteX0" fmla="*/ 6111 w 10001"/>
                <a:gd name="connsiteY0" fmla="*/ 41 h 10001"/>
                <a:gd name="connsiteX1" fmla="*/ 10001 w 10001"/>
                <a:gd name="connsiteY1" fmla="*/ 0 h 10001"/>
                <a:gd name="connsiteX2" fmla="*/ 7934 w 10001"/>
                <a:gd name="connsiteY2" fmla="*/ 5122 h 10001"/>
                <a:gd name="connsiteX3" fmla="*/ 10001 w 10001"/>
                <a:gd name="connsiteY3" fmla="*/ 10000 h 10001"/>
                <a:gd name="connsiteX4" fmla="*/ 6088 w 10001"/>
                <a:gd name="connsiteY4" fmla="*/ 10000 h 10001"/>
                <a:gd name="connsiteX5" fmla="*/ 1 w 10001"/>
                <a:gd name="connsiteY5" fmla="*/ 5000 h 10001"/>
                <a:gd name="connsiteX6" fmla="*/ 6111 w 10001"/>
                <a:gd name="connsiteY6" fmla="*/ 41 h 10001"/>
                <a:gd name="connsiteX0" fmla="*/ 6111 w 10001"/>
                <a:gd name="connsiteY0" fmla="*/ 41 h 10001"/>
                <a:gd name="connsiteX1" fmla="*/ 10001 w 10001"/>
                <a:gd name="connsiteY1" fmla="*/ 0 h 10001"/>
                <a:gd name="connsiteX2" fmla="*/ 7934 w 10001"/>
                <a:gd name="connsiteY2" fmla="*/ 5122 h 10001"/>
                <a:gd name="connsiteX3" fmla="*/ 10001 w 10001"/>
                <a:gd name="connsiteY3" fmla="*/ 10000 h 10001"/>
                <a:gd name="connsiteX4" fmla="*/ 6088 w 10001"/>
                <a:gd name="connsiteY4" fmla="*/ 10000 h 10001"/>
                <a:gd name="connsiteX5" fmla="*/ 1 w 10001"/>
                <a:gd name="connsiteY5" fmla="*/ 5000 h 10001"/>
                <a:gd name="connsiteX6" fmla="*/ 6111 w 10001"/>
                <a:gd name="connsiteY6" fmla="*/ 41 h 10001"/>
                <a:gd name="connsiteX0" fmla="*/ 6111 w 10001"/>
                <a:gd name="connsiteY0" fmla="*/ 41 h 10001"/>
                <a:gd name="connsiteX1" fmla="*/ 10001 w 10001"/>
                <a:gd name="connsiteY1" fmla="*/ 0 h 10001"/>
                <a:gd name="connsiteX2" fmla="*/ 7934 w 10001"/>
                <a:gd name="connsiteY2" fmla="*/ 5122 h 10001"/>
                <a:gd name="connsiteX3" fmla="*/ 10001 w 10001"/>
                <a:gd name="connsiteY3" fmla="*/ 10000 h 10001"/>
                <a:gd name="connsiteX4" fmla="*/ 6088 w 10001"/>
                <a:gd name="connsiteY4" fmla="*/ 10000 h 10001"/>
                <a:gd name="connsiteX5" fmla="*/ 1 w 10001"/>
                <a:gd name="connsiteY5" fmla="*/ 5000 h 10001"/>
                <a:gd name="connsiteX6" fmla="*/ 6111 w 10001"/>
                <a:gd name="connsiteY6" fmla="*/ 41 h 10001"/>
                <a:gd name="connsiteX0" fmla="*/ 6111 w 10001"/>
                <a:gd name="connsiteY0" fmla="*/ 41 h 10001"/>
                <a:gd name="connsiteX1" fmla="*/ 10001 w 10001"/>
                <a:gd name="connsiteY1" fmla="*/ 0 h 10001"/>
                <a:gd name="connsiteX2" fmla="*/ 7934 w 10001"/>
                <a:gd name="connsiteY2" fmla="*/ 5122 h 10001"/>
                <a:gd name="connsiteX3" fmla="*/ 10001 w 10001"/>
                <a:gd name="connsiteY3" fmla="*/ 10000 h 10001"/>
                <a:gd name="connsiteX4" fmla="*/ 6088 w 10001"/>
                <a:gd name="connsiteY4" fmla="*/ 10000 h 10001"/>
                <a:gd name="connsiteX5" fmla="*/ 1 w 10001"/>
                <a:gd name="connsiteY5" fmla="*/ 5000 h 10001"/>
                <a:gd name="connsiteX6" fmla="*/ 6111 w 10001"/>
                <a:gd name="connsiteY6" fmla="*/ 41 h 10001"/>
                <a:gd name="connsiteX0" fmla="*/ 6111 w 10001"/>
                <a:gd name="connsiteY0" fmla="*/ 41 h 10001"/>
                <a:gd name="connsiteX1" fmla="*/ 10001 w 10001"/>
                <a:gd name="connsiteY1" fmla="*/ 0 h 10001"/>
                <a:gd name="connsiteX2" fmla="*/ 7934 w 10001"/>
                <a:gd name="connsiteY2" fmla="*/ 5122 h 10001"/>
                <a:gd name="connsiteX3" fmla="*/ 10001 w 10001"/>
                <a:gd name="connsiteY3" fmla="*/ 10000 h 10001"/>
                <a:gd name="connsiteX4" fmla="*/ 6088 w 10001"/>
                <a:gd name="connsiteY4" fmla="*/ 10000 h 10001"/>
                <a:gd name="connsiteX5" fmla="*/ 1 w 10001"/>
                <a:gd name="connsiteY5" fmla="*/ 5000 h 10001"/>
                <a:gd name="connsiteX6" fmla="*/ 6111 w 10001"/>
                <a:gd name="connsiteY6" fmla="*/ 41 h 10001"/>
                <a:gd name="connsiteX0" fmla="*/ 6111 w 10001"/>
                <a:gd name="connsiteY0" fmla="*/ 41 h 10001"/>
                <a:gd name="connsiteX1" fmla="*/ 10001 w 10001"/>
                <a:gd name="connsiteY1" fmla="*/ 0 h 10001"/>
                <a:gd name="connsiteX2" fmla="*/ 7934 w 10001"/>
                <a:gd name="connsiteY2" fmla="*/ 5122 h 10001"/>
                <a:gd name="connsiteX3" fmla="*/ 10001 w 10001"/>
                <a:gd name="connsiteY3" fmla="*/ 10000 h 10001"/>
                <a:gd name="connsiteX4" fmla="*/ 6088 w 10001"/>
                <a:gd name="connsiteY4" fmla="*/ 10000 h 10001"/>
                <a:gd name="connsiteX5" fmla="*/ 1 w 10001"/>
                <a:gd name="connsiteY5" fmla="*/ 5000 h 10001"/>
                <a:gd name="connsiteX6" fmla="*/ 6111 w 10001"/>
                <a:gd name="connsiteY6" fmla="*/ 41 h 1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1" h="10001">
                  <a:moveTo>
                    <a:pt x="6111" y="41"/>
                  </a:moveTo>
                  <a:lnTo>
                    <a:pt x="10001" y="0"/>
                  </a:lnTo>
                  <a:cubicBezTo>
                    <a:pt x="9179" y="384"/>
                    <a:pt x="7947" y="3334"/>
                    <a:pt x="7934" y="5122"/>
                  </a:cubicBezTo>
                  <a:cubicBezTo>
                    <a:pt x="7921" y="6910"/>
                    <a:pt x="9006" y="9584"/>
                    <a:pt x="10001" y="10000"/>
                  </a:cubicBezTo>
                  <a:lnTo>
                    <a:pt x="6088" y="10000"/>
                  </a:lnTo>
                  <a:cubicBezTo>
                    <a:pt x="1688" y="10081"/>
                    <a:pt x="-3" y="5517"/>
                    <a:pt x="1" y="5000"/>
                  </a:cubicBezTo>
                  <a:cubicBezTo>
                    <a:pt x="5" y="4483"/>
                    <a:pt x="2212" y="41"/>
                    <a:pt x="6111" y="4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フローチャート: 論理積ゲート 23"/>
            <p:cNvSpPr/>
            <p:nvPr/>
          </p:nvSpPr>
          <p:spPr>
            <a:xfrm>
              <a:off x="2848365" y="3726190"/>
              <a:ext cx="627327" cy="486504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6" name="直線コネクタ 25"/>
            <p:cNvCxnSpPr/>
            <p:nvPr/>
          </p:nvCxnSpPr>
          <p:spPr>
            <a:xfrm>
              <a:off x="1142622" y="3388211"/>
              <a:ext cx="74831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/>
            <p:nvPr/>
          </p:nvCxnSpPr>
          <p:spPr>
            <a:xfrm>
              <a:off x="1142622" y="4425162"/>
              <a:ext cx="6502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/>
            <p:nvPr/>
          </p:nvCxnSpPr>
          <p:spPr>
            <a:xfrm>
              <a:off x="1349299" y="3388211"/>
              <a:ext cx="0" cy="7997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>
              <a:off x="1349299" y="4187932"/>
              <a:ext cx="44362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/>
            <p:nvPr/>
          </p:nvCxnSpPr>
          <p:spPr>
            <a:xfrm flipV="1">
              <a:off x="1434821" y="3666156"/>
              <a:ext cx="0" cy="759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/>
            <p:nvPr/>
          </p:nvCxnSpPr>
          <p:spPr>
            <a:xfrm>
              <a:off x="1434821" y="3666156"/>
              <a:ext cx="4714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>
              <a:stCxn id="23" idx="5"/>
            </p:cNvCxnSpPr>
            <p:nvPr/>
          </p:nvCxnSpPr>
          <p:spPr>
            <a:xfrm>
              <a:off x="2480103" y="3533125"/>
              <a:ext cx="131057" cy="27"/>
            </a:xfrm>
            <a:prstGeom prst="line">
              <a:avLst/>
            </a:prstGeom>
            <a:ln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/>
            <p:cNvCxnSpPr/>
            <p:nvPr/>
          </p:nvCxnSpPr>
          <p:spPr>
            <a:xfrm>
              <a:off x="2611160" y="3533125"/>
              <a:ext cx="0" cy="302234"/>
            </a:xfrm>
            <a:prstGeom prst="line">
              <a:avLst/>
            </a:prstGeom>
            <a:ln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/>
            <p:cNvCxnSpPr/>
            <p:nvPr/>
          </p:nvCxnSpPr>
          <p:spPr>
            <a:xfrm>
              <a:off x="2611160" y="3835359"/>
              <a:ext cx="237205" cy="0"/>
            </a:xfrm>
            <a:prstGeom prst="line">
              <a:avLst/>
            </a:prstGeom>
            <a:ln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>
              <a:stCxn id="22" idx="6"/>
            </p:cNvCxnSpPr>
            <p:nvPr/>
          </p:nvCxnSpPr>
          <p:spPr>
            <a:xfrm flipV="1">
              <a:off x="2526232" y="4279715"/>
              <a:ext cx="84928" cy="524"/>
            </a:xfrm>
            <a:prstGeom prst="line">
              <a:avLst/>
            </a:prstGeom>
            <a:ln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 flipV="1">
              <a:off x="2611160" y="4086480"/>
              <a:ext cx="0" cy="193235"/>
            </a:xfrm>
            <a:prstGeom prst="line">
              <a:avLst/>
            </a:prstGeom>
            <a:ln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/>
            <p:cNvCxnSpPr/>
            <p:nvPr/>
          </p:nvCxnSpPr>
          <p:spPr>
            <a:xfrm>
              <a:off x="2611160" y="4086480"/>
              <a:ext cx="237205" cy="0"/>
            </a:xfrm>
            <a:prstGeom prst="line">
              <a:avLst/>
            </a:prstGeom>
            <a:ln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コネクタ 67"/>
            <p:cNvCxnSpPr>
              <a:stCxn id="24" idx="3"/>
            </p:cNvCxnSpPr>
            <p:nvPr/>
          </p:nvCxnSpPr>
          <p:spPr>
            <a:xfrm>
              <a:off x="3475693" y="3969441"/>
              <a:ext cx="1969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テキスト ボックス 69"/>
                <p:cNvSpPr txBox="1"/>
                <p:nvPr/>
              </p:nvSpPr>
              <p:spPr>
                <a:xfrm>
                  <a:off x="2621784" y="3388211"/>
                  <a:ext cx="2710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70" name="テキスト ボックス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1784" y="3388211"/>
                  <a:ext cx="271036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0000" r="-15000" b="-30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テキスト ボックス 70"/>
                <p:cNvSpPr txBox="1"/>
                <p:nvPr/>
              </p:nvSpPr>
              <p:spPr>
                <a:xfrm>
                  <a:off x="2611159" y="4212694"/>
                  <a:ext cx="2763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71" name="テキスト ボックス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1159" y="4212694"/>
                  <a:ext cx="276358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9512" r="-12195" b="-2926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テキスト ボックス 71"/>
                <p:cNvSpPr txBox="1"/>
                <p:nvPr/>
              </p:nvSpPr>
              <p:spPr>
                <a:xfrm>
                  <a:off x="869323" y="3212600"/>
                  <a:ext cx="2761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72" name="テキスト ボックス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323" y="3212600"/>
                  <a:ext cx="276101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0000" r="-15000" b="-268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テキスト ボックス 72"/>
                <p:cNvSpPr txBox="1"/>
                <p:nvPr/>
              </p:nvSpPr>
              <p:spPr>
                <a:xfrm>
                  <a:off x="859340" y="4250474"/>
                  <a:ext cx="2814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73" name="テキスト ボックス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340" y="4250474"/>
                  <a:ext cx="281423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9048" r="-14286" b="-268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テキスト ボックス 73"/>
                <p:cNvSpPr txBox="1"/>
                <p:nvPr/>
              </p:nvSpPr>
              <p:spPr>
                <a:xfrm>
                  <a:off x="3694140" y="3788071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74" name="テキスト ボックス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4140" y="3788071"/>
                  <a:ext cx="186718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40741" r="-40741" b="-3902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7" name="下矢印 76"/>
          <p:cNvSpPr/>
          <p:nvPr/>
        </p:nvSpPr>
        <p:spPr>
          <a:xfrm>
            <a:off x="4005038" y="2667044"/>
            <a:ext cx="810768" cy="2865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9609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Exercise2.2</a:t>
            </a:r>
            <a:endParaRPr kumimoji="1" lang="ja-JP" altLang="en-US" dirty="0"/>
          </a:p>
        </p:txBody>
      </p:sp>
      <p:sp>
        <p:nvSpPr>
          <p:cNvPr id="5" name="楕円 4"/>
          <p:cNvSpPr/>
          <p:nvPr/>
        </p:nvSpPr>
        <p:spPr>
          <a:xfrm>
            <a:off x="1916482" y="2423269"/>
            <a:ext cx="691116" cy="6911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stCxn id="9" idx="3"/>
            <a:endCxn id="14" idx="2"/>
          </p:cNvCxnSpPr>
          <p:nvPr/>
        </p:nvCxnSpPr>
        <p:spPr>
          <a:xfrm>
            <a:off x="890345" y="2765553"/>
            <a:ext cx="1037998" cy="165480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>
            <a:stCxn id="5" idx="2"/>
            <a:endCxn id="10" idx="3"/>
          </p:cNvCxnSpPr>
          <p:nvPr/>
        </p:nvCxnSpPr>
        <p:spPr>
          <a:xfrm flipH="1">
            <a:off x="784132" y="2768827"/>
            <a:ext cx="1132350" cy="163730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>
            <a:stCxn id="5" idx="2"/>
            <a:endCxn id="9" idx="3"/>
          </p:cNvCxnSpPr>
          <p:nvPr/>
        </p:nvCxnSpPr>
        <p:spPr>
          <a:xfrm flipH="1" flipV="1">
            <a:off x="890345" y="2765553"/>
            <a:ext cx="1026137" cy="3274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614244" y="2627053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244" y="2627053"/>
                <a:ext cx="276101" cy="276999"/>
              </a:xfrm>
              <a:prstGeom prst="rect">
                <a:avLst/>
              </a:prstGeom>
              <a:blipFill>
                <a:blip r:embed="rId2"/>
                <a:stretch>
                  <a:fillRect l="-13333" r="-6667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530112" y="4267635"/>
                <a:ext cx="2540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12" y="4267635"/>
                <a:ext cx="254020" cy="276999"/>
              </a:xfrm>
              <a:prstGeom prst="rect">
                <a:avLst/>
              </a:prstGeom>
              <a:blipFill>
                <a:blip r:embed="rId3"/>
                <a:stretch>
                  <a:fillRect l="-19048" r="-11905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矢印コネクタ 10"/>
          <p:cNvCxnSpPr>
            <a:stCxn id="5" idx="6"/>
            <a:endCxn id="16" idx="2"/>
          </p:cNvCxnSpPr>
          <p:nvPr/>
        </p:nvCxnSpPr>
        <p:spPr>
          <a:xfrm>
            <a:off x="2607598" y="2768827"/>
            <a:ext cx="779634" cy="8884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円弧 11"/>
          <p:cNvSpPr/>
          <p:nvPr/>
        </p:nvSpPr>
        <p:spPr>
          <a:xfrm rot="16200000">
            <a:off x="2299893" y="2427959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4449754" y="3483030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754" y="3483030"/>
                <a:ext cx="186718" cy="276999"/>
              </a:xfrm>
              <a:prstGeom prst="rect">
                <a:avLst/>
              </a:prstGeom>
              <a:blipFill>
                <a:blip r:embed="rId4"/>
                <a:stretch>
                  <a:fillRect l="-32258" r="-25806"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楕円 13"/>
          <p:cNvSpPr/>
          <p:nvPr/>
        </p:nvSpPr>
        <p:spPr>
          <a:xfrm>
            <a:off x="1928343" y="4074801"/>
            <a:ext cx="691116" cy="6911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弧 14"/>
          <p:cNvSpPr/>
          <p:nvPr/>
        </p:nvSpPr>
        <p:spPr>
          <a:xfrm rot="16200000">
            <a:off x="2311754" y="4079491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/>
          <p:cNvSpPr/>
          <p:nvPr/>
        </p:nvSpPr>
        <p:spPr>
          <a:xfrm>
            <a:off x="3387232" y="3311670"/>
            <a:ext cx="691116" cy="6911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弧 16"/>
          <p:cNvSpPr/>
          <p:nvPr/>
        </p:nvSpPr>
        <p:spPr>
          <a:xfrm rot="16200000">
            <a:off x="3770643" y="3316360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/>
          <p:cNvCxnSpPr>
            <a:stCxn id="14" idx="6"/>
            <a:endCxn id="16" idx="2"/>
          </p:cNvCxnSpPr>
          <p:nvPr/>
        </p:nvCxnSpPr>
        <p:spPr>
          <a:xfrm flipV="1">
            <a:off x="2619459" y="3657228"/>
            <a:ext cx="767773" cy="76313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4" idx="2"/>
            <a:endCxn id="10" idx="3"/>
          </p:cNvCxnSpPr>
          <p:nvPr/>
        </p:nvCxnSpPr>
        <p:spPr>
          <a:xfrm flipH="1" flipV="1">
            <a:off x="784132" y="4406135"/>
            <a:ext cx="1144211" cy="14224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endCxn id="16" idx="6"/>
          </p:cNvCxnSpPr>
          <p:nvPr/>
        </p:nvCxnSpPr>
        <p:spPr>
          <a:xfrm flipH="1">
            <a:off x="4078348" y="3657227"/>
            <a:ext cx="319715" cy="1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427166" y="891844"/>
            <a:ext cx="83704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Construct a XOR gate with three formal neurons by using appropriate weighs and thresholds. Then, please check the answer by implementing a test script with all input pattern (i.e., {(0,0), (0,1), (1,0), (</a:t>
            </a:r>
            <a:r>
              <a:rPr lang="en-US" altLang="ja-JP" sz="2000" dirty="0"/>
              <a:t>1,1</a:t>
            </a:r>
            <a:r>
              <a:rPr lang="en-US" altLang="ja-JP" sz="2000" dirty="0" smtClean="0"/>
              <a:t>)}) on MATLAB. Display </a:t>
            </a:r>
            <a:r>
              <a:rPr lang="en-US" altLang="ja-JP" sz="2000" dirty="0"/>
              <a:t>results of mid-term calculation as necessary.</a:t>
            </a:r>
            <a:r>
              <a:rPr lang="en-US" altLang="ja-JP" sz="2000" dirty="0" smtClean="0"/>
              <a:t> </a:t>
            </a:r>
            <a:endParaRPr kumimoji="1" lang="ja-JP" altLang="en-US" sz="2000" dirty="0"/>
          </a:p>
        </p:txBody>
      </p:sp>
      <p:sp>
        <p:nvSpPr>
          <p:cNvPr id="21" name="正方形/長方形 20"/>
          <p:cNvSpPr/>
          <p:nvPr/>
        </p:nvSpPr>
        <p:spPr>
          <a:xfrm>
            <a:off x="1471878" y="2350382"/>
            <a:ext cx="366746" cy="303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1281419" y="2849344"/>
            <a:ext cx="366746" cy="303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1705990" y="3665406"/>
            <a:ext cx="366746" cy="303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1325754" y="4065316"/>
            <a:ext cx="366746" cy="303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2229698" y="2624903"/>
            <a:ext cx="311545" cy="303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3028294" y="2948686"/>
            <a:ext cx="366746" cy="303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3060693" y="3988913"/>
            <a:ext cx="366746" cy="303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2257955" y="4272511"/>
            <a:ext cx="311545" cy="303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3699911" y="3505401"/>
            <a:ext cx="311545" cy="303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表 3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601220" y="4544634"/>
              <a:ext cx="1697067" cy="170400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565689">
                      <a:extLst>
                        <a:ext uri="{9D8B030D-6E8A-4147-A177-3AD203B41FA5}">
                          <a16:colId xmlns:a16="http://schemas.microsoft.com/office/drawing/2014/main" val="3794319138"/>
                        </a:ext>
                      </a:extLst>
                    </a:gridCol>
                    <a:gridCol w="565689">
                      <a:extLst>
                        <a:ext uri="{9D8B030D-6E8A-4147-A177-3AD203B41FA5}">
                          <a16:colId xmlns:a16="http://schemas.microsoft.com/office/drawing/2014/main" val="3485349666"/>
                        </a:ext>
                      </a:extLst>
                    </a:gridCol>
                    <a:gridCol w="565689">
                      <a:extLst>
                        <a:ext uri="{9D8B030D-6E8A-4147-A177-3AD203B41FA5}">
                          <a16:colId xmlns:a16="http://schemas.microsoft.com/office/drawing/2014/main" val="1657222314"/>
                        </a:ext>
                      </a:extLst>
                    </a:gridCol>
                  </a:tblGrid>
                  <a:tr h="20003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20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871833186"/>
                      </a:ext>
                    </a:extLst>
                  </a:tr>
                  <a:tr h="200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 smtClean="0"/>
                            <a:t>0</a:t>
                          </a:r>
                          <a:endParaRPr kumimoji="1" lang="ja-JP" altLang="en-US" sz="20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 smtClean="0"/>
                            <a:t>0</a:t>
                          </a:r>
                          <a:endParaRPr kumimoji="1" lang="ja-JP" altLang="en-US" sz="20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 smtClean="0"/>
                            <a:t>0</a:t>
                          </a:r>
                          <a:endParaRPr kumimoji="1" lang="ja-JP" altLang="en-US" sz="20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2503296175"/>
                      </a:ext>
                    </a:extLst>
                  </a:tr>
                  <a:tr h="200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 smtClean="0"/>
                            <a:t>0</a:t>
                          </a:r>
                          <a:endParaRPr kumimoji="1" lang="ja-JP" altLang="en-US" sz="20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 smtClean="0"/>
                            <a:t>1</a:t>
                          </a:r>
                          <a:endParaRPr kumimoji="1" lang="ja-JP" altLang="en-US" sz="20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 smtClean="0"/>
                            <a:t>1</a:t>
                          </a:r>
                          <a:endParaRPr kumimoji="1" lang="ja-JP" altLang="en-US" sz="20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1075581083"/>
                      </a:ext>
                    </a:extLst>
                  </a:tr>
                  <a:tr h="200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 smtClean="0"/>
                            <a:t>1</a:t>
                          </a:r>
                          <a:endParaRPr kumimoji="1" lang="ja-JP" altLang="en-US" sz="20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 smtClean="0"/>
                            <a:t>0</a:t>
                          </a:r>
                          <a:endParaRPr kumimoji="1" lang="ja-JP" altLang="en-US" sz="20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 smtClean="0"/>
                            <a:t>1</a:t>
                          </a:r>
                          <a:endParaRPr kumimoji="1" lang="ja-JP" altLang="en-US" sz="20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4116625603"/>
                      </a:ext>
                    </a:extLst>
                  </a:tr>
                  <a:tr h="200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 smtClean="0"/>
                            <a:t>1</a:t>
                          </a:r>
                          <a:endParaRPr kumimoji="1" lang="ja-JP" altLang="en-US" sz="20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 smtClean="0"/>
                            <a:t>1</a:t>
                          </a:r>
                          <a:endParaRPr kumimoji="1" lang="ja-JP" altLang="en-US" sz="20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 smtClean="0"/>
                            <a:t>0</a:t>
                          </a:r>
                          <a:endParaRPr kumimoji="1" lang="ja-JP" altLang="en-US" sz="20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13773142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表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8612020"/>
                  </p:ext>
                </p:extLst>
              </p:nvPr>
            </p:nvGraphicFramePr>
            <p:xfrm>
              <a:off x="3601220" y="4544634"/>
              <a:ext cx="1697067" cy="170400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565689">
                      <a:extLst>
                        <a:ext uri="{9D8B030D-6E8A-4147-A177-3AD203B41FA5}">
                          <a16:colId xmlns:a16="http://schemas.microsoft.com/office/drawing/2014/main" val="3794319138"/>
                        </a:ext>
                      </a:extLst>
                    </a:gridCol>
                    <a:gridCol w="565689">
                      <a:extLst>
                        <a:ext uri="{9D8B030D-6E8A-4147-A177-3AD203B41FA5}">
                          <a16:colId xmlns:a16="http://schemas.microsoft.com/office/drawing/2014/main" val="3485349666"/>
                        </a:ext>
                      </a:extLst>
                    </a:gridCol>
                    <a:gridCol w="565689">
                      <a:extLst>
                        <a:ext uri="{9D8B030D-6E8A-4147-A177-3AD203B41FA5}">
                          <a16:colId xmlns:a16="http://schemas.microsoft.com/office/drawing/2014/main" val="1657222314"/>
                        </a:ext>
                      </a:extLst>
                    </a:gridCol>
                  </a:tblGrid>
                  <a:tr h="3408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 anchor="ctr">
                        <a:blipFill>
                          <a:blip r:embed="rId5"/>
                          <a:stretch>
                            <a:fillRect l="-1075" t="-1786" r="-205376" b="-43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 anchor="ctr">
                        <a:blipFill>
                          <a:blip r:embed="rId5"/>
                          <a:stretch>
                            <a:fillRect l="-100000" t="-1786" r="-103191" b="-43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 anchor="ctr">
                        <a:blipFill>
                          <a:blip r:embed="rId5"/>
                          <a:stretch>
                            <a:fillRect l="-202151" t="-1786" r="-4301" b="-43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1833186"/>
                      </a:ext>
                    </a:extLst>
                  </a:tr>
                  <a:tr h="340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 smtClean="0"/>
                            <a:t>0</a:t>
                          </a:r>
                          <a:endParaRPr kumimoji="1" lang="ja-JP" altLang="en-US" sz="20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 smtClean="0"/>
                            <a:t>0</a:t>
                          </a:r>
                          <a:endParaRPr kumimoji="1" lang="ja-JP" altLang="en-US" sz="20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 smtClean="0"/>
                            <a:t>0</a:t>
                          </a:r>
                          <a:endParaRPr kumimoji="1" lang="ja-JP" altLang="en-US" sz="20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2503296175"/>
                      </a:ext>
                    </a:extLst>
                  </a:tr>
                  <a:tr h="340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 smtClean="0"/>
                            <a:t>0</a:t>
                          </a:r>
                          <a:endParaRPr kumimoji="1" lang="ja-JP" altLang="en-US" sz="20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 smtClean="0"/>
                            <a:t>1</a:t>
                          </a:r>
                          <a:endParaRPr kumimoji="1" lang="ja-JP" altLang="en-US" sz="20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 smtClean="0"/>
                            <a:t>1</a:t>
                          </a:r>
                          <a:endParaRPr kumimoji="1" lang="ja-JP" altLang="en-US" sz="20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1075581083"/>
                      </a:ext>
                    </a:extLst>
                  </a:tr>
                  <a:tr h="340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 smtClean="0"/>
                            <a:t>1</a:t>
                          </a:r>
                          <a:endParaRPr kumimoji="1" lang="ja-JP" altLang="en-US" sz="20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 smtClean="0"/>
                            <a:t>0</a:t>
                          </a:r>
                          <a:endParaRPr kumimoji="1" lang="ja-JP" altLang="en-US" sz="20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 smtClean="0"/>
                            <a:t>1</a:t>
                          </a:r>
                          <a:endParaRPr kumimoji="1" lang="ja-JP" altLang="en-US" sz="20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4116625603"/>
                      </a:ext>
                    </a:extLst>
                  </a:tr>
                  <a:tr h="340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 smtClean="0"/>
                            <a:t>1</a:t>
                          </a:r>
                          <a:endParaRPr kumimoji="1" lang="ja-JP" altLang="en-US" sz="20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 smtClean="0"/>
                            <a:t>1</a:t>
                          </a:r>
                          <a:endParaRPr kumimoji="1" lang="ja-JP" altLang="en-US" sz="20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 smtClean="0"/>
                            <a:t>0</a:t>
                          </a:r>
                          <a:endParaRPr kumimoji="1" lang="ja-JP" altLang="en-US" sz="20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13773142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8" name="テキスト ボックス 37"/>
          <p:cNvSpPr txBox="1"/>
          <p:nvPr/>
        </p:nvSpPr>
        <p:spPr>
          <a:xfrm>
            <a:off x="3280576" y="4233693"/>
            <a:ext cx="2338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/>
              <a:t>Truth table for XOR</a:t>
            </a:r>
            <a:endParaRPr kumimoji="1" lang="ja-JP" altLang="en-US" sz="1600" dirty="0"/>
          </a:p>
        </p:txBody>
      </p:sp>
      <p:sp>
        <p:nvSpPr>
          <p:cNvPr id="39" name="正方形/長方形 38"/>
          <p:cNvSpPr/>
          <p:nvPr/>
        </p:nvSpPr>
        <p:spPr>
          <a:xfrm>
            <a:off x="5520487" y="2215284"/>
            <a:ext cx="3496969" cy="4033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629647" y="1997792"/>
            <a:ext cx="1529458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exercise2_2.m</a:t>
            </a:r>
            <a:endParaRPr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5658524" y="2474733"/>
            <a:ext cx="3155892" cy="360971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>
              <a:defRPr sz="1400"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x = [0,0,1,1;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     </a:t>
            </a:r>
            <a:r>
              <a:rPr lang="en-US" altLang="ja-JP" dirty="0">
                <a:solidFill>
                  <a:schemeClr val="tx1"/>
                </a:solidFill>
              </a:rPr>
              <a:t>0,1,0,1];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w = </a:t>
            </a:r>
            <a:r>
              <a:rPr lang="en-US" altLang="ja-JP" dirty="0" smtClean="0">
                <a:solidFill>
                  <a:schemeClr val="tx1"/>
                </a:solidFill>
              </a:rPr>
              <a:t>[*, *;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     </a:t>
            </a:r>
            <a:r>
              <a:rPr lang="en-US" altLang="ja-JP" dirty="0">
                <a:solidFill>
                  <a:schemeClr val="tx1"/>
                </a:solidFill>
              </a:rPr>
              <a:t>*</a:t>
            </a:r>
            <a:r>
              <a:rPr lang="en-US" altLang="ja-JP" dirty="0" smtClean="0">
                <a:solidFill>
                  <a:schemeClr val="tx1"/>
                </a:solidFill>
              </a:rPr>
              <a:t>, *];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h = </a:t>
            </a:r>
            <a:r>
              <a:rPr lang="en-US" altLang="ja-JP" dirty="0" smtClean="0">
                <a:solidFill>
                  <a:schemeClr val="tx1"/>
                </a:solidFill>
              </a:rPr>
              <a:t>[*;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     </a:t>
            </a:r>
            <a:r>
              <a:rPr lang="en-US" altLang="ja-JP" dirty="0">
                <a:solidFill>
                  <a:schemeClr val="tx1"/>
                </a:solidFill>
              </a:rPr>
              <a:t>*</a:t>
            </a:r>
            <a:r>
              <a:rPr lang="en-US" altLang="ja-JP" dirty="0" smtClean="0">
                <a:solidFill>
                  <a:schemeClr val="tx1"/>
                </a:solidFill>
              </a:rPr>
              <a:t>];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u = </a:t>
            </a:r>
            <a:r>
              <a:rPr lang="en-US" altLang="ja-JP" dirty="0" smtClean="0">
                <a:solidFill>
                  <a:schemeClr val="tx1"/>
                </a:solidFill>
              </a:rPr>
              <a:t>[*, </a:t>
            </a:r>
            <a:r>
              <a:rPr lang="en-US" altLang="ja-JP" dirty="0">
                <a:solidFill>
                  <a:schemeClr val="tx1"/>
                </a:solidFill>
              </a:rPr>
              <a:t>*</a:t>
            </a:r>
            <a:r>
              <a:rPr lang="en-US" altLang="ja-JP" dirty="0" smtClean="0">
                <a:solidFill>
                  <a:schemeClr val="tx1"/>
                </a:solidFill>
              </a:rPr>
              <a:t>];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g = </a:t>
            </a:r>
            <a:r>
              <a:rPr lang="en-US" altLang="ja-JP" dirty="0" smtClean="0">
                <a:solidFill>
                  <a:schemeClr val="tx1"/>
                </a:solidFill>
              </a:rPr>
              <a:t>[*];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layer1 = </a:t>
            </a:r>
            <a:r>
              <a:rPr lang="en-US" altLang="ja-JP" dirty="0" err="1">
                <a:solidFill>
                  <a:schemeClr val="tx1"/>
                </a:solidFill>
              </a:rPr>
              <a:t>FormalNeuronLayer</a:t>
            </a:r>
            <a:r>
              <a:rPr lang="en-US" altLang="ja-JP" dirty="0">
                <a:solidFill>
                  <a:schemeClr val="tx1"/>
                </a:solidFill>
              </a:rPr>
              <a:t>(</a:t>
            </a:r>
            <a:r>
              <a:rPr lang="en-US" altLang="ja-JP" dirty="0" err="1">
                <a:solidFill>
                  <a:schemeClr val="tx1"/>
                </a:solidFill>
              </a:rPr>
              <a:t>w,h</a:t>
            </a:r>
            <a:r>
              <a:rPr lang="en-US" altLang="ja-JP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layer2 = </a:t>
            </a:r>
            <a:r>
              <a:rPr lang="en-US" altLang="ja-JP" dirty="0" err="1">
                <a:solidFill>
                  <a:schemeClr val="tx1"/>
                </a:solidFill>
              </a:rPr>
              <a:t>FormalNeuronLayer</a:t>
            </a:r>
            <a:r>
              <a:rPr lang="en-US" altLang="ja-JP" dirty="0">
                <a:solidFill>
                  <a:schemeClr val="tx1"/>
                </a:solidFill>
              </a:rPr>
              <a:t>(</a:t>
            </a:r>
            <a:r>
              <a:rPr lang="en-US" altLang="ja-JP" dirty="0" err="1">
                <a:solidFill>
                  <a:schemeClr val="tx1"/>
                </a:solidFill>
              </a:rPr>
              <a:t>u,g</a:t>
            </a:r>
            <a:r>
              <a:rPr lang="en-US" altLang="ja-JP" dirty="0">
                <a:solidFill>
                  <a:schemeClr val="tx1"/>
                </a:solidFill>
              </a:rPr>
              <a:t>);</a:t>
            </a:r>
          </a:p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y = layer1.forward(x)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z = layer2.forward(y)</a:t>
            </a:r>
          </a:p>
        </p:txBody>
      </p:sp>
      <p:sp>
        <p:nvSpPr>
          <p:cNvPr id="3" name="左中かっこ 2"/>
          <p:cNvSpPr/>
          <p:nvPr/>
        </p:nvSpPr>
        <p:spPr>
          <a:xfrm rot="10800000">
            <a:off x="6848718" y="3190780"/>
            <a:ext cx="254336" cy="1556555"/>
          </a:xfrm>
          <a:prstGeom prst="leftBrace">
            <a:avLst>
              <a:gd name="adj1" fmla="val 4880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103054" y="3723103"/>
            <a:ext cx="1711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Please implement these values.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23724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/>
          <p:cNvSpPr/>
          <p:nvPr/>
        </p:nvSpPr>
        <p:spPr>
          <a:xfrm>
            <a:off x="5149203" y="1128049"/>
            <a:ext cx="764518" cy="16265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2826912" y="1128050"/>
            <a:ext cx="1496460" cy="16265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【review】 Formal</a:t>
            </a:r>
            <a:r>
              <a:rPr lang="ja-JP" altLang="en-US" dirty="0" smtClean="0"/>
              <a:t> </a:t>
            </a:r>
            <a:r>
              <a:rPr lang="en-US" altLang="ja-JP" dirty="0"/>
              <a:t>Neuron (McCulloch-Pitts Model)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615976" y="3318789"/>
                <a:ext cx="8129801" cy="646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smtClean="0"/>
                  <a:t>Each 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 are multiplied by its own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kumimoji="1" lang="ja-JP" altLang="en-US" dirty="0" smtClean="0"/>
                  <a:t> </a:t>
                </a:r>
                <a:r>
                  <a:rPr kumimoji="1" lang="en-US" altLang="ja-JP" dirty="0" smtClean="0"/>
                  <a:t>respectively.</a:t>
                </a:r>
                <a:r>
                  <a:rPr kumimoji="1" lang="ja-JP" altLang="en-US" dirty="0" smtClean="0"/>
                  <a:t> </a:t>
                </a:r>
                <a:r>
                  <a:rPr kumimoji="1" lang="en-US" altLang="ja-JP" dirty="0" smtClean="0"/>
                  <a:t>Then a weighted sum value of them (I.e.,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kumimoji="1" lang="en-US" altLang="ja-JP" dirty="0" smtClean="0"/>
                  <a:t>) is calculated at summing junction.</a:t>
                </a:r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76" y="3318789"/>
                <a:ext cx="8129801" cy="646652"/>
              </a:xfrm>
              <a:prstGeom prst="rect">
                <a:avLst/>
              </a:prstGeom>
              <a:blipFill>
                <a:blip r:embed="rId2"/>
                <a:stretch>
                  <a:fillRect l="-600" t="-26415" b="-1056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3231191" y="5211564"/>
                <a:ext cx="2360646" cy="11098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16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0      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ja-JP" sz="16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nary>
                            </m:e>
                            <m:e>
                              <m:r>
                                <a:rPr kumimoji="1" lang="en-US" altLang="ja-JP" sz="160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1      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ja-JP" sz="16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kumimoji="1" lang="en-US" altLang="ja-JP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&gt;</m:t>
                                  </m:r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191" y="5211564"/>
                <a:ext cx="2360646" cy="11098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コネクタ 25"/>
          <p:cNvCxnSpPr/>
          <p:nvPr/>
        </p:nvCxnSpPr>
        <p:spPr>
          <a:xfrm>
            <a:off x="2409735" y="1312365"/>
            <a:ext cx="1031358" cy="33694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H="1">
            <a:off x="2409735" y="2184210"/>
            <a:ext cx="1047711" cy="31368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H="1">
            <a:off x="2409735" y="1886523"/>
            <a:ext cx="1031358" cy="1594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2133634" y="1128050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34" y="1128050"/>
                <a:ext cx="276101" cy="276999"/>
              </a:xfrm>
              <a:prstGeom prst="rect">
                <a:avLst/>
              </a:prstGeom>
              <a:blipFill>
                <a:blip r:embed="rId4"/>
                <a:stretch>
                  <a:fillRect l="-13333" r="-8889" b="-1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2133634" y="1704751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34" y="1704751"/>
                <a:ext cx="281423" cy="276999"/>
              </a:xfrm>
              <a:prstGeom prst="rect">
                <a:avLst/>
              </a:prstGeom>
              <a:blipFill>
                <a:blip r:embed="rId5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2130972" y="2359395"/>
                <a:ext cx="2546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0972" y="2359395"/>
                <a:ext cx="254685" cy="276999"/>
              </a:xfrm>
              <a:prstGeom prst="rect">
                <a:avLst/>
              </a:prstGeom>
              <a:blipFill>
                <a:blip r:embed="rId6"/>
                <a:stretch>
                  <a:fillRect l="-14634" r="-7317" b="-1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矢印コネクタ 31"/>
          <p:cNvCxnSpPr>
            <a:stCxn id="45" idx="3"/>
          </p:cNvCxnSpPr>
          <p:nvPr/>
        </p:nvCxnSpPr>
        <p:spPr>
          <a:xfrm>
            <a:off x="5732929" y="1889143"/>
            <a:ext cx="87875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7334588" y="1695313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Output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3176826" y="1266679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826" y="1266679"/>
                <a:ext cx="317138" cy="276999"/>
              </a:xfrm>
              <a:prstGeom prst="rect">
                <a:avLst/>
              </a:prstGeom>
              <a:blipFill>
                <a:blip r:embed="rId7"/>
                <a:stretch>
                  <a:fillRect l="-11538" r="-769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2963705" y="1596092"/>
                <a:ext cx="36908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705" y="1596092"/>
                <a:ext cx="369089" cy="276999"/>
              </a:xfrm>
              <a:prstGeom prst="rect">
                <a:avLst/>
              </a:prstGeom>
              <a:blipFill>
                <a:blip r:embed="rId8"/>
                <a:stretch>
                  <a:fillRect l="-3279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3013062" y="1957912"/>
                <a:ext cx="2957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062" y="1957912"/>
                <a:ext cx="295722" cy="276999"/>
              </a:xfrm>
              <a:prstGeom prst="rect">
                <a:avLst/>
              </a:prstGeom>
              <a:blipFill>
                <a:blip r:embed="rId9"/>
                <a:stretch>
                  <a:fillRect l="-12245" r="-6122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左中かっこ 36"/>
          <p:cNvSpPr/>
          <p:nvPr/>
        </p:nvSpPr>
        <p:spPr>
          <a:xfrm>
            <a:off x="1776846" y="1050294"/>
            <a:ext cx="234420" cy="1704355"/>
          </a:xfrm>
          <a:prstGeom prst="leftBrace">
            <a:avLst>
              <a:gd name="adj1" fmla="val 6185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991091" y="171084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Inputs</a:t>
            </a:r>
            <a:endParaRPr kumimoji="1" lang="ja-JP" altLang="en-US" dirty="0"/>
          </a:p>
        </p:txBody>
      </p:sp>
      <p:sp>
        <p:nvSpPr>
          <p:cNvPr id="39" name="左中かっこ 38"/>
          <p:cNvSpPr/>
          <p:nvPr/>
        </p:nvSpPr>
        <p:spPr>
          <a:xfrm flipH="1">
            <a:off x="6991015" y="1553825"/>
            <a:ext cx="236224" cy="681344"/>
          </a:xfrm>
          <a:prstGeom prst="leftBrace">
            <a:avLst>
              <a:gd name="adj1" fmla="val 3436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5432496" y="1747282"/>
                <a:ext cx="1851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496" y="1747282"/>
                <a:ext cx="185114" cy="276999"/>
              </a:xfrm>
              <a:prstGeom prst="rect">
                <a:avLst/>
              </a:prstGeom>
              <a:blipFill>
                <a:blip r:embed="rId10"/>
                <a:stretch>
                  <a:fillRect l="-32258" r="-25806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/>
              <p:cNvSpPr txBox="1"/>
              <p:nvPr/>
            </p:nvSpPr>
            <p:spPr>
              <a:xfrm>
                <a:off x="6679646" y="1734591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1" name="テキスト ボックス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646" y="1734591"/>
                <a:ext cx="186718" cy="276999"/>
              </a:xfrm>
              <a:prstGeom prst="rect">
                <a:avLst/>
              </a:prstGeom>
              <a:blipFill>
                <a:blip r:embed="rId11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テキスト ボックス 41"/>
          <p:cNvSpPr txBox="1"/>
          <p:nvPr/>
        </p:nvSpPr>
        <p:spPr>
          <a:xfrm>
            <a:off x="3752540" y="765521"/>
            <a:ext cx="241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Formal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neuron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model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2202678" y="2069201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678" y="2069201"/>
                <a:ext cx="125034" cy="276999"/>
              </a:xfrm>
              <a:prstGeom prst="rect">
                <a:avLst/>
              </a:prstGeom>
              <a:blipFill>
                <a:blip r:embed="rId12"/>
                <a:stretch>
                  <a:fillRect l="-42857" r="-38095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角丸四角形 43"/>
          <p:cNvSpPr/>
          <p:nvPr/>
        </p:nvSpPr>
        <p:spPr>
          <a:xfrm>
            <a:off x="3457446" y="1537064"/>
            <a:ext cx="631856" cy="6989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5317176" y="1553825"/>
            <a:ext cx="415753" cy="670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直線コネクタ 45"/>
          <p:cNvCxnSpPr>
            <a:stCxn id="44" idx="3"/>
            <a:endCxn id="45" idx="1"/>
          </p:cNvCxnSpPr>
          <p:nvPr/>
        </p:nvCxnSpPr>
        <p:spPr>
          <a:xfrm>
            <a:off x="4089302" y="1886524"/>
            <a:ext cx="1227874" cy="26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3546605" y="1650217"/>
                <a:ext cx="590675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ja-JP" altLang="en-US" sz="1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605" y="1650217"/>
                <a:ext cx="590675" cy="539571"/>
              </a:xfrm>
              <a:prstGeom prst="rect">
                <a:avLst/>
              </a:prstGeom>
              <a:blipFill>
                <a:blip r:embed="rId13"/>
                <a:stretch>
                  <a:fillRect l="-81443" t="-117045" r="-86598" b="-165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/>
          <p:cNvSpPr txBox="1"/>
          <p:nvPr/>
        </p:nvSpPr>
        <p:spPr>
          <a:xfrm>
            <a:off x="212677" y="2936420"/>
            <a:ext cx="1887055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Summing junction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631614" y="2722755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Summing junction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631548" y="2732347"/>
            <a:ext cx="1957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Threshold function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212677" y="4091688"/>
            <a:ext cx="195778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Threshold function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615975" y="4503423"/>
                <a:ext cx="77507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 smtClean="0"/>
                  <a:t>I</a:t>
                </a:r>
                <a:r>
                  <a:rPr kumimoji="1" lang="en-US" altLang="ja-JP" dirty="0" smtClean="0"/>
                  <a:t>f the weighted sum value is </a:t>
                </a:r>
                <a:r>
                  <a:rPr lang="en-US" altLang="ja-JP" dirty="0" smtClean="0"/>
                  <a:t>greater</a:t>
                </a:r>
                <a:r>
                  <a:rPr kumimoji="1" lang="en-US" altLang="ja-JP" dirty="0" smtClean="0"/>
                  <a:t> than </a:t>
                </a:r>
                <a:r>
                  <a:rPr lang="en-US" altLang="ja-JP" dirty="0" smtClean="0"/>
                  <a:t>a </a:t>
                </a:r>
                <a:r>
                  <a:rPr kumimoji="1" lang="en-US" altLang="ja-JP" dirty="0" smtClean="0"/>
                  <a:t>threshold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ja-JP" dirty="0" smtClean="0"/>
                  <a:t>, the output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ja-JP" dirty="0" smtClean="0"/>
                  <a:t> becomes 1. </a:t>
                </a:r>
                <a:r>
                  <a:rPr lang="en-US" altLang="ja-JP" dirty="0"/>
                  <a:t>I</a:t>
                </a:r>
                <a:r>
                  <a:rPr lang="en-US" altLang="ja-JP" dirty="0" smtClean="0"/>
                  <a:t>f not, </a:t>
                </a:r>
                <a:r>
                  <a:rPr lang="en-US" altLang="ja-JP" dirty="0"/>
                  <a:t>the output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ja-JP" dirty="0" smtClean="0"/>
                  <a:t> becomes 0. That is,</a:t>
                </a:r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75" y="4503423"/>
                <a:ext cx="7750785" cy="646331"/>
              </a:xfrm>
              <a:prstGeom prst="rect">
                <a:avLst/>
              </a:prstGeom>
              <a:blipFill>
                <a:blip r:embed="rId14"/>
                <a:stretch>
                  <a:fillRect l="-629" t="-5660" r="-393" b="-141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00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/>
        </p:nvSpPr>
        <p:spPr>
          <a:xfrm>
            <a:off x="549364" y="3298399"/>
            <a:ext cx="8369808" cy="19580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530352" y="1168914"/>
            <a:ext cx="8369808" cy="17980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正方形/長方形 111"/>
          <p:cNvSpPr/>
          <p:nvPr/>
        </p:nvSpPr>
        <p:spPr>
          <a:xfrm>
            <a:off x="5932543" y="1225347"/>
            <a:ext cx="2904055" cy="1666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Using “a bias term” instead of a threshold</a:t>
            </a:r>
            <a:endParaRPr kumimoji="1" lang="ja-JP" altLang="en-US" dirty="0"/>
          </a:p>
        </p:txBody>
      </p:sp>
      <p:sp>
        <p:nvSpPr>
          <p:cNvPr id="4" name="楕円 3"/>
          <p:cNvSpPr/>
          <p:nvPr/>
        </p:nvSpPr>
        <p:spPr>
          <a:xfrm>
            <a:off x="1616148" y="1811527"/>
            <a:ext cx="691116" cy="6911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>
            <a:endCxn id="4" idx="1"/>
          </p:cNvCxnSpPr>
          <p:nvPr/>
        </p:nvCxnSpPr>
        <p:spPr>
          <a:xfrm>
            <a:off x="1185388" y="1675611"/>
            <a:ext cx="531972" cy="23712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>
            <a:stCxn id="4" idx="3"/>
          </p:cNvCxnSpPr>
          <p:nvPr/>
        </p:nvCxnSpPr>
        <p:spPr>
          <a:xfrm flipH="1">
            <a:off x="1185388" y="2401431"/>
            <a:ext cx="531972" cy="272541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>
            <a:stCxn id="4" idx="2"/>
          </p:cNvCxnSpPr>
          <p:nvPr/>
        </p:nvCxnSpPr>
        <p:spPr>
          <a:xfrm flipH="1">
            <a:off x="1185388" y="2157085"/>
            <a:ext cx="430760" cy="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874673" y="1449997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73" y="1449997"/>
                <a:ext cx="276101" cy="276999"/>
              </a:xfrm>
              <a:prstGeom prst="rect">
                <a:avLst/>
              </a:prstGeom>
              <a:blipFill>
                <a:blip r:embed="rId2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880765" y="1983885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65" y="1983885"/>
                <a:ext cx="281423" cy="276999"/>
              </a:xfrm>
              <a:prstGeom prst="rect">
                <a:avLst/>
              </a:prstGeom>
              <a:blipFill>
                <a:blip r:embed="rId3"/>
                <a:stretch>
                  <a:fillRect l="-12766" r="-6383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889125" y="2534553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125" y="2534553"/>
                <a:ext cx="281423" cy="276999"/>
              </a:xfrm>
              <a:prstGeom prst="rect">
                <a:avLst/>
              </a:prstGeom>
              <a:blipFill>
                <a:blip r:embed="rId4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矢印コネクタ 10"/>
          <p:cNvCxnSpPr>
            <a:stCxn id="4" idx="6"/>
          </p:cNvCxnSpPr>
          <p:nvPr/>
        </p:nvCxnSpPr>
        <p:spPr>
          <a:xfrm>
            <a:off x="2307264" y="2157085"/>
            <a:ext cx="35434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1443566" y="1553115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566" y="1553115"/>
                <a:ext cx="317138" cy="276999"/>
              </a:xfrm>
              <a:prstGeom prst="rect">
                <a:avLst/>
              </a:prstGeom>
              <a:blipFill>
                <a:blip r:embed="rId5"/>
                <a:stretch>
                  <a:fillRect l="-11538" r="-5769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1185388" y="186665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388" y="1866654"/>
                <a:ext cx="322461" cy="276999"/>
              </a:xfrm>
              <a:prstGeom prst="rect">
                <a:avLst/>
              </a:prstGeom>
              <a:blipFill>
                <a:blip r:embed="rId6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1279674" y="2177773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674" y="2177773"/>
                <a:ext cx="322461" cy="276999"/>
              </a:xfrm>
              <a:prstGeom prst="rect">
                <a:avLst/>
              </a:prstGeom>
              <a:blipFill>
                <a:blip r:embed="rId7"/>
                <a:stretch>
                  <a:fillRect l="-9434" r="-7547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円弧 15"/>
          <p:cNvSpPr/>
          <p:nvPr/>
        </p:nvSpPr>
        <p:spPr>
          <a:xfrm rot="16200000">
            <a:off x="1999559" y="1816217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2068021" y="2018585"/>
                <a:ext cx="1851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021" y="2018585"/>
                <a:ext cx="185114" cy="276999"/>
              </a:xfrm>
              <a:prstGeom prst="rect">
                <a:avLst/>
              </a:prstGeom>
              <a:blipFill>
                <a:blip r:embed="rId8"/>
                <a:stretch>
                  <a:fillRect l="-32258" r="-25806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2696652" y="1989545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652" y="1989545"/>
                <a:ext cx="186718" cy="276999"/>
              </a:xfrm>
              <a:prstGeom prst="rect">
                <a:avLst/>
              </a:prstGeom>
              <a:blipFill>
                <a:blip r:embed="rId9"/>
                <a:stretch>
                  <a:fillRect l="-32258" r="-25806"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3284663" y="1565798"/>
                <a:ext cx="2307748" cy="11098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16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0      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ja-JP" sz="16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nary>
                            </m:e>
                            <m:e>
                              <m:r>
                                <a:rPr kumimoji="1" lang="en-US" altLang="ja-JP" sz="160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1      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ja-JP" sz="16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kumimoji="1" lang="en-US" altLang="ja-JP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&gt;</m:t>
                                  </m:r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663" y="1565798"/>
                <a:ext cx="2307748" cy="110985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コネクタ 33"/>
          <p:cNvCxnSpPr/>
          <p:nvPr/>
        </p:nvCxnSpPr>
        <p:spPr>
          <a:xfrm flipH="1">
            <a:off x="1026451" y="4562239"/>
            <a:ext cx="547090" cy="425597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1188669" y="4517549"/>
                <a:ext cx="182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669" y="4517549"/>
                <a:ext cx="182999" cy="276999"/>
              </a:xfrm>
              <a:prstGeom prst="rect">
                <a:avLst/>
              </a:prstGeom>
              <a:blipFill>
                <a:blip r:embed="rId11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テキスト ボックス 37"/>
          <p:cNvSpPr txBox="1"/>
          <p:nvPr/>
        </p:nvSpPr>
        <p:spPr>
          <a:xfrm>
            <a:off x="860619" y="4862742"/>
            <a:ext cx="1170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3185375" y="3684198"/>
                <a:ext cx="2664384" cy="11098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16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0      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ja-JP" sz="16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≤0</m:t>
                                  </m:r>
                                </m:e>
                              </m:nary>
                            </m:e>
                            <m:e>
                              <m:r>
                                <a:rPr kumimoji="1" lang="en-US" altLang="ja-JP" sz="160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1      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ja-JP" sz="16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kumimoji="1" lang="en-US" altLang="ja-JP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&gt;</m:t>
                                  </m:r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375" y="3684198"/>
                <a:ext cx="2664384" cy="110985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708763" y="980769"/>
                <a:ext cx="3176382" cy="36933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Formal neuron with threshold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763" y="980769"/>
                <a:ext cx="317638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708622" y="3062288"/>
                <a:ext cx="3157146" cy="36933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Formal neuron with bias term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22" y="3062288"/>
                <a:ext cx="315714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下矢印 43"/>
          <p:cNvSpPr/>
          <p:nvPr/>
        </p:nvSpPr>
        <p:spPr>
          <a:xfrm>
            <a:off x="4045045" y="2821147"/>
            <a:ext cx="701040" cy="6104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224828" y="5277847"/>
                <a:ext cx="8919172" cy="859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 smtClean="0"/>
                  <a:t>Either expression is completely same. However, </a:t>
                </a:r>
                <a:r>
                  <a:rPr lang="en-US" altLang="ja-JP" sz="1600" dirty="0"/>
                  <a:t>when </a:t>
                </a:r>
                <a:r>
                  <a:rPr lang="en-US" altLang="ja-JP" sz="1600" dirty="0" smtClean="0"/>
                  <a:t>we use a bias term, we can</a:t>
                </a:r>
                <a:r>
                  <a:rPr kumimoji="1" lang="en-US" altLang="ja-JP" sz="1600" dirty="0" smtClean="0"/>
                  <a:t> describe a formal neuron as more general </a:t>
                </a:r>
                <a:r>
                  <a:rPr lang="en-US" altLang="ja-JP" sz="1600" dirty="0" smtClean="0"/>
                  <a:t>expression,</a:t>
                </a:r>
                <a:r>
                  <a:rPr kumimoji="1" lang="en-US" altLang="ja-JP" sz="1600" dirty="0" smtClean="0"/>
                  <a:t> i.e., 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sz="1600" dirty="0" smtClean="0"/>
                  <a:t>. Note that t</a:t>
                </a:r>
                <a:r>
                  <a:rPr lang="en-US" altLang="ja-JP" sz="1600" dirty="0" smtClean="0"/>
                  <a:t>he bias term is a parameter to control the tendency of the neuron firing.</a:t>
                </a:r>
                <a:endParaRPr kumimoji="1" lang="en-US" altLang="ja-JP" sz="1600" dirty="0" smtClean="0"/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28" y="5277847"/>
                <a:ext cx="8919172" cy="859081"/>
              </a:xfrm>
              <a:prstGeom prst="rect">
                <a:avLst/>
              </a:prstGeom>
              <a:blipFill>
                <a:blip r:embed="rId15"/>
                <a:stretch>
                  <a:fillRect l="-410" t="-14184" b="-354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楕円 49"/>
          <p:cNvSpPr/>
          <p:nvPr/>
        </p:nvSpPr>
        <p:spPr>
          <a:xfrm>
            <a:off x="1429430" y="3919034"/>
            <a:ext cx="691116" cy="6911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コネクタ 50"/>
          <p:cNvCxnSpPr>
            <a:endCxn id="50" idx="1"/>
          </p:cNvCxnSpPr>
          <p:nvPr/>
        </p:nvCxnSpPr>
        <p:spPr>
          <a:xfrm>
            <a:off x="1075089" y="3718011"/>
            <a:ext cx="455553" cy="30223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endCxn id="56" idx="3"/>
          </p:cNvCxnSpPr>
          <p:nvPr/>
        </p:nvCxnSpPr>
        <p:spPr>
          <a:xfrm flipH="1">
            <a:off x="959135" y="4440319"/>
            <a:ext cx="510774" cy="11743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stCxn id="50" idx="2"/>
          </p:cNvCxnSpPr>
          <p:nvPr/>
        </p:nvCxnSpPr>
        <p:spPr>
          <a:xfrm flipH="1" flipV="1">
            <a:off x="1007114" y="4142055"/>
            <a:ext cx="422316" cy="122537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798087" y="3479114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087" y="3479114"/>
                <a:ext cx="276101" cy="276999"/>
              </a:xfrm>
              <a:prstGeom prst="rect">
                <a:avLst/>
              </a:prstGeom>
              <a:blipFill>
                <a:blip r:embed="rId16"/>
                <a:stretch>
                  <a:fillRect l="-13333" r="-6667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/>
              <p:cNvSpPr txBox="1"/>
              <p:nvPr/>
            </p:nvSpPr>
            <p:spPr>
              <a:xfrm>
                <a:off x="700688" y="3919034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5" name="テキスト ボックス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688" y="3919034"/>
                <a:ext cx="281423" cy="276999"/>
              </a:xfrm>
              <a:prstGeom prst="rect">
                <a:avLst/>
              </a:prstGeom>
              <a:blipFill>
                <a:blip r:embed="rId17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/>
              <p:cNvSpPr txBox="1"/>
              <p:nvPr/>
            </p:nvSpPr>
            <p:spPr>
              <a:xfrm>
                <a:off x="677712" y="4419257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6" name="テキスト ボックス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12" y="4419257"/>
                <a:ext cx="281423" cy="276999"/>
              </a:xfrm>
              <a:prstGeom prst="rect">
                <a:avLst/>
              </a:prstGeom>
              <a:blipFill>
                <a:blip r:embed="rId18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線矢印コネクタ 56"/>
          <p:cNvCxnSpPr>
            <a:stCxn id="50" idx="6"/>
          </p:cNvCxnSpPr>
          <p:nvPr/>
        </p:nvCxnSpPr>
        <p:spPr>
          <a:xfrm>
            <a:off x="2120546" y="4264592"/>
            <a:ext cx="76282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/>
              <p:cNvSpPr txBox="1"/>
              <p:nvPr/>
            </p:nvSpPr>
            <p:spPr>
              <a:xfrm>
                <a:off x="1263280" y="3631376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8" name="テキスト ボックス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280" y="3631376"/>
                <a:ext cx="317138" cy="276999"/>
              </a:xfrm>
              <a:prstGeom prst="rect">
                <a:avLst/>
              </a:prstGeom>
              <a:blipFill>
                <a:blip r:embed="rId19"/>
                <a:stretch>
                  <a:fillRect l="-11538" r="-769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/>
              <p:cNvSpPr txBox="1"/>
              <p:nvPr/>
            </p:nvSpPr>
            <p:spPr>
              <a:xfrm>
                <a:off x="1008083" y="3857427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9" name="テキスト ボックス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083" y="3857427"/>
                <a:ext cx="322461" cy="276999"/>
              </a:xfrm>
              <a:prstGeom prst="rect">
                <a:avLst/>
              </a:prstGeom>
              <a:blipFill>
                <a:blip r:embed="rId20"/>
                <a:stretch>
                  <a:fillRect l="-9434" r="-9434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989549" y="4203323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549" y="4203323"/>
                <a:ext cx="322461" cy="276999"/>
              </a:xfrm>
              <a:prstGeom prst="rect">
                <a:avLst/>
              </a:prstGeom>
              <a:blipFill>
                <a:blip r:embed="rId21"/>
                <a:stretch>
                  <a:fillRect l="-9434" r="-9434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2891918" y="4126092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918" y="4126092"/>
                <a:ext cx="186718" cy="276999"/>
              </a:xfrm>
              <a:prstGeom prst="rect">
                <a:avLst/>
              </a:prstGeom>
              <a:blipFill>
                <a:blip r:embed="rId22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線矢印コネクタ 74"/>
          <p:cNvCxnSpPr/>
          <p:nvPr/>
        </p:nvCxnSpPr>
        <p:spPr>
          <a:xfrm>
            <a:off x="6016752" y="2502643"/>
            <a:ext cx="278587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/>
          <p:nvPr/>
        </p:nvCxnSpPr>
        <p:spPr>
          <a:xfrm flipV="1">
            <a:off x="6336746" y="1247441"/>
            <a:ext cx="0" cy="15422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/>
          <p:nvPr/>
        </p:nvCxnSpPr>
        <p:spPr>
          <a:xfrm>
            <a:off x="6016752" y="2502643"/>
            <a:ext cx="1377696" cy="0"/>
          </a:xfrm>
          <a:prstGeom prst="line">
            <a:avLst/>
          </a:prstGeom>
          <a:ln w="381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/>
          <p:nvPr/>
        </p:nvCxnSpPr>
        <p:spPr>
          <a:xfrm>
            <a:off x="7394448" y="1726996"/>
            <a:ext cx="1328928" cy="0"/>
          </a:xfrm>
          <a:prstGeom prst="line">
            <a:avLst/>
          </a:prstGeom>
          <a:ln w="381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/>
          <p:cNvCxnSpPr/>
          <p:nvPr/>
        </p:nvCxnSpPr>
        <p:spPr>
          <a:xfrm>
            <a:off x="7394448" y="1726996"/>
            <a:ext cx="0" cy="775647"/>
          </a:xfrm>
          <a:prstGeom prst="line">
            <a:avLst/>
          </a:prstGeom>
          <a:ln w="381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/>
          <p:cNvCxnSpPr/>
          <p:nvPr/>
        </p:nvCxnSpPr>
        <p:spPr>
          <a:xfrm>
            <a:off x="6336746" y="1726996"/>
            <a:ext cx="105770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/>
          <p:cNvSpPr txBox="1"/>
          <p:nvPr/>
        </p:nvSpPr>
        <p:spPr>
          <a:xfrm>
            <a:off x="6101914" y="15444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テキスト ボックス 90"/>
              <p:cNvSpPr txBox="1"/>
              <p:nvPr/>
            </p:nvSpPr>
            <p:spPr>
              <a:xfrm>
                <a:off x="7292014" y="2551459"/>
                <a:ext cx="1851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1" name="テキスト ボックス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014" y="2551459"/>
                <a:ext cx="185114" cy="276999"/>
              </a:xfrm>
              <a:prstGeom prst="rect">
                <a:avLst/>
              </a:prstGeom>
              <a:blipFill>
                <a:blip r:embed="rId23"/>
                <a:stretch>
                  <a:fillRect l="-32258" r="-25806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直線コネクタ 92"/>
          <p:cNvCxnSpPr/>
          <p:nvPr/>
        </p:nvCxnSpPr>
        <p:spPr>
          <a:xfrm>
            <a:off x="7384571" y="1247441"/>
            <a:ext cx="9876" cy="125520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テキスト ボックス 95"/>
          <p:cNvSpPr txBox="1"/>
          <p:nvPr/>
        </p:nvSpPr>
        <p:spPr>
          <a:xfrm>
            <a:off x="7333528" y="1226700"/>
            <a:ext cx="1292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←</a:t>
            </a:r>
            <a:r>
              <a:rPr kumimoji="1" lang="en-US" altLang="ja-JP" dirty="0" smtClean="0"/>
              <a:t>threshold</a:t>
            </a:r>
            <a:endParaRPr kumimoji="1" lang="ja-JP" altLang="en-US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5944520" y="3529063"/>
            <a:ext cx="2904055" cy="1666962"/>
            <a:chOff x="5944520" y="3529063"/>
            <a:chExt cx="2904055" cy="1666962"/>
          </a:xfrm>
        </p:grpSpPr>
        <p:sp>
          <p:nvSpPr>
            <p:cNvPr id="113" name="正方形/長方形 112"/>
            <p:cNvSpPr/>
            <p:nvPr/>
          </p:nvSpPr>
          <p:spPr>
            <a:xfrm>
              <a:off x="5944520" y="3529063"/>
              <a:ext cx="2904055" cy="16669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7" name="直線矢印コネクタ 96"/>
            <p:cNvCxnSpPr/>
            <p:nvPr/>
          </p:nvCxnSpPr>
          <p:spPr>
            <a:xfrm>
              <a:off x="6004560" y="4859440"/>
              <a:ext cx="2785872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矢印コネクタ 97"/>
            <p:cNvCxnSpPr/>
            <p:nvPr/>
          </p:nvCxnSpPr>
          <p:spPr>
            <a:xfrm flipV="1">
              <a:off x="7024907" y="3604238"/>
              <a:ext cx="0" cy="154228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コネクタ 98"/>
            <p:cNvCxnSpPr/>
            <p:nvPr/>
          </p:nvCxnSpPr>
          <p:spPr>
            <a:xfrm>
              <a:off x="6016752" y="4859440"/>
              <a:ext cx="1005840" cy="0"/>
            </a:xfrm>
            <a:prstGeom prst="line">
              <a:avLst/>
            </a:prstGeom>
            <a:ln w="381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>
            <a:xfrm>
              <a:off x="7022592" y="4083793"/>
              <a:ext cx="1700784" cy="0"/>
            </a:xfrm>
            <a:prstGeom prst="line">
              <a:avLst/>
            </a:prstGeom>
            <a:ln w="381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/>
            <p:nvPr/>
          </p:nvCxnSpPr>
          <p:spPr>
            <a:xfrm>
              <a:off x="7022592" y="4083793"/>
              <a:ext cx="0" cy="775647"/>
            </a:xfrm>
            <a:prstGeom prst="line">
              <a:avLst/>
            </a:prstGeom>
            <a:ln w="381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テキスト ボックス 103"/>
            <p:cNvSpPr txBox="1"/>
            <p:nvPr/>
          </p:nvSpPr>
          <p:spPr>
            <a:xfrm>
              <a:off x="7078654" y="4869527"/>
              <a:ext cx="11702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p:cxnSp>
          <p:nvCxnSpPr>
            <p:cNvPr id="105" name="直線コネクタ 104"/>
            <p:cNvCxnSpPr/>
            <p:nvPr/>
          </p:nvCxnSpPr>
          <p:spPr>
            <a:xfrm>
              <a:off x="7012715" y="3604238"/>
              <a:ext cx="9876" cy="125520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テキスト ボックス 109"/>
            <p:cNvSpPr txBox="1"/>
            <p:nvPr/>
          </p:nvSpPr>
          <p:spPr>
            <a:xfrm>
              <a:off x="6723906" y="389526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</p:grpSp>
      <p:sp>
        <p:nvSpPr>
          <p:cNvPr id="111" name="角丸四角形 110"/>
          <p:cNvSpPr/>
          <p:nvPr/>
        </p:nvSpPr>
        <p:spPr>
          <a:xfrm>
            <a:off x="7120097" y="3097922"/>
            <a:ext cx="1958333" cy="880626"/>
          </a:xfrm>
          <a:prstGeom prst="roundRect">
            <a:avLst>
              <a:gd name="adj" fmla="val 13248"/>
            </a:avLst>
          </a:prstGeom>
          <a:solidFill>
            <a:srgbClr val="1CADE4">
              <a:alpha val="41961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This is called</a:t>
            </a:r>
          </a:p>
          <a:p>
            <a:pPr algn="ctr"/>
            <a:r>
              <a:rPr lang="en-US" altLang="ja-JP" sz="1600" dirty="0" smtClean="0"/>
              <a:t>“S</a:t>
            </a:r>
            <a:r>
              <a:rPr kumimoji="1" lang="en-US" altLang="ja-JP" sz="1600" dirty="0" smtClean="0"/>
              <a:t>tep function” or</a:t>
            </a:r>
          </a:p>
          <a:p>
            <a:pPr algn="ctr"/>
            <a:r>
              <a:rPr lang="en-US" altLang="ja-JP" sz="1600" dirty="0" smtClean="0"/>
              <a:t>“Heaviside function”</a:t>
            </a:r>
            <a:endParaRPr kumimoji="1" lang="ja-JP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4864176" y="2978930"/>
                <a:ext cx="10786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dirty="0" smtClean="0"/>
                  <a:t>Let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176" y="2978930"/>
                <a:ext cx="1078629" cy="276999"/>
              </a:xfrm>
              <a:prstGeom prst="rect">
                <a:avLst/>
              </a:prstGeom>
              <a:blipFill>
                <a:blip r:embed="rId24"/>
                <a:stretch>
                  <a:fillRect l="-13559" t="-28889" r="-6780" b="-5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正方形/長方形 20"/>
          <p:cNvSpPr/>
          <p:nvPr/>
        </p:nvSpPr>
        <p:spPr>
          <a:xfrm>
            <a:off x="2159631" y="3996798"/>
            <a:ext cx="551277" cy="5289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step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/>
              <p:cNvSpPr txBox="1"/>
              <p:nvPr/>
            </p:nvSpPr>
            <p:spPr>
              <a:xfrm>
                <a:off x="8485018" y="2463915"/>
                <a:ext cx="28473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4" name="テキスト ボックス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018" y="2463915"/>
                <a:ext cx="284736" cy="27699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8492069" y="4796223"/>
                <a:ext cx="28473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2069" y="4796223"/>
                <a:ext cx="284736" cy="27699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0184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Review of Formal Neuron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138842" y="907172"/>
            <a:ext cx="764518" cy="16265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816551" y="907173"/>
            <a:ext cx="1496460" cy="16265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>
            <a:off x="2399374" y="1091488"/>
            <a:ext cx="1031358" cy="33694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H="1">
            <a:off x="2399374" y="1963333"/>
            <a:ext cx="1047711" cy="31368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 flipH="1">
            <a:off x="2399374" y="1665646"/>
            <a:ext cx="1031358" cy="1594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2123273" y="907173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273" y="907173"/>
                <a:ext cx="276101" cy="276999"/>
              </a:xfrm>
              <a:prstGeom prst="rect">
                <a:avLst/>
              </a:prstGeom>
              <a:blipFill>
                <a:blip r:embed="rId2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2123273" y="1483874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273" y="1483874"/>
                <a:ext cx="281423" cy="276999"/>
              </a:xfrm>
              <a:prstGeom prst="rect">
                <a:avLst/>
              </a:prstGeom>
              <a:blipFill>
                <a:blip r:embed="rId3"/>
                <a:stretch>
                  <a:fillRect l="-13043" r="-8696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2120611" y="2138518"/>
                <a:ext cx="3141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611" y="2138518"/>
                <a:ext cx="314189" cy="276999"/>
              </a:xfrm>
              <a:prstGeom prst="rect">
                <a:avLst/>
              </a:prstGeom>
              <a:blipFill>
                <a:blip r:embed="rId4"/>
                <a:stretch>
                  <a:fillRect l="-11765" r="-588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矢印コネクタ 11"/>
          <p:cNvCxnSpPr>
            <a:stCxn id="25" idx="3"/>
          </p:cNvCxnSpPr>
          <p:nvPr/>
        </p:nvCxnSpPr>
        <p:spPr>
          <a:xfrm>
            <a:off x="5722568" y="1668266"/>
            <a:ext cx="87875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7324227" y="1474436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Output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3166465" y="1045802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465" y="1045802"/>
                <a:ext cx="317138" cy="276999"/>
              </a:xfrm>
              <a:prstGeom prst="rect">
                <a:avLst/>
              </a:prstGeom>
              <a:blipFill>
                <a:blip r:embed="rId5"/>
                <a:stretch>
                  <a:fillRect l="-11538" r="-769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2953344" y="1375215"/>
                <a:ext cx="36908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344" y="1375215"/>
                <a:ext cx="369089" cy="276999"/>
              </a:xfrm>
              <a:prstGeom prst="rect">
                <a:avLst/>
              </a:prstGeom>
              <a:blipFill>
                <a:blip r:embed="rId6"/>
                <a:stretch>
                  <a:fillRect l="-3279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3002701" y="1737035"/>
                <a:ext cx="3552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701" y="1737035"/>
                <a:ext cx="355225" cy="276999"/>
              </a:xfrm>
              <a:prstGeom prst="rect">
                <a:avLst/>
              </a:prstGeom>
              <a:blipFill>
                <a:blip r:embed="rId7"/>
                <a:stretch>
                  <a:fillRect l="-10345" r="-517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左中かっこ 16"/>
          <p:cNvSpPr/>
          <p:nvPr/>
        </p:nvSpPr>
        <p:spPr>
          <a:xfrm>
            <a:off x="1764340" y="961842"/>
            <a:ext cx="234420" cy="1453676"/>
          </a:xfrm>
          <a:prstGeom prst="leftBrace">
            <a:avLst>
              <a:gd name="adj1" fmla="val 6185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80730" y="148996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Inputs</a:t>
            </a:r>
            <a:endParaRPr kumimoji="1" lang="ja-JP" altLang="en-US" dirty="0"/>
          </a:p>
        </p:txBody>
      </p:sp>
      <p:sp>
        <p:nvSpPr>
          <p:cNvPr id="19" name="左中かっこ 18"/>
          <p:cNvSpPr/>
          <p:nvPr/>
        </p:nvSpPr>
        <p:spPr>
          <a:xfrm flipH="1">
            <a:off x="6980654" y="1332948"/>
            <a:ext cx="236224" cy="681344"/>
          </a:xfrm>
          <a:prstGeom prst="leftBrace">
            <a:avLst>
              <a:gd name="adj1" fmla="val 3436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5422135" y="1526405"/>
                <a:ext cx="1851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2135" y="1526405"/>
                <a:ext cx="185114" cy="276999"/>
              </a:xfrm>
              <a:prstGeom prst="rect">
                <a:avLst/>
              </a:prstGeom>
              <a:blipFill>
                <a:blip r:embed="rId8"/>
                <a:stretch>
                  <a:fillRect l="-32258" r="-25806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6669285" y="1513714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285" y="1513714"/>
                <a:ext cx="186718" cy="276999"/>
              </a:xfrm>
              <a:prstGeom prst="rect">
                <a:avLst/>
              </a:prstGeom>
              <a:blipFill>
                <a:blip r:embed="rId9"/>
                <a:stretch>
                  <a:fillRect l="-32258" r="-25806"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/>
              <p:cNvSpPr txBox="1"/>
              <p:nvPr/>
            </p:nvSpPr>
            <p:spPr>
              <a:xfrm>
                <a:off x="2192317" y="1848324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2317" y="1848324"/>
                <a:ext cx="125034" cy="276999"/>
              </a:xfrm>
              <a:prstGeom prst="rect">
                <a:avLst/>
              </a:prstGeom>
              <a:blipFill>
                <a:blip r:embed="rId10"/>
                <a:stretch>
                  <a:fillRect l="-45000" r="-4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角丸四角形 23"/>
          <p:cNvSpPr/>
          <p:nvPr/>
        </p:nvSpPr>
        <p:spPr>
          <a:xfrm>
            <a:off x="3447085" y="1316187"/>
            <a:ext cx="631856" cy="6989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5306815" y="1332948"/>
            <a:ext cx="415753" cy="670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>
            <a:stCxn id="24" idx="3"/>
            <a:endCxn id="25" idx="1"/>
          </p:cNvCxnSpPr>
          <p:nvPr/>
        </p:nvCxnSpPr>
        <p:spPr>
          <a:xfrm>
            <a:off x="4078941" y="1665647"/>
            <a:ext cx="1227874" cy="26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3536244" y="1429340"/>
                <a:ext cx="590675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ja-JP" altLang="en-US" sz="1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244" y="1429340"/>
                <a:ext cx="590675" cy="539571"/>
              </a:xfrm>
              <a:prstGeom prst="rect">
                <a:avLst/>
              </a:prstGeom>
              <a:blipFill>
                <a:blip r:embed="rId11"/>
                <a:stretch>
                  <a:fillRect l="-80412" t="-115730" r="-87629" b="-1629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テキスト ボックス 27"/>
          <p:cNvSpPr txBox="1"/>
          <p:nvPr/>
        </p:nvSpPr>
        <p:spPr>
          <a:xfrm>
            <a:off x="2630252" y="2527399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Summing junction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482759" y="2532957"/>
            <a:ext cx="1957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Threshold function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/>
        </p:nvSpPr>
        <p:spPr>
          <a:xfrm>
            <a:off x="5124416" y="3271631"/>
            <a:ext cx="764518" cy="16265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2802125" y="3271632"/>
            <a:ext cx="1496460" cy="16265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線コネクタ 59"/>
          <p:cNvCxnSpPr/>
          <p:nvPr/>
        </p:nvCxnSpPr>
        <p:spPr>
          <a:xfrm>
            <a:off x="2384948" y="3455947"/>
            <a:ext cx="1031358" cy="33694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 flipH="1">
            <a:off x="2384948" y="4327792"/>
            <a:ext cx="1047711" cy="31368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 flipH="1">
            <a:off x="2384948" y="4030105"/>
            <a:ext cx="1031358" cy="1594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2108847" y="327163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847" y="3271632"/>
                <a:ext cx="276101" cy="276999"/>
              </a:xfrm>
              <a:prstGeom prst="rect">
                <a:avLst/>
              </a:prstGeom>
              <a:blipFill>
                <a:blip r:embed="rId12"/>
                <a:stretch>
                  <a:fillRect l="-13333" r="-6667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/>
              <p:cNvSpPr txBox="1"/>
              <p:nvPr/>
            </p:nvSpPr>
            <p:spPr>
              <a:xfrm>
                <a:off x="2108847" y="3848333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4" name="テキスト ボックス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847" y="3848333"/>
                <a:ext cx="281423" cy="276999"/>
              </a:xfrm>
              <a:prstGeom prst="rect">
                <a:avLst/>
              </a:prstGeom>
              <a:blipFill>
                <a:blip r:embed="rId13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2106185" y="4502977"/>
                <a:ext cx="3237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6185" y="4502977"/>
                <a:ext cx="323743" cy="276999"/>
              </a:xfrm>
              <a:prstGeom prst="rect">
                <a:avLst/>
              </a:prstGeom>
              <a:blipFill>
                <a:blip r:embed="rId14"/>
                <a:stretch>
                  <a:fillRect l="-9434" r="-3774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矢印コネクタ 65"/>
          <p:cNvCxnSpPr>
            <a:stCxn id="79" idx="3"/>
          </p:cNvCxnSpPr>
          <p:nvPr/>
        </p:nvCxnSpPr>
        <p:spPr>
          <a:xfrm>
            <a:off x="5708142" y="4032725"/>
            <a:ext cx="87875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7309801" y="3838895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Output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/>
              <p:cNvSpPr txBox="1"/>
              <p:nvPr/>
            </p:nvSpPr>
            <p:spPr>
              <a:xfrm>
                <a:off x="3152039" y="3410261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8" name="テキスト ボックス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039" y="3410261"/>
                <a:ext cx="317138" cy="276999"/>
              </a:xfrm>
              <a:prstGeom prst="rect">
                <a:avLst/>
              </a:prstGeom>
              <a:blipFill>
                <a:blip r:embed="rId15"/>
                <a:stretch>
                  <a:fillRect l="-11538" r="-7692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/>
              <p:cNvSpPr txBox="1"/>
              <p:nvPr/>
            </p:nvSpPr>
            <p:spPr>
              <a:xfrm>
                <a:off x="2938918" y="3739674"/>
                <a:ext cx="36908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9" name="テキスト ボックス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918" y="3739674"/>
                <a:ext cx="369089" cy="276999"/>
              </a:xfrm>
              <a:prstGeom prst="rect">
                <a:avLst/>
              </a:prstGeom>
              <a:blipFill>
                <a:blip r:embed="rId16"/>
                <a:stretch>
                  <a:fillRect l="-3279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/>
              <p:cNvSpPr txBox="1"/>
              <p:nvPr/>
            </p:nvSpPr>
            <p:spPr>
              <a:xfrm>
                <a:off x="2988275" y="4101494"/>
                <a:ext cx="3552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0" name="テキスト ボックス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275" y="4101494"/>
                <a:ext cx="355225" cy="276999"/>
              </a:xfrm>
              <a:prstGeom prst="rect">
                <a:avLst/>
              </a:prstGeom>
              <a:blipFill>
                <a:blip r:embed="rId17"/>
                <a:stretch>
                  <a:fillRect l="-10345" r="-6897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左中かっこ 70"/>
          <p:cNvSpPr/>
          <p:nvPr/>
        </p:nvSpPr>
        <p:spPr>
          <a:xfrm>
            <a:off x="1750386" y="3302994"/>
            <a:ext cx="234420" cy="1529403"/>
          </a:xfrm>
          <a:prstGeom prst="leftBrace">
            <a:avLst>
              <a:gd name="adj1" fmla="val 6185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966304" y="385442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Inputs</a:t>
            </a:r>
            <a:endParaRPr kumimoji="1" lang="ja-JP" altLang="en-US" dirty="0"/>
          </a:p>
        </p:txBody>
      </p:sp>
      <p:sp>
        <p:nvSpPr>
          <p:cNvPr id="73" name="左中かっこ 72"/>
          <p:cNvSpPr/>
          <p:nvPr/>
        </p:nvSpPr>
        <p:spPr>
          <a:xfrm flipH="1">
            <a:off x="6966228" y="3697407"/>
            <a:ext cx="236224" cy="681344"/>
          </a:xfrm>
          <a:prstGeom prst="leftBrace">
            <a:avLst>
              <a:gd name="adj1" fmla="val 3436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/>
              <p:cNvSpPr txBox="1"/>
              <p:nvPr/>
            </p:nvSpPr>
            <p:spPr>
              <a:xfrm>
                <a:off x="5434215" y="3899579"/>
                <a:ext cx="186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4" name="テキスト ボックス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215" y="3899579"/>
                <a:ext cx="186269" cy="276999"/>
              </a:xfrm>
              <a:prstGeom prst="rect">
                <a:avLst/>
              </a:prstGeom>
              <a:blipFill>
                <a:blip r:embed="rId18"/>
                <a:stretch>
                  <a:fillRect l="-45161" t="-4444" r="-38710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/>
              <p:cNvSpPr txBox="1"/>
              <p:nvPr/>
            </p:nvSpPr>
            <p:spPr>
              <a:xfrm>
                <a:off x="6654859" y="3878173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5" name="テキスト ボックス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859" y="3878173"/>
                <a:ext cx="190757" cy="276999"/>
              </a:xfrm>
              <a:prstGeom prst="rect">
                <a:avLst/>
              </a:prstGeom>
              <a:blipFill>
                <a:blip r:embed="rId19"/>
                <a:stretch>
                  <a:fillRect l="-29032" r="-29032"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/>
              <p:cNvSpPr txBox="1"/>
              <p:nvPr/>
            </p:nvSpPr>
            <p:spPr>
              <a:xfrm>
                <a:off x="2177891" y="4212783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7" name="テキスト ボックス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891" y="4212783"/>
                <a:ext cx="125034" cy="276999"/>
              </a:xfrm>
              <a:prstGeom prst="rect">
                <a:avLst/>
              </a:prstGeom>
              <a:blipFill>
                <a:blip r:embed="rId20"/>
                <a:stretch>
                  <a:fillRect l="-42857" r="-38095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角丸四角形 77"/>
          <p:cNvSpPr/>
          <p:nvPr/>
        </p:nvSpPr>
        <p:spPr>
          <a:xfrm>
            <a:off x="3432659" y="3680646"/>
            <a:ext cx="631856" cy="6989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/>
        </p:nvSpPr>
        <p:spPr>
          <a:xfrm>
            <a:off x="5292389" y="3697407"/>
            <a:ext cx="415753" cy="670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0" name="直線コネクタ 79"/>
          <p:cNvCxnSpPr>
            <a:stCxn id="78" idx="3"/>
            <a:endCxn id="79" idx="1"/>
          </p:cNvCxnSpPr>
          <p:nvPr/>
        </p:nvCxnSpPr>
        <p:spPr>
          <a:xfrm>
            <a:off x="4064515" y="4030106"/>
            <a:ext cx="1227874" cy="26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/>
              <p:cNvSpPr txBox="1"/>
              <p:nvPr/>
            </p:nvSpPr>
            <p:spPr>
              <a:xfrm>
                <a:off x="3521818" y="3793799"/>
                <a:ext cx="590675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ja-JP" altLang="en-US" sz="1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81" name="テキスト ボックス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818" y="3793799"/>
                <a:ext cx="590675" cy="539571"/>
              </a:xfrm>
              <a:prstGeom prst="rect">
                <a:avLst/>
              </a:prstGeom>
              <a:blipFill>
                <a:blip r:embed="rId21"/>
                <a:stretch>
                  <a:fillRect l="-81443" t="-115730" r="-86598" b="-1629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テキスト ボックス 81"/>
          <p:cNvSpPr txBox="1"/>
          <p:nvPr/>
        </p:nvSpPr>
        <p:spPr>
          <a:xfrm>
            <a:off x="2461786" y="4903800"/>
            <a:ext cx="2205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Affine transformation</a:t>
            </a:r>
            <a:endParaRPr kumimoji="1" lang="ja-JP" altLang="en-US" dirty="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4493754" y="4898229"/>
            <a:ext cx="2107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Step </a:t>
            </a:r>
            <a:r>
              <a:rPr kumimoji="1" lang="en-US" altLang="ja-JP" dirty="0" smtClean="0"/>
              <a:t>function</a:t>
            </a:r>
          </a:p>
          <a:p>
            <a:pPr algn="ctr"/>
            <a:r>
              <a:rPr lang="en-US" altLang="ja-JP" dirty="0" smtClean="0"/>
              <a:t>(Activation function)</a:t>
            </a:r>
            <a:endParaRPr kumimoji="1" lang="ja-JP" altLang="en-US" dirty="0"/>
          </a:p>
        </p:txBody>
      </p:sp>
      <p:cxnSp>
        <p:nvCxnSpPr>
          <p:cNvPr id="85" name="直線コネクタ 84"/>
          <p:cNvCxnSpPr/>
          <p:nvPr/>
        </p:nvCxnSpPr>
        <p:spPr>
          <a:xfrm flipH="1">
            <a:off x="3165887" y="4425435"/>
            <a:ext cx="384468" cy="32239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テキスト ボックス 87"/>
              <p:cNvSpPr txBox="1"/>
              <p:nvPr/>
            </p:nvSpPr>
            <p:spPr>
              <a:xfrm>
                <a:off x="3102006" y="4419847"/>
                <a:ext cx="182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8" name="テキスト ボックス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006" y="4419847"/>
                <a:ext cx="182999" cy="276999"/>
              </a:xfrm>
              <a:prstGeom prst="rect">
                <a:avLst/>
              </a:prstGeom>
              <a:blipFill>
                <a:blip r:embed="rId22"/>
                <a:stretch>
                  <a:fillRect l="-33333" r="-26667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テキスト ボックス 91"/>
              <p:cNvSpPr txBox="1"/>
              <p:nvPr/>
            </p:nvSpPr>
            <p:spPr>
              <a:xfrm>
                <a:off x="2969534" y="4627948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2" name="テキスト ボックス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534" y="4627948"/>
                <a:ext cx="181140" cy="276999"/>
              </a:xfrm>
              <a:prstGeom prst="rect">
                <a:avLst/>
              </a:prstGeom>
              <a:blipFill>
                <a:blip r:embed="rId23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下矢印 92"/>
          <p:cNvSpPr/>
          <p:nvPr/>
        </p:nvSpPr>
        <p:spPr>
          <a:xfrm>
            <a:off x="4144621" y="2888952"/>
            <a:ext cx="900477" cy="2756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正方形/長方形 93"/>
              <p:cNvSpPr/>
              <p:nvPr/>
            </p:nvSpPr>
            <p:spPr>
              <a:xfrm>
                <a:off x="21562" y="5404323"/>
                <a:ext cx="9026758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ja-JP" dirty="0" smtClean="0"/>
                  <a:t>We </a:t>
                </a:r>
                <a:r>
                  <a:rPr lang="en-US" altLang="ja-JP" dirty="0"/>
                  <a:t>adopted a step function as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ja-JP" dirty="0" smtClean="0"/>
                  <a:t> now. However, we can use another function instead of a step function as 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ja-JP" dirty="0" smtClean="0"/>
                  <a:t>. Generally</a:t>
                </a:r>
                <a:r>
                  <a:rPr lang="en-US" altLang="ja-JP" dirty="0"/>
                  <a:t>, </a:t>
                </a:r>
                <a:r>
                  <a:rPr lang="ja-JP" altLang="en-US" dirty="0"/>
                  <a:t>𝑓</a:t>
                </a:r>
                <a:r>
                  <a:rPr lang="en-US" altLang="ja-JP" dirty="0"/>
                  <a:t>(</a:t>
                </a:r>
                <a:r>
                  <a:rPr lang="ja-JP" altLang="en-US" dirty="0"/>
                  <a:t>𝑥</a:t>
                </a:r>
                <a:r>
                  <a:rPr lang="en-US" altLang="ja-JP" dirty="0"/>
                  <a:t>) is called </a:t>
                </a:r>
                <a:r>
                  <a:rPr lang="en-US" altLang="ja-JP" dirty="0" smtClean="0"/>
                  <a:t>“</a:t>
                </a:r>
                <a:r>
                  <a:rPr lang="en-US" altLang="ja-JP" u="sng" dirty="0" smtClean="0">
                    <a:solidFill>
                      <a:srgbClr val="FF0000"/>
                    </a:solidFill>
                  </a:rPr>
                  <a:t>Activation function”</a:t>
                </a:r>
                <a:r>
                  <a:rPr lang="en-US" altLang="ja-JP" dirty="0" smtClean="0"/>
                  <a:t> </a:t>
                </a:r>
                <a:r>
                  <a:rPr lang="en-US" altLang="ja-JP" dirty="0"/>
                  <a:t>and several typical function is </a:t>
                </a:r>
                <a:r>
                  <a:rPr lang="en-US" altLang="ja-JP" dirty="0" smtClean="0"/>
                  <a:t>proposed </a:t>
                </a:r>
                <a:r>
                  <a:rPr lang="en-US" altLang="ja-JP" dirty="0"/>
                  <a:t>to </a:t>
                </a:r>
                <a:r>
                  <a:rPr lang="ja-JP" altLang="en-US" dirty="0"/>
                  <a:t>𝑓</a:t>
                </a:r>
                <a:r>
                  <a:rPr lang="en-US" altLang="ja-JP" dirty="0"/>
                  <a:t>(</a:t>
                </a:r>
                <a:r>
                  <a:rPr lang="ja-JP" altLang="en-US" dirty="0"/>
                  <a:t>𝑥</a:t>
                </a:r>
                <a:r>
                  <a:rPr lang="en-US" altLang="ja-JP" dirty="0"/>
                  <a:t>). One of the most </a:t>
                </a:r>
                <a:r>
                  <a:rPr lang="en-US" altLang="ja-JP" dirty="0" smtClean="0"/>
                  <a:t>popular and useful </a:t>
                </a:r>
                <a:r>
                  <a:rPr lang="en-US" altLang="ja-JP" dirty="0"/>
                  <a:t>function </a:t>
                </a:r>
                <a:r>
                  <a:rPr lang="en-US" altLang="ja-JP" dirty="0" smtClean="0"/>
                  <a:t>is </a:t>
                </a:r>
                <a:r>
                  <a:rPr lang="en-US" altLang="ja-JP" dirty="0"/>
                  <a:t>“</a:t>
                </a:r>
                <a:r>
                  <a:rPr lang="en-US" altLang="ja-JP" u="sng" dirty="0" smtClean="0">
                    <a:solidFill>
                      <a:srgbClr val="FF0000"/>
                    </a:solidFill>
                  </a:rPr>
                  <a:t>Sigmoid </a:t>
                </a:r>
                <a:r>
                  <a:rPr lang="en-US" altLang="ja-JP" u="sng" dirty="0">
                    <a:solidFill>
                      <a:srgbClr val="FF0000"/>
                    </a:solidFill>
                  </a:rPr>
                  <a:t>function</a:t>
                </a:r>
                <a:r>
                  <a:rPr lang="en-US" altLang="ja-JP" dirty="0"/>
                  <a:t>”. </a:t>
                </a:r>
              </a:p>
            </p:txBody>
          </p:sp>
        </mc:Choice>
        <mc:Fallback xmlns="">
          <p:sp>
            <p:nvSpPr>
              <p:cNvPr id="94" name="正方形/長方形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2" y="5404323"/>
                <a:ext cx="9026758" cy="923330"/>
              </a:xfrm>
              <a:prstGeom prst="rect">
                <a:avLst/>
              </a:prstGeom>
              <a:blipFill>
                <a:blip r:embed="rId24"/>
                <a:stretch>
                  <a:fillRect l="-608" t="-3974" r="-1622" b="-99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4236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正方形/長方形 82"/>
          <p:cNvSpPr/>
          <p:nvPr/>
        </p:nvSpPr>
        <p:spPr>
          <a:xfrm>
            <a:off x="5294993" y="1540679"/>
            <a:ext cx="1558097" cy="4689806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/>
        </p:nvSpPr>
        <p:spPr>
          <a:xfrm>
            <a:off x="3134055" y="1513316"/>
            <a:ext cx="1839977" cy="47008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669915" y="1556204"/>
            <a:ext cx="946863" cy="4705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8764" y="162910"/>
            <a:ext cx="7867996" cy="593835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【</a:t>
            </a:r>
            <a:r>
              <a:rPr lang="en-US" altLang="ja-JP" dirty="0" err="1" smtClean="0"/>
              <a:t>review】</a:t>
            </a:r>
            <a:r>
              <a:rPr kumimoji="1" lang="en-US" altLang="ja-JP" dirty="0" err="1" smtClean="0"/>
              <a:t>Multiple</a:t>
            </a:r>
            <a:r>
              <a:rPr kumimoji="1" lang="en-US" altLang="ja-JP" dirty="0" smtClean="0"/>
              <a:t> Layer Neura</a:t>
            </a:r>
            <a:r>
              <a:rPr lang="en-US" altLang="ja-JP" dirty="0" smtClean="0"/>
              <a:t>l Network (Perceptron)</a:t>
            </a:r>
            <a:endParaRPr kumimoji="1" lang="ja-JP" altLang="en-US" dirty="0"/>
          </a:p>
        </p:txBody>
      </p:sp>
      <p:sp>
        <p:nvSpPr>
          <p:cNvPr id="4" name="楕円 3"/>
          <p:cNvSpPr/>
          <p:nvPr/>
        </p:nvSpPr>
        <p:spPr>
          <a:xfrm>
            <a:off x="3838486" y="3863732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>
            <a:stCxn id="67" idx="6"/>
          </p:cNvCxnSpPr>
          <p:nvPr/>
        </p:nvCxnSpPr>
        <p:spPr>
          <a:xfrm>
            <a:off x="2145669" y="2478409"/>
            <a:ext cx="1692817" cy="160934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>
            <a:endCxn id="80" idx="6"/>
          </p:cNvCxnSpPr>
          <p:nvPr/>
        </p:nvCxnSpPr>
        <p:spPr>
          <a:xfrm flipH="1">
            <a:off x="2108556" y="4391375"/>
            <a:ext cx="1785518" cy="1528321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>
            <a:stCxn id="4" idx="2"/>
            <a:endCxn id="70" idx="6"/>
          </p:cNvCxnSpPr>
          <p:nvPr/>
        </p:nvCxnSpPr>
        <p:spPr>
          <a:xfrm flipH="1" flipV="1">
            <a:off x="2137989" y="4199582"/>
            <a:ext cx="1700497" cy="970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4" idx="6"/>
          </p:cNvCxnSpPr>
          <p:nvPr/>
        </p:nvCxnSpPr>
        <p:spPr>
          <a:xfrm flipV="1">
            <a:off x="4529602" y="2789135"/>
            <a:ext cx="1376294" cy="142015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7978279" y="407062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Output</a:t>
            </a:r>
            <a:endParaRPr kumimoji="1" lang="ja-JP" altLang="en-US" dirty="0"/>
          </a:p>
        </p:txBody>
      </p:sp>
      <p:sp>
        <p:nvSpPr>
          <p:cNvPr id="16" name="左中かっこ 15"/>
          <p:cNvSpPr/>
          <p:nvPr/>
        </p:nvSpPr>
        <p:spPr>
          <a:xfrm>
            <a:off x="934578" y="2276431"/>
            <a:ext cx="234420" cy="3852180"/>
          </a:xfrm>
          <a:prstGeom prst="leftBrace">
            <a:avLst>
              <a:gd name="adj1" fmla="val 6185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55631" y="399944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Input</a:t>
            </a:r>
            <a:endParaRPr kumimoji="1" lang="ja-JP" altLang="en-US" dirty="0"/>
          </a:p>
        </p:txBody>
      </p:sp>
      <p:sp>
        <p:nvSpPr>
          <p:cNvPr id="18" name="左中かっこ 17"/>
          <p:cNvSpPr/>
          <p:nvPr/>
        </p:nvSpPr>
        <p:spPr>
          <a:xfrm flipH="1">
            <a:off x="7703959" y="2397175"/>
            <a:ext cx="236224" cy="3700808"/>
          </a:xfrm>
          <a:prstGeom prst="leftBrace">
            <a:avLst>
              <a:gd name="adj1" fmla="val 3436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弧 18"/>
          <p:cNvSpPr/>
          <p:nvPr/>
        </p:nvSpPr>
        <p:spPr>
          <a:xfrm rot="16200000">
            <a:off x="4221897" y="3868422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4237041" y="4064735"/>
                <a:ext cx="254492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041" y="4064735"/>
                <a:ext cx="254492" cy="299313"/>
              </a:xfrm>
              <a:prstGeom prst="rect">
                <a:avLst/>
              </a:prstGeom>
              <a:blipFill>
                <a:blip r:embed="rId2"/>
                <a:stretch>
                  <a:fillRect l="-23810" r="-14286" b="-265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4488987" y="4378782"/>
                <a:ext cx="339645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987" y="4378782"/>
                <a:ext cx="339645" cy="399084"/>
              </a:xfrm>
              <a:prstGeom prst="rect">
                <a:avLst/>
              </a:prstGeom>
              <a:blipFill>
                <a:blip r:embed="rId3"/>
                <a:stretch>
                  <a:fillRect l="-21429" r="-14286" b="-242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楕円 21"/>
          <p:cNvSpPr/>
          <p:nvPr/>
        </p:nvSpPr>
        <p:spPr>
          <a:xfrm>
            <a:off x="3838486" y="5500640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/>
          <p:cNvCxnSpPr>
            <a:stCxn id="67" idx="6"/>
            <a:endCxn id="22" idx="1"/>
          </p:cNvCxnSpPr>
          <p:nvPr/>
        </p:nvCxnSpPr>
        <p:spPr>
          <a:xfrm>
            <a:off x="2145669" y="2478409"/>
            <a:ext cx="1794029" cy="312344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endCxn id="80" idx="6"/>
          </p:cNvCxnSpPr>
          <p:nvPr/>
        </p:nvCxnSpPr>
        <p:spPr>
          <a:xfrm flipH="1" flipV="1">
            <a:off x="2108556" y="5919696"/>
            <a:ext cx="1738258" cy="2517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endCxn id="70" idx="6"/>
          </p:cNvCxnSpPr>
          <p:nvPr/>
        </p:nvCxnSpPr>
        <p:spPr>
          <a:xfrm flipH="1" flipV="1">
            <a:off x="2137989" y="4199582"/>
            <a:ext cx="1740724" cy="1520614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22" idx="6"/>
            <a:endCxn id="92" idx="3"/>
          </p:cNvCxnSpPr>
          <p:nvPr/>
        </p:nvCxnSpPr>
        <p:spPr>
          <a:xfrm flipV="1">
            <a:off x="4529602" y="4454042"/>
            <a:ext cx="1457593" cy="13921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円弧 29"/>
          <p:cNvSpPr/>
          <p:nvPr/>
        </p:nvSpPr>
        <p:spPr>
          <a:xfrm rot="16200000">
            <a:off x="4221897" y="5505330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4535804" y="5850868"/>
                <a:ext cx="342530" cy="3952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804" y="5850868"/>
                <a:ext cx="342530" cy="395236"/>
              </a:xfrm>
              <a:prstGeom prst="rect">
                <a:avLst/>
              </a:prstGeom>
              <a:blipFill>
                <a:blip r:embed="rId4"/>
                <a:stretch>
                  <a:fillRect l="-21429" r="-14286" b="-230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4237041" y="5715671"/>
                <a:ext cx="264688" cy="296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041" y="5715671"/>
                <a:ext cx="264688" cy="296428"/>
              </a:xfrm>
              <a:prstGeom prst="rect">
                <a:avLst/>
              </a:prstGeom>
              <a:blipFill>
                <a:blip r:embed="rId5"/>
                <a:stretch>
                  <a:fillRect l="-23256" r="-13953" b="-27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楕円 32"/>
          <p:cNvSpPr/>
          <p:nvPr/>
        </p:nvSpPr>
        <p:spPr>
          <a:xfrm>
            <a:off x="3835593" y="2291624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矢印コネクタ 33"/>
          <p:cNvCxnSpPr>
            <a:stCxn id="33" idx="6"/>
          </p:cNvCxnSpPr>
          <p:nvPr/>
        </p:nvCxnSpPr>
        <p:spPr>
          <a:xfrm>
            <a:off x="4526709" y="2637182"/>
            <a:ext cx="1388549" cy="2083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3186892" y="1783887"/>
                <a:ext cx="517962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892" y="1783887"/>
                <a:ext cx="517962" cy="399084"/>
              </a:xfrm>
              <a:prstGeom prst="rect">
                <a:avLst/>
              </a:prstGeom>
              <a:blipFill>
                <a:blip r:embed="rId6"/>
                <a:stretch>
                  <a:fillRect l="-8235" r="-4706" b="-24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円弧 37"/>
          <p:cNvSpPr/>
          <p:nvPr/>
        </p:nvSpPr>
        <p:spPr>
          <a:xfrm rot="16200000">
            <a:off x="4219004" y="2296314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4536070" y="2175457"/>
                <a:ext cx="3666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070" y="2175457"/>
                <a:ext cx="366639" cy="369332"/>
              </a:xfrm>
              <a:prstGeom prst="rect">
                <a:avLst/>
              </a:prstGeom>
              <a:blipFill>
                <a:blip r:embed="rId7"/>
                <a:stretch>
                  <a:fillRect l="-20000" r="-6667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4234148" y="2506655"/>
                <a:ext cx="2831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148" y="2506655"/>
                <a:ext cx="283154" cy="276999"/>
              </a:xfrm>
              <a:prstGeom prst="rect">
                <a:avLst/>
              </a:prstGeom>
              <a:blipFill>
                <a:blip r:embed="rId8"/>
                <a:stretch>
                  <a:fillRect l="-21739" r="-6522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コネクタ 40"/>
          <p:cNvCxnSpPr>
            <a:endCxn id="80" idx="6"/>
          </p:cNvCxnSpPr>
          <p:nvPr/>
        </p:nvCxnSpPr>
        <p:spPr>
          <a:xfrm flipH="1">
            <a:off x="2108556" y="2844088"/>
            <a:ext cx="1770156" cy="307560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33" idx="2"/>
            <a:endCxn id="70" idx="6"/>
          </p:cNvCxnSpPr>
          <p:nvPr/>
        </p:nvCxnSpPr>
        <p:spPr>
          <a:xfrm flipH="1">
            <a:off x="2137989" y="2637182"/>
            <a:ext cx="1697604" cy="156240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67" idx="6"/>
          </p:cNvCxnSpPr>
          <p:nvPr/>
        </p:nvCxnSpPr>
        <p:spPr>
          <a:xfrm>
            <a:off x="2145669" y="2478409"/>
            <a:ext cx="1726706" cy="2824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楕円 52"/>
          <p:cNvSpPr/>
          <p:nvPr/>
        </p:nvSpPr>
        <p:spPr>
          <a:xfrm>
            <a:off x="5884897" y="2296270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6281117" y="2469648"/>
                <a:ext cx="288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117" y="2469648"/>
                <a:ext cx="288091" cy="276999"/>
              </a:xfrm>
              <a:prstGeom prst="rect">
                <a:avLst/>
              </a:prstGeom>
              <a:blipFill>
                <a:blip r:embed="rId9"/>
                <a:stretch>
                  <a:fillRect l="-20833" r="-6250"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楕円 54"/>
          <p:cNvSpPr/>
          <p:nvPr/>
        </p:nvSpPr>
        <p:spPr>
          <a:xfrm>
            <a:off x="5881500" y="5496712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/>
              <p:cNvSpPr txBox="1"/>
              <p:nvPr/>
            </p:nvSpPr>
            <p:spPr>
              <a:xfrm>
                <a:off x="6275080" y="5662176"/>
                <a:ext cx="3225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6" name="テキスト ボックス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080" y="5662176"/>
                <a:ext cx="322524" cy="276999"/>
              </a:xfrm>
              <a:prstGeom prst="rect">
                <a:avLst/>
              </a:prstGeom>
              <a:blipFill>
                <a:blip r:embed="rId10"/>
                <a:stretch>
                  <a:fillRect l="-16981" r="-7547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線矢印コネクタ 61"/>
          <p:cNvCxnSpPr>
            <a:endCxn id="55" idx="1"/>
          </p:cNvCxnSpPr>
          <p:nvPr/>
        </p:nvCxnSpPr>
        <p:spPr>
          <a:xfrm>
            <a:off x="4521386" y="2664753"/>
            <a:ext cx="1461326" cy="293317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endCxn id="92" idx="2"/>
          </p:cNvCxnSpPr>
          <p:nvPr/>
        </p:nvCxnSpPr>
        <p:spPr>
          <a:xfrm>
            <a:off x="4542314" y="4206728"/>
            <a:ext cx="1343669" cy="29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>
            <a:stCxn id="22" idx="6"/>
            <a:endCxn id="55" idx="2"/>
          </p:cNvCxnSpPr>
          <p:nvPr/>
        </p:nvCxnSpPr>
        <p:spPr>
          <a:xfrm flipV="1">
            <a:off x="4529602" y="5842270"/>
            <a:ext cx="1351898" cy="392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/>
              <p:cNvSpPr txBox="1"/>
              <p:nvPr/>
            </p:nvSpPr>
            <p:spPr>
              <a:xfrm>
                <a:off x="5327821" y="1786970"/>
                <a:ext cx="560859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2" name="テキスト ボックス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7821" y="1786970"/>
                <a:ext cx="560859" cy="399084"/>
              </a:xfrm>
              <a:prstGeom prst="rect">
                <a:avLst/>
              </a:prstGeom>
              <a:blipFill>
                <a:blip r:embed="rId11"/>
                <a:stretch>
                  <a:fillRect l="-7609" r="-7609" b="-242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円弧 72"/>
          <p:cNvSpPr/>
          <p:nvPr/>
        </p:nvSpPr>
        <p:spPr>
          <a:xfrm rot="16200000">
            <a:off x="6264552" y="2295362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円弧 73"/>
          <p:cNvSpPr/>
          <p:nvPr/>
        </p:nvSpPr>
        <p:spPr>
          <a:xfrm rot="16200000">
            <a:off x="6266738" y="5504426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8" name="直線コネクタ 87"/>
          <p:cNvCxnSpPr>
            <a:stCxn id="53" idx="6"/>
          </p:cNvCxnSpPr>
          <p:nvPr/>
        </p:nvCxnSpPr>
        <p:spPr>
          <a:xfrm flipV="1">
            <a:off x="6576013" y="2637181"/>
            <a:ext cx="653384" cy="464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/>
          <p:nvPr/>
        </p:nvCxnSpPr>
        <p:spPr>
          <a:xfrm>
            <a:off x="6571852" y="5838912"/>
            <a:ext cx="587271" cy="335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テキスト ボックス 89"/>
              <p:cNvSpPr txBox="1"/>
              <p:nvPr/>
            </p:nvSpPr>
            <p:spPr>
              <a:xfrm>
                <a:off x="7293682" y="2372457"/>
                <a:ext cx="3459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0" name="テキスト ボックス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682" y="2372457"/>
                <a:ext cx="345992" cy="369332"/>
              </a:xfrm>
              <a:prstGeom prst="rect">
                <a:avLst/>
              </a:prstGeom>
              <a:blipFill>
                <a:blip r:embed="rId12"/>
                <a:stretch>
                  <a:fillRect l="-10526" r="-7018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テキスト ボックス 90"/>
              <p:cNvSpPr txBox="1"/>
              <p:nvPr/>
            </p:nvSpPr>
            <p:spPr>
              <a:xfrm>
                <a:off x="7259249" y="5597924"/>
                <a:ext cx="3919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1" name="テキスト ボックス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249" y="5597924"/>
                <a:ext cx="391966" cy="369332"/>
              </a:xfrm>
              <a:prstGeom prst="rect">
                <a:avLst/>
              </a:prstGeom>
              <a:blipFill>
                <a:blip r:embed="rId13"/>
                <a:stretch>
                  <a:fillRect l="-10938" r="-6250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1292117" y="2254443"/>
                <a:ext cx="364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117" y="2254443"/>
                <a:ext cx="364908" cy="369332"/>
              </a:xfrm>
              <a:prstGeom prst="rect">
                <a:avLst/>
              </a:prstGeom>
              <a:blipFill>
                <a:blip r:embed="rId14"/>
                <a:stretch>
                  <a:fillRect l="-11667" r="-8333"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/>
              <p:cNvSpPr txBox="1"/>
              <p:nvPr/>
            </p:nvSpPr>
            <p:spPr>
              <a:xfrm>
                <a:off x="1264576" y="3991547"/>
                <a:ext cx="3284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4" name="テキスト ボックス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576" y="3991547"/>
                <a:ext cx="328423" cy="369332"/>
              </a:xfrm>
              <a:prstGeom prst="rect">
                <a:avLst/>
              </a:prstGeom>
              <a:blipFill>
                <a:blip r:embed="rId15"/>
                <a:stretch>
                  <a:fillRect l="-11111" r="-9259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1275312" y="5728651"/>
                <a:ext cx="3374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312" y="5728651"/>
                <a:ext cx="337465" cy="369332"/>
              </a:xfrm>
              <a:prstGeom prst="rect">
                <a:avLst/>
              </a:prstGeom>
              <a:blipFill>
                <a:blip r:embed="rId16"/>
                <a:stretch>
                  <a:fillRect l="-10714" r="-5357"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楕円 66"/>
          <p:cNvSpPr/>
          <p:nvPr/>
        </p:nvSpPr>
        <p:spPr>
          <a:xfrm>
            <a:off x="1964000" y="2387574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/>
          <p:cNvSpPr/>
          <p:nvPr/>
        </p:nvSpPr>
        <p:spPr>
          <a:xfrm>
            <a:off x="1956320" y="4108747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楕円 79"/>
          <p:cNvSpPr/>
          <p:nvPr/>
        </p:nvSpPr>
        <p:spPr>
          <a:xfrm>
            <a:off x="1926887" y="5828861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8" name="直線コネクタ 57"/>
          <p:cNvCxnSpPr>
            <a:stCxn id="67" idx="2"/>
            <a:endCxn id="63" idx="3"/>
          </p:cNvCxnSpPr>
          <p:nvPr/>
        </p:nvCxnSpPr>
        <p:spPr>
          <a:xfrm flipH="1" flipV="1">
            <a:off x="1640755" y="2477315"/>
            <a:ext cx="323245" cy="1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70" idx="2"/>
            <a:endCxn id="64" idx="3"/>
          </p:cNvCxnSpPr>
          <p:nvPr/>
        </p:nvCxnSpPr>
        <p:spPr>
          <a:xfrm flipH="1">
            <a:off x="1619631" y="4199582"/>
            <a:ext cx="336689" cy="36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>
            <a:stCxn id="80" idx="2"/>
            <a:endCxn id="66" idx="3"/>
          </p:cNvCxnSpPr>
          <p:nvPr/>
        </p:nvCxnSpPr>
        <p:spPr>
          <a:xfrm flipH="1">
            <a:off x="1618640" y="5919696"/>
            <a:ext cx="308247" cy="5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/>
          <p:cNvSpPr txBox="1"/>
          <p:nvPr/>
        </p:nvSpPr>
        <p:spPr>
          <a:xfrm>
            <a:off x="1401858" y="1302943"/>
            <a:ext cx="1460257" cy="400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 smtClean="0"/>
              <a:t>Input layer</a:t>
            </a:r>
            <a:endParaRPr kumimoji="1" lang="ja-JP" altLang="en-US" sz="2000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3186892" y="1301441"/>
            <a:ext cx="1680833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2000" dirty="0" smtClean="0"/>
              <a:t>Hidden</a:t>
            </a:r>
            <a:r>
              <a:rPr kumimoji="1" lang="en-US" altLang="ja-JP" sz="2000" dirty="0" smtClean="0"/>
              <a:t> layer</a:t>
            </a:r>
            <a:endParaRPr kumimoji="1" lang="ja-JP" altLang="en-US" sz="2000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5281668" y="1295613"/>
            <a:ext cx="1553332" cy="40011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2000" dirty="0" smtClean="0"/>
              <a:t>Output</a:t>
            </a:r>
            <a:r>
              <a:rPr kumimoji="1" lang="en-US" altLang="ja-JP" sz="2000" dirty="0" smtClean="0"/>
              <a:t> layer</a:t>
            </a:r>
            <a:endParaRPr kumimoji="1" lang="ja-JP" altLang="en-US" sz="2000" dirty="0"/>
          </a:p>
        </p:txBody>
      </p:sp>
      <p:sp>
        <p:nvSpPr>
          <p:cNvPr id="84" name="テキスト ボックス 83"/>
          <p:cNvSpPr txBox="1"/>
          <p:nvPr/>
        </p:nvSpPr>
        <p:spPr>
          <a:xfrm rot="5400000">
            <a:off x="1229560" y="315472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・・</a:t>
            </a:r>
            <a:r>
              <a:rPr lang="ja-JP" altLang="en-US" dirty="0"/>
              <a:t>・</a:t>
            </a:r>
            <a:endParaRPr kumimoji="1" lang="en-US" altLang="ja-JP" dirty="0" smtClean="0"/>
          </a:p>
        </p:txBody>
      </p:sp>
      <p:sp>
        <p:nvSpPr>
          <p:cNvPr id="85" name="テキスト ボックス 84"/>
          <p:cNvSpPr txBox="1"/>
          <p:nvPr/>
        </p:nvSpPr>
        <p:spPr>
          <a:xfrm rot="5400000">
            <a:off x="1199101" y="499835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・・</a:t>
            </a:r>
            <a:r>
              <a:rPr lang="ja-JP" altLang="en-US" dirty="0"/>
              <a:t>・</a:t>
            </a:r>
            <a:endParaRPr kumimoji="1" lang="en-US" altLang="ja-JP" dirty="0" smtClean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9513" y="854058"/>
            <a:ext cx="1225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Generally,</a:t>
            </a:r>
            <a:endParaRPr kumimoji="1" lang="ja-JP" altLang="en-US" sz="2000" dirty="0"/>
          </a:p>
        </p:txBody>
      </p:sp>
      <p:sp>
        <p:nvSpPr>
          <p:cNvPr id="9" name="下矢印 8"/>
          <p:cNvSpPr/>
          <p:nvPr/>
        </p:nvSpPr>
        <p:spPr>
          <a:xfrm>
            <a:off x="3304946" y="2210627"/>
            <a:ext cx="241620" cy="2424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楕円 91"/>
          <p:cNvSpPr/>
          <p:nvPr/>
        </p:nvSpPr>
        <p:spPr>
          <a:xfrm>
            <a:off x="5885983" y="3864138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テキスト ボックス 92"/>
              <p:cNvSpPr txBox="1"/>
              <p:nvPr/>
            </p:nvSpPr>
            <p:spPr>
              <a:xfrm>
                <a:off x="6282203" y="4037516"/>
                <a:ext cx="288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3" name="テキスト ボックス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203" y="4037516"/>
                <a:ext cx="288091" cy="276999"/>
              </a:xfrm>
              <a:prstGeom prst="rect">
                <a:avLst/>
              </a:prstGeom>
              <a:blipFill>
                <a:blip r:embed="rId17"/>
                <a:stretch>
                  <a:fillRect l="-21277" r="-6383"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円弧 93"/>
          <p:cNvSpPr/>
          <p:nvPr/>
        </p:nvSpPr>
        <p:spPr>
          <a:xfrm rot="16200000">
            <a:off x="6265638" y="3863230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5" name="直線コネクタ 94"/>
          <p:cNvCxnSpPr>
            <a:stCxn id="92" idx="6"/>
          </p:cNvCxnSpPr>
          <p:nvPr/>
        </p:nvCxnSpPr>
        <p:spPr>
          <a:xfrm flipV="1">
            <a:off x="6577099" y="4197920"/>
            <a:ext cx="626005" cy="1177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/>
          <p:cNvCxnSpPr>
            <a:stCxn id="4" idx="6"/>
          </p:cNvCxnSpPr>
          <p:nvPr/>
        </p:nvCxnSpPr>
        <p:spPr>
          <a:xfrm>
            <a:off x="4529602" y="4209290"/>
            <a:ext cx="1408583" cy="149327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>
            <a:endCxn id="92" idx="1"/>
          </p:cNvCxnSpPr>
          <p:nvPr/>
        </p:nvCxnSpPr>
        <p:spPr>
          <a:xfrm>
            <a:off x="4556562" y="2644203"/>
            <a:ext cx="1430633" cy="13211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97"/>
          <p:cNvCxnSpPr>
            <a:stCxn id="22" idx="6"/>
          </p:cNvCxnSpPr>
          <p:nvPr/>
        </p:nvCxnSpPr>
        <p:spPr>
          <a:xfrm flipV="1">
            <a:off x="4529602" y="2875561"/>
            <a:ext cx="1489992" cy="297063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下矢印 110"/>
          <p:cNvSpPr/>
          <p:nvPr/>
        </p:nvSpPr>
        <p:spPr>
          <a:xfrm>
            <a:off x="5491309" y="2255112"/>
            <a:ext cx="241620" cy="2424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テキスト ボックス 111"/>
              <p:cNvSpPr txBox="1"/>
              <p:nvPr/>
            </p:nvSpPr>
            <p:spPr>
              <a:xfrm>
                <a:off x="7282481" y="3962229"/>
                <a:ext cx="3661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2" name="テキスト ボックス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481" y="3962229"/>
                <a:ext cx="366126" cy="369332"/>
              </a:xfrm>
              <a:prstGeom prst="rect">
                <a:avLst/>
              </a:prstGeom>
              <a:blipFill>
                <a:blip r:embed="rId18"/>
                <a:stretch>
                  <a:fillRect l="-11667" r="-6667"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9214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正方形/長方形 82"/>
          <p:cNvSpPr/>
          <p:nvPr/>
        </p:nvSpPr>
        <p:spPr>
          <a:xfrm>
            <a:off x="5403121" y="1145431"/>
            <a:ext cx="2387761" cy="5053449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/>
        </p:nvSpPr>
        <p:spPr>
          <a:xfrm>
            <a:off x="2486872" y="1136364"/>
            <a:ext cx="2453515" cy="50625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219090" y="1170527"/>
            <a:ext cx="758282" cy="50679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9489" y="162910"/>
            <a:ext cx="8559210" cy="593835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Multiple Layer NN using Bias Term and Activation Function</a:t>
            </a:r>
            <a:endParaRPr kumimoji="1" lang="ja-JP" altLang="en-US" dirty="0"/>
          </a:p>
        </p:txBody>
      </p:sp>
      <p:sp>
        <p:nvSpPr>
          <p:cNvPr id="4" name="楕円 3"/>
          <p:cNvSpPr/>
          <p:nvPr/>
        </p:nvSpPr>
        <p:spPr>
          <a:xfrm>
            <a:off x="3191303" y="3486780"/>
            <a:ext cx="691116" cy="6911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>
            <a:stCxn id="78" idx="6"/>
            <a:endCxn id="4" idx="1"/>
          </p:cNvCxnSpPr>
          <p:nvPr/>
        </p:nvCxnSpPr>
        <p:spPr>
          <a:xfrm>
            <a:off x="2592694" y="2093153"/>
            <a:ext cx="699821" cy="149483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>
            <a:stCxn id="33" idx="3"/>
            <a:endCxn id="101" idx="6"/>
          </p:cNvCxnSpPr>
          <p:nvPr/>
        </p:nvCxnSpPr>
        <p:spPr>
          <a:xfrm flipH="1">
            <a:off x="2588149" y="2504576"/>
            <a:ext cx="701473" cy="302703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>
            <a:stCxn id="4" idx="2"/>
            <a:endCxn id="100" idx="6"/>
          </p:cNvCxnSpPr>
          <p:nvPr/>
        </p:nvCxnSpPr>
        <p:spPr>
          <a:xfrm flipH="1" flipV="1">
            <a:off x="2588149" y="3811492"/>
            <a:ext cx="603154" cy="2084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 rot="16200000">
            <a:off x="8410658" y="3725677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Output</a:t>
            </a:r>
            <a:endParaRPr kumimoji="1" lang="ja-JP" altLang="en-US" dirty="0"/>
          </a:p>
        </p:txBody>
      </p:sp>
      <p:sp>
        <p:nvSpPr>
          <p:cNvPr id="16" name="左中かっこ 15"/>
          <p:cNvSpPr/>
          <p:nvPr/>
        </p:nvSpPr>
        <p:spPr>
          <a:xfrm>
            <a:off x="555562" y="1885018"/>
            <a:ext cx="234420" cy="3852180"/>
          </a:xfrm>
          <a:prstGeom prst="leftBrace">
            <a:avLst>
              <a:gd name="adj1" fmla="val 6185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 rot="16200000">
            <a:off x="1754" y="361198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Input</a:t>
            </a:r>
            <a:endParaRPr kumimoji="1" lang="ja-JP" altLang="en-US" dirty="0"/>
          </a:p>
        </p:txBody>
      </p:sp>
      <p:sp>
        <p:nvSpPr>
          <p:cNvPr id="18" name="左中かっこ 17"/>
          <p:cNvSpPr/>
          <p:nvPr/>
        </p:nvSpPr>
        <p:spPr>
          <a:xfrm flipH="1">
            <a:off x="8487591" y="2033976"/>
            <a:ext cx="236224" cy="3700808"/>
          </a:xfrm>
          <a:prstGeom prst="leftBrace">
            <a:avLst>
              <a:gd name="adj1" fmla="val 3436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3250235" y="4351241"/>
                <a:ext cx="243978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235" y="4351241"/>
                <a:ext cx="243978" cy="299313"/>
              </a:xfrm>
              <a:prstGeom prst="rect">
                <a:avLst/>
              </a:prstGeom>
              <a:blipFill>
                <a:blip r:embed="rId2"/>
                <a:stretch>
                  <a:fillRect l="-25000" r="-15000" b="-265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5021718" y="3333767"/>
                <a:ext cx="339645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718" y="3333767"/>
                <a:ext cx="339645" cy="399084"/>
              </a:xfrm>
              <a:prstGeom prst="rect">
                <a:avLst/>
              </a:prstGeom>
              <a:blipFill>
                <a:blip r:embed="rId3"/>
                <a:stretch>
                  <a:fillRect l="-21818" r="-14545" b="-24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楕円 21"/>
          <p:cNvSpPr/>
          <p:nvPr/>
        </p:nvSpPr>
        <p:spPr>
          <a:xfrm>
            <a:off x="3191303" y="5123688"/>
            <a:ext cx="691116" cy="6911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/>
          <p:cNvCxnSpPr>
            <a:stCxn id="78" idx="6"/>
            <a:endCxn id="22" idx="1"/>
          </p:cNvCxnSpPr>
          <p:nvPr/>
        </p:nvCxnSpPr>
        <p:spPr>
          <a:xfrm>
            <a:off x="2592694" y="2093153"/>
            <a:ext cx="699821" cy="313174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22" idx="2"/>
            <a:endCxn id="101" idx="6"/>
          </p:cNvCxnSpPr>
          <p:nvPr/>
        </p:nvCxnSpPr>
        <p:spPr>
          <a:xfrm flipH="1">
            <a:off x="2588149" y="5469246"/>
            <a:ext cx="603154" cy="6236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endCxn id="100" idx="6"/>
          </p:cNvCxnSpPr>
          <p:nvPr/>
        </p:nvCxnSpPr>
        <p:spPr>
          <a:xfrm flipH="1" flipV="1">
            <a:off x="2588149" y="3811492"/>
            <a:ext cx="627312" cy="1512253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4987744" y="4970599"/>
                <a:ext cx="342530" cy="3952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744" y="4970599"/>
                <a:ext cx="342530" cy="395236"/>
              </a:xfrm>
              <a:prstGeom prst="rect">
                <a:avLst/>
              </a:prstGeom>
              <a:blipFill>
                <a:blip r:embed="rId4"/>
                <a:stretch>
                  <a:fillRect l="-21429" r="-14286" b="-24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3139110" y="5904867"/>
                <a:ext cx="254172" cy="296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110" y="5904867"/>
                <a:ext cx="254172" cy="296428"/>
              </a:xfrm>
              <a:prstGeom prst="rect">
                <a:avLst/>
              </a:prstGeom>
              <a:blipFill>
                <a:blip r:embed="rId5"/>
                <a:stretch>
                  <a:fillRect l="-23810" r="-11905" b="-27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楕円 32"/>
          <p:cNvSpPr/>
          <p:nvPr/>
        </p:nvSpPr>
        <p:spPr>
          <a:xfrm>
            <a:off x="3188410" y="1914672"/>
            <a:ext cx="691116" cy="6911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矢印コネクタ 33"/>
          <p:cNvCxnSpPr>
            <a:stCxn id="33" idx="6"/>
            <a:endCxn id="157" idx="2"/>
          </p:cNvCxnSpPr>
          <p:nvPr/>
        </p:nvCxnSpPr>
        <p:spPr>
          <a:xfrm flipV="1">
            <a:off x="3879526" y="2249601"/>
            <a:ext cx="1477807" cy="1062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2694951" y="1648488"/>
                <a:ext cx="517962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951" y="1648488"/>
                <a:ext cx="517962" cy="399084"/>
              </a:xfrm>
              <a:prstGeom prst="rect">
                <a:avLst/>
              </a:prstGeom>
              <a:blipFill>
                <a:blip r:embed="rId6"/>
                <a:stretch>
                  <a:fillRect l="-7059" r="-4706" b="-242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5017890" y="1746260"/>
                <a:ext cx="37529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890" y="1746260"/>
                <a:ext cx="375291" cy="369332"/>
              </a:xfrm>
              <a:prstGeom prst="rect">
                <a:avLst/>
              </a:prstGeom>
              <a:blipFill>
                <a:blip r:embed="rId7"/>
                <a:stretch>
                  <a:fillRect l="-17742" r="-4839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3270540" y="2779133"/>
                <a:ext cx="2726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540" y="2779133"/>
                <a:ext cx="272639" cy="276999"/>
              </a:xfrm>
              <a:prstGeom prst="rect">
                <a:avLst/>
              </a:prstGeom>
              <a:blipFill>
                <a:blip r:embed="rId8"/>
                <a:stretch>
                  <a:fillRect l="-22727" r="-6818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コネクタ 40"/>
          <p:cNvCxnSpPr>
            <a:stCxn id="4" idx="3"/>
            <a:endCxn id="101" idx="6"/>
          </p:cNvCxnSpPr>
          <p:nvPr/>
        </p:nvCxnSpPr>
        <p:spPr>
          <a:xfrm flipH="1">
            <a:off x="2588149" y="4076684"/>
            <a:ext cx="704366" cy="145492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endCxn id="100" idx="6"/>
          </p:cNvCxnSpPr>
          <p:nvPr/>
        </p:nvCxnSpPr>
        <p:spPr>
          <a:xfrm flipH="1">
            <a:off x="2588149" y="2394134"/>
            <a:ext cx="610102" cy="141735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78" idx="6"/>
          </p:cNvCxnSpPr>
          <p:nvPr/>
        </p:nvCxnSpPr>
        <p:spPr>
          <a:xfrm>
            <a:off x="2592694" y="2093153"/>
            <a:ext cx="583722" cy="13981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テキスト ボックス 89"/>
              <p:cNvSpPr txBox="1"/>
              <p:nvPr/>
            </p:nvSpPr>
            <p:spPr>
              <a:xfrm>
                <a:off x="8181071" y="2042246"/>
                <a:ext cx="3459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0" name="テキスト ボックス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071" y="2042246"/>
                <a:ext cx="345992" cy="369332"/>
              </a:xfrm>
              <a:prstGeom prst="rect">
                <a:avLst/>
              </a:prstGeom>
              <a:blipFill>
                <a:blip r:embed="rId9"/>
                <a:stretch>
                  <a:fillRect l="-10526" r="-7018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テキスト ボックス 90"/>
              <p:cNvSpPr txBox="1"/>
              <p:nvPr/>
            </p:nvSpPr>
            <p:spPr>
              <a:xfrm>
                <a:off x="8146638" y="5267713"/>
                <a:ext cx="3919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1" name="テキスト ボックス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638" y="5267713"/>
                <a:ext cx="391966" cy="369332"/>
              </a:xfrm>
              <a:prstGeom prst="rect">
                <a:avLst/>
              </a:prstGeom>
              <a:blipFill>
                <a:blip r:embed="rId10"/>
                <a:stretch>
                  <a:fillRect l="-9231" r="-4615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796721" y="1863030"/>
                <a:ext cx="364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721" y="1863030"/>
                <a:ext cx="364908" cy="369332"/>
              </a:xfrm>
              <a:prstGeom prst="rect">
                <a:avLst/>
              </a:prstGeom>
              <a:blipFill>
                <a:blip r:embed="rId11"/>
                <a:stretch>
                  <a:fillRect l="-11667" r="-8333"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/>
              <p:cNvSpPr txBox="1"/>
              <p:nvPr/>
            </p:nvSpPr>
            <p:spPr>
              <a:xfrm>
                <a:off x="769180" y="3600134"/>
                <a:ext cx="3284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4" name="テキスト ボックス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0" y="3600134"/>
                <a:ext cx="328423" cy="369332"/>
              </a:xfrm>
              <a:prstGeom prst="rect">
                <a:avLst/>
              </a:prstGeom>
              <a:blipFill>
                <a:blip r:embed="rId12"/>
                <a:stretch>
                  <a:fillRect l="-11111" r="-9259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779916" y="5337238"/>
                <a:ext cx="3374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916" y="5337238"/>
                <a:ext cx="337465" cy="369332"/>
              </a:xfrm>
              <a:prstGeom prst="rect">
                <a:avLst/>
              </a:prstGeom>
              <a:blipFill>
                <a:blip r:embed="rId13"/>
                <a:stretch>
                  <a:fillRect l="-12727" r="-7273"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楕円 66"/>
          <p:cNvSpPr/>
          <p:nvPr/>
        </p:nvSpPr>
        <p:spPr>
          <a:xfrm>
            <a:off x="1513174" y="2001898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/>
          <p:cNvSpPr/>
          <p:nvPr/>
        </p:nvSpPr>
        <p:spPr>
          <a:xfrm>
            <a:off x="1505494" y="3723071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楕円 79"/>
          <p:cNvSpPr/>
          <p:nvPr/>
        </p:nvSpPr>
        <p:spPr>
          <a:xfrm>
            <a:off x="1476061" y="5443185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8" name="直線コネクタ 57"/>
          <p:cNvCxnSpPr>
            <a:stCxn id="67" idx="2"/>
          </p:cNvCxnSpPr>
          <p:nvPr/>
        </p:nvCxnSpPr>
        <p:spPr>
          <a:xfrm flipH="1" flipV="1">
            <a:off x="1189929" y="2091639"/>
            <a:ext cx="323245" cy="1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70" idx="2"/>
          </p:cNvCxnSpPr>
          <p:nvPr/>
        </p:nvCxnSpPr>
        <p:spPr>
          <a:xfrm flipH="1">
            <a:off x="1168805" y="3813906"/>
            <a:ext cx="336689" cy="36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>
            <a:stCxn id="80" idx="2"/>
          </p:cNvCxnSpPr>
          <p:nvPr/>
        </p:nvCxnSpPr>
        <p:spPr>
          <a:xfrm flipH="1">
            <a:off x="1167814" y="5534020"/>
            <a:ext cx="308247" cy="5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/>
          <p:cNvSpPr txBox="1"/>
          <p:nvPr/>
        </p:nvSpPr>
        <p:spPr>
          <a:xfrm>
            <a:off x="873879" y="926516"/>
            <a:ext cx="1460257" cy="400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 smtClean="0"/>
              <a:t>Input layer</a:t>
            </a:r>
            <a:endParaRPr kumimoji="1" lang="ja-JP" altLang="en-US" sz="2000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2962008" y="916377"/>
            <a:ext cx="1680833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2000" dirty="0" smtClean="0"/>
              <a:t>Hidden</a:t>
            </a:r>
            <a:r>
              <a:rPr kumimoji="1" lang="en-US" altLang="ja-JP" sz="2000" dirty="0" smtClean="0"/>
              <a:t> layer</a:t>
            </a:r>
            <a:endParaRPr kumimoji="1" lang="ja-JP" altLang="en-US" sz="2000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5880890" y="913399"/>
            <a:ext cx="1553332" cy="40011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2000" dirty="0" smtClean="0"/>
              <a:t>Output</a:t>
            </a:r>
            <a:r>
              <a:rPr kumimoji="1" lang="en-US" altLang="ja-JP" sz="2000" dirty="0" smtClean="0"/>
              <a:t> layer</a:t>
            </a:r>
            <a:endParaRPr kumimoji="1" lang="ja-JP" altLang="en-US" sz="2000" dirty="0"/>
          </a:p>
        </p:txBody>
      </p:sp>
      <p:sp>
        <p:nvSpPr>
          <p:cNvPr id="84" name="テキスト ボックス 83"/>
          <p:cNvSpPr txBox="1"/>
          <p:nvPr/>
        </p:nvSpPr>
        <p:spPr>
          <a:xfrm rot="5400000">
            <a:off x="734164" y="276330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・・</a:t>
            </a:r>
            <a:r>
              <a:rPr lang="ja-JP" altLang="en-US" dirty="0"/>
              <a:t>・</a:t>
            </a:r>
            <a:endParaRPr kumimoji="1" lang="en-US" altLang="ja-JP" dirty="0" smtClean="0"/>
          </a:p>
        </p:txBody>
      </p:sp>
      <p:sp>
        <p:nvSpPr>
          <p:cNvPr id="85" name="テキスト ボックス 84"/>
          <p:cNvSpPr txBox="1"/>
          <p:nvPr/>
        </p:nvSpPr>
        <p:spPr>
          <a:xfrm rot="5400000">
            <a:off x="703705" y="460694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・・</a:t>
            </a:r>
            <a:r>
              <a:rPr lang="ja-JP" altLang="en-US" dirty="0"/>
              <a:t>・</a:t>
            </a:r>
            <a:endParaRPr kumimoji="1" lang="en-US" altLang="ja-JP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テキスト ボックス 111"/>
              <p:cNvSpPr txBox="1"/>
              <p:nvPr/>
            </p:nvSpPr>
            <p:spPr>
              <a:xfrm>
                <a:off x="8169870" y="3632018"/>
                <a:ext cx="3661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2" name="テキスト ボックス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870" y="3632018"/>
                <a:ext cx="366126" cy="369332"/>
              </a:xfrm>
              <a:prstGeom prst="rect">
                <a:avLst/>
              </a:prstGeom>
              <a:blipFill>
                <a:blip r:embed="rId14"/>
                <a:stretch>
                  <a:fillRect l="-10000" r="-6667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線コネクタ 74"/>
          <p:cNvCxnSpPr>
            <a:stCxn id="78" idx="2"/>
            <a:endCxn id="67" idx="6"/>
          </p:cNvCxnSpPr>
          <p:nvPr/>
        </p:nvCxnSpPr>
        <p:spPr>
          <a:xfrm flipH="1" flipV="1">
            <a:off x="1694843" y="2092733"/>
            <a:ext cx="716182" cy="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>
            <a:stCxn id="100" idx="2"/>
            <a:endCxn id="70" idx="6"/>
          </p:cNvCxnSpPr>
          <p:nvPr/>
        </p:nvCxnSpPr>
        <p:spPr>
          <a:xfrm flipH="1">
            <a:off x="1687163" y="3811492"/>
            <a:ext cx="719317" cy="24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楕円 77"/>
          <p:cNvSpPr/>
          <p:nvPr/>
        </p:nvSpPr>
        <p:spPr>
          <a:xfrm>
            <a:off x="2411025" y="2002318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楕円 99"/>
          <p:cNvSpPr/>
          <p:nvPr/>
        </p:nvSpPr>
        <p:spPr>
          <a:xfrm>
            <a:off x="2406480" y="3720657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楕円 100"/>
          <p:cNvSpPr/>
          <p:nvPr/>
        </p:nvSpPr>
        <p:spPr>
          <a:xfrm>
            <a:off x="2406480" y="5440771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2" name="直線コネクタ 101"/>
          <p:cNvCxnSpPr>
            <a:stCxn id="101" idx="2"/>
            <a:endCxn id="80" idx="6"/>
          </p:cNvCxnSpPr>
          <p:nvPr/>
        </p:nvCxnSpPr>
        <p:spPr>
          <a:xfrm flipH="1">
            <a:off x="1657730" y="5531606"/>
            <a:ext cx="748750" cy="24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/>
          <p:cNvCxnSpPr>
            <a:stCxn id="40" idx="0"/>
          </p:cNvCxnSpPr>
          <p:nvPr/>
        </p:nvCxnSpPr>
        <p:spPr>
          <a:xfrm flipV="1">
            <a:off x="3406860" y="2605789"/>
            <a:ext cx="57354" cy="17334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コネクタ 116"/>
          <p:cNvCxnSpPr/>
          <p:nvPr/>
        </p:nvCxnSpPr>
        <p:spPr>
          <a:xfrm flipV="1">
            <a:off x="3376466" y="4162142"/>
            <a:ext cx="57354" cy="17334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/>
          <p:cNvCxnSpPr/>
          <p:nvPr/>
        </p:nvCxnSpPr>
        <p:spPr>
          <a:xfrm flipV="1">
            <a:off x="3295452" y="5769883"/>
            <a:ext cx="57354" cy="17334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/>
          <p:cNvCxnSpPr>
            <a:stCxn id="4" idx="6"/>
          </p:cNvCxnSpPr>
          <p:nvPr/>
        </p:nvCxnSpPr>
        <p:spPr>
          <a:xfrm>
            <a:off x="3882419" y="3832338"/>
            <a:ext cx="1926666" cy="2984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正方形/長方形 119"/>
          <p:cNvSpPr/>
          <p:nvPr/>
        </p:nvSpPr>
        <p:spPr>
          <a:xfrm>
            <a:off x="4196878" y="2012087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Step</a:t>
            </a:r>
          </a:p>
        </p:txBody>
      </p:sp>
      <p:sp>
        <p:nvSpPr>
          <p:cNvPr id="123" name="正方形/長方形 122"/>
          <p:cNvSpPr/>
          <p:nvPr/>
        </p:nvSpPr>
        <p:spPr>
          <a:xfrm>
            <a:off x="4191464" y="3569117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Step</a:t>
            </a:r>
          </a:p>
        </p:txBody>
      </p:sp>
      <p:cxnSp>
        <p:nvCxnSpPr>
          <p:cNvPr id="126" name="直線矢印コネクタ 125"/>
          <p:cNvCxnSpPr/>
          <p:nvPr/>
        </p:nvCxnSpPr>
        <p:spPr>
          <a:xfrm>
            <a:off x="3862457" y="5486783"/>
            <a:ext cx="1914231" cy="1364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正方形/長方形 124"/>
          <p:cNvSpPr/>
          <p:nvPr/>
        </p:nvSpPr>
        <p:spPr>
          <a:xfrm>
            <a:off x="4169732" y="5232221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Step</a:t>
            </a:r>
          </a:p>
        </p:txBody>
      </p:sp>
      <p:sp>
        <p:nvSpPr>
          <p:cNvPr id="135" name="楕円 134"/>
          <p:cNvSpPr/>
          <p:nvPr/>
        </p:nvSpPr>
        <p:spPr>
          <a:xfrm>
            <a:off x="6121567" y="3523915"/>
            <a:ext cx="691116" cy="6911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6" name="直線コネクタ 135"/>
          <p:cNvCxnSpPr>
            <a:stCxn id="157" idx="6"/>
            <a:endCxn id="135" idx="1"/>
          </p:cNvCxnSpPr>
          <p:nvPr/>
        </p:nvCxnSpPr>
        <p:spPr>
          <a:xfrm>
            <a:off x="5539002" y="2249601"/>
            <a:ext cx="683777" cy="137552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/>
          <p:cNvCxnSpPr>
            <a:stCxn id="147" idx="3"/>
            <a:endCxn id="159" idx="6"/>
          </p:cNvCxnSpPr>
          <p:nvPr/>
        </p:nvCxnSpPr>
        <p:spPr>
          <a:xfrm flipH="1">
            <a:off x="5500712" y="2541711"/>
            <a:ext cx="719174" cy="295645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/>
          <p:cNvCxnSpPr>
            <a:stCxn id="135" idx="2"/>
            <a:endCxn id="158" idx="6"/>
          </p:cNvCxnSpPr>
          <p:nvPr/>
        </p:nvCxnSpPr>
        <p:spPr>
          <a:xfrm flipH="1" flipV="1">
            <a:off x="5518413" y="3848627"/>
            <a:ext cx="603154" cy="2084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テキスト ボックス 138"/>
              <p:cNvSpPr txBox="1"/>
              <p:nvPr/>
            </p:nvSpPr>
            <p:spPr>
              <a:xfrm>
                <a:off x="6180499" y="4388376"/>
                <a:ext cx="270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9" name="テキスト ボックス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499" y="4388376"/>
                <a:ext cx="270138" cy="276999"/>
              </a:xfrm>
              <a:prstGeom prst="rect">
                <a:avLst/>
              </a:prstGeom>
              <a:blipFill>
                <a:blip r:embed="rId15"/>
                <a:stretch>
                  <a:fillRect l="-13636" r="-6818" b="-1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楕円 140"/>
          <p:cNvSpPr/>
          <p:nvPr/>
        </p:nvSpPr>
        <p:spPr>
          <a:xfrm>
            <a:off x="6121567" y="5160823"/>
            <a:ext cx="691116" cy="6911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2" name="直線コネクタ 141"/>
          <p:cNvCxnSpPr>
            <a:stCxn id="157" idx="6"/>
            <a:endCxn id="141" idx="1"/>
          </p:cNvCxnSpPr>
          <p:nvPr/>
        </p:nvCxnSpPr>
        <p:spPr>
          <a:xfrm>
            <a:off x="5539002" y="2249601"/>
            <a:ext cx="683777" cy="301243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/>
          <p:cNvCxnSpPr>
            <a:stCxn id="141" idx="2"/>
            <a:endCxn id="159" idx="6"/>
          </p:cNvCxnSpPr>
          <p:nvPr/>
        </p:nvCxnSpPr>
        <p:spPr>
          <a:xfrm flipH="1" flipV="1">
            <a:off x="5500712" y="5498167"/>
            <a:ext cx="620855" cy="8214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>
            <a:endCxn id="158" idx="6"/>
          </p:cNvCxnSpPr>
          <p:nvPr/>
        </p:nvCxnSpPr>
        <p:spPr>
          <a:xfrm flipH="1" flipV="1">
            <a:off x="5518413" y="3848627"/>
            <a:ext cx="627312" cy="1512253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テキスト ボックス 145"/>
              <p:cNvSpPr txBox="1"/>
              <p:nvPr/>
            </p:nvSpPr>
            <p:spPr>
              <a:xfrm>
                <a:off x="6054470" y="5886834"/>
                <a:ext cx="2895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6" name="テキスト ボックス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470" y="5886834"/>
                <a:ext cx="289503" cy="276999"/>
              </a:xfrm>
              <a:prstGeom prst="rect">
                <a:avLst/>
              </a:prstGeom>
              <a:blipFill>
                <a:blip r:embed="rId16"/>
                <a:stretch>
                  <a:fillRect l="-12500" r="-4167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楕円 146"/>
          <p:cNvSpPr/>
          <p:nvPr/>
        </p:nvSpPr>
        <p:spPr>
          <a:xfrm>
            <a:off x="6118674" y="1951807"/>
            <a:ext cx="691116" cy="6911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8" name="直線矢印コネクタ 147"/>
          <p:cNvCxnSpPr>
            <a:stCxn id="147" idx="6"/>
          </p:cNvCxnSpPr>
          <p:nvPr/>
        </p:nvCxnSpPr>
        <p:spPr>
          <a:xfrm>
            <a:off x="6809790" y="2297365"/>
            <a:ext cx="1283539" cy="14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テキスト ボックス 150"/>
              <p:cNvSpPr txBox="1"/>
              <p:nvPr/>
            </p:nvSpPr>
            <p:spPr>
              <a:xfrm>
                <a:off x="6200804" y="2816268"/>
                <a:ext cx="255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51" name="テキスト ボックス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804" y="2816268"/>
                <a:ext cx="255070" cy="276999"/>
              </a:xfrm>
              <a:prstGeom prst="rect">
                <a:avLst/>
              </a:prstGeom>
              <a:blipFill>
                <a:blip r:embed="rId17"/>
                <a:stretch>
                  <a:fillRect l="-14286" r="-7143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直線コネクタ 151"/>
          <p:cNvCxnSpPr>
            <a:stCxn id="135" idx="3"/>
            <a:endCxn id="159" idx="6"/>
          </p:cNvCxnSpPr>
          <p:nvPr/>
        </p:nvCxnSpPr>
        <p:spPr>
          <a:xfrm flipH="1">
            <a:off x="5500712" y="4113819"/>
            <a:ext cx="722067" cy="138434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コネクタ 152"/>
          <p:cNvCxnSpPr>
            <a:endCxn id="158" idx="6"/>
          </p:cNvCxnSpPr>
          <p:nvPr/>
        </p:nvCxnSpPr>
        <p:spPr>
          <a:xfrm flipH="1">
            <a:off x="5518413" y="2431269"/>
            <a:ext cx="610102" cy="141735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コネクタ 153"/>
          <p:cNvCxnSpPr>
            <a:stCxn id="157" idx="6"/>
          </p:cNvCxnSpPr>
          <p:nvPr/>
        </p:nvCxnSpPr>
        <p:spPr>
          <a:xfrm>
            <a:off x="5539002" y="2249601"/>
            <a:ext cx="583722" cy="13981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楕円 156"/>
          <p:cNvSpPr/>
          <p:nvPr/>
        </p:nvSpPr>
        <p:spPr>
          <a:xfrm>
            <a:off x="5357333" y="2158766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楕円 157"/>
          <p:cNvSpPr/>
          <p:nvPr/>
        </p:nvSpPr>
        <p:spPr>
          <a:xfrm>
            <a:off x="5336744" y="3757792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9" name="楕円 158"/>
          <p:cNvSpPr/>
          <p:nvPr/>
        </p:nvSpPr>
        <p:spPr>
          <a:xfrm>
            <a:off x="5319043" y="5407332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0" name="直線コネクタ 159"/>
          <p:cNvCxnSpPr>
            <a:stCxn id="151" idx="0"/>
          </p:cNvCxnSpPr>
          <p:nvPr/>
        </p:nvCxnSpPr>
        <p:spPr>
          <a:xfrm flipV="1">
            <a:off x="6328339" y="2642924"/>
            <a:ext cx="66139" cy="17334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コネクタ 160"/>
          <p:cNvCxnSpPr/>
          <p:nvPr/>
        </p:nvCxnSpPr>
        <p:spPr>
          <a:xfrm flipV="1">
            <a:off x="6306730" y="4199277"/>
            <a:ext cx="57354" cy="17334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コネクタ 161"/>
          <p:cNvCxnSpPr/>
          <p:nvPr/>
        </p:nvCxnSpPr>
        <p:spPr>
          <a:xfrm flipV="1">
            <a:off x="6225716" y="5807018"/>
            <a:ext cx="57354" cy="17334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矢印コネクタ 162"/>
          <p:cNvCxnSpPr/>
          <p:nvPr/>
        </p:nvCxnSpPr>
        <p:spPr>
          <a:xfrm flipV="1">
            <a:off x="6809790" y="3869473"/>
            <a:ext cx="1297257" cy="37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正方形/長方形 163"/>
          <p:cNvSpPr/>
          <p:nvPr/>
        </p:nvSpPr>
        <p:spPr>
          <a:xfrm>
            <a:off x="7084088" y="2021917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Step</a:t>
            </a:r>
          </a:p>
        </p:txBody>
      </p:sp>
      <p:sp>
        <p:nvSpPr>
          <p:cNvPr id="165" name="正方形/長方形 164"/>
          <p:cNvSpPr/>
          <p:nvPr/>
        </p:nvSpPr>
        <p:spPr>
          <a:xfrm>
            <a:off x="7078674" y="3578947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Step</a:t>
            </a:r>
          </a:p>
        </p:txBody>
      </p:sp>
      <p:cxnSp>
        <p:nvCxnSpPr>
          <p:cNvPr id="166" name="直線矢印コネクタ 165"/>
          <p:cNvCxnSpPr/>
          <p:nvPr/>
        </p:nvCxnSpPr>
        <p:spPr>
          <a:xfrm>
            <a:off x="6812780" y="5520866"/>
            <a:ext cx="1280549" cy="262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正方形/長方形 166"/>
          <p:cNvSpPr/>
          <p:nvPr/>
        </p:nvSpPr>
        <p:spPr>
          <a:xfrm>
            <a:off x="7056942" y="5242051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/>
              <p:cNvSpPr txBox="1"/>
              <p:nvPr/>
            </p:nvSpPr>
            <p:spPr>
              <a:xfrm>
                <a:off x="5568887" y="1758831"/>
                <a:ext cx="560859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2" name="テキスト ボックス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887" y="1758831"/>
                <a:ext cx="560859" cy="399084"/>
              </a:xfrm>
              <a:prstGeom prst="rect">
                <a:avLst/>
              </a:prstGeom>
              <a:blipFill>
                <a:blip r:embed="rId18"/>
                <a:stretch>
                  <a:fillRect l="-7609" r="-7609" b="-24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1518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方形/長方形 92"/>
          <p:cNvSpPr/>
          <p:nvPr/>
        </p:nvSpPr>
        <p:spPr>
          <a:xfrm>
            <a:off x="6948634" y="1085565"/>
            <a:ext cx="875013" cy="4451285"/>
          </a:xfrm>
          <a:prstGeom prst="rect">
            <a:avLst/>
          </a:prstGeom>
          <a:solidFill>
            <a:srgbClr val="FFE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/>
          <p:cNvSpPr/>
          <p:nvPr/>
        </p:nvSpPr>
        <p:spPr>
          <a:xfrm>
            <a:off x="5374468" y="1085565"/>
            <a:ext cx="1489451" cy="44512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5599321" y="874553"/>
            <a:ext cx="961651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2000" dirty="0" smtClean="0"/>
              <a:t>Affine</a:t>
            </a:r>
            <a:endParaRPr kumimoji="1" lang="ja-JP" altLang="en-US" sz="2000" dirty="0"/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6899083" y="877582"/>
            <a:ext cx="961651" cy="400110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2000" dirty="0" smtClean="0"/>
              <a:t>Step</a:t>
            </a:r>
            <a:endParaRPr kumimoji="1" lang="ja-JP" altLang="en-US" sz="2000" dirty="0"/>
          </a:p>
        </p:txBody>
      </p:sp>
      <p:sp>
        <p:nvSpPr>
          <p:cNvPr id="89" name="正方形/長方形 88"/>
          <p:cNvSpPr/>
          <p:nvPr/>
        </p:nvSpPr>
        <p:spPr>
          <a:xfrm>
            <a:off x="4076978" y="1076968"/>
            <a:ext cx="875013" cy="4451285"/>
          </a:xfrm>
          <a:prstGeom prst="rect">
            <a:avLst/>
          </a:prstGeom>
          <a:solidFill>
            <a:srgbClr val="FFE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/>
        </p:nvSpPr>
        <p:spPr>
          <a:xfrm>
            <a:off x="2486872" y="1085565"/>
            <a:ext cx="1489451" cy="44512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219090" y="1119727"/>
            <a:ext cx="758282" cy="44560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9489" y="162910"/>
            <a:ext cx="8559210" cy="593835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Multiple Layer NN using Bias Term and Activation Function</a:t>
            </a:r>
            <a:endParaRPr kumimoji="1" lang="ja-JP" altLang="en-US" dirty="0"/>
          </a:p>
        </p:txBody>
      </p:sp>
      <p:sp>
        <p:nvSpPr>
          <p:cNvPr id="4" name="楕円 3"/>
          <p:cNvSpPr/>
          <p:nvPr/>
        </p:nvSpPr>
        <p:spPr>
          <a:xfrm>
            <a:off x="3191303" y="2971538"/>
            <a:ext cx="691116" cy="6911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>
            <a:stCxn id="78" idx="6"/>
            <a:endCxn id="4" idx="1"/>
          </p:cNvCxnSpPr>
          <p:nvPr/>
        </p:nvCxnSpPr>
        <p:spPr>
          <a:xfrm>
            <a:off x="2592694" y="1709991"/>
            <a:ext cx="699821" cy="136275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>
            <a:stCxn id="33" idx="3"/>
            <a:endCxn id="101" idx="6"/>
          </p:cNvCxnSpPr>
          <p:nvPr/>
        </p:nvCxnSpPr>
        <p:spPr>
          <a:xfrm flipH="1">
            <a:off x="2588149" y="2121414"/>
            <a:ext cx="701473" cy="265111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>
            <a:stCxn id="4" idx="2"/>
            <a:endCxn id="100" idx="6"/>
          </p:cNvCxnSpPr>
          <p:nvPr/>
        </p:nvCxnSpPr>
        <p:spPr>
          <a:xfrm flipH="1" flipV="1">
            <a:off x="2588149" y="3296250"/>
            <a:ext cx="603154" cy="2084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 rot="16200000">
            <a:off x="8410658" y="3210435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Output</a:t>
            </a:r>
            <a:endParaRPr kumimoji="1" lang="ja-JP" altLang="en-US" dirty="0"/>
          </a:p>
        </p:txBody>
      </p:sp>
      <p:sp>
        <p:nvSpPr>
          <p:cNvPr id="16" name="左中かっこ 15"/>
          <p:cNvSpPr/>
          <p:nvPr/>
        </p:nvSpPr>
        <p:spPr>
          <a:xfrm>
            <a:off x="555562" y="1501856"/>
            <a:ext cx="234211" cy="3508945"/>
          </a:xfrm>
          <a:prstGeom prst="leftBrace">
            <a:avLst>
              <a:gd name="adj1" fmla="val 6185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 rot="16200000">
            <a:off x="1754" y="309674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Input</a:t>
            </a:r>
            <a:endParaRPr kumimoji="1" lang="ja-JP" altLang="en-US" dirty="0"/>
          </a:p>
        </p:txBody>
      </p:sp>
      <p:sp>
        <p:nvSpPr>
          <p:cNvPr id="18" name="左中かっこ 17"/>
          <p:cNvSpPr/>
          <p:nvPr/>
        </p:nvSpPr>
        <p:spPr>
          <a:xfrm flipH="1">
            <a:off x="8487591" y="1650814"/>
            <a:ext cx="236224" cy="3700808"/>
          </a:xfrm>
          <a:prstGeom prst="leftBrace">
            <a:avLst>
              <a:gd name="adj1" fmla="val 3436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3250235" y="3835999"/>
                <a:ext cx="243978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235" y="3835999"/>
                <a:ext cx="243978" cy="299313"/>
              </a:xfrm>
              <a:prstGeom prst="rect">
                <a:avLst/>
              </a:prstGeom>
              <a:blipFill>
                <a:blip r:embed="rId2"/>
                <a:stretch>
                  <a:fillRect l="-25000" r="-15000" b="-265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5021718" y="2818525"/>
                <a:ext cx="339645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718" y="2818525"/>
                <a:ext cx="339645" cy="399084"/>
              </a:xfrm>
              <a:prstGeom prst="rect">
                <a:avLst/>
              </a:prstGeom>
              <a:blipFill>
                <a:blip r:embed="rId3"/>
                <a:stretch>
                  <a:fillRect l="-21818" r="-14545" b="-242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楕円 21"/>
          <p:cNvSpPr/>
          <p:nvPr/>
        </p:nvSpPr>
        <p:spPr>
          <a:xfrm>
            <a:off x="3191303" y="4364606"/>
            <a:ext cx="691116" cy="6911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/>
          <p:cNvCxnSpPr>
            <a:stCxn id="78" idx="6"/>
            <a:endCxn id="22" idx="1"/>
          </p:cNvCxnSpPr>
          <p:nvPr/>
        </p:nvCxnSpPr>
        <p:spPr>
          <a:xfrm>
            <a:off x="2592694" y="1709991"/>
            <a:ext cx="699821" cy="275582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22" idx="2"/>
            <a:endCxn id="101" idx="6"/>
          </p:cNvCxnSpPr>
          <p:nvPr/>
        </p:nvCxnSpPr>
        <p:spPr>
          <a:xfrm flipH="1">
            <a:off x="2588149" y="4710164"/>
            <a:ext cx="603154" cy="6236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endCxn id="100" idx="6"/>
          </p:cNvCxnSpPr>
          <p:nvPr/>
        </p:nvCxnSpPr>
        <p:spPr>
          <a:xfrm flipH="1" flipV="1">
            <a:off x="2588149" y="3296250"/>
            <a:ext cx="599056" cy="125951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4987744" y="4211517"/>
                <a:ext cx="342530" cy="3952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744" y="4211517"/>
                <a:ext cx="342530" cy="395236"/>
              </a:xfrm>
              <a:prstGeom prst="rect">
                <a:avLst/>
              </a:prstGeom>
              <a:blipFill>
                <a:blip r:embed="rId4"/>
                <a:stretch>
                  <a:fillRect l="-21429" r="-14286" b="-230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3139110" y="5145785"/>
                <a:ext cx="254172" cy="296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110" y="5145785"/>
                <a:ext cx="254172" cy="296428"/>
              </a:xfrm>
              <a:prstGeom prst="rect">
                <a:avLst/>
              </a:prstGeom>
              <a:blipFill>
                <a:blip r:embed="rId5"/>
                <a:stretch>
                  <a:fillRect l="-23810" r="-11905" b="-244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楕円 32"/>
          <p:cNvSpPr/>
          <p:nvPr/>
        </p:nvSpPr>
        <p:spPr>
          <a:xfrm>
            <a:off x="3188410" y="1531510"/>
            <a:ext cx="691116" cy="6911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矢印コネクタ 33"/>
          <p:cNvCxnSpPr>
            <a:stCxn id="33" idx="6"/>
            <a:endCxn id="157" idx="2"/>
          </p:cNvCxnSpPr>
          <p:nvPr/>
        </p:nvCxnSpPr>
        <p:spPr>
          <a:xfrm flipV="1">
            <a:off x="3879526" y="1866439"/>
            <a:ext cx="1477807" cy="1062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2694951" y="1265326"/>
                <a:ext cx="517962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951" y="1265326"/>
                <a:ext cx="517962" cy="399084"/>
              </a:xfrm>
              <a:prstGeom prst="rect">
                <a:avLst/>
              </a:prstGeom>
              <a:blipFill>
                <a:blip r:embed="rId6"/>
                <a:stretch>
                  <a:fillRect l="-7059" r="-4706" b="-24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5017890" y="1363098"/>
                <a:ext cx="37529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890" y="1363098"/>
                <a:ext cx="375291" cy="369332"/>
              </a:xfrm>
              <a:prstGeom prst="rect">
                <a:avLst/>
              </a:prstGeom>
              <a:blipFill>
                <a:blip r:embed="rId7"/>
                <a:stretch>
                  <a:fillRect l="-17742" r="-4839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3270540" y="2395971"/>
                <a:ext cx="2726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540" y="2395971"/>
                <a:ext cx="272639" cy="276999"/>
              </a:xfrm>
              <a:prstGeom prst="rect">
                <a:avLst/>
              </a:prstGeom>
              <a:blipFill>
                <a:blip r:embed="rId8"/>
                <a:stretch>
                  <a:fillRect l="-22727" r="-6818" b="-1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コネクタ 40"/>
          <p:cNvCxnSpPr>
            <a:stCxn id="4" idx="3"/>
            <a:endCxn id="101" idx="6"/>
          </p:cNvCxnSpPr>
          <p:nvPr/>
        </p:nvCxnSpPr>
        <p:spPr>
          <a:xfrm flipH="1">
            <a:off x="2588149" y="3561442"/>
            <a:ext cx="704366" cy="121108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endCxn id="100" idx="6"/>
          </p:cNvCxnSpPr>
          <p:nvPr/>
        </p:nvCxnSpPr>
        <p:spPr>
          <a:xfrm flipH="1">
            <a:off x="2588149" y="1878892"/>
            <a:ext cx="610102" cy="141735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78" idx="6"/>
          </p:cNvCxnSpPr>
          <p:nvPr/>
        </p:nvCxnSpPr>
        <p:spPr>
          <a:xfrm>
            <a:off x="2592694" y="1709991"/>
            <a:ext cx="583722" cy="13981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テキスト ボックス 89"/>
              <p:cNvSpPr txBox="1"/>
              <p:nvPr/>
            </p:nvSpPr>
            <p:spPr>
              <a:xfrm>
                <a:off x="8181071" y="1659084"/>
                <a:ext cx="3459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0" name="テキスト ボックス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071" y="1659084"/>
                <a:ext cx="345992" cy="369332"/>
              </a:xfrm>
              <a:prstGeom prst="rect">
                <a:avLst/>
              </a:prstGeom>
              <a:blipFill>
                <a:blip r:embed="rId9"/>
                <a:stretch>
                  <a:fillRect l="-10526" r="-7018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テキスト ボックス 90"/>
              <p:cNvSpPr txBox="1"/>
              <p:nvPr/>
            </p:nvSpPr>
            <p:spPr>
              <a:xfrm>
                <a:off x="8146638" y="4508631"/>
                <a:ext cx="3919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1" name="テキスト ボックス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638" y="4508631"/>
                <a:ext cx="391966" cy="369332"/>
              </a:xfrm>
              <a:prstGeom prst="rect">
                <a:avLst/>
              </a:prstGeom>
              <a:blipFill>
                <a:blip r:embed="rId10"/>
                <a:stretch>
                  <a:fillRect l="-9231" r="-4615"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796721" y="1479868"/>
                <a:ext cx="364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721" y="1479868"/>
                <a:ext cx="364908" cy="369332"/>
              </a:xfrm>
              <a:prstGeom prst="rect">
                <a:avLst/>
              </a:prstGeom>
              <a:blipFill>
                <a:blip r:embed="rId11"/>
                <a:stretch>
                  <a:fillRect l="-11667" r="-8333"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/>
              <p:cNvSpPr txBox="1"/>
              <p:nvPr/>
            </p:nvSpPr>
            <p:spPr>
              <a:xfrm>
                <a:off x="769180" y="3084892"/>
                <a:ext cx="3284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4" name="テキスト ボックス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0" y="3084892"/>
                <a:ext cx="328423" cy="369332"/>
              </a:xfrm>
              <a:prstGeom prst="rect">
                <a:avLst/>
              </a:prstGeom>
              <a:blipFill>
                <a:blip r:embed="rId12"/>
                <a:stretch>
                  <a:fillRect l="-11111" r="-9259"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779916" y="4578156"/>
                <a:ext cx="3374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916" y="4578156"/>
                <a:ext cx="337465" cy="369332"/>
              </a:xfrm>
              <a:prstGeom prst="rect">
                <a:avLst/>
              </a:prstGeom>
              <a:blipFill>
                <a:blip r:embed="rId13"/>
                <a:stretch>
                  <a:fillRect l="-12727" r="-7273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楕円 66"/>
          <p:cNvSpPr/>
          <p:nvPr/>
        </p:nvSpPr>
        <p:spPr>
          <a:xfrm>
            <a:off x="1513174" y="1618736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/>
          <p:cNvSpPr/>
          <p:nvPr/>
        </p:nvSpPr>
        <p:spPr>
          <a:xfrm>
            <a:off x="1505494" y="3207829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楕円 79"/>
          <p:cNvSpPr/>
          <p:nvPr/>
        </p:nvSpPr>
        <p:spPr>
          <a:xfrm>
            <a:off x="1476061" y="4684103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8" name="直線コネクタ 57"/>
          <p:cNvCxnSpPr>
            <a:stCxn id="67" idx="2"/>
          </p:cNvCxnSpPr>
          <p:nvPr/>
        </p:nvCxnSpPr>
        <p:spPr>
          <a:xfrm flipH="1" flipV="1">
            <a:off x="1189929" y="1708477"/>
            <a:ext cx="323245" cy="1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70" idx="2"/>
          </p:cNvCxnSpPr>
          <p:nvPr/>
        </p:nvCxnSpPr>
        <p:spPr>
          <a:xfrm flipH="1">
            <a:off x="1168805" y="3298664"/>
            <a:ext cx="336689" cy="36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>
            <a:stCxn id="80" idx="2"/>
          </p:cNvCxnSpPr>
          <p:nvPr/>
        </p:nvCxnSpPr>
        <p:spPr>
          <a:xfrm flipH="1">
            <a:off x="1167814" y="4774938"/>
            <a:ext cx="308247" cy="5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/>
          <p:cNvSpPr txBox="1"/>
          <p:nvPr/>
        </p:nvSpPr>
        <p:spPr>
          <a:xfrm>
            <a:off x="873879" y="875716"/>
            <a:ext cx="1460257" cy="400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 smtClean="0"/>
              <a:t>Input layer</a:t>
            </a:r>
            <a:endParaRPr kumimoji="1" lang="ja-JP" altLang="en-US" sz="2000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2711725" y="874553"/>
            <a:ext cx="961651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2000" dirty="0" smtClean="0"/>
              <a:t>Affine</a:t>
            </a:r>
            <a:endParaRPr kumimoji="1" lang="ja-JP" altLang="en-US" sz="2000" dirty="0"/>
          </a:p>
        </p:txBody>
      </p:sp>
      <p:sp>
        <p:nvSpPr>
          <p:cNvPr id="84" name="テキスト ボックス 83"/>
          <p:cNvSpPr txBox="1"/>
          <p:nvPr/>
        </p:nvSpPr>
        <p:spPr>
          <a:xfrm rot="5400000">
            <a:off x="734164" y="238014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・・</a:t>
            </a:r>
            <a:r>
              <a:rPr lang="ja-JP" altLang="en-US" dirty="0"/>
              <a:t>・</a:t>
            </a:r>
            <a:endParaRPr kumimoji="1" lang="en-US" altLang="ja-JP" dirty="0" smtClean="0"/>
          </a:p>
        </p:txBody>
      </p:sp>
      <p:sp>
        <p:nvSpPr>
          <p:cNvPr id="85" name="テキスト ボックス 84"/>
          <p:cNvSpPr txBox="1"/>
          <p:nvPr/>
        </p:nvSpPr>
        <p:spPr>
          <a:xfrm rot="5400000">
            <a:off x="703705" y="384786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・・</a:t>
            </a:r>
            <a:r>
              <a:rPr lang="ja-JP" altLang="en-US" dirty="0"/>
              <a:t>・</a:t>
            </a:r>
            <a:endParaRPr kumimoji="1" lang="en-US" altLang="ja-JP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テキスト ボックス 111"/>
              <p:cNvSpPr txBox="1"/>
              <p:nvPr/>
            </p:nvSpPr>
            <p:spPr>
              <a:xfrm>
                <a:off x="8169870" y="3116776"/>
                <a:ext cx="3661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2" name="テキスト ボックス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870" y="3116776"/>
                <a:ext cx="366126" cy="369332"/>
              </a:xfrm>
              <a:prstGeom prst="rect">
                <a:avLst/>
              </a:prstGeom>
              <a:blipFill>
                <a:blip r:embed="rId14"/>
                <a:stretch>
                  <a:fillRect l="-10000" r="-6667"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線コネクタ 74"/>
          <p:cNvCxnSpPr>
            <a:stCxn id="78" idx="2"/>
            <a:endCxn id="67" idx="6"/>
          </p:cNvCxnSpPr>
          <p:nvPr/>
        </p:nvCxnSpPr>
        <p:spPr>
          <a:xfrm flipH="1" flipV="1">
            <a:off x="1694843" y="1709571"/>
            <a:ext cx="716182" cy="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>
            <a:stCxn id="100" idx="2"/>
            <a:endCxn id="70" idx="6"/>
          </p:cNvCxnSpPr>
          <p:nvPr/>
        </p:nvCxnSpPr>
        <p:spPr>
          <a:xfrm flipH="1">
            <a:off x="1687163" y="3296250"/>
            <a:ext cx="719317" cy="24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楕円 77"/>
          <p:cNvSpPr/>
          <p:nvPr/>
        </p:nvSpPr>
        <p:spPr>
          <a:xfrm>
            <a:off x="2411025" y="1619156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楕円 99"/>
          <p:cNvSpPr/>
          <p:nvPr/>
        </p:nvSpPr>
        <p:spPr>
          <a:xfrm>
            <a:off x="2406480" y="3205415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楕円 100"/>
          <p:cNvSpPr/>
          <p:nvPr/>
        </p:nvSpPr>
        <p:spPr>
          <a:xfrm>
            <a:off x="2406480" y="4681689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2" name="直線コネクタ 101"/>
          <p:cNvCxnSpPr>
            <a:stCxn id="101" idx="2"/>
            <a:endCxn id="80" idx="6"/>
          </p:cNvCxnSpPr>
          <p:nvPr/>
        </p:nvCxnSpPr>
        <p:spPr>
          <a:xfrm flipH="1">
            <a:off x="1657730" y="4772524"/>
            <a:ext cx="748750" cy="24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/>
          <p:cNvCxnSpPr>
            <a:stCxn id="40" idx="0"/>
          </p:cNvCxnSpPr>
          <p:nvPr/>
        </p:nvCxnSpPr>
        <p:spPr>
          <a:xfrm flipV="1">
            <a:off x="3406860" y="2222627"/>
            <a:ext cx="57354" cy="17334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コネクタ 116"/>
          <p:cNvCxnSpPr/>
          <p:nvPr/>
        </p:nvCxnSpPr>
        <p:spPr>
          <a:xfrm flipV="1">
            <a:off x="3376466" y="3646900"/>
            <a:ext cx="57354" cy="17334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/>
          <p:cNvCxnSpPr/>
          <p:nvPr/>
        </p:nvCxnSpPr>
        <p:spPr>
          <a:xfrm flipV="1">
            <a:off x="3295452" y="5010801"/>
            <a:ext cx="57354" cy="17334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/>
          <p:cNvCxnSpPr>
            <a:stCxn id="4" idx="6"/>
          </p:cNvCxnSpPr>
          <p:nvPr/>
        </p:nvCxnSpPr>
        <p:spPr>
          <a:xfrm>
            <a:off x="3882419" y="3317096"/>
            <a:ext cx="1926666" cy="2984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正方形/長方形 119"/>
          <p:cNvSpPr/>
          <p:nvPr/>
        </p:nvSpPr>
        <p:spPr>
          <a:xfrm>
            <a:off x="4196878" y="1628925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Step</a:t>
            </a:r>
          </a:p>
        </p:txBody>
      </p:sp>
      <p:sp>
        <p:nvSpPr>
          <p:cNvPr id="123" name="正方形/長方形 122"/>
          <p:cNvSpPr/>
          <p:nvPr/>
        </p:nvSpPr>
        <p:spPr>
          <a:xfrm>
            <a:off x="4191464" y="3053875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Step</a:t>
            </a:r>
          </a:p>
        </p:txBody>
      </p:sp>
      <p:cxnSp>
        <p:nvCxnSpPr>
          <p:cNvPr id="126" name="直線矢印コネクタ 125"/>
          <p:cNvCxnSpPr/>
          <p:nvPr/>
        </p:nvCxnSpPr>
        <p:spPr>
          <a:xfrm>
            <a:off x="3862457" y="4727701"/>
            <a:ext cx="1914231" cy="1364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正方形/長方形 124"/>
          <p:cNvSpPr/>
          <p:nvPr/>
        </p:nvSpPr>
        <p:spPr>
          <a:xfrm>
            <a:off x="4169732" y="4473139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Step</a:t>
            </a:r>
          </a:p>
        </p:txBody>
      </p:sp>
      <p:sp>
        <p:nvSpPr>
          <p:cNvPr id="135" name="楕円 134"/>
          <p:cNvSpPr/>
          <p:nvPr/>
        </p:nvSpPr>
        <p:spPr>
          <a:xfrm>
            <a:off x="6121567" y="3008673"/>
            <a:ext cx="691116" cy="6911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6" name="直線コネクタ 135"/>
          <p:cNvCxnSpPr>
            <a:stCxn id="157" idx="6"/>
            <a:endCxn id="135" idx="1"/>
          </p:cNvCxnSpPr>
          <p:nvPr/>
        </p:nvCxnSpPr>
        <p:spPr>
          <a:xfrm>
            <a:off x="5539002" y="1866439"/>
            <a:ext cx="683777" cy="124344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/>
          <p:cNvCxnSpPr>
            <a:stCxn id="147" idx="3"/>
            <a:endCxn id="159" idx="6"/>
          </p:cNvCxnSpPr>
          <p:nvPr/>
        </p:nvCxnSpPr>
        <p:spPr>
          <a:xfrm flipH="1">
            <a:off x="5500712" y="2158549"/>
            <a:ext cx="719174" cy="258053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/>
          <p:cNvCxnSpPr>
            <a:stCxn id="135" idx="2"/>
            <a:endCxn id="158" idx="6"/>
          </p:cNvCxnSpPr>
          <p:nvPr/>
        </p:nvCxnSpPr>
        <p:spPr>
          <a:xfrm flipH="1" flipV="1">
            <a:off x="5518413" y="3333385"/>
            <a:ext cx="603154" cy="2084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テキスト ボックス 138"/>
              <p:cNvSpPr txBox="1"/>
              <p:nvPr/>
            </p:nvSpPr>
            <p:spPr>
              <a:xfrm>
                <a:off x="6180499" y="3873134"/>
                <a:ext cx="270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9" name="テキスト ボックス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499" y="3873134"/>
                <a:ext cx="270138" cy="276999"/>
              </a:xfrm>
              <a:prstGeom prst="rect">
                <a:avLst/>
              </a:prstGeom>
              <a:blipFill>
                <a:blip r:embed="rId15"/>
                <a:stretch>
                  <a:fillRect l="-13636" r="-6818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楕円 140"/>
          <p:cNvSpPr/>
          <p:nvPr/>
        </p:nvSpPr>
        <p:spPr>
          <a:xfrm>
            <a:off x="6121567" y="4401741"/>
            <a:ext cx="691116" cy="6911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2" name="直線コネクタ 141"/>
          <p:cNvCxnSpPr>
            <a:stCxn id="157" idx="6"/>
            <a:endCxn id="141" idx="1"/>
          </p:cNvCxnSpPr>
          <p:nvPr/>
        </p:nvCxnSpPr>
        <p:spPr>
          <a:xfrm>
            <a:off x="5539002" y="1866439"/>
            <a:ext cx="683777" cy="263651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/>
          <p:cNvCxnSpPr>
            <a:stCxn id="141" idx="2"/>
            <a:endCxn id="159" idx="6"/>
          </p:cNvCxnSpPr>
          <p:nvPr/>
        </p:nvCxnSpPr>
        <p:spPr>
          <a:xfrm flipH="1" flipV="1">
            <a:off x="5500712" y="4739085"/>
            <a:ext cx="620855" cy="8214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>
            <a:endCxn id="158" idx="6"/>
          </p:cNvCxnSpPr>
          <p:nvPr/>
        </p:nvCxnSpPr>
        <p:spPr>
          <a:xfrm flipH="1" flipV="1">
            <a:off x="5518413" y="3333385"/>
            <a:ext cx="627312" cy="1512253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テキスト ボックス 145"/>
              <p:cNvSpPr txBox="1"/>
              <p:nvPr/>
            </p:nvSpPr>
            <p:spPr>
              <a:xfrm>
                <a:off x="6054470" y="5127752"/>
                <a:ext cx="2895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6" name="テキスト ボックス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470" y="5127752"/>
                <a:ext cx="289503" cy="276999"/>
              </a:xfrm>
              <a:prstGeom prst="rect">
                <a:avLst/>
              </a:prstGeom>
              <a:blipFill>
                <a:blip r:embed="rId16"/>
                <a:stretch>
                  <a:fillRect l="-12500" r="-4167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楕円 146"/>
          <p:cNvSpPr/>
          <p:nvPr/>
        </p:nvSpPr>
        <p:spPr>
          <a:xfrm>
            <a:off x="6118674" y="1568645"/>
            <a:ext cx="691116" cy="6911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8" name="直線矢印コネクタ 147"/>
          <p:cNvCxnSpPr>
            <a:stCxn id="147" idx="6"/>
          </p:cNvCxnSpPr>
          <p:nvPr/>
        </p:nvCxnSpPr>
        <p:spPr>
          <a:xfrm>
            <a:off x="6809790" y="1914203"/>
            <a:ext cx="1283539" cy="14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テキスト ボックス 150"/>
              <p:cNvSpPr txBox="1"/>
              <p:nvPr/>
            </p:nvSpPr>
            <p:spPr>
              <a:xfrm>
                <a:off x="6200804" y="2433106"/>
                <a:ext cx="255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51" name="テキスト ボックス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804" y="2433106"/>
                <a:ext cx="255070" cy="276999"/>
              </a:xfrm>
              <a:prstGeom prst="rect">
                <a:avLst/>
              </a:prstGeom>
              <a:blipFill>
                <a:blip r:embed="rId17"/>
                <a:stretch>
                  <a:fillRect l="-14286" r="-7143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直線コネクタ 151"/>
          <p:cNvCxnSpPr>
            <a:stCxn id="135" idx="3"/>
            <a:endCxn id="159" idx="6"/>
          </p:cNvCxnSpPr>
          <p:nvPr/>
        </p:nvCxnSpPr>
        <p:spPr>
          <a:xfrm flipH="1">
            <a:off x="5500712" y="3598577"/>
            <a:ext cx="722067" cy="114050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コネクタ 152"/>
          <p:cNvCxnSpPr>
            <a:endCxn id="158" idx="6"/>
          </p:cNvCxnSpPr>
          <p:nvPr/>
        </p:nvCxnSpPr>
        <p:spPr>
          <a:xfrm flipH="1">
            <a:off x="5518413" y="1916027"/>
            <a:ext cx="610102" cy="141735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コネクタ 153"/>
          <p:cNvCxnSpPr>
            <a:stCxn id="157" idx="6"/>
          </p:cNvCxnSpPr>
          <p:nvPr/>
        </p:nvCxnSpPr>
        <p:spPr>
          <a:xfrm>
            <a:off x="5539002" y="1866439"/>
            <a:ext cx="583722" cy="13981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楕円 156"/>
          <p:cNvSpPr/>
          <p:nvPr/>
        </p:nvSpPr>
        <p:spPr>
          <a:xfrm>
            <a:off x="5357333" y="1775604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楕円 157"/>
          <p:cNvSpPr/>
          <p:nvPr/>
        </p:nvSpPr>
        <p:spPr>
          <a:xfrm>
            <a:off x="5336744" y="3242550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9" name="楕円 158"/>
          <p:cNvSpPr/>
          <p:nvPr/>
        </p:nvSpPr>
        <p:spPr>
          <a:xfrm>
            <a:off x="5319043" y="4648250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0" name="直線コネクタ 159"/>
          <p:cNvCxnSpPr>
            <a:stCxn id="151" idx="0"/>
          </p:cNvCxnSpPr>
          <p:nvPr/>
        </p:nvCxnSpPr>
        <p:spPr>
          <a:xfrm flipV="1">
            <a:off x="6328339" y="2259762"/>
            <a:ext cx="66139" cy="17334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コネクタ 160"/>
          <p:cNvCxnSpPr/>
          <p:nvPr/>
        </p:nvCxnSpPr>
        <p:spPr>
          <a:xfrm flipV="1">
            <a:off x="6306730" y="3684035"/>
            <a:ext cx="57354" cy="17334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コネクタ 161"/>
          <p:cNvCxnSpPr/>
          <p:nvPr/>
        </p:nvCxnSpPr>
        <p:spPr>
          <a:xfrm flipV="1">
            <a:off x="6225716" y="5047936"/>
            <a:ext cx="57354" cy="17334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矢印コネクタ 162"/>
          <p:cNvCxnSpPr/>
          <p:nvPr/>
        </p:nvCxnSpPr>
        <p:spPr>
          <a:xfrm flipV="1">
            <a:off x="6809790" y="3354231"/>
            <a:ext cx="1297257" cy="37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正方形/長方形 163"/>
          <p:cNvSpPr/>
          <p:nvPr/>
        </p:nvSpPr>
        <p:spPr>
          <a:xfrm>
            <a:off x="7084088" y="1638755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Step</a:t>
            </a:r>
          </a:p>
        </p:txBody>
      </p:sp>
      <p:sp>
        <p:nvSpPr>
          <p:cNvPr id="165" name="正方形/長方形 164"/>
          <p:cNvSpPr/>
          <p:nvPr/>
        </p:nvSpPr>
        <p:spPr>
          <a:xfrm>
            <a:off x="7078674" y="3063705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Step</a:t>
            </a:r>
          </a:p>
        </p:txBody>
      </p:sp>
      <p:cxnSp>
        <p:nvCxnSpPr>
          <p:cNvPr id="166" name="直線矢印コネクタ 165"/>
          <p:cNvCxnSpPr/>
          <p:nvPr/>
        </p:nvCxnSpPr>
        <p:spPr>
          <a:xfrm>
            <a:off x="6812780" y="4761784"/>
            <a:ext cx="1280549" cy="262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正方形/長方形 166"/>
          <p:cNvSpPr/>
          <p:nvPr/>
        </p:nvSpPr>
        <p:spPr>
          <a:xfrm>
            <a:off x="7056942" y="4482969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/>
              <p:cNvSpPr txBox="1"/>
              <p:nvPr/>
            </p:nvSpPr>
            <p:spPr>
              <a:xfrm>
                <a:off x="5568887" y="1375669"/>
                <a:ext cx="560859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2" name="テキスト ボックス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887" y="1375669"/>
                <a:ext cx="560859" cy="399084"/>
              </a:xfrm>
              <a:prstGeom prst="rect">
                <a:avLst/>
              </a:prstGeom>
              <a:blipFill>
                <a:blip r:embed="rId18"/>
                <a:stretch>
                  <a:fillRect l="-7609" r="-7609" b="-24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テキスト ボックス 91"/>
          <p:cNvSpPr txBox="1"/>
          <p:nvPr/>
        </p:nvSpPr>
        <p:spPr>
          <a:xfrm>
            <a:off x="4027427" y="868985"/>
            <a:ext cx="961651" cy="400110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2000" dirty="0" smtClean="0"/>
              <a:t>Step</a:t>
            </a:r>
            <a:endParaRPr kumimoji="1" lang="ja-JP" altLang="en-US" sz="20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00854" y="5575585"/>
            <a:ext cx="7276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“Affine transformation” or “affine map “ is usually used in geometry.</a:t>
            </a:r>
            <a:endParaRPr kumimoji="1" lang="ja-JP" altLang="en-US" sz="2000" dirty="0"/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871742" y="5930808"/>
            <a:ext cx="5332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Affine layer is also </a:t>
            </a:r>
            <a:r>
              <a:rPr lang="en-US" altLang="ja-JP" sz="2000" dirty="0" smtClean="0"/>
              <a:t>called “fully-connected </a:t>
            </a:r>
            <a:r>
              <a:rPr lang="en-US" altLang="ja-JP" sz="2000" dirty="0"/>
              <a:t>l</a:t>
            </a:r>
            <a:r>
              <a:rPr lang="en-US" altLang="ja-JP" sz="2000" dirty="0" smtClean="0"/>
              <a:t>ayer”</a:t>
            </a:r>
            <a:r>
              <a:rPr kumimoji="1" lang="en-US" altLang="ja-JP" sz="2000" dirty="0" smtClean="0"/>
              <a:t>.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77823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Variety of </a:t>
            </a:r>
            <a:r>
              <a:rPr lang="en-US" altLang="ja-JP" dirty="0" smtClean="0"/>
              <a:t>Activation Function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389786" y="826839"/>
            <a:ext cx="3219323" cy="2073381"/>
            <a:chOff x="5944520" y="3529063"/>
            <a:chExt cx="2904055" cy="1666962"/>
          </a:xfrm>
        </p:grpSpPr>
        <p:sp>
          <p:nvSpPr>
            <p:cNvPr id="5" name="正方形/長方形 4"/>
            <p:cNvSpPr/>
            <p:nvPr/>
          </p:nvSpPr>
          <p:spPr>
            <a:xfrm>
              <a:off x="5944520" y="3529063"/>
              <a:ext cx="2904055" cy="16669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" name="直線矢印コネクタ 5"/>
            <p:cNvCxnSpPr/>
            <p:nvPr/>
          </p:nvCxnSpPr>
          <p:spPr>
            <a:xfrm>
              <a:off x="6004560" y="4859440"/>
              <a:ext cx="2785872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矢印コネクタ 6"/>
            <p:cNvCxnSpPr/>
            <p:nvPr/>
          </p:nvCxnSpPr>
          <p:spPr>
            <a:xfrm flipV="1">
              <a:off x="7024907" y="3604238"/>
              <a:ext cx="0" cy="154228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6016752" y="4859440"/>
              <a:ext cx="1005840" cy="0"/>
            </a:xfrm>
            <a:prstGeom prst="line">
              <a:avLst/>
            </a:prstGeom>
            <a:ln w="381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>
              <a:off x="7022592" y="4083793"/>
              <a:ext cx="1700784" cy="0"/>
            </a:xfrm>
            <a:prstGeom prst="line">
              <a:avLst/>
            </a:prstGeom>
            <a:ln w="381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>
              <a:off x="7022592" y="4083793"/>
              <a:ext cx="0" cy="775647"/>
            </a:xfrm>
            <a:prstGeom prst="line">
              <a:avLst/>
            </a:prstGeom>
            <a:ln w="381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/>
            <p:cNvSpPr txBox="1"/>
            <p:nvPr/>
          </p:nvSpPr>
          <p:spPr>
            <a:xfrm>
              <a:off x="7078654" y="4869527"/>
              <a:ext cx="11702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7012715" y="3604238"/>
              <a:ext cx="9876" cy="125520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テキスト ボックス 12"/>
            <p:cNvSpPr txBox="1"/>
            <p:nvPr/>
          </p:nvSpPr>
          <p:spPr>
            <a:xfrm>
              <a:off x="6723906" y="389526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</p:grpSp>
      <p:sp>
        <p:nvSpPr>
          <p:cNvPr id="14" name="テキスト ボックス 13"/>
          <p:cNvSpPr txBox="1"/>
          <p:nvPr/>
        </p:nvSpPr>
        <p:spPr>
          <a:xfrm>
            <a:off x="926781" y="2768602"/>
            <a:ext cx="1440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Step function</a:t>
            </a:r>
            <a:endParaRPr kumimoji="1" lang="ja-JP" altLang="en-US" dirty="0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5009359" y="786378"/>
            <a:ext cx="3357401" cy="1941762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5828972" y="2728140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Sigmoid function</a:t>
            </a:r>
            <a:endParaRPr kumimoji="1" lang="ja-JP" altLang="en-US" dirty="0"/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2847485" y="4789453"/>
            <a:ext cx="3088310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V="1">
            <a:off x="3978602" y="3228222"/>
            <a:ext cx="0" cy="191831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2861001" y="4789453"/>
            <a:ext cx="1115035" cy="0"/>
          </a:xfrm>
          <a:prstGeom prst="line">
            <a:avLst/>
          </a:prstGeom>
          <a:ln w="381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V="1">
            <a:off x="3976036" y="3639358"/>
            <a:ext cx="1390095" cy="1150096"/>
          </a:xfrm>
          <a:prstGeom prst="line">
            <a:avLst/>
          </a:prstGeom>
          <a:ln w="381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4038184" y="4801999"/>
            <a:ext cx="129724" cy="34453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644924" y="3590198"/>
            <a:ext cx="334437" cy="459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907361" y="5139176"/>
            <a:ext cx="2763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ReLU</a:t>
            </a:r>
            <a:r>
              <a:rPr lang="en-US" altLang="ja-JP" dirty="0" smtClean="0"/>
              <a:t> (Rectified Linear Unit)</a:t>
            </a:r>
            <a:endParaRPr kumimoji="1" lang="ja-JP" altLang="en-US" dirty="0"/>
          </a:p>
        </p:txBody>
      </p:sp>
      <p:cxnSp>
        <p:nvCxnSpPr>
          <p:cNvPr id="31" name="直線コネクタ 30"/>
          <p:cNvCxnSpPr/>
          <p:nvPr/>
        </p:nvCxnSpPr>
        <p:spPr>
          <a:xfrm>
            <a:off x="3976036" y="3828912"/>
            <a:ext cx="113752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H="1">
            <a:off x="5094396" y="3828912"/>
            <a:ext cx="19164" cy="960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4936759" y="4783041"/>
            <a:ext cx="334437" cy="459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正方形/長方形 36"/>
              <p:cNvSpPr/>
              <p:nvPr/>
            </p:nvSpPr>
            <p:spPr>
              <a:xfrm>
                <a:off x="562808" y="3080030"/>
                <a:ext cx="2298193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≤0</m:t>
                              </m:r>
                            </m: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&amp;1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altLang="ja-JP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7" name="正方形/長方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08" y="3080030"/>
                <a:ext cx="2298193" cy="71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/>
              <p:cNvSpPr/>
              <p:nvPr/>
            </p:nvSpPr>
            <p:spPr>
              <a:xfrm>
                <a:off x="3062295" y="5503773"/>
                <a:ext cx="2303836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≤0</m:t>
                              </m:r>
                            </m: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altLang="ja-JP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8" name="正方形/長方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295" y="5503773"/>
                <a:ext cx="2303836" cy="710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正方形/長方形 38"/>
              <p:cNvSpPr/>
              <p:nvPr/>
            </p:nvSpPr>
            <p:spPr>
              <a:xfrm>
                <a:off x="5929834" y="3088515"/>
                <a:ext cx="1769202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9" name="正方形/長方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834" y="3088515"/>
                <a:ext cx="1769202" cy="6173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5843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9300" y="124037"/>
            <a:ext cx="8097623" cy="593835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Rewriting </a:t>
            </a:r>
            <a:r>
              <a:rPr lang="en-US" altLang="ja-JP" dirty="0" smtClean="0"/>
              <a:t>scripts with bias term and activation function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266989" y="1435474"/>
            <a:ext cx="3839498" cy="454137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classdef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err="1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FormalNeuronLayer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&lt; handle</a:t>
            </a:r>
          </a:p>
          <a:p>
            <a:r>
              <a:rPr lang="en-US" altLang="ja-JP" sz="14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properties</a:t>
            </a:r>
            <a:endParaRPr lang="en-US" altLang="ja-JP" sz="14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weights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14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threshold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14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end</a:t>
            </a:r>
            <a:endParaRPr lang="en-US" altLang="ja-JP" sz="14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</a:t>
            </a:r>
          </a:p>
          <a:p>
            <a:r>
              <a:rPr lang="en-US" altLang="ja-JP" sz="14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methods</a:t>
            </a:r>
            <a:endParaRPr lang="en-US" altLang="ja-JP" sz="14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function </a:t>
            </a:r>
            <a:r>
              <a:rPr lang="en-US" altLang="ja-JP" sz="14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</a:t>
            </a:r>
            <a:r>
              <a:rPr lang="en-US" altLang="ja-JP" sz="14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FormalNeuronLayer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4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w,h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  <a:r>
              <a:rPr lang="en-US" altLang="ja-JP" sz="14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obj.weights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w;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  <a:r>
              <a:rPr lang="en-US" altLang="ja-JP" sz="14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obj.threshold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h;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end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</a:p>
          <a:p>
            <a:r>
              <a:rPr lang="en-US" altLang="ja-JP" sz="14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function 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 = forward(</a:t>
            </a:r>
            <a:r>
              <a:rPr lang="en-US" altLang="ja-JP" sz="14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x)</a:t>
            </a:r>
          </a:p>
          <a:p>
            <a:r>
              <a:rPr lang="en-US" altLang="ja-JP" sz="14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p 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 </a:t>
            </a:r>
            <a:r>
              <a:rPr lang="en-US" altLang="ja-JP" sz="14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obj.weights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* x;</a:t>
            </a:r>
          </a:p>
          <a:p>
            <a:r>
              <a:rPr lang="en-US" altLang="ja-JP" sz="14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y 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 p &gt; </a:t>
            </a:r>
            <a:r>
              <a:rPr lang="en-US" altLang="ja-JP" sz="14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obj.threshold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14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end</a:t>
            </a:r>
            <a:endParaRPr lang="en-US" altLang="ja-JP" sz="14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end</a:t>
            </a:r>
            <a:endParaRPr lang="en-US" altLang="ja-JP" sz="14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41413" y="1250808"/>
            <a:ext cx="226344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 err="1" smtClean="0"/>
              <a:t>FormalNeuronLayer</a:t>
            </a:r>
            <a:r>
              <a:rPr kumimoji="1" lang="en-US" altLang="ja-JP" dirty="0" err="1" smtClean="0"/>
              <a:t>.m</a:t>
            </a:r>
            <a:endParaRPr kumimoji="1" lang="ja-JP" altLang="en-US" dirty="0"/>
          </a:p>
        </p:txBody>
      </p:sp>
      <p:sp>
        <p:nvSpPr>
          <p:cNvPr id="89" name="正方形/長方形 88"/>
          <p:cNvSpPr/>
          <p:nvPr/>
        </p:nvSpPr>
        <p:spPr>
          <a:xfrm>
            <a:off x="5165955" y="1161156"/>
            <a:ext cx="3470968" cy="35770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classdef</a:t>
            </a:r>
            <a:r>
              <a:rPr lang="en-US" altLang="ja-JP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Affine</a:t>
            </a:r>
            <a:r>
              <a:rPr lang="ja-JP" altLang="en-US" sz="1200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 </a:t>
            </a:r>
            <a:r>
              <a:rPr lang="en-US" altLang="ja-JP" sz="12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handle</a:t>
            </a:r>
          </a:p>
          <a:p>
            <a:r>
              <a:rPr lang="en-US" altLang="ja-JP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2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properties</a:t>
            </a:r>
            <a:endParaRPr lang="en-US" altLang="ja-JP" sz="12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2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weights</a:t>
            </a:r>
            <a:r>
              <a:rPr lang="en-US" altLang="ja-JP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200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bias</a:t>
            </a:r>
            <a:r>
              <a:rPr lang="en-US" altLang="ja-JP" sz="12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end</a:t>
            </a:r>
            <a:endParaRPr lang="en-US" altLang="ja-JP" sz="12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methods</a:t>
            </a:r>
            <a:endParaRPr lang="en-US" altLang="ja-JP" sz="12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function </a:t>
            </a:r>
            <a:r>
              <a:rPr lang="en-US" altLang="ja-JP" sz="12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</a:t>
            </a:r>
            <a:r>
              <a:rPr lang="en-US" altLang="ja-JP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</a:t>
            </a:r>
            <a:r>
              <a:rPr lang="en-US" altLang="ja-JP" sz="12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Affine</a:t>
            </a:r>
            <a:r>
              <a:rPr lang="en-US" altLang="ja-JP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2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w,b</a:t>
            </a:r>
            <a:r>
              <a:rPr lang="en-US" altLang="ja-JP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r>
              <a:rPr lang="en-US" altLang="ja-JP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  <a:r>
              <a:rPr lang="en-US" altLang="ja-JP" sz="12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obj.weights</a:t>
            </a:r>
            <a:r>
              <a:rPr lang="en-US" altLang="ja-JP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w;</a:t>
            </a:r>
          </a:p>
          <a:p>
            <a:r>
              <a:rPr lang="en-US" altLang="ja-JP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  <a:r>
              <a:rPr lang="en-US" altLang="ja-JP" sz="1200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obj.bias</a:t>
            </a:r>
            <a:r>
              <a:rPr lang="en-US" altLang="ja-JP" sz="12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b;</a:t>
            </a:r>
          </a:p>
          <a:p>
            <a:r>
              <a:rPr lang="en-US" altLang="ja-JP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end</a:t>
            </a:r>
          </a:p>
          <a:p>
            <a:r>
              <a:rPr lang="en-US" altLang="ja-JP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function </a:t>
            </a:r>
            <a:r>
              <a:rPr lang="en-US" altLang="ja-JP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 = forward(</a:t>
            </a:r>
            <a:r>
              <a:rPr lang="en-US" altLang="ja-JP" sz="12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</a:t>
            </a:r>
            <a:r>
              <a:rPr lang="en-US" altLang="ja-JP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x)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p </a:t>
            </a:r>
            <a:r>
              <a:rPr lang="en-US" altLang="ja-JP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 </a:t>
            </a:r>
            <a:r>
              <a:rPr lang="en-US" altLang="ja-JP" sz="12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obj.weights</a:t>
            </a:r>
            <a:r>
              <a:rPr lang="en-US" altLang="ja-JP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* x;</a:t>
            </a:r>
          </a:p>
          <a:p>
            <a:r>
              <a:rPr lang="en-US" altLang="ja-JP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</a:t>
            </a:r>
            <a:r>
              <a:rPr lang="en-US" altLang="ja-JP" sz="12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</a:t>
            </a:r>
            <a:r>
              <a:rPr lang="en-US" altLang="ja-JP" sz="1200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 </a:t>
            </a:r>
            <a:r>
              <a:rPr lang="en-US" altLang="ja-JP" sz="12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 p + b;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end</a:t>
            </a:r>
            <a:endParaRPr lang="en-US" altLang="ja-JP" sz="12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2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end</a:t>
            </a:r>
            <a:endParaRPr lang="en-US" altLang="ja-JP" sz="12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</a:t>
            </a: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5240379" y="868422"/>
            <a:ext cx="98873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 err="1" smtClean="0"/>
              <a:t>Affine</a:t>
            </a:r>
            <a:r>
              <a:rPr kumimoji="1" lang="en-US" altLang="ja-JP" dirty="0" err="1" smtClean="0"/>
              <a:t>.m</a:t>
            </a:r>
            <a:endParaRPr kumimoji="1" lang="ja-JP" altLang="en-US" dirty="0"/>
          </a:p>
        </p:txBody>
      </p:sp>
      <p:sp>
        <p:nvSpPr>
          <p:cNvPr id="91" name="正方形/長方形 90"/>
          <p:cNvSpPr/>
          <p:nvPr/>
        </p:nvSpPr>
        <p:spPr>
          <a:xfrm>
            <a:off x="5165955" y="5129097"/>
            <a:ext cx="3470968" cy="154795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classdef</a:t>
            </a:r>
            <a:r>
              <a:rPr lang="en-US" altLang="ja-JP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Step &lt; handle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methods      </a:t>
            </a:r>
            <a:endParaRPr lang="en-US" altLang="ja-JP" sz="12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2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function </a:t>
            </a:r>
            <a:r>
              <a:rPr lang="en-US" altLang="ja-JP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 = forward(</a:t>
            </a:r>
            <a:r>
              <a:rPr lang="en-US" altLang="ja-JP" sz="12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</a:t>
            </a:r>
            <a:r>
              <a:rPr lang="en-US" altLang="ja-JP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x)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  <a:r>
              <a:rPr lang="en-US" altLang="ja-JP" sz="1200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 </a:t>
            </a:r>
            <a:r>
              <a:rPr lang="en-US" altLang="ja-JP" sz="12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 x &gt; 0;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end</a:t>
            </a:r>
            <a:endParaRPr lang="en-US" altLang="ja-JP" sz="12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2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end</a:t>
            </a:r>
            <a:endParaRPr lang="en-US" altLang="ja-JP" sz="12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</a:t>
            </a: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5240379" y="4836363"/>
            <a:ext cx="882974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ja-JP" dirty="0" err="1" smtClean="0"/>
              <a:t>Step</a:t>
            </a:r>
            <a:r>
              <a:rPr kumimoji="1" lang="en-US" altLang="ja-JP" dirty="0" err="1" smtClean="0"/>
              <a:t>.m</a:t>
            </a:r>
            <a:endParaRPr kumimoji="1" lang="ja-JP" altLang="en-US" dirty="0"/>
          </a:p>
        </p:txBody>
      </p:sp>
      <p:sp>
        <p:nvSpPr>
          <p:cNvPr id="3" name="左中かっこ 2"/>
          <p:cNvSpPr/>
          <p:nvPr/>
        </p:nvSpPr>
        <p:spPr>
          <a:xfrm>
            <a:off x="4816625" y="828786"/>
            <a:ext cx="257695" cy="5848262"/>
          </a:xfrm>
          <a:prstGeom prst="leftBrace">
            <a:avLst>
              <a:gd name="adj1" fmla="val 33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右矢印 3"/>
          <p:cNvSpPr/>
          <p:nvPr/>
        </p:nvSpPr>
        <p:spPr>
          <a:xfrm>
            <a:off x="4272226" y="3307529"/>
            <a:ext cx="378339" cy="890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7212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Exercise2.3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83622" y="890096"/>
            <a:ext cx="8345236" cy="5354507"/>
          </a:xfrm>
        </p:spPr>
        <p:txBody>
          <a:bodyPr/>
          <a:lstStyle/>
          <a:p>
            <a:r>
              <a:rPr kumimoji="1" lang="en-US" altLang="ja-JP" dirty="0" smtClean="0"/>
              <a:t>Based on the XOR function created in </a:t>
            </a:r>
            <a:r>
              <a:rPr lang="en-US" altLang="ja-JP" dirty="0" smtClean="0"/>
              <a:t>exercise 2.2, rewrite the neural network </a:t>
            </a:r>
            <a:r>
              <a:rPr kumimoji="1" lang="en-US" altLang="ja-JP" dirty="0" smtClean="0"/>
              <a:t>with bias term and step function (i.e., using a </a:t>
            </a:r>
            <a:r>
              <a:rPr lang="en-US" altLang="ja-JP" dirty="0" smtClean="0"/>
              <a:t>class</a:t>
            </a:r>
            <a:r>
              <a:rPr kumimoji="1" lang="en-US" altLang="ja-JP" dirty="0" smtClean="0"/>
              <a:t> “</a:t>
            </a:r>
            <a:r>
              <a:rPr kumimoji="1" lang="en-US" altLang="ja-JP" dirty="0" err="1" smtClean="0"/>
              <a:t>Affine.m</a:t>
            </a:r>
            <a:r>
              <a:rPr kumimoji="1" lang="en-US" altLang="ja-JP" dirty="0" smtClean="0"/>
              <a:t>” and “</a:t>
            </a:r>
            <a:r>
              <a:rPr kumimoji="1" lang="en-US" altLang="ja-JP" dirty="0" err="1" smtClean="0"/>
              <a:t>Step.m</a:t>
            </a:r>
            <a:r>
              <a:rPr kumimoji="1" lang="en-US" altLang="ja-JP" dirty="0" smtClean="0"/>
              <a:t>”) and </a:t>
            </a:r>
            <a:r>
              <a:rPr lang="en-US" altLang="ja-JP" dirty="0" smtClean="0"/>
              <a:t>make sure</a:t>
            </a:r>
            <a:r>
              <a:rPr kumimoji="1" lang="en-US" altLang="ja-JP" dirty="0" smtClean="0"/>
              <a:t> that the output does not change.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304125" y="1903615"/>
            <a:ext cx="3567371" cy="4846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319087" y="1610538"/>
            <a:ext cx="1127168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Test script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646560" y="2272948"/>
            <a:ext cx="3017240" cy="44021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>
              <a:defRPr sz="1400"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x = [0,0,1,1;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     </a:t>
            </a:r>
            <a:r>
              <a:rPr lang="en-US" altLang="ja-JP" dirty="0">
                <a:solidFill>
                  <a:schemeClr val="tx1"/>
                </a:solidFill>
              </a:rPr>
              <a:t>0,1,0,1];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w = </a:t>
            </a:r>
            <a:r>
              <a:rPr lang="en-US" altLang="ja-JP" dirty="0" smtClean="0">
                <a:solidFill>
                  <a:schemeClr val="tx1"/>
                </a:solidFill>
              </a:rPr>
              <a:t>[*, </a:t>
            </a:r>
            <a:r>
              <a:rPr lang="en-US" altLang="ja-JP" dirty="0">
                <a:solidFill>
                  <a:schemeClr val="tx1"/>
                </a:solidFill>
              </a:rPr>
              <a:t>*</a:t>
            </a:r>
            <a:r>
              <a:rPr lang="en-US" altLang="ja-JP" dirty="0" smtClean="0">
                <a:solidFill>
                  <a:schemeClr val="tx1"/>
                </a:solidFill>
              </a:rPr>
              <a:t>;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     </a:t>
            </a:r>
            <a:r>
              <a:rPr lang="en-US" altLang="ja-JP" dirty="0">
                <a:solidFill>
                  <a:schemeClr val="tx1"/>
                </a:solidFill>
              </a:rPr>
              <a:t>*</a:t>
            </a:r>
            <a:r>
              <a:rPr lang="en-US" altLang="ja-JP" dirty="0" smtClean="0">
                <a:solidFill>
                  <a:schemeClr val="tx1"/>
                </a:solidFill>
              </a:rPr>
              <a:t>, *];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b = </a:t>
            </a:r>
            <a:r>
              <a:rPr lang="en-US" altLang="ja-JP" dirty="0" smtClean="0">
                <a:solidFill>
                  <a:schemeClr val="tx1"/>
                </a:solidFill>
              </a:rPr>
              <a:t>[*;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     </a:t>
            </a:r>
            <a:r>
              <a:rPr lang="en-US" altLang="ja-JP" dirty="0">
                <a:solidFill>
                  <a:schemeClr val="tx1"/>
                </a:solidFill>
              </a:rPr>
              <a:t>*</a:t>
            </a:r>
            <a:r>
              <a:rPr lang="en-US" altLang="ja-JP" dirty="0" smtClean="0">
                <a:solidFill>
                  <a:schemeClr val="tx1"/>
                </a:solidFill>
              </a:rPr>
              <a:t>];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u = </a:t>
            </a:r>
            <a:r>
              <a:rPr lang="en-US" altLang="ja-JP" dirty="0" smtClean="0">
                <a:solidFill>
                  <a:schemeClr val="tx1"/>
                </a:solidFill>
              </a:rPr>
              <a:t>[*, </a:t>
            </a:r>
            <a:r>
              <a:rPr lang="en-US" altLang="ja-JP" dirty="0">
                <a:solidFill>
                  <a:schemeClr val="tx1"/>
                </a:solidFill>
              </a:rPr>
              <a:t>*</a:t>
            </a:r>
            <a:r>
              <a:rPr lang="en-US" altLang="ja-JP" dirty="0" smtClean="0">
                <a:solidFill>
                  <a:schemeClr val="tx1"/>
                </a:solidFill>
              </a:rPr>
              <a:t>];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c = </a:t>
            </a:r>
            <a:r>
              <a:rPr lang="en-US" altLang="ja-JP" dirty="0" smtClean="0">
                <a:solidFill>
                  <a:schemeClr val="tx1"/>
                </a:solidFill>
              </a:rPr>
              <a:t>[*];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layer1 = Affine(</a:t>
            </a:r>
            <a:r>
              <a:rPr lang="en-US" altLang="ja-JP" dirty="0" err="1">
                <a:solidFill>
                  <a:schemeClr val="tx1"/>
                </a:solidFill>
              </a:rPr>
              <a:t>w,b</a:t>
            </a:r>
            <a:r>
              <a:rPr lang="en-US" altLang="ja-JP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layer2 = Step();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layer3 = Affine(</a:t>
            </a:r>
            <a:r>
              <a:rPr lang="en-US" altLang="ja-JP" dirty="0" err="1">
                <a:solidFill>
                  <a:schemeClr val="tx1"/>
                </a:solidFill>
              </a:rPr>
              <a:t>u,c</a:t>
            </a:r>
            <a:r>
              <a:rPr lang="en-US" altLang="ja-JP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layer4 = Step();</a:t>
            </a:r>
          </a:p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p = layer1.forward(x);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y = layer2.forward(p)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q = layer3.forward(y);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z = layer4.forward(q)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499635" y="1941743"/>
            <a:ext cx="1529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exercise2_3</a:t>
            </a:r>
            <a:r>
              <a:rPr kumimoji="1" lang="en-US" altLang="ja-JP" dirty="0" smtClean="0"/>
              <a:t>.m</a:t>
            </a:r>
            <a:endParaRPr kumimoji="1" lang="ja-JP" altLang="en-US" dirty="0"/>
          </a:p>
        </p:txBody>
      </p:sp>
      <p:sp>
        <p:nvSpPr>
          <p:cNvPr id="22" name="楕円 21"/>
          <p:cNvSpPr/>
          <p:nvPr/>
        </p:nvSpPr>
        <p:spPr>
          <a:xfrm>
            <a:off x="1915803" y="2535417"/>
            <a:ext cx="691116" cy="6911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/>
          <p:cNvCxnSpPr>
            <a:stCxn id="26" idx="3"/>
            <a:endCxn id="31" idx="2"/>
          </p:cNvCxnSpPr>
          <p:nvPr/>
        </p:nvCxnSpPr>
        <p:spPr>
          <a:xfrm>
            <a:off x="889666" y="2877701"/>
            <a:ext cx="1037998" cy="16405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22" idx="2"/>
            <a:endCxn id="27" idx="3"/>
          </p:cNvCxnSpPr>
          <p:nvPr/>
        </p:nvCxnSpPr>
        <p:spPr>
          <a:xfrm flipH="1">
            <a:off x="783453" y="2880975"/>
            <a:ext cx="1132350" cy="163730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22" idx="2"/>
            <a:endCxn id="26" idx="3"/>
          </p:cNvCxnSpPr>
          <p:nvPr/>
        </p:nvCxnSpPr>
        <p:spPr>
          <a:xfrm flipH="1" flipV="1">
            <a:off x="889666" y="2877701"/>
            <a:ext cx="1026137" cy="3274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613565" y="2739201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65" y="2739201"/>
                <a:ext cx="276101" cy="276999"/>
              </a:xfrm>
              <a:prstGeom prst="rect">
                <a:avLst/>
              </a:prstGeom>
              <a:blipFill>
                <a:blip r:embed="rId2"/>
                <a:stretch>
                  <a:fillRect l="-13333" r="-6667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529433" y="4379783"/>
                <a:ext cx="2540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33" y="4379783"/>
                <a:ext cx="254020" cy="276999"/>
              </a:xfrm>
              <a:prstGeom prst="rect">
                <a:avLst/>
              </a:prstGeom>
              <a:blipFill>
                <a:blip r:embed="rId3"/>
                <a:stretch>
                  <a:fillRect l="-19048" r="-11905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矢印コネクタ 27"/>
          <p:cNvCxnSpPr>
            <a:stCxn id="22" idx="6"/>
            <a:endCxn id="33" idx="2"/>
          </p:cNvCxnSpPr>
          <p:nvPr/>
        </p:nvCxnSpPr>
        <p:spPr>
          <a:xfrm>
            <a:off x="2606919" y="2880975"/>
            <a:ext cx="787442" cy="89657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4449075" y="3595178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075" y="3595178"/>
                <a:ext cx="186718" cy="276999"/>
              </a:xfrm>
              <a:prstGeom prst="rect">
                <a:avLst/>
              </a:prstGeom>
              <a:blipFill>
                <a:blip r:embed="rId4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楕円 30"/>
          <p:cNvSpPr/>
          <p:nvPr/>
        </p:nvSpPr>
        <p:spPr>
          <a:xfrm>
            <a:off x="1927664" y="4172723"/>
            <a:ext cx="691116" cy="6911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/>
          <p:cNvSpPr/>
          <p:nvPr/>
        </p:nvSpPr>
        <p:spPr>
          <a:xfrm>
            <a:off x="3394361" y="3431996"/>
            <a:ext cx="691116" cy="6911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矢印コネクタ 34"/>
          <p:cNvCxnSpPr>
            <a:stCxn id="31" idx="6"/>
            <a:endCxn id="33" idx="2"/>
          </p:cNvCxnSpPr>
          <p:nvPr/>
        </p:nvCxnSpPr>
        <p:spPr>
          <a:xfrm flipV="1">
            <a:off x="2618780" y="3777554"/>
            <a:ext cx="775581" cy="7407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31" idx="2"/>
            <a:endCxn id="27" idx="3"/>
          </p:cNvCxnSpPr>
          <p:nvPr/>
        </p:nvCxnSpPr>
        <p:spPr>
          <a:xfrm flipH="1">
            <a:off x="783453" y="4518281"/>
            <a:ext cx="1144211" cy="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endCxn id="33" idx="6"/>
          </p:cNvCxnSpPr>
          <p:nvPr/>
        </p:nvCxnSpPr>
        <p:spPr>
          <a:xfrm flipH="1">
            <a:off x="4085477" y="3777553"/>
            <a:ext cx="319715" cy="1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1471199" y="2462530"/>
            <a:ext cx="366746" cy="303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1280740" y="2961492"/>
            <a:ext cx="366746" cy="303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1742308" y="3856897"/>
            <a:ext cx="366746" cy="303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1325075" y="4177464"/>
            <a:ext cx="366746" cy="303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1873147" y="3263698"/>
            <a:ext cx="311545" cy="303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3027615" y="3060834"/>
            <a:ext cx="366746" cy="303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2777386" y="3633184"/>
            <a:ext cx="366746" cy="303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1851348" y="4891933"/>
            <a:ext cx="311545" cy="303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3335183" y="4168804"/>
            <a:ext cx="311545" cy="3064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7" name="直線コネクタ 56"/>
          <p:cNvCxnSpPr>
            <a:stCxn id="22" idx="2"/>
          </p:cNvCxnSpPr>
          <p:nvPr/>
        </p:nvCxnSpPr>
        <p:spPr>
          <a:xfrm flipH="1">
            <a:off x="1767957" y="2880975"/>
            <a:ext cx="147846" cy="68784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 flipH="1">
            <a:off x="1760065" y="4493933"/>
            <a:ext cx="147846" cy="68784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endCxn id="33" idx="2"/>
          </p:cNvCxnSpPr>
          <p:nvPr/>
        </p:nvCxnSpPr>
        <p:spPr>
          <a:xfrm flipV="1">
            <a:off x="3210988" y="3777554"/>
            <a:ext cx="183373" cy="70356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1540505" y="33897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1528625" y="5021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2988133" y="43197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3219394" y="5198027"/>
            <a:ext cx="1910167" cy="822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3296239" y="5052355"/>
            <a:ext cx="803566" cy="2328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</a:rPr>
              <a:t>NOTE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731494" y="5355808"/>
            <a:ext cx="797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b</a:t>
            </a:r>
            <a:r>
              <a:rPr lang="en-US" altLang="ja-JP" dirty="0" smtClean="0"/>
              <a:t> = -h</a:t>
            </a:r>
          </a:p>
          <a:p>
            <a:r>
              <a:rPr lang="en-US" altLang="ja-JP" dirty="0"/>
              <a:t>c</a:t>
            </a:r>
            <a:r>
              <a:rPr kumimoji="1" lang="en-US" altLang="ja-JP" dirty="0" smtClean="0"/>
              <a:t> = -g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174237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6000" b="1" dirty="0" smtClean="0"/>
              <a:t>Sigmoid Function</a:t>
            </a:r>
            <a:endParaRPr kumimoji="1" lang="ja-JP" altLang="en-US" sz="6000" b="1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03848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Basic operation in MATLAB (14)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1955665" y="815090"/>
            <a:ext cx="5011942" cy="350860"/>
          </a:xfrm>
        </p:spPr>
        <p:txBody>
          <a:bodyPr>
            <a:noAutofit/>
          </a:bodyPr>
          <a:lstStyle/>
          <a:p>
            <a:pPr algn="ctr"/>
            <a:r>
              <a:rPr lang="en-US" altLang="ja-JP" sz="2400" dirty="0"/>
              <a:t>Array operation </a:t>
            </a:r>
            <a:r>
              <a:rPr lang="en-US" altLang="ja-JP" sz="2400" dirty="0" smtClean="0"/>
              <a:t>on MATLAB</a:t>
            </a:r>
            <a:endParaRPr kumimoji="1" lang="ja-JP" altLang="en-US" sz="24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22960" y="1217182"/>
            <a:ext cx="2265411" cy="5080672"/>
          </a:xfrm>
          <a:prstGeom prst="rect">
            <a:avLst/>
          </a:prstGeom>
          <a:noFill/>
          <a:ln w="15875" cap="rnd">
            <a:solidFill>
              <a:schemeClr val="accent2"/>
            </a:solidFill>
            <a:prstDash val="sysDot"/>
            <a:miter lim="800000"/>
            <a:headEnd/>
            <a:tailEnd/>
          </a:ln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200" dirty="0"/>
              <a:t>a </a:t>
            </a:r>
            <a:r>
              <a:rPr lang="en-US" altLang="ja-JP" sz="2200" dirty="0" smtClean="0"/>
              <a:t>=</a:t>
            </a:r>
            <a:endParaRPr lang="en-US" altLang="ja-JP" sz="2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200" dirty="0"/>
              <a:t>     1     2     3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200" dirty="0"/>
              <a:t>     4     5     6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200" dirty="0"/>
              <a:t>     7     8     9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ja-JP" sz="2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200" dirty="0"/>
              <a:t>b </a:t>
            </a:r>
            <a:r>
              <a:rPr lang="en-US" altLang="ja-JP" sz="2200" dirty="0" smtClean="0"/>
              <a:t>=</a:t>
            </a:r>
            <a:endParaRPr lang="en-US" altLang="ja-JP" sz="2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200" dirty="0"/>
              <a:t>     1     1     1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200" dirty="0"/>
              <a:t>     2     2     2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200" dirty="0"/>
              <a:t>     3     3     3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ja-JP" sz="2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200" dirty="0" smtClean="0"/>
              <a:t>&gt;&gt; </a:t>
            </a:r>
            <a:r>
              <a:rPr lang="en-US" altLang="ja-JP" sz="2200" dirty="0"/>
              <a:t>a.*</a:t>
            </a:r>
            <a:r>
              <a:rPr lang="en-US" altLang="ja-JP" sz="2200" dirty="0" smtClean="0"/>
              <a:t>b</a:t>
            </a:r>
            <a:endParaRPr lang="en-US" altLang="ja-JP" sz="2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200" dirty="0" err="1"/>
              <a:t>ans</a:t>
            </a:r>
            <a:r>
              <a:rPr lang="en-US" altLang="ja-JP" sz="2200" dirty="0"/>
              <a:t> =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200" dirty="0" smtClean="0"/>
              <a:t>     </a:t>
            </a:r>
            <a:r>
              <a:rPr lang="en-US" altLang="ja-JP" sz="2200" dirty="0"/>
              <a:t>1     2     3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200" dirty="0"/>
              <a:t>     8    10    12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200" dirty="0"/>
              <a:t>    21    24    27</a:t>
            </a:r>
          </a:p>
        </p:txBody>
      </p:sp>
      <p:sp>
        <p:nvSpPr>
          <p:cNvPr id="7" name="テキスト ボックス 5"/>
          <p:cNvSpPr txBox="1">
            <a:spLocks noChangeArrowheads="1"/>
          </p:cNvSpPr>
          <p:nvPr/>
        </p:nvSpPr>
        <p:spPr bwMode="auto">
          <a:xfrm>
            <a:off x="2737640" y="4864090"/>
            <a:ext cx="4897437" cy="708025"/>
          </a:xfrm>
          <a:prstGeom prst="rect">
            <a:avLst/>
          </a:prstGeom>
          <a:solidFill>
            <a:schemeClr val="bg1"/>
          </a:solidFill>
          <a:ln w="12700" cap="rnd">
            <a:solidFill>
              <a:srgbClr val="FF0000"/>
            </a:solidFill>
            <a:prstDash val="sys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r>
              <a:rPr lang="en-US" altLang="ja-JP" sz="2000"/>
              <a:t> The period character ( </a:t>
            </a:r>
            <a:r>
              <a:rPr lang="en-US" altLang="ja-JP" sz="2000" b="1"/>
              <a:t>.</a:t>
            </a:r>
            <a:r>
              <a:rPr lang="en-US" altLang="ja-JP" sz="2000"/>
              <a:t> ) distinguishes array operations from matrix operations.</a:t>
            </a:r>
          </a:p>
        </p:txBody>
      </p:sp>
      <p:sp>
        <p:nvSpPr>
          <p:cNvPr id="8" name="円/楕円 2"/>
          <p:cNvSpPr>
            <a:spLocks noChangeArrowheads="1"/>
          </p:cNvSpPr>
          <p:nvPr/>
        </p:nvSpPr>
        <p:spPr bwMode="auto">
          <a:xfrm>
            <a:off x="1251740" y="4779952"/>
            <a:ext cx="166687" cy="166688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cxnSp>
        <p:nvCxnSpPr>
          <p:cNvPr id="9" name="直線矢印コネクタ 8"/>
          <p:cNvCxnSpPr>
            <a:cxnSpLocks noChangeShapeType="1"/>
          </p:cNvCxnSpPr>
          <p:nvPr/>
        </p:nvCxnSpPr>
        <p:spPr bwMode="auto">
          <a:xfrm flipH="1" flipV="1">
            <a:off x="1418427" y="4897427"/>
            <a:ext cx="1338263" cy="306388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737449" y="1686609"/>
            <a:ext cx="4535487" cy="2374900"/>
          </a:xfrm>
          <a:prstGeom prst="rect">
            <a:avLst/>
          </a:prstGeom>
          <a:noFill/>
          <a:ln w="15875" cap="rnd">
            <a:solidFill>
              <a:srgbClr val="FF0000"/>
            </a:solidFill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ja-JP" sz="2000" dirty="0"/>
              <a:t> </a:t>
            </a:r>
            <a:r>
              <a:rPr lang="en-US" altLang="ja-JP" sz="2000" kern="0" dirty="0" smtClean="0"/>
              <a:t>MATLAB arithmetic operators</a:t>
            </a:r>
            <a:r>
              <a:rPr lang="en-US" altLang="ja-JP" sz="2000" dirty="0" smtClean="0"/>
              <a:t>              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ja-JP" sz="2000" dirty="0" smtClean="0"/>
              <a:t>      *   Matrix multiplication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ja-JP" sz="2000" dirty="0" smtClean="0"/>
              <a:t>     </a:t>
            </a:r>
            <a:r>
              <a:rPr lang="en-US" altLang="ja-JP" sz="2000" b="1" dirty="0" smtClean="0"/>
              <a:t>.</a:t>
            </a:r>
            <a:r>
              <a:rPr lang="en-US" altLang="ja-JP" sz="2000" dirty="0" smtClean="0"/>
              <a:t>*   Array multiplication  </a:t>
            </a:r>
            <a:endParaRPr lang="en-US" altLang="ja-JP" sz="2000" dirty="0"/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ja-JP" sz="2000" dirty="0" smtClean="0"/>
              <a:t>      ^   Matrix power</a:t>
            </a:r>
            <a:endParaRPr lang="en-US" altLang="ja-JP" sz="2000" dirty="0"/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ja-JP" sz="2000" dirty="0" smtClean="0"/>
              <a:t>     </a:t>
            </a:r>
            <a:r>
              <a:rPr lang="en-US" altLang="ja-JP" sz="2000" b="1" dirty="0" smtClean="0"/>
              <a:t>.</a:t>
            </a:r>
            <a:r>
              <a:rPr lang="en-US" altLang="ja-JP" sz="2000" dirty="0" smtClean="0"/>
              <a:t>^   Array power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ja-JP" sz="2000" dirty="0"/>
              <a:t> </a:t>
            </a:r>
            <a:r>
              <a:rPr lang="en-US" altLang="ja-JP" sz="2000" dirty="0" smtClean="0"/>
              <a:t>     /   Matrix right division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ja-JP" sz="2000" dirty="0"/>
              <a:t> </a:t>
            </a:r>
            <a:r>
              <a:rPr lang="en-US" altLang="ja-JP" sz="2000" dirty="0" smtClean="0"/>
              <a:t>    </a:t>
            </a:r>
            <a:r>
              <a:rPr lang="en-US" altLang="ja-JP" sz="2000" b="1" dirty="0" smtClean="0"/>
              <a:t>.</a:t>
            </a:r>
            <a:r>
              <a:rPr lang="en-US" altLang="ja-JP" sz="2000" dirty="0" smtClean="0"/>
              <a:t>/   Array right division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1481555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70578" y="176119"/>
            <a:ext cx="7543800" cy="593835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【review】 Formal</a:t>
            </a:r>
            <a:r>
              <a:rPr lang="ja-JP" altLang="en-US" dirty="0" smtClean="0"/>
              <a:t> </a:t>
            </a:r>
            <a:r>
              <a:rPr lang="en-US" altLang="ja-JP" dirty="0"/>
              <a:t>Neuron (McCulloch-Pitts Model)</a:t>
            </a:r>
            <a:endParaRPr kumimoji="1" lang="ja-JP" altLang="en-US" dirty="0"/>
          </a:p>
        </p:txBody>
      </p:sp>
      <p:sp>
        <p:nvSpPr>
          <p:cNvPr id="6" name="楕円 5"/>
          <p:cNvSpPr/>
          <p:nvPr/>
        </p:nvSpPr>
        <p:spPr>
          <a:xfrm>
            <a:off x="4157365" y="4199419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>
            <a:endCxn id="6" idx="1"/>
          </p:cNvCxnSpPr>
          <p:nvPr/>
        </p:nvCxnSpPr>
        <p:spPr>
          <a:xfrm>
            <a:off x="3126007" y="3970819"/>
            <a:ext cx="1132570" cy="32981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>
            <a:stCxn id="6" idx="3"/>
          </p:cNvCxnSpPr>
          <p:nvPr/>
        </p:nvCxnSpPr>
        <p:spPr>
          <a:xfrm flipH="1">
            <a:off x="3126007" y="4789323"/>
            <a:ext cx="1132570" cy="36702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>
            <a:stCxn id="6" idx="2"/>
          </p:cNvCxnSpPr>
          <p:nvPr/>
        </p:nvCxnSpPr>
        <p:spPr>
          <a:xfrm flipH="1">
            <a:off x="3126007" y="4544977"/>
            <a:ext cx="1031358" cy="1594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2849906" y="3786504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906" y="3786504"/>
                <a:ext cx="276101" cy="276999"/>
              </a:xfrm>
              <a:prstGeom prst="rect">
                <a:avLst/>
              </a:prstGeom>
              <a:blipFill>
                <a:blip r:embed="rId2"/>
                <a:stretch>
                  <a:fillRect l="-13333" r="-6667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2849906" y="4363205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906" y="4363205"/>
                <a:ext cx="281423" cy="276999"/>
              </a:xfrm>
              <a:prstGeom prst="rect">
                <a:avLst/>
              </a:prstGeom>
              <a:blipFill>
                <a:blip r:embed="rId3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2847244" y="5017849"/>
                <a:ext cx="2546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244" y="5017849"/>
                <a:ext cx="254685" cy="276999"/>
              </a:xfrm>
              <a:prstGeom prst="rect">
                <a:avLst/>
              </a:prstGeom>
              <a:blipFill>
                <a:blip r:embed="rId4"/>
                <a:stretch>
                  <a:fillRect l="-14286" r="-7143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矢印コネクタ 12"/>
          <p:cNvCxnSpPr>
            <a:stCxn id="6" idx="6"/>
          </p:cNvCxnSpPr>
          <p:nvPr/>
        </p:nvCxnSpPr>
        <p:spPr>
          <a:xfrm>
            <a:off x="4848481" y="4544977"/>
            <a:ext cx="75650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6310153" y="4353767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Output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3984783" y="3941007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783" y="3941007"/>
                <a:ext cx="317138" cy="276999"/>
              </a:xfrm>
              <a:prstGeom prst="rect">
                <a:avLst/>
              </a:prstGeom>
              <a:blipFill>
                <a:blip r:embed="rId5"/>
                <a:stretch>
                  <a:fillRect l="-11538" r="-5769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3726605" y="4254546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605" y="4254546"/>
                <a:ext cx="322461" cy="276999"/>
              </a:xfrm>
              <a:prstGeom prst="rect">
                <a:avLst/>
              </a:prstGeom>
              <a:blipFill>
                <a:blip r:embed="rId6"/>
                <a:stretch>
                  <a:fillRect l="-9434" r="-9434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3820891" y="4565665"/>
                <a:ext cx="2957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0891" y="4565665"/>
                <a:ext cx="295722" cy="276999"/>
              </a:xfrm>
              <a:prstGeom prst="rect">
                <a:avLst/>
              </a:prstGeom>
              <a:blipFill>
                <a:blip r:embed="rId7"/>
                <a:stretch>
                  <a:fillRect l="-12500" r="-6250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左中かっこ 17"/>
          <p:cNvSpPr/>
          <p:nvPr/>
        </p:nvSpPr>
        <p:spPr>
          <a:xfrm>
            <a:off x="2493118" y="3708748"/>
            <a:ext cx="234420" cy="1704355"/>
          </a:xfrm>
          <a:prstGeom prst="leftBrace">
            <a:avLst>
              <a:gd name="adj1" fmla="val 6185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707363" y="436929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Inputs</a:t>
            </a:r>
            <a:endParaRPr kumimoji="1" lang="ja-JP" altLang="en-US" dirty="0"/>
          </a:p>
        </p:txBody>
      </p:sp>
      <p:sp>
        <p:nvSpPr>
          <p:cNvPr id="20" name="左中かっこ 19"/>
          <p:cNvSpPr/>
          <p:nvPr/>
        </p:nvSpPr>
        <p:spPr>
          <a:xfrm flipH="1">
            <a:off x="5966580" y="4212279"/>
            <a:ext cx="236224" cy="681344"/>
          </a:xfrm>
          <a:prstGeom prst="leftBrace">
            <a:avLst>
              <a:gd name="adj1" fmla="val 3436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弧 20"/>
          <p:cNvSpPr/>
          <p:nvPr/>
        </p:nvSpPr>
        <p:spPr>
          <a:xfrm rot="16200000">
            <a:off x="4540776" y="4204109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4609238" y="4406477"/>
                <a:ext cx="1851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238" y="4406477"/>
                <a:ext cx="185114" cy="276999"/>
              </a:xfrm>
              <a:prstGeom prst="rect">
                <a:avLst/>
              </a:prstGeom>
              <a:blipFill>
                <a:blip r:embed="rId8"/>
                <a:stretch>
                  <a:fillRect l="-33333" r="-30000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/>
              <p:cNvSpPr txBox="1"/>
              <p:nvPr/>
            </p:nvSpPr>
            <p:spPr>
              <a:xfrm>
                <a:off x="5655211" y="4393045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211" y="4393045"/>
                <a:ext cx="186718" cy="276999"/>
              </a:xfrm>
              <a:prstGeom prst="rect">
                <a:avLst/>
              </a:prstGeom>
              <a:blipFill>
                <a:blip r:embed="rId9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2918950" y="4727655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950" y="4727655"/>
                <a:ext cx="125034" cy="276999"/>
              </a:xfrm>
              <a:prstGeom prst="rect">
                <a:avLst/>
              </a:prstGeom>
              <a:blipFill>
                <a:blip r:embed="rId10"/>
                <a:stretch>
                  <a:fillRect l="-45000" r="-45000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正方形/長方形 25"/>
          <p:cNvSpPr/>
          <p:nvPr/>
        </p:nvSpPr>
        <p:spPr>
          <a:xfrm>
            <a:off x="5088442" y="1249672"/>
            <a:ext cx="764518" cy="16265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2766151" y="1249673"/>
            <a:ext cx="1496460" cy="16265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/>
          <p:cNvCxnSpPr/>
          <p:nvPr/>
        </p:nvCxnSpPr>
        <p:spPr>
          <a:xfrm>
            <a:off x="2348974" y="1433988"/>
            <a:ext cx="1031358" cy="33694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H="1">
            <a:off x="2348974" y="2305833"/>
            <a:ext cx="1047711" cy="31368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 flipH="1">
            <a:off x="2348974" y="2008146"/>
            <a:ext cx="1031358" cy="1594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2072873" y="1249673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873" y="1249673"/>
                <a:ext cx="276101" cy="276999"/>
              </a:xfrm>
              <a:prstGeom prst="rect">
                <a:avLst/>
              </a:prstGeom>
              <a:blipFill>
                <a:blip r:embed="rId11"/>
                <a:stretch>
                  <a:fillRect l="-13333" r="-8889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2072873" y="1826374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873" y="1826374"/>
                <a:ext cx="281423" cy="276999"/>
              </a:xfrm>
              <a:prstGeom prst="rect">
                <a:avLst/>
              </a:prstGeom>
              <a:blipFill>
                <a:blip r:embed="rId12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2070211" y="2481018"/>
                <a:ext cx="2546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211" y="2481018"/>
                <a:ext cx="254685" cy="276999"/>
              </a:xfrm>
              <a:prstGeom prst="rect">
                <a:avLst/>
              </a:prstGeom>
              <a:blipFill>
                <a:blip r:embed="rId13"/>
                <a:stretch>
                  <a:fillRect l="-14634" r="-7317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矢印コネクタ 33"/>
          <p:cNvCxnSpPr>
            <a:stCxn id="47" idx="3"/>
          </p:cNvCxnSpPr>
          <p:nvPr/>
        </p:nvCxnSpPr>
        <p:spPr>
          <a:xfrm>
            <a:off x="5672168" y="2010766"/>
            <a:ext cx="87875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7273827" y="1816936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Output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3116065" y="1388302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065" y="1388302"/>
                <a:ext cx="317138" cy="276999"/>
              </a:xfrm>
              <a:prstGeom prst="rect">
                <a:avLst/>
              </a:prstGeom>
              <a:blipFill>
                <a:blip r:embed="rId14"/>
                <a:stretch>
                  <a:fillRect l="-11538" r="-769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2902944" y="1717715"/>
                <a:ext cx="36908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944" y="1717715"/>
                <a:ext cx="369089" cy="276999"/>
              </a:xfrm>
              <a:prstGeom prst="rect">
                <a:avLst/>
              </a:prstGeom>
              <a:blipFill>
                <a:blip r:embed="rId15"/>
                <a:stretch>
                  <a:fillRect l="-3279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/>
              <p:cNvSpPr txBox="1"/>
              <p:nvPr/>
            </p:nvSpPr>
            <p:spPr>
              <a:xfrm>
                <a:off x="2952301" y="2079535"/>
                <a:ext cx="2957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8" name="テキスト ボックス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301" y="2079535"/>
                <a:ext cx="295722" cy="276999"/>
              </a:xfrm>
              <a:prstGeom prst="rect">
                <a:avLst/>
              </a:prstGeom>
              <a:blipFill>
                <a:blip r:embed="rId16"/>
                <a:stretch>
                  <a:fillRect l="-12245" r="-6122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左中かっこ 38"/>
          <p:cNvSpPr/>
          <p:nvPr/>
        </p:nvSpPr>
        <p:spPr>
          <a:xfrm>
            <a:off x="1716085" y="1171917"/>
            <a:ext cx="234420" cy="1704355"/>
          </a:xfrm>
          <a:prstGeom prst="leftBrace">
            <a:avLst>
              <a:gd name="adj1" fmla="val 6185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930330" y="183246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Inputs</a:t>
            </a:r>
            <a:endParaRPr kumimoji="1" lang="ja-JP" altLang="en-US" dirty="0"/>
          </a:p>
        </p:txBody>
      </p:sp>
      <p:sp>
        <p:nvSpPr>
          <p:cNvPr id="41" name="左中かっこ 40"/>
          <p:cNvSpPr/>
          <p:nvPr/>
        </p:nvSpPr>
        <p:spPr>
          <a:xfrm flipH="1">
            <a:off x="6930254" y="1675448"/>
            <a:ext cx="236224" cy="681344"/>
          </a:xfrm>
          <a:prstGeom prst="leftBrace">
            <a:avLst>
              <a:gd name="adj1" fmla="val 3436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5371735" y="1868905"/>
                <a:ext cx="1851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1735" y="1868905"/>
                <a:ext cx="185114" cy="276999"/>
              </a:xfrm>
              <a:prstGeom prst="rect">
                <a:avLst/>
              </a:prstGeom>
              <a:blipFill>
                <a:blip r:embed="rId17"/>
                <a:stretch>
                  <a:fillRect l="-32258" r="-25806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6618885" y="1856214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8885" y="1856214"/>
                <a:ext cx="186718" cy="276999"/>
              </a:xfrm>
              <a:prstGeom prst="rect">
                <a:avLst/>
              </a:prstGeom>
              <a:blipFill>
                <a:blip r:embed="rId18"/>
                <a:stretch>
                  <a:fillRect l="-33333" r="-30000"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テキスト ボックス 43"/>
          <p:cNvSpPr txBox="1"/>
          <p:nvPr/>
        </p:nvSpPr>
        <p:spPr>
          <a:xfrm>
            <a:off x="3301087" y="788276"/>
            <a:ext cx="241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Formal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neuron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model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2141917" y="2190824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917" y="2190824"/>
                <a:ext cx="125034" cy="276999"/>
              </a:xfrm>
              <a:prstGeom prst="rect">
                <a:avLst/>
              </a:prstGeom>
              <a:blipFill>
                <a:blip r:embed="rId19"/>
                <a:stretch>
                  <a:fillRect l="-42857" r="-38095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角丸四角形 45"/>
          <p:cNvSpPr/>
          <p:nvPr/>
        </p:nvSpPr>
        <p:spPr>
          <a:xfrm>
            <a:off x="3396685" y="1658687"/>
            <a:ext cx="631856" cy="6989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5256415" y="1675448"/>
            <a:ext cx="415753" cy="670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コネクタ 47"/>
          <p:cNvCxnSpPr>
            <a:stCxn id="46" idx="3"/>
            <a:endCxn id="47" idx="1"/>
          </p:cNvCxnSpPr>
          <p:nvPr/>
        </p:nvCxnSpPr>
        <p:spPr>
          <a:xfrm>
            <a:off x="4028541" y="2008147"/>
            <a:ext cx="1227874" cy="26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3485844" y="1771840"/>
                <a:ext cx="590675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ja-JP" altLang="en-US" sz="1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844" y="1771840"/>
                <a:ext cx="590675" cy="539571"/>
              </a:xfrm>
              <a:prstGeom prst="rect">
                <a:avLst/>
              </a:prstGeom>
              <a:blipFill>
                <a:blip r:embed="rId20"/>
                <a:stretch>
                  <a:fillRect l="-81443" t="-117045" r="-86598" b="-165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テキスト ボックス 49"/>
          <p:cNvSpPr txBox="1"/>
          <p:nvPr/>
        </p:nvSpPr>
        <p:spPr>
          <a:xfrm>
            <a:off x="2579852" y="2869899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Summing junction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432359" y="2875457"/>
            <a:ext cx="1957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Threshold function</a:t>
            </a:r>
            <a:endParaRPr kumimoji="1" lang="ja-JP" altLang="en-US" dirty="0"/>
          </a:p>
        </p:txBody>
      </p:sp>
      <p:sp>
        <p:nvSpPr>
          <p:cNvPr id="3" name="角丸四角形 2"/>
          <p:cNvSpPr/>
          <p:nvPr/>
        </p:nvSpPr>
        <p:spPr>
          <a:xfrm>
            <a:off x="2579852" y="1157608"/>
            <a:ext cx="3802781" cy="2221433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下矢印 51"/>
          <p:cNvSpPr/>
          <p:nvPr/>
        </p:nvSpPr>
        <p:spPr>
          <a:xfrm>
            <a:off x="4301921" y="3506518"/>
            <a:ext cx="418225" cy="5102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753993" y="3530974"/>
            <a:ext cx="289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We use following description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正方形/長方形 53"/>
              <p:cNvSpPr/>
              <p:nvPr/>
            </p:nvSpPr>
            <p:spPr>
              <a:xfrm>
                <a:off x="1422397" y="5692977"/>
                <a:ext cx="644016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ja-JP" dirty="0"/>
                  <a:t>In other words, the neuron will fire when the weighted sum value of inputs is greater than a threshold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ja-JP" dirty="0"/>
                  <a:t>.</a:t>
                </a:r>
              </a:p>
            </p:txBody>
          </p:sp>
        </mc:Choice>
        <mc:Fallback xmlns="">
          <p:sp>
            <p:nvSpPr>
              <p:cNvPr id="54" name="正方形/長方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397" y="5692977"/>
                <a:ext cx="6440162" cy="646331"/>
              </a:xfrm>
              <a:prstGeom prst="rect">
                <a:avLst/>
              </a:prstGeom>
              <a:blipFill>
                <a:blip r:embed="rId21"/>
                <a:stretch>
                  <a:fillRect l="-757" t="-5660" b="-141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5821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What’s Sigmoid Neuron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4319018" y="1205904"/>
            <a:ext cx="764518" cy="16265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1996727" y="1205905"/>
            <a:ext cx="1496460" cy="16265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コネクタ 35"/>
          <p:cNvCxnSpPr/>
          <p:nvPr/>
        </p:nvCxnSpPr>
        <p:spPr>
          <a:xfrm>
            <a:off x="1579550" y="1390220"/>
            <a:ext cx="1031358" cy="33694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 flipH="1">
            <a:off x="1579550" y="2262065"/>
            <a:ext cx="1047711" cy="31368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 flipH="1">
            <a:off x="1579550" y="1964378"/>
            <a:ext cx="1031358" cy="1594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1303449" y="1205905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449" y="1205905"/>
                <a:ext cx="276101" cy="276999"/>
              </a:xfrm>
              <a:prstGeom prst="rect">
                <a:avLst/>
              </a:prstGeom>
              <a:blipFill>
                <a:blip r:embed="rId2"/>
                <a:stretch>
                  <a:fillRect l="-13333" r="-6667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1303449" y="1782606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449" y="1782606"/>
                <a:ext cx="281423" cy="276999"/>
              </a:xfrm>
              <a:prstGeom prst="rect">
                <a:avLst/>
              </a:prstGeom>
              <a:blipFill>
                <a:blip r:embed="rId3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/>
              <p:cNvSpPr txBox="1"/>
              <p:nvPr/>
            </p:nvSpPr>
            <p:spPr>
              <a:xfrm>
                <a:off x="1300787" y="2437250"/>
                <a:ext cx="3237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1" name="テキスト ボックス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787" y="2437250"/>
                <a:ext cx="323743" cy="276999"/>
              </a:xfrm>
              <a:prstGeom prst="rect">
                <a:avLst/>
              </a:prstGeom>
              <a:blipFill>
                <a:blip r:embed="rId4"/>
                <a:stretch>
                  <a:fillRect l="-9434" r="-5660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線矢印コネクタ 41"/>
          <p:cNvCxnSpPr>
            <a:stCxn id="54" idx="3"/>
          </p:cNvCxnSpPr>
          <p:nvPr/>
        </p:nvCxnSpPr>
        <p:spPr>
          <a:xfrm>
            <a:off x="4902744" y="1966998"/>
            <a:ext cx="87875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2346641" y="1344534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641" y="1344534"/>
                <a:ext cx="317138" cy="276999"/>
              </a:xfrm>
              <a:prstGeom prst="rect">
                <a:avLst/>
              </a:prstGeom>
              <a:blipFill>
                <a:blip r:embed="rId5"/>
                <a:stretch>
                  <a:fillRect l="-11538" r="-5769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2133520" y="1673947"/>
                <a:ext cx="36908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520" y="1673947"/>
                <a:ext cx="369089" cy="276999"/>
              </a:xfrm>
              <a:prstGeom prst="rect">
                <a:avLst/>
              </a:prstGeom>
              <a:blipFill>
                <a:blip r:embed="rId6"/>
                <a:stretch>
                  <a:fillRect l="-3279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2182877" y="2035767"/>
                <a:ext cx="3552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877" y="2035767"/>
                <a:ext cx="355225" cy="276999"/>
              </a:xfrm>
              <a:prstGeom prst="rect">
                <a:avLst/>
              </a:prstGeom>
              <a:blipFill>
                <a:blip r:embed="rId7"/>
                <a:stretch>
                  <a:fillRect l="-10345" r="-6897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4628817" y="1833852"/>
                <a:ext cx="186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817" y="1833852"/>
                <a:ext cx="186269" cy="276999"/>
              </a:xfrm>
              <a:prstGeom prst="rect">
                <a:avLst/>
              </a:prstGeom>
              <a:blipFill>
                <a:blip r:embed="rId8"/>
                <a:stretch>
                  <a:fillRect l="-45161" t="-2222" r="-38710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5849461" y="1812446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461" y="1812446"/>
                <a:ext cx="190757" cy="276999"/>
              </a:xfrm>
              <a:prstGeom prst="rect">
                <a:avLst/>
              </a:prstGeom>
              <a:blipFill>
                <a:blip r:embed="rId9"/>
                <a:stretch>
                  <a:fillRect l="-29032" r="-29032"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1372493" y="2147056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493" y="2147056"/>
                <a:ext cx="125034" cy="276999"/>
              </a:xfrm>
              <a:prstGeom prst="rect">
                <a:avLst/>
              </a:prstGeom>
              <a:blipFill>
                <a:blip r:embed="rId10"/>
                <a:stretch>
                  <a:fillRect l="-42857" r="-38095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角丸四角形 52"/>
          <p:cNvSpPr/>
          <p:nvPr/>
        </p:nvSpPr>
        <p:spPr>
          <a:xfrm>
            <a:off x="2627261" y="1614919"/>
            <a:ext cx="631856" cy="6989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4486991" y="1631680"/>
            <a:ext cx="415753" cy="670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5" name="直線コネクタ 54"/>
          <p:cNvCxnSpPr>
            <a:stCxn id="53" idx="3"/>
            <a:endCxn id="54" idx="1"/>
          </p:cNvCxnSpPr>
          <p:nvPr/>
        </p:nvCxnSpPr>
        <p:spPr>
          <a:xfrm>
            <a:off x="3259117" y="1964379"/>
            <a:ext cx="1227874" cy="26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/>
              <p:cNvSpPr txBox="1"/>
              <p:nvPr/>
            </p:nvSpPr>
            <p:spPr>
              <a:xfrm>
                <a:off x="2716420" y="1728072"/>
                <a:ext cx="590675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ja-JP" altLang="en-US" sz="1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56" name="テキスト ボックス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0" y="1728072"/>
                <a:ext cx="590675" cy="539571"/>
              </a:xfrm>
              <a:prstGeom prst="rect">
                <a:avLst/>
              </a:prstGeom>
              <a:blipFill>
                <a:blip r:embed="rId11"/>
                <a:stretch>
                  <a:fillRect l="-81443" t="-115730" r="-86598" b="-1629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テキスト ボックス 56"/>
          <p:cNvSpPr txBox="1"/>
          <p:nvPr/>
        </p:nvSpPr>
        <p:spPr>
          <a:xfrm>
            <a:off x="1507913" y="2874136"/>
            <a:ext cx="2205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Affine transformation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3814995" y="2846036"/>
            <a:ext cx="1966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Activation </a:t>
            </a:r>
            <a:r>
              <a:rPr kumimoji="1" lang="en-US" altLang="ja-JP" dirty="0" smtClean="0"/>
              <a:t>function</a:t>
            </a:r>
            <a:endParaRPr kumimoji="1" lang="ja-JP" altLang="en-US" dirty="0"/>
          </a:p>
        </p:txBody>
      </p:sp>
      <p:cxnSp>
        <p:nvCxnSpPr>
          <p:cNvPr id="59" name="直線コネクタ 58"/>
          <p:cNvCxnSpPr/>
          <p:nvPr/>
        </p:nvCxnSpPr>
        <p:spPr>
          <a:xfrm flipH="1">
            <a:off x="2360489" y="2359708"/>
            <a:ext cx="384468" cy="32239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2296608" y="2354120"/>
                <a:ext cx="182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608" y="2354120"/>
                <a:ext cx="182999" cy="276999"/>
              </a:xfrm>
              <a:prstGeom prst="rect">
                <a:avLst/>
              </a:prstGeom>
              <a:blipFill>
                <a:blip r:embed="rId12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/>
              <p:cNvSpPr txBox="1"/>
              <p:nvPr/>
            </p:nvSpPr>
            <p:spPr>
              <a:xfrm>
                <a:off x="2164136" y="2562221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1" name="テキスト ボックス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136" y="2562221"/>
                <a:ext cx="181140" cy="276999"/>
              </a:xfrm>
              <a:prstGeom prst="rect">
                <a:avLst/>
              </a:prstGeom>
              <a:blipFill>
                <a:blip r:embed="rId13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" name="図 62"/>
          <p:cNvPicPr>
            <a:picLocks noChangeAspect="1"/>
          </p:cNvPicPr>
          <p:nvPr/>
        </p:nvPicPr>
        <p:blipFill>
          <a:blip r:embed="rId14">
            <a:biLevel thresh="75000"/>
          </a:blip>
          <a:stretch>
            <a:fillRect/>
          </a:stretch>
        </p:blipFill>
        <p:spPr>
          <a:xfrm>
            <a:off x="2995382" y="3644634"/>
            <a:ext cx="3357401" cy="1941762"/>
          </a:xfrm>
          <a:prstGeom prst="rect">
            <a:avLst/>
          </a:prstGeom>
        </p:spPr>
      </p:pic>
      <p:sp>
        <p:nvSpPr>
          <p:cNvPr id="64" name="テキスト ボックス 63"/>
          <p:cNvSpPr txBox="1"/>
          <p:nvPr/>
        </p:nvSpPr>
        <p:spPr>
          <a:xfrm>
            <a:off x="6303859" y="4114878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Sigmoid function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正方形/長方形 64"/>
              <p:cNvSpPr/>
              <p:nvPr/>
            </p:nvSpPr>
            <p:spPr>
              <a:xfrm>
                <a:off x="6404721" y="4475253"/>
                <a:ext cx="1769202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65" name="正方形/長方形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721" y="4475253"/>
                <a:ext cx="1769202" cy="61734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下矢印 65"/>
          <p:cNvSpPr/>
          <p:nvPr/>
        </p:nvSpPr>
        <p:spPr>
          <a:xfrm rot="10800000">
            <a:off x="4392987" y="3206352"/>
            <a:ext cx="657928" cy="3180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/>
          <p:cNvSpPr/>
          <p:nvPr/>
        </p:nvSpPr>
        <p:spPr>
          <a:xfrm>
            <a:off x="2687509" y="3561135"/>
            <a:ext cx="5784317" cy="226438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58360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8050" y="170829"/>
            <a:ext cx="8284100" cy="593835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Difference </a:t>
            </a:r>
            <a:r>
              <a:rPr lang="en-US" altLang="ja-JP" dirty="0"/>
              <a:t>B</a:t>
            </a:r>
            <a:r>
              <a:rPr kumimoji="1" lang="en-US" altLang="ja-JP" dirty="0" smtClean="0"/>
              <a:t>etween </a:t>
            </a:r>
            <a:r>
              <a:rPr lang="en-US" altLang="ja-JP" dirty="0" smtClean="0"/>
              <a:t>Step Function</a:t>
            </a:r>
            <a:r>
              <a:rPr kumimoji="1" lang="en-US" altLang="ja-JP" dirty="0" smtClean="0"/>
              <a:t> and Sigmoid Function</a:t>
            </a:r>
            <a:endParaRPr kumimoji="1" lang="ja-JP" altLang="en-US" dirty="0"/>
          </a:p>
        </p:txBody>
      </p:sp>
      <p:grpSp>
        <p:nvGrpSpPr>
          <p:cNvPr id="23" name="グループ化 22"/>
          <p:cNvGrpSpPr/>
          <p:nvPr/>
        </p:nvGrpSpPr>
        <p:grpSpPr>
          <a:xfrm>
            <a:off x="4996681" y="976973"/>
            <a:ext cx="3002687" cy="1891001"/>
            <a:chOff x="5944520" y="3529063"/>
            <a:chExt cx="2904055" cy="1666962"/>
          </a:xfrm>
        </p:grpSpPr>
        <p:sp>
          <p:nvSpPr>
            <p:cNvPr id="24" name="正方形/長方形 23"/>
            <p:cNvSpPr/>
            <p:nvPr/>
          </p:nvSpPr>
          <p:spPr>
            <a:xfrm>
              <a:off x="5944520" y="3529063"/>
              <a:ext cx="2904055" cy="16669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5" name="直線矢印コネクタ 24"/>
            <p:cNvCxnSpPr/>
            <p:nvPr/>
          </p:nvCxnSpPr>
          <p:spPr>
            <a:xfrm>
              <a:off x="6004560" y="4859440"/>
              <a:ext cx="2785872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/>
            <p:cNvCxnSpPr/>
            <p:nvPr/>
          </p:nvCxnSpPr>
          <p:spPr>
            <a:xfrm flipV="1">
              <a:off x="7024907" y="3604238"/>
              <a:ext cx="0" cy="154228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>
              <a:off x="6016752" y="4859440"/>
              <a:ext cx="1005840" cy="0"/>
            </a:xfrm>
            <a:prstGeom prst="line">
              <a:avLst/>
            </a:prstGeom>
            <a:ln w="381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/>
            <p:nvPr/>
          </p:nvCxnSpPr>
          <p:spPr>
            <a:xfrm>
              <a:off x="7022592" y="4083793"/>
              <a:ext cx="1700784" cy="0"/>
            </a:xfrm>
            <a:prstGeom prst="line">
              <a:avLst/>
            </a:prstGeom>
            <a:ln w="381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/>
            <p:nvPr/>
          </p:nvCxnSpPr>
          <p:spPr>
            <a:xfrm>
              <a:off x="7022592" y="4083793"/>
              <a:ext cx="0" cy="775647"/>
            </a:xfrm>
            <a:prstGeom prst="line">
              <a:avLst/>
            </a:prstGeom>
            <a:ln w="381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テキスト ボックス 29"/>
            <p:cNvSpPr txBox="1"/>
            <p:nvPr/>
          </p:nvSpPr>
          <p:spPr>
            <a:xfrm>
              <a:off x="7078654" y="4869527"/>
              <a:ext cx="11702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p:cxnSp>
          <p:nvCxnSpPr>
            <p:cNvPr id="31" name="直線コネクタ 30"/>
            <p:cNvCxnSpPr/>
            <p:nvPr/>
          </p:nvCxnSpPr>
          <p:spPr>
            <a:xfrm>
              <a:off x="7012715" y="3604238"/>
              <a:ext cx="9876" cy="125520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テキスト ボックス 31"/>
            <p:cNvSpPr txBox="1"/>
            <p:nvPr/>
          </p:nvSpPr>
          <p:spPr>
            <a:xfrm>
              <a:off x="6675917" y="3932560"/>
              <a:ext cx="301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</p:grpSp>
      <p:grpSp>
        <p:nvGrpSpPr>
          <p:cNvPr id="63" name="グループ化 62"/>
          <p:cNvGrpSpPr/>
          <p:nvPr/>
        </p:nvGrpSpPr>
        <p:grpSpPr>
          <a:xfrm>
            <a:off x="1285654" y="1453194"/>
            <a:ext cx="2885815" cy="1108630"/>
            <a:chOff x="1257510" y="2411124"/>
            <a:chExt cx="2885815" cy="1108630"/>
          </a:xfrm>
        </p:grpSpPr>
        <p:sp>
          <p:nvSpPr>
            <p:cNvPr id="4" name="楕円 3"/>
            <p:cNvSpPr/>
            <p:nvPr/>
          </p:nvSpPr>
          <p:spPr>
            <a:xfrm>
              <a:off x="2440279" y="2411124"/>
              <a:ext cx="691116" cy="6911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" name="直線コネクタ 4"/>
            <p:cNvCxnSpPr>
              <a:endCxn id="4" idx="2"/>
            </p:cNvCxnSpPr>
            <p:nvPr/>
          </p:nvCxnSpPr>
          <p:spPr>
            <a:xfrm>
              <a:off x="1455078" y="2756682"/>
              <a:ext cx="985201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矢印コネクタ 5"/>
            <p:cNvCxnSpPr>
              <a:stCxn id="4" idx="6"/>
            </p:cNvCxnSpPr>
            <p:nvPr/>
          </p:nvCxnSpPr>
          <p:spPr>
            <a:xfrm>
              <a:off x="3131395" y="2756682"/>
              <a:ext cx="75650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テキスト ボックス 7"/>
            <p:cNvSpPr txBox="1"/>
            <p:nvPr/>
          </p:nvSpPr>
          <p:spPr>
            <a:xfrm>
              <a:off x="1999535" y="3242755"/>
              <a:ext cx="11702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  <p:cxnSp>
          <p:nvCxnSpPr>
            <p:cNvPr id="11" name="直線コネクタ 10"/>
            <p:cNvCxnSpPr>
              <a:stCxn id="8" idx="3"/>
            </p:cNvCxnSpPr>
            <p:nvPr/>
          </p:nvCxnSpPr>
          <p:spPr>
            <a:xfrm flipV="1">
              <a:off x="2116555" y="2929463"/>
              <a:ext cx="353431" cy="451792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/>
                <p:cNvSpPr txBox="1"/>
                <p:nvPr/>
              </p:nvSpPr>
              <p:spPr>
                <a:xfrm>
                  <a:off x="1856246" y="2453375"/>
                  <a:ext cx="2295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7" name="テキスト ボックス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246" y="2453375"/>
                  <a:ext cx="229550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5789" r="-1052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テキスト ボックス 18"/>
            <p:cNvSpPr txBox="1"/>
            <p:nvPr/>
          </p:nvSpPr>
          <p:spPr>
            <a:xfrm>
              <a:off x="1257510" y="2618182"/>
              <a:ext cx="11702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2076632" y="29074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テキスト ボックス 33"/>
                <p:cNvSpPr txBox="1"/>
                <p:nvPr/>
              </p:nvSpPr>
              <p:spPr>
                <a:xfrm>
                  <a:off x="3956607" y="2591874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34" name="テキスト ボックス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6607" y="2591874"/>
                  <a:ext cx="186718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3333" r="-30000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7689225" y="2470043"/>
                <a:ext cx="3055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9225" y="2470043"/>
                <a:ext cx="305596" cy="369332"/>
              </a:xfrm>
              <a:prstGeom prst="rect">
                <a:avLst/>
              </a:prstGeom>
              <a:blipFill>
                <a:blip r:embed="rId4"/>
                <a:stretch>
                  <a:fillRect l="-12000" r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5780002" y="897340"/>
                <a:ext cx="23943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002" y="897340"/>
                <a:ext cx="239434" cy="369332"/>
              </a:xfrm>
              <a:prstGeom prst="rect">
                <a:avLst/>
              </a:prstGeom>
              <a:blipFill>
                <a:blip r:embed="rId5"/>
                <a:stretch>
                  <a:fillRect l="-33333" r="-30769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グループ化 64"/>
          <p:cNvGrpSpPr/>
          <p:nvPr/>
        </p:nvGrpSpPr>
        <p:grpSpPr>
          <a:xfrm>
            <a:off x="1275303" y="4055363"/>
            <a:ext cx="2896166" cy="1108630"/>
            <a:chOff x="1257510" y="4946612"/>
            <a:chExt cx="2896166" cy="1108630"/>
          </a:xfrm>
        </p:grpSpPr>
        <p:sp>
          <p:nvSpPr>
            <p:cNvPr id="39" name="楕円 38"/>
            <p:cNvSpPr/>
            <p:nvPr/>
          </p:nvSpPr>
          <p:spPr>
            <a:xfrm>
              <a:off x="2440279" y="4946612"/>
              <a:ext cx="691116" cy="6911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0" name="直線コネクタ 39"/>
            <p:cNvCxnSpPr>
              <a:endCxn id="39" idx="2"/>
            </p:cNvCxnSpPr>
            <p:nvPr/>
          </p:nvCxnSpPr>
          <p:spPr>
            <a:xfrm>
              <a:off x="1455078" y="5292170"/>
              <a:ext cx="985201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40"/>
            <p:cNvCxnSpPr>
              <a:stCxn id="39" idx="6"/>
            </p:cNvCxnSpPr>
            <p:nvPr/>
          </p:nvCxnSpPr>
          <p:spPr>
            <a:xfrm>
              <a:off x="3131395" y="5292170"/>
              <a:ext cx="75650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テキスト ボックス 41"/>
            <p:cNvSpPr txBox="1"/>
            <p:nvPr/>
          </p:nvSpPr>
          <p:spPr>
            <a:xfrm>
              <a:off x="1999535" y="5778243"/>
              <a:ext cx="11702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  <p:cxnSp>
          <p:nvCxnSpPr>
            <p:cNvPr id="43" name="直線コネクタ 42"/>
            <p:cNvCxnSpPr>
              <a:stCxn id="42" idx="3"/>
            </p:cNvCxnSpPr>
            <p:nvPr/>
          </p:nvCxnSpPr>
          <p:spPr>
            <a:xfrm flipV="1">
              <a:off x="2116555" y="5464951"/>
              <a:ext cx="353431" cy="451792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テキスト ボックス 43"/>
                <p:cNvSpPr txBox="1"/>
                <p:nvPr/>
              </p:nvSpPr>
              <p:spPr>
                <a:xfrm>
                  <a:off x="1856246" y="4988863"/>
                  <a:ext cx="2295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44" name="テキスト ボックス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246" y="4988863"/>
                  <a:ext cx="229550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6216" r="-1351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テキスト ボックス 44"/>
            <p:cNvSpPr txBox="1"/>
            <p:nvPr/>
          </p:nvSpPr>
          <p:spPr>
            <a:xfrm>
              <a:off x="1257510" y="5153670"/>
              <a:ext cx="11702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2058045" y="542079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テキスト ボックス 46"/>
                <p:cNvSpPr txBox="1"/>
                <p:nvPr/>
              </p:nvSpPr>
              <p:spPr>
                <a:xfrm>
                  <a:off x="3922616" y="5142050"/>
                  <a:ext cx="231060" cy="3138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47" name="テキスト ボックス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2616" y="5142050"/>
                  <a:ext cx="231060" cy="313840"/>
                </a:xfrm>
                <a:prstGeom prst="rect">
                  <a:avLst/>
                </a:prstGeom>
                <a:blipFill>
                  <a:blip r:embed="rId7"/>
                  <a:stretch>
                    <a:fillRect l="-15789" r="-13158" b="-1176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グループ化 63"/>
          <p:cNvGrpSpPr/>
          <p:nvPr/>
        </p:nvGrpSpPr>
        <p:grpSpPr>
          <a:xfrm>
            <a:off x="5071366" y="3864306"/>
            <a:ext cx="2923455" cy="1917931"/>
            <a:chOff x="4904225" y="3963139"/>
            <a:chExt cx="2860555" cy="2230916"/>
          </a:xfrm>
        </p:grpSpPr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25340" y="4434938"/>
              <a:ext cx="2839440" cy="1413141"/>
            </a:xfrm>
            <a:prstGeom prst="rect">
              <a:avLst/>
            </a:prstGeom>
          </p:spPr>
        </p:pic>
        <p:cxnSp>
          <p:nvCxnSpPr>
            <p:cNvPr id="52" name="直線矢印コネクタ 51"/>
            <p:cNvCxnSpPr/>
            <p:nvPr/>
          </p:nvCxnSpPr>
          <p:spPr>
            <a:xfrm>
              <a:off x="4904225" y="5822218"/>
              <a:ext cx="2714265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矢印コネクタ 52"/>
            <p:cNvCxnSpPr/>
            <p:nvPr/>
          </p:nvCxnSpPr>
          <p:spPr>
            <a:xfrm flipV="1">
              <a:off x="6341251" y="4014475"/>
              <a:ext cx="0" cy="210647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テキスト ボックス 56"/>
            <p:cNvSpPr txBox="1"/>
            <p:nvPr/>
          </p:nvSpPr>
          <p:spPr>
            <a:xfrm>
              <a:off x="6080950" y="5802121"/>
              <a:ext cx="114012" cy="37832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p:sp>
          <p:nvSpPr>
            <p:cNvPr id="59" name="テキスト ボックス 58"/>
            <p:cNvSpPr txBox="1"/>
            <p:nvPr/>
          </p:nvSpPr>
          <p:spPr>
            <a:xfrm>
              <a:off x="5974174" y="4309268"/>
              <a:ext cx="293933" cy="504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テキスト ボックス 59"/>
                <p:cNvSpPr txBox="1"/>
                <p:nvPr/>
              </p:nvSpPr>
              <p:spPr>
                <a:xfrm>
                  <a:off x="7240321" y="5775602"/>
                  <a:ext cx="378169" cy="4184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60" name="テキスト ボックス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0321" y="5775602"/>
                  <a:ext cx="378169" cy="418453"/>
                </a:xfrm>
                <a:prstGeom prst="rect">
                  <a:avLst/>
                </a:prstGeom>
                <a:blipFill>
                  <a:blip r:embed="rId9"/>
                  <a:stretch>
                    <a:fillRect l="-161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テキスト ボックス 60"/>
                <p:cNvSpPr txBox="1"/>
                <p:nvPr/>
              </p:nvSpPr>
              <p:spPr>
                <a:xfrm>
                  <a:off x="6008384" y="3963139"/>
                  <a:ext cx="296295" cy="41845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61" name="テキスト ボックス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8384" y="3963139"/>
                  <a:ext cx="296295" cy="418453"/>
                </a:xfrm>
                <a:prstGeom prst="rect">
                  <a:avLst/>
                </a:prstGeom>
                <a:blipFill>
                  <a:blip r:embed="rId10"/>
                  <a:stretch>
                    <a:fillRect l="-16667" r="-16667" b="-101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6" name="正方形/長方形 65"/>
          <p:cNvSpPr/>
          <p:nvPr/>
        </p:nvSpPr>
        <p:spPr>
          <a:xfrm>
            <a:off x="723900" y="971035"/>
            <a:ext cx="7772400" cy="24593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820663" y="796715"/>
            <a:ext cx="144052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Step function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/>
        </p:nvSpPr>
        <p:spPr>
          <a:xfrm>
            <a:off x="723900" y="3614713"/>
            <a:ext cx="7772400" cy="26462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709694" y="3465126"/>
            <a:ext cx="177163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</a:t>
            </a:r>
            <a:r>
              <a:rPr kumimoji="1" lang="en-US" altLang="ja-JP" dirty="0" smtClean="0"/>
              <a:t>igmoid function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509226" y="2999549"/>
            <a:ext cx="444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The output value is 0 or 1 (two-value output)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181524" y="5869423"/>
            <a:ext cx="503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The output value is a real number between 0 and 1.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994146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5058" y="203457"/>
            <a:ext cx="7543800" cy="593835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Exercise2.4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80110" y="1693878"/>
            <a:ext cx="3997036" cy="29083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63426" y="1520156"/>
            <a:ext cx="117532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 err="1" smtClean="0"/>
              <a:t>Sigmoid.m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323321" y="2229483"/>
            <a:ext cx="3676413" cy="21007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6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classdef</a:t>
            </a:r>
            <a:r>
              <a:rPr lang="en-US" altLang="ja-JP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6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Sigmoid &lt; </a:t>
            </a:r>
            <a:r>
              <a:rPr lang="en-US" altLang="ja-JP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handle</a:t>
            </a:r>
          </a:p>
          <a:p>
            <a:r>
              <a:rPr lang="en-US" altLang="ja-JP" sz="16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methods      </a:t>
            </a:r>
            <a:endParaRPr lang="en-US" altLang="ja-JP" sz="16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6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function </a:t>
            </a:r>
            <a:r>
              <a:rPr lang="en-US" altLang="ja-JP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 = forward(</a:t>
            </a:r>
            <a:r>
              <a:rPr lang="en-US" altLang="ja-JP" sz="16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</a:t>
            </a:r>
            <a:r>
              <a:rPr lang="en-US" altLang="ja-JP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x)</a:t>
            </a:r>
          </a:p>
          <a:p>
            <a:r>
              <a:rPr lang="en-US" altLang="ja-JP" sz="16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y </a:t>
            </a:r>
            <a:r>
              <a:rPr lang="en-US" altLang="ja-JP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 1 ./ (1 + </a:t>
            </a:r>
            <a:r>
              <a:rPr lang="en-US" altLang="ja-JP" sz="16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exp</a:t>
            </a:r>
            <a:r>
              <a:rPr lang="en-US" altLang="ja-JP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(-x</a:t>
            </a:r>
            <a:r>
              <a:rPr lang="en-US" altLang="ja-JP" sz="16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));</a:t>
            </a:r>
          </a:p>
          <a:p>
            <a:r>
              <a:rPr lang="en-US" altLang="ja-JP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6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end</a:t>
            </a:r>
            <a:endParaRPr lang="en-US" altLang="ja-JP" sz="16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6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end</a:t>
            </a:r>
            <a:endParaRPr lang="en-US" altLang="ja-JP" sz="16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</a:t>
            </a:r>
            <a:endParaRPr lang="ja-JP" altLang="en-US" sz="16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304825" y="1693878"/>
            <a:ext cx="4525444" cy="49396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434734" y="1533116"/>
            <a:ext cx="1529458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exercise2_4.m</a:t>
            </a:r>
            <a:endParaRPr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4662492" y="2006859"/>
            <a:ext cx="3774926" cy="442719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 = [0,0,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</a:t>
            </a:r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</a:t>
            </a:r>
            <a:r>
              <a:rPr lang="pl-PL" altLang="ja-JP" sz="14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  <a:endParaRPr lang="pl-PL" altLang="ja-JP" sz="14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0,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</a:t>
            </a:r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0,</a:t>
            </a:r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1];</a:t>
            </a:r>
          </a:p>
          <a:p>
            <a:endParaRPr lang="pl-PL" altLang="ja-JP" sz="14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 = [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*</a:t>
            </a:r>
            <a:r>
              <a:rPr lang="pl-PL" altLang="ja-JP" sz="14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</a:t>
            </a:r>
            <a:r>
              <a:rPr lang="en-US" altLang="ja-JP" sz="14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*;</a:t>
            </a:r>
            <a:endParaRPr lang="en-US" altLang="ja-JP" sz="14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*,*</a:t>
            </a:r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];</a:t>
            </a:r>
          </a:p>
          <a:p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 = [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*</a:t>
            </a:r>
            <a:r>
              <a:rPr lang="pl-PL" altLang="ja-JP" sz="14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  <a:endParaRPr lang="pl-PL" altLang="ja-JP" sz="14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*</a:t>
            </a:r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];</a:t>
            </a:r>
          </a:p>
          <a:p>
            <a:endParaRPr lang="pl-PL" altLang="ja-JP" sz="14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 = [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*</a:t>
            </a:r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*</a:t>
            </a:r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];</a:t>
            </a:r>
          </a:p>
          <a:p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 = [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*</a:t>
            </a:r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];</a:t>
            </a:r>
          </a:p>
          <a:p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</a:t>
            </a:r>
          </a:p>
          <a:p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layer1 = Affine(w,b);</a:t>
            </a:r>
          </a:p>
          <a:p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layer2 = Sigmoid();</a:t>
            </a:r>
          </a:p>
          <a:p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layer3 = Affine(u,c);</a:t>
            </a:r>
          </a:p>
          <a:p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layer4 = Sigmoid();</a:t>
            </a:r>
          </a:p>
          <a:p>
            <a:endParaRPr lang="pl-PL" altLang="ja-JP" sz="14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 = layer1.forward(x);</a:t>
            </a:r>
          </a:p>
          <a:p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 = layer2.forward(p)</a:t>
            </a:r>
          </a:p>
          <a:p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q = layer3.forward(y);</a:t>
            </a:r>
          </a:p>
          <a:p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z = layer4.forward(q)</a:t>
            </a:r>
            <a:endParaRPr lang="ja-JP" altLang="en-US" sz="14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913745" y="3170335"/>
            <a:ext cx="27050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Please use the values obtained in exercise 2.3.</a:t>
            </a:r>
            <a:endParaRPr lang="ja-JP" altLang="en-US" dirty="0"/>
          </a:p>
        </p:txBody>
      </p:sp>
      <p:sp>
        <p:nvSpPr>
          <p:cNvPr id="12" name="右中かっこ 11"/>
          <p:cNvSpPr/>
          <p:nvPr/>
        </p:nvSpPr>
        <p:spPr>
          <a:xfrm>
            <a:off x="5732371" y="2704832"/>
            <a:ext cx="231821" cy="1577336"/>
          </a:xfrm>
          <a:prstGeom prst="rightBrace">
            <a:avLst>
              <a:gd name="adj1" fmla="val 5348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375197" y="804781"/>
            <a:ext cx="857459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/>
              <a:t>I</a:t>
            </a:r>
            <a:r>
              <a:rPr lang="en-US" altLang="ja-JP" sz="2000" dirty="0" smtClean="0"/>
              <a:t>mplement </a:t>
            </a:r>
            <a:r>
              <a:rPr lang="en-US" altLang="ja-JP" sz="2000" dirty="0" err="1" smtClean="0"/>
              <a:t>Sigmoid.m</a:t>
            </a:r>
            <a:r>
              <a:rPr lang="en-US" altLang="ja-JP" sz="2000" dirty="0" smtClean="0"/>
              <a:t> as follows.</a:t>
            </a:r>
          </a:p>
          <a:p>
            <a:r>
              <a:rPr lang="en-US" altLang="ja-JP" sz="2000" dirty="0" smtClean="0"/>
              <a:t>Then, execute XOR function with sigmoid function </a:t>
            </a:r>
            <a:r>
              <a:rPr lang="en-US" altLang="ja-JP" sz="2000" dirty="0"/>
              <a:t>and display the output </a:t>
            </a:r>
            <a:r>
              <a:rPr lang="en-US" altLang="ja-JP" sz="2000" dirty="0" smtClean="0"/>
              <a:t>values.</a:t>
            </a:r>
            <a:endParaRPr lang="ja-JP" altLang="en-US" sz="2000" dirty="0"/>
          </a:p>
        </p:txBody>
      </p:sp>
      <p:sp>
        <p:nvSpPr>
          <p:cNvPr id="13" name="右中かっこ 12"/>
          <p:cNvSpPr/>
          <p:nvPr/>
        </p:nvSpPr>
        <p:spPr>
          <a:xfrm rot="10800000">
            <a:off x="4434733" y="4492847"/>
            <a:ext cx="155584" cy="827298"/>
          </a:xfrm>
          <a:prstGeom prst="rightBrace">
            <a:avLst>
              <a:gd name="adj1" fmla="val 29043"/>
              <a:gd name="adj2" fmla="val 2754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22087" y="4762998"/>
            <a:ext cx="27232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Please change here from </a:t>
            </a:r>
            <a:r>
              <a:rPr lang="en-US" altLang="ja-JP" sz="2000" dirty="0" smtClean="0"/>
              <a:t>Step() to Sigmoid()</a:t>
            </a:r>
            <a:r>
              <a:rPr kumimoji="1" lang="en-US" altLang="ja-JP" sz="2000" dirty="0" smtClean="0"/>
              <a:t>.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1196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Displaying output graph with sigmoid neuron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218" y="1276426"/>
            <a:ext cx="4403048" cy="3305848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06756" y="1179290"/>
            <a:ext cx="3822492" cy="561563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>
              <a:defRPr sz="1400"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sz="1200" dirty="0">
                <a:solidFill>
                  <a:schemeClr val="tx1"/>
                </a:solidFill>
              </a:rPr>
              <a:t>x = [0,0,1,1;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     0,1,0,1];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w = [2.1, 2;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     -2, -2];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b = [-1;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     3];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u = [2, 2];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c = [-3];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layer1 = Affine(</a:t>
            </a:r>
            <a:r>
              <a:rPr lang="en-US" altLang="ja-JP" sz="1200" dirty="0" err="1">
                <a:solidFill>
                  <a:schemeClr val="tx1"/>
                </a:solidFill>
              </a:rPr>
              <a:t>w,b</a:t>
            </a:r>
            <a:r>
              <a:rPr lang="en-US" altLang="ja-JP" sz="12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layer2 = Sigmoid();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layer3 = Affine(</a:t>
            </a:r>
            <a:r>
              <a:rPr lang="en-US" altLang="ja-JP" sz="1200" dirty="0" err="1">
                <a:solidFill>
                  <a:schemeClr val="tx1"/>
                </a:solidFill>
              </a:rPr>
              <a:t>u,c</a:t>
            </a:r>
            <a:r>
              <a:rPr lang="en-US" altLang="ja-JP" sz="12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layer4 = Sigmoid();</a:t>
            </a:r>
          </a:p>
          <a:p>
            <a:endParaRPr lang="en-US" altLang="ja-JP" sz="1200" dirty="0">
              <a:solidFill>
                <a:schemeClr val="tx1"/>
              </a:solidFill>
            </a:endParaRPr>
          </a:p>
          <a:p>
            <a:r>
              <a:rPr lang="en-US" altLang="ja-JP" sz="1200" dirty="0">
                <a:solidFill>
                  <a:schemeClr val="tx1"/>
                </a:solidFill>
              </a:rPr>
              <a:t>p = layer1.forward(x);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y = layer2.forward(p)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q = layer3.forward(y);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z = layer4.forward(q)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% Display a mesh graph of output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figure(1);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[X,Y] = </a:t>
            </a:r>
            <a:r>
              <a:rPr lang="en-US" altLang="ja-JP" sz="1200" dirty="0" err="1">
                <a:solidFill>
                  <a:schemeClr val="tx1"/>
                </a:solidFill>
              </a:rPr>
              <a:t>meshgrid</a:t>
            </a:r>
            <a:r>
              <a:rPr lang="en-US" altLang="ja-JP" sz="1200" dirty="0">
                <a:solidFill>
                  <a:schemeClr val="tx1"/>
                </a:solidFill>
              </a:rPr>
              <a:t>(0.00:0.01:1);</a:t>
            </a:r>
          </a:p>
          <a:p>
            <a:r>
              <a:rPr lang="en-US" altLang="ja-JP" sz="1200" dirty="0" err="1">
                <a:solidFill>
                  <a:schemeClr val="tx1"/>
                </a:solidFill>
              </a:rPr>
              <a:t>xg</a:t>
            </a:r>
            <a:r>
              <a:rPr lang="en-US" altLang="ja-JP" sz="1200" dirty="0">
                <a:solidFill>
                  <a:schemeClr val="tx1"/>
                </a:solidFill>
              </a:rPr>
              <a:t> = [X(:), Y(:)]';</a:t>
            </a:r>
          </a:p>
          <a:p>
            <a:r>
              <a:rPr lang="en-US" altLang="ja-JP" sz="1200" dirty="0" err="1">
                <a:solidFill>
                  <a:schemeClr val="tx1"/>
                </a:solidFill>
              </a:rPr>
              <a:t>pg</a:t>
            </a:r>
            <a:r>
              <a:rPr lang="en-US" altLang="ja-JP" sz="1200" dirty="0">
                <a:solidFill>
                  <a:schemeClr val="tx1"/>
                </a:solidFill>
              </a:rPr>
              <a:t> = layer1.forward(</a:t>
            </a:r>
            <a:r>
              <a:rPr lang="en-US" altLang="ja-JP" sz="1200" dirty="0" err="1">
                <a:solidFill>
                  <a:schemeClr val="tx1"/>
                </a:solidFill>
              </a:rPr>
              <a:t>xg</a:t>
            </a:r>
            <a:r>
              <a:rPr lang="en-US" altLang="ja-JP" sz="12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sz="1200" dirty="0" err="1">
                <a:solidFill>
                  <a:schemeClr val="tx1"/>
                </a:solidFill>
              </a:rPr>
              <a:t>yg</a:t>
            </a:r>
            <a:r>
              <a:rPr lang="en-US" altLang="ja-JP" sz="1200" dirty="0">
                <a:solidFill>
                  <a:schemeClr val="tx1"/>
                </a:solidFill>
              </a:rPr>
              <a:t> = layer2.forward(</a:t>
            </a:r>
            <a:r>
              <a:rPr lang="en-US" altLang="ja-JP" sz="1200" dirty="0" err="1">
                <a:solidFill>
                  <a:schemeClr val="tx1"/>
                </a:solidFill>
              </a:rPr>
              <a:t>pg</a:t>
            </a:r>
            <a:r>
              <a:rPr lang="en-US" altLang="ja-JP" sz="12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sz="1200" dirty="0" err="1">
                <a:solidFill>
                  <a:schemeClr val="tx1"/>
                </a:solidFill>
              </a:rPr>
              <a:t>qg</a:t>
            </a:r>
            <a:r>
              <a:rPr lang="en-US" altLang="ja-JP" sz="1200" dirty="0">
                <a:solidFill>
                  <a:schemeClr val="tx1"/>
                </a:solidFill>
              </a:rPr>
              <a:t> = layer3.forward(</a:t>
            </a:r>
            <a:r>
              <a:rPr lang="en-US" altLang="ja-JP" sz="1200" dirty="0" err="1">
                <a:solidFill>
                  <a:schemeClr val="tx1"/>
                </a:solidFill>
              </a:rPr>
              <a:t>yg</a:t>
            </a:r>
            <a:r>
              <a:rPr lang="en-US" altLang="ja-JP" sz="12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sz="1200" dirty="0" err="1">
                <a:solidFill>
                  <a:schemeClr val="tx1"/>
                </a:solidFill>
              </a:rPr>
              <a:t>zg</a:t>
            </a:r>
            <a:r>
              <a:rPr lang="en-US" altLang="ja-JP" sz="1200" dirty="0">
                <a:solidFill>
                  <a:schemeClr val="tx1"/>
                </a:solidFill>
              </a:rPr>
              <a:t> = layer4.forward(</a:t>
            </a:r>
            <a:r>
              <a:rPr lang="en-US" altLang="ja-JP" sz="1200" dirty="0" err="1">
                <a:solidFill>
                  <a:schemeClr val="tx1"/>
                </a:solidFill>
              </a:rPr>
              <a:t>qg</a:t>
            </a:r>
            <a:r>
              <a:rPr lang="en-US" altLang="ja-JP" sz="12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surf(</a:t>
            </a:r>
            <a:r>
              <a:rPr lang="en-US" altLang="ja-JP" sz="1200" dirty="0" err="1">
                <a:solidFill>
                  <a:schemeClr val="tx1"/>
                </a:solidFill>
              </a:rPr>
              <a:t>X,Y,reshape</a:t>
            </a:r>
            <a:r>
              <a:rPr lang="en-US" altLang="ja-JP" sz="1200" dirty="0">
                <a:solidFill>
                  <a:schemeClr val="tx1"/>
                </a:solidFill>
              </a:rPr>
              <a:t>(double(</a:t>
            </a:r>
            <a:r>
              <a:rPr lang="en-US" altLang="ja-JP" sz="1200" dirty="0" err="1">
                <a:solidFill>
                  <a:schemeClr val="tx1"/>
                </a:solidFill>
              </a:rPr>
              <a:t>zg</a:t>
            </a:r>
            <a:r>
              <a:rPr lang="en-US" altLang="ja-JP" sz="1200" dirty="0">
                <a:solidFill>
                  <a:schemeClr val="tx1"/>
                </a:solidFill>
              </a:rPr>
              <a:t>),[101,101]));</a:t>
            </a:r>
          </a:p>
        </p:txBody>
      </p:sp>
      <p:sp>
        <p:nvSpPr>
          <p:cNvPr id="7" name="左中かっこ 6"/>
          <p:cNvSpPr/>
          <p:nvPr/>
        </p:nvSpPr>
        <p:spPr>
          <a:xfrm rot="10800000">
            <a:off x="3715788" y="5118707"/>
            <a:ext cx="454429" cy="1634833"/>
          </a:xfrm>
          <a:prstGeom prst="leftBrace">
            <a:avLst>
              <a:gd name="adj1" fmla="val 22885"/>
              <a:gd name="adj2" fmla="val 4924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248150" y="5582181"/>
            <a:ext cx="4606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Please insert these codes to e</a:t>
            </a:r>
            <a:r>
              <a:rPr lang="en-US" altLang="ja-JP" sz="2000" dirty="0" smtClean="0"/>
              <a:t>xercise2_4.m</a:t>
            </a:r>
          </a:p>
          <a:p>
            <a:r>
              <a:rPr kumimoji="1" lang="en-US" altLang="ja-JP" sz="2000" dirty="0"/>
              <a:t>W</a:t>
            </a:r>
            <a:r>
              <a:rPr kumimoji="1" lang="en-US" altLang="ja-JP" sz="2000" dirty="0" smtClean="0"/>
              <a:t>e </a:t>
            </a:r>
            <a:r>
              <a:rPr lang="en-US" altLang="ja-JP" sz="2000" dirty="0" smtClean="0"/>
              <a:t>can see an output graph.</a:t>
            </a:r>
            <a:endParaRPr kumimoji="1" lang="ja-JP" altLang="en-US" sz="20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724401" y="994624"/>
            <a:ext cx="343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Output graph with sigmoid neuron</a:t>
            </a:r>
            <a:endParaRPr kumimoji="1" lang="ja-JP" altLang="en-US" dirty="0"/>
          </a:p>
        </p:txBody>
      </p:sp>
      <p:sp>
        <p:nvSpPr>
          <p:cNvPr id="11" name="左中かっこ 10"/>
          <p:cNvSpPr/>
          <p:nvPr/>
        </p:nvSpPr>
        <p:spPr>
          <a:xfrm rot="10800000">
            <a:off x="1454369" y="1245993"/>
            <a:ext cx="206605" cy="1807596"/>
          </a:xfrm>
          <a:prstGeom prst="leftBrace">
            <a:avLst>
              <a:gd name="adj1" fmla="val 5217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660974" y="1826625"/>
            <a:ext cx="1302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Values are </a:t>
            </a:r>
            <a:r>
              <a:rPr lang="en-US" altLang="ja-JP" dirty="0" smtClean="0"/>
              <a:t>for example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06756" y="816703"/>
            <a:ext cx="1568443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example2_1.m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5895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Displaying output graph with </a:t>
            </a:r>
            <a:r>
              <a:rPr lang="en-US" altLang="ja-JP" dirty="0" smtClean="0"/>
              <a:t>formal </a:t>
            </a:r>
            <a:r>
              <a:rPr lang="en-US" altLang="ja-JP" dirty="0"/>
              <a:t>neuron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333188" y="1111357"/>
            <a:ext cx="45581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If we use a </a:t>
            </a:r>
            <a:r>
              <a:rPr lang="en-US" altLang="ja-JP" sz="2400" dirty="0" smtClean="0"/>
              <a:t>step function</a:t>
            </a:r>
            <a:r>
              <a:rPr kumimoji="1" lang="en-US" altLang="ja-JP" sz="2400" dirty="0" smtClean="0"/>
              <a:t>,</a:t>
            </a:r>
            <a:r>
              <a:rPr lang="en-US" altLang="ja-JP" sz="2400" dirty="0" smtClean="0"/>
              <a:t> 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en-US" altLang="ja-JP" sz="2400" dirty="0" smtClean="0"/>
              <a:t>what </a:t>
            </a:r>
            <a:r>
              <a:rPr lang="en-US" altLang="ja-JP" sz="2400" dirty="0"/>
              <a:t>kind of </a:t>
            </a:r>
            <a:r>
              <a:rPr lang="en-US" altLang="ja-JP" sz="2400" dirty="0" smtClean="0"/>
              <a:t>graph is </a:t>
            </a:r>
            <a:r>
              <a:rPr lang="en-US" altLang="ja-JP" sz="2400" dirty="0"/>
              <a:t>outputted?</a:t>
            </a:r>
            <a:r>
              <a:rPr kumimoji="1" lang="en-US" altLang="ja-JP" sz="2400" dirty="0" smtClean="0"/>
              <a:t> </a:t>
            </a:r>
            <a:endParaRPr kumimoji="1" lang="ja-JP" altLang="en-US" sz="2400" dirty="0"/>
          </a:p>
        </p:txBody>
      </p:sp>
      <p:sp>
        <p:nvSpPr>
          <p:cNvPr id="7" name="正方形/長方形 6"/>
          <p:cNvSpPr/>
          <p:nvPr/>
        </p:nvSpPr>
        <p:spPr>
          <a:xfrm>
            <a:off x="4878878" y="2432832"/>
            <a:ext cx="3309158" cy="33091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 smtClean="0">
                <a:solidFill>
                  <a:schemeClr val="tx1"/>
                </a:solidFill>
              </a:rPr>
              <a:t>?</a:t>
            </a:r>
            <a:endParaRPr kumimoji="1" lang="ja-JP" altLang="en-US" sz="5400" dirty="0">
              <a:solidFill>
                <a:schemeClr val="tx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06756" y="1179290"/>
            <a:ext cx="3822492" cy="561563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>
              <a:defRPr sz="1400"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sz="1200" dirty="0">
                <a:solidFill>
                  <a:schemeClr val="tx1"/>
                </a:solidFill>
              </a:rPr>
              <a:t>x = [0,0,1,1;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     0,1,0,1];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w = [2.1, 2;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     -2, -2];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b = [-1;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     3];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u = [2, 2];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c = [-3];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layer1 = Affine(</a:t>
            </a:r>
            <a:r>
              <a:rPr lang="en-US" altLang="ja-JP" sz="1200" dirty="0" err="1">
                <a:solidFill>
                  <a:schemeClr val="tx1"/>
                </a:solidFill>
              </a:rPr>
              <a:t>w,b</a:t>
            </a:r>
            <a:r>
              <a:rPr lang="en-US" altLang="ja-JP" sz="12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layer2 = </a:t>
            </a:r>
            <a:r>
              <a:rPr lang="en-US" altLang="ja-JP" sz="1200" b="1" dirty="0" smtClean="0">
                <a:solidFill>
                  <a:srgbClr val="FF0000"/>
                </a:solidFill>
              </a:rPr>
              <a:t>Step</a:t>
            </a:r>
            <a:r>
              <a:rPr lang="en-US" altLang="ja-JP" sz="1200" dirty="0" smtClean="0">
                <a:solidFill>
                  <a:schemeClr val="tx1"/>
                </a:solidFill>
              </a:rPr>
              <a:t>();</a:t>
            </a:r>
            <a:endParaRPr lang="en-US" altLang="ja-JP" sz="1200" dirty="0">
              <a:solidFill>
                <a:schemeClr val="tx1"/>
              </a:solidFill>
            </a:endParaRPr>
          </a:p>
          <a:p>
            <a:r>
              <a:rPr lang="en-US" altLang="ja-JP" sz="1200" dirty="0">
                <a:solidFill>
                  <a:schemeClr val="tx1"/>
                </a:solidFill>
              </a:rPr>
              <a:t>layer3 = Affine(</a:t>
            </a:r>
            <a:r>
              <a:rPr lang="en-US" altLang="ja-JP" sz="1200" dirty="0" err="1">
                <a:solidFill>
                  <a:schemeClr val="tx1"/>
                </a:solidFill>
              </a:rPr>
              <a:t>u,c</a:t>
            </a:r>
            <a:r>
              <a:rPr lang="en-US" altLang="ja-JP" sz="12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layer4 = </a:t>
            </a:r>
            <a:r>
              <a:rPr lang="en-US" altLang="ja-JP" sz="1200" b="1" dirty="0" smtClean="0">
                <a:solidFill>
                  <a:srgbClr val="FF0000"/>
                </a:solidFill>
              </a:rPr>
              <a:t>Step</a:t>
            </a:r>
            <a:r>
              <a:rPr lang="en-US" altLang="ja-JP" sz="1200" dirty="0" smtClean="0">
                <a:solidFill>
                  <a:schemeClr val="tx1"/>
                </a:solidFill>
              </a:rPr>
              <a:t>();</a:t>
            </a:r>
            <a:endParaRPr lang="en-US" altLang="ja-JP" sz="1200" dirty="0">
              <a:solidFill>
                <a:schemeClr val="tx1"/>
              </a:solidFill>
            </a:endParaRPr>
          </a:p>
          <a:p>
            <a:endParaRPr lang="en-US" altLang="ja-JP" sz="1200" dirty="0">
              <a:solidFill>
                <a:schemeClr val="tx1"/>
              </a:solidFill>
            </a:endParaRPr>
          </a:p>
          <a:p>
            <a:r>
              <a:rPr lang="en-US" altLang="ja-JP" sz="1200" dirty="0">
                <a:solidFill>
                  <a:schemeClr val="tx1"/>
                </a:solidFill>
              </a:rPr>
              <a:t>p = layer1.forward(x);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y = layer2.forward(p)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q = layer3.forward(y);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z = layer4.forward(q)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% Display a mesh graph of output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figure(1);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[X,Y] = </a:t>
            </a:r>
            <a:r>
              <a:rPr lang="en-US" altLang="ja-JP" sz="1200" dirty="0" err="1">
                <a:solidFill>
                  <a:schemeClr val="tx1"/>
                </a:solidFill>
              </a:rPr>
              <a:t>meshgrid</a:t>
            </a:r>
            <a:r>
              <a:rPr lang="en-US" altLang="ja-JP" sz="1200" dirty="0">
                <a:solidFill>
                  <a:schemeClr val="tx1"/>
                </a:solidFill>
              </a:rPr>
              <a:t>(0.00:0.01:1);</a:t>
            </a:r>
          </a:p>
          <a:p>
            <a:r>
              <a:rPr lang="en-US" altLang="ja-JP" sz="1200" dirty="0" err="1">
                <a:solidFill>
                  <a:schemeClr val="tx1"/>
                </a:solidFill>
              </a:rPr>
              <a:t>xg</a:t>
            </a:r>
            <a:r>
              <a:rPr lang="en-US" altLang="ja-JP" sz="1200" dirty="0">
                <a:solidFill>
                  <a:schemeClr val="tx1"/>
                </a:solidFill>
              </a:rPr>
              <a:t> = [X(:), Y(:)]';</a:t>
            </a:r>
          </a:p>
          <a:p>
            <a:r>
              <a:rPr lang="en-US" altLang="ja-JP" sz="1200" dirty="0" err="1">
                <a:solidFill>
                  <a:schemeClr val="tx1"/>
                </a:solidFill>
              </a:rPr>
              <a:t>pg</a:t>
            </a:r>
            <a:r>
              <a:rPr lang="en-US" altLang="ja-JP" sz="1200" dirty="0">
                <a:solidFill>
                  <a:schemeClr val="tx1"/>
                </a:solidFill>
              </a:rPr>
              <a:t> = layer1.forward(</a:t>
            </a:r>
            <a:r>
              <a:rPr lang="en-US" altLang="ja-JP" sz="1200" dirty="0" err="1">
                <a:solidFill>
                  <a:schemeClr val="tx1"/>
                </a:solidFill>
              </a:rPr>
              <a:t>xg</a:t>
            </a:r>
            <a:r>
              <a:rPr lang="en-US" altLang="ja-JP" sz="12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sz="1200" dirty="0" err="1">
                <a:solidFill>
                  <a:schemeClr val="tx1"/>
                </a:solidFill>
              </a:rPr>
              <a:t>yg</a:t>
            </a:r>
            <a:r>
              <a:rPr lang="en-US" altLang="ja-JP" sz="1200" dirty="0">
                <a:solidFill>
                  <a:schemeClr val="tx1"/>
                </a:solidFill>
              </a:rPr>
              <a:t> = layer2.forward(</a:t>
            </a:r>
            <a:r>
              <a:rPr lang="en-US" altLang="ja-JP" sz="1200" dirty="0" err="1">
                <a:solidFill>
                  <a:schemeClr val="tx1"/>
                </a:solidFill>
              </a:rPr>
              <a:t>pg</a:t>
            </a:r>
            <a:r>
              <a:rPr lang="en-US" altLang="ja-JP" sz="12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sz="1200" dirty="0" err="1">
                <a:solidFill>
                  <a:schemeClr val="tx1"/>
                </a:solidFill>
              </a:rPr>
              <a:t>qg</a:t>
            </a:r>
            <a:r>
              <a:rPr lang="en-US" altLang="ja-JP" sz="1200" dirty="0">
                <a:solidFill>
                  <a:schemeClr val="tx1"/>
                </a:solidFill>
              </a:rPr>
              <a:t> = layer3.forward(</a:t>
            </a:r>
            <a:r>
              <a:rPr lang="en-US" altLang="ja-JP" sz="1200" dirty="0" err="1">
                <a:solidFill>
                  <a:schemeClr val="tx1"/>
                </a:solidFill>
              </a:rPr>
              <a:t>yg</a:t>
            </a:r>
            <a:r>
              <a:rPr lang="en-US" altLang="ja-JP" sz="12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sz="1200" dirty="0" err="1">
                <a:solidFill>
                  <a:schemeClr val="tx1"/>
                </a:solidFill>
              </a:rPr>
              <a:t>zg</a:t>
            </a:r>
            <a:r>
              <a:rPr lang="en-US" altLang="ja-JP" sz="1200" dirty="0">
                <a:solidFill>
                  <a:schemeClr val="tx1"/>
                </a:solidFill>
              </a:rPr>
              <a:t> = layer4.forward(</a:t>
            </a:r>
            <a:r>
              <a:rPr lang="en-US" altLang="ja-JP" sz="1200" dirty="0" err="1">
                <a:solidFill>
                  <a:schemeClr val="tx1"/>
                </a:solidFill>
              </a:rPr>
              <a:t>qg</a:t>
            </a:r>
            <a:r>
              <a:rPr lang="en-US" altLang="ja-JP" sz="12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surf(</a:t>
            </a:r>
            <a:r>
              <a:rPr lang="en-US" altLang="ja-JP" sz="1200" dirty="0" err="1">
                <a:solidFill>
                  <a:schemeClr val="tx1"/>
                </a:solidFill>
              </a:rPr>
              <a:t>X,Y,reshape</a:t>
            </a:r>
            <a:r>
              <a:rPr lang="en-US" altLang="ja-JP" sz="1200" dirty="0">
                <a:solidFill>
                  <a:schemeClr val="tx1"/>
                </a:solidFill>
              </a:rPr>
              <a:t>(double(</a:t>
            </a:r>
            <a:r>
              <a:rPr lang="en-US" altLang="ja-JP" sz="1200" dirty="0" err="1">
                <a:solidFill>
                  <a:schemeClr val="tx1"/>
                </a:solidFill>
              </a:rPr>
              <a:t>zg</a:t>
            </a:r>
            <a:r>
              <a:rPr lang="en-US" altLang="ja-JP" sz="1200" dirty="0">
                <a:solidFill>
                  <a:schemeClr val="tx1"/>
                </a:solidFill>
              </a:rPr>
              <a:t>),[101,101]));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06756" y="816703"/>
            <a:ext cx="1568443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example2_2.m</a:t>
            </a:r>
            <a:endParaRPr lang="ja-JP" altLang="en-US" dirty="0"/>
          </a:p>
        </p:txBody>
      </p:sp>
      <p:sp>
        <p:nvSpPr>
          <p:cNvPr id="3" name="右矢印 2"/>
          <p:cNvSpPr/>
          <p:nvPr/>
        </p:nvSpPr>
        <p:spPr>
          <a:xfrm rot="10800000">
            <a:off x="2118002" y="3426899"/>
            <a:ext cx="216131" cy="18466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矢印 9"/>
          <p:cNvSpPr/>
          <p:nvPr/>
        </p:nvSpPr>
        <p:spPr>
          <a:xfrm rot="10800000">
            <a:off x="2118001" y="3802440"/>
            <a:ext cx="216131" cy="18466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88202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Exercise 2.5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48654" y="856515"/>
            <a:ext cx="8571299" cy="836294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If </a:t>
            </a:r>
            <a:r>
              <a:rPr lang="en-US" altLang="ja-JP" sz="2400" dirty="0"/>
              <a:t>we slightly change the value of </a:t>
            </a:r>
            <a:r>
              <a:rPr lang="en-US" altLang="ja-JP" sz="2400" dirty="0" smtClean="0"/>
              <a:t>weights </a:t>
            </a:r>
            <a:r>
              <a:rPr lang="en-US" altLang="ja-JP" sz="2400" dirty="0"/>
              <a:t>or </a:t>
            </a:r>
            <a:r>
              <a:rPr lang="en-US" altLang="ja-JP" sz="2400" dirty="0" smtClean="0"/>
              <a:t>biases in exercise2_4.m, please </a:t>
            </a:r>
            <a:r>
              <a:rPr lang="en-US" altLang="ja-JP" sz="2400" dirty="0"/>
              <a:t>check how the output value </a:t>
            </a:r>
            <a:r>
              <a:rPr lang="en-US" altLang="ja-JP" sz="2400" dirty="0" smtClean="0"/>
              <a:t>changes.</a:t>
            </a:r>
            <a:endParaRPr lang="ja-JP" altLang="en-US" sz="2400" dirty="0"/>
          </a:p>
        </p:txBody>
      </p:sp>
      <p:sp>
        <p:nvSpPr>
          <p:cNvPr id="9" name="正方形/長方形 8"/>
          <p:cNvSpPr/>
          <p:nvPr/>
        </p:nvSpPr>
        <p:spPr>
          <a:xfrm>
            <a:off x="2540373" y="1792579"/>
            <a:ext cx="4525444" cy="49396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670282" y="1631817"/>
            <a:ext cx="1529458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exercise2_5.m</a:t>
            </a:r>
            <a:endParaRPr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2898040" y="2105560"/>
            <a:ext cx="3774926" cy="442719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 = [0,0,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</a:t>
            </a:r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</a:t>
            </a:r>
            <a:r>
              <a:rPr lang="pl-PL" altLang="ja-JP" sz="14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  <a:endParaRPr lang="pl-PL" altLang="ja-JP" sz="14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0,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</a:t>
            </a:r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0,</a:t>
            </a:r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1];</a:t>
            </a:r>
          </a:p>
          <a:p>
            <a:endParaRPr lang="pl-PL" altLang="ja-JP" sz="14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 = [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*</a:t>
            </a:r>
            <a:r>
              <a:rPr lang="pl-PL" altLang="ja-JP" sz="14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</a:t>
            </a:r>
            <a:r>
              <a:rPr lang="en-US" altLang="ja-JP" sz="14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*;</a:t>
            </a:r>
            <a:endParaRPr lang="en-US" altLang="ja-JP" sz="14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*,*</a:t>
            </a:r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];</a:t>
            </a:r>
          </a:p>
          <a:p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 = [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*</a:t>
            </a:r>
            <a:r>
              <a:rPr lang="pl-PL" altLang="ja-JP" sz="14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  <a:endParaRPr lang="pl-PL" altLang="ja-JP" sz="14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*</a:t>
            </a:r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];</a:t>
            </a:r>
          </a:p>
          <a:p>
            <a:endParaRPr lang="pl-PL" altLang="ja-JP" sz="14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 = [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*</a:t>
            </a:r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*</a:t>
            </a:r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];</a:t>
            </a:r>
          </a:p>
          <a:p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 = [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*</a:t>
            </a:r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];</a:t>
            </a:r>
          </a:p>
          <a:p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</a:t>
            </a:r>
          </a:p>
          <a:p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layer1 = Affine(w,b);</a:t>
            </a:r>
          </a:p>
          <a:p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layer2 = Sigmoid();</a:t>
            </a:r>
          </a:p>
          <a:p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layer3 = Affine(u,c);</a:t>
            </a:r>
          </a:p>
          <a:p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layer4 = Sigmoid();</a:t>
            </a:r>
          </a:p>
          <a:p>
            <a:endParaRPr lang="pl-PL" altLang="ja-JP" sz="14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 = layer1.forward(x);</a:t>
            </a:r>
          </a:p>
          <a:p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 = layer2.forward(p)</a:t>
            </a:r>
          </a:p>
          <a:p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q = layer3.forward(y);</a:t>
            </a:r>
          </a:p>
          <a:p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z = layer4.forward(q)</a:t>
            </a:r>
            <a:endParaRPr lang="ja-JP" altLang="en-US" sz="14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3" name="右中かっこ 12"/>
          <p:cNvSpPr/>
          <p:nvPr/>
        </p:nvSpPr>
        <p:spPr>
          <a:xfrm>
            <a:off x="3967919" y="2803533"/>
            <a:ext cx="231821" cy="1577336"/>
          </a:xfrm>
          <a:prstGeom prst="rightBrace">
            <a:avLst>
              <a:gd name="adj1" fmla="val 5348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4263779" y="3269035"/>
            <a:ext cx="2011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Change these values slightly.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9300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822960" y="758952"/>
            <a:ext cx="7747462" cy="3566160"/>
          </a:xfrm>
        </p:spPr>
        <p:txBody>
          <a:bodyPr>
            <a:normAutofit/>
          </a:bodyPr>
          <a:lstStyle/>
          <a:p>
            <a:r>
              <a:rPr lang="en-US" altLang="ja-JP" sz="5400" dirty="0" smtClean="0"/>
              <a:t>Learning </a:t>
            </a:r>
            <a:r>
              <a:rPr kumimoji="1" lang="en-US" altLang="ja-JP" sz="5400" dirty="0" smtClean="0"/>
              <a:t>Neural Network</a:t>
            </a:r>
            <a:endParaRPr kumimoji="1" lang="ja-JP" altLang="en-US" sz="5400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99777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Why we use sigmoid function?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23895" y="737425"/>
            <a:ext cx="89441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Ｉｎ </a:t>
            </a:r>
            <a:r>
              <a:rPr lang="en-US" altLang="ja-JP" sz="2400" dirty="0" smtClean="0"/>
              <a:t>the </a:t>
            </a:r>
            <a:r>
              <a:rPr kumimoji="1" lang="en-US" altLang="ja-JP" sz="2400" dirty="0" smtClean="0"/>
              <a:t>exercise 2.2 and 2.3,  </a:t>
            </a:r>
            <a:r>
              <a:rPr lang="en-US" altLang="ja-JP" sz="2400" dirty="0" smtClean="0"/>
              <a:t>y</a:t>
            </a:r>
            <a:r>
              <a:rPr kumimoji="1" lang="en-US" altLang="ja-JP" sz="2400" dirty="0" smtClean="0"/>
              <a:t>ou could find appropriate value </a:t>
            </a:r>
            <a:r>
              <a:rPr lang="en-US" altLang="ja-JP" sz="2400" dirty="0" smtClean="0"/>
              <a:t>for the </a:t>
            </a:r>
            <a:r>
              <a:rPr kumimoji="1" lang="en-US" altLang="ja-JP" sz="2400" dirty="0" smtClean="0"/>
              <a:t>parameters (</a:t>
            </a:r>
            <a:r>
              <a:rPr lang="en-US" altLang="ja-JP" sz="2400" dirty="0" err="1" smtClean="0"/>
              <a:t>i.e</a:t>
            </a:r>
            <a:r>
              <a:rPr lang="en-US" altLang="ja-JP" sz="2400" dirty="0" smtClean="0"/>
              <a:t>, weights and thresholds)</a:t>
            </a:r>
            <a:r>
              <a:rPr kumimoji="1" lang="en-US" altLang="ja-JP" sz="2400" dirty="0" smtClean="0"/>
              <a:t>.</a:t>
            </a:r>
          </a:p>
          <a:p>
            <a:endParaRPr kumimoji="1" lang="en-US" altLang="ja-JP" sz="2400" dirty="0" smtClean="0"/>
          </a:p>
          <a:p>
            <a:r>
              <a:rPr lang="en-US" altLang="ja-JP" sz="2400" dirty="0" smtClean="0"/>
              <a:t>When </a:t>
            </a:r>
            <a:r>
              <a:rPr lang="en-US" altLang="ja-JP" sz="2400" dirty="0"/>
              <a:t>we </a:t>
            </a:r>
            <a:r>
              <a:rPr lang="en-US" altLang="ja-JP" sz="2400" dirty="0" smtClean="0"/>
              <a:t>want to </a:t>
            </a:r>
            <a:r>
              <a:rPr lang="en-US" altLang="ja-JP" sz="2400" dirty="0" err="1" smtClean="0"/>
              <a:t>constract</a:t>
            </a:r>
            <a:r>
              <a:rPr lang="en-US" altLang="ja-JP" sz="2400" dirty="0" smtClean="0"/>
              <a:t> </a:t>
            </a:r>
            <a:r>
              <a:rPr lang="en-US" altLang="ja-JP" sz="2400" dirty="0"/>
              <a:t>larger neural network in </a:t>
            </a:r>
            <a:r>
              <a:rPr lang="en-US" altLang="ja-JP" sz="2400" dirty="0" smtClean="0"/>
              <a:t>practical, it is hard or impossible to find appropriate value with human power.</a:t>
            </a:r>
          </a:p>
          <a:p>
            <a:endParaRPr lang="en-US" altLang="ja-JP" sz="2400" dirty="0" smtClean="0"/>
          </a:p>
          <a:p>
            <a:r>
              <a:rPr lang="en-US" altLang="ja-JP" sz="2400" dirty="0"/>
              <a:t>We want to </a:t>
            </a:r>
            <a:r>
              <a:rPr lang="en-US" altLang="ja-JP" sz="2400" dirty="0" smtClean="0"/>
              <a:t>find </a:t>
            </a:r>
            <a:r>
              <a:rPr lang="en-US" altLang="ja-JP" sz="2400" dirty="0"/>
              <a:t>optimal </a:t>
            </a:r>
            <a:r>
              <a:rPr lang="en-US" altLang="ja-JP" sz="2400" dirty="0" smtClean="0"/>
              <a:t>parameters  </a:t>
            </a:r>
            <a:r>
              <a:rPr lang="en-US" altLang="ja-JP" sz="2400" u="sng" dirty="0">
                <a:solidFill>
                  <a:srgbClr val="FF0000"/>
                </a:solidFill>
              </a:rPr>
              <a:t>AUTOMATICALY</a:t>
            </a:r>
            <a:r>
              <a:rPr lang="en-US" altLang="ja-JP" sz="2400" dirty="0"/>
              <a:t>.</a:t>
            </a:r>
            <a:endParaRPr lang="ja-JP" altLang="en-US" sz="2400" dirty="0"/>
          </a:p>
          <a:p>
            <a:endParaRPr kumimoji="1" lang="ja-JP" altLang="en-US" sz="2400" dirty="0"/>
          </a:p>
        </p:txBody>
      </p:sp>
      <p:sp>
        <p:nvSpPr>
          <p:cNvPr id="6" name="正方形/長方形 5"/>
          <p:cNvSpPr/>
          <p:nvPr/>
        </p:nvSpPr>
        <p:spPr>
          <a:xfrm>
            <a:off x="1297068" y="3487406"/>
            <a:ext cx="2583059" cy="27646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772234" y="5048318"/>
              <a:ext cx="1697067" cy="109440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565689">
                      <a:extLst>
                        <a:ext uri="{9D8B030D-6E8A-4147-A177-3AD203B41FA5}">
                          <a16:colId xmlns:a16="http://schemas.microsoft.com/office/drawing/2014/main" val="3794319138"/>
                        </a:ext>
                      </a:extLst>
                    </a:gridCol>
                    <a:gridCol w="565689">
                      <a:extLst>
                        <a:ext uri="{9D8B030D-6E8A-4147-A177-3AD203B41FA5}">
                          <a16:colId xmlns:a16="http://schemas.microsoft.com/office/drawing/2014/main" val="3485349666"/>
                        </a:ext>
                      </a:extLst>
                    </a:gridCol>
                    <a:gridCol w="565689">
                      <a:extLst>
                        <a:ext uri="{9D8B030D-6E8A-4147-A177-3AD203B41FA5}">
                          <a16:colId xmlns:a16="http://schemas.microsoft.com/office/drawing/2014/main" val="1657222314"/>
                        </a:ext>
                      </a:extLst>
                    </a:gridCol>
                  </a:tblGrid>
                  <a:tr h="20003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871833186"/>
                      </a:ext>
                    </a:extLst>
                  </a:tr>
                  <a:tr h="200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2503296175"/>
                      </a:ext>
                    </a:extLst>
                  </a:tr>
                  <a:tr h="200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1075581083"/>
                      </a:ext>
                    </a:extLst>
                  </a:tr>
                  <a:tr h="200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4116625603"/>
                      </a:ext>
                    </a:extLst>
                  </a:tr>
                  <a:tr h="200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13773142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6745264"/>
                  </p:ext>
                </p:extLst>
              </p:nvPr>
            </p:nvGraphicFramePr>
            <p:xfrm>
              <a:off x="1772234" y="5048318"/>
              <a:ext cx="1697067" cy="109440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565689">
                      <a:extLst>
                        <a:ext uri="{9D8B030D-6E8A-4147-A177-3AD203B41FA5}">
                          <a16:colId xmlns:a16="http://schemas.microsoft.com/office/drawing/2014/main" val="3794319138"/>
                        </a:ext>
                      </a:extLst>
                    </a:gridCol>
                    <a:gridCol w="565689">
                      <a:extLst>
                        <a:ext uri="{9D8B030D-6E8A-4147-A177-3AD203B41FA5}">
                          <a16:colId xmlns:a16="http://schemas.microsoft.com/office/drawing/2014/main" val="3485349666"/>
                        </a:ext>
                      </a:extLst>
                    </a:gridCol>
                    <a:gridCol w="565689">
                      <a:extLst>
                        <a:ext uri="{9D8B030D-6E8A-4147-A177-3AD203B41FA5}">
                          <a16:colId xmlns:a16="http://schemas.microsoft.com/office/drawing/2014/main" val="1657222314"/>
                        </a:ext>
                      </a:extLst>
                    </a:gridCol>
                  </a:tblGrid>
                  <a:tr h="2188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 anchor="ctr">
                        <a:blipFill>
                          <a:blip r:embed="rId2"/>
                          <a:stretch>
                            <a:fillRect l="-1075" t="-2778" r="-205376" b="-4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 anchor="ctr">
                        <a:blipFill>
                          <a:blip r:embed="rId2"/>
                          <a:stretch>
                            <a:fillRect l="-100000" t="-2778" r="-103191" b="-4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 anchor="ctr">
                        <a:blipFill>
                          <a:blip r:embed="rId2"/>
                          <a:stretch>
                            <a:fillRect l="-202151" t="-2778" r="-4301" b="-4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1833186"/>
                      </a:ext>
                    </a:extLst>
                  </a:tr>
                  <a:tr h="218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2503296175"/>
                      </a:ext>
                    </a:extLst>
                  </a:tr>
                  <a:tr h="218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1075581083"/>
                      </a:ext>
                    </a:extLst>
                  </a:tr>
                  <a:tr h="218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4116625603"/>
                      </a:ext>
                    </a:extLst>
                  </a:tr>
                  <a:tr h="218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1377314207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8" name="グループ化 7"/>
          <p:cNvGrpSpPr/>
          <p:nvPr/>
        </p:nvGrpSpPr>
        <p:grpSpPr>
          <a:xfrm>
            <a:off x="1654851" y="3536904"/>
            <a:ext cx="2127966" cy="1159090"/>
            <a:chOff x="1923347" y="1662022"/>
            <a:chExt cx="2127966" cy="1159090"/>
          </a:xfrm>
        </p:grpSpPr>
        <p:cxnSp>
          <p:nvCxnSpPr>
            <p:cNvPr id="9" name="直線コネクタ 8"/>
            <p:cNvCxnSpPr/>
            <p:nvPr/>
          </p:nvCxnSpPr>
          <p:spPr>
            <a:xfrm>
              <a:off x="2218980" y="2163273"/>
              <a:ext cx="3912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>
              <a:off x="2217173" y="2656486"/>
              <a:ext cx="40902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/>
                <p:cNvSpPr txBox="1"/>
                <p:nvPr/>
              </p:nvSpPr>
              <p:spPr>
                <a:xfrm>
                  <a:off x="1933330" y="1999487"/>
                  <a:ext cx="2761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0" name="テキスト ボックス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3330" y="1999487"/>
                  <a:ext cx="276101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3333" r="-8889" b="-1555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/>
                <p:cNvSpPr txBox="1"/>
                <p:nvPr/>
              </p:nvSpPr>
              <p:spPr>
                <a:xfrm>
                  <a:off x="1923347" y="2479329"/>
                  <a:ext cx="2814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1" name="テキスト ボックス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3347" y="2479329"/>
                  <a:ext cx="281423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2766" r="-6383" b="-1555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直線コネクタ 12"/>
            <p:cNvCxnSpPr/>
            <p:nvPr/>
          </p:nvCxnSpPr>
          <p:spPr>
            <a:xfrm>
              <a:off x="3498658" y="2413604"/>
              <a:ext cx="35451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/>
                <p:cNvSpPr txBox="1"/>
                <p:nvPr/>
              </p:nvSpPr>
              <p:spPr>
                <a:xfrm>
                  <a:off x="3864595" y="2256966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3" name="テキスト ボックス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4595" y="2256966"/>
                  <a:ext cx="186718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2258" r="-25806" b="-2391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テキスト ボックス 14"/>
            <p:cNvSpPr txBox="1"/>
            <p:nvPr/>
          </p:nvSpPr>
          <p:spPr>
            <a:xfrm>
              <a:off x="2676765" y="1662022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XOR</a:t>
              </a:r>
              <a:endParaRPr kumimoji="1" lang="ja-JP" altLang="en-US" dirty="0"/>
            </a:p>
          </p:txBody>
        </p:sp>
        <p:sp>
          <p:nvSpPr>
            <p:cNvPr id="16" name="フローチャート: 記憶データ 59"/>
            <p:cNvSpPr/>
            <p:nvPr/>
          </p:nvSpPr>
          <p:spPr>
            <a:xfrm flipH="1">
              <a:off x="2480081" y="2020620"/>
              <a:ext cx="1025318" cy="794218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213 w 10085"/>
                <a:gd name="connsiteY0" fmla="*/ 41 h 10000"/>
                <a:gd name="connsiteX1" fmla="*/ 10085 w 10085"/>
                <a:gd name="connsiteY1" fmla="*/ 0 h 10000"/>
                <a:gd name="connsiteX2" fmla="*/ 8418 w 10085"/>
                <a:gd name="connsiteY2" fmla="*/ 5000 h 10000"/>
                <a:gd name="connsiteX3" fmla="*/ 10085 w 10085"/>
                <a:gd name="connsiteY3" fmla="*/ 10000 h 10000"/>
                <a:gd name="connsiteX4" fmla="*/ 1752 w 10085"/>
                <a:gd name="connsiteY4" fmla="*/ 10000 h 10000"/>
                <a:gd name="connsiteX5" fmla="*/ 85 w 10085"/>
                <a:gd name="connsiteY5" fmla="*/ 5000 h 10000"/>
                <a:gd name="connsiteX6" fmla="*/ 4213 w 10085"/>
                <a:gd name="connsiteY6" fmla="*/ 41 h 10000"/>
                <a:gd name="connsiteX0" fmla="*/ 4129 w 10001"/>
                <a:gd name="connsiteY0" fmla="*/ 41 h 10000"/>
                <a:gd name="connsiteX1" fmla="*/ 10001 w 10001"/>
                <a:gd name="connsiteY1" fmla="*/ 0 h 10000"/>
                <a:gd name="connsiteX2" fmla="*/ 8334 w 10001"/>
                <a:gd name="connsiteY2" fmla="*/ 5000 h 10000"/>
                <a:gd name="connsiteX3" fmla="*/ 10001 w 10001"/>
                <a:gd name="connsiteY3" fmla="*/ 10000 h 10000"/>
                <a:gd name="connsiteX4" fmla="*/ 4218 w 10001"/>
                <a:gd name="connsiteY4" fmla="*/ 9918 h 10000"/>
                <a:gd name="connsiteX5" fmla="*/ 1 w 10001"/>
                <a:gd name="connsiteY5" fmla="*/ 5000 h 10000"/>
                <a:gd name="connsiteX6" fmla="*/ 4129 w 10001"/>
                <a:gd name="connsiteY6" fmla="*/ 41 h 10000"/>
                <a:gd name="connsiteX0" fmla="*/ 4262 w 10134"/>
                <a:gd name="connsiteY0" fmla="*/ 41 h 10000"/>
                <a:gd name="connsiteX1" fmla="*/ 10134 w 10134"/>
                <a:gd name="connsiteY1" fmla="*/ 0 h 10000"/>
                <a:gd name="connsiteX2" fmla="*/ 8467 w 10134"/>
                <a:gd name="connsiteY2" fmla="*/ 5000 h 10000"/>
                <a:gd name="connsiteX3" fmla="*/ 10134 w 10134"/>
                <a:gd name="connsiteY3" fmla="*/ 10000 h 10000"/>
                <a:gd name="connsiteX4" fmla="*/ 4351 w 10134"/>
                <a:gd name="connsiteY4" fmla="*/ 9918 h 10000"/>
                <a:gd name="connsiteX5" fmla="*/ 134 w 10134"/>
                <a:gd name="connsiteY5" fmla="*/ 5000 h 10000"/>
                <a:gd name="connsiteX6" fmla="*/ 4262 w 10134"/>
                <a:gd name="connsiteY6" fmla="*/ 41 h 10000"/>
                <a:gd name="connsiteX0" fmla="*/ 4301 w 10173"/>
                <a:gd name="connsiteY0" fmla="*/ 41 h 10000"/>
                <a:gd name="connsiteX1" fmla="*/ 10173 w 10173"/>
                <a:gd name="connsiteY1" fmla="*/ 0 h 10000"/>
                <a:gd name="connsiteX2" fmla="*/ 8506 w 10173"/>
                <a:gd name="connsiteY2" fmla="*/ 5000 h 10000"/>
                <a:gd name="connsiteX3" fmla="*/ 10173 w 10173"/>
                <a:gd name="connsiteY3" fmla="*/ 10000 h 10000"/>
                <a:gd name="connsiteX4" fmla="*/ 4390 w 10173"/>
                <a:gd name="connsiteY4" fmla="*/ 9918 h 10000"/>
                <a:gd name="connsiteX5" fmla="*/ 173 w 10173"/>
                <a:gd name="connsiteY5" fmla="*/ 5000 h 10000"/>
                <a:gd name="connsiteX6" fmla="*/ 4301 w 10173"/>
                <a:gd name="connsiteY6" fmla="*/ 41 h 10000"/>
                <a:gd name="connsiteX0" fmla="*/ 4129 w 10001"/>
                <a:gd name="connsiteY0" fmla="*/ 41 h 10000"/>
                <a:gd name="connsiteX1" fmla="*/ 10001 w 10001"/>
                <a:gd name="connsiteY1" fmla="*/ 0 h 10000"/>
                <a:gd name="connsiteX2" fmla="*/ 8334 w 10001"/>
                <a:gd name="connsiteY2" fmla="*/ 5000 h 10000"/>
                <a:gd name="connsiteX3" fmla="*/ 10001 w 10001"/>
                <a:gd name="connsiteY3" fmla="*/ 10000 h 10000"/>
                <a:gd name="connsiteX4" fmla="*/ 4218 w 10001"/>
                <a:gd name="connsiteY4" fmla="*/ 9918 h 10000"/>
                <a:gd name="connsiteX5" fmla="*/ 1 w 10001"/>
                <a:gd name="connsiteY5" fmla="*/ 5000 h 10000"/>
                <a:gd name="connsiteX6" fmla="*/ 4129 w 10001"/>
                <a:gd name="connsiteY6" fmla="*/ 41 h 10000"/>
                <a:gd name="connsiteX0" fmla="*/ 4129 w 10001"/>
                <a:gd name="connsiteY0" fmla="*/ 41 h 10000"/>
                <a:gd name="connsiteX1" fmla="*/ 10001 w 10001"/>
                <a:gd name="connsiteY1" fmla="*/ 0 h 10000"/>
                <a:gd name="connsiteX2" fmla="*/ 8334 w 10001"/>
                <a:gd name="connsiteY2" fmla="*/ 5000 h 10000"/>
                <a:gd name="connsiteX3" fmla="*/ 10001 w 10001"/>
                <a:gd name="connsiteY3" fmla="*/ 10000 h 10000"/>
                <a:gd name="connsiteX4" fmla="*/ 4218 w 10001"/>
                <a:gd name="connsiteY4" fmla="*/ 9918 h 10000"/>
                <a:gd name="connsiteX5" fmla="*/ 1 w 10001"/>
                <a:gd name="connsiteY5" fmla="*/ 5000 h 10000"/>
                <a:gd name="connsiteX6" fmla="*/ 4129 w 10001"/>
                <a:gd name="connsiteY6" fmla="*/ 41 h 10000"/>
                <a:gd name="connsiteX0" fmla="*/ 4129 w 10001"/>
                <a:gd name="connsiteY0" fmla="*/ 41 h 10000"/>
                <a:gd name="connsiteX1" fmla="*/ 10001 w 10001"/>
                <a:gd name="connsiteY1" fmla="*/ 0 h 10000"/>
                <a:gd name="connsiteX2" fmla="*/ 8334 w 10001"/>
                <a:gd name="connsiteY2" fmla="*/ 5000 h 10000"/>
                <a:gd name="connsiteX3" fmla="*/ 10001 w 10001"/>
                <a:gd name="connsiteY3" fmla="*/ 10000 h 10000"/>
                <a:gd name="connsiteX4" fmla="*/ 4218 w 10001"/>
                <a:gd name="connsiteY4" fmla="*/ 9918 h 10000"/>
                <a:gd name="connsiteX5" fmla="*/ 1 w 10001"/>
                <a:gd name="connsiteY5" fmla="*/ 5000 h 10000"/>
                <a:gd name="connsiteX6" fmla="*/ 4129 w 10001"/>
                <a:gd name="connsiteY6" fmla="*/ 41 h 10000"/>
                <a:gd name="connsiteX0" fmla="*/ 4129 w 10001"/>
                <a:gd name="connsiteY0" fmla="*/ 41 h 10000"/>
                <a:gd name="connsiteX1" fmla="*/ 10001 w 10001"/>
                <a:gd name="connsiteY1" fmla="*/ 0 h 10000"/>
                <a:gd name="connsiteX2" fmla="*/ 8334 w 10001"/>
                <a:gd name="connsiteY2" fmla="*/ 5000 h 10000"/>
                <a:gd name="connsiteX3" fmla="*/ 10001 w 10001"/>
                <a:gd name="connsiteY3" fmla="*/ 10000 h 10000"/>
                <a:gd name="connsiteX4" fmla="*/ 4218 w 10001"/>
                <a:gd name="connsiteY4" fmla="*/ 9918 h 10000"/>
                <a:gd name="connsiteX5" fmla="*/ 1 w 10001"/>
                <a:gd name="connsiteY5" fmla="*/ 5000 h 10000"/>
                <a:gd name="connsiteX6" fmla="*/ 4129 w 10001"/>
                <a:gd name="connsiteY6" fmla="*/ 41 h 10000"/>
                <a:gd name="connsiteX0" fmla="*/ 4129 w 10001"/>
                <a:gd name="connsiteY0" fmla="*/ 41 h 10000"/>
                <a:gd name="connsiteX1" fmla="*/ 10001 w 10001"/>
                <a:gd name="connsiteY1" fmla="*/ 0 h 10000"/>
                <a:gd name="connsiteX2" fmla="*/ 8334 w 10001"/>
                <a:gd name="connsiteY2" fmla="*/ 5000 h 10000"/>
                <a:gd name="connsiteX3" fmla="*/ 10001 w 10001"/>
                <a:gd name="connsiteY3" fmla="*/ 10000 h 10000"/>
                <a:gd name="connsiteX4" fmla="*/ 4218 w 10001"/>
                <a:gd name="connsiteY4" fmla="*/ 9918 h 10000"/>
                <a:gd name="connsiteX5" fmla="*/ 1 w 10001"/>
                <a:gd name="connsiteY5" fmla="*/ 5000 h 10000"/>
                <a:gd name="connsiteX6" fmla="*/ 4129 w 10001"/>
                <a:gd name="connsiteY6" fmla="*/ 41 h 10000"/>
                <a:gd name="connsiteX0" fmla="*/ 4129 w 10001"/>
                <a:gd name="connsiteY0" fmla="*/ 41 h 10000"/>
                <a:gd name="connsiteX1" fmla="*/ 10001 w 10001"/>
                <a:gd name="connsiteY1" fmla="*/ 0 h 10000"/>
                <a:gd name="connsiteX2" fmla="*/ 7934 w 10001"/>
                <a:gd name="connsiteY2" fmla="*/ 5122 h 10000"/>
                <a:gd name="connsiteX3" fmla="*/ 10001 w 10001"/>
                <a:gd name="connsiteY3" fmla="*/ 10000 h 10000"/>
                <a:gd name="connsiteX4" fmla="*/ 4218 w 10001"/>
                <a:gd name="connsiteY4" fmla="*/ 9918 h 10000"/>
                <a:gd name="connsiteX5" fmla="*/ 1 w 10001"/>
                <a:gd name="connsiteY5" fmla="*/ 5000 h 10000"/>
                <a:gd name="connsiteX6" fmla="*/ 4129 w 10001"/>
                <a:gd name="connsiteY6" fmla="*/ 41 h 10000"/>
                <a:gd name="connsiteX0" fmla="*/ 4129 w 10001"/>
                <a:gd name="connsiteY0" fmla="*/ 41 h 10000"/>
                <a:gd name="connsiteX1" fmla="*/ 10001 w 10001"/>
                <a:gd name="connsiteY1" fmla="*/ 0 h 10000"/>
                <a:gd name="connsiteX2" fmla="*/ 7934 w 10001"/>
                <a:gd name="connsiteY2" fmla="*/ 5122 h 10000"/>
                <a:gd name="connsiteX3" fmla="*/ 10001 w 10001"/>
                <a:gd name="connsiteY3" fmla="*/ 10000 h 10000"/>
                <a:gd name="connsiteX4" fmla="*/ 4218 w 10001"/>
                <a:gd name="connsiteY4" fmla="*/ 9918 h 10000"/>
                <a:gd name="connsiteX5" fmla="*/ 1 w 10001"/>
                <a:gd name="connsiteY5" fmla="*/ 5000 h 10000"/>
                <a:gd name="connsiteX6" fmla="*/ 4129 w 10001"/>
                <a:gd name="connsiteY6" fmla="*/ 41 h 10000"/>
                <a:gd name="connsiteX0" fmla="*/ 4129 w 10001"/>
                <a:gd name="connsiteY0" fmla="*/ 41 h 10000"/>
                <a:gd name="connsiteX1" fmla="*/ 10001 w 10001"/>
                <a:gd name="connsiteY1" fmla="*/ 0 h 10000"/>
                <a:gd name="connsiteX2" fmla="*/ 7934 w 10001"/>
                <a:gd name="connsiteY2" fmla="*/ 5122 h 10000"/>
                <a:gd name="connsiteX3" fmla="*/ 10001 w 10001"/>
                <a:gd name="connsiteY3" fmla="*/ 10000 h 10000"/>
                <a:gd name="connsiteX4" fmla="*/ 4218 w 10001"/>
                <a:gd name="connsiteY4" fmla="*/ 9918 h 10000"/>
                <a:gd name="connsiteX5" fmla="*/ 1 w 10001"/>
                <a:gd name="connsiteY5" fmla="*/ 5000 h 10000"/>
                <a:gd name="connsiteX6" fmla="*/ 4129 w 10001"/>
                <a:gd name="connsiteY6" fmla="*/ 41 h 10000"/>
                <a:gd name="connsiteX0" fmla="*/ 6139 w 10029"/>
                <a:gd name="connsiteY0" fmla="*/ 41 h 10000"/>
                <a:gd name="connsiteX1" fmla="*/ 10029 w 10029"/>
                <a:gd name="connsiteY1" fmla="*/ 0 h 10000"/>
                <a:gd name="connsiteX2" fmla="*/ 7962 w 10029"/>
                <a:gd name="connsiteY2" fmla="*/ 5122 h 10000"/>
                <a:gd name="connsiteX3" fmla="*/ 10029 w 10029"/>
                <a:gd name="connsiteY3" fmla="*/ 10000 h 10000"/>
                <a:gd name="connsiteX4" fmla="*/ 4246 w 10029"/>
                <a:gd name="connsiteY4" fmla="*/ 9918 h 10000"/>
                <a:gd name="connsiteX5" fmla="*/ 29 w 10029"/>
                <a:gd name="connsiteY5" fmla="*/ 5000 h 10000"/>
                <a:gd name="connsiteX6" fmla="*/ 6139 w 10029"/>
                <a:gd name="connsiteY6" fmla="*/ 41 h 10000"/>
                <a:gd name="connsiteX0" fmla="*/ 6139 w 10029"/>
                <a:gd name="connsiteY0" fmla="*/ 41 h 10000"/>
                <a:gd name="connsiteX1" fmla="*/ 10029 w 10029"/>
                <a:gd name="connsiteY1" fmla="*/ 0 h 10000"/>
                <a:gd name="connsiteX2" fmla="*/ 7962 w 10029"/>
                <a:gd name="connsiteY2" fmla="*/ 5122 h 10000"/>
                <a:gd name="connsiteX3" fmla="*/ 10029 w 10029"/>
                <a:gd name="connsiteY3" fmla="*/ 10000 h 10000"/>
                <a:gd name="connsiteX4" fmla="*/ 4246 w 10029"/>
                <a:gd name="connsiteY4" fmla="*/ 9918 h 10000"/>
                <a:gd name="connsiteX5" fmla="*/ 29 w 10029"/>
                <a:gd name="connsiteY5" fmla="*/ 5000 h 10000"/>
                <a:gd name="connsiteX6" fmla="*/ 6139 w 10029"/>
                <a:gd name="connsiteY6" fmla="*/ 41 h 10000"/>
                <a:gd name="connsiteX0" fmla="*/ 6111 w 10001"/>
                <a:gd name="connsiteY0" fmla="*/ 41 h 10000"/>
                <a:gd name="connsiteX1" fmla="*/ 10001 w 10001"/>
                <a:gd name="connsiteY1" fmla="*/ 0 h 10000"/>
                <a:gd name="connsiteX2" fmla="*/ 7934 w 10001"/>
                <a:gd name="connsiteY2" fmla="*/ 5122 h 10000"/>
                <a:gd name="connsiteX3" fmla="*/ 10001 w 10001"/>
                <a:gd name="connsiteY3" fmla="*/ 10000 h 10000"/>
                <a:gd name="connsiteX4" fmla="*/ 6088 w 10001"/>
                <a:gd name="connsiteY4" fmla="*/ 10000 h 10000"/>
                <a:gd name="connsiteX5" fmla="*/ 1 w 10001"/>
                <a:gd name="connsiteY5" fmla="*/ 5000 h 10000"/>
                <a:gd name="connsiteX6" fmla="*/ 6111 w 10001"/>
                <a:gd name="connsiteY6" fmla="*/ 41 h 10000"/>
                <a:gd name="connsiteX0" fmla="*/ 6111 w 10001"/>
                <a:gd name="connsiteY0" fmla="*/ 41 h 10001"/>
                <a:gd name="connsiteX1" fmla="*/ 10001 w 10001"/>
                <a:gd name="connsiteY1" fmla="*/ 0 h 10001"/>
                <a:gd name="connsiteX2" fmla="*/ 7934 w 10001"/>
                <a:gd name="connsiteY2" fmla="*/ 5122 h 10001"/>
                <a:gd name="connsiteX3" fmla="*/ 10001 w 10001"/>
                <a:gd name="connsiteY3" fmla="*/ 10000 h 10001"/>
                <a:gd name="connsiteX4" fmla="*/ 6088 w 10001"/>
                <a:gd name="connsiteY4" fmla="*/ 10000 h 10001"/>
                <a:gd name="connsiteX5" fmla="*/ 1 w 10001"/>
                <a:gd name="connsiteY5" fmla="*/ 5000 h 10001"/>
                <a:gd name="connsiteX6" fmla="*/ 6111 w 10001"/>
                <a:gd name="connsiteY6" fmla="*/ 41 h 10001"/>
                <a:gd name="connsiteX0" fmla="*/ 6111 w 10001"/>
                <a:gd name="connsiteY0" fmla="*/ 41 h 10001"/>
                <a:gd name="connsiteX1" fmla="*/ 10001 w 10001"/>
                <a:gd name="connsiteY1" fmla="*/ 0 h 10001"/>
                <a:gd name="connsiteX2" fmla="*/ 7934 w 10001"/>
                <a:gd name="connsiteY2" fmla="*/ 5122 h 10001"/>
                <a:gd name="connsiteX3" fmla="*/ 10001 w 10001"/>
                <a:gd name="connsiteY3" fmla="*/ 10000 h 10001"/>
                <a:gd name="connsiteX4" fmla="*/ 6088 w 10001"/>
                <a:gd name="connsiteY4" fmla="*/ 10000 h 10001"/>
                <a:gd name="connsiteX5" fmla="*/ 1 w 10001"/>
                <a:gd name="connsiteY5" fmla="*/ 5000 h 10001"/>
                <a:gd name="connsiteX6" fmla="*/ 6111 w 10001"/>
                <a:gd name="connsiteY6" fmla="*/ 41 h 10001"/>
                <a:gd name="connsiteX0" fmla="*/ 6111 w 10001"/>
                <a:gd name="connsiteY0" fmla="*/ 41 h 10001"/>
                <a:gd name="connsiteX1" fmla="*/ 10001 w 10001"/>
                <a:gd name="connsiteY1" fmla="*/ 0 h 10001"/>
                <a:gd name="connsiteX2" fmla="*/ 7934 w 10001"/>
                <a:gd name="connsiteY2" fmla="*/ 5122 h 10001"/>
                <a:gd name="connsiteX3" fmla="*/ 10001 w 10001"/>
                <a:gd name="connsiteY3" fmla="*/ 10000 h 10001"/>
                <a:gd name="connsiteX4" fmla="*/ 6088 w 10001"/>
                <a:gd name="connsiteY4" fmla="*/ 10000 h 10001"/>
                <a:gd name="connsiteX5" fmla="*/ 1 w 10001"/>
                <a:gd name="connsiteY5" fmla="*/ 5000 h 10001"/>
                <a:gd name="connsiteX6" fmla="*/ 6111 w 10001"/>
                <a:gd name="connsiteY6" fmla="*/ 41 h 10001"/>
                <a:gd name="connsiteX0" fmla="*/ 6111 w 10001"/>
                <a:gd name="connsiteY0" fmla="*/ 41 h 10001"/>
                <a:gd name="connsiteX1" fmla="*/ 10001 w 10001"/>
                <a:gd name="connsiteY1" fmla="*/ 0 h 10001"/>
                <a:gd name="connsiteX2" fmla="*/ 7934 w 10001"/>
                <a:gd name="connsiteY2" fmla="*/ 5122 h 10001"/>
                <a:gd name="connsiteX3" fmla="*/ 10001 w 10001"/>
                <a:gd name="connsiteY3" fmla="*/ 10000 h 10001"/>
                <a:gd name="connsiteX4" fmla="*/ 6088 w 10001"/>
                <a:gd name="connsiteY4" fmla="*/ 10000 h 10001"/>
                <a:gd name="connsiteX5" fmla="*/ 1 w 10001"/>
                <a:gd name="connsiteY5" fmla="*/ 5000 h 10001"/>
                <a:gd name="connsiteX6" fmla="*/ 6111 w 10001"/>
                <a:gd name="connsiteY6" fmla="*/ 41 h 10001"/>
                <a:gd name="connsiteX0" fmla="*/ 6111 w 10001"/>
                <a:gd name="connsiteY0" fmla="*/ 41 h 10001"/>
                <a:gd name="connsiteX1" fmla="*/ 10001 w 10001"/>
                <a:gd name="connsiteY1" fmla="*/ 0 h 10001"/>
                <a:gd name="connsiteX2" fmla="*/ 7934 w 10001"/>
                <a:gd name="connsiteY2" fmla="*/ 5122 h 10001"/>
                <a:gd name="connsiteX3" fmla="*/ 10001 w 10001"/>
                <a:gd name="connsiteY3" fmla="*/ 10000 h 10001"/>
                <a:gd name="connsiteX4" fmla="*/ 6088 w 10001"/>
                <a:gd name="connsiteY4" fmla="*/ 10000 h 10001"/>
                <a:gd name="connsiteX5" fmla="*/ 1 w 10001"/>
                <a:gd name="connsiteY5" fmla="*/ 5000 h 10001"/>
                <a:gd name="connsiteX6" fmla="*/ 6111 w 10001"/>
                <a:gd name="connsiteY6" fmla="*/ 41 h 10001"/>
                <a:gd name="connsiteX0" fmla="*/ 6111 w 10001"/>
                <a:gd name="connsiteY0" fmla="*/ 41 h 10001"/>
                <a:gd name="connsiteX1" fmla="*/ 10001 w 10001"/>
                <a:gd name="connsiteY1" fmla="*/ 0 h 10001"/>
                <a:gd name="connsiteX2" fmla="*/ 7934 w 10001"/>
                <a:gd name="connsiteY2" fmla="*/ 5122 h 10001"/>
                <a:gd name="connsiteX3" fmla="*/ 10001 w 10001"/>
                <a:gd name="connsiteY3" fmla="*/ 10000 h 10001"/>
                <a:gd name="connsiteX4" fmla="*/ 6088 w 10001"/>
                <a:gd name="connsiteY4" fmla="*/ 10000 h 10001"/>
                <a:gd name="connsiteX5" fmla="*/ 1 w 10001"/>
                <a:gd name="connsiteY5" fmla="*/ 5000 h 10001"/>
                <a:gd name="connsiteX6" fmla="*/ 6111 w 10001"/>
                <a:gd name="connsiteY6" fmla="*/ 41 h 1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1" h="10001">
                  <a:moveTo>
                    <a:pt x="6111" y="41"/>
                  </a:moveTo>
                  <a:lnTo>
                    <a:pt x="10001" y="0"/>
                  </a:lnTo>
                  <a:cubicBezTo>
                    <a:pt x="9179" y="384"/>
                    <a:pt x="7947" y="3334"/>
                    <a:pt x="7934" y="5122"/>
                  </a:cubicBezTo>
                  <a:cubicBezTo>
                    <a:pt x="7921" y="6910"/>
                    <a:pt x="9006" y="9584"/>
                    <a:pt x="10001" y="10000"/>
                  </a:cubicBezTo>
                  <a:lnTo>
                    <a:pt x="6088" y="10000"/>
                  </a:lnTo>
                  <a:cubicBezTo>
                    <a:pt x="1688" y="10081"/>
                    <a:pt x="-3" y="5517"/>
                    <a:pt x="1" y="5000"/>
                  </a:cubicBezTo>
                  <a:cubicBezTo>
                    <a:pt x="5" y="4483"/>
                    <a:pt x="2212" y="41"/>
                    <a:pt x="6111" y="4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フローチャート: 記憶データ 59"/>
            <p:cNvSpPr/>
            <p:nvPr/>
          </p:nvSpPr>
          <p:spPr>
            <a:xfrm flipH="1">
              <a:off x="2354797" y="2020620"/>
              <a:ext cx="223605" cy="800492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213 w 10085"/>
                <a:gd name="connsiteY0" fmla="*/ 41 h 10000"/>
                <a:gd name="connsiteX1" fmla="*/ 10085 w 10085"/>
                <a:gd name="connsiteY1" fmla="*/ 0 h 10000"/>
                <a:gd name="connsiteX2" fmla="*/ 8418 w 10085"/>
                <a:gd name="connsiteY2" fmla="*/ 5000 h 10000"/>
                <a:gd name="connsiteX3" fmla="*/ 10085 w 10085"/>
                <a:gd name="connsiteY3" fmla="*/ 10000 h 10000"/>
                <a:gd name="connsiteX4" fmla="*/ 1752 w 10085"/>
                <a:gd name="connsiteY4" fmla="*/ 10000 h 10000"/>
                <a:gd name="connsiteX5" fmla="*/ 85 w 10085"/>
                <a:gd name="connsiteY5" fmla="*/ 5000 h 10000"/>
                <a:gd name="connsiteX6" fmla="*/ 4213 w 10085"/>
                <a:gd name="connsiteY6" fmla="*/ 41 h 10000"/>
                <a:gd name="connsiteX0" fmla="*/ 4129 w 10001"/>
                <a:gd name="connsiteY0" fmla="*/ 41 h 10000"/>
                <a:gd name="connsiteX1" fmla="*/ 10001 w 10001"/>
                <a:gd name="connsiteY1" fmla="*/ 0 h 10000"/>
                <a:gd name="connsiteX2" fmla="*/ 8334 w 10001"/>
                <a:gd name="connsiteY2" fmla="*/ 5000 h 10000"/>
                <a:gd name="connsiteX3" fmla="*/ 10001 w 10001"/>
                <a:gd name="connsiteY3" fmla="*/ 10000 h 10000"/>
                <a:gd name="connsiteX4" fmla="*/ 4218 w 10001"/>
                <a:gd name="connsiteY4" fmla="*/ 9918 h 10000"/>
                <a:gd name="connsiteX5" fmla="*/ 1 w 10001"/>
                <a:gd name="connsiteY5" fmla="*/ 5000 h 10000"/>
                <a:gd name="connsiteX6" fmla="*/ 4129 w 10001"/>
                <a:gd name="connsiteY6" fmla="*/ 41 h 10000"/>
                <a:gd name="connsiteX0" fmla="*/ 4262 w 10134"/>
                <a:gd name="connsiteY0" fmla="*/ 41 h 10000"/>
                <a:gd name="connsiteX1" fmla="*/ 10134 w 10134"/>
                <a:gd name="connsiteY1" fmla="*/ 0 h 10000"/>
                <a:gd name="connsiteX2" fmla="*/ 8467 w 10134"/>
                <a:gd name="connsiteY2" fmla="*/ 5000 h 10000"/>
                <a:gd name="connsiteX3" fmla="*/ 10134 w 10134"/>
                <a:gd name="connsiteY3" fmla="*/ 10000 h 10000"/>
                <a:gd name="connsiteX4" fmla="*/ 4351 w 10134"/>
                <a:gd name="connsiteY4" fmla="*/ 9918 h 10000"/>
                <a:gd name="connsiteX5" fmla="*/ 134 w 10134"/>
                <a:gd name="connsiteY5" fmla="*/ 5000 h 10000"/>
                <a:gd name="connsiteX6" fmla="*/ 4262 w 10134"/>
                <a:gd name="connsiteY6" fmla="*/ 41 h 10000"/>
                <a:gd name="connsiteX0" fmla="*/ 4301 w 10173"/>
                <a:gd name="connsiteY0" fmla="*/ 41 h 10000"/>
                <a:gd name="connsiteX1" fmla="*/ 10173 w 10173"/>
                <a:gd name="connsiteY1" fmla="*/ 0 h 10000"/>
                <a:gd name="connsiteX2" fmla="*/ 8506 w 10173"/>
                <a:gd name="connsiteY2" fmla="*/ 5000 h 10000"/>
                <a:gd name="connsiteX3" fmla="*/ 10173 w 10173"/>
                <a:gd name="connsiteY3" fmla="*/ 10000 h 10000"/>
                <a:gd name="connsiteX4" fmla="*/ 4390 w 10173"/>
                <a:gd name="connsiteY4" fmla="*/ 9918 h 10000"/>
                <a:gd name="connsiteX5" fmla="*/ 173 w 10173"/>
                <a:gd name="connsiteY5" fmla="*/ 5000 h 10000"/>
                <a:gd name="connsiteX6" fmla="*/ 4301 w 10173"/>
                <a:gd name="connsiteY6" fmla="*/ 41 h 10000"/>
                <a:gd name="connsiteX0" fmla="*/ 4129 w 10001"/>
                <a:gd name="connsiteY0" fmla="*/ 41 h 10000"/>
                <a:gd name="connsiteX1" fmla="*/ 10001 w 10001"/>
                <a:gd name="connsiteY1" fmla="*/ 0 h 10000"/>
                <a:gd name="connsiteX2" fmla="*/ 8334 w 10001"/>
                <a:gd name="connsiteY2" fmla="*/ 5000 h 10000"/>
                <a:gd name="connsiteX3" fmla="*/ 10001 w 10001"/>
                <a:gd name="connsiteY3" fmla="*/ 10000 h 10000"/>
                <a:gd name="connsiteX4" fmla="*/ 4218 w 10001"/>
                <a:gd name="connsiteY4" fmla="*/ 9918 h 10000"/>
                <a:gd name="connsiteX5" fmla="*/ 1 w 10001"/>
                <a:gd name="connsiteY5" fmla="*/ 5000 h 10000"/>
                <a:gd name="connsiteX6" fmla="*/ 4129 w 10001"/>
                <a:gd name="connsiteY6" fmla="*/ 41 h 10000"/>
                <a:gd name="connsiteX0" fmla="*/ 4129 w 10001"/>
                <a:gd name="connsiteY0" fmla="*/ 41 h 10000"/>
                <a:gd name="connsiteX1" fmla="*/ 10001 w 10001"/>
                <a:gd name="connsiteY1" fmla="*/ 0 h 10000"/>
                <a:gd name="connsiteX2" fmla="*/ 8334 w 10001"/>
                <a:gd name="connsiteY2" fmla="*/ 5000 h 10000"/>
                <a:gd name="connsiteX3" fmla="*/ 10001 w 10001"/>
                <a:gd name="connsiteY3" fmla="*/ 10000 h 10000"/>
                <a:gd name="connsiteX4" fmla="*/ 4218 w 10001"/>
                <a:gd name="connsiteY4" fmla="*/ 9918 h 10000"/>
                <a:gd name="connsiteX5" fmla="*/ 1 w 10001"/>
                <a:gd name="connsiteY5" fmla="*/ 5000 h 10000"/>
                <a:gd name="connsiteX6" fmla="*/ 4129 w 10001"/>
                <a:gd name="connsiteY6" fmla="*/ 41 h 10000"/>
                <a:gd name="connsiteX0" fmla="*/ 4129 w 10001"/>
                <a:gd name="connsiteY0" fmla="*/ 41 h 10000"/>
                <a:gd name="connsiteX1" fmla="*/ 10001 w 10001"/>
                <a:gd name="connsiteY1" fmla="*/ 0 h 10000"/>
                <a:gd name="connsiteX2" fmla="*/ 8334 w 10001"/>
                <a:gd name="connsiteY2" fmla="*/ 5000 h 10000"/>
                <a:gd name="connsiteX3" fmla="*/ 10001 w 10001"/>
                <a:gd name="connsiteY3" fmla="*/ 10000 h 10000"/>
                <a:gd name="connsiteX4" fmla="*/ 4218 w 10001"/>
                <a:gd name="connsiteY4" fmla="*/ 9918 h 10000"/>
                <a:gd name="connsiteX5" fmla="*/ 1 w 10001"/>
                <a:gd name="connsiteY5" fmla="*/ 5000 h 10000"/>
                <a:gd name="connsiteX6" fmla="*/ 4129 w 10001"/>
                <a:gd name="connsiteY6" fmla="*/ 41 h 10000"/>
                <a:gd name="connsiteX0" fmla="*/ 4129 w 10001"/>
                <a:gd name="connsiteY0" fmla="*/ 41 h 10000"/>
                <a:gd name="connsiteX1" fmla="*/ 10001 w 10001"/>
                <a:gd name="connsiteY1" fmla="*/ 0 h 10000"/>
                <a:gd name="connsiteX2" fmla="*/ 8334 w 10001"/>
                <a:gd name="connsiteY2" fmla="*/ 5000 h 10000"/>
                <a:gd name="connsiteX3" fmla="*/ 10001 w 10001"/>
                <a:gd name="connsiteY3" fmla="*/ 10000 h 10000"/>
                <a:gd name="connsiteX4" fmla="*/ 4218 w 10001"/>
                <a:gd name="connsiteY4" fmla="*/ 9918 h 10000"/>
                <a:gd name="connsiteX5" fmla="*/ 1 w 10001"/>
                <a:gd name="connsiteY5" fmla="*/ 5000 h 10000"/>
                <a:gd name="connsiteX6" fmla="*/ 4129 w 10001"/>
                <a:gd name="connsiteY6" fmla="*/ 41 h 10000"/>
                <a:gd name="connsiteX0" fmla="*/ 4129 w 10001"/>
                <a:gd name="connsiteY0" fmla="*/ 41 h 10000"/>
                <a:gd name="connsiteX1" fmla="*/ 10001 w 10001"/>
                <a:gd name="connsiteY1" fmla="*/ 0 h 10000"/>
                <a:gd name="connsiteX2" fmla="*/ 8334 w 10001"/>
                <a:gd name="connsiteY2" fmla="*/ 5000 h 10000"/>
                <a:gd name="connsiteX3" fmla="*/ 10001 w 10001"/>
                <a:gd name="connsiteY3" fmla="*/ 10000 h 10000"/>
                <a:gd name="connsiteX4" fmla="*/ 4218 w 10001"/>
                <a:gd name="connsiteY4" fmla="*/ 9918 h 10000"/>
                <a:gd name="connsiteX5" fmla="*/ 1 w 10001"/>
                <a:gd name="connsiteY5" fmla="*/ 5000 h 10000"/>
                <a:gd name="connsiteX6" fmla="*/ 4129 w 10001"/>
                <a:gd name="connsiteY6" fmla="*/ 41 h 10000"/>
                <a:gd name="connsiteX0" fmla="*/ 4129 w 10001"/>
                <a:gd name="connsiteY0" fmla="*/ 41 h 10000"/>
                <a:gd name="connsiteX1" fmla="*/ 10001 w 10001"/>
                <a:gd name="connsiteY1" fmla="*/ 0 h 10000"/>
                <a:gd name="connsiteX2" fmla="*/ 7934 w 10001"/>
                <a:gd name="connsiteY2" fmla="*/ 5122 h 10000"/>
                <a:gd name="connsiteX3" fmla="*/ 10001 w 10001"/>
                <a:gd name="connsiteY3" fmla="*/ 10000 h 10000"/>
                <a:gd name="connsiteX4" fmla="*/ 4218 w 10001"/>
                <a:gd name="connsiteY4" fmla="*/ 9918 h 10000"/>
                <a:gd name="connsiteX5" fmla="*/ 1 w 10001"/>
                <a:gd name="connsiteY5" fmla="*/ 5000 h 10000"/>
                <a:gd name="connsiteX6" fmla="*/ 4129 w 10001"/>
                <a:gd name="connsiteY6" fmla="*/ 41 h 10000"/>
                <a:gd name="connsiteX0" fmla="*/ 4129 w 10001"/>
                <a:gd name="connsiteY0" fmla="*/ 41 h 10000"/>
                <a:gd name="connsiteX1" fmla="*/ 10001 w 10001"/>
                <a:gd name="connsiteY1" fmla="*/ 0 h 10000"/>
                <a:gd name="connsiteX2" fmla="*/ 7934 w 10001"/>
                <a:gd name="connsiteY2" fmla="*/ 5122 h 10000"/>
                <a:gd name="connsiteX3" fmla="*/ 10001 w 10001"/>
                <a:gd name="connsiteY3" fmla="*/ 10000 h 10000"/>
                <a:gd name="connsiteX4" fmla="*/ 4218 w 10001"/>
                <a:gd name="connsiteY4" fmla="*/ 9918 h 10000"/>
                <a:gd name="connsiteX5" fmla="*/ 1 w 10001"/>
                <a:gd name="connsiteY5" fmla="*/ 5000 h 10000"/>
                <a:gd name="connsiteX6" fmla="*/ 4129 w 10001"/>
                <a:gd name="connsiteY6" fmla="*/ 41 h 10000"/>
                <a:gd name="connsiteX0" fmla="*/ 4129 w 10001"/>
                <a:gd name="connsiteY0" fmla="*/ 41 h 10000"/>
                <a:gd name="connsiteX1" fmla="*/ 10001 w 10001"/>
                <a:gd name="connsiteY1" fmla="*/ 0 h 10000"/>
                <a:gd name="connsiteX2" fmla="*/ 7934 w 10001"/>
                <a:gd name="connsiteY2" fmla="*/ 5122 h 10000"/>
                <a:gd name="connsiteX3" fmla="*/ 10001 w 10001"/>
                <a:gd name="connsiteY3" fmla="*/ 10000 h 10000"/>
                <a:gd name="connsiteX4" fmla="*/ 4218 w 10001"/>
                <a:gd name="connsiteY4" fmla="*/ 9918 h 10000"/>
                <a:gd name="connsiteX5" fmla="*/ 1 w 10001"/>
                <a:gd name="connsiteY5" fmla="*/ 5000 h 10000"/>
                <a:gd name="connsiteX6" fmla="*/ 4129 w 10001"/>
                <a:gd name="connsiteY6" fmla="*/ 41 h 10000"/>
                <a:gd name="connsiteX0" fmla="*/ 6139 w 10029"/>
                <a:gd name="connsiteY0" fmla="*/ 41 h 10000"/>
                <a:gd name="connsiteX1" fmla="*/ 10029 w 10029"/>
                <a:gd name="connsiteY1" fmla="*/ 0 h 10000"/>
                <a:gd name="connsiteX2" fmla="*/ 7962 w 10029"/>
                <a:gd name="connsiteY2" fmla="*/ 5122 h 10000"/>
                <a:gd name="connsiteX3" fmla="*/ 10029 w 10029"/>
                <a:gd name="connsiteY3" fmla="*/ 10000 h 10000"/>
                <a:gd name="connsiteX4" fmla="*/ 4246 w 10029"/>
                <a:gd name="connsiteY4" fmla="*/ 9918 h 10000"/>
                <a:gd name="connsiteX5" fmla="*/ 29 w 10029"/>
                <a:gd name="connsiteY5" fmla="*/ 5000 h 10000"/>
                <a:gd name="connsiteX6" fmla="*/ 6139 w 10029"/>
                <a:gd name="connsiteY6" fmla="*/ 41 h 10000"/>
                <a:gd name="connsiteX0" fmla="*/ 6139 w 10029"/>
                <a:gd name="connsiteY0" fmla="*/ 41 h 10000"/>
                <a:gd name="connsiteX1" fmla="*/ 10029 w 10029"/>
                <a:gd name="connsiteY1" fmla="*/ 0 h 10000"/>
                <a:gd name="connsiteX2" fmla="*/ 7962 w 10029"/>
                <a:gd name="connsiteY2" fmla="*/ 5122 h 10000"/>
                <a:gd name="connsiteX3" fmla="*/ 10029 w 10029"/>
                <a:gd name="connsiteY3" fmla="*/ 10000 h 10000"/>
                <a:gd name="connsiteX4" fmla="*/ 4246 w 10029"/>
                <a:gd name="connsiteY4" fmla="*/ 9918 h 10000"/>
                <a:gd name="connsiteX5" fmla="*/ 29 w 10029"/>
                <a:gd name="connsiteY5" fmla="*/ 5000 h 10000"/>
                <a:gd name="connsiteX6" fmla="*/ 6139 w 10029"/>
                <a:gd name="connsiteY6" fmla="*/ 41 h 10000"/>
                <a:gd name="connsiteX0" fmla="*/ 6111 w 10001"/>
                <a:gd name="connsiteY0" fmla="*/ 41 h 10000"/>
                <a:gd name="connsiteX1" fmla="*/ 10001 w 10001"/>
                <a:gd name="connsiteY1" fmla="*/ 0 h 10000"/>
                <a:gd name="connsiteX2" fmla="*/ 7934 w 10001"/>
                <a:gd name="connsiteY2" fmla="*/ 5122 h 10000"/>
                <a:gd name="connsiteX3" fmla="*/ 10001 w 10001"/>
                <a:gd name="connsiteY3" fmla="*/ 10000 h 10000"/>
                <a:gd name="connsiteX4" fmla="*/ 6088 w 10001"/>
                <a:gd name="connsiteY4" fmla="*/ 10000 h 10000"/>
                <a:gd name="connsiteX5" fmla="*/ 1 w 10001"/>
                <a:gd name="connsiteY5" fmla="*/ 5000 h 10000"/>
                <a:gd name="connsiteX6" fmla="*/ 6111 w 10001"/>
                <a:gd name="connsiteY6" fmla="*/ 41 h 10000"/>
                <a:gd name="connsiteX0" fmla="*/ 6111 w 10001"/>
                <a:gd name="connsiteY0" fmla="*/ 41 h 10001"/>
                <a:gd name="connsiteX1" fmla="*/ 10001 w 10001"/>
                <a:gd name="connsiteY1" fmla="*/ 0 h 10001"/>
                <a:gd name="connsiteX2" fmla="*/ 7934 w 10001"/>
                <a:gd name="connsiteY2" fmla="*/ 5122 h 10001"/>
                <a:gd name="connsiteX3" fmla="*/ 10001 w 10001"/>
                <a:gd name="connsiteY3" fmla="*/ 10000 h 10001"/>
                <a:gd name="connsiteX4" fmla="*/ 6088 w 10001"/>
                <a:gd name="connsiteY4" fmla="*/ 10000 h 10001"/>
                <a:gd name="connsiteX5" fmla="*/ 1 w 10001"/>
                <a:gd name="connsiteY5" fmla="*/ 5000 h 10001"/>
                <a:gd name="connsiteX6" fmla="*/ 6111 w 10001"/>
                <a:gd name="connsiteY6" fmla="*/ 41 h 10001"/>
                <a:gd name="connsiteX0" fmla="*/ 6111 w 10001"/>
                <a:gd name="connsiteY0" fmla="*/ 41 h 10001"/>
                <a:gd name="connsiteX1" fmla="*/ 10001 w 10001"/>
                <a:gd name="connsiteY1" fmla="*/ 0 h 10001"/>
                <a:gd name="connsiteX2" fmla="*/ 7934 w 10001"/>
                <a:gd name="connsiteY2" fmla="*/ 5122 h 10001"/>
                <a:gd name="connsiteX3" fmla="*/ 10001 w 10001"/>
                <a:gd name="connsiteY3" fmla="*/ 10000 h 10001"/>
                <a:gd name="connsiteX4" fmla="*/ 6088 w 10001"/>
                <a:gd name="connsiteY4" fmla="*/ 10000 h 10001"/>
                <a:gd name="connsiteX5" fmla="*/ 1 w 10001"/>
                <a:gd name="connsiteY5" fmla="*/ 5000 h 10001"/>
                <a:gd name="connsiteX6" fmla="*/ 6111 w 10001"/>
                <a:gd name="connsiteY6" fmla="*/ 41 h 10001"/>
                <a:gd name="connsiteX0" fmla="*/ 6111 w 10001"/>
                <a:gd name="connsiteY0" fmla="*/ 41 h 10001"/>
                <a:gd name="connsiteX1" fmla="*/ 10001 w 10001"/>
                <a:gd name="connsiteY1" fmla="*/ 0 h 10001"/>
                <a:gd name="connsiteX2" fmla="*/ 7934 w 10001"/>
                <a:gd name="connsiteY2" fmla="*/ 5122 h 10001"/>
                <a:gd name="connsiteX3" fmla="*/ 10001 w 10001"/>
                <a:gd name="connsiteY3" fmla="*/ 10000 h 10001"/>
                <a:gd name="connsiteX4" fmla="*/ 6088 w 10001"/>
                <a:gd name="connsiteY4" fmla="*/ 10000 h 10001"/>
                <a:gd name="connsiteX5" fmla="*/ 1 w 10001"/>
                <a:gd name="connsiteY5" fmla="*/ 5000 h 10001"/>
                <a:gd name="connsiteX6" fmla="*/ 6111 w 10001"/>
                <a:gd name="connsiteY6" fmla="*/ 41 h 10001"/>
                <a:gd name="connsiteX0" fmla="*/ 6111 w 10001"/>
                <a:gd name="connsiteY0" fmla="*/ 41 h 10001"/>
                <a:gd name="connsiteX1" fmla="*/ 10001 w 10001"/>
                <a:gd name="connsiteY1" fmla="*/ 0 h 10001"/>
                <a:gd name="connsiteX2" fmla="*/ 7934 w 10001"/>
                <a:gd name="connsiteY2" fmla="*/ 5122 h 10001"/>
                <a:gd name="connsiteX3" fmla="*/ 10001 w 10001"/>
                <a:gd name="connsiteY3" fmla="*/ 10000 h 10001"/>
                <a:gd name="connsiteX4" fmla="*/ 6088 w 10001"/>
                <a:gd name="connsiteY4" fmla="*/ 10000 h 10001"/>
                <a:gd name="connsiteX5" fmla="*/ 1 w 10001"/>
                <a:gd name="connsiteY5" fmla="*/ 5000 h 10001"/>
                <a:gd name="connsiteX6" fmla="*/ 6111 w 10001"/>
                <a:gd name="connsiteY6" fmla="*/ 41 h 10001"/>
                <a:gd name="connsiteX0" fmla="*/ 6111 w 10001"/>
                <a:gd name="connsiteY0" fmla="*/ 41 h 10001"/>
                <a:gd name="connsiteX1" fmla="*/ 10001 w 10001"/>
                <a:gd name="connsiteY1" fmla="*/ 0 h 10001"/>
                <a:gd name="connsiteX2" fmla="*/ 7934 w 10001"/>
                <a:gd name="connsiteY2" fmla="*/ 5122 h 10001"/>
                <a:gd name="connsiteX3" fmla="*/ 10001 w 10001"/>
                <a:gd name="connsiteY3" fmla="*/ 10000 h 10001"/>
                <a:gd name="connsiteX4" fmla="*/ 6088 w 10001"/>
                <a:gd name="connsiteY4" fmla="*/ 10000 h 10001"/>
                <a:gd name="connsiteX5" fmla="*/ 1 w 10001"/>
                <a:gd name="connsiteY5" fmla="*/ 5000 h 10001"/>
                <a:gd name="connsiteX6" fmla="*/ 6111 w 10001"/>
                <a:gd name="connsiteY6" fmla="*/ 41 h 10001"/>
                <a:gd name="connsiteX0" fmla="*/ 6111 w 10001"/>
                <a:gd name="connsiteY0" fmla="*/ 41 h 10001"/>
                <a:gd name="connsiteX1" fmla="*/ 10001 w 10001"/>
                <a:gd name="connsiteY1" fmla="*/ 0 h 10001"/>
                <a:gd name="connsiteX2" fmla="*/ 7934 w 10001"/>
                <a:gd name="connsiteY2" fmla="*/ 5122 h 10001"/>
                <a:gd name="connsiteX3" fmla="*/ 10001 w 10001"/>
                <a:gd name="connsiteY3" fmla="*/ 10000 h 10001"/>
                <a:gd name="connsiteX4" fmla="*/ 6088 w 10001"/>
                <a:gd name="connsiteY4" fmla="*/ 10000 h 10001"/>
                <a:gd name="connsiteX5" fmla="*/ 1 w 10001"/>
                <a:gd name="connsiteY5" fmla="*/ 5000 h 10001"/>
                <a:gd name="connsiteX6" fmla="*/ 6111 w 10001"/>
                <a:gd name="connsiteY6" fmla="*/ 41 h 10001"/>
                <a:gd name="connsiteX0" fmla="*/ 500 w 4390"/>
                <a:gd name="connsiteY0" fmla="*/ 41 h 10000"/>
                <a:gd name="connsiteX1" fmla="*/ 4390 w 4390"/>
                <a:gd name="connsiteY1" fmla="*/ 0 h 10000"/>
                <a:gd name="connsiteX2" fmla="*/ 2323 w 4390"/>
                <a:gd name="connsiteY2" fmla="*/ 5122 h 10000"/>
                <a:gd name="connsiteX3" fmla="*/ 4390 w 4390"/>
                <a:gd name="connsiteY3" fmla="*/ 10000 h 10000"/>
                <a:gd name="connsiteX4" fmla="*/ 477 w 4390"/>
                <a:gd name="connsiteY4" fmla="*/ 10000 h 10000"/>
                <a:gd name="connsiteX5" fmla="*/ 500 w 4390"/>
                <a:gd name="connsiteY5" fmla="*/ 41 h 10000"/>
                <a:gd name="connsiteX0" fmla="*/ 0 w 8913"/>
                <a:gd name="connsiteY0" fmla="*/ 10000 h 10000"/>
                <a:gd name="connsiteX1" fmla="*/ 8913 w 8913"/>
                <a:gd name="connsiteY1" fmla="*/ 0 h 10000"/>
                <a:gd name="connsiteX2" fmla="*/ 4205 w 8913"/>
                <a:gd name="connsiteY2" fmla="*/ 5122 h 10000"/>
                <a:gd name="connsiteX3" fmla="*/ 8913 w 8913"/>
                <a:gd name="connsiteY3" fmla="*/ 10000 h 10000"/>
                <a:gd name="connsiteX4" fmla="*/ 0 w 8913"/>
                <a:gd name="connsiteY4" fmla="*/ 10000 h 10000"/>
                <a:gd name="connsiteX0" fmla="*/ 5283 w 5283"/>
                <a:gd name="connsiteY0" fmla="*/ 10000 h 10000"/>
                <a:gd name="connsiteX1" fmla="*/ 5283 w 5283"/>
                <a:gd name="connsiteY1" fmla="*/ 0 h 10000"/>
                <a:gd name="connsiteX2" fmla="*/ 1 w 5283"/>
                <a:gd name="connsiteY2" fmla="*/ 5122 h 10000"/>
                <a:gd name="connsiteX3" fmla="*/ 5283 w 5283"/>
                <a:gd name="connsiteY3" fmla="*/ 10000 h 10000"/>
                <a:gd name="connsiteX0" fmla="*/ 9999 w 14314"/>
                <a:gd name="connsiteY0" fmla="*/ 10000 h 11151"/>
                <a:gd name="connsiteX1" fmla="*/ 9999 w 14314"/>
                <a:gd name="connsiteY1" fmla="*/ 0 h 11151"/>
                <a:gd name="connsiteX2" fmla="*/ 1 w 14314"/>
                <a:gd name="connsiteY2" fmla="*/ 5122 h 11151"/>
                <a:gd name="connsiteX3" fmla="*/ 14314 w 14314"/>
                <a:gd name="connsiteY3" fmla="*/ 11151 h 11151"/>
                <a:gd name="connsiteX0" fmla="*/ 9999 w 10551"/>
                <a:gd name="connsiteY0" fmla="*/ 10000 h 10000"/>
                <a:gd name="connsiteX1" fmla="*/ 9999 w 10551"/>
                <a:gd name="connsiteY1" fmla="*/ 0 h 10000"/>
                <a:gd name="connsiteX2" fmla="*/ 1 w 10551"/>
                <a:gd name="connsiteY2" fmla="*/ 5122 h 10000"/>
                <a:gd name="connsiteX3" fmla="*/ 10551 w 10551"/>
                <a:gd name="connsiteY3" fmla="*/ 9946 h 10000"/>
                <a:gd name="connsiteX0" fmla="*/ 10688 w 10688"/>
                <a:gd name="connsiteY0" fmla="*/ 10000 h 10482"/>
                <a:gd name="connsiteX1" fmla="*/ 10688 w 10688"/>
                <a:gd name="connsiteY1" fmla="*/ 0 h 10482"/>
                <a:gd name="connsiteX2" fmla="*/ 690 w 10688"/>
                <a:gd name="connsiteY2" fmla="*/ 5122 h 10482"/>
                <a:gd name="connsiteX3" fmla="*/ 6975 w 10688"/>
                <a:gd name="connsiteY3" fmla="*/ 10482 h 10482"/>
                <a:gd name="connsiteX0" fmla="*/ 10688 w 10688"/>
                <a:gd name="connsiteY0" fmla="*/ 10000 h 10482"/>
                <a:gd name="connsiteX1" fmla="*/ 10688 w 10688"/>
                <a:gd name="connsiteY1" fmla="*/ 0 h 10482"/>
                <a:gd name="connsiteX2" fmla="*/ 690 w 10688"/>
                <a:gd name="connsiteY2" fmla="*/ 5122 h 10482"/>
                <a:gd name="connsiteX3" fmla="*/ 6975 w 10688"/>
                <a:gd name="connsiteY3" fmla="*/ 10482 h 10482"/>
                <a:gd name="connsiteX0" fmla="*/ 10688 w 10688"/>
                <a:gd name="connsiteY0" fmla="*/ 0 h 10482"/>
                <a:gd name="connsiteX1" fmla="*/ 690 w 10688"/>
                <a:gd name="connsiteY1" fmla="*/ 5122 h 10482"/>
                <a:gd name="connsiteX2" fmla="*/ 6975 w 10688"/>
                <a:gd name="connsiteY2" fmla="*/ 10482 h 10482"/>
                <a:gd name="connsiteX0" fmla="*/ 10001 w 10803"/>
                <a:gd name="connsiteY0" fmla="*/ 0 h 10281"/>
                <a:gd name="connsiteX1" fmla="*/ 3 w 10803"/>
                <a:gd name="connsiteY1" fmla="*/ 5122 h 10281"/>
                <a:gd name="connsiteX2" fmla="*/ 10803 w 10803"/>
                <a:gd name="connsiteY2" fmla="*/ 10281 h 10281"/>
                <a:gd name="connsiteX0" fmla="*/ 10001 w 10803"/>
                <a:gd name="connsiteY0" fmla="*/ 0 h 10281"/>
                <a:gd name="connsiteX1" fmla="*/ 3 w 10803"/>
                <a:gd name="connsiteY1" fmla="*/ 5122 h 10281"/>
                <a:gd name="connsiteX2" fmla="*/ 10803 w 10803"/>
                <a:gd name="connsiteY2" fmla="*/ 10281 h 10281"/>
                <a:gd name="connsiteX0" fmla="*/ 10000 w 10551"/>
                <a:gd name="connsiteY0" fmla="*/ 0 h 10080"/>
                <a:gd name="connsiteX1" fmla="*/ 2 w 10551"/>
                <a:gd name="connsiteY1" fmla="*/ 5122 h 10080"/>
                <a:gd name="connsiteX2" fmla="*/ 10551 w 10551"/>
                <a:gd name="connsiteY2" fmla="*/ 10080 h 10080"/>
                <a:gd name="connsiteX0" fmla="*/ 10000 w 10551"/>
                <a:gd name="connsiteY0" fmla="*/ 0 h 10080"/>
                <a:gd name="connsiteX1" fmla="*/ 2 w 10551"/>
                <a:gd name="connsiteY1" fmla="*/ 5122 h 10080"/>
                <a:gd name="connsiteX2" fmla="*/ 10551 w 10551"/>
                <a:gd name="connsiteY2" fmla="*/ 10080 h 1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51" h="10080">
                  <a:moveTo>
                    <a:pt x="10000" y="0"/>
                  </a:moveTo>
                  <a:cubicBezTo>
                    <a:pt x="6025" y="384"/>
                    <a:pt x="-90" y="3442"/>
                    <a:pt x="2" y="5122"/>
                  </a:cubicBezTo>
                  <a:cubicBezTo>
                    <a:pt x="94" y="6802"/>
                    <a:pt x="1924" y="7977"/>
                    <a:pt x="10551" y="1008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テキスト ボックス 17"/>
          <p:cNvSpPr txBox="1"/>
          <p:nvPr/>
        </p:nvSpPr>
        <p:spPr>
          <a:xfrm>
            <a:off x="1772234" y="4820000"/>
            <a:ext cx="1597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/>
              <a:t>Truth table for XOR</a:t>
            </a:r>
            <a:endParaRPr kumimoji="1" lang="ja-JP" altLang="en-US" sz="1200" dirty="0"/>
          </a:p>
        </p:txBody>
      </p:sp>
      <p:sp>
        <p:nvSpPr>
          <p:cNvPr id="20" name="楕円 19"/>
          <p:cNvSpPr/>
          <p:nvPr/>
        </p:nvSpPr>
        <p:spPr>
          <a:xfrm>
            <a:off x="5780375" y="3640728"/>
            <a:ext cx="757720" cy="7381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/>
          <p:cNvCxnSpPr>
            <a:stCxn id="24" idx="3"/>
            <a:endCxn id="29" idx="2"/>
          </p:cNvCxnSpPr>
          <p:nvPr/>
        </p:nvCxnSpPr>
        <p:spPr>
          <a:xfrm>
            <a:off x="4655348" y="4006293"/>
            <a:ext cx="1138031" cy="176736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stCxn id="20" idx="2"/>
            <a:endCxn id="25" idx="3"/>
          </p:cNvCxnSpPr>
          <p:nvPr/>
        </p:nvCxnSpPr>
        <p:spPr>
          <a:xfrm flipH="1">
            <a:off x="4538899" y="4009790"/>
            <a:ext cx="1241476" cy="174867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20" idx="2"/>
            <a:endCxn id="24" idx="3"/>
          </p:cNvCxnSpPr>
          <p:nvPr/>
        </p:nvCxnSpPr>
        <p:spPr>
          <a:xfrm flipH="1" flipV="1">
            <a:off x="4655348" y="4006293"/>
            <a:ext cx="1125027" cy="3497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4352639" y="3858373"/>
                <a:ext cx="302709" cy="295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639" y="3858373"/>
                <a:ext cx="302709" cy="295840"/>
              </a:xfrm>
              <a:prstGeom prst="rect">
                <a:avLst/>
              </a:prstGeom>
              <a:blipFill>
                <a:blip r:embed="rId6"/>
                <a:stretch>
                  <a:fillRect l="-6000" r="-4000"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4260399" y="5610544"/>
                <a:ext cx="278500" cy="2958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399" y="5610544"/>
                <a:ext cx="278500" cy="295840"/>
              </a:xfrm>
              <a:prstGeom prst="rect">
                <a:avLst/>
              </a:prstGeom>
              <a:blipFill>
                <a:blip r:embed="rId7"/>
                <a:stretch>
                  <a:fillRect l="-13043" r="-652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矢印コネクタ 25"/>
          <p:cNvCxnSpPr>
            <a:stCxn id="20" idx="6"/>
            <a:endCxn id="31" idx="2"/>
          </p:cNvCxnSpPr>
          <p:nvPr/>
        </p:nvCxnSpPr>
        <p:spPr>
          <a:xfrm>
            <a:off x="6538095" y="4009790"/>
            <a:ext cx="854768" cy="94882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8557782" y="4772572"/>
                <a:ext cx="204712" cy="295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782" y="4772572"/>
                <a:ext cx="204712" cy="295840"/>
              </a:xfrm>
              <a:prstGeom prst="rect">
                <a:avLst/>
              </a:prstGeom>
              <a:blipFill>
                <a:blip r:embed="rId8"/>
                <a:stretch>
                  <a:fillRect l="-24242" r="-24242" b="-1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楕円 28"/>
          <p:cNvSpPr/>
          <p:nvPr/>
        </p:nvSpPr>
        <p:spPr>
          <a:xfrm>
            <a:off x="5793379" y="5404593"/>
            <a:ext cx="757720" cy="7381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/>
          <p:cNvSpPr/>
          <p:nvPr/>
        </p:nvSpPr>
        <p:spPr>
          <a:xfrm>
            <a:off x="7392864" y="4589554"/>
            <a:ext cx="757720" cy="7381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矢印コネクタ 32"/>
          <p:cNvCxnSpPr>
            <a:stCxn id="29" idx="6"/>
            <a:endCxn id="31" idx="2"/>
          </p:cNvCxnSpPr>
          <p:nvPr/>
        </p:nvCxnSpPr>
        <p:spPr>
          <a:xfrm flipV="1">
            <a:off x="6551099" y="4958616"/>
            <a:ext cx="841764" cy="81503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29" idx="2"/>
            <a:endCxn id="25" idx="3"/>
          </p:cNvCxnSpPr>
          <p:nvPr/>
        </p:nvCxnSpPr>
        <p:spPr>
          <a:xfrm flipH="1" flipV="1">
            <a:off x="4538899" y="5758462"/>
            <a:ext cx="1254480" cy="1519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endCxn id="31" idx="6"/>
          </p:cNvCxnSpPr>
          <p:nvPr/>
        </p:nvCxnSpPr>
        <p:spPr>
          <a:xfrm flipH="1">
            <a:off x="8150583" y="4958615"/>
            <a:ext cx="350526" cy="1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5292924" y="3562882"/>
            <a:ext cx="402090" cy="324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?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5084111" y="4095782"/>
            <a:ext cx="402090" cy="324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?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5549599" y="4967351"/>
            <a:ext cx="402090" cy="324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?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5132719" y="5394462"/>
            <a:ext cx="402090" cy="324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?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5749616" y="4427401"/>
            <a:ext cx="236781" cy="3243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?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6920223" y="4121543"/>
            <a:ext cx="402090" cy="324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?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6658651" y="4886165"/>
            <a:ext cx="402090" cy="324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?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5702202" y="6145106"/>
            <a:ext cx="236781" cy="3243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?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0" name="直線コネクタ 49"/>
          <p:cNvCxnSpPr/>
          <p:nvPr/>
        </p:nvCxnSpPr>
        <p:spPr>
          <a:xfrm flipH="1">
            <a:off x="5593627" y="4173702"/>
            <a:ext cx="210814" cy="50673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 flipH="1">
            <a:off x="5534809" y="5901226"/>
            <a:ext cx="272780" cy="47042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/>
          <p:cNvSpPr/>
          <p:nvPr/>
        </p:nvSpPr>
        <p:spPr>
          <a:xfrm>
            <a:off x="7353316" y="5434156"/>
            <a:ext cx="236781" cy="3243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?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7" name="直線コネクタ 56"/>
          <p:cNvCxnSpPr/>
          <p:nvPr/>
        </p:nvCxnSpPr>
        <p:spPr>
          <a:xfrm flipH="1">
            <a:off x="7185923" y="5190276"/>
            <a:ext cx="272780" cy="47042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019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/>
          <p:cNvSpPr/>
          <p:nvPr/>
        </p:nvSpPr>
        <p:spPr>
          <a:xfrm>
            <a:off x="290945" y="3844421"/>
            <a:ext cx="8617528" cy="16766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286" y="224062"/>
            <a:ext cx="7543800" cy="593835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【</a:t>
            </a:r>
            <a:r>
              <a:rPr lang="en-US" altLang="ja-JP" dirty="0" err="1" smtClean="0"/>
              <a:t>review】</a:t>
            </a:r>
            <a:r>
              <a:rPr kumimoji="1" lang="en-US" altLang="ja-JP" dirty="0" err="1" smtClean="0"/>
              <a:t>Difference</a:t>
            </a:r>
            <a:r>
              <a:rPr kumimoji="1" lang="en-US" altLang="ja-JP" dirty="0" smtClean="0"/>
              <a:t> from traditional </a:t>
            </a:r>
            <a:r>
              <a:rPr lang="en-US" altLang="ja-JP" dirty="0"/>
              <a:t>p</a:t>
            </a:r>
            <a:r>
              <a:rPr kumimoji="1" lang="en-US" altLang="ja-JP" dirty="0" smtClean="0"/>
              <a:t>rogramming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43280" y="1027454"/>
            <a:ext cx="3402150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Traditional Programming  </a:t>
            </a:r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43280" y="3645962"/>
            <a:ext cx="2419252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Machine Learning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34486" y="1723449"/>
            <a:ext cx="1540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Data (</a:t>
            </a:r>
            <a:r>
              <a:rPr lang="en-US" altLang="ja-JP" sz="2000" dirty="0" smtClean="0"/>
              <a:t>Inputs)</a:t>
            </a:r>
            <a:endParaRPr kumimoji="1" lang="ja-JP" altLang="en-US" sz="2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334486" y="2142549"/>
            <a:ext cx="1848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Program (Rules)</a:t>
            </a:r>
            <a:endParaRPr kumimoji="1" lang="ja-JP" altLang="en-US" sz="2000" dirty="0"/>
          </a:p>
        </p:txBody>
      </p:sp>
      <p:sp>
        <p:nvSpPr>
          <p:cNvPr id="9" name="角丸四角形 8"/>
          <p:cNvSpPr/>
          <p:nvPr/>
        </p:nvSpPr>
        <p:spPr>
          <a:xfrm>
            <a:off x="3943697" y="1687885"/>
            <a:ext cx="2212976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Computer</a:t>
            </a:r>
            <a:endParaRPr kumimoji="1" lang="ja-JP" altLang="en-US" sz="2000" dirty="0"/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3183325" y="1922319"/>
            <a:ext cx="7603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3195550" y="2341419"/>
            <a:ext cx="74814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6156673" y="2106999"/>
            <a:ext cx="7603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6917045" y="1906944"/>
            <a:ext cx="1892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Output (Results)</a:t>
            </a:r>
            <a:endParaRPr kumimoji="1" lang="ja-JP" altLang="en-US" sz="20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294595" y="4292158"/>
            <a:ext cx="1540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Data (</a:t>
            </a:r>
            <a:r>
              <a:rPr lang="en-US" altLang="ja-JP" sz="2000" dirty="0" smtClean="0"/>
              <a:t>Inputs)</a:t>
            </a:r>
            <a:endParaRPr kumimoji="1" lang="ja-JP" altLang="en-US" sz="20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294595" y="4711258"/>
            <a:ext cx="1892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Output (Results)</a:t>
            </a:r>
            <a:endParaRPr kumimoji="1" lang="ja-JP" altLang="en-US" sz="2000" dirty="0"/>
          </a:p>
        </p:txBody>
      </p:sp>
      <p:sp>
        <p:nvSpPr>
          <p:cNvPr id="19" name="角丸四角形 18"/>
          <p:cNvSpPr/>
          <p:nvPr/>
        </p:nvSpPr>
        <p:spPr>
          <a:xfrm>
            <a:off x="3903806" y="4089521"/>
            <a:ext cx="2212976" cy="1195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Computer with</a:t>
            </a:r>
          </a:p>
          <a:p>
            <a:pPr algn="ctr"/>
            <a:r>
              <a:rPr lang="en-US" altLang="ja-JP" sz="2000" dirty="0" smtClean="0"/>
              <a:t>Machine Learning Algorithm</a:t>
            </a:r>
            <a:endParaRPr kumimoji="1" lang="ja-JP" altLang="en-US" sz="2000" dirty="0"/>
          </a:p>
        </p:txBody>
      </p:sp>
      <p:cxnSp>
        <p:nvCxnSpPr>
          <p:cNvPr id="20" name="直線矢印コネクタ 19"/>
          <p:cNvCxnSpPr/>
          <p:nvPr/>
        </p:nvCxnSpPr>
        <p:spPr>
          <a:xfrm>
            <a:off x="3143434" y="4491028"/>
            <a:ext cx="7603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3155659" y="4910128"/>
            <a:ext cx="74814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6116782" y="4675708"/>
            <a:ext cx="7603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6877154" y="4475653"/>
            <a:ext cx="1848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Program (Rules)</a:t>
            </a:r>
            <a:endParaRPr kumimoji="1" lang="ja-JP" altLang="en-US" sz="20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508065" y="2692065"/>
            <a:ext cx="5936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Human input rules between input and output explicitly.</a:t>
            </a:r>
          </a:p>
          <a:p>
            <a:r>
              <a:rPr lang="en-US" altLang="ja-JP" dirty="0" smtClean="0"/>
              <a:t>However, rules of real problems are complex in most cases.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523040" y="5687016"/>
            <a:ext cx="6784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Machine learning provides “automating automation”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cxnSp>
        <p:nvCxnSpPr>
          <p:cNvPr id="29" name="カギ線コネクタ 28"/>
          <p:cNvCxnSpPr>
            <a:stCxn id="23" idx="0"/>
            <a:endCxn id="7" idx="2"/>
          </p:cNvCxnSpPr>
          <p:nvPr/>
        </p:nvCxnSpPr>
        <p:spPr>
          <a:xfrm rot="16200000" flipV="1">
            <a:off x="4063743" y="737822"/>
            <a:ext cx="1932994" cy="55426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4219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Basic Idea of Learning Neural </a:t>
            </a:r>
            <a:r>
              <a:rPr lang="en-US" altLang="ja-JP" dirty="0" smtClean="0"/>
              <a:t>Network (1)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52766" y="935373"/>
            <a:ext cx="6183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At first, we set random value to each parameter.</a:t>
            </a:r>
            <a:endParaRPr kumimoji="1" lang="ja-JP" altLang="en-US" sz="2400" dirty="0"/>
          </a:p>
        </p:txBody>
      </p:sp>
      <p:sp>
        <p:nvSpPr>
          <p:cNvPr id="236" name="楕円 235"/>
          <p:cNvSpPr/>
          <p:nvPr/>
        </p:nvSpPr>
        <p:spPr>
          <a:xfrm>
            <a:off x="2872207" y="2397429"/>
            <a:ext cx="758745" cy="8267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7" name="直線コネクタ 236"/>
          <p:cNvCxnSpPr>
            <a:endCxn id="241" idx="2"/>
          </p:cNvCxnSpPr>
          <p:nvPr/>
        </p:nvCxnSpPr>
        <p:spPr>
          <a:xfrm>
            <a:off x="1498573" y="2810806"/>
            <a:ext cx="1386656" cy="197566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線コネクタ 237"/>
          <p:cNvCxnSpPr>
            <a:stCxn id="236" idx="2"/>
          </p:cNvCxnSpPr>
          <p:nvPr/>
        </p:nvCxnSpPr>
        <p:spPr>
          <a:xfrm flipH="1">
            <a:off x="1498574" y="2810807"/>
            <a:ext cx="1373633" cy="197224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線コネクタ 238"/>
          <p:cNvCxnSpPr>
            <a:stCxn id="236" idx="2"/>
          </p:cNvCxnSpPr>
          <p:nvPr/>
        </p:nvCxnSpPr>
        <p:spPr>
          <a:xfrm flipH="1" flipV="1">
            <a:off x="1498573" y="2810806"/>
            <a:ext cx="1373634" cy="1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線矢印コネクタ 239"/>
          <p:cNvCxnSpPr>
            <a:stCxn id="236" idx="6"/>
            <a:endCxn id="242" idx="2"/>
          </p:cNvCxnSpPr>
          <p:nvPr/>
        </p:nvCxnSpPr>
        <p:spPr>
          <a:xfrm>
            <a:off x="3630952" y="2810806"/>
            <a:ext cx="855925" cy="10627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楕円 240"/>
          <p:cNvSpPr/>
          <p:nvPr/>
        </p:nvSpPr>
        <p:spPr>
          <a:xfrm>
            <a:off x="2885229" y="4373091"/>
            <a:ext cx="758745" cy="8267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2" name="楕円 241"/>
          <p:cNvSpPr/>
          <p:nvPr/>
        </p:nvSpPr>
        <p:spPr>
          <a:xfrm>
            <a:off x="4486876" y="3460188"/>
            <a:ext cx="758745" cy="8267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3" name="直線矢印コネクタ 242"/>
          <p:cNvCxnSpPr>
            <a:stCxn id="241" idx="6"/>
            <a:endCxn id="242" idx="2"/>
          </p:cNvCxnSpPr>
          <p:nvPr/>
        </p:nvCxnSpPr>
        <p:spPr>
          <a:xfrm flipV="1">
            <a:off x="3643974" y="3873565"/>
            <a:ext cx="842903" cy="9129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/>
          <p:cNvCxnSpPr>
            <a:stCxn id="241" idx="2"/>
          </p:cNvCxnSpPr>
          <p:nvPr/>
        </p:nvCxnSpPr>
        <p:spPr>
          <a:xfrm flipH="1" flipV="1">
            <a:off x="1498574" y="4783047"/>
            <a:ext cx="1386655" cy="342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/>
          <p:cNvCxnSpPr>
            <a:endCxn id="242" idx="6"/>
          </p:cNvCxnSpPr>
          <p:nvPr/>
        </p:nvCxnSpPr>
        <p:spPr>
          <a:xfrm flipH="1">
            <a:off x="5245621" y="3873564"/>
            <a:ext cx="351000" cy="1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正方形/長方形 245"/>
          <p:cNvSpPr/>
          <p:nvPr/>
        </p:nvSpPr>
        <p:spPr>
          <a:xfrm>
            <a:off x="2384097" y="2310237"/>
            <a:ext cx="402634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0.22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47" name="正方形/長方形 246"/>
          <p:cNvSpPr/>
          <p:nvPr/>
        </p:nvSpPr>
        <p:spPr>
          <a:xfrm>
            <a:off x="2113462" y="2907126"/>
            <a:ext cx="464173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-0.13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48" name="正方形/長方形 247"/>
          <p:cNvSpPr/>
          <p:nvPr/>
        </p:nvSpPr>
        <p:spPr>
          <a:xfrm>
            <a:off x="2641118" y="3883348"/>
            <a:ext cx="402634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0.32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49" name="正方形/長方形 248"/>
          <p:cNvSpPr/>
          <p:nvPr/>
        </p:nvSpPr>
        <p:spPr>
          <a:xfrm>
            <a:off x="2113462" y="4361745"/>
            <a:ext cx="512846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-0.25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50" name="正方形/長方形 249"/>
          <p:cNvSpPr/>
          <p:nvPr/>
        </p:nvSpPr>
        <p:spPr>
          <a:xfrm>
            <a:off x="2794597" y="3270893"/>
            <a:ext cx="402590" cy="363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0.36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51" name="正方形/長方形 250"/>
          <p:cNvSpPr/>
          <p:nvPr/>
        </p:nvSpPr>
        <p:spPr>
          <a:xfrm>
            <a:off x="4092815" y="3025964"/>
            <a:ext cx="402634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0.16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52" name="正方形/長方形 251"/>
          <p:cNvSpPr/>
          <p:nvPr/>
        </p:nvSpPr>
        <p:spPr>
          <a:xfrm>
            <a:off x="3728132" y="3775723"/>
            <a:ext cx="485008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-0.30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53" name="正方形/長方形 252"/>
          <p:cNvSpPr/>
          <p:nvPr/>
        </p:nvSpPr>
        <p:spPr>
          <a:xfrm>
            <a:off x="2837584" y="5282573"/>
            <a:ext cx="545373" cy="363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-0.28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54" name="正方形/長方形 253"/>
          <p:cNvSpPr/>
          <p:nvPr/>
        </p:nvSpPr>
        <p:spPr>
          <a:xfrm>
            <a:off x="4467871" y="4448668"/>
            <a:ext cx="529507" cy="363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0.22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55" name="直線コネクタ 254"/>
          <p:cNvCxnSpPr/>
          <p:nvPr/>
        </p:nvCxnSpPr>
        <p:spPr>
          <a:xfrm flipH="1">
            <a:off x="2641117" y="2961815"/>
            <a:ext cx="244113" cy="637757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コネクタ 255"/>
          <p:cNvCxnSpPr/>
          <p:nvPr/>
        </p:nvCxnSpPr>
        <p:spPr>
          <a:xfrm flipH="1">
            <a:off x="2672540" y="4923553"/>
            <a:ext cx="244113" cy="637757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テキスト ボックス 256"/>
          <p:cNvSpPr txBox="1"/>
          <p:nvPr/>
        </p:nvSpPr>
        <p:spPr>
          <a:xfrm>
            <a:off x="2402950" y="34601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258" name="テキスト ボックス 257"/>
          <p:cNvSpPr txBox="1"/>
          <p:nvPr/>
        </p:nvSpPr>
        <p:spPr>
          <a:xfrm>
            <a:off x="2426792" y="54188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cxnSp>
        <p:nvCxnSpPr>
          <p:cNvPr id="259" name="直線コネクタ 258"/>
          <p:cNvCxnSpPr/>
          <p:nvPr/>
        </p:nvCxnSpPr>
        <p:spPr>
          <a:xfrm flipH="1">
            <a:off x="4291159" y="4115785"/>
            <a:ext cx="244113" cy="637757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テキスト ボックス 259"/>
          <p:cNvSpPr txBox="1"/>
          <p:nvPr/>
        </p:nvSpPr>
        <p:spPr>
          <a:xfrm>
            <a:off x="4045411" y="46111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1319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正方形/長方形 46"/>
          <p:cNvSpPr/>
          <p:nvPr/>
        </p:nvSpPr>
        <p:spPr>
          <a:xfrm>
            <a:off x="4756767" y="2491322"/>
            <a:ext cx="565470" cy="11668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4716700" y="869334"/>
            <a:ext cx="503096" cy="1252606"/>
          </a:xfrm>
          <a:prstGeom prst="rect">
            <a:avLst/>
          </a:prstGeom>
          <a:solidFill>
            <a:srgbClr val="FF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2282689" y="4945297"/>
            <a:ext cx="2184169" cy="3782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2282690" y="4501328"/>
            <a:ext cx="2184169" cy="378210"/>
          </a:xfrm>
          <a:prstGeom prst="rect">
            <a:avLst/>
          </a:prstGeom>
          <a:solidFill>
            <a:srgbClr val="FF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【review】 Feedforward calculation (1)</a:t>
            </a:r>
            <a:endParaRPr kumimoji="1" lang="ja-JP" altLang="en-US" dirty="0"/>
          </a:p>
        </p:txBody>
      </p:sp>
      <p:sp>
        <p:nvSpPr>
          <p:cNvPr id="4" name="楕円 3"/>
          <p:cNvSpPr/>
          <p:nvPr/>
        </p:nvSpPr>
        <p:spPr>
          <a:xfrm>
            <a:off x="5372214" y="1141333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cxnSp>
        <p:nvCxnSpPr>
          <p:cNvPr id="5" name="直線コネクタ 4"/>
          <p:cNvCxnSpPr>
            <a:stCxn id="33" idx="6"/>
          </p:cNvCxnSpPr>
          <p:nvPr/>
        </p:nvCxnSpPr>
        <p:spPr>
          <a:xfrm>
            <a:off x="3709246" y="1050499"/>
            <a:ext cx="1662968" cy="31485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>
            <a:endCxn id="35" idx="6"/>
          </p:cNvCxnSpPr>
          <p:nvPr/>
        </p:nvCxnSpPr>
        <p:spPr>
          <a:xfrm flipH="1">
            <a:off x="3709246" y="1668976"/>
            <a:ext cx="1718555" cy="1889371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>
            <a:stCxn id="4" idx="2"/>
            <a:endCxn id="34" idx="6"/>
          </p:cNvCxnSpPr>
          <p:nvPr/>
        </p:nvCxnSpPr>
        <p:spPr>
          <a:xfrm flipH="1">
            <a:off x="3715908" y="1486891"/>
            <a:ext cx="1656306" cy="700807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>
            <a:stCxn id="4" idx="6"/>
          </p:cNvCxnSpPr>
          <p:nvPr/>
        </p:nvCxnSpPr>
        <p:spPr>
          <a:xfrm>
            <a:off x="6063330" y="1486891"/>
            <a:ext cx="75650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4720300" y="882009"/>
                <a:ext cx="499496" cy="321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300" y="882009"/>
                <a:ext cx="499496" cy="321178"/>
              </a:xfrm>
              <a:prstGeom prst="rect">
                <a:avLst/>
              </a:prstGeom>
              <a:blipFill>
                <a:blip r:embed="rId2"/>
                <a:stretch>
                  <a:fillRect l="-6098" r="-4878" b="-13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4716700" y="1265533"/>
                <a:ext cx="499496" cy="321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700" y="1265533"/>
                <a:ext cx="499496" cy="321178"/>
              </a:xfrm>
              <a:prstGeom prst="rect">
                <a:avLst/>
              </a:prstGeom>
              <a:blipFill>
                <a:blip r:embed="rId3"/>
                <a:stretch>
                  <a:fillRect l="-7317" r="-4878" b="-13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4720300" y="1678897"/>
                <a:ext cx="499496" cy="321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300" y="1678897"/>
                <a:ext cx="499496" cy="321178"/>
              </a:xfrm>
              <a:prstGeom prst="rect">
                <a:avLst/>
              </a:prstGeom>
              <a:blipFill>
                <a:blip r:embed="rId4"/>
                <a:stretch>
                  <a:fillRect l="-6098" r="-6098" b="-132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円弧 15"/>
          <p:cNvSpPr/>
          <p:nvPr/>
        </p:nvSpPr>
        <p:spPr>
          <a:xfrm rot="16200000">
            <a:off x="5755625" y="1146023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5746288" y="1333002"/>
                <a:ext cx="31406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288" y="1333002"/>
                <a:ext cx="314060" cy="307777"/>
              </a:xfrm>
              <a:prstGeom prst="rect">
                <a:avLst/>
              </a:prstGeom>
              <a:blipFill>
                <a:blip r:embed="rId5"/>
                <a:stretch>
                  <a:fillRect l="-19608" r="-7843" b="-1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6840212" y="1294379"/>
                <a:ext cx="3079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212" y="1294379"/>
                <a:ext cx="307905" cy="307777"/>
              </a:xfrm>
              <a:prstGeom prst="rect">
                <a:avLst/>
              </a:prstGeom>
              <a:blipFill>
                <a:blip r:embed="rId6"/>
                <a:stretch>
                  <a:fillRect l="-19608" r="-7843" b="-235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楕円 18"/>
          <p:cNvSpPr/>
          <p:nvPr/>
        </p:nvSpPr>
        <p:spPr>
          <a:xfrm>
            <a:off x="5372214" y="2778241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cxnSp>
        <p:nvCxnSpPr>
          <p:cNvPr id="20" name="直線コネクタ 19"/>
          <p:cNvCxnSpPr>
            <a:stCxn id="33" idx="6"/>
            <a:endCxn id="19" idx="1"/>
          </p:cNvCxnSpPr>
          <p:nvPr/>
        </p:nvCxnSpPr>
        <p:spPr>
          <a:xfrm>
            <a:off x="3709246" y="1050499"/>
            <a:ext cx="1764180" cy="182895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endCxn id="35" idx="6"/>
          </p:cNvCxnSpPr>
          <p:nvPr/>
        </p:nvCxnSpPr>
        <p:spPr>
          <a:xfrm flipH="1">
            <a:off x="3709246" y="3290441"/>
            <a:ext cx="1697289" cy="26790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endCxn id="34" idx="6"/>
          </p:cNvCxnSpPr>
          <p:nvPr/>
        </p:nvCxnSpPr>
        <p:spPr>
          <a:xfrm flipH="1" flipV="1">
            <a:off x="3715908" y="2187698"/>
            <a:ext cx="1653413" cy="86882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9" idx="6"/>
          </p:cNvCxnSpPr>
          <p:nvPr/>
        </p:nvCxnSpPr>
        <p:spPr>
          <a:xfrm>
            <a:off x="6063330" y="3123799"/>
            <a:ext cx="75650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4801790" y="2458083"/>
                <a:ext cx="505458" cy="321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790" y="2458083"/>
                <a:ext cx="505458" cy="321178"/>
              </a:xfrm>
              <a:prstGeom prst="rect">
                <a:avLst/>
              </a:prstGeom>
              <a:blipFill>
                <a:blip r:embed="rId7"/>
                <a:stretch>
                  <a:fillRect l="-7229" r="-4819" b="-132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4801790" y="2885184"/>
                <a:ext cx="505458" cy="321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790" y="2885184"/>
                <a:ext cx="505458" cy="321178"/>
              </a:xfrm>
              <a:prstGeom prst="rect">
                <a:avLst/>
              </a:prstGeom>
              <a:blipFill>
                <a:blip r:embed="rId8"/>
                <a:stretch>
                  <a:fillRect l="-7229" r="-4819" b="-132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4810160" y="3318605"/>
                <a:ext cx="505458" cy="321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160" y="3318605"/>
                <a:ext cx="505458" cy="321178"/>
              </a:xfrm>
              <a:prstGeom prst="rect">
                <a:avLst/>
              </a:prstGeom>
              <a:blipFill>
                <a:blip r:embed="rId9"/>
                <a:stretch>
                  <a:fillRect l="-6024" r="-6024" b="-132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円弧 26"/>
          <p:cNvSpPr/>
          <p:nvPr/>
        </p:nvSpPr>
        <p:spPr>
          <a:xfrm rot="16200000">
            <a:off x="5755625" y="2782931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6852036" y="2952376"/>
                <a:ext cx="3138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036" y="2952376"/>
                <a:ext cx="313867" cy="307777"/>
              </a:xfrm>
              <a:prstGeom prst="rect">
                <a:avLst/>
              </a:prstGeom>
              <a:blipFill>
                <a:blip r:embed="rId10"/>
                <a:stretch>
                  <a:fillRect l="-19231" r="-9615" b="-235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5743307" y="2961600"/>
                <a:ext cx="32002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307" y="2961600"/>
                <a:ext cx="320023" cy="307777"/>
              </a:xfrm>
              <a:prstGeom prst="rect">
                <a:avLst/>
              </a:prstGeom>
              <a:blipFill>
                <a:blip r:embed="rId11"/>
                <a:stretch>
                  <a:fillRect l="-18868" r="-7547" b="-1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2894524" y="896609"/>
                <a:ext cx="30514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524" y="896609"/>
                <a:ext cx="305147" cy="307777"/>
              </a:xfrm>
              <a:prstGeom prst="rect">
                <a:avLst/>
              </a:prstGeom>
              <a:blipFill>
                <a:blip r:embed="rId12"/>
                <a:stretch>
                  <a:fillRect l="-12000" r="-8000" b="-137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2892854" y="2038771"/>
                <a:ext cx="3111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854" y="2038771"/>
                <a:ext cx="311111" cy="307777"/>
              </a:xfrm>
              <a:prstGeom prst="rect">
                <a:avLst/>
              </a:prstGeom>
              <a:blipFill>
                <a:blip r:embed="rId13"/>
                <a:stretch>
                  <a:fillRect l="-11765" r="-7843" b="-156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2888560" y="3404457"/>
                <a:ext cx="3111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560" y="3404457"/>
                <a:ext cx="311111" cy="307777"/>
              </a:xfrm>
              <a:prstGeom prst="rect">
                <a:avLst/>
              </a:prstGeom>
              <a:blipFill>
                <a:blip r:embed="rId14"/>
                <a:stretch>
                  <a:fillRect l="-11765" r="-7843" b="-156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楕円 32"/>
          <p:cNvSpPr/>
          <p:nvPr/>
        </p:nvSpPr>
        <p:spPr>
          <a:xfrm>
            <a:off x="3527577" y="959664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34" name="楕円 33"/>
          <p:cNvSpPr/>
          <p:nvPr/>
        </p:nvSpPr>
        <p:spPr>
          <a:xfrm>
            <a:off x="3534239" y="2096863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35" name="楕円 34"/>
          <p:cNvSpPr/>
          <p:nvPr/>
        </p:nvSpPr>
        <p:spPr>
          <a:xfrm>
            <a:off x="3527577" y="3467512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cxnSp>
        <p:nvCxnSpPr>
          <p:cNvPr id="36" name="直線コネクタ 35"/>
          <p:cNvCxnSpPr>
            <a:stCxn id="33" idx="2"/>
            <a:endCxn id="30" idx="3"/>
          </p:cNvCxnSpPr>
          <p:nvPr/>
        </p:nvCxnSpPr>
        <p:spPr>
          <a:xfrm flipH="1" flipV="1">
            <a:off x="3199671" y="1050498"/>
            <a:ext cx="32790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34" idx="2"/>
            <a:endCxn id="31" idx="3"/>
          </p:cNvCxnSpPr>
          <p:nvPr/>
        </p:nvCxnSpPr>
        <p:spPr>
          <a:xfrm flipH="1">
            <a:off x="3203965" y="2187698"/>
            <a:ext cx="330274" cy="49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>
            <a:stCxn id="35" idx="2"/>
            <a:endCxn id="32" idx="3"/>
          </p:cNvCxnSpPr>
          <p:nvPr/>
        </p:nvCxnSpPr>
        <p:spPr>
          <a:xfrm flipH="1" flipV="1">
            <a:off x="3199671" y="3558346"/>
            <a:ext cx="32790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/>
              <p:cNvSpPr txBox="1"/>
              <p:nvPr/>
            </p:nvSpPr>
            <p:spPr>
              <a:xfrm>
                <a:off x="2127906" y="4338549"/>
                <a:ext cx="4596708" cy="1173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1,2</m:t>
                                  </m:r>
                                </m:sub>
                              </m:s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1,3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2,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2,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2,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&gt;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1" name="テキスト ボックス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906" y="4338549"/>
                <a:ext cx="4596708" cy="117371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テキスト ボックス 47"/>
          <p:cNvSpPr txBox="1"/>
          <p:nvPr/>
        </p:nvSpPr>
        <p:spPr>
          <a:xfrm>
            <a:off x="933741" y="1904380"/>
            <a:ext cx="16753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c</a:t>
            </a:r>
            <a:r>
              <a:rPr kumimoji="1" lang="en-US" altLang="ja-JP" sz="2000" dirty="0" smtClean="0"/>
              <a:t>orrespond to</a:t>
            </a:r>
          </a:p>
          <a:p>
            <a:r>
              <a:rPr lang="en-US" altLang="ja-JP" sz="2000" dirty="0"/>
              <a:t>t</a:t>
            </a:r>
            <a:r>
              <a:rPr lang="en-US" altLang="ja-JP" sz="2000" dirty="0" smtClean="0"/>
              <a:t>he first row</a:t>
            </a:r>
            <a:endParaRPr kumimoji="1" lang="ja-JP" altLang="en-US" sz="2000" dirty="0"/>
          </a:p>
        </p:txBody>
      </p:sp>
      <p:cxnSp>
        <p:nvCxnSpPr>
          <p:cNvPr id="51" name="直線コネクタ 50"/>
          <p:cNvCxnSpPr>
            <a:stCxn id="47" idx="1"/>
          </p:cNvCxnSpPr>
          <p:nvPr/>
        </p:nvCxnSpPr>
        <p:spPr>
          <a:xfrm flipH="1">
            <a:off x="2081668" y="3074770"/>
            <a:ext cx="2675099" cy="549335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>
            <a:off x="2293015" y="2637036"/>
            <a:ext cx="448269" cy="1842599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11" idx="1"/>
          </p:cNvCxnSpPr>
          <p:nvPr/>
        </p:nvCxnSpPr>
        <p:spPr>
          <a:xfrm flipH="1">
            <a:off x="2577777" y="1426122"/>
            <a:ext cx="2138923" cy="649128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>
            <a:off x="1608391" y="4091089"/>
            <a:ext cx="661720" cy="854208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正方形/長方形 73"/>
              <p:cNvSpPr/>
              <p:nvPr/>
            </p:nvSpPr>
            <p:spPr>
              <a:xfrm>
                <a:off x="7319686" y="4515637"/>
                <a:ext cx="885307" cy="8127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74" name="正方形/長方形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9686" y="4515637"/>
                <a:ext cx="885307" cy="81272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テキスト ボックス 78"/>
          <p:cNvSpPr txBox="1"/>
          <p:nvPr/>
        </p:nvSpPr>
        <p:spPr>
          <a:xfrm>
            <a:off x="2726778" y="5637735"/>
            <a:ext cx="20746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 smtClean="0"/>
              <a:t>Calculation </a:t>
            </a:r>
            <a:r>
              <a:rPr lang="en-US" altLang="ja-JP" sz="2000" dirty="0" smtClean="0"/>
              <a:t>for</a:t>
            </a:r>
          </a:p>
          <a:p>
            <a:pPr algn="ctr"/>
            <a:r>
              <a:rPr kumimoji="1" lang="en-US" altLang="ja-JP" sz="2000" dirty="0" smtClean="0"/>
              <a:t>Summing junction</a:t>
            </a:r>
            <a:endParaRPr kumimoji="1" lang="ja-JP" altLang="en-US" sz="2000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5216196" y="5651916"/>
            <a:ext cx="21529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 smtClean="0"/>
              <a:t>Calculation </a:t>
            </a:r>
            <a:r>
              <a:rPr lang="en-US" altLang="ja-JP" sz="2000" dirty="0" smtClean="0"/>
              <a:t>for</a:t>
            </a:r>
          </a:p>
          <a:p>
            <a:pPr algn="ctr"/>
            <a:r>
              <a:rPr kumimoji="1" lang="en-US" altLang="ja-JP" sz="2000" dirty="0" smtClean="0"/>
              <a:t>Threshold function</a:t>
            </a:r>
            <a:endParaRPr kumimoji="1" lang="ja-JP" altLang="en-US" sz="2000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90024" y="3405958"/>
            <a:ext cx="17916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c</a:t>
            </a:r>
            <a:r>
              <a:rPr kumimoji="1" lang="en-US" altLang="ja-JP" sz="2000" dirty="0" smtClean="0"/>
              <a:t>orrespond to</a:t>
            </a:r>
          </a:p>
          <a:p>
            <a:r>
              <a:rPr lang="en-US" altLang="ja-JP" sz="2000" dirty="0" smtClean="0"/>
              <a:t>the second row</a:t>
            </a:r>
            <a:endParaRPr kumimoji="1" lang="ja-JP" altLang="en-US" sz="2000" dirty="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2741284" y="4039618"/>
            <a:ext cx="151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Weight matrix</a:t>
            </a:r>
            <a:endParaRPr kumimoji="1" lang="ja-JP" altLang="en-US" dirty="0"/>
          </a:p>
        </p:txBody>
      </p:sp>
      <p:sp>
        <p:nvSpPr>
          <p:cNvPr id="96" name="右矢印 95"/>
          <p:cNvSpPr/>
          <p:nvPr/>
        </p:nvSpPr>
        <p:spPr>
          <a:xfrm>
            <a:off x="7000220" y="4774184"/>
            <a:ext cx="239692" cy="36021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99" name="左中かっこ 98"/>
          <p:cNvSpPr/>
          <p:nvPr/>
        </p:nvSpPr>
        <p:spPr>
          <a:xfrm rot="16200000">
            <a:off x="3800787" y="3833429"/>
            <a:ext cx="131425" cy="3477186"/>
          </a:xfrm>
          <a:prstGeom prst="leftBrace">
            <a:avLst>
              <a:gd name="adj1" fmla="val 5314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左中かっこ 99"/>
          <p:cNvSpPr/>
          <p:nvPr/>
        </p:nvSpPr>
        <p:spPr>
          <a:xfrm rot="16200000">
            <a:off x="6060503" y="5077904"/>
            <a:ext cx="159694" cy="1017468"/>
          </a:xfrm>
          <a:prstGeom prst="leftBrace">
            <a:avLst>
              <a:gd name="adj1" fmla="val 5314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92756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823755" y="2475571"/>
            <a:ext cx="526839" cy="27541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Basic Idea of Learning Neural Network </a:t>
            </a:r>
            <a:r>
              <a:rPr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71734" y="2574158"/>
            <a:ext cx="29189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3200" dirty="0" smtClean="0"/>
              <a:t>1</a:t>
            </a:r>
            <a:endParaRPr kumimoji="1" lang="ja-JP" altLang="en-US" sz="32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84754" y="4554579"/>
            <a:ext cx="27887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3200" dirty="0" smtClean="0"/>
              <a:t>0</a:t>
            </a:r>
            <a:endParaRPr kumimoji="1" lang="ja-JP" altLang="en-US" sz="3200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78394" y="866610"/>
            <a:ext cx="8567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We input sample data and calculate the output on the neural network with random parameter. Of course, the output value also become random.  </a:t>
            </a:r>
            <a:endParaRPr kumimoji="1" lang="ja-JP" altLang="en-US" sz="2400" dirty="0"/>
          </a:p>
        </p:txBody>
      </p:sp>
      <p:sp>
        <p:nvSpPr>
          <p:cNvPr id="39" name="正方形/長方形 38"/>
          <p:cNvSpPr/>
          <p:nvPr/>
        </p:nvSpPr>
        <p:spPr>
          <a:xfrm>
            <a:off x="5693080" y="3671036"/>
            <a:ext cx="982339" cy="363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3200" dirty="0" smtClean="0">
                <a:solidFill>
                  <a:schemeClr val="tx1"/>
                </a:solidFill>
              </a:rPr>
              <a:t>-0.15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15419" y="5328334"/>
            <a:ext cx="1343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Sample data</a:t>
            </a:r>
            <a:endParaRPr kumimoji="1" lang="ja-JP" altLang="en-US" dirty="0"/>
          </a:p>
        </p:txBody>
      </p:sp>
      <p:sp>
        <p:nvSpPr>
          <p:cNvPr id="32" name="楕円 31"/>
          <p:cNvSpPr/>
          <p:nvPr/>
        </p:nvSpPr>
        <p:spPr>
          <a:xfrm>
            <a:off x="2872207" y="2397429"/>
            <a:ext cx="758745" cy="8267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コネクタ 32"/>
          <p:cNvCxnSpPr>
            <a:endCxn id="40" idx="2"/>
          </p:cNvCxnSpPr>
          <p:nvPr/>
        </p:nvCxnSpPr>
        <p:spPr>
          <a:xfrm>
            <a:off x="1498573" y="2810806"/>
            <a:ext cx="1386656" cy="197566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32" idx="2"/>
          </p:cNvCxnSpPr>
          <p:nvPr/>
        </p:nvCxnSpPr>
        <p:spPr>
          <a:xfrm flipH="1">
            <a:off x="1498574" y="2810807"/>
            <a:ext cx="1373633" cy="197224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stCxn id="32" idx="2"/>
          </p:cNvCxnSpPr>
          <p:nvPr/>
        </p:nvCxnSpPr>
        <p:spPr>
          <a:xfrm flipH="1" flipV="1">
            <a:off x="1498573" y="2810806"/>
            <a:ext cx="1373634" cy="1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32" idx="6"/>
            <a:endCxn id="41" idx="2"/>
          </p:cNvCxnSpPr>
          <p:nvPr/>
        </p:nvCxnSpPr>
        <p:spPr>
          <a:xfrm>
            <a:off x="3630952" y="2810806"/>
            <a:ext cx="855925" cy="10627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楕円 39"/>
          <p:cNvSpPr/>
          <p:nvPr/>
        </p:nvSpPr>
        <p:spPr>
          <a:xfrm>
            <a:off x="2885229" y="4373091"/>
            <a:ext cx="758745" cy="8267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/>
          <p:cNvSpPr/>
          <p:nvPr/>
        </p:nvSpPr>
        <p:spPr>
          <a:xfrm>
            <a:off x="4486876" y="3460188"/>
            <a:ext cx="758745" cy="8267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矢印コネクタ 41"/>
          <p:cNvCxnSpPr>
            <a:stCxn id="40" idx="6"/>
            <a:endCxn id="41" idx="2"/>
          </p:cNvCxnSpPr>
          <p:nvPr/>
        </p:nvCxnSpPr>
        <p:spPr>
          <a:xfrm flipV="1">
            <a:off x="3643974" y="3873565"/>
            <a:ext cx="842903" cy="9129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40" idx="2"/>
          </p:cNvCxnSpPr>
          <p:nvPr/>
        </p:nvCxnSpPr>
        <p:spPr>
          <a:xfrm flipH="1" flipV="1">
            <a:off x="1498574" y="4783047"/>
            <a:ext cx="1386655" cy="342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endCxn id="41" idx="6"/>
          </p:cNvCxnSpPr>
          <p:nvPr/>
        </p:nvCxnSpPr>
        <p:spPr>
          <a:xfrm flipH="1">
            <a:off x="5245621" y="3873564"/>
            <a:ext cx="351000" cy="1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/>
          <p:cNvSpPr/>
          <p:nvPr/>
        </p:nvSpPr>
        <p:spPr>
          <a:xfrm>
            <a:off x="2384097" y="2310237"/>
            <a:ext cx="402634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0.22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2113462" y="2907126"/>
            <a:ext cx="464173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-0.13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2641118" y="3883348"/>
            <a:ext cx="402634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0.32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2113462" y="4361745"/>
            <a:ext cx="512846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-0.25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2794597" y="3270893"/>
            <a:ext cx="402590" cy="363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0.36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4092815" y="3025964"/>
            <a:ext cx="402634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0.16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3728132" y="3775723"/>
            <a:ext cx="485008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-0.30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2837584" y="5282573"/>
            <a:ext cx="545373" cy="363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-0.28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4467871" y="4448668"/>
            <a:ext cx="529507" cy="363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0.22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56" name="直線コネクタ 55"/>
          <p:cNvCxnSpPr/>
          <p:nvPr/>
        </p:nvCxnSpPr>
        <p:spPr>
          <a:xfrm flipH="1">
            <a:off x="2641117" y="2961815"/>
            <a:ext cx="244113" cy="637757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 flipH="1">
            <a:off x="2672540" y="4923553"/>
            <a:ext cx="244113" cy="637757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2402950" y="34601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2426792" y="54188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cxnSp>
        <p:nvCxnSpPr>
          <p:cNvPr id="60" name="直線コネクタ 59"/>
          <p:cNvCxnSpPr/>
          <p:nvPr/>
        </p:nvCxnSpPr>
        <p:spPr>
          <a:xfrm flipH="1">
            <a:off x="4291159" y="4115785"/>
            <a:ext cx="244113" cy="637757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4045411" y="46111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45498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正方形/長方形 34"/>
          <p:cNvSpPr/>
          <p:nvPr/>
        </p:nvSpPr>
        <p:spPr>
          <a:xfrm>
            <a:off x="7722865" y="3469762"/>
            <a:ext cx="526839" cy="7864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823755" y="2475571"/>
            <a:ext cx="526839" cy="27541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Basic Idea of Learning Neural Network </a:t>
            </a:r>
            <a:r>
              <a:rPr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71734" y="2574158"/>
            <a:ext cx="29189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3200" dirty="0" smtClean="0"/>
              <a:t>1</a:t>
            </a:r>
            <a:endParaRPr kumimoji="1" lang="ja-JP" altLang="en-US" sz="32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84754" y="4554579"/>
            <a:ext cx="27887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3200" dirty="0" smtClean="0"/>
              <a:t>0</a:t>
            </a:r>
            <a:endParaRPr kumimoji="1" lang="ja-JP" altLang="en-US" sz="3200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78394" y="866610"/>
            <a:ext cx="8567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We input sample data and calculate the output on the neural network with random parameter. Of course, the output value also become random.  </a:t>
            </a:r>
            <a:endParaRPr kumimoji="1" lang="ja-JP" altLang="en-US" sz="2400" dirty="0"/>
          </a:p>
        </p:txBody>
      </p:sp>
      <p:sp>
        <p:nvSpPr>
          <p:cNvPr id="39" name="正方形/長方形 38"/>
          <p:cNvSpPr/>
          <p:nvPr/>
        </p:nvSpPr>
        <p:spPr>
          <a:xfrm>
            <a:off x="5640009" y="3671034"/>
            <a:ext cx="982339" cy="363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3200" dirty="0" smtClean="0">
                <a:solidFill>
                  <a:schemeClr val="tx1"/>
                </a:solidFill>
              </a:rPr>
              <a:t>-0.15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15419" y="5328334"/>
            <a:ext cx="1343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Sample data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7879450" y="3606437"/>
            <a:ext cx="29189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3200" dirty="0" smtClean="0"/>
              <a:t>1</a:t>
            </a:r>
            <a:endParaRPr kumimoji="1" lang="ja-JP" altLang="en-US" sz="3200" dirty="0"/>
          </a:p>
        </p:txBody>
      </p:sp>
      <p:sp>
        <p:nvSpPr>
          <p:cNvPr id="40" name="楕円 39"/>
          <p:cNvSpPr/>
          <p:nvPr/>
        </p:nvSpPr>
        <p:spPr>
          <a:xfrm>
            <a:off x="2872207" y="2397429"/>
            <a:ext cx="758745" cy="8267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/>
          <p:cNvCxnSpPr>
            <a:endCxn id="45" idx="2"/>
          </p:cNvCxnSpPr>
          <p:nvPr/>
        </p:nvCxnSpPr>
        <p:spPr>
          <a:xfrm>
            <a:off x="1498573" y="2810806"/>
            <a:ext cx="1386656" cy="197566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40" idx="2"/>
          </p:cNvCxnSpPr>
          <p:nvPr/>
        </p:nvCxnSpPr>
        <p:spPr>
          <a:xfrm flipH="1">
            <a:off x="1498574" y="2810807"/>
            <a:ext cx="1373633" cy="197224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40" idx="2"/>
          </p:cNvCxnSpPr>
          <p:nvPr/>
        </p:nvCxnSpPr>
        <p:spPr>
          <a:xfrm flipH="1" flipV="1">
            <a:off x="1498573" y="2810806"/>
            <a:ext cx="1373634" cy="1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40" idx="6"/>
            <a:endCxn id="46" idx="2"/>
          </p:cNvCxnSpPr>
          <p:nvPr/>
        </p:nvCxnSpPr>
        <p:spPr>
          <a:xfrm>
            <a:off x="3630952" y="2810806"/>
            <a:ext cx="855925" cy="10627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楕円 44"/>
          <p:cNvSpPr/>
          <p:nvPr/>
        </p:nvSpPr>
        <p:spPr>
          <a:xfrm>
            <a:off x="2885229" y="4373091"/>
            <a:ext cx="758745" cy="8267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/>
          <p:cNvSpPr/>
          <p:nvPr/>
        </p:nvSpPr>
        <p:spPr>
          <a:xfrm>
            <a:off x="4486876" y="3460188"/>
            <a:ext cx="758745" cy="8267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直線矢印コネクタ 46"/>
          <p:cNvCxnSpPr>
            <a:stCxn id="45" idx="6"/>
            <a:endCxn id="46" idx="2"/>
          </p:cNvCxnSpPr>
          <p:nvPr/>
        </p:nvCxnSpPr>
        <p:spPr>
          <a:xfrm flipV="1">
            <a:off x="3643974" y="3873565"/>
            <a:ext cx="842903" cy="9129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45" idx="2"/>
          </p:cNvCxnSpPr>
          <p:nvPr/>
        </p:nvCxnSpPr>
        <p:spPr>
          <a:xfrm flipH="1" flipV="1">
            <a:off x="1498574" y="4783047"/>
            <a:ext cx="1386655" cy="342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endCxn id="46" idx="6"/>
          </p:cNvCxnSpPr>
          <p:nvPr/>
        </p:nvCxnSpPr>
        <p:spPr>
          <a:xfrm flipH="1">
            <a:off x="5245621" y="3873564"/>
            <a:ext cx="351000" cy="1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/>
          <p:cNvSpPr/>
          <p:nvPr/>
        </p:nvSpPr>
        <p:spPr>
          <a:xfrm>
            <a:off x="2384097" y="2310237"/>
            <a:ext cx="402634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0.22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2113462" y="2907126"/>
            <a:ext cx="464173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-0.13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2641118" y="3883348"/>
            <a:ext cx="402634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0.32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2113462" y="4361745"/>
            <a:ext cx="512846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-0.25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2794597" y="3270893"/>
            <a:ext cx="402590" cy="363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0.36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4092815" y="3025964"/>
            <a:ext cx="402634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0.16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3728132" y="3775723"/>
            <a:ext cx="485008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-0.30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2837584" y="5282573"/>
            <a:ext cx="545373" cy="363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-0.28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4467871" y="4448668"/>
            <a:ext cx="529507" cy="363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0.22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59" name="直線コネクタ 58"/>
          <p:cNvCxnSpPr/>
          <p:nvPr/>
        </p:nvCxnSpPr>
        <p:spPr>
          <a:xfrm flipH="1">
            <a:off x="2641117" y="2961815"/>
            <a:ext cx="244113" cy="637757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 flipH="1">
            <a:off x="2672540" y="4923553"/>
            <a:ext cx="244113" cy="637757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2402950" y="34601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2426792" y="54188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cxnSp>
        <p:nvCxnSpPr>
          <p:cNvPr id="63" name="直線コネクタ 62"/>
          <p:cNvCxnSpPr/>
          <p:nvPr/>
        </p:nvCxnSpPr>
        <p:spPr>
          <a:xfrm flipH="1">
            <a:off x="4291159" y="4115785"/>
            <a:ext cx="244113" cy="637757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4045411" y="46111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237393" y="4382665"/>
            <a:ext cx="1576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Correct output</a:t>
            </a:r>
          </a:p>
          <a:p>
            <a:pPr algn="ctr"/>
            <a:r>
              <a:rPr lang="en-US" altLang="ja-JP" dirty="0" smtClean="0"/>
              <a:t>(Train data)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09967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正方形/長方形 34"/>
          <p:cNvSpPr/>
          <p:nvPr/>
        </p:nvSpPr>
        <p:spPr>
          <a:xfrm>
            <a:off x="7722865" y="3469762"/>
            <a:ext cx="526839" cy="7864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823755" y="2475571"/>
            <a:ext cx="526839" cy="27541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Basic Idea of Learning Neural Network </a:t>
            </a:r>
            <a:r>
              <a:rPr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71734" y="2574158"/>
            <a:ext cx="29189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3200" dirty="0" smtClean="0"/>
              <a:t>1</a:t>
            </a:r>
            <a:endParaRPr kumimoji="1" lang="ja-JP" altLang="en-US" sz="32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84754" y="4554579"/>
            <a:ext cx="27887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3200" dirty="0" smtClean="0"/>
              <a:t>0</a:t>
            </a:r>
            <a:endParaRPr kumimoji="1" lang="ja-JP" altLang="en-US" sz="3200" dirty="0"/>
          </a:p>
        </p:txBody>
      </p:sp>
      <p:sp>
        <p:nvSpPr>
          <p:cNvPr id="39" name="正方形/長方形 38"/>
          <p:cNvSpPr/>
          <p:nvPr/>
        </p:nvSpPr>
        <p:spPr>
          <a:xfrm>
            <a:off x="5640009" y="3671034"/>
            <a:ext cx="982339" cy="363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3200" dirty="0" smtClean="0">
                <a:solidFill>
                  <a:schemeClr val="tx1"/>
                </a:solidFill>
              </a:rPr>
              <a:t>-0.15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15419" y="5328334"/>
            <a:ext cx="1343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Sample data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7879450" y="3606437"/>
            <a:ext cx="29189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3200" dirty="0" smtClean="0"/>
              <a:t>1</a:t>
            </a:r>
            <a:endParaRPr kumimoji="1" lang="ja-JP" altLang="en-US" sz="32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237393" y="4382665"/>
            <a:ext cx="1576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Correct output</a:t>
            </a:r>
          </a:p>
          <a:p>
            <a:pPr algn="ctr"/>
            <a:r>
              <a:rPr lang="en-US" altLang="ja-JP" dirty="0" smtClean="0"/>
              <a:t>(Train data)</a:t>
            </a:r>
            <a:endParaRPr kumimoji="1" lang="ja-JP" altLang="en-US" dirty="0"/>
          </a:p>
        </p:txBody>
      </p:sp>
      <p:sp>
        <p:nvSpPr>
          <p:cNvPr id="40" name="楕円 39"/>
          <p:cNvSpPr/>
          <p:nvPr/>
        </p:nvSpPr>
        <p:spPr>
          <a:xfrm>
            <a:off x="2872207" y="2397429"/>
            <a:ext cx="758745" cy="8267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/>
          <p:cNvCxnSpPr>
            <a:endCxn id="45" idx="2"/>
          </p:cNvCxnSpPr>
          <p:nvPr/>
        </p:nvCxnSpPr>
        <p:spPr>
          <a:xfrm>
            <a:off x="1498573" y="2810806"/>
            <a:ext cx="1386656" cy="197566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40" idx="2"/>
          </p:cNvCxnSpPr>
          <p:nvPr/>
        </p:nvCxnSpPr>
        <p:spPr>
          <a:xfrm flipH="1">
            <a:off x="1498574" y="2810807"/>
            <a:ext cx="1373633" cy="197224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40" idx="2"/>
          </p:cNvCxnSpPr>
          <p:nvPr/>
        </p:nvCxnSpPr>
        <p:spPr>
          <a:xfrm flipH="1" flipV="1">
            <a:off x="1498573" y="2810806"/>
            <a:ext cx="1373634" cy="1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40" idx="6"/>
            <a:endCxn id="46" idx="2"/>
          </p:cNvCxnSpPr>
          <p:nvPr/>
        </p:nvCxnSpPr>
        <p:spPr>
          <a:xfrm>
            <a:off x="3630952" y="2810806"/>
            <a:ext cx="855925" cy="10627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楕円 44"/>
          <p:cNvSpPr/>
          <p:nvPr/>
        </p:nvSpPr>
        <p:spPr>
          <a:xfrm>
            <a:off x="2885229" y="4373091"/>
            <a:ext cx="758745" cy="8267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/>
          <p:cNvSpPr/>
          <p:nvPr/>
        </p:nvSpPr>
        <p:spPr>
          <a:xfrm>
            <a:off x="4486876" y="3460188"/>
            <a:ext cx="758745" cy="8267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直線矢印コネクタ 46"/>
          <p:cNvCxnSpPr>
            <a:stCxn id="45" idx="6"/>
            <a:endCxn id="46" idx="2"/>
          </p:cNvCxnSpPr>
          <p:nvPr/>
        </p:nvCxnSpPr>
        <p:spPr>
          <a:xfrm flipV="1">
            <a:off x="3643974" y="3873565"/>
            <a:ext cx="842903" cy="9129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45" idx="2"/>
          </p:cNvCxnSpPr>
          <p:nvPr/>
        </p:nvCxnSpPr>
        <p:spPr>
          <a:xfrm flipH="1" flipV="1">
            <a:off x="1498574" y="4783047"/>
            <a:ext cx="1386655" cy="342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endCxn id="46" idx="6"/>
          </p:cNvCxnSpPr>
          <p:nvPr/>
        </p:nvCxnSpPr>
        <p:spPr>
          <a:xfrm flipH="1">
            <a:off x="5245621" y="3873564"/>
            <a:ext cx="351000" cy="1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/>
          <p:cNvSpPr/>
          <p:nvPr/>
        </p:nvSpPr>
        <p:spPr>
          <a:xfrm>
            <a:off x="2384097" y="2310237"/>
            <a:ext cx="402634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0.22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2113462" y="2907126"/>
            <a:ext cx="464173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-0.13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2641118" y="3883348"/>
            <a:ext cx="402634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0.32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2113462" y="4361745"/>
            <a:ext cx="512846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-0.25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2794597" y="3270893"/>
            <a:ext cx="402590" cy="363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0.36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4041053" y="2996283"/>
            <a:ext cx="931953" cy="4870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2800" b="1" dirty="0" smtClean="0">
                <a:solidFill>
                  <a:srgbClr val="FF0000"/>
                </a:solidFill>
              </a:rPr>
              <a:t>0.16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3728132" y="3775723"/>
            <a:ext cx="485008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-0.30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2837584" y="5282573"/>
            <a:ext cx="545373" cy="363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-0.28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4467871" y="4448668"/>
            <a:ext cx="529507" cy="363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0.22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59" name="直線コネクタ 58"/>
          <p:cNvCxnSpPr/>
          <p:nvPr/>
        </p:nvCxnSpPr>
        <p:spPr>
          <a:xfrm flipH="1">
            <a:off x="2641117" y="2961815"/>
            <a:ext cx="244113" cy="637757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 flipH="1">
            <a:off x="2672540" y="4923553"/>
            <a:ext cx="244113" cy="637757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2402950" y="34601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2426792" y="54188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cxnSp>
        <p:nvCxnSpPr>
          <p:cNvPr id="63" name="直線コネクタ 62"/>
          <p:cNvCxnSpPr/>
          <p:nvPr/>
        </p:nvCxnSpPr>
        <p:spPr>
          <a:xfrm flipH="1">
            <a:off x="4291159" y="4115785"/>
            <a:ext cx="244113" cy="637757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4045411" y="46111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4" name="左右矢印 3"/>
          <p:cNvSpPr/>
          <p:nvPr/>
        </p:nvSpPr>
        <p:spPr>
          <a:xfrm>
            <a:off x="6750043" y="3573762"/>
            <a:ext cx="845127" cy="57840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652976" y="2972853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Compare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52286" y="881486"/>
            <a:ext cx="7760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If </a:t>
            </a:r>
            <a:r>
              <a:rPr lang="en-US" altLang="ja-JP" sz="2400" dirty="0"/>
              <a:t>you change one of the parameters slightly</a:t>
            </a:r>
            <a:r>
              <a:rPr lang="en-US" altLang="ja-JP" sz="2400" dirty="0" smtClean="0"/>
              <a:t>, please </a:t>
            </a:r>
            <a:r>
              <a:rPr lang="en-US" altLang="ja-JP" sz="2400" dirty="0"/>
              <a:t>think about what the output will change.</a:t>
            </a:r>
            <a:endParaRPr kumimoji="1" lang="ja-JP" altLang="en-US" sz="2400" dirty="0"/>
          </a:p>
        </p:txBody>
      </p:sp>
      <p:cxnSp>
        <p:nvCxnSpPr>
          <p:cNvPr id="10" name="直線矢印コネクタ 9"/>
          <p:cNvCxnSpPr/>
          <p:nvPr/>
        </p:nvCxnSpPr>
        <p:spPr>
          <a:xfrm flipH="1">
            <a:off x="4330325" y="2639213"/>
            <a:ext cx="126989" cy="373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4160364" y="2043365"/>
            <a:ext cx="3558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If </a:t>
            </a:r>
            <a:r>
              <a:rPr lang="en-US" altLang="ja-JP" dirty="0" smtClean="0"/>
              <a:t>we</a:t>
            </a:r>
            <a:r>
              <a:rPr kumimoji="1" lang="en-US" altLang="ja-JP" dirty="0" smtClean="0"/>
              <a:t> change this parameter slightly,</a:t>
            </a:r>
          </a:p>
          <a:p>
            <a:r>
              <a:rPr lang="en-US" altLang="ja-JP" dirty="0" smtClean="0"/>
              <a:t>What will happen?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213328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1673" y="162910"/>
            <a:ext cx="8645235" cy="593835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Difference between Formal Neuron and Sigmoid Neuron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7560111" y="1859227"/>
            <a:ext cx="510059" cy="501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80736" y="1224703"/>
            <a:ext cx="510059" cy="17578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24002" y="1287625"/>
            <a:ext cx="282600" cy="3142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3200" dirty="0" smtClean="0"/>
              <a:t>1</a:t>
            </a:r>
            <a:endParaRPr kumimoji="1" lang="ja-JP" altLang="en-US" sz="32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36607" y="2551591"/>
            <a:ext cx="269995" cy="3142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3200" dirty="0" smtClean="0"/>
              <a:t>0</a:t>
            </a:r>
            <a:endParaRPr kumimoji="1" lang="ja-JP" altLang="en-US" sz="3200" dirty="0"/>
          </a:p>
        </p:txBody>
      </p:sp>
      <p:sp>
        <p:nvSpPr>
          <p:cNvPr id="8" name="正方形/長方形 7"/>
          <p:cNvSpPr/>
          <p:nvPr/>
        </p:nvSpPr>
        <p:spPr>
          <a:xfrm>
            <a:off x="5543594" y="1987685"/>
            <a:ext cx="951052" cy="231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3200" dirty="0" smtClean="0">
                <a:solidFill>
                  <a:schemeClr val="tx1"/>
                </a:solidFill>
              </a:rPr>
              <a:t>-0.15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85405" y="3045425"/>
            <a:ext cx="1300719" cy="235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Sample data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711709" y="1946457"/>
            <a:ext cx="282600" cy="3142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3200" dirty="0" smtClean="0"/>
              <a:t>1</a:t>
            </a:r>
            <a:endParaRPr kumimoji="1" lang="ja-JP" altLang="en-US" sz="3200" dirty="0"/>
          </a:p>
        </p:txBody>
      </p:sp>
      <p:sp>
        <p:nvSpPr>
          <p:cNvPr id="12" name="楕円 11"/>
          <p:cNvSpPr/>
          <p:nvPr/>
        </p:nvSpPr>
        <p:spPr>
          <a:xfrm>
            <a:off x="2863945" y="1174831"/>
            <a:ext cx="734579" cy="5276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>
            <a:endCxn id="17" idx="2"/>
          </p:cNvCxnSpPr>
          <p:nvPr/>
        </p:nvCxnSpPr>
        <p:spPr>
          <a:xfrm>
            <a:off x="1534061" y="1438661"/>
            <a:ext cx="1342491" cy="126093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12" idx="2"/>
          </p:cNvCxnSpPr>
          <p:nvPr/>
        </p:nvCxnSpPr>
        <p:spPr>
          <a:xfrm flipH="1">
            <a:off x="1534062" y="1438661"/>
            <a:ext cx="1329883" cy="125874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12" idx="2"/>
          </p:cNvCxnSpPr>
          <p:nvPr/>
        </p:nvCxnSpPr>
        <p:spPr>
          <a:xfrm flipH="1" flipV="1">
            <a:off x="1534061" y="1438661"/>
            <a:ext cx="1329884" cy="1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12" idx="6"/>
            <a:endCxn id="18" idx="2"/>
          </p:cNvCxnSpPr>
          <p:nvPr/>
        </p:nvCxnSpPr>
        <p:spPr>
          <a:xfrm>
            <a:off x="3598524" y="1438661"/>
            <a:ext cx="828664" cy="67828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/>
          <p:cNvSpPr/>
          <p:nvPr/>
        </p:nvSpPr>
        <p:spPr>
          <a:xfrm>
            <a:off x="2876552" y="2435760"/>
            <a:ext cx="734579" cy="5276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4427187" y="1853117"/>
            <a:ext cx="734579" cy="5276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/>
          <p:cNvCxnSpPr>
            <a:stCxn id="17" idx="6"/>
            <a:endCxn id="18" idx="2"/>
          </p:cNvCxnSpPr>
          <p:nvPr/>
        </p:nvCxnSpPr>
        <p:spPr>
          <a:xfrm flipV="1">
            <a:off x="3611132" y="2116947"/>
            <a:ext cx="816057" cy="58264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stCxn id="17" idx="2"/>
          </p:cNvCxnSpPr>
          <p:nvPr/>
        </p:nvCxnSpPr>
        <p:spPr>
          <a:xfrm flipH="1" flipV="1">
            <a:off x="1534062" y="2697406"/>
            <a:ext cx="1342491" cy="2184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endCxn id="18" idx="6"/>
          </p:cNvCxnSpPr>
          <p:nvPr/>
        </p:nvCxnSpPr>
        <p:spPr>
          <a:xfrm flipH="1">
            <a:off x="5161767" y="2116946"/>
            <a:ext cx="339821" cy="1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2391381" y="1119182"/>
            <a:ext cx="389810" cy="2318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0.22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2129366" y="1500135"/>
            <a:ext cx="449389" cy="2318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-0.13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2640216" y="2123190"/>
            <a:ext cx="389810" cy="2318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0.32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129366" y="2428518"/>
            <a:ext cx="496512" cy="2318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-0.25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2788807" y="1732303"/>
            <a:ext cx="389768" cy="2318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0.36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3939340" y="1481514"/>
            <a:ext cx="902271" cy="310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2800" b="1" dirty="0" smtClean="0">
                <a:solidFill>
                  <a:srgbClr val="FF0000"/>
                </a:solidFill>
              </a:rPr>
              <a:t>0.16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3692609" y="2054501"/>
            <a:ext cx="469561" cy="2318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-0.30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2830425" y="3016219"/>
            <a:ext cx="528003" cy="2318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-0.28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4408788" y="2483995"/>
            <a:ext cx="512642" cy="2318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0.22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1" name="直線コネクタ 30"/>
          <p:cNvCxnSpPr/>
          <p:nvPr/>
        </p:nvCxnSpPr>
        <p:spPr>
          <a:xfrm flipH="1">
            <a:off x="2640215" y="1535039"/>
            <a:ext cx="236338" cy="40703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H="1">
            <a:off x="2670637" y="2787082"/>
            <a:ext cx="236338" cy="40703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2409634" y="1853117"/>
            <a:ext cx="292077" cy="235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432716" y="3103227"/>
            <a:ext cx="292077" cy="235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cxnSp>
        <p:nvCxnSpPr>
          <p:cNvPr id="35" name="直線コネクタ 34"/>
          <p:cNvCxnSpPr/>
          <p:nvPr/>
        </p:nvCxnSpPr>
        <p:spPr>
          <a:xfrm flipH="1">
            <a:off x="4237704" y="2271539"/>
            <a:ext cx="236338" cy="40703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3999783" y="2587684"/>
            <a:ext cx="292077" cy="235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7" name="左右矢印 36"/>
          <p:cNvSpPr/>
          <p:nvPr/>
        </p:nvSpPr>
        <p:spPr>
          <a:xfrm>
            <a:off x="6618273" y="1925603"/>
            <a:ext cx="818210" cy="36915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524298" y="1542084"/>
            <a:ext cx="1006159" cy="235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Compare</a:t>
            </a:r>
            <a:endParaRPr kumimoji="1" lang="ja-JP" altLang="en-US" dirty="0"/>
          </a:p>
        </p:txBody>
      </p:sp>
      <p:grpSp>
        <p:nvGrpSpPr>
          <p:cNvPr id="60" name="グループ化 59"/>
          <p:cNvGrpSpPr/>
          <p:nvPr/>
        </p:nvGrpSpPr>
        <p:grpSpPr>
          <a:xfrm>
            <a:off x="1223449" y="3505802"/>
            <a:ext cx="3002687" cy="2262260"/>
            <a:chOff x="5944520" y="3529063"/>
            <a:chExt cx="2904055" cy="1666962"/>
          </a:xfrm>
        </p:grpSpPr>
        <p:sp>
          <p:nvSpPr>
            <p:cNvPr id="61" name="正方形/長方形 60"/>
            <p:cNvSpPr/>
            <p:nvPr/>
          </p:nvSpPr>
          <p:spPr>
            <a:xfrm>
              <a:off x="5944520" y="3529063"/>
              <a:ext cx="2904055" cy="16669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2" name="直線矢印コネクタ 61"/>
            <p:cNvCxnSpPr/>
            <p:nvPr/>
          </p:nvCxnSpPr>
          <p:spPr>
            <a:xfrm>
              <a:off x="6004560" y="4859440"/>
              <a:ext cx="2785872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矢印コネクタ 62"/>
            <p:cNvCxnSpPr/>
            <p:nvPr/>
          </p:nvCxnSpPr>
          <p:spPr>
            <a:xfrm flipV="1">
              <a:off x="7024907" y="3604238"/>
              <a:ext cx="0" cy="154228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>
              <a:off x="6016752" y="4859440"/>
              <a:ext cx="1005840" cy="0"/>
            </a:xfrm>
            <a:prstGeom prst="line">
              <a:avLst/>
            </a:prstGeom>
            <a:ln w="381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/>
            <p:nvPr/>
          </p:nvCxnSpPr>
          <p:spPr>
            <a:xfrm>
              <a:off x="7022592" y="4083793"/>
              <a:ext cx="1700784" cy="0"/>
            </a:xfrm>
            <a:prstGeom prst="line">
              <a:avLst/>
            </a:prstGeom>
            <a:ln w="381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/>
            <p:cNvCxnSpPr/>
            <p:nvPr/>
          </p:nvCxnSpPr>
          <p:spPr>
            <a:xfrm>
              <a:off x="7022592" y="4083793"/>
              <a:ext cx="0" cy="775647"/>
            </a:xfrm>
            <a:prstGeom prst="line">
              <a:avLst/>
            </a:prstGeom>
            <a:ln w="381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テキスト ボックス 66"/>
            <p:cNvSpPr txBox="1"/>
            <p:nvPr/>
          </p:nvSpPr>
          <p:spPr>
            <a:xfrm>
              <a:off x="7078654" y="4869527"/>
              <a:ext cx="11702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p:cxnSp>
          <p:nvCxnSpPr>
            <p:cNvPr id="68" name="直線コネクタ 67"/>
            <p:cNvCxnSpPr/>
            <p:nvPr/>
          </p:nvCxnSpPr>
          <p:spPr>
            <a:xfrm>
              <a:off x="7012715" y="3604238"/>
              <a:ext cx="9876" cy="125520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テキスト ボックス 68"/>
            <p:cNvSpPr txBox="1"/>
            <p:nvPr/>
          </p:nvSpPr>
          <p:spPr>
            <a:xfrm>
              <a:off x="6675917" y="3932560"/>
              <a:ext cx="301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</p:grpSp>
      <p:grpSp>
        <p:nvGrpSpPr>
          <p:cNvPr id="70" name="グループ化 69"/>
          <p:cNvGrpSpPr/>
          <p:nvPr/>
        </p:nvGrpSpPr>
        <p:grpSpPr>
          <a:xfrm>
            <a:off x="4968191" y="3468803"/>
            <a:ext cx="2860555" cy="2230916"/>
            <a:chOff x="4904225" y="3963139"/>
            <a:chExt cx="2860555" cy="2230916"/>
          </a:xfrm>
        </p:grpSpPr>
        <p:pic>
          <p:nvPicPr>
            <p:cNvPr id="71" name="図 7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25340" y="4434938"/>
              <a:ext cx="2839440" cy="1413141"/>
            </a:xfrm>
            <a:prstGeom prst="rect">
              <a:avLst/>
            </a:prstGeom>
          </p:spPr>
        </p:pic>
        <p:cxnSp>
          <p:nvCxnSpPr>
            <p:cNvPr id="72" name="直線矢印コネクタ 71"/>
            <p:cNvCxnSpPr/>
            <p:nvPr/>
          </p:nvCxnSpPr>
          <p:spPr>
            <a:xfrm>
              <a:off x="4904225" y="5822218"/>
              <a:ext cx="2714265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矢印コネクタ 72"/>
            <p:cNvCxnSpPr/>
            <p:nvPr/>
          </p:nvCxnSpPr>
          <p:spPr>
            <a:xfrm flipV="1">
              <a:off x="6341251" y="4014475"/>
              <a:ext cx="0" cy="210647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テキスト ボックス 73"/>
            <p:cNvSpPr txBox="1"/>
            <p:nvPr/>
          </p:nvSpPr>
          <p:spPr>
            <a:xfrm>
              <a:off x="6080950" y="5802121"/>
              <a:ext cx="114012" cy="37832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p:sp>
          <p:nvSpPr>
            <p:cNvPr id="75" name="テキスト ボックス 74"/>
            <p:cNvSpPr txBox="1"/>
            <p:nvPr/>
          </p:nvSpPr>
          <p:spPr>
            <a:xfrm>
              <a:off x="5974174" y="4309268"/>
              <a:ext cx="293933" cy="504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テキスト ボックス 75"/>
                <p:cNvSpPr txBox="1"/>
                <p:nvPr/>
              </p:nvSpPr>
              <p:spPr>
                <a:xfrm>
                  <a:off x="7240321" y="5775602"/>
                  <a:ext cx="378169" cy="4184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60" name="テキスト ボックス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0321" y="5775602"/>
                  <a:ext cx="378169" cy="418453"/>
                </a:xfrm>
                <a:prstGeom prst="rect">
                  <a:avLst/>
                </a:prstGeom>
                <a:blipFill>
                  <a:blip r:embed="rId9"/>
                  <a:stretch>
                    <a:fillRect l="-161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テキスト ボックス 76"/>
                <p:cNvSpPr txBox="1"/>
                <p:nvPr/>
              </p:nvSpPr>
              <p:spPr>
                <a:xfrm>
                  <a:off x="6008384" y="3963139"/>
                  <a:ext cx="296295" cy="41845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61" name="テキスト ボックス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8384" y="3963139"/>
                  <a:ext cx="296295" cy="418453"/>
                </a:xfrm>
                <a:prstGeom prst="rect">
                  <a:avLst/>
                </a:prstGeom>
                <a:blipFill>
                  <a:blip r:embed="rId10"/>
                  <a:stretch>
                    <a:fillRect l="-16667" r="-16667" b="-101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8" name="テキスト ボックス 77"/>
          <p:cNvSpPr txBox="1"/>
          <p:nvPr/>
        </p:nvSpPr>
        <p:spPr>
          <a:xfrm>
            <a:off x="295331" y="5812987"/>
            <a:ext cx="8571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If we use sigmoid function, we can adjust the parameters </a:t>
            </a:r>
            <a:r>
              <a:rPr kumimoji="1" lang="en-US" altLang="ja-JP" sz="2400" u="sng" dirty="0" smtClean="0"/>
              <a:t>gradually</a:t>
            </a:r>
            <a:r>
              <a:rPr kumimoji="1" lang="en-US" altLang="ja-JP" sz="2400" dirty="0" smtClean="0"/>
              <a:t>.</a:t>
            </a:r>
            <a:endParaRPr kumimoji="1" lang="ja-JP" altLang="en-US" sz="2400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7065004" y="2395906"/>
            <a:ext cx="1576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Correct output</a:t>
            </a:r>
          </a:p>
          <a:p>
            <a:pPr algn="ctr"/>
            <a:r>
              <a:rPr lang="en-US" altLang="ja-JP" dirty="0" smtClean="0"/>
              <a:t>(Train data)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14062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Exercise2.6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442214" y="1874572"/>
            <a:ext cx="3797781" cy="49003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2005" y="1696554"/>
            <a:ext cx="1568443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e</a:t>
            </a:r>
            <a:r>
              <a:rPr lang="en-US" altLang="ja-JP" dirty="0" smtClean="0"/>
              <a:t>xample1_5</a:t>
            </a:r>
            <a:r>
              <a:rPr kumimoji="1" lang="en-US" altLang="ja-JP" dirty="0" smtClean="0"/>
              <a:t>.m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82324" y="2065837"/>
            <a:ext cx="3222063" cy="45518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>
              <a:defRPr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l-PL" altLang="ja-JP" sz="1400" dirty="0">
                <a:solidFill>
                  <a:schemeClr val="tx1"/>
                </a:solidFill>
              </a:rPr>
              <a:t>x = [0,0,0,0,1,1,1,1;...</a:t>
            </a:r>
          </a:p>
          <a:p>
            <a:r>
              <a:rPr lang="pl-PL" altLang="ja-JP" sz="1400" dirty="0">
                <a:solidFill>
                  <a:schemeClr val="tx1"/>
                </a:solidFill>
              </a:rPr>
              <a:t>     0,0,1,1,0,0,1,1;...</a:t>
            </a:r>
          </a:p>
          <a:p>
            <a:r>
              <a:rPr lang="pl-PL" altLang="ja-JP" sz="1400" dirty="0">
                <a:solidFill>
                  <a:schemeClr val="tx1"/>
                </a:solidFill>
              </a:rPr>
              <a:t>     0,1,0,1,0,1,0,1];</a:t>
            </a:r>
          </a:p>
          <a:p>
            <a:endParaRPr lang="pl-PL" altLang="ja-JP" sz="1400" dirty="0">
              <a:solidFill>
                <a:schemeClr val="tx1"/>
              </a:solidFill>
            </a:endParaRPr>
          </a:p>
          <a:p>
            <a:r>
              <a:rPr lang="pl-PL" altLang="ja-JP" sz="1400" dirty="0">
                <a:solidFill>
                  <a:schemeClr val="tx1"/>
                </a:solidFill>
              </a:rPr>
              <a:t>w = [0.5, 1.0, 0.5;...</a:t>
            </a:r>
          </a:p>
          <a:p>
            <a:r>
              <a:rPr lang="pl-PL" altLang="ja-JP" sz="1400" dirty="0">
                <a:solidFill>
                  <a:schemeClr val="tx1"/>
                </a:solidFill>
              </a:rPr>
              <a:t>     0.0, 0.5, 1.0;...</a:t>
            </a:r>
          </a:p>
          <a:p>
            <a:r>
              <a:rPr lang="pl-PL" altLang="ja-JP" sz="1400" dirty="0">
                <a:solidFill>
                  <a:schemeClr val="tx1"/>
                </a:solidFill>
              </a:rPr>
              <a:t>     1.0, 0.5, 0.0];</a:t>
            </a:r>
          </a:p>
          <a:p>
            <a:r>
              <a:rPr lang="pl-PL" altLang="ja-JP" sz="1400" dirty="0">
                <a:solidFill>
                  <a:schemeClr val="tx1"/>
                </a:solidFill>
              </a:rPr>
              <a:t>h = [0.5;...</a:t>
            </a:r>
          </a:p>
          <a:p>
            <a:r>
              <a:rPr lang="pl-PL" altLang="ja-JP" sz="1400" dirty="0">
                <a:solidFill>
                  <a:schemeClr val="tx1"/>
                </a:solidFill>
              </a:rPr>
              <a:t>     1.0;...</a:t>
            </a:r>
          </a:p>
          <a:p>
            <a:r>
              <a:rPr lang="pl-PL" altLang="ja-JP" sz="1400" dirty="0">
                <a:solidFill>
                  <a:schemeClr val="tx1"/>
                </a:solidFill>
              </a:rPr>
              <a:t>     0.0];</a:t>
            </a:r>
          </a:p>
          <a:p>
            <a:endParaRPr lang="pl-PL" altLang="ja-JP" sz="1400" dirty="0">
              <a:solidFill>
                <a:schemeClr val="tx1"/>
              </a:solidFill>
            </a:endParaRPr>
          </a:p>
          <a:p>
            <a:r>
              <a:rPr lang="pl-PL" altLang="ja-JP" sz="1400" dirty="0">
                <a:solidFill>
                  <a:schemeClr val="tx1"/>
                </a:solidFill>
              </a:rPr>
              <a:t>u = [1.0, 0.5, 0.0;...</a:t>
            </a:r>
          </a:p>
          <a:p>
            <a:r>
              <a:rPr lang="pl-PL" altLang="ja-JP" sz="1400" dirty="0">
                <a:solidFill>
                  <a:schemeClr val="tx1"/>
                </a:solidFill>
              </a:rPr>
              <a:t>     0.5, 0.0, 1.0];</a:t>
            </a:r>
          </a:p>
          <a:p>
            <a:r>
              <a:rPr lang="pl-PL" altLang="ja-JP" sz="1400" dirty="0">
                <a:solidFill>
                  <a:schemeClr val="tx1"/>
                </a:solidFill>
              </a:rPr>
              <a:t>g = [1.0;...</a:t>
            </a:r>
          </a:p>
          <a:p>
            <a:r>
              <a:rPr lang="pl-PL" altLang="ja-JP" sz="1400" dirty="0">
                <a:solidFill>
                  <a:schemeClr val="tx1"/>
                </a:solidFill>
              </a:rPr>
              <a:t>     0.0];</a:t>
            </a:r>
          </a:p>
          <a:p>
            <a:r>
              <a:rPr lang="pl-PL" altLang="ja-JP" sz="1400" dirty="0">
                <a:solidFill>
                  <a:schemeClr val="tx1"/>
                </a:solidFill>
              </a:rPr>
              <a:t>     </a:t>
            </a:r>
          </a:p>
          <a:p>
            <a:r>
              <a:rPr lang="pl-PL" altLang="ja-JP" sz="1400" dirty="0">
                <a:solidFill>
                  <a:schemeClr val="tx1"/>
                </a:solidFill>
              </a:rPr>
              <a:t>layer1 = FormalNeuronLayer(w,h);</a:t>
            </a:r>
          </a:p>
          <a:p>
            <a:r>
              <a:rPr lang="pl-PL" altLang="ja-JP" sz="1400" dirty="0">
                <a:solidFill>
                  <a:schemeClr val="tx1"/>
                </a:solidFill>
              </a:rPr>
              <a:t>layer2 = FormalNeuronLayer(u,g);</a:t>
            </a:r>
          </a:p>
          <a:p>
            <a:r>
              <a:rPr lang="pl-PL" altLang="ja-JP" sz="1400" dirty="0">
                <a:solidFill>
                  <a:schemeClr val="tx1"/>
                </a:solidFill>
              </a:rPr>
              <a:t>     </a:t>
            </a:r>
          </a:p>
          <a:p>
            <a:r>
              <a:rPr lang="pl-PL" altLang="ja-JP" sz="1400" dirty="0">
                <a:solidFill>
                  <a:schemeClr val="tx1"/>
                </a:solidFill>
              </a:rPr>
              <a:t>y = layer1.forward(x)</a:t>
            </a:r>
          </a:p>
          <a:p>
            <a:r>
              <a:rPr lang="pl-PL" altLang="ja-JP" sz="1400" dirty="0">
                <a:solidFill>
                  <a:schemeClr val="tx1"/>
                </a:solidFill>
              </a:rPr>
              <a:t>z = layer2.forward(y)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42214" y="496225"/>
            <a:ext cx="77319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>
                <a:solidFill>
                  <a:srgbClr val="212121"/>
                </a:solidFill>
                <a:latin typeface="arial" panose="020B0604020202020204" pitchFamily="34" charset="0"/>
              </a:rPr>
              <a:t>Based on </a:t>
            </a:r>
            <a:r>
              <a:rPr lang="en-US" altLang="ja-JP" dirty="0" smtClean="0">
                <a:solidFill>
                  <a:srgbClr val="212121"/>
                </a:solidFill>
                <a:latin typeface="arial" panose="020B0604020202020204" pitchFamily="34" charset="0"/>
              </a:rPr>
              <a:t>the example1_5.m, </a:t>
            </a:r>
            <a:r>
              <a:rPr lang="en-US" altLang="ja-JP" dirty="0">
                <a:solidFill>
                  <a:srgbClr val="212121"/>
                </a:solidFill>
                <a:latin typeface="arial" panose="020B0604020202020204" pitchFamily="34" charset="0"/>
              </a:rPr>
              <a:t>create </a:t>
            </a:r>
            <a:r>
              <a:rPr lang="en-US" altLang="ja-JP" dirty="0" smtClean="0">
                <a:solidFill>
                  <a:srgbClr val="212121"/>
                </a:solidFill>
                <a:latin typeface="arial" panose="020B0604020202020204" pitchFamily="34" charset="0"/>
              </a:rPr>
              <a:t>excrcise2_6.m with sigmoid function instead of formal neuron as follows. Then compare the difference between the results of example1_5.m and excrcise2_6.m</a:t>
            </a:r>
            <a:endParaRPr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4889523" y="1874572"/>
            <a:ext cx="3797781" cy="49003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254427" y="2029870"/>
            <a:ext cx="3017240" cy="46656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>
              <a:defRPr sz="1400"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l-PL" altLang="ja-JP" sz="1200" dirty="0">
                <a:solidFill>
                  <a:schemeClr val="tx1"/>
                </a:solidFill>
              </a:rPr>
              <a:t>x = [0,0,0,0,1,1,1,1;</a:t>
            </a:r>
          </a:p>
          <a:p>
            <a:r>
              <a:rPr lang="pl-PL" altLang="ja-JP" sz="1200" dirty="0">
                <a:solidFill>
                  <a:schemeClr val="tx1"/>
                </a:solidFill>
              </a:rPr>
              <a:t>     0,0,1,1,0,0,1,1;</a:t>
            </a:r>
          </a:p>
          <a:p>
            <a:r>
              <a:rPr lang="pl-PL" altLang="ja-JP" sz="1200" dirty="0">
                <a:solidFill>
                  <a:schemeClr val="tx1"/>
                </a:solidFill>
              </a:rPr>
              <a:t>     0,1,0,1,0,1,0,1];</a:t>
            </a:r>
          </a:p>
          <a:p>
            <a:endParaRPr lang="pl-PL" altLang="ja-JP" sz="1200" dirty="0">
              <a:solidFill>
                <a:schemeClr val="tx1"/>
              </a:solidFill>
            </a:endParaRPr>
          </a:p>
          <a:p>
            <a:r>
              <a:rPr lang="pl-PL" altLang="ja-JP" sz="1200" dirty="0">
                <a:solidFill>
                  <a:schemeClr val="tx1"/>
                </a:solidFill>
              </a:rPr>
              <a:t>w = [0.5, 1.0, 0.5;</a:t>
            </a:r>
          </a:p>
          <a:p>
            <a:r>
              <a:rPr lang="pl-PL" altLang="ja-JP" sz="1200" dirty="0">
                <a:solidFill>
                  <a:schemeClr val="tx1"/>
                </a:solidFill>
              </a:rPr>
              <a:t>     0.0, 0.5, 1.0;</a:t>
            </a:r>
          </a:p>
          <a:p>
            <a:r>
              <a:rPr lang="pl-PL" altLang="ja-JP" sz="1200" dirty="0">
                <a:solidFill>
                  <a:schemeClr val="tx1"/>
                </a:solidFill>
              </a:rPr>
              <a:t>     1.0, 0.5, 0.0];</a:t>
            </a:r>
          </a:p>
          <a:p>
            <a:r>
              <a:rPr lang="pl-PL" altLang="ja-JP" sz="1200" b="1" dirty="0">
                <a:solidFill>
                  <a:srgbClr val="FF0000"/>
                </a:solidFill>
              </a:rPr>
              <a:t>b = [-0.5;</a:t>
            </a:r>
          </a:p>
          <a:p>
            <a:r>
              <a:rPr lang="pl-PL" altLang="ja-JP" sz="1200" b="1" dirty="0">
                <a:solidFill>
                  <a:srgbClr val="FF0000"/>
                </a:solidFill>
              </a:rPr>
              <a:t>     -1.0;</a:t>
            </a:r>
          </a:p>
          <a:p>
            <a:r>
              <a:rPr lang="pl-PL" altLang="ja-JP" sz="1200" b="1" dirty="0">
                <a:solidFill>
                  <a:srgbClr val="FF0000"/>
                </a:solidFill>
              </a:rPr>
              <a:t>     -0.0];</a:t>
            </a:r>
          </a:p>
          <a:p>
            <a:endParaRPr lang="pl-PL" altLang="ja-JP" sz="1200" dirty="0">
              <a:solidFill>
                <a:schemeClr val="tx1"/>
              </a:solidFill>
            </a:endParaRPr>
          </a:p>
          <a:p>
            <a:r>
              <a:rPr lang="pl-PL" altLang="ja-JP" sz="1200" dirty="0">
                <a:solidFill>
                  <a:schemeClr val="tx1"/>
                </a:solidFill>
              </a:rPr>
              <a:t>u = [1.0, 0.5, 0.0;</a:t>
            </a:r>
          </a:p>
          <a:p>
            <a:r>
              <a:rPr lang="pl-PL" altLang="ja-JP" sz="1200" dirty="0">
                <a:solidFill>
                  <a:schemeClr val="tx1"/>
                </a:solidFill>
              </a:rPr>
              <a:t>     0.5, 0.0, 1.0];</a:t>
            </a:r>
          </a:p>
          <a:p>
            <a:r>
              <a:rPr lang="pl-PL" altLang="ja-JP" sz="1200" b="1" dirty="0">
                <a:solidFill>
                  <a:srgbClr val="FF0000"/>
                </a:solidFill>
              </a:rPr>
              <a:t>c = [-1.0;</a:t>
            </a:r>
          </a:p>
          <a:p>
            <a:r>
              <a:rPr lang="pl-PL" altLang="ja-JP" sz="1200" b="1" dirty="0">
                <a:solidFill>
                  <a:srgbClr val="FF0000"/>
                </a:solidFill>
              </a:rPr>
              <a:t>     -0.0];</a:t>
            </a:r>
          </a:p>
          <a:p>
            <a:endParaRPr lang="pl-PL" altLang="ja-JP" sz="1200" dirty="0">
              <a:solidFill>
                <a:schemeClr val="tx1"/>
              </a:solidFill>
            </a:endParaRPr>
          </a:p>
          <a:p>
            <a:r>
              <a:rPr lang="pl-PL" altLang="ja-JP" sz="1200" dirty="0">
                <a:solidFill>
                  <a:schemeClr val="tx1"/>
                </a:solidFill>
              </a:rPr>
              <a:t>layer1 = Affine(w,b);</a:t>
            </a:r>
          </a:p>
          <a:p>
            <a:r>
              <a:rPr lang="pl-PL" altLang="ja-JP" sz="1200" dirty="0">
                <a:solidFill>
                  <a:schemeClr val="tx1"/>
                </a:solidFill>
              </a:rPr>
              <a:t>layer2 = Sigmoid();</a:t>
            </a:r>
          </a:p>
          <a:p>
            <a:r>
              <a:rPr lang="pl-PL" altLang="ja-JP" sz="1200" dirty="0">
                <a:solidFill>
                  <a:schemeClr val="tx1"/>
                </a:solidFill>
              </a:rPr>
              <a:t>layer3 = Affine(u,c);</a:t>
            </a:r>
          </a:p>
          <a:p>
            <a:r>
              <a:rPr lang="pl-PL" altLang="ja-JP" sz="1200" dirty="0">
                <a:solidFill>
                  <a:schemeClr val="tx1"/>
                </a:solidFill>
              </a:rPr>
              <a:t>layer4 = Sigmoid();</a:t>
            </a:r>
          </a:p>
          <a:p>
            <a:endParaRPr lang="pl-PL" altLang="ja-JP" sz="1200" dirty="0">
              <a:solidFill>
                <a:schemeClr val="tx1"/>
              </a:solidFill>
            </a:endParaRPr>
          </a:p>
          <a:p>
            <a:r>
              <a:rPr lang="pl-PL" altLang="ja-JP" sz="1200" dirty="0">
                <a:solidFill>
                  <a:schemeClr val="tx1"/>
                </a:solidFill>
              </a:rPr>
              <a:t>p = layer1.forward(x);</a:t>
            </a:r>
          </a:p>
          <a:p>
            <a:r>
              <a:rPr lang="pl-PL" altLang="ja-JP" sz="1200" dirty="0">
                <a:solidFill>
                  <a:schemeClr val="tx1"/>
                </a:solidFill>
              </a:rPr>
              <a:t>y = layer2.forward(p)</a:t>
            </a:r>
          </a:p>
          <a:p>
            <a:r>
              <a:rPr lang="pl-PL" altLang="ja-JP" sz="1200" dirty="0">
                <a:solidFill>
                  <a:schemeClr val="tx1"/>
                </a:solidFill>
              </a:rPr>
              <a:t>q = layer3.forward(y);</a:t>
            </a:r>
          </a:p>
          <a:p>
            <a:r>
              <a:rPr lang="pl-PL" altLang="ja-JP" sz="1200" dirty="0">
                <a:solidFill>
                  <a:schemeClr val="tx1"/>
                </a:solidFill>
              </a:rPr>
              <a:t>z = layer4.forward(q)</a:t>
            </a:r>
          </a:p>
        </p:txBody>
      </p:sp>
      <p:sp>
        <p:nvSpPr>
          <p:cNvPr id="15" name="右中かっこ 14"/>
          <p:cNvSpPr/>
          <p:nvPr/>
        </p:nvSpPr>
        <p:spPr>
          <a:xfrm>
            <a:off x="3521887" y="5455822"/>
            <a:ext cx="205005" cy="1095382"/>
          </a:xfrm>
          <a:prstGeom prst="rightBrace">
            <a:avLst>
              <a:gd name="adj1" fmla="val 7012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/>
          <p:cNvGrpSpPr/>
          <p:nvPr/>
        </p:nvGrpSpPr>
        <p:grpSpPr>
          <a:xfrm>
            <a:off x="3789592" y="5600202"/>
            <a:ext cx="1372985" cy="806622"/>
            <a:chOff x="3748734" y="5600637"/>
            <a:chExt cx="1372985" cy="806622"/>
          </a:xfrm>
        </p:grpSpPr>
        <p:sp>
          <p:nvSpPr>
            <p:cNvPr id="16" name="右矢印 15"/>
            <p:cNvSpPr/>
            <p:nvPr/>
          </p:nvSpPr>
          <p:spPr>
            <a:xfrm>
              <a:off x="3748734" y="5600637"/>
              <a:ext cx="1372985" cy="806622"/>
            </a:xfrm>
            <a:prstGeom prst="rightArrow">
              <a:avLst>
                <a:gd name="adj1" fmla="val 71540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3825129" y="5834671"/>
              <a:ext cx="9323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 smtClean="0">
                  <a:solidFill>
                    <a:schemeClr val="bg1"/>
                  </a:solidFill>
                </a:rPr>
                <a:t>Change</a:t>
              </a:r>
              <a:endParaRPr kumimoji="1" lang="ja-JP" alt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テキスト ボックス 12"/>
          <p:cNvSpPr txBox="1"/>
          <p:nvPr/>
        </p:nvSpPr>
        <p:spPr>
          <a:xfrm>
            <a:off x="5070727" y="1700257"/>
            <a:ext cx="1529458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exercise2_6</a:t>
            </a:r>
            <a:r>
              <a:rPr kumimoji="1" lang="en-US" altLang="ja-JP" dirty="0" smtClean="0"/>
              <a:t>.m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98520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6000" b="1" dirty="0" smtClean="0"/>
              <a:t>Loss Function</a:t>
            </a:r>
            <a:endParaRPr kumimoji="1" lang="ja-JP" altLang="en-US" sz="6000" b="1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442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【review】 Basic Idea of Learning </a:t>
            </a:r>
            <a:r>
              <a:rPr lang="en-US" altLang="ja-JP" dirty="0"/>
              <a:t>N</a:t>
            </a:r>
            <a:r>
              <a:rPr lang="en-US" altLang="ja-JP" dirty="0" smtClean="0"/>
              <a:t>eural </a:t>
            </a:r>
            <a:r>
              <a:rPr lang="en-US" altLang="ja-JP" dirty="0"/>
              <a:t>N</a:t>
            </a:r>
            <a:r>
              <a:rPr lang="en-US" altLang="ja-JP" dirty="0" smtClean="0"/>
              <a:t>etwork</a:t>
            </a:r>
            <a:endParaRPr kumimoji="1" lang="ja-JP" altLang="en-US" dirty="0"/>
          </a:p>
        </p:txBody>
      </p:sp>
      <p:sp>
        <p:nvSpPr>
          <p:cNvPr id="83" name="正方形/長方形 82"/>
          <p:cNvSpPr/>
          <p:nvPr/>
        </p:nvSpPr>
        <p:spPr>
          <a:xfrm>
            <a:off x="7722865" y="3469762"/>
            <a:ext cx="526839" cy="7864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4" name="正方形/長方形 83"/>
          <p:cNvSpPr/>
          <p:nvPr/>
        </p:nvSpPr>
        <p:spPr>
          <a:xfrm>
            <a:off x="823755" y="2475571"/>
            <a:ext cx="526839" cy="27541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971734" y="2574158"/>
            <a:ext cx="29189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3200" dirty="0" smtClean="0"/>
              <a:t>1</a:t>
            </a:r>
            <a:endParaRPr kumimoji="1" lang="ja-JP" altLang="en-US" sz="3200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984754" y="4554579"/>
            <a:ext cx="27887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3200" dirty="0" smtClean="0"/>
              <a:t>0</a:t>
            </a:r>
            <a:endParaRPr kumimoji="1" lang="ja-JP" altLang="en-US" sz="3200" dirty="0"/>
          </a:p>
        </p:txBody>
      </p:sp>
      <p:sp>
        <p:nvSpPr>
          <p:cNvPr id="87" name="正方形/長方形 86"/>
          <p:cNvSpPr/>
          <p:nvPr/>
        </p:nvSpPr>
        <p:spPr>
          <a:xfrm>
            <a:off x="5640009" y="3671034"/>
            <a:ext cx="982339" cy="363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3200" dirty="0" smtClean="0">
                <a:solidFill>
                  <a:schemeClr val="tx1"/>
                </a:solidFill>
              </a:rPr>
              <a:t>0.50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744772" y="529664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Input</a:t>
            </a:r>
            <a:endParaRPr kumimoji="1" lang="ja-JP" altLang="en-US" dirty="0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7879450" y="3606437"/>
            <a:ext cx="29189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3200" dirty="0" smtClean="0"/>
              <a:t>1</a:t>
            </a:r>
            <a:endParaRPr kumimoji="1" lang="ja-JP" altLang="en-US" sz="3200" dirty="0"/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7341589" y="4356336"/>
            <a:ext cx="1367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err="1" smtClean="0"/>
              <a:t>Trainig</a:t>
            </a:r>
            <a:r>
              <a:rPr lang="en-US" altLang="ja-JP" dirty="0" smtClean="0"/>
              <a:t> label</a:t>
            </a:r>
          </a:p>
          <a:p>
            <a:pPr algn="ctr"/>
            <a:r>
              <a:rPr lang="en-US" altLang="ja-JP" dirty="0"/>
              <a:t>f</a:t>
            </a:r>
            <a:r>
              <a:rPr lang="en-US" altLang="ja-JP" dirty="0" smtClean="0"/>
              <a:t>or the input</a:t>
            </a:r>
            <a:endParaRPr kumimoji="1" lang="ja-JP" altLang="en-US" dirty="0"/>
          </a:p>
        </p:txBody>
      </p:sp>
      <p:sp>
        <p:nvSpPr>
          <p:cNvPr id="91" name="楕円 90"/>
          <p:cNvSpPr/>
          <p:nvPr/>
        </p:nvSpPr>
        <p:spPr>
          <a:xfrm>
            <a:off x="2872207" y="2397429"/>
            <a:ext cx="758745" cy="8267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2" name="直線コネクタ 91"/>
          <p:cNvCxnSpPr>
            <a:endCxn id="96" idx="2"/>
          </p:cNvCxnSpPr>
          <p:nvPr/>
        </p:nvCxnSpPr>
        <p:spPr>
          <a:xfrm>
            <a:off x="1498573" y="2810806"/>
            <a:ext cx="1386656" cy="197566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/>
          <p:cNvCxnSpPr>
            <a:stCxn id="91" idx="2"/>
          </p:cNvCxnSpPr>
          <p:nvPr/>
        </p:nvCxnSpPr>
        <p:spPr>
          <a:xfrm flipH="1">
            <a:off x="1498574" y="2810807"/>
            <a:ext cx="1373633" cy="197224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/>
          <p:cNvCxnSpPr>
            <a:stCxn id="91" idx="2"/>
          </p:cNvCxnSpPr>
          <p:nvPr/>
        </p:nvCxnSpPr>
        <p:spPr>
          <a:xfrm flipH="1" flipV="1">
            <a:off x="1498573" y="2810806"/>
            <a:ext cx="1373634" cy="1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>
            <a:stCxn id="91" idx="6"/>
            <a:endCxn id="97" idx="2"/>
          </p:cNvCxnSpPr>
          <p:nvPr/>
        </p:nvCxnSpPr>
        <p:spPr>
          <a:xfrm>
            <a:off x="3630952" y="2810806"/>
            <a:ext cx="855925" cy="10627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楕円 95"/>
          <p:cNvSpPr/>
          <p:nvPr/>
        </p:nvSpPr>
        <p:spPr>
          <a:xfrm>
            <a:off x="2885229" y="4373091"/>
            <a:ext cx="758745" cy="8267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楕円 96"/>
          <p:cNvSpPr/>
          <p:nvPr/>
        </p:nvSpPr>
        <p:spPr>
          <a:xfrm>
            <a:off x="4486876" y="3460188"/>
            <a:ext cx="758745" cy="8267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8" name="直線矢印コネクタ 97"/>
          <p:cNvCxnSpPr>
            <a:stCxn id="96" idx="6"/>
            <a:endCxn id="97" idx="2"/>
          </p:cNvCxnSpPr>
          <p:nvPr/>
        </p:nvCxnSpPr>
        <p:spPr>
          <a:xfrm flipV="1">
            <a:off x="3643974" y="3873565"/>
            <a:ext cx="842903" cy="9129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/>
          <p:cNvCxnSpPr>
            <a:stCxn id="96" idx="2"/>
          </p:cNvCxnSpPr>
          <p:nvPr/>
        </p:nvCxnSpPr>
        <p:spPr>
          <a:xfrm flipH="1" flipV="1">
            <a:off x="1498574" y="4783047"/>
            <a:ext cx="1386655" cy="342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/>
          <p:cNvCxnSpPr>
            <a:endCxn id="97" idx="6"/>
          </p:cNvCxnSpPr>
          <p:nvPr/>
        </p:nvCxnSpPr>
        <p:spPr>
          <a:xfrm flipH="1">
            <a:off x="5245621" y="3873564"/>
            <a:ext cx="351000" cy="1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正方形/長方形 100"/>
          <p:cNvSpPr/>
          <p:nvPr/>
        </p:nvSpPr>
        <p:spPr>
          <a:xfrm>
            <a:off x="2384097" y="2310237"/>
            <a:ext cx="402634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0.22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2" name="正方形/長方形 101"/>
          <p:cNvSpPr/>
          <p:nvPr/>
        </p:nvSpPr>
        <p:spPr>
          <a:xfrm>
            <a:off x="2113462" y="2907126"/>
            <a:ext cx="464173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-0.13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3" name="正方形/長方形 102"/>
          <p:cNvSpPr/>
          <p:nvPr/>
        </p:nvSpPr>
        <p:spPr>
          <a:xfrm>
            <a:off x="2641118" y="3883348"/>
            <a:ext cx="402634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0.32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2113462" y="4361745"/>
            <a:ext cx="512846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-0.25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5" name="正方形/長方形 104"/>
          <p:cNvSpPr/>
          <p:nvPr/>
        </p:nvSpPr>
        <p:spPr>
          <a:xfrm>
            <a:off x="2794597" y="3270893"/>
            <a:ext cx="402590" cy="363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0.36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3728132" y="3775723"/>
            <a:ext cx="485008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-0.30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8" name="正方形/長方形 107"/>
          <p:cNvSpPr/>
          <p:nvPr/>
        </p:nvSpPr>
        <p:spPr>
          <a:xfrm>
            <a:off x="2837584" y="5282573"/>
            <a:ext cx="545373" cy="363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-0.28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9" name="正方形/長方形 108"/>
          <p:cNvSpPr/>
          <p:nvPr/>
        </p:nvSpPr>
        <p:spPr>
          <a:xfrm>
            <a:off x="4467871" y="4448668"/>
            <a:ext cx="529507" cy="363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0.22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10" name="直線コネクタ 109"/>
          <p:cNvCxnSpPr/>
          <p:nvPr/>
        </p:nvCxnSpPr>
        <p:spPr>
          <a:xfrm flipH="1">
            <a:off x="2641117" y="2961815"/>
            <a:ext cx="244113" cy="637757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コネクタ 110"/>
          <p:cNvCxnSpPr/>
          <p:nvPr/>
        </p:nvCxnSpPr>
        <p:spPr>
          <a:xfrm flipH="1">
            <a:off x="2672540" y="4923553"/>
            <a:ext cx="244113" cy="637757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テキスト ボックス 111"/>
          <p:cNvSpPr txBox="1"/>
          <p:nvPr/>
        </p:nvSpPr>
        <p:spPr>
          <a:xfrm>
            <a:off x="2402950" y="34601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2426792" y="54188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cxnSp>
        <p:nvCxnSpPr>
          <p:cNvPr id="114" name="直線コネクタ 113"/>
          <p:cNvCxnSpPr/>
          <p:nvPr/>
        </p:nvCxnSpPr>
        <p:spPr>
          <a:xfrm flipH="1">
            <a:off x="4291159" y="4115785"/>
            <a:ext cx="244113" cy="637757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テキスト ボックス 114"/>
          <p:cNvSpPr txBox="1"/>
          <p:nvPr/>
        </p:nvSpPr>
        <p:spPr>
          <a:xfrm>
            <a:off x="4045411" y="46111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16" name="左右矢印 115"/>
          <p:cNvSpPr/>
          <p:nvPr/>
        </p:nvSpPr>
        <p:spPr>
          <a:xfrm>
            <a:off x="6750043" y="3573762"/>
            <a:ext cx="845127" cy="57840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テキスト ボックス 116"/>
          <p:cNvSpPr txBox="1"/>
          <p:nvPr/>
        </p:nvSpPr>
        <p:spPr>
          <a:xfrm>
            <a:off x="6652976" y="2972853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Compare</a:t>
            </a:r>
            <a:endParaRPr kumimoji="1" lang="ja-JP" altLang="en-US" dirty="0"/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478394" y="866610"/>
            <a:ext cx="8567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We input sample data and calculate the output on the neural network with random parameter. Of course, the output value also become random.  </a:t>
            </a:r>
            <a:endParaRPr kumimoji="1" lang="ja-JP" altLang="en-US" sz="2400" dirty="0"/>
          </a:p>
        </p:txBody>
      </p:sp>
      <p:sp>
        <p:nvSpPr>
          <p:cNvPr id="121" name="正方形/長方形 120"/>
          <p:cNvSpPr/>
          <p:nvPr/>
        </p:nvSpPr>
        <p:spPr>
          <a:xfrm>
            <a:off x="4233792" y="3071494"/>
            <a:ext cx="485008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0.16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535272" y="5145717"/>
            <a:ext cx="4321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We need to evaluate how different between the outpu</a:t>
            </a:r>
            <a:r>
              <a:rPr lang="en-US" altLang="ja-JP" dirty="0" smtClean="0"/>
              <a:t>t and the training label.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25885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Loss </a:t>
            </a:r>
            <a:r>
              <a:rPr lang="en-US" altLang="ja-JP" dirty="0"/>
              <a:t>F</a:t>
            </a:r>
            <a:r>
              <a:rPr kumimoji="1" lang="en-US" altLang="ja-JP" dirty="0" smtClean="0"/>
              <a:t>unction (or Cost Function)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36170" y="920823"/>
            <a:ext cx="8726161" cy="1507485"/>
          </a:xfrm>
        </p:spPr>
        <p:txBody>
          <a:bodyPr>
            <a:normAutofit lnSpcReduction="10000"/>
          </a:bodyPr>
          <a:lstStyle/>
          <a:p>
            <a:r>
              <a:rPr lang="ja-JP" altLang="en-US" sz="2400" dirty="0" smtClean="0"/>
              <a:t>　</a:t>
            </a:r>
            <a:r>
              <a:rPr lang="en-US" altLang="ja-JP" sz="2400" dirty="0"/>
              <a:t>A loss function (or a cost function) is a function that calculates how </a:t>
            </a:r>
            <a:r>
              <a:rPr lang="en-US" altLang="ja-JP" sz="2400" dirty="0" smtClean="0"/>
              <a:t>different </a:t>
            </a:r>
            <a:r>
              <a:rPr lang="en-US" altLang="ja-JP" sz="2400" dirty="0"/>
              <a:t>between an output  and a </a:t>
            </a:r>
            <a:r>
              <a:rPr lang="en-US" altLang="ja-JP" sz="2400" dirty="0" smtClean="0"/>
              <a:t>training label, i.e. correct value.</a:t>
            </a:r>
          </a:p>
          <a:p>
            <a:r>
              <a:rPr lang="en-US" altLang="ja-JP" sz="2400" dirty="0" smtClean="0"/>
              <a:t>One of the most useful cost function is MSE (Mean Squared Error) as follows.</a:t>
            </a:r>
          </a:p>
          <a:p>
            <a:endParaRPr lang="en-US" altLang="ja-JP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2346884" y="2428308"/>
                <a:ext cx="4265527" cy="741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𝐿𝑂𝑆𝑆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884" y="2428308"/>
                <a:ext cx="4265527" cy="7415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302783" y="3326585"/>
                <a:ext cx="859293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dirty="0" smtClean="0"/>
                  <a:t>w</a:t>
                </a:r>
                <a:r>
                  <a:rPr kumimoji="1" lang="en-US" altLang="ja-JP" sz="2400" dirty="0" smtClean="0"/>
                  <a:t>here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en-US" altLang="ja-JP" sz="2400" dirty="0" smtClean="0"/>
                  <a:t> is a </a:t>
                </a:r>
                <a:r>
                  <a:rPr lang="en-US" altLang="ja-JP" sz="2400" dirty="0" smtClean="0"/>
                  <a:t>dimension of output ( i.e., a number of neurons in the output layer</a:t>
                </a:r>
                <a:r>
                  <a:rPr kumimoji="1" lang="en-US" altLang="ja-JP" sz="2400" dirty="0" smtClean="0"/>
                  <a:t>) . 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83" y="3326585"/>
                <a:ext cx="8592936" cy="830997"/>
              </a:xfrm>
              <a:prstGeom prst="rect">
                <a:avLst/>
              </a:prstGeom>
              <a:blipFill>
                <a:blip r:embed="rId3"/>
                <a:stretch>
                  <a:fillRect l="-1136" t="-5882" b="-16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2468860" y="4415733"/>
            <a:ext cx="4434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</a:rPr>
              <a:t>MSE is always positive value.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6469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Calculation Example of MSE</a:t>
            </a:r>
            <a:endParaRPr kumimoji="1" lang="ja-JP" altLang="en-US" dirty="0"/>
          </a:p>
        </p:txBody>
      </p:sp>
      <p:grpSp>
        <p:nvGrpSpPr>
          <p:cNvPr id="76" name="グループ化 75"/>
          <p:cNvGrpSpPr/>
          <p:nvPr/>
        </p:nvGrpSpPr>
        <p:grpSpPr>
          <a:xfrm>
            <a:off x="502547" y="996165"/>
            <a:ext cx="8173278" cy="3477994"/>
            <a:chOff x="744772" y="2310237"/>
            <a:chExt cx="8173278" cy="3477994"/>
          </a:xfrm>
        </p:grpSpPr>
        <p:sp>
          <p:nvSpPr>
            <p:cNvPr id="40" name="正方形/長方形 39"/>
            <p:cNvSpPr/>
            <p:nvPr/>
          </p:nvSpPr>
          <p:spPr>
            <a:xfrm>
              <a:off x="7722865" y="3469762"/>
              <a:ext cx="526839" cy="78640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823755" y="2475571"/>
              <a:ext cx="526839" cy="275417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971734" y="2574158"/>
              <a:ext cx="291897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en-US" altLang="ja-JP" sz="3200" dirty="0" smtClean="0"/>
                <a:t>1</a:t>
              </a:r>
              <a:endParaRPr kumimoji="1" lang="ja-JP" altLang="en-US" sz="3200" dirty="0"/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984754" y="4554579"/>
              <a:ext cx="278877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en-US" altLang="ja-JP" sz="3200" dirty="0" smtClean="0"/>
                <a:t>0</a:t>
              </a:r>
              <a:endParaRPr kumimoji="1" lang="ja-JP" altLang="en-US" sz="3200" dirty="0"/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5640009" y="3671034"/>
              <a:ext cx="982339" cy="3632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3200" dirty="0" smtClean="0">
                  <a:solidFill>
                    <a:schemeClr val="tx1"/>
                  </a:solidFill>
                </a:rPr>
                <a:t>-0.15</a:t>
              </a:r>
              <a:endParaRPr kumimoji="1" lang="ja-JP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45" name="テキスト ボックス 44"/>
            <p:cNvSpPr txBox="1"/>
            <p:nvPr/>
          </p:nvSpPr>
          <p:spPr>
            <a:xfrm>
              <a:off x="744772" y="5296649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Input</a:t>
              </a:r>
              <a:endParaRPr kumimoji="1" lang="ja-JP" altLang="en-US" dirty="0"/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7879450" y="3606437"/>
              <a:ext cx="291897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en-US" altLang="ja-JP" sz="3200" dirty="0" smtClean="0"/>
                <a:t>1</a:t>
              </a:r>
              <a:endParaRPr kumimoji="1" lang="ja-JP" altLang="en-US" sz="3200" dirty="0"/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7132753" y="4356336"/>
              <a:ext cx="178529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 err="1" smtClean="0"/>
                <a:t>Trainig</a:t>
              </a:r>
              <a:r>
                <a:rPr lang="en-US" altLang="ja-JP" dirty="0" smtClean="0"/>
                <a:t> label</a:t>
              </a:r>
            </a:p>
            <a:p>
              <a:pPr algn="ctr"/>
              <a:r>
                <a:rPr lang="en-US" altLang="ja-JP" dirty="0" smtClean="0"/>
                <a:t>(Correct value</a:t>
              </a:r>
            </a:p>
            <a:p>
              <a:pPr algn="ctr"/>
              <a:r>
                <a:rPr lang="en-US" altLang="ja-JP" dirty="0" smtClean="0"/>
                <a:t>corresponding to</a:t>
              </a:r>
            </a:p>
            <a:p>
              <a:pPr algn="ctr"/>
              <a:r>
                <a:rPr lang="en-US" altLang="ja-JP" dirty="0" smtClean="0"/>
                <a:t>the input)</a:t>
              </a:r>
              <a:endParaRPr kumimoji="1" lang="ja-JP" altLang="en-US" dirty="0"/>
            </a:p>
          </p:txBody>
        </p:sp>
        <p:sp>
          <p:nvSpPr>
            <p:cNvPr id="48" name="楕円 47"/>
            <p:cNvSpPr/>
            <p:nvPr/>
          </p:nvSpPr>
          <p:spPr>
            <a:xfrm>
              <a:off x="2872207" y="2397429"/>
              <a:ext cx="758745" cy="8267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9" name="直線コネクタ 48"/>
            <p:cNvCxnSpPr>
              <a:endCxn id="53" idx="2"/>
            </p:cNvCxnSpPr>
            <p:nvPr/>
          </p:nvCxnSpPr>
          <p:spPr>
            <a:xfrm>
              <a:off x="1498573" y="2810806"/>
              <a:ext cx="1386656" cy="1975663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>
              <a:stCxn id="48" idx="2"/>
            </p:cNvCxnSpPr>
            <p:nvPr/>
          </p:nvCxnSpPr>
          <p:spPr>
            <a:xfrm flipH="1">
              <a:off x="1498574" y="2810807"/>
              <a:ext cx="1373633" cy="1972240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/>
            <p:cNvCxnSpPr>
              <a:stCxn id="48" idx="2"/>
            </p:cNvCxnSpPr>
            <p:nvPr/>
          </p:nvCxnSpPr>
          <p:spPr>
            <a:xfrm flipH="1" flipV="1">
              <a:off x="1498573" y="2810806"/>
              <a:ext cx="1373634" cy="1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矢印コネクタ 51"/>
            <p:cNvCxnSpPr>
              <a:stCxn id="48" idx="6"/>
              <a:endCxn id="54" idx="2"/>
            </p:cNvCxnSpPr>
            <p:nvPr/>
          </p:nvCxnSpPr>
          <p:spPr>
            <a:xfrm>
              <a:off x="3630952" y="2810806"/>
              <a:ext cx="855925" cy="106275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楕円 52"/>
            <p:cNvSpPr/>
            <p:nvPr/>
          </p:nvSpPr>
          <p:spPr>
            <a:xfrm>
              <a:off x="2885229" y="4373091"/>
              <a:ext cx="758745" cy="8267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楕円 53"/>
            <p:cNvSpPr/>
            <p:nvPr/>
          </p:nvSpPr>
          <p:spPr>
            <a:xfrm>
              <a:off x="4486876" y="3460188"/>
              <a:ext cx="758745" cy="8267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5" name="直線矢印コネクタ 54"/>
            <p:cNvCxnSpPr>
              <a:stCxn id="53" idx="6"/>
              <a:endCxn id="54" idx="2"/>
            </p:cNvCxnSpPr>
            <p:nvPr/>
          </p:nvCxnSpPr>
          <p:spPr>
            <a:xfrm flipV="1">
              <a:off x="3643974" y="3873565"/>
              <a:ext cx="842903" cy="91290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/>
            <p:cNvCxnSpPr>
              <a:stCxn id="53" idx="2"/>
            </p:cNvCxnSpPr>
            <p:nvPr/>
          </p:nvCxnSpPr>
          <p:spPr>
            <a:xfrm flipH="1" flipV="1">
              <a:off x="1498574" y="4783047"/>
              <a:ext cx="1386655" cy="3422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>
              <a:endCxn id="54" idx="6"/>
            </p:cNvCxnSpPr>
            <p:nvPr/>
          </p:nvCxnSpPr>
          <p:spPr>
            <a:xfrm flipH="1">
              <a:off x="5245621" y="3873564"/>
              <a:ext cx="351000" cy="1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正方形/長方形 57"/>
            <p:cNvSpPr/>
            <p:nvPr/>
          </p:nvSpPr>
          <p:spPr>
            <a:xfrm>
              <a:off x="2384097" y="2310237"/>
              <a:ext cx="402634" cy="3632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600" dirty="0" smtClean="0">
                  <a:solidFill>
                    <a:schemeClr val="tx1"/>
                  </a:solidFill>
                </a:rPr>
                <a:t>0.22</a:t>
              </a:r>
              <a:endParaRPr kumimoji="1" lang="ja-JP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2113462" y="2907126"/>
              <a:ext cx="464173" cy="3632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</a:rPr>
                <a:t>-0.13</a:t>
              </a:r>
              <a:endParaRPr kumimoji="1" lang="ja-JP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0" name="正方形/長方形 59"/>
            <p:cNvSpPr/>
            <p:nvPr/>
          </p:nvSpPr>
          <p:spPr>
            <a:xfrm>
              <a:off x="2641118" y="3883348"/>
              <a:ext cx="402634" cy="3632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600" dirty="0" smtClean="0">
                  <a:solidFill>
                    <a:schemeClr val="tx1"/>
                  </a:solidFill>
                </a:rPr>
                <a:t>0.32</a:t>
              </a:r>
              <a:endParaRPr kumimoji="1" lang="ja-JP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2113462" y="4361745"/>
              <a:ext cx="512846" cy="3632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600" dirty="0" smtClean="0">
                  <a:solidFill>
                    <a:schemeClr val="tx1"/>
                  </a:solidFill>
                </a:rPr>
                <a:t>-0.25</a:t>
              </a:r>
              <a:endParaRPr kumimoji="1" lang="ja-JP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正方形/長方形 61"/>
            <p:cNvSpPr/>
            <p:nvPr/>
          </p:nvSpPr>
          <p:spPr>
            <a:xfrm>
              <a:off x="2794597" y="3270893"/>
              <a:ext cx="402590" cy="3632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600" dirty="0" smtClean="0">
                  <a:solidFill>
                    <a:schemeClr val="tx1"/>
                  </a:solidFill>
                </a:rPr>
                <a:t>0.36</a:t>
              </a:r>
              <a:endParaRPr kumimoji="1" lang="ja-JP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3" name="正方形/長方形 62"/>
            <p:cNvSpPr/>
            <p:nvPr/>
          </p:nvSpPr>
          <p:spPr>
            <a:xfrm>
              <a:off x="3728132" y="3775723"/>
              <a:ext cx="485008" cy="3632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</a:rPr>
                <a:t>-0.30</a:t>
              </a:r>
              <a:endParaRPr kumimoji="1" lang="ja-JP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4" name="正方形/長方形 63"/>
            <p:cNvSpPr/>
            <p:nvPr/>
          </p:nvSpPr>
          <p:spPr>
            <a:xfrm>
              <a:off x="2837584" y="5282573"/>
              <a:ext cx="545373" cy="3632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</a:rPr>
                <a:t>-0.28</a:t>
              </a:r>
              <a:endParaRPr kumimoji="1" lang="ja-JP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5" name="正方形/長方形 64"/>
            <p:cNvSpPr/>
            <p:nvPr/>
          </p:nvSpPr>
          <p:spPr>
            <a:xfrm>
              <a:off x="4467871" y="4448668"/>
              <a:ext cx="529507" cy="3632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600" dirty="0" smtClean="0">
                  <a:solidFill>
                    <a:schemeClr val="tx1"/>
                  </a:solidFill>
                </a:rPr>
                <a:t>0.22</a:t>
              </a:r>
              <a:endParaRPr kumimoji="1" lang="ja-JP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66" name="直線コネクタ 65"/>
            <p:cNvCxnSpPr/>
            <p:nvPr/>
          </p:nvCxnSpPr>
          <p:spPr>
            <a:xfrm flipH="1">
              <a:off x="2641117" y="2961815"/>
              <a:ext cx="244113" cy="637757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/>
            <p:cNvCxnSpPr/>
            <p:nvPr/>
          </p:nvCxnSpPr>
          <p:spPr>
            <a:xfrm flipH="1">
              <a:off x="2672540" y="4923553"/>
              <a:ext cx="244113" cy="637757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テキスト ボックス 67"/>
            <p:cNvSpPr txBox="1"/>
            <p:nvPr/>
          </p:nvSpPr>
          <p:spPr>
            <a:xfrm>
              <a:off x="2402950" y="34601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  <p:sp>
          <p:nvSpPr>
            <p:cNvPr id="69" name="テキスト ボックス 68"/>
            <p:cNvSpPr txBox="1"/>
            <p:nvPr/>
          </p:nvSpPr>
          <p:spPr>
            <a:xfrm>
              <a:off x="2426792" y="54188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  <p:cxnSp>
          <p:nvCxnSpPr>
            <p:cNvPr id="70" name="直線コネクタ 69"/>
            <p:cNvCxnSpPr/>
            <p:nvPr/>
          </p:nvCxnSpPr>
          <p:spPr>
            <a:xfrm flipH="1">
              <a:off x="4291159" y="4115785"/>
              <a:ext cx="244113" cy="637757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テキスト ボックス 70"/>
            <p:cNvSpPr txBox="1"/>
            <p:nvPr/>
          </p:nvSpPr>
          <p:spPr>
            <a:xfrm>
              <a:off x="4045411" y="4611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  <p:sp>
          <p:nvSpPr>
            <p:cNvPr id="72" name="左右矢印 71"/>
            <p:cNvSpPr/>
            <p:nvPr/>
          </p:nvSpPr>
          <p:spPr>
            <a:xfrm>
              <a:off x="6750043" y="3573762"/>
              <a:ext cx="845127" cy="578405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テキスト ボックス 72"/>
            <p:cNvSpPr txBox="1"/>
            <p:nvPr/>
          </p:nvSpPr>
          <p:spPr>
            <a:xfrm>
              <a:off x="6652976" y="2972853"/>
              <a:ext cx="10392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Compare</a:t>
              </a:r>
              <a:endParaRPr kumimoji="1" lang="ja-JP" altLang="en-US" dirty="0"/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4233792" y="3071494"/>
              <a:ext cx="485008" cy="3632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</a:rPr>
                <a:t>0.16</a:t>
              </a:r>
              <a:endParaRPr kumimoji="1" lang="ja-JP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77" name="テキスト ボックス 76"/>
          <p:cNvSpPr txBox="1"/>
          <p:nvPr/>
        </p:nvSpPr>
        <p:spPr>
          <a:xfrm>
            <a:off x="441990" y="4644924"/>
            <a:ext cx="639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For example, we can calculate the MSE as follows.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/>
              <p:cNvSpPr txBox="1"/>
              <p:nvPr/>
            </p:nvSpPr>
            <p:spPr>
              <a:xfrm>
                <a:off x="729509" y="5249975"/>
                <a:ext cx="8019183" cy="741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𝐿𝑂𝑆𝑆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i-FI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fi-FI" altLang="ja-JP" sz="2400" b="0" i="1" smtClean="0">
                              <a:latin typeface="Cambria Math" panose="02040503050406030204" pitchFamily="18" charset="0"/>
                            </a:rPr>
                            <m:t>.15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fi-FI" altLang="ja-JP" sz="2400" b="0" i="1" smtClean="0">
                          <a:latin typeface="Cambria Math" panose="02040503050406030204" pitchFamily="18" charset="0"/>
                        </a:rPr>
                        <m:t>66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125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8" name="テキスト ボックス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509" y="5249975"/>
                <a:ext cx="8019183" cy="7415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2393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正方形/長方形 64"/>
          <p:cNvSpPr/>
          <p:nvPr/>
        </p:nvSpPr>
        <p:spPr>
          <a:xfrm>
            <a:off x="6536037" y="3501705"/>
            <a:ext cx="405457" cy="372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6" name="正方形/長方形 65"/>
          <p:cNvSpPr/>
          <p:nvPr/>
        </p:nvSpPr>
        <p:spPr>
          <a:xfrm>
            <a:off x="7298224" y="3495695"/>
            <a:ext cx="405457" cy="372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7" name="正方形/長方形 66"/>
          <p:cNvSpPr/>
          <p:nvPr/>
        </p:nvSpPr>
        <p:spPr>
          <a:xfrm>
            <a:off x="8006137" y="3508935"/>
            <a:ext cx="405457" cy="372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8" name="正方形/長方形 67"/>
          <p:cNvSpPr/>
          <p:nvPr/>
        </p:nvSpPr>
        <p:spPr>
          <a:xfrm>
            <a:off x="8690415" y="3510320"/>
            <a:ext cx="405457" cy="372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637379" y="1028396"/>
            <a:ext cx="475647" cy="27541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3" name="正方形/長方形 42"/>
          <p:cNvSpPr/>
          <p:nvPr/>
        </p:nvSpPr>
        <p:spPr>
          <a:xfrm>
            <a:off x="1148406" y="1028396"/>
            <a:ext cx="410274" cy="27541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205844" y="1024948"/>
            <a:ext cx="359392" cy="27541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正方形/長方形 41"/>
          <p:cNvSpPr/>
          <p:nvPr/>
        </p:nvSpPr>
        <p:spPr>
          <a:xfrm>
            <a:off x="656254" y="1016727"/>
            <a:ext cx="410274" cy="27541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Calculation Example of MSE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69326" y="1102630"/>
            <a:ext cx="176182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3200" dirty="0" smtClean="0"/>
              <a:t>0   0   1   1  </a:t>
            </a:r>
            <a:endParaRPr kumimoji="1" lang="ja-JP" altLang="en-US" sz="32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17284" y="3078047"/>
            <a:ext cx="167496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3200" dirty="0" smtClean="0"/>
              <a:t>0   1   0   1</a:t>
            </a:r>
            <a:endParaRPr kumimoji="1" lang="ja-JP" altLang="en-US" sz="3200" dirty="0"/>
          </a:p>
        </p:txBody>
      </p:sp>
      <p:sp>
        <p:nvSpPr>
          <p:cNvPr id="8" name="正方形/長方形 7"/>
          <p:cNvSpPr/>
          <p:nvPr/>
        </p:nvSpPr>
        <p:spPr>
          <a:xfrm>
            <a:off x="6364137" y="2212191"/>
            <a:ext cx="2779863" cy="363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0.48   0.47  0.50  0.49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61120" y="4085906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Inputs</a:t>
            </a:r>
            <a:endParaRPr kumimoji="1" lang="ja-JP" altLang="en-US" dirty="0"/>
          </a:p>
        </p:txBody>
      </p:sp>
      <p:sp>
        <p:nvSpPr>
          <p:cNvPr id="12" name="楕円 11"/>
          <p:cNvSpPr/>
          <p:nvPr/>
        </p:nvSpPr>
        <p:spPr>
          <a:xfrm>
            <a:off x="3639723" y="925901"/>
            <a:ext cx="758745" cy="8267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>
            <a:endCxn id="17" idx="2"/>
          </p:cNvCxnSpPr>
          <p:nvPr/>
        </p:nvCxnSpPr>
        <p:spPr>
          <a:xfrm>
            <a:off x="2266089" y="1339278"/>
            <a:ext cx="1386656" cy="197566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12" idx="2"/>
          </p:cNvCxnSpPr>
          <p:nvPr/>
        </p:nvCxnSpPr>
        <p:spPr>
          <a:xfrm flipH="1">
            <a:off x="2266090" y="1339279"/>
            <a:ext cx="1373633" cy="197224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12" idx="2"/>
          </p:cNvCxnSpPr>
          <p:nvPr/>
        </p:nvCxnSpPr>
        <p:spPr>
          <a:xfrm flipH="1" flipV="1">
            <a:off x="2266089" y="1339278"/>
            <a:ext cx="1373634" cy="1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12" idx="6"/>
            <a:endCxn id="18" idx="2"/>
          </p:cNvCxnSpPr>
          <p:nvPr/>
        </p:nvCxnSpPr>
        <p:spPr>
          <a:xfrm>
            <a:off x="4398468" y="1339278"/>
            <a:ext cx="855925" cy="10627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/>
          <p:cNvSpPr/>
          <p:nvPr/>
        </p:nvSpPr>
        <p:spPr>
          <a:xfrm>
            <a:off x="3652745" y="2901563"/>
            <a:ext cx="758745" cy="8267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5254392" y="1988660"/>
            <a:ext cx="758745" cy="8267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/>
          <p:cNvCxnSpPr>
            <a:stCxn id="17" idx="6"/>
            <a:endCxn id="18" idx="2"/>
          </p:cNvCxnSpPr>
          <p:nvPr/>
        </p:nvCxnSpPr>
        <p:spPr>
          <a:xfrm flipV="1">
            <a:off x="4411490" y="2402037"/>
            <a:ext cx="842903" cy="9129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stCxn id="17" idx="2"/>
          </p:cNvCxnSpPr>
          <p:nvPr/>
        </p:nvCxnSpPr>
        <p:spPr>
          <a:xfrm flipH="1" flipV="1">
            <a:off x="2266090" y="3311519"/>
            <a:ext cx="1386655" cy="342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endCxn id="18" idx="6"/>
          </p:cNvCxnSpPr>
          <p:nvPr/>
        </p:nvCxnSpPr>
        <p:spPr>
          <a:xfrm flipH="1">
            <a:off x="6013137" y="2402036"/>
            <a:ext cx="351000" cy="1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3151613" y="838709"/>
            <a:ext cx="402634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0.12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2880978" y="1435598"/>
            <a:ext cx="464173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-0.13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3345151" y="2411820"/>
            <a:ext cx="466117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-0.82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880978" y="2890217"/>
            <a:ext cx="512846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0.25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3562113" y="1799365"/>
            <a:ext cx="402590" cy="363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0.76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4495648" y="2304195"/>
            <a:ext cx="485008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-0.30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3605100" y="3811045"/>
            <a:ext cx="545373" cy="363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-0.28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5235387" y="2977140"/>
            <a:ext cx="529507" cy="363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0.22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0" name="直線コネクタ 29"/>
          <p:cNvCxnSpPr/>
          <p:nvPr/>
        </p:nvCxnSpPr>
        <p:spPr>
          <a:xfrm flipH="1">
            <a:off x="3408633" y="1490287"/>
            <a:ext cx="244113" cy="637757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 flipH="1">
            <a:off x="3440056" y="3452025"/>
            <a:ext cx="244113" cy="637757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3170466" y="19886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194308" y="39473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cxnSp>
        <p:nvCxnSpPr>
          <p:cNvPr id="34" name="直線コネクタ 33"/>
          <p:cNvCxnSpPr/>
          <p:nvPr/>
        </p:nvCxnSpPr>
        <p:spPr>
          <a:xfrm flipH="1">
            <a:off x="5058675" y="2644257"/>
            <a:ext cx="244113" cy="637757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4812927" y="31396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6" name="左右矢印 35"/>
          <p:cNvSpPr/>
          <p:nvPr/>
        </p:nvSpPr>
        <p:spPr>
          <a:xfrm rot="5400000">
            <a:off x="6300593" y="2879201"/>
            <a:ext cx="845127" cy="35648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5001308" y="1599966"/>
            <a:ext cx="485008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0.96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583427" y="3468307"/>
            <a:ext cx="2460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0        1         1       0</a:t>
            </a:r>
            <a:endParaRPr kumimoji="1" lang="ja-JP" altLang="en-US" sz="2400" dirty="0"/>
          </a:p>
        </p:txBody>
      </p:sp>
      <p:sp>
        <p:nvSpPr>
          <p:cNvPr id="45" name="左右矢印 44"/>
          <p:cNvSpPr/>
          <p:nvPr/>
        </p:nvSpPr>
        <p:spPr>
          <a:xfrm rot="5400000">
            <a:off x="7052624" y="2884994"/>
            <a:ext cx="845127" cy="35648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左右矢印 45"/>
          <p:cNvSpPr/>
          <p:nvPr/>
        </p:nvSpPr>
        <p:spPr>
          <a:xfrm rot="5400000">
            <a:off x="7786303" y="2874746"/>
            <a:ext cx="845127" cy="35648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左右矢印 46"/>
          <p:cNvSpPr/>
          <p:nvPr/>
        </p:nvSpPr>
        <p:spPr>
          <a:xfrm rot="5400000">
            <a:off x="8462776" y="2874746"/>
            <a:ext cx="845127" cy="35648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629634" y="4402685"/>
                <a:ext cx="8366586" cy="1959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𝐿𝑂𝑆𝑆</m:t>
                      </m:r>
                      <m:r>
                        <m:rPr>
                          <m:aln/>
                        </m:rP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ja-JP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ja-JP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         =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(0.48−0)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(0.47−1)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(0.50−1)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(0.49−0)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ja-JP" sz="2400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ja-JP" sz="2400" b="0" dirty="0" smtClean="0"/>
                  <a:t>           </a:t>
                </a:r>
                <a14:m>
                  <m:oMath xmlns:m="http://schemas.openxmlformats.org/officeDocument/2006/math"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 =0.125175</m:t>
                    </m:r>
                  </m:oMath>
                </a14:m>
                <a:endParaRPr lang="en-US" altLang="ja-JP" sz="2400" dirty="0" smtClean="0"/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34" y="4402685"/>
                <a:ext cx="8366586" cy="1959383"/>
              </a:xfrm>
              <a:prstGeom prst="rect">
                <a:avLst/>
              </a:prstGeom>
              <a:blipFill>
                <a:blip r:embed="rId2"/>
                <a:stretch>
                  <a:fillRect b="-6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205844" y="3802223"/>
                <a:ext cx="437364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44" y="3802223"/>
                <a:ext cx="437364" cy="288477"/>
              </a:xfrm>
              <a:prstGeom prst="rect">
                <a:avLst/>
              </a:prstGeom>
              <a:blipFill>
                <a:blip r:embed="rId3"/>
                <a:stretch>
                  <a:fillRect l="-6944" t="-8511" r="-97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643914" y="3809019"/>
                <a:ext cx="43435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14" y="3809019"/>
                <a:ext cx="434350" cy="288477"/>
              </a:xfrm>
              <a:prstGeom prst="rect">
                <a:avLst/>
              </a:prstGeom>
              <a:blipFill>
                <a:blip r:embed="rId4"/>
                <a:stretch>
                  <a:fillRect l="-7042" t="-8511" r="-1126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1148406" y="3810720"/>
                <a:ext cx="43435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06" y="3810720"/>
                <a:ext cx="434350" cy="288477"/>
              </a:xfrm>
              <a:prstGeom prst="rect">
                <a:avLst/>
              </a:prstGeom>
              <a:blipFill>
                <a:blip r:embed="rId5"/>
                <a:stretch>
                  <a:fillRect l="-6944" t="-8511" r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1642371" y="3803626"/>
                <a:ext cx="43435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371" y="3803626"/>
                <a:ext cx="434350" cy="288477"/>
              </a:xfrm>
              <a:prstGeom prst="rect">
                <a:avLst/>
              </a:prstGeom>
              <a:blipFill>
                <a:blip r:embed="rId6"/>
                <a:stretch>
                  <a:fillRect l="-6944" t="-8511" r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6571314" y="3941382"/>
                <a:ext cx="536557" cy="384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314" y="3941382"/>
                <a:ext cx="536557" cy="384657"/>
              </a:xfrm>
              <a:prstGeom prst="rect">
                <a:avLst/>
              </a:prstGeom>
              <a:blipFill>
                <a:blip r:embed="rId7"/>
                <a:stretch>
                  <a:fillRect l="-11364" t="-4762" r="-10227" b="-31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7277335" y="3941382"/>
                <a:ext cx="536557" cy="384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335" y="3941382"/>
                <a:ext cx="536557" cy="384657"/>
              </a:xfrm>
              <a:prstGeom prst="rect">
                <a:avLst/>
              </a:prstGeom>
              <a:blipFill>
                <a:blip r:embed="rId8"/>
                <a:stretch>
                  <a:fillRect l="-11364" t="-4762" r="-10227" b="-31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7977186" y="3941382"/>
                <a:ext cx="536557" cy="384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186" y="3941382"/>
                <a:ext cx="536557" cy="384657"/>
              </a:xfrm>
              <a:prstGeom prst="rect">
                <a:avLst/>
              </a:prstGeom>
              <a:blipFill>
                <a:blip r:embed="rId9"/>
                <a:stretch>
                  <a:fillRect l="-11364" t="-4762" r="-10227" b="-31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/>
              <p:cNvSpPr txBox="1"/>
              <p:nvPr/>
            </p:nvSpPr>
            <p:spPr>
              <a:xfrm>
                <a:off x="8624866" y="3941382"/>
                <a:ext cx="536557" cy="384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p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5" name="テキスト ボックス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4866" y="3941382"/>
                <a:ext cx="536557" cy="384657"/>
              </a:xfrm>
              <a:prstGeom prst="rect">
                <a:avLst/>
              </a:prstGeom>
              <a:blipFill>
                <a:blip r:embed="rId10"/>
                <a:stretch>
                  <a:fillRect l="-11364" t="-4762" r="-10227" b="-31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/>
              <p:cNvSpPr txBox="1"/>
              <p:nvPr/>
            </p:nvSpPr>
            <p:spPr>
              <a:xfrm>
                <a:off x="6536037" y="1820526"/>
                <a:ext cx="561564" cy="384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6" name="テキスト ボックス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037" y="1820526"/>
                <a:ext cx="561564" cy="384657"/>
              </a:xfrm>
              <a:prstGeom prst="rect">
                <a:avLst/>
              </a:prstGeom>
              <a:blipFill>
                <a:blip r:embed="rId11"/>
                <a:stretch>
                  <a:fillRect l="-6522" t="-4762" r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7242058" y="1820526"/>
                <a:ext cx="561564" cy="384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2058" y="1820526"/>
                <a:ext cx="561564" cy="384657"/>
              </a:xfrm>
              <a:prstGeom prst="rect">
                <a:avLst/>
              </a:prstGeom>
              <a:blipFill>
                <a:blip r:embed="rId12"/>
                <a:stretch>
                  <a:fillRect l="-6522" t="-4762" r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/>
              <p:cNvSpPr txBox="1"/>
              <p:nvPr/>
            </p:nvSpPr>
            <p:spPr>
              <a:xfrm>
                <a:off x="7941909" y="1820526"/>
                <a:ext cx="561564" cy="384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8" name="テキスト ボックス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1909" y="1820526"/>
                <a:ext cx="561564" cy="384657"/>
              </a:xfrm>
              <a:prstGeom prst="rect">
                <a:avLst/>
              </a:prstGeom>
              <a:blipFill>
                <a:blip r:embed="rId13"/>
                <a:stretch>
                  <a:fillRect l="-7609" t="-4762" r="-97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/>
              <p:cNvSpPr txBox="1"/>
              <p:nvPr/>
            </p:nvSpPr>
            <p:spPr>
              <a:xfrm>
                <a:off x="8589589" y="1820526"/>
                <a:ext cx="561564" cy="384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p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9" name="テキスト ボックス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9589" y="1820526"/>
                <a:ext cx="561564" cy="384657"/>
              </a:xfrm>
              <a:prstGeom prst="rect">
                <a:avLst/>
              </a:prstGeom>
              <a:blipFill>
                <a:blip r:embed="rId14"/>
                <a:stretch>
                  <a:fillRect l="-6522" t="-4762" r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/>
          <p:cNvSpPr txBox="1"/>
          <p:nvPr/>
        </p:nvSpPr>
        <p:spPr>
          <a:xfrm>
            <a:off x="7475187" y="1348851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Outputs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7164217" y="4335933"/>
            <a:ext cx="1523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Training labels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2302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正方形/長方形 82"/>
          <p:cNvSpPr/>
          <p:nvPr/>
        </p:nvSpPr>
        <p:spPr>
          <a:xfrm>
            <a:off x="5294993" y="1572491"/>
            <a:ext cx="1558097" cy="4657994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/>
        </p:nvSpPr>
        <p:spPr>
          <a:xfrm>
            <a:off x="3134055" y="1545203"/>
            <a:ext cx="1839977" cy="46689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669915" y="1588124"/>
            <a:ext cx="946863" cy="46739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2960" y="162910"/>
            <a:ext cx="7946968" cy="593835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【review】 </a:t>
            </a:r>
            <a:r>
              <a:rPr kumimoji="1" lang="en-US" altLang="ja-JP" dirty="0" smtClean="0"/>
              <a:t>Multiple Layer Neura</a:t>
            </a:r>
            <a:r>
              <a:rPr lang="en-US" altLang="ja-JP" dirty="0" smtClean="0"/>
              <a:t>l Network (Perceptron)</a:t>
            </a:r>
            <a:endParaRPr kumimoji="1" lang="ja-JP" altLang="en-US" dirty="0"/>
          </a:p>
        </p:txBody>
      </p:sp>
      <p:sp>
        <p:nvSpPr>
          <p:cNvPr id="4" name="楕円 3"/>
          <p:cNvSpPr/>
          <p:nvPr/>
        </p:nvSpPr>
        <p:spPr>
          <a:xfrm>
            <a:off x="3838486" y="3863732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>
            <a:stCxn id="67" idx="6"/>
          </p:cNvCxnSpPr>
          <p:nvPr/>
        </p:nvCxnSpPr>
        <p:spPr>
          <a:xfrm>
            <a:off x="2145669" y="2478409"/>
            <a:ext cx="1692817" cy="160934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>
            <a:endCxn id="80" idx="6"/>
          </p:cNvCxnSpPr>
          <p:nvPr/>
        </p:nvCxnSpPr>
        <p:spPr>
          <a:xfrm flipH="1">
            <a:off x="2108556" y="4391375"/>
            <a:ext cx="1785518" cy="1528321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>
            <a:stCxn id="4" idx="2"/>
            <a:endCxn id="70" idx="6"/>
          </p:cNvCxnSpPr>
          <p:nvPr/>
        </p:nvCxnSpPr>
        <p:spPr>
          <a:xfrm flipH="1" flipV="1">
            <a:off x="2137989" y="4199582"/>
            <a:ext cx="1700497" cy="970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4" idx="6"/>
          </p:cNvCxnSpPr>
          <p:nvPr/>
        </p:nvCxnSpPr>
        <p:spPr>
          <a:xfrm flipV="1">
            <a:off x="4529602" y="2789135"/>
            <a:ext cx="1376294" cy="142015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7978279" y="407062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Output</a:t>
            </a:r>
            <a:endParaRPr kumimoji="1" lang="ja-JP" altLang="en-US" dirty="0"/>
          </a:p>
        </p:txBody>
      </p:sp>
      <p:sp>
        <p:nvSpPr>
          <p:cNvPr id="16" name="左中かっこ 15"/>
          <p:cNvSpPr/>
          <p:nvPr/>
        </p:nvSpPr>
        <p:spPr>
          <a:xfrm>
            <a:off x="934578" y="2276431"/>
            <a:ext cx="234420" cy="3852180"/>
          </a:xfrm>
          <a:prstGeom prst="leftBrace">
            <a:avLst>
              <a:gd name="adj1" fmla="val 6185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55631" y="399944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Input</a:t>
            </a:r>
            <a:endParaRPr kumimoji="1" lang="ja-JP" altLang="en-US" dirty="0"/>
          </a:p>
        </p:txBody>
      </p:sp>
      <p:sp>
        <p:nvSpPr>
          <p:cNvPr id="18" name="左中かっこ 17"/>
          <p:cNvSpPr/>
          <p:nvPr/>
        </p:nvSpPr>
        <p:spPr>
          <a:xfrm flipH="1">
            <a:off x="7703959" y="2397175"/>
            <a:ext cx="236224" cy="3700808"/>
          </a:xfrm>
          <a:prstGeom prst="leftBrace">
            <a:avLst>
              <a:gd name="adj1" fmla="val 3436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弧 18"/>
          <p:cNvSpPr/>
          <p:nvPr/>
        </p:nvSpPr>
        <p:spPr>
          <a:xfrm rot="16200000">
            <a:off x="4221897" y="3868422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4237041" y="4064735"/>
                <a:ext cx="254492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041" y="4064735"/>
                <a:ext cx="254492" cy="299313"/>
              </a:xfrm>
              <a:prstGeom prst="rect">
                <a:avLst/>
              </a:prstGeom>
              <a:blipFill>
                <a:blip r:embed="rId2"/>
                <a:stretch>
                  <a:fillRect l="-23810" r="-14286" b="-265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4488987" y="4378782"/>
                <a:ext cx="339645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987" y="4378782"/>
                <a:ext cx="339645" cy="399084"/>
              </a:xfrm>
              <a:prstGeom prst="rect">
                <a:avLst/>
              </a:prstGeom>
              <a:blipFill>
                <a:blip r:embed="rId3"/>
                <a:stretch>
                  <a:fillRect l="-21429" r="-14286" b="-242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楕円 21"/>
          <p:cNvSpPr/>
          <p:nvPr/>
        </p:nvSpPr>
        <p:spPr>
          <a:xfrm>
            <a:off x="3838486" y="5500640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/>
          <p:cNvCxnSpPr>
            <a:stCxn id="67" idx="6"/>
            <a:endCxn id="22" idx="1"/>
          </p:cNvCxnSpPr>
          <p:nvPr/>
        </p:nvCxnSpPr>
        <p:spPr>
          <a:xfrm>
            <a:off x="2145669" y="2478409"/>
            <a:ext cx="1794029" cy="312344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endCxn id="80" idx="6"/>
          </p:cNvCxnSpPr>
          <p:nvPr/>
        </p:nvCxnSpPr>
        <p:spPr>
          <a:xfrm flipH="1" flipV="1">
            <a:off x="2108556" y="5919696"/>
            <a:ext cx="1738258" cy="2517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endCxn id="70" idx="6"/>
          </p:cNvCxnSpPr>
          <p:nvPr/>
        </p:nvCxnSpPr>
        <p:spPr>
          <a:xfrm flipH="1" flipV="1">
            <a:off x="2137989" y="4199582"/>
            <a:ext cx="1740724" cy="1520614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22" idx="6"/>
            <a:endCxn id="92" idx="3"/>
          </p:cNvCxnSpPr>
          <p:nvPr/>
        </p:nvCxnSpPr>
        <p:spPr>
          <a:xfrm flipV="1">
            <a:off x="4529602" y="4454042"/>
            <a:ext cx="1457593" cy="13921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円弧 29"/>
          <p:cNvSpPr/>
          <p:nvPr/>
        </p:nvSpPr>
        <p:spPr>
          <a:xfrm rot="16200000">
            <a:off x="4221897" y="5505330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4535804" y="5850868"/>
                <a:ext cx="342530" cy="3952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804" y="5850868"/>
                <a:ext cx="342530" cy="395236"/>
              </a:xfrm>
              <a:prstGeom prst="rect">
                <a:avLst/>
              </a:prstGeom>
              <a:blipFill>
                <a:blip r:embed="rId4"/>
                <a:stretch>
                  <a:fillRect l="-21429" r="-14286" b="-230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4237041" y="5715671"/>
                <a:ext cx="264688" cy="296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041" y="5715671"/>
                <a:ext cx="264688" cy="296428"/>
              </a:xfrm>
              <a:prstGeom prst="rect">
                <a:avLst/>
              </a:prstGeom>
              <a:blipFill>
                <a:blip r:embed="rId5"/>
                <a:stretch>
                  <a:fillRect l="-23256" r="-13953" b="-27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楕円 32"/>
          <p:cNvSpPr/>
          <p:nvPr/>
        </p:nvSpPr>
        <p:spPr>
          <a:xfrm>
            <a:off x="3835593" y="2291624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矢印コネクタ 33"/>
          <p:cNvCxnSpPr>
            <a:stCxn id="33" idx="6"/>
          </p:cNvCxnSpPr>
          <p:nvPr/>
        </p:nvCxnSpPr>
        <p:spPr>
          <a:xfrm>
            <a:off x="4526709" y="2637182"/>
            <a:ext cx="1388549" cy="2083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3183109" y="1748109"/>
                <a:ext cx="517962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109" y="1748109"/>
                <a:ext cx="517962" cy="399084"/>
              </a:xfrm>
              <a:prstGeom prst="rect">
                <a:avLst/>
              </a:prstGeom>
              <a:blipFill>
                <a:blip r:embed="rId6"/>
                <a:stretch>
                  <a:fillRect l="-7059" r="-4706" b="-24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円弧 37"/>
          <p:cNvSpPr/>
          <p:nvPr/>
        </p:nvSpPr>
        <p:spPr>
          <a:xfrm rot="16200000">
            <a:off x="4219004" y="2296314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4536070" y="2175457"/>
                <a:ext cx="3666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070" y="2175457"/>
                <a:ext cx="366639" cy="369332"/>
              </a:xfrm>
              <a:prstGeom prst="rect">
                <a:avLst/>
              </a:prstGeom>
              <a:blipFill>
                <a:blip r:embed="rId7"/>
                <a:stretch>
                  <a:fillRect l="-20000" r="-6667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4234148" y="2506655"/>
                <a:ext cx="2831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148" y="2506655"/>
                <a:ext cx="283154" cy="276999"/>
              </a:xfrm>
              <a:prstGeom prst="rect">
                <a:avLst/>
              </a:prstGeom>
              <a:blipFill>
                <a:blip r:embed="rId8"/>
                <a:stretch>
                  <a:fillRect l="-21739" r="-6522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コネクタ 40"/>
          <p:cNvCxnSpPr>
            <a:endCxn id="80" idx="6"/>
          </p:cNvCxnSpPr>
          <p:nvPr/>
        </p:nvCxnSpPr>
        <p:spPr>
          <a:xfrm flipH="1">
            <a:off x="2108556" y="2844088"/>
            <a:ext cx="1770156" cy="307560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33" idx="2"/>
            <a:endCxn id="70" idx="6"/>
          </p:cNvCxnSpPr>
          <p:nvPr/>
        </p:nvCxnSpPr>
        <p:spPr>
          <a:xfrm flipH="1">
            <a:off x="2137989" y="2637182"/>
            <a:ext cx="1697604" cy="156240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67" idx="6"/>
          </p:cNvCxnSpPr>
          <p:nvPr/>
        </p:nvCxnSpPr>
        <p:spPr>
          <a:xfrm>
            <a:off x="2145669" y="2478409"/>
            <a:ext cx="1726706" cy="2824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楕円 52"/>
          <p:cNvSpPr/>
          <p:nvPr/>
        </p:nvSpPr>
        <p:spPr>
          <a:xfrm>
            <a:off x="5884897" y="2296270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6281117" y="2469648"/>
                <a:ext cx="288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117" y="2469648"/>
                <a:ext cx="288091" cy="276999"/>
              </a:xfrm>
              <a:prstGeom prst="rect">
                <a:avLst/>
              </a:prstGeom>
              <a:blipFill>
                <a:blip r:embed="rId9"/>
                <a:stretch>
                  <a:fillRect l="-20833" r="-6250"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楕円 54"/>
          <p:cNvSpPr/>
          <p:nvPr/>
        </p:nvSpPr>
        <p:spPr>
          <a:xfrm>
            <a:off x="5881500" y="5496712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/>
              <p:cNvSpPr txBox="1"/>
              <p:nvPr/>
            </p:nvSpPr>
            <p:spPr>
              <a:xfrm>
                <a:off x="6275080" y="5662176"/>
                <a:ext cx="3225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6" name="テキスト ボックス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080" y="5662176"/>
                <a:ext cx="322524" cy="276999"/>
              </a:xfrm>
              <a:prstGeom prst="rect">
                <a:avLst/>
              </a:prstGeom>
              <a:blipFill>
                <a:blip r:embed="rId10"/>
                <a:stretch>
                  <a:fillRect l="-16981" r="-7547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線矢印コネクタ 61"/>
          <p:cNvCxnSpPr>
            <a:endCxn id="55" idx="1"/>
          </p:cNvCxnSpPr>
          <p:nvPr/>
        </p:nvCxnSpPr>
        <p:spPr>
          <a:xfrm>
            <a:off x="4521386" y="2664753"/>
            <a:ext cx="1461326" cy="293317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endCxn id="92" idx="2"/>
          </p:cNvCxnSpPr>
          <p:nvPr/>
        </p:nvCxnSpPr>
        <p:spPr>
          <a:xfrm>
            <a:off x="4542314" y="4206728"/>
            <a:ext cx="1343669" cy="29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>
            <a:stCxn id="22" idx="6"/>
            <a:endCxn id="55" idx="2"/>
          </p:cNvCxnSpPr>
          <p:nvPr/>
        </p:nvCxnSpPr>
        <p:spPr>
          <a:xfrm flipV="1">
            <a:off x="4529602" y="5842270"/>
            <a:ext cx="1351898" cy="392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/>
              <p:cNvSpPr txBox="1"/>
              <p:nvPr/>
            </p:nvSpPr>
            <p:spPr>
              <a:xfrm>
                <a:off x="5324038" y="1751192"/>
                <a:ext cx="560859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2" name="テキスト ボックス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038" y="1751192"/>
                <a:ext cx="560859" cy="399084"/>
              </a:xfrm>
              <a:prstGeom prst="rect">
                <a:avLst/>
              </a:prstGeom>
              <a:blipFill>
                <a:blip r:embed="rId11"/>
                <a:stretch>
                  <a:fillRect l="-6522" r="-8696" b="-242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円弧 72"/>
          <p:cNvSpPr/>
          <p:nvPr/>
        </p:nvSpPr>
        <p:spPr>
          <a:xfrm rot="16200000">
            <a:off x="6264552" y="2295362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円弧 73"/>
          <p:cNvSpPr/>
          <p:nvPr/>
        </p:nvSpPr>
        <p:spPr>
          <a:xfrm rot="16200000">
            <a:off x="6266738" y="5504426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8" name="直線コネクタ 87"/>
          <p:cNvCxnSpPr>
            <a:stCxn id="53" idx="6"/>
          </p:cNvCxnSpPr>
          <p:nvPr/>
        </p:nvCxnSpPr>
        <p:spPr>
          <a:xfrm flipV="1">
            <a:off x="6576013" y="2637181"/>
            <a:ext cx="653384" cy="464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/>
          <p:nvPr/>
        </p:nvCxnSpPr>
        <p:spPr>
          <a:xfrm>
            <a:off x="6571852" y="5838912"/>
            <a:ext cx="587271" cy="335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テキスト ボックス 89"/>
              <p:cNvSpPr txBox="1"/>
              <p:nvPr/>
            </p:nvSpPr>
            <p:spPr>
              <a:xfrm>
                <a:off x="7293682" y="2372457"/>
                <a:ext cx="3459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0" name="テキスト ボックス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682" y="2372457"/>
                <a:ext cx="345992" cy="369332"/>
              </a:xfrm>
              <a:prstGeom prst="rect">
                <a:avLst/>
              </a:prstGeom>
              <a:blipFill>
                <a:blip r:embed="rId12"/>
                <a:stretch>
                  <a:fillRect l="-10526" r="-7018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テキスト ボックス 90"/>
              <p:cNvSpPr txBox="1"/>
              <p:nvPr/>
            </p:nvSpPr>
            <p:spPr>
              <a:xfrm>
                <a:off x="7259249" y="5597924"/>
                <a:ext cx="3919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1" name="テキスト ボックス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249" y="5597924"/>
                <a:ext cx="391966" cy="369332"/>
              </a:xfrm>
              <a:prstGeom prst="rect">
                <a:avLst/>
              </a:prstGeom>
              <a:blipFill>
                <a:blip r:embed="rId13"/>
                <a:stretch>
                  <a:fillRect l="-10938" r="-6250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1292117" y="2254443"/>
                <a:ext cx="364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117" y="2254443"/>
                <a:ext cx="364908" cy="369332"/>
              </a:xfrm>
              <a:prstGeom prst="rect">
                <a:avLst/>
              </a:prstGeom>
              <a:blipFill>
                <a:blip r:embed="rId14"/>
                <a:stretch>
                  <a:fillRect l="-11667" r="-8333"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/>
              <p:cNvSpPr txBox="1"/>
              <p:nvPr/>
            </p:nvSpPr>
            <p:spPr>
              <a:xfrm>
                <a:off x="1264576" y="3991547"/>
                <a:ext cx="3284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4" name="テキスト ボックス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576" y="3991547"/>
                <a:ext cx="328423" cy="369332"/>
              </a:xfrm>
              <a:prstGeom prst="rect">
                <a:avLst/>
              </a:prstGeom>
              <a:blipFill>
                <a:blip r:embed="rId15"/>
                <a:stretch>
                  <a:fillRect l="-11111" r="-9259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1275312" y="5728651"/>
                <a:ext cx="3374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312" y="5728651"/>
                <a:ext cx="337465" cy="369332"/>
              </a:xfrm>
              <a:prstGeom prst="rect">
                <a:avLst/>
              </a:prstGeom>
              <a:blipFill>
                <a:blip r:embed="rId16"/>
                <a:stretch>
                  <a:fillRect l="-10714" r="-5357"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楕円 66"/>
          <p:cNvSpPr/>
          <p:nvPr/>
        </p:nvSpPr>
        <p:spPr>
          <a:xfrm>
            <a:off x="1964000" y="2387574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/>
          <p:cNvSpPr/>
          <p:nvPr/>
        </p:nvSpPr>
        <p:spPr>
          <a:xfrm>
            <a:off x="1956320" y="4108747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楕円 79"/>
          <p:cNvSpPr/>
          <p:nvPr/>
        </p:nvSpPr>
        <p:spPr>
          <a:xfrm>
            <a:off x="1926887" y="5828861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8" name="直線コネクタ 57"/>
          <p:cNvCxnSpPr>
            <a:stCxn id="67" idx="2"/>
            <a:endCxn id="63" idx="3"/>
          </p:cNvCxnSpPr>
          <p:nvPr/>
        </p:nvCxnSpPr>
        <p:spPr>
          <a:xfrm flipH="1" flipV="1">
            <a:off x="1640755" y="2477315"/>
            <a:ext cx="323245" cy="1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70" idx="2"/>
            <a:endCxn id="64" idx="3"/>
          </p:cNvCxnSpPr>
          <p:nvPr/>
        </p:nvCxnSpPr>
        <p:spPr>
          <a:xfrm flipH="1">
            <a:off x="1619631" y="4199582"/>
            <a:ext cx="336689" cy="36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>
            <a:stCxn id="80" idx="2"/>
            <a:endCxn id="66" idx="3"/>
          </p:cNvCxnSpPr>
          <p:nvPr/>
        </p:nvCxnSpPr>
        <p:spPr>
          <a:xfrm flipH="1">
            <a:off x="1618640" y="5919696"/>
            <a:ext cx="308247" cy="5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/>
          <p:cNvSpPr txBox="1"/>
          <p:nvPr/>
        </p:nvSpPr>
        <p:spPr>
          <a:xfrm>
            <a:off x="1401858" y="1399274"/>
            <a:ext cx="1460257" cy="400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 smtClean="0"/>
              <a:t>Input layer</a:t>
            </a:r>
            <a:endParaRPr kumimoji="1" lang="ja-JP" altLang="en-US" sz="2000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3186892" y="1397772"/>
            <a:ext cx="1680833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2000" dirty="0" smtClean="0"/>
              <a:t>Hidden</a:t>
            </a:r>
            <a:r>
              <a:rPr kumimoji="1" lang="en-US" altLang="ja-JP" sz="2000" dirty="0" smtClean="0"/>
              <a:t> layer</a:t>
            </a:r>
            <a:endParaRPr kumimoji="1" lang="ja-JP" altLang="en-US" sz="2000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5281668" y="1391944"/>
            <a:ext cx="1553332" cy="40011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2000" dirty="0" smtClean="0"/>
              <a:t>Output</a:t>
            </a:r>
            <a:r>
              <a:rPr kumimoji="1" lang="en-US" altLang="ja-JP" sz="2000" dirty="0" smtClean="0"/>
              <a:t> layer</a:t>
            </a:r>
            <a:endParaRPr kumimoji="1" lang="ja-JP" altLang="en-US" sz="2000" dirty="0"/>
          </a:p>
        </p:txBody>
      </p:sp>
      <p:sp>
        <p:nvSpPr>
          <p:cNvPr id="84" name="テキスト ボックス 83"/>
          <p:cNvSpPr txBox="1"/>
          <p:nvPr/>
        </p:nvSpPr>
        <p:spPr>
          <a:xfrm rot="5400000">
            <a:off x="1229560" y="315472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・・</a:t>
            </a:r>
            <a:r>
              <a:rPr lang="ja-JP" altLang="en-US" dirty="0"/>
              <a:t>・</a:t>
            </a:r>
            <a:endParaRPr kumimoji="1" lang="en-US" altLang="ja-JP" dirty="0" smtClean="0"/>
          </a:p>
        </p:txBody>
      </p:sp>
      <p:sp>
        <p:nvSpPr>
          <p:cNvPr id="85" name="テキスト ボックス 84"/>
          <p:cNvSpPr txBox="1"/>
          <p:nvPr/>
        </p:nvSpPr>
        <p:spPr>
          <a:xfrm rot="5400000">
            <a:off x="1199101" y="499835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・・</a:t>
            </a:r>
            <a:r>
              <a:rPr lang="ja-JP" altLang="en-US" dirty="0"/>
              <a:t>・</a:t>
            </a:r>
            <a:endParaRPr kumimoji="1" lang="en-US" altLang="ja-JP" dirty="0" smtClean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98032" y="874402"/>
            <a:ext cx="55193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Generally, three layer neural network is often used.</a:t>
            </a:r>
            <a:endParaRPr kumimoji="1" lang="ja-JP" altLang="en-US" sz="2000" dirty="0"/>
          </a:p>
        </p:txBody>
      </p:sp>
      <p:sp>
        <p:nvSpPr>
          <p:cNvPr id="9" name="下矢印 8"/>
          <p:cNvSpPr/>
          <p:nvPr/>
        </p:nvSpPr>
        <p:spPr>
          <a:xfrm>
            <a:off x="3301163" y="2174849"/>
            <a:ext cx="241620" cy="2424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楕円 91"/>
          <p:cNvSpPr/>
          <p:nvPr/>
        </p:nvSpPr>
        <p:spPr>
          <a:xfrm>
            <a:off x="5885983" y="3864138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テキスト ボックス 92"/>
              <p:cNvSpPr txBox="1"/>
              <p:nvPr/>
            </p:nvSpPr>
            <p:spPr>
              <a:xfrm>
                <a:off x="6282203" y="4037516"/>
                <a:ext cx="288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3" name="テキスト ボックス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203" y="4037516"/>
                <a:ext cx="288091" cy="276999"/>
              </a:xfrm>
              <a:prstGeom prst="rect">
                <a:avLst/>
              </a:prstGeom>
              <a:blipFill>
                <a:blip r:embed="rId17"/>
                <a:stretch>
                  <a:fillRect l="-21277" r="-6383"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円弧 93"/>
          <p:cNvSpPr/>
          <p:nvPr/>
        </p:nvSpPr>
        <p:spPr>
          <a:xfrm rot="16200000">
            <a:off x="6265638" y="3863230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5" name="直線コネクタ 94"/>
          <p:cNvCxnSpPr>
            <a:stCxn id="92" idx="6"/>
          </p:cNvCxnSpPr>
          <p:nvPr/>
        </p:nvCxnSpPr>
        <p:spPr>
          <a:xfrm flipV="1">
            <a:off x="6577099" y="4197920"/>
            <a:ext cx="626005" cy="1177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/>
          <p:cNvCxnSpPr>
            <a:stCxn id="4" idx="6"/>
          </p:cNvCxnSpPr>
          <p:nvPr/>
        </p:nvCxnSpPr>
        <p:spPr>
          <a:xfrm>
            <a:off x="4529602" y="4209290"/>
            <a:ext cx="1408583" cy="149327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>
            <a:endCxn id="92" idx="1"/>
          </p:cNvCxnSpPr>
          <p:nvPr/>
        </p:nvCxnSpPr>
        <p:spPr>
          <a:xfrm>
            <a:off x="4556562" y="2644203"/>
            <a:ext cx="1430633" cy="13211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97"/>
          <p:cNvCxnSpPr>
            <a:stCxn id="22" idx="6"/>
          </p:cNvCxnSpPr>
          <p:nvPr/>
        </p:nvCxnSpPr>
        <p:spPr>
          <a:xfrm flipV="1">
            <a:off x="4529602" y="2875561"/>
            <a:ext cx="1489992" cy="297063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下矢印 110"/>
          <p:cNvSpPr/>
          <p:nvPr/>
        </p:nvSpPr>
        <p:spPr>
          <a:xfrm>
            <a:off x="5487526" y="2219334"/>
            <a:ext cx="241620" cy="2424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テキスト ボックス 111"/>
              <p:cNvSpPr txBox="1"/>
              <p:nvPr/>
            </p:nvSpPr>
            <p:spPr>
              <a:xfrm>
                <a:off x="7282481" y="3962229"/>
                <a:ext cx="3661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2" name="テキスト ボックス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481" y="3962229"/>
                <a:ext cx="366126" cy="369332"/>
              </a:xfrm>
              <a:prstGeom prst="rect">
                <a:avLst/>
              </a:prstGeom>
              <a:blipFill>
                <a:blip r:embed="rId18"/>
                <a:stretch>
                  <a:fillRect l="-11667" r="-6667"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テキスト ボックス 74"/>
          <p:cNvSpPr txBox="1"/>
          <p:nvPr/>
        </p:nvSpPr>
        <p:spPr>
          <a:xfrm rot="5400000">
            <a:off x="3951273" y="320227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・・</a:t>
            </a:r>
            <a:r>
              <a:rPr lang="ja-JP" altLang="en-US" dirty="0"/>
              <a:t>・</a:t>
            </a:r>
            <a:endParaRPr kumimoji="1" lang="en-US" altLang="ja-JP" dirty="0" smtClean="0"/>
          </a:p>
        </p:txBody>
      </p:sp>
      <p:sp>
        <p:nvSpPr>
          <p:cNvPr id="76" name="テキスト ボックス 75"/>
          <p:cNvSpPr txBox="1"/>
          <p:nvPr/>
        </p:nvSpPr>
        <p:spPr>
          <a:xfrm rot="5400000">
            <a:off x="3949577" y="492442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・・</a:t>
            </a:r>
            <a:r>
              <a:rPr lang="ja-JP" altLang="en-US" dirty="0"/>
              <a:t>・</a:t>
            </a:r>
            <a:endParaRPr kumimoji="1" lang="en-US" altLang="ja-JP" dirty="0" smtClean="0"/>
          </a:p>
        </p:txBody>
      </p:sp>
      <p:sp>
        <p:nvSpPr>
          <p:cNvPr id="77" name="テキスト ボックス 76"/>
          <p:cNvSpPr txBox="1"/>
          <p:nvPr/>
        </p:nvSpPr>
        <p:spPr>
          <a:xfrm rot="5400000">
            <a:off x="5986129" y="320621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・・</a:t>
            </a:r>
            <a:r>
              <a:rPr lang="ja-JP" altLang="en-US" dirty="0"/>
              <a:t>・</a:t>
            </a:r>
            <a:endParaRPr kumimoji="1" lang="en-US" altLang="ja-JP" dirty="0" smtClean="0"/>
          </a:p>
        </p:txBody>
      </p:sp>
      <p:sp>
        <p:nvSpPr>
          <p:cNvPr id="78" name="テキスト ボックス 77"/>
          <p:cNvSpPr txBox="1"/>
          <p:nvPr/>
        </p:nvSpPr>
        <p:spPr>
          <a:xfrm rot="5400000">
            <a:off x="5986129" y="492008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・・</a:t>
            </a:r>
            <a:r>
              <a:rPr lang="ja-JP" altLang="en-US" dirty="0"/>
              <a:t>・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0549941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正方形/長方形 105"/>
          <p:cNvSpPr/>
          <p:nvPr/>
        </p:nvSpPr>
        <p:spPr>
          <a:xfrm>
            <a:off x="7525508" y="1127766"/>
            <a:ext cx="875013" cy="4773985"/>
          </a:xfrm>
          <a:prstGeom prst="rect">
            <a:avLst/>
          </a:prstGeom>
          <a:solidFill>
            <a:srgbClr val="FBB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/>
          <p:cNvSpPr/>
          <p:nvPr/>
        </p:nvSpPr>
        <p:spPr>
          <a:xfrm>
            <a:off x="6466491" y="1136364"/>
            <a:ext cx="875013" cy="4773985"/>
          </a:xfrm>
          <a:prstGeom prst="rect">
            <a:avLst/>
          </a:prstGeom>
          <a:solidFill>
            <a:srgbClr val="FFE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/>
          <p:cNvSpPr/>
          <p:nvPr/>
        </p:nvSpPr>
        <p:spPr>
          <a:xfrm>
            <a:off x="4892325" y="1136364"/>
            <a:ext cx="1489451" cy="47739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5117178" y="925353"/>
            <a:ext cx="961651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600" dirty="0" smtClean="0"/>
              <a:t>Affine</a:t>
            </a:r>
            <a:endParaRPr kumimoji="1" lang="ja-JP" altLang="en-US" sz="1600" dirty="0"/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6416940" y="928382"/>
            <a:ext cx="961651" cy="338554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600" dirty="0" smtClean="0"/>
              <a:t>Sigmoid</a:t>
            </a:r>
            <a:endParaRPr kumimoji="1" lang="ja-JP" altLang="en-US" sz="1600" dirty="0"/>
          </a:p>
        </p:txBody>
      </p:sp>
      <p:sp>
        <p:nvSpPr>
          <p:cNvPr id="89" name="正方形/長方形 88"/>
          <p:cNvSpPr/>
          <p:nvPr/>
        </p:nvSpPr>
        <p:spPr>
          <a:xfrm>
            <a:off x="3702907" y="1127767"/>
            <a:ext cx="799371" cy="4773985"/>
          </a:xfrm>
          <a:prstGeom prst="rect">
            <a:avLst/>
          </a:prstGeom>
          <a:solidFill>
            <a:srgbClr val="FFE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/>
        </p:nvSpPr>
        <p:spPr>
          <a:xfrm>
            <a:off x="2112801" y="1136364"/>
            <a:ext cx="1489451" cy="47739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281578" y="1170528"/>
            <a:ext cx="532778" cy="4779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9489" y="162910"/>
            <a:ext cx="8559210" cy="593835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Multiple Layer NN with LOSS function</a:t>
            </a:r>
            <a:endParaRPr kumimoji="1" lang="ja-JP" altLang="en-US" dirty="0"/>
          </a:p>
        </p:txBody>
      </p:sp>
      <p:sp>
        <p:nvSpPr>
          <p:cNvPr id="4" name="楕円 3"/>
          <p:cNvSpPr/>
          <p:nvPr/>
        </p:nvSpPr>
        <p:spPr>
          <a:xfrm>
            <a:off x="2817232" y="3129321"/>
            <a:ext cx="691116" cy="6911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>
            <a:stCxn id="78" idx="6"/>
            <a:endCxn id="4" idx="1"/>
          </p:cNvCxnSpPr>
          <p:nvPr/>
        </p:nvCxnSpPr>
        <p:spPr>
          <a:xfrm>
            <a:off x="2218623" y="1735694"/>
            <a:ext cx="699821" cy="149483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>
            <a:stCxn id="33" idx="3"/>
            <a:endCxn id="101" idx="6"/>
          </p:cNvCxnSpPr>
          <p:nvPr/>
        </p:nvCxnSpPr>
        <p:spPr>
          <a:xfrm flipH="1">
            <a:off x="2214078" y="2147117"/>
            <a:ext cx="701473" cy="302703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>
            <a:stCxn id="4" idx="2"/>
            <a:endCxn id="100" idx="6"/>
          </p:cNvCxnSpPr>
          <p:nvPr/>
        </p:nvCxnSpPr>
        <p:spPr>
          <a:xfrm flipH="1" flipV="1">
            <a:off x="2214078" y="3454033"/>
            <a:ext cx="603154" cy="2084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 rot="16200000">
            <a:off x="8412942" y="3338039"/>
            <a:ext cx="71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LOSS</a:t>
            </a:r>
            <a:endParaRPr kumimoji="1" lang="ja-JP" altLang="en-US" dirty="0"/>
          </a:p>
        </p:txBody>
      </p:sp>
      <p:sp>
        <p:nvSpPr>
          <p:cNvPr id="16" name="左中かっこ 15"/>
          <p:cNvSpPr/>
          <p:nvPr/>
        </p:nvSpPr>
        <p:spPr>
          <a:xfrm>
            <a:off x="555562" y="1527559"/>
            <a:ext cx="234420" cy="3852180"/>
          </a:xfrm>
          <a:prstGeom prst="leftBrace">
            <a:avLst>
              <a:gd name="adj1" fmla="val 6185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 rot="16200000">
            <a:off x="1754" y="325452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Input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2876164" y="3993782"/>
                <a:ext cx="243978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164" y="3993782"/>
                <a:ext cx="243978" cy="299313"/>
              </a:xfrm>
              <a:prstGeom prst="rect">
                <a:avLst/>
              </a:prstGeom>
              <a:blipFill>
                <a:blip r:embed="rId2"/>
                <a:stretch>
                  <a:fillRect l="-25000" r="-15000" b="-265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4539575" y="2976308"/>
                <a:ext cx="339645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575" y="2976308"/>
                <a:ext cx="339645" cy="399084"/>
              </a:xfrm>
              <a:prstGeom prst="rect">
                <a:avLst/>
              </a:prstGeom>
              <a:blipFill>
                <a:blip r:embed="rId3"/>
                <a:stretch>
                  <a:fillRect l="-21818" r="-14545" b="-242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楕円 21"/>
          <p:cNvSpPr/>
          <p:nvPr/>
        </p:nvSpPr>
        <p:spPr>
          <a:xfrm>
            <a:off x="2817232" y="4766229"/>
            <a:ext cx="691116" cy="6911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/>
          <p:cNvCxnSpPr>
            <a:stCxn id="78" idx="6"/>
            <a:endCxn id="22" idx="1"/>
          </p:cNvCxnSpPr>
          <p:nvPr/>
        </p:nvCxnSpPr>
        <p:spPr>
          <a:xfrm>
            <a:off x="2218623" y="1735694"/>
            <a:ext cx="699821" cy="313174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22" idx="2"/>
            <a:endCxn id="101" idx="6"/>
          </p:cNvCxnSpPr>
          <p:nvPr/>
        </p:nvCxnSpPr>
        <p:spPr>
          <a:xfrm flipH="1">
            <a:off x="2214078" y="5111787"/>
            <a:ext cx="603154" cy="6236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endCxn id="100" idx="6"/>
          </p:cNvCxnSpPr>
          <p:nvPr/>
        </p:nvCxnSpPr>
        <p:spPr>
          <a:xfrm flipH="1" flipV="1">
            <a:off x="2214078" y="3454033"/>
            <a:ext cx="627312" cy="1512253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4505601" y="4613140"/>
                <a:ext cx="342530" cy="3952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601" y="4613140"/>
                <a:ext cx="342530" cy="395236"/>
              </a:xfrm>
              <a:prstGeom prst="rect">
                <a:avLst/>
              </a:prstGeom>
              <a:blipFill>
                <a:blip r:embed="rId4"/>
                <a:stretch>
                  <a:fillRect l="-21429" r="-14286" b="-230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2765039" y="5547408"/>
                <a:ext cx="254172" cy="296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039" y="5547408"/>
                <a:ext cx="254172" cy="296428"/>
              </a:xfrm>
              <a:prstGeom prst="rect">
                <a:avLst/>
              </a:prstGeom>
              <a:blipFill>
                <a:blip r:embed="rId5"/>
                <a:stretch>
                  <a:fillRect l="-24390" r="-14634" b="-244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楕円 32"/>
          <p:cNvSpPr/>
          <p:nvPr/>
        </p:nvSpPr>
        <p:spPr>
          <a:xfrm>
            <a:off x="2814339" y="1557213"/>
            <a:ext cx="691116" cy="6911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矢印コネクタ 33"/>
          <p:cNvCxnSpPr>
            <a:stCxn id="33" idx="6"/>
            <a:endCxn id="157" idx="2"/>
          </p:cNvCxnSpPr>
          <p:nvPr/>
        </p:nvCxnSpPr>
        <p:spPr>
          <a:xfrm flipV="1">
            <a:off x="3505455" y="1892142"/>
            <a:ext cx="1369735" cy="1062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2320880" y="1291029"/>
                <a:ext cx="517962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880" y="1291029"/>
                <a:ext cx="517962" cy="399084"/>
              </a:xfrm>
              <a:prstGeom prst="rect">
                <a:avLst/>
              </a:prstGeom>
              <a:blipFill>
                <a:blip r:embed="rId6"/>
                <a:stretch>
                  <a:fillRect l="-8235" r="-4706" b="-24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4535747" y="1388801"/>
                <a:ext cx="37529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747" y="1388801"/>
                <a:ext cx="375291" cy="369332"/>
              </a:xfrm>
              <a:prstGeom prst="rect">
                <a:avLst/>
              </a:prstGeom>
              <a:blipFill>
                <a:blip r:embed="rId7"/>
                <a:stretch>
                  <a:fillRect l="-17742" r="-4839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2896469" y="2421674"/>
                <a:ext cx="2726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469" y="2421674"/>
                <a:ext cx="272639" cy="276999"/>
              </a:xfrm>
              <a:prstGeom prst="rect">
                <a:avLst/>
              </a:prstGeom>
              <a:blipFill>
                <a:blip r:embed="rId8"/>
                <a:stretch>
                  <a:fillRect l="-22222" r="-6667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コネクタ 40"/>
          <p:cNvCxnSpPr>
            <a:stCxn id="4" idx="3"/>
            <a:endCxn id="101" idx="6"/>
          </p:cNvCxnSpPr>
          <p:nvPr/>
        </p:nvCxnSpPr>
        <p:spPr>
          <a:xfrm flipH="1">
            <a:off x="2214078" y="3719225"/>
            <a:ext cx="704366" cy="145492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endCxn id="100" idx="6"/>
          </p:cNvCxnSpPr>
          <p:nvPr/>
        </p:nvCxnSpPr>
        <p:spPr>
          <a:xfrm flipH="1">
            <a:off x="2214078" y="2036675"/>
            <a:ext cx="610102" cy="141735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78" idx="6"/>
          </p:cNvCxnSpPr>
          <p:nvPr/>
        </p:nvCxnSpPr>
        <p:spPr>
          <a:xfrm>
            <a:off x="2218623" y="1735694"/>
            <a:ext cx="583722" cy="13981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テキスト ボックス 89"/>
              <p:cNvSpPr txBox="1"/>
              <p:nvPr/>
            </p:nvSpPr>
            <p:spPr>
              <a:xfrm>
                <a:off x="7335643" y="1551016"/>
                <a:ext cx="3459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0" name="テキスト ボックス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643" y="1551016"/>
                <a:ext cx="345992" cy="369332"/>
              </a:xfrm>
              <a:prstGeom prst="rect">
                <a:avLst/>
              </a:prstGeom>
              <a:blipFill>
                <a:blip r:embed="rId9"/>
                <a:stretch>
                  <a:fillRect l="-10526" r="-7018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テキスト ボックス 90"/>
              <p:cNvSpPr txBox="1"/>
              <p:nvPr/>
            </p:nvSpPr>
            <p:spPr>
              <a:xfrm>
                <a:off x="7298675" y="4754359"/>
                <a:ext cx="3919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1" name="テキスト ボックス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8675" y="4754359"/>
                <a:ext cx="391966" cy="369332"/>
              </a:xfrm>
              <a:prstGeom prst="rect">
                <a:avLst/>
              </a:prstGeom>
              <a:blipFill>
                <a:blip r:embed="rId10"/>
                <a:stretch>
                  <a:fillRect l="-9231" r="-4615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796721" y="1505571"/>
                <a:ext cx="364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721" y="1505571"/>
                <a:ext cx="364908" cy="369332"/>
              </a:xfrm>
              <a:prstGeom prst="rect">
                <a:avLst/>
              </a:prstGeom>
              <a:blipFill>
                <a:blip r:embed="rId11"/>
                <a:stretch>
                  <a:fillRect l="-11667" r="-8333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/>
              <p:cNvSpPr txBox="1"/>
              <p:nvPr/>
            </p:nvSpPr>
            <p:spPr>
              <a:xfrm>
                <a:off x="769180" y="3242675"/>
                <a:ext cx="3284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4" name="テキスト ボックス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0" y="3242675"/>
                <a:ext cx="328423" cy="369332"/>
              </a:xfrm>
              <a:prstGeom prst="rect">
                <a:avLst/>
              </a:prstGeom>
              <a:blipFill>
                <a:blip r:embed="rId12"/>
                <a:stretch>
                  <a:fillRect l="-11111" r="-9259"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779916" y="4979779"/>
                <a:ext cx="3374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916" y="4979779"/>
                <a:ext cx="337465" cy="369332"/>
              </a:xfrm>
              <a:prstGeom prst="rect">
                <a:avLst/>
              </a:prstGeom>
              <a:blipFill>
                <a:blip r:embed="rId13"/>
                <a:stretch>
                  <a:fillRect l="-12727" r="-7273"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楕円 66"/>
          <p:cNvSpPr/>
          <p:nvPr/>
        </p:nvSpPr>
        <p:spPr>
          <a:xfrm>
            <a:off x="1454983" y="1644439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/>
          <p:cNvSpPr/>
          <p:nvPr/>
        </p:nvSpPr>
        <p:spPr>
          <a:xfrm>
            <a:off x="1447303" y="3365612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楕円 79"/>
          <p:cNvSpPr/>
          <p:nvPr/>
        </p:nvSpPr>
        <p:spPr>
          <a:xfrm>
            <a:off x="1417870" y="5085726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8" name="直線コネクタ 57"/>
          <p:cNvCxnSpPr>
            <a:stCxn id="67" idx="2"/>
          </p:cNvCxnSpPr>
          <p:nvPr/>
        </p:nvCxnSpPr>
        <p:spPr>
          <a:xfrm flipH="1" flipV="1">
            <a:off x="1189929" y="1734180"/>
            <a:ext cx="323245" cy="1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70" idx="2"/>
          </p:cNvCxnSpPr>
          <p:nvPr/>
        </p:nvCxnSpPr>
        <p:spPr>
          <a:xfrm flipH="1">
            <a:off x="1168805" y="3456447"/>
            <a:ext cx="336689" cy="36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>
            <a:stCxn id="80" idx="2"/>
          </p:cNvCxnSpPr>
          <p:nvPr/>
        </p:nvCxnSpPr>
        <p:spPr>
          <a:xfrm flipH="1">
            <a:off x="1167814" y="5176561"/>
            <a:ext cx="308247" cy="5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/>
          <p:cNvSpPr txBox="1"/>
          <p:nvPr/>
        </p:nvSpPr>
        <p:spPr>
          <a:xfrm>
            <a:off x="933041" y="919785"/>
            <a:ext cx="1079612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/>
              <a:t>Input layer</a:t>
            </a:r>
            <a:endParaRPr kumimoji="1" lang="ja-JP" altLang="en-US" sz="1600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2337654" y="925353"/>
            <a:ext cx="961651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600" dirty="0" smtClean="0"/>
              <a:t>Affine</a:t>
            </a:r>
            <a:endParaRPr kumimoji="1" lang="ja-JP" altLang="en-US" sz="1600" dirty="0"/>
          </a:p>
        </p:txBody>
      </p:sp>
      <p:sp>
        <p:nvSpPr>
          <p:cNvPr id="84" name="テキスト ボックス 83"/>
          <p:cNvSpPr txBox="1"/>
          <p:nvPr/>
        </p:nvSpPr>
        <p:spPr>
          <a:xfrm rot="5400000">
            <a:off x="734164" y="240584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・・</a:t>
            </a:r>
            <a:r>
              <a:rPr lang="ja-JP" altLang="en-US" dirty="0"/>
              <a:t>・</a:t>
            </a:r>
            <a:endParaRPr kumimoji="1" lang="en-US" altLang="ja-JP" dirty="0" smtClean="0"/>
          </a:p>
        </p:txBody>
      </p:sp>
      <p:sp>
        <p:nvSpPr>
          <p:cNvPr id="85" name="テキスト ボックス 84"/>
          <p:cNvSpPr txBox="1"/>
          <p:nvPr/>
        </p:nvSpPr>
        <p:spPr>
          <a:xfrm rot="5400000">
            <a:off x="703705" y="424948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・・</a:t>
            </a:r>
            <a:r>
              <a:rPr lang="ja-JP" altLang="en-US" dirty="0"/>
              <a:t>・</a:t>
            </a:r>
            <a:endParaRPr kumimoji="1" lang="en-US" altLang="ja-JP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テキスト ボックス 111"/>
              <p:cNvSpPr txBox="1"/>
              <p:nvPr/>
            </p:nvSpPr>
            <p:spPr>
              <a:xfrm>
                <a:off x="7319937" y="3098814"/>
                <a:ext cx="3661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2" name="テキスト ボックス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9937" y="3098814"/>
                <a:ext cx="366126" cy="369332"/>
              </a:xfrm>
              <a:prstGeom prst="rect">
                <a:avLst/>
              </a:prstGeom>
              <a:blipFill>
                <a:blip r:embed="rId14"/>
                <a:stretch>
                  <a:fillRect l="-11667" r="-6667"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線コネクタ 74"/>
          <p:cNvCxnSpPr>
            <a:stCxn id="78" idx="2"/>
            <a:endCxn id="67" idx="6"/>
          </p:cNvCxnSpPr>
          <p:nvPr/>
        </p:nvCxnSpPr>
        <p:spPr>
          <a:xfrm flipH="1" flipV="1">
            <a:off x="1694843" y="1735274"/>
            <a:ext cx="716182" cy="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>
            <a:stCxn id="100" idx="2"/>
            <a:endCxn id="70" idx="6"/>
          </p:cNvCxnSpPr>
          <p:nvPr/>
        </p:nvCxnSpPr>
        <p:spPr>
          <a:xfrm flipH="1">
            <a:off x="1687163" y="3454033"/>
            <a:ext cx="719317" cy="24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楕円 77"/>
          <p:cNvSpPr/>
          <p:nvPr/>
        </p:nvSpPr>
        <p:spPr>
          <a:xfrm>
            <a:off x="2036954" y="1644859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楕円 99"/>
          <p:cNvSpPr/>
          <p:nvPr/>
        </p:nvSpPr>
        <p:spPr>
          <a:xfrm>
            <a:off x="2032409" y="3363198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楕円 100"/>
          <p:cNvSpPr/>
          <p:nvPr/>
        </p:nvSpPr>
        <p:spPr>
          <a:xfrm>
            <a:off x="2032409" y="5083312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2" name="直線コネクタ 101"/>
          <p:cNvCxnSpPr>
            <a:stCxn id="101" idx="2"/>
            <a:endCxn id="80" idx="6"/>
          </p:cNvCxnSpPr>
          <p:nvPr/>
        </p:nvCxnSpPr>
        <p:spPr>
          <a:xfrm flipH="1">
            <a:off x="1657730" y="5174147"/>
            <a:ext cx="748750" cy="24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/>
          <p:cNvCxnSpPr>
            <a:stCxn id="40" idx="0"/>
          </p:cNvCxnSpPr>
          <p:nvPr/>
        </p:nvCxnSpPr>
        <p:spPr>
          <a:xfrm flipV="1">
            <a:off x="3032789" y="2248330"/>
            <a:ext cx="57354" cy="17334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コネクタ 116"/>
          <p:cNvCxnSpPr/>
          <p:nvPr/>
        </p:nvCxnSpPr>
        <p:spPr>
          <a:xfrm flipV="1">
            <a:off x="3002395" y="3804683"/>
            <a:ext cx="57354" cy="17334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/>
          <p:cNvCxnSpPr/>
          <p:nvPr/>
        </p:nvCxnSpPr>
        <p:spPr>
          <a:xfrm flipV="1">
            <a:off x="2921381" y="5412424"/>
            <a:ext cx="57354" cy="17334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/>
          <p:cNvCxnSpPr>
            <a:stCxn id="4" idx="6"/>
            <a:endCxn id="158" idx="2"/>
          </p:cNvCxnSpPr>
          <p:nvPr/>
        </p:nvCxnSpPr>
        <p:spPr>
          <a:xfrm>
            <a:off x="3508348" y="3474879"/>
            <a:ext cx="1346253" cy="162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正方形/長方形 119"/>
          <p:cNvSpPr/>
          <p:nvPr/>
        </p:nvSpPr>
        <p:spPr>
          <a:xfrm>
            <a:off x="3822807" y="1654628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123" name="正方形/長方形 122"/>
          <p:cNvSpPr/>
          <p:nvPr/>
        </p:nvSpPr>
        <p:spPr>
          <a:xfrm>
            <a:off x="3817393" y="3211658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cxnSp>
        <p:nvCxnSpPr>
          <p:cNvPr id="126" name="直線矢印コネクタ 125"/>
          <p:cNvCxnSpPr>
            <a:stCxn id="22" idx="6"/>
            <a:endCxn id="159" idx="2"/>
          </p:cNvCxnSpPr>
          <p:nvPr/>
        </p:nvCxnSpPr>
        <p:spPr>
          <a:xfrm>
            <a:off x="3508348" y="5111787"/>
            <a:ext cx="1328552" cy="289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正方形/長方形 124"/>
          <p:cNvSpPr/>
          <p:nvPr/>
        </p:nvSpPr>
        <p:spPr>
          <a:xfrm>
            <a:off x="3795661" y="4874762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135" name="楕円 134"/>
          <p:cNvSpPr/>
          <p:nvPr/>
        </p:nvSpPr>
        <p:spPr>
          <a:xfrm>
            <a:off x="5639424" y="3166456"/>
            <a:ext cx="691116" cy="6911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6" name="直線コネクタ 135"/>
          <p:cNvCxnSpPr>
            <a:stCxn id="157" idx="6"/>
            <a:endCxn id="135" idx="1"/>
          </p:cNvCxnSpPr>
          <p:nvPr/>
        </p:nvCxnSpPr>
        <p:spPr>
          <a:xfrm>
            <a:off x="5056859" y="1892142"/>
            <a:ext cx="683777" cy="137552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/>
          <p:cNvCxnSpPr>
            <a:stCxn id="147" idx="3"/>
            <a:endCxn id="159" idx="6"/>
          </p:cNvCxnSpPr>
          <p:nvPr/>
        </p:nvCxnSpPr>
        <p:spPr>
          <a:xfrm flipH="1">
            <a:off x="5018569" y="2184252"/>
            <a:ext cx="719174" cy="295645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/>
          <p:cNvCxnSpPr>
            <a:stCxn id="135" idx="2"/>
            <a:endCxn id="158" idx="6"/>
          </p:cNvCxnSpPr>
          <p:nvPr/>
        </p:nvCxnSpPr>
        <p:spPr>
          <a:xfrm flipH="1" flipV="1">
            <a:off x="5036270" y="3491168"/>
            <a:ext cx="603154" cy="2084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テキスト ボックス 138"/>
              <p:cNvSpPr txBox="1"/>
              <p:nvPr/>
            </p:nvSpPr>
            <p:spPr>
              <a:xfrm>
                <a:off x="5698356" y="4030917"/>
                <a:ext cx="270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9" name="テキスト ボックス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356" y="4030917"/>
                <a:ext cx="270138" cy="276999"/>
              </a:xfrm>
              <a:prstGeom prst="rect">
                <a:avLst/>
              </a:prstGeom>
              <a:blipFill>
                <a:blip r:embed="rId15"/>
                <a:stretch>
                  <a:fillRect l="-13636" r="-6818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楕円 140"/>
          <p:cNvSpPr/>
          <p:nvPr/>
        </p:nvSpPr>
        <p:spPr>
          <a:xfrm>
            <a:off x="5639424" y="4803364"/>
            <a:ext cx="691116" cy="6911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2" name="直線コネクタ 141"/>
          <p:cNvCxnSpPr>
            <a:stCxn id="157" idx="6"/>
            <a:endCxn id="141" idx="1"/>
          </p:cNvCxnSpPr>
          <p:nvPr/>
        </p:nvCxnSpPr>
        <p:spPr>
          <a:xfrm>
            <a:off x="5056859" y="1892142"/>
            <a:ext cx="683777" cy="301243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/>
          <p:cNvCxnSpPr>
            <a:stCxn id="141" idx="2"/>
            <a:endCxn id="159" idx="6"/>
          </p:cNvCxnSpPr>
          <p:nvPr/>
        </p:nvCxnSpPr>
        <p:spPr>
          <a:xfrm flipH="1" flipV="1">
            <a:off x="5018569" y="5140708"/>
            <a:ext cx="620855" cy="8214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>
            <a:endCxn id="158" idx="6"/>
          </p:cNvCxnSpPr>
          <p:nvPr/>
        </p:nvCxnSpPr>
        <p:spPr>
          <a:xfrm flipH="1" flipV="1">
            <a:off x="5036270" y="3491168"/>
            <a:ext cx="627312" cy="1512253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テキスト ボックス 145"/>
              <p:cNvSpPr txBox="1"/>
              <p:nvPr/>
            </p:nvSpPr>
            <p:spPr>
              <a:xfrm>
                <a:off x="5572327" y="5529375"/>
                <a:ext cx="2895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6" name="テキスト ボックス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327" y="5529375"/>
                <a:ext cx="289503" cy="276999"/>
              </a:xfrm>
              <a:prstGeom prst="rect">
                <a:avLst/>
              </a:prstGeom>
              <a:blipFill>
                <a:blip r:embed="rId16"/>
                <a:stretch>
                  <a:fillRect l="-12500" r="-4167" b="-1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楕円 146"/>
          <p:cNvSpPr/>
          <p:nvPr/>
        </p:nvSpPr>
        <p:spPr>
          <a:xfrm>
            <a:off x="5636531" y="1594348"/>
            <a:ext cx="691116" cy="6911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8" name="直線矢印コネクタ 147"/>
          <p:cNvCxnSpPr>
            <a:stCxn id="147" idx="6"/>
          </p:cNvCxnSpPr>
          <p:nvPr/>
        </p:nvCxnSpPr>
        <p:spPr>
          <a:xfrm flipV="1">
            <a:off x="6327647" y="1927829"/>
            <a:ext cx="1335408" cy="1207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テキスト ボックス 150"/>
              <p:cNvSpPr txBox="1"/>
              <p:nvPr/>
            </p:nvSpPr>
            <p:spPr>
              <a:xfrm>
                <a:off x="5718661" y="2458809"/>
                <a:ext cx="255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51" name="テキスト ボックス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661" y="2458809"/>
                <a:ext cx="255070" cy="276999"/>
              </a:xfrm>
              <a:prstGeom prst="rect">
                <a:avLst/>
              </a:prstGeom>
              <a:blipFill>
                <a:blip r:embed="rId17"/>
                <a:stretch>
                  <a:fillRect l="-14286" r="-7143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直線コネクタ 151"/>
          <p:cNvCxnSpPr>
            <a:stCxn id="135" idx="3"/>
            <a:endCxn id="159" idx="6"/>
          </p:cNvCxnSpPr>
          <p:nvPr/>
        </p:nvCxnSpPr>
        <p:spPr>
          <a:xfrm flipH="1">
            <a:off x="5018569" y="3756360"/>
            <a:ext cx="722067" cy="138434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コネクタ 152"/>
          <p:cNvCxnSpPr>
            <a:endCxn id="158" idx="6"/>
          </p:cNvCxnSpPr>
          <p:nvPr/>
        </p:nvCxnSpPr>
        <p:spPr>
          <a:xfrm flipH="1">
            <a:off x="5036270" y="2073810"/>
            <a:ext cx="610102" cy="141735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コネクタ 153"/>
          <p:cNvCxnSpPr>
            <a:stCxn id="157" idx="6"/>
          </p:cNvCxnSpPr>
          <p:nvPr/>
        </p:nvCxnSpPr>
        <p:spPr>
          <a:xfrm>
            <a:off x="5056859" y="1892142"/>
            <a:ext cx="583722" cy="13981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楕円 156"/>
          <p:cNvSpPr/>
          <p:nvPr/>
        </p:nvSpPr>
        <p:spPr>
          <a:xfrm>
            <a:off x="4875190" y="1801307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楕円 157"/>
          <p:cNvSpPr/>
          <p:nvPr/>
        </p:nvSpPr>
        <p:spPr>
          <a:xfrm>
            <a:off x="4854601" y="3400333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9" name="楕円 158"/>
          <p:cNvSpPr/>
          <p:nvPr/>
        </p:nvSpPr>
        <p:spPr>
          <a:xfrm>
            <a:off x="4836900" y="5049873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0" name="直線コネクタ 159"/>
          <p:cNvCxnSpPr>
            <a:stCxn id="151" idx="0"/>
          </p:cNvCxnSpPr>
          <p:nvPr/>
        </p:nvCxnSpPr>
        <p:spPr>
          <a:xfrm flipV="1">
            <a:off x="5846196" y="2285465"/>
            <a:ext cx="66139" cy="17334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コネクタ 160"/>
          <p:cNvCxnSpPr/>
          <p:nvPr/>
        </p:nvCxnSpPr>
        <p:spPr>
          <a:xfrm flipV="1">
            <a:off x="5824587" y="3841818"/>
            <a:ext cx="57354" cy="17334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コネクタ 161"/>
          <p:cNvCxnSpPr/>
          <p:nvPr/>
        </p:nvCxnSpPr>
        <p:spPr>
          <a:xfrm flipV="1">
            <a:off x="5743573" y="5449559"/>
            <a:ext cx="57354" cy="17334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矢印コネクタ 162"/>
          <p:cNvCxnSpPr/>
          <p:nvPr/>
        </p:nvCxnSpPr>
        <p:spPr>
          <a:xfrm flipV="1">
            <a:off x="6327647" y="3512014"/>
            <a:ext cx="1297257" cy="37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正方形/長方形 163"/>
          <p:cNvSpPr/>
          <p:nvPr/>
        </p:nvSpPr>
        <p:spPr>
          <a:xfrm>
            <a:off x="6601945" y="1664458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165" name="正方形/長方形 164"/>
          <p:cNvSpPr/>
          <p:nvPr/>
        </p:nvSpPr>
        <p:spPr>
          <a:xfrm>
            <a:off x="6596531" y="3221488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cxnSp>
        <p:nvCxnSpPr>
          <p:cNvPr id="166" name="直線矢印コネクタ 165"/>
          <p:cNvCxnSpPr/>
          <p:nvPr/>
        </p:nvCxnSpPr>
        <p:spPr>
          <a:xfrm>
            <a:off x="6330637" y="5163407"/>
            <a:ext cx="1280549" cy="262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正方形/長方形 166"/>
          <p:cNvSpPr/>
          <p:nvPr/>
        </p:nvSpPr>
        <p:spPr>
          <a:xfrm>
            <a:off x="6574799" y="4884592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/>
              <p:cNvSpPr txBox="1"/>
              <p:nvPr/>
            </p:nvSpPr>
            <p:spPr>
              <a:xfrm>
                <a:off x="5075672" y="1450713"/>
                <a:ext cx="560859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2" name="テキスト ボックス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672" y="1450713"/>
                <a:ext cx="560859" cy="399084"/>
              </a:xfrm>
              <a:prstGeom prst="rect">
                <a:avLst/>
              </a:prstGeom>
              <a:blipFill>
                <a:blip r:embed="rId18"/>
                <a:stretch>
                  <a:fillRect l="-7609" r="-7609" b="-24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テキスト ボックス 91"/>
          <p:cNvSpPr txBox="1"/>
          <p:nvPr/>
        </p:nvSpPr>
        <p:spPr>
          <a:xfrm>
            <a:off x="3653356" y="919785"/>
            <a:ext cx="961651" cy="338554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600" dirty="0" smtClean="0"/>
              <a:t>Sigmoid</a:t>
            </a:r>
            <a:endParaRPr kumimoji="1" lang="ja-JP" altLang="en-US" sz="1600" dirty="0"/>
          </a:p>
        </p:txBody>
      </p:sp>
      <p:pic>
        <p:nvPicPr>
          <p:cNvPr id="97" name="図 9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894774" y="1734180"/>
            <a:ext cx="508816" cy="372337"/>
          </a:xfrm>
          <a:prstGeom prst="rect">
            <a:avLst/>
          </a:prstGeom>
        </p:spPr>
      </p:pic>
      <p:pic>
        <p:nvPicPr>
          <p:cNvPr id="98" name="図 9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863953" y="3274559"/>
            <a:ext cx="508816" cy="372337"/>
          </a:xfrm>
          <a:prstGeom prst="rect">
            <a:avLst/>
          </a:prstGeom>
        </p:spPr>
      </p:pic>
      <p:pic>
        <p:nvPicPr>
          <p:cNvPr id="99" name="図 98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849541" y="4937523"/>
            <a:ext cx="508816" cy="372337"/>
          </a:xfrm>
          <a:prstGeom prst="rect">
            <a:avLst/>
          </a:prstGeom>
        </p:spPr>
      </p:pic>
      <p:pic>
        <p:nvPicPr>
          <p:cNvPr id="103" name="図 10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653021" y="1724574"/>
            <a:ext cx="508816" cy="372337"/>
          </a:xfrm>
          <a:prstGeom prst="rect">
            <a:avLst/>
          </a:prstGeom>
        </p:spPr>
      </p:pic>
      <p:pic>
        <p:nvPicPr>
          <p:cNvPr id="104" name="図 10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658697" y="3273931"/>
            <a:ext cx="508816" cy="372337"/>
          </a:xfrm>
          <a:prstGeom prst="rect">
            <a:avLst/>
          </a:prstGeom>
        </p:spPr>
      </p:pic>
      <p:pic>
        <p:nvPicPr>
          <p:cNvPr id="105" name="図 10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635315" y="4956983"/>
            <a:ext cx="508816" cy="372337"/>
          </a:xfrm>
          <a:prstGeom prst="rect">
            <a:avLst/>
          </a:prstGeom>
        </p:spPr>
      </p:pic>
      <p:sp>
        <p:nvSpPr>
          <p:cNvPr id="107" name="正方形/長方形 106"/>
          <p:cNvSpPr/>
          <p:nvPr/>
        </p:nvSpPr>
        <p:spPr>
          <a:xfrm>
            <a:off x="7663055" y="1664459"/>
            <a:ext cx="633578" cy="37323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MSE</a:t>
            </a:r>
            <a:endParaRPr kumimoji="1" lang="en-US" altLang="ja-JP" sz="1600" dirty="0" smtClean="0">
              <a:solidFill>
                <a:schemeClr val="tx1"/>
              </a:solidFill>
            </a:endParaRPr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7482188" y="924854"/>
            <a:ext cx="961651" cy="338554"/>
          </a:xfrm>
          <a:prstGeom prst="rect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600" dirty="0" smtClean="0"/>
              <a:t>MSE</a:t>
            </a:r>
            <a:endParaRPr kumimoji="1" lang="ja-JP" altLang="en-US" sz="1600" dirty="0"/>
          </a:p>
        </p:txBody>
      </p:sp>
      <p:cxnSp>
        <p:nvCxnSpPr>
          <p:cNvPr id="109" name="直線矢印コネクタ 108"/>
          <p:cNvCxnSpPr>
            <a:stCxn id="107" idx="3"/>
            <a:endCxn id="12" idx="0"/>
          </p:cNvCxnSpPr>
          <p:nvPr/>
        </p:nvCxnSpPr>
        <p:spPr>
          <a:xfrm flipV="1">
            <a:off x="8296633" y="3522705"/>
            <a:ext cx="287892" cy="793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テキスト ボックス 112"/>
              <p:cNvSpPr txBox="1"/>
              <p:nvPr/>
            </p:nvSpPr>
            <p:spPr>
              <a:xfrm>
                <a:off x="5614729" y="5924923"/>
                <a:ext cx="185941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・・・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ja-JP" altLang="en-US" sz="2400" i="1" smtClean="0">
                          <a:latin typeface="Cambria Math" panose="02040503050406030204" pitchFamily="18" charset="0"/>
                        </a:rPr>
                        <m:t>・・・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3" name="テキスト ボックス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729" y="5924923"/>
                <a:ext cx="1859419" cy="369332"/>
              </a:xfrm>
              <a:prstGeom prst="rect">
                <a:avLst/>
              </a:prstGeom>
              <a:blipFill>
                <a:blip r:embed="rId20"/>
                <a:stretch>
                  <a:fillRect l="-1639"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曲折矢印 26"/>
          <p:cNvSpPr/>
          <p:nvPr/>
        </p:nvSpPr>
        <p:spPr>
          <a:xfrm rot="16200000" flipV="1">
            <a:off x="7479594" y="5541883"/>
            <a:ext cx="699005" cy="667394"/>
          </a:xfrm>
          <a:prstGeom prst="ben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123006" y="5943249"/>
            <a:ext cx="1523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Training labels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79155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4404997" y="1189120"/>
            <a:ext cx="4212163" cy="280930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z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822959" y="1189119"/>
            <a:ext cx="3403869" cy="54693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z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Los</a:t>
            </a:r>
            <a:r>
              <a:rPr lang="en-US" altLang="ja-JP" dirty="0"/>
              <a:t>s</a:t>
            </a:r>
            <a:r>
              <a:rPr kumimoji="1" lang="en-US" altLang="ja-JP" dirty="0" smtClean="0"/>
              <a:t> function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051878" y="1451751"/>
            <a:ext cx="31242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 = [0,0,1,1;...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0,1,0,1];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 = [0,1,1,0];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 = [0.12, -0.13;...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-0.82, 0.25];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 = [0.76;...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-0.28];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 = [0.96, -0.30];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 = [0.22];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layer1 = Affine(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w,b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layer2 = Sigmoid();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layer3 = Affine(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u,c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layer4 = Sigmoid();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layer5 = MSE();</a:t>
            </a:r>
          </a:p>
          <a:p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 = layer1.forward(x);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 = layer2.forward(p)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q = layer3.forward(y);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z = layer4.forward(q)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loss = layer5.forward(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z,t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32119" y="1009961"/>
            <a:ext cx="1568443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e</a:t>
            </a:r>
            <a:r>
              <a:rPr lang="en-US" altLang="ja-JP" dirty="0" smtClean="0"/>
              <a:t>xample2_3.m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511759" y="1009961"/>
            <a:ext cx="841897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 err="1" smtClean="0"/>
              <a:t>MSE</a:t>
            </a:r>
            <a:r>
              <a:rPr kumimoji="1" lang="en-US" altLang="ja-JP" dirty="0" err="1" smtClean="0"/>
              <a:t>.m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4511759" y="1574774"/>
            <a:ext cx="385500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 err="1"/>
              <a:t>classdef</a:t>
            </a:r>
            <a:r>
              <a:rPr lang="en-US" altLang="ja-JP" dirty="0"/>
              <a:t> MSE &lt; handle</a:t>
            </a:r>
          </a:p>
          <a:p>
            <a:r>
              <a:rPr lang="en-US" altLang="ja-JP" dirty="0" smtClean="0"/>
              <a:t>  methods      </a:t>
            </a:r>
            <a:endParaRPr lang="en-US" altLang="ja-JP" dirty="0"/>
          </a:p>
          <a:p>
            <a:r>
              <a:rPr lang="en-US" altLang="ja-JP" dirty="0" smtClean="0"/>
              <a:t>    function </a:t>
            </a:r>
            <a:r>
              <a:rPr lang="en-US" altLang="ja-JP" dirty="0"/>
              <a:t>loss = forward(</a:t>
            </a:r>
            <a:r>
              <a:rPr lang="en-US" altLang="ja-JP" dirty="0" err="1"/>
              <a:t>obj</a:t>
            </a:r>
            <a:r>
              <a:rPr lang="en-US" altLang="ja-JP" dirty="0"/>
              <a:t>, </a:t>
            </a:r>
            <a:r>
              <a:rPr lang="en-US" altLang="ja-JP" dirty="0" smtClean="0"/>
              <a:t>z, </a:t>
            </a:r>
            <a:r>
              <a:rPr lang="en-US" altLang="ja-JP" dirty="0"/>
              <a:t>t)</a:t>
            </a:r>
          </a:p>
          <a:p>
            <a:r>
              <a:rPr lang="en-US" altLang="ja-JP" dirty="0" smtClean="0"/>
              <a:t>      [</a:t>
            </a:r>
            <a:r>
              <a:rPr lang="en-US" altLang="ja-JP" dirty="0"/>
              <a:t>row, col] = </a:t>
            </a:r>
            <a:r>
              <a:rPr lang="en-US" altLang="ja-JP" dirty="0" smtClean="0"/>
              <a:t>size(z);</a:t>
            </a:r>
            <a:endParaRPr lang="en-US" altLang="ja-JP" dirty="0"/>
          </a:p>
          <a:p>
            <a:r>
              <a:rPr lang="en-US" altLang="ja-JP" dirty="0" smtClean="0"/>
              <a:t>      loss </a:t>
            </a:r>
            <a:r>
              <a:rPr lang="en-US" altLang="ja-JP" dirty="0"/>
              <a:t>= sum(sum((z-t).^2)) / (2*col);</a:t>
            </a:r>
          </a:p>
          <a:p>
            <a:r>
              <a:rPr lang="en-US" altLang="ja-JP" dirty="0" smtClean="0"/>
              <a:t>    end</a:t>
            </a:r>
            <a:endParaRPr lang="en-US" altLang="ja-JP" dirty="0"/>
          </a:p>
          <a:p>
            <a:r>
              <a:rPr lang="en-US" altLang="ja-JP" dirty="0" smtClean="0"/>
              <a:t>  end</a:t>
            </a:r>
            <a:endParaRPr lang="en-US" altLang="ja-JP" dirty="0"/>
          </a:p>
          <a:p>
            <a:r>
              <a:rPr lang="en-US" altLang="ja-JP" dirty="0"/>
              <a:t>end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74946" y="4319204"/>
            <a:ext cx="704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NOTE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208731" y="4611682"/>
            <a:ext cx="2921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r</a:t>
            </a:r>
            <a:r>
              <a:rPr kumimoji="1" lang="en-US" altLang="ja-JP" dirty="0" smtClean="0"/>
              <a:t>ow </a:t>
            </a:r>
            <a:r>
              <a:rPr kumimoji="1" lang="ja-JP" altLang="en-US" dirty="0" smtClean="0"/>
              <a:t>・・・ </a:t>
            </a:r>
            <a:r>
              <a:rPr kumimoji="1" lang="en-US" altLang="ja-JP" dirty="0" smtClean="0"/>
              <a:t>dimension of output</a:t>
            </a:r>
          </a:p>
          <a:p>
            <a:r>
              <a:rPr lang="en-US" altLang="ja-JP" dirty="0"/>
              <a:t>c</a:t>
            </a:r>
            <a:r>
              <a:rPr lang="en-US" altLang="ja-JP" dirty="0" smtClean="0"/>
              <a:t>ol</a:t>
            </a:r>
            <a:r>
              <a:rPr lang="ja-JP" altLang="en-US" dirty="0" smtClean="0"/>
              <a:t>・・・ </a:t>
            </a:r>
            <a:r>
              <a:rPr lang="en-US" altLang="ja-JP" dirty="0" smtClean="0"/>
              <a:t>a number of data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1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Exercise 2.7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60" y="920822"/>
            <a:ext cx="7543801" cy="2651999"/>
          </a:xfrm>
        </p:spPr>
        <p:txBody>
          <a:bodyPr/>
          <a:lstStyle/>
          <a:p>
            <a:r>
              <a:rPr lang="en-US" altLang="ja-JP" dirty="0" smtClean="0"/>
              <a:t>Implement loss function (</a:t>
            </a:r>
            <a:r>
              <a:rPr lang="en-US" altLang="ja-JP" dirty="0" err="1" smtClean="0"/>
              <a:t>MSE.m</a:t>
            </a:r>
            <a:r>
              <a:rPr lang="en-US" altLang="ja-JP" dirty="0" smtClean="0"/>
              <a:t>), then calculate the loss value of XOR function implemented in exercise2_4.m.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9705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Exercise 2.8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448" y="920822"/>
            <a:ext cx="4865366" cy="5354507"/>
          </a:xfrm>
        </p:spPr>
        <p:txBody>
          <a:bodyPr/>
          <a:lstStyle/>
          <a:p>
            <a:r>
              <a:rPr kumimoji="1" lang="en-US" altLang="ja-JP" dirty="0" smtClean="0"/>
              <a:t>In the XOR function, set the weights and biases as a random number between -1 and 1 as following script. Then calculate and check the LOSS value. 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5313680" y="524028"/>
            <a:ext cx="3639127" cy="56323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z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5458667" y="708695"/>
            <a:ext cx="3302947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</a:t>
            </a:r>
            <a:r>
              <a:rPr lang="en-US" altLang="ja-JP" sz="12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lear all</a:t>
            </a:r>
            <a:endParaRPr lang="en-US" altLang="ja-JP" sz="12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</a:p>
          <a:p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xdata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[0,0,1,1;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0,1,0,1];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labels = [0,1,1,0];</a:t>
            </a:r>
          </a:p>
          <a:p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data_num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=4;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IU = 2;     % a number of input neurons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HU = 2;     % a number of hidden neurons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OU = 1;     % a number of output neurons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% initialize weights and biases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% as random numbers between -1.0 and 1.0.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 = 2.0*rand(HU,IU) - 1.0;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 = 2.0*rand(HU,1) - 1.0;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 = 2.0*rand(OU,HU) - 1.0;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 = 2.0*rand(OU,1) - 1.0;</a:t>
            </a:r>
          </a:p>
          <a:p>
            <a:endParaRPr lang="en-US" altLang="ja-JP" sz="12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layer1 = Affine(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w,b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layer2 = Sigmoid();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layer3 = Affine(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u,c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layer4 = Sigmoid();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layer5 = MSE();</a:t>
            </a:r>
          </a:p>
          <a:p>
            <a:endParaRPr lang="en-US" altLang="ja-JP" sz="12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 = layer1.forward(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xdata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 = layer2.forward(p)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q = layer3.forward(y);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z = layer4.forward(q)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loss = layer5.forward(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z,labels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458667" y="339363"/>
            <a:ext cx="1529458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e</a:t>
            </a:r>
            <a:r>
              <a:rPr lang="en-US" altLang="ja-JP" dirty="0" smtClean="0"/>
              <a:t>xercise2_8.m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631493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How do we reduce the LOSS (1)</a:t>
            </a:r>
            <a:endParaRPr kumimoji="1" lang="ja-JP" altLang="en-US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5003676" y="3125138"/>
            <a:ext cx="3905103" cy="3180099"/>
            <a:chOff x="434748" y="2984401"/>
            <a:chExt cx="3905103" cy="3180099"/>
          </a:xfrm>
        </p:grpSpPr>
        <p:cxnSp>
          <p:nvCxnSpPr>
            <p:cNvPr id="5" name="直線矢印コネクタ 4"/>
            <p:cNvCxnSpPr/>
            <p:nvPr/>
          </p:nvCxnSpPr>
          <p:spPr>
            <a:xfrm>
              <a:off x="462165" y="5665163"/>
              <a:ext cx="35068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矢印コネクタ 6"/>
            <p:cNvCxnSpPr/>
            <p:nvPr/>
          </p:nvCxnSpPr>
          <p:spPr>
            <a:xfrm flipV="1">
              <a:off x="1091951" y="3009742"/>
              <a:ext cx="0" cy="291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フリーフォーム 10"/>
            <p:cNvSpPr/>
            <p:nvPr/>
          </p:nvSpPr>
          <p:spPr>
            <a:xfrm>
              <a:off x="462165" y="2984401"/>
              <a:ext cx="3010867" cy="2209909"/>
            </a:xfrm>
            <a:custGeom>
              <a:avLst/>
              <a:gdLst>
                <a:gd name="connsiteX0" fmla="*/ 0 w 3706045"/>
                <a:gd name="connsiteY0" fmla="*/ 3245818 h 3245818"/>
                <a:gd name="connsiteX1" fmla="*/ 2234527 w 3706045"/>
                <a:gd name="connsiteY1" fmla="*/ 2664477 h 3245818"/>
                <a:gd name="connsiteX2" fmla="*/ 3706045 w 3706045"/>
                <a:gd name="connsiteY2" fmla="*/ 0 h 3245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6045" h="3245818">
                  <a:moveTo>
                    <a:pt x="0" y="3245818"/>
                  </a:moveTo>
                  <a:cubicBezTo>
                    <a:pt x="808426" y="3225632"/>
                    <a:pt x="1616853" y="3205447"/>
                    <a:pt x="2234527" y="2664477"/>
                  </a:cubicBezTo>
                  <a:cubicBezTo>
                    <a:pt x="2852201" y="2123507"/>
                    <a:pt x="3279123" y="1061753"/>
                    <a:pt x="3706045" y="0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434748" y="3118033"/>
              <a:ext cx="7168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/>
                <a:t>Loss</a:t>
              </a:r>
              <a:endParaRPr kumimoji="1" lang="ja-JP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テキスト ボックス 39"/>
                <p:cNvSpPr txBox="1"/>
                <p:nvPr/>
              </p:nvSpPr>
              <p:spPr>
                <a:xfrm>
                  <a:off x="3598109" y="5686612"/>
                  <a:ext cx="741742" cy="477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40" name="テキスト ボックス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8109" y="5686612"/>
                  <a:ext cx="741742" cy="47788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直線コネクタ 43"/>
            <p:cNvCxnSpPr/>
            <p:nvPr/>
          </p:nvCxnSpPr>
          <p:spPr>
            <a:xfrm>
              <a:off x="2588296" y="4496427"/>
              <a:ext cx="0" cy="119018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/>
            <p:cNvCxnSpPr/>
            <p:nvPr/>
          </p:nvCxnSpPr>
          <p:spPr>
            <a:xfrm>
              <a:off x="2588295" y="5659106"/>
              <a:ext cx="52078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/>
            <p:cNvCxnSpPr/>
            <p:nvPr/>
          </p:nvCxnSpPr>
          <p:spPr>
            <a:xfrm flipH="1">
              <a:off x="2043290" y="5659106"/>
              <a:ext cx="54500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/>
            <p:cNvCxnSpPr/>
            <p:nvPr/>
          </p:nvCxnSpPr>
          <p:spPr>
            <a:xfrm flipH="1">
              <a:off x="1091951" y="4496427"/>
              <a:ext cx="149634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矢印コネクタ 54"/>
            <p:cNvCxnSpPr/>
            <p:nvPr/>
          </p:nvCxnSpPr>
          <p:spPr>
            <a:xfrm flipH="1">
              <a:off x="1087709" y="4500332"/>
              <a:ext cx="4242" cy="34394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矢印コネクタ 55"/>
            <p:cNvCxnSpPr/>
            <p:nvPr/>
          </p:nvCxnSpPr>
          <p:spPr>
            <a:xfrm flipV="1">
              <a:off x="1091949" y="4180609"/>
              <a:ext cx="1" cy="36541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楕円 44"/>
            <p:cNvSpPr/>
            <p:nvPr/>
          </p:nvSpPr>
          <p:spPr>
            <a:xfrm>
              <a:off x="2497461" y="5574328"/>
              <a:ext cx="181669" cy="1816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" name="グループ化 5"/>
          <p:cNvGrpSpPr/>
          <p:nvPr/>
        </p:nvGrpSpPr>
        <p:grpSpPr>
          <a:xfrm>
            <a:off x="514728" y="1047975"/>
            <a:ext cx="6124198" cy="2331067"/>
            <a:chOff x="239505" y="842083"/>
            <a:chExt cx="7468481" cy="3390802"/>
          </a:xfrm>
        </p:grpSpPr>
        <p:sp>
          <p:nvSpPr>
            <p:cNvPr id="15" name="楕円 14"/>
            <p:cNvSpPr/>
            <p:nvPr/>
          </p:nvSpPr>
          <p:spPr>
            <a:xfrm>
              <a:off x="1919186" y="842083"/>
              <a:ext cx="758745" cy="8267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6" name="直線コネクタ 15"/>
            <p:cNvCxnSpPr>
              <a:endCxn id="20" idx="2"/>
            </p:cNvCxnSpPr>
            <p:nvPr/>
          </p:nvCxnSpPr>
          <p:spPr>
            <a:xfrm>
              <a:off x="545552" y="1255460"/>
              <a:ext cx="1386656" cy="1975663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>
              <a:stCxn id="15" idx="2"/>
            </p:cNvCxnSpPr>
            <p:nvPr/>
          </p:nvCxnSpPr>
          <p:spPr>
            <a:xfrm flipH="1">
              <a:off x="545553" y="1255461"/>
              <a:ext cx="1373633" cy="1972240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>
              <a:stCxn id="15" idx="2"/>
            </p:cNvCxnSpPr>
            <p:nvPr/>
          </p:nvCxnSpPr>
          <p:spPr>
            <a:xfrm flipH="1" flipV="1">
              <a:off x="545552" y="1255460"/>
              <a:ext cx="1373634" cy="1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/>
            <p:cNvCxnSpPr>
              <a:stCxn id="15" idx="6"/>
              <a:endCxn id="21" idx="2"/>
            </p:cNvCxnSpPr>
            <p:nvPr/>
          </p:nvCxnSpPr>
          <p:spPr>
            <a:xfrm>
              <a:off x="2677931" y="1255460"/>
              <a:ext cx="855925" cy="106275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楕円 19"/>
            <p:cNvSpPr/>
            <p:nvPr/>
          </p:nvSpPr>
          <p:spPr>
            <a:xfrm>
              <a:off x="1932208" y="2817745"/>
              <a:ext cx="758745" cy="8267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/>
            <p:cNvSpPr/>
            <p:nvPr/>
          </p:nvSpPr>
          <p:spPr>
            <a:xfrm>
              <a:off x="3533855" y="1904842"/>
              <a:ext cx="758745" cy="8267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2" name="直線矢印コネクタ 21"/>
            <p:cNvCxnSpPr>
              <a:stCxn id="20" idx="6"/>
              <a:endCxn id="21" idx="2"/>
            </p:cNvCxnSpPr>
            <p:nvPr/>
          </p:nvCxnSpPr>
          <p:spPr>
            <a:xfrm flipV="1">
              <a:off x="2690953" y="2318219"/>
              <a:ext cx="842903" cy="91290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>
              <a:stCxn id="20" idx="2"/>
            </p:cNvCxnSpPr>
            <p:nvPr/>
          </p:nvCxnSpPr>
          <p:spPr>
            <a:xfrm flipH="1" flipV="1">
              <a:off x="545553" y="3227701"/>
              <a:ext cx="1386655" cy="3422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>
              <a:endCxn id="21" idx="6"/>
            </p:cNvCxnSpPr>
            <p:nvPr/>
          </p:nvCxnSpPr>
          <p:spPr>
            <a:xfrm flipH="1">
              <a:off x="4292600" y="2318218"/>
              <a:ext cx="351000" cy="1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H="1">
              <a:off x="1688096" y="1406469"/>
              <a:ext cx="244113" cy="637757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H="1">
              <a:off x="1719519" y="3368207"/>
              <a:ext cx="244113" cy="637757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テキスト ボックス 34"/>
            <p:cNvSpPr txBox="1"/>
            <p:nvPr/>
          </p:nvSpPr>
          <p:spPr>
            <a:xfrm>
              <a:off x="1449929" y="190484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1473771" y="38635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  <p:cxnSp>
          <p:nvCxnSpPr>
            <p:cNvPr id="37" name="直線コネクタ 36"/>
            <p:cNvCxnSpPr/>
            <p:nvPr/>
          </p:nvCxnSpPr>
          <p:spPr>
            <a:xfrm flipH="1">
              <a:off x="3338138" y="2560439"/>
              <a:ext cx="244113" cy="637757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テキスト ボックス 37"/>
            <p:cNvSpPr txBox="1"/>
            <p:nvPr/>
          </p:nvSpPr>
          <p:spPr>
            <a:xfrm>
              <a:off x="3092390" y="305578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正方形/長方形 38"/>
                <p:cNvSpPr/>
                <p:nvPr/>
              </p:nvSpPr>
              <p:spPr>
                <a:xfrm>
                  <a:off x="3137873" y="1049792"/>
                  <a:ext cx="888755" cy="76745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3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正方形/長方形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7873" y="1049792"/>
                  <a:ext cx="888755" cy="767457"/>
                </a:xfrm>
                <a:prstGeom prst="rect">
                  <a:avLst/>
                </a:prstGeom>
                <a:blipFill>
                  <a:blip r:embed="rId3"/>
                  <a:stretch>
                    <a:fillRect l="-6667" b="-459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テキスト ボックス 62"/>
            <p:cNvSpPr txBox="1"/>
            <p:nvPr/>
          </p:nvSpPr>
          <p:spPr>
            <a:xfrm>
              <a:off x="4631331" y="2873684"/>
              <a:ext cx="1436324" cy="940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600" dirty="0" smtClean="0">
                  <a:solidFill>
                    <a:srgbClr val="FF0000"/>
                  </a:solidFill>
                </a:rPr>
                <a:t>Loss</a:t>
              </a:r>
              <a:endParaRPr kumimoji="1" lang="ja-JP" altLang="en-US" sz="3600" dirty="0">
                <a:solidFill>
                  <a:srgbClr val="FF0000"/>
                </a:solidFill>
              </a:endParaRPr>
            </a:p>
          </p:txBody>
        </p:sp>
        <p:sp>
          <p:nvSpPr>
            <p:cNvPr id="64" name="下矢印 63"/>
            <p:cNvSpPr/>
            <p:nvPr/>
          </p:nvSpPr>
          <p:spPr>
            <a:xfrm>
              <a:off x="5182847" y="2320683"/>
              <a:ext cx="333294" cy="62347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テキスト ボックス 64"/>
                <p:cNvSpPr txBox="1"/>
                <p:nvPr/>
              </p:nvSpPr>
              <p:spPr>
                <a:xfrm>
                  <a:off x="239505" y="1083947"/>
                  <a:ext cx="302709" cy="2958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65" name="テキスト ボックス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505" y="1083947"/>
                  <a:ext cx="302709" cy="295840"/>
                </a:xfrm>
                <a:prstGeom prst="rect">
                  <a:avLst/>
                </a:prstGeom>
                <a:blipFill>
                  <a:blip r:embed="rId4"/>
                  <a:stretch>
                    <a:fillRect l="-19512" r="-14634" b="-5588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テキスト ボックス 65"/>
                <p:cNvSpPr txBox="1"/>
                <p:nvPr/>
              </p:nvSpPr>
              <p:spPr>
                <a:xfrm>
                  <a:off x="245883" y="3091925"/>
                  <a:ext cx="278500" cy="2958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66" name="テキスト ボックス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883" y="3091925"/>
                  <a:ext cx="278500" cy="295840"/>
                </a:xfrm>
                <a:prstGeom prst="rect">
                  <a:avLst/>
                </a:prstGeom>
                <a:blipFill>
                  <a:blip r:embed="rId5"/>
                  <a:stretch>
                    <a:fillRect l="-26316" r="-21053" b="-5757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テキスト ボックス 66"/>
                <p:cNvSpPr txBox="1"/>
                <p:nvPr/>
              </p:nvSpPr>
              <p:spPr>
                <a:xfrm>
                  <a:off x="4675233" y="2089509"/>
                  <a:ext cx="318878" cy="4029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67" name="テキスト ボックス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233" y="2089509"/>
                  <a:ext cx="318878" cy="402927"/>
                </a:xfrm>
                <a:prstGeom prst="rect">
                  <a:avLst/>
                </a:prstGeom>
                <a:blipFill>
                  <a:blip r:embed="rId6"/>
                  <a:stretch>
                    <a:fillRect l="-13953" r="-6977" b="-1555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テキスト ボックス 41"/>
                <p:cNvSpPr txBox="1"/>
                <p:nvPr/>
              </p:nvSpPr>
              <p:spPr>
                <a:xfrm>
                  <a:off x="5812824" y="2089507"/>
                  <a:ext cx="1895162" cy="40292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kumimoji="1" lang="en-US" altLang="ja-JP" dirty="0" smtClean="0"/>
                    <a:t> (training data)</a:t>
                  </a:r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42" name="テキスト ボックス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824" y="2089507"/>
                  <a:ext cx="1895162" cy="402927"/>
                </a:xfrm>
                <a:prstGeom prst="rect">
                  <a:avLst/>
                </a:prstGeom>
                <a:blipFill>
                  <a:blip r:embed="rId7"/>
                  <a:stretch>
                    <a:fillRect l="-4706" t="-28889" r="-4706" b="-5111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テキスト ボックス 7"/>
          <p:cNvSpPr txBox="1"/>
          <p:nvPr/>
        </p:nvSpPr>
        <p:spPr>
          <a:xfrm>
            <a:off x="2636926" y="841985"/>
            <a:ext cx="3380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Focus on this weight, for example.</a:t>
            </a:r>
            <a:endParaRPr kumimoji="1" lang="ja-JP" altLang="en-US" dirty="0"/>
          </a:p>
        </p:txBody>
      </p:sp>
      <p:sp>
        <p:nvSpPr>
          <p:cNvPr id="9" name="下矢印 8"/>
          <p:cNvSpPr/>
          <p:nvPr/>
        </p:nvSpPr>
        <p:spPr>
          <a:xfrm rot="2087576">
            <a:off x="3184277" y="1146700"/>
            <a:ext cx="121366" cy="24317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左右矢印 9"/>
          <p:cNvSpPr/>
          <p:nvPr/>
        </p:nvSpPr>
        <p:spPr>
          <a:xfrm>
            <a:off x="4451268" y="1952740"/>
            <a:ext cx="507363" cy="19734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6784500" y="3042378"/>
                <a:ext cx="1168012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ja-JP" alt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500" y="3042378"/>
                <a:ext cx="1168012" cy="477888"/>
              </a:xfrm>
              <a:prstGeom prst="rect">
                <a:avLst/>
              </a:prstGeom>
              <a:blipFill>
                <a:blip r:embed="rId8"/>
                <a:stretch>
                  <a:fillRect r="-1042"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47652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5003676" y="3125138"/>
            <a:ext cx="3905103" cy="3180099"/>
            <a:chOff x="434748" y="2984401"/>
            <a:chExt cx="3905103" cy="3180099"/>
          </a:xfrm>
        </p:grpSpPr>
        <p:cxnSp>
          <p:nvCxnSpPr>
            <p:cNvPr id="5" name="直線矢印コネクタ 4"/>
            <p:cNvCxnSpPr/>
            <p:nvPr/>
          </p:nvCxnSpPr>
          <p:spPr>
            <a:xfrm>
              <a:off x="462165" y="5665163"/>
              <a:ext cx="35068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矢印コネクタ 6"/>
            <p:cNvCxnSpPr/>
            <p:nvPr/>
          </p:nvCxnSpPr>
          <p:spPr>
            <a:xfrm flipV="1">
              <a:off x="1091951" y="3009742"/>
              <a:ext cx="0" cy="291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フリーフォーム 10"/>
            <p:cNvSpPr/>
            <p:nvPr/>
          </p:nvSpPr>
          <p:spPr>
            <a:xfrm>
              <a:off x="462165" y="2984401"/>
              <a:ext cx="3010867" cy="2209909"/>
            </a:xfrm>
            <a:custGeom>
              <a:avLst/>
              <a:gdLst>
                <a:gd name="connsiteX0" fmla="*/ 0 w 3706045"/>
                <a:gd name="connsiteY0" fmla="*/ 3245818 h 3245818"/>
                <a:gd name="connsiteX1" fmla="*/ 2234527 w 3706045"/>
                <a:gd name="connsiteY1" fmla="*/ 2664477 h 3245818"/>
                <a:gd name="connsiteX2" fmla="*/ 3706045 w 3706045"/>
                <a:gd name="connsiteY2" fmla="*/ 0 h 3245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6045" h="3245818">
                  <a:moveTo>
                    <a:pt x="0" y="3245818"/>
                  </a:moveTo>
                  <a:cubicBezTo>
                    <a:pt x="808426" y="3225632"/>
                    <a:pt x="1616853" y="3205447"/>
                    <a:pt x="2234527" y="2664477"/>
                  </a:cubicBezTo>
                  <a:cubicBezTo>
                    <a:pt x="2852201" y="2123507"/>
                    <a:pt x="3279123" y="1061753"/>
                    <a:pt x="3706045" y="0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434748" y="3118033"/>
              <a:ext cx="7168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/>
                <a:t>Loss</a:t>
              </a:r>
              <a:endParaRPr kumimoji="1" lang="ja-JP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テキスト ボックス 39"/>
                <p:cNvSpPr txBox="1"/>
                <p:nvPr/>
              </p:nvSpPr>
              <p:spPr>
                <a:xfrm>
                  <a:off x="3598109" y="5686612"/>
                  <a:ext cx="741742" cy="477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40" name="テキスト ボックス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8109" y="5686612"/>
                  <a:ext cx="741742" cy="47788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直線コネクタ 43"/>
            <p:cNvCxnSpPr/>
            <p:nvPr/>
          </p:nvCxnSpPr>
          <p:spPr>
            <a:xfrm>
              <a:off x="2588296" y="4496427"/>
              <a:ext cx="0" cy="119018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/>
            <p:cNvCxnSpPr/>
            <p:nvPr/>
          </p:nvCxnSpPr>
          <p:spPr>
            <a:xfrm>
              <a:off x="2588295" y="5659106"/>
              <a:ext cx="52078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/>
            <p:cNvCxnSpPr/>
            <p:nvPr/>
          </p:nvCxnSpPr>
          <p:spPr>
            <a:xfrm flipH="1">
              <a:off x="2043290" y="5659106"/>
              <a:ext cx="54500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/>
            <p:cNvCxnSpPr/>
            <p:nvPr/>
          </p:nvCxnSpPr>
          <p:spPr>
            <a:xfrm flipH="1">
              <a:off x="1091951" y="4496427"/>
              <a:ext cx="149634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矢印コネクタ 54"/>
            <p:cNvCxnSpPr/>
            <p:nvPr/>
          </p:nvCxnSpPr>
          <p:spPr>
            <a:xfrm flipH="1">
              <a:off x="1087709" y="4500332"/>
              <a:ext cx="4242" cy="34394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矢印コネクタ 55"/>
            <p:cNvCxnSpPr/>
            <p:nvPr/>
          </p:nvCxnSpPr>
          <p:spPr>
            <a:xfrm flipV="1">
              <a:off x="1091949" y="4180609"/>
              <a:ext cx="1" cy="36541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楕円 44"/>
            <p:cNvSpPr/>
            <p:nvPr/>
          </p:nvSpPr>
          <p:spPr>
            <a:xfrm>
              <a:off x="2497461" y="5574328"/>
              <a:ext cx="181669" cy="1816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9" name="直線コネクタ 68"/>
            <p:cNvCxnSpPr/>
            <p:nvPr/>
          </p:nvCxnSpPr>
          <p:spPr>
            <a:xfrm flipH="1">
              <a:off x="1592538" y="3528935"/>
              <a:ext cx="1976006" cy="1976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正方形/長方形 76"/>
                <p:cNvSpPr/>
                <p:nvPr/>
              </p:nvSpPr>
              <p:spPr>
                <a:xfrm>
                  <a:off x="3173763" y="4174832"/>
                  <a:ext cx="1166088" cy="11496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ja-JP" altLang="en-US" sz="3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ja-JP" altLang="en-US" sz="3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ja-JP" altLang="en-US" sz="3200" dirty="0"/>
                </a:p>
              </p:txBody>
            </p:sp>
          </mc:Choice>
          <mc:Fallback xmlns="">
            <p:sp>
              <p:nvSpPr>
                <p:cNvPr id="77" name="正方形/長方形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3763" y="4174832"/>
                  <a:ext cx="1166088" cy="114967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下矢印 77"/>
            <p:cNvSpPr/>
            <p:nvPr/>
          </p:nvSpPr>
          <p:spPr>
            <a:xfrm rot="7200000">
              <a:off x="2724181" y="4389132"/>
              <a:ext cx="265609" cy="4671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テキスト ボックス 7"/>
          <p:cNvSpPr txBox="1"/>
          <p:nvPr/>
        </p:nvSpPr>
        <p:spPr>
          <a:xfrm>
            <a:off x="2636926" y="841985"/>
            <a:ext cx="3380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Focus on this weight, for example.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6691" y="3632963"/>
            <a:ext cx="5136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We can calculate 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slope</a:t>
            </a:r>
            <a:r>
              <a:rPr kumimoji="1" lang="en-US" altLang="ja-JP" sz="2400" dirty="0" smtClean="0"/>
              <a:t> of Loss function.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91548" y="4165641"/>
                <a:ext cx="4804304" cy="1458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dirty="0" smtClean="0"/>
                  <a:t>The slope is calculated by </a:t>
                </a:r>
                <a:r>
                  <a:rPr lang="en-US" altLang="ja-JP" sz="2400" dirty="0"/>
                  <a:t>partial </a:t>
                </a:r>
                <a:r>
                  <a:rPr lang="en-US" altLang="ja-JP" sz="2400" dirty="0" smtClean="0"/>
                  <a:t>derivative of Loss function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altLang="ja-JP" sz="2400" dirty="0" smtClean="0"/>
                  <a:t> i.e.,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ja-JP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ja-JP" sz="2400" dirty="0" smtClean="0"/>
                  <a:t>.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48" y="4165641"/>
                <a:ext cx="4804304" cy="1458926"/>
              </a:xfrm>
              <a:prstGeom prst="rect">
                <a:avLst/>
              </a:prstGeom>
              <a:blipFill>
                <a:blip r:embed="rId4"/>
                <a:stretch>
                  <a:fillRect l="-1904" t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6784500" y="3042378"/>
                <a:ext cx="1168012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ja-JP" alt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500" y="3042378"/>
                <a:ext cx="1168012" cy="477888"/>
              </a:xfrm>
              <a:prstGeom prst="rect">
                <a:avLst/>
              </a:prstGeom>
              <a:blipFill>
                <a:blip r:embed="rId10"/>
                <a:stretch>
                  <a:fillRect r="-1042"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グループ化 49"/>
          <p:cNvGrpSpPr/>
          <p:nvPr/>
        </p:nvGrpSpPr>
        <p:grpSpPr>
          <a:xfrm>
            <a:off x="514728" y="1047975"/>
            <a:ext cx="6124198" cy="2331067"/>
            <a:chOff x="239505" y="842083"/>
            <a:chExt cx="7468481" cy="3390802"/>
          </a:xfrm>
        </p:grpSpPr>
        <p:sp>
          <p:nvSpPr>
            <p:cNvPr id="51" name="楕円 50"/>
            <p:cNvSpPr/>
            <p:nvPr/>
          </p:nvSpPr>
          <p:spPr>
            <a:xfrm>
              <a:off x="1919186" y="842083"/>
              <a:ext cx="758745" cy="8267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3" name="直線コネクタ 52"/>
            <p:cNvCxnSpPr>
              <a:endCxn id="60" idx="2"/>
            </p:cNvCxnSpPr>
            <p:nvPr/>
          </p:nvCxnSpPr>
          <p:spPr>
            <a:xfrm>
              <a:off x="545552" y="1255460"/>
              <a:ext cx="1386656" cy="1975663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/>
            <p:cNvCxnSpPr>
              <a:stCxn id="51" idx="2"/>
            </p:cNvCxnSpPr>
            <p:nvPr/>
          </p:nvCxnSpPr>
          <p:spPr>
            <a:xfrm flipH="1">
              <a:off x="545553" y="1255461"/>
              <a:ext cx="1373633" cy="1972240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>
              <a:stCxn id="51" idx="2"/>
            </p:cNvCxnSpPr>
            <p:nvPr/>
          </p:nvCxnSpPr>
          <p:spPr>
            <a:xfrm flipH="1" flipV="1">
              <a:off x="545552" y="1255460"/>
              <a:ext cx="1373634" cy="1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矢印コネクタ 58"/>
            <p:cNvCxnSpPr>
              <a:stCxn id="51" idx="6"/>
              <a:endCxn id="61" idx="2"/>
            </p:cNvCxnSpPr>
            <p:nvPr/>
          </p:nvCxnSpPr>
          <p:spPr>
            <a:xfrm>
              <a:off x="2677931" y="1255460"/>
              <a:ext cx="855925" cy="106275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楕円 59"/>
            <p:cNvSpPr/>
            <p:nvPr/>
          </p:nvSpPr>
          <p:spPr>
            <a:xfrm>
              <a:off x="1932208" y="2817745"/>
              <a:ext cx="758745" cy="8267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楕円 60"/>
            <p:cNvSpPr/>
            <p:nvPr/>
          </p:nvSpPr>
          <p:spPr>
            <a:xfrm>
              <a:off x="3533855" y="1904842"/>
              <a:ext cx="758745" cy="8267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2" name="直線矢印コネクタ 61"/>
            <p:cNvCxnSpPr>
              <a:stCxn id="60" idx="6"/>
              <a:endCxn id="61" idx="2"/>
            </p:cNvCxnSpPr>
            <p:nvPr/>
          </p:nvCxnSpPr>
          <p:spPr>
            <a:xfrm flipV="1">
              <a:off x="2690953" y="2318219"/>
              <a:ext cx="842903" cy="91290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コネクタ 67"/>
            <p:cNvCxnSpPr>
              <a:stCxn id="60" idx="2"/>
            </p:cNvCxnSpPr>
            <p:nvPr/>
          </p:nvCxnSpPr>
          <p:spPr>
            <a:xfrm flipH="1" flipV="1">
              <a:off x="545553" y="3227701"/>
              <a:ext cx="1386655" cy="3422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/>
            <p:cNvCxnSpPr>
              <a:endCxn id="61" idx="6"/>
            </p:cNvCxnSpPr>
            <p:nvPr/>
          </p:nvCxnSpPr>
          <p:spPr>
            <a:xfrm flipH="1">
              <a:off x="4292600" y="2318218"/>
              <a:ext cx="351000" cy="1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/>
            <p:cNvCxnSpPr/>
            <p:nvPr/>
          </p:nvCxnSpPr>
          <p:spPr>
            <a:xfrm flipH="1">
              <a:off x="1688096" y="1406469"/>
              <a:ext cx="244113" cy="637757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コネクタ 71"/>
            <p:cNvCxnSpPr/>
            <p:nvPr/>
          </p:nvCxnSpPr>
          <p:spPr>
            <a:xfrm flipH="1">
              <a:off x="1719519" y="3368207"/>
              <a:ext cx="244113" cy="637757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テキスト ボックス 72"/>
            <p:cNvSpPr txBox="1"/>
            <p:nvPr/>
          </p:nvSpPr>
          <p:spPr>
            <a:xfrm>
              <a:off x="1449929" y="190484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  <p:sp>
          <p:nvSpPr>
            <p:cNvPr id="74" name="テキスト ボックス 73"/>
            <p:cNvSpPr txBox="1"/>
            <p:nvPr/>
          </p:nvSpPr>
          <p:spPr>
            <a:xfrm>
              <a:off x="1473771" y="38635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  <p:cxnSp>
          <p:nvCxnSpPr>
            <p:cNvPr id="75" name="直線コネクタ 74"/>
            <p:cNvCxnSpPr/>
            <p:nvPr/>
          </p:nvCxnSpPr>
          <p:spPr>
            <a:xfrm flipH="1">
              <a:off x="3338138" y="2560439"/>
              <a:ext cx="244113" cy="637757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テキスト ボックス 75"/>
            <p:cNvSpPr txBox="1"/>
            <p:nvPr/>
          </p:nvSpPr>
          <p:spPr>
            <a:xfrm>
              <a:off x="3092390" y="305578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正方形/長方形 78"/>
                <p:cNvSpPr/>
                <p:nvPr/>
              </p:nvSpPr>
              <p:spPr>
                <a:xfrm>
                  <a:off x="2979276" y="1054516"/>
                  <a:ext cx="888755" cy="76745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正方形/長方形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276" y="1054516"/>
                  <a:ext cx="888755" cy="76745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テキスト ボックス 79"/>
            <p:cNvSpPr txBox="1"/>
            <p:nvPr/>
          </p:nvSpPr>
          <p:spPr>
            <a:xfrm>
              <a:off x="4803888" y="2839223"/>
              <a:ext cx="1091208" cy="8506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>
                  <a:solidFill>
                    <a:srgbClr val="FF0000"/>
                  </a:solidFill>
                </a:rPr>
                <a:t>Loss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81" name="下矢印 80"/>
            <p:cNvSpPr/>
            <p:nvPr/>
          </p:nvSpPr>
          <p:spPr>
            <a:xfrm>
              <a:off x="5182847" y="2320683"/>
              <a:ext cx="333294" cy="62347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テキスト ボックス 81"/>
                <p:cNvSpPr txBox="1"/>
                <p:nvPr/>
              </p:nvSpPr>
              <p:spPr>
                <a:xfrm>
                  <a:off x="239505" y="1083947"/>
                  <a:ext cx="302709" cy="2958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65" name="テキスト ボックス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505" y="1083947"/>
                  <a:ext cx="302709" cy="295840"/>
                </a:xfrm>
                <a:prstGeom prst="rect">
                  <a:avLst/>
                </a:prstGeom>
                <a:blipFill>
                  <a:blip r:embed="rId12"/>
                  <a:stretch>
                    <a:fillRect l="-19512" r="-14634" b="-5588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テキスト ボックス 82"/>
                <p:cNvSpPr txBox="1"/>
                <p:nvPr/>
              </p:nvSpPr>
              <p:spPr>
                <a:xfrm>
                  <a:off x="245883" y="3091925"/>
                  <a:ext cx="278500" cy="2958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66" name="テキスト ボックス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883" y="3091925"/>
                  <a:ext cx="278500" cy="295840"/>
                </a:xfrm>
                <a:prstGeom prst="rect">
                  <a:avLst/>
                </a:prstGeom>
                <a:blipFill>
                  <a:blip r:embed="rId5"/>
                  <a:stretch>
                    <a:fillRect l="-26316" r="-21053" b="-5757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テキスト ボックス 83"/>
                <p:cNvSpPr txBox="1"/>
                <p:nvPr/>
              </p:nvSpPr>
              <p:spPr>
                <a:xfrm>
                  <a:off x="4675233" y="2089509"/>
                  <a:ext cx="318878" cy="4029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4" name="テキスト ボックス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233" y="2089509"/>
                  <a:ext cx="318878" cy="402927"/>
                </a:xfrm>
                <a:prstGeom prst="rect">
                  <a:avLst/>
                </a:prstGeom>
                <a:blipFill>
                  <a:blip r:embed="rId13"/>
                  <a:stretch>
                    <a:fillRect l="-13953" r="-6977" b="-1555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テキスト ボックス 84"/>
                <p:cNvSpPr txBox="1"/>
                <p:nvPr/>
              </p:nvSpPr>
              <p:spPr>
                <a:xfrm>
                  <a:off x="5812824" y="2089507"/>
                  <a:ext cx="1895162" cy="40292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kumimoji="1" lang="en-US" altLang="ja-JP" dirty="0" smtClean="0"/>
                    <a:t> (training data)</a:t>
                  </a:r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5" name="テキスト ボックス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824" y="2089507"/>
                  <a:ext cx="1895162" cy="402927"/>
                </a:xfrm>
                <a:prstGeom prst="rect">
                  <a:avLst/>
                </a:prstGeom>
                <a:blipFill>
                  <a:blip r:embed="rId14"/>
                  <a:stretch>
                    <a:fillRect l="-4706" t="-28889" r="-4706" b="-5111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6" name="下矢印 85"/>
          <p:cNvSpPr/>
          <p:nvPr/>
        </p:nvSpPr>
        <p:spPr>
          <a:xfrm rot="2087576">
            <a:off x="3184277" y="1146700"/>
            <a:ext cx="121366" cy="24317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左右矢印 86"/>
          <p:cNvSpPr/>
          <p:nvPr/>
        </p:nvSpPr>
        <p:spPr>
          <a:xfrm>
            <a:off x="4451268" y="1952740"/>
            <a:ext cx="507363" cy="19734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How can we reduce the LOSS (1)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08177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How can we reduce the </a:t>
            </a:r>
            <a:r>
              <a:rPr lang="en-US" altLang="ja-JP" dirty="0" smtClean="0"/>
              <a:t>LOSS (2)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5167623" y="1051758"/>
            <a:ext cx="3547192" cy="2550424"/>
            <a:chOff x="316760" y="2984401"/>
            <a:chExt cx="4023091" cy="3180099"/>
          </a:xfrm>
        </p:grpSpPr>
        <p:cxnSp>
          <p:nvCxnSpPr>
            <p:cNvPr id="5" name="直線矢印コネクタ 4"/>
            <p:cNvCxnSpPr/>
            <p:nvPr/>
          </p:nvCxnSpPr>
          <p:spPr>
            <a:xfrm>
              <a:off x="462165" y="5665163"/>
              <a:ext cx="35068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矢印コネクタ 5"/>
            <p:cNvCxnSpPr/>
            <p:nvPr/>
          </p:nvCxnSpPr>
          <p:spPr>
            <a:xfrm flipV="1">
              <a:off x="1091951" y="3009742"/>
              <a:ext cx="0" cy="291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フリーフォーム 6"/>
            <p:cNvSpPr/>
            <p:nvPr/>
          </p:nvSpPr>
          <p:spPr>
            <a:xfrm>
              <a:off x="462165" y="2984401"/>
              <a:ext cx="3010867" cy="2209909"/>
            </a:xfrm>
            <a:custGeom>
              <a:avLst/>
              <a:gdLst>
                <a:gd name="connsiteX0" fmla="*/ 0 w 3706045"/>
                <a:gd name="connsiteY0" fmla="*/ 3245818 h 3245818"/>
                <a:gd name="connsiteX1" fmla="*/ 2234527 w 3706045"/>
                <a:gd name="connsiteY1" fmla="*/ 2664477 h 3245818"/>
                <a:gd name="connsiteX2" fmla="*/ 3706045 w 3706045"/>
                <a:gd name="connsiteY2" fmla="*/ 0 h 3245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6045" h="3245818">
                  <a:moveTo>
                    <a:pt x="0" y="3245818"/>
                  </a:moveTo>
                  <a:cubicBezTo>
                    <a:pt x="808426" y="3225632"/>
                    <a:pt x="1616853" y="3205447"/>
                    <a:pt x="2234527" y="2664477"/>
                  </a:cubicBezTo>
                  <a:cubicBezTo>
                    <a:pt x="2852201" y="2123507"/>
                    <a:pt x="3279123" y="1061753"/>
                    <a:pt x="3706045" y="0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316760" y="3170578"/>
              <a:ext cx="7168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/>
                <a:t>Loss</a:t>
              </a:r>
              <a:endParaRPr kumimoji="1" lang="ja-JP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/>
                <p:cNvSpPr txBox="1"/>
                <p:nvPr/>
              </p:nvSpPr>
              <p:spPr>
                <a:xfrm>
                  <a:off x="3598109" y="5686612"/>
                  <a:ext cx="741742" cy="477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9" name="テキスト ボックス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8109" y="5686612"/>
                  <a:ext cx="741742" cy="477888"/>
                </a:xfrm>
                <a:prstGeom prst="rect">
                  <a:avLst/>
                </a:prstGeom>
                <a:blipFill>
                  <a:blip r:embed="rId2"/>
                  <a:stretch>
                    <a:fillRect b="-2381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線コネクタ 9"/>
            <p:cNvCxnSpPr/>
            <p:nvPr/>
          </p:nvCxnSpPr>
          <p:spPr>
            <a:xfrm>
              <a:off x="2588296" y="4496427"/>
              <a:ext cx="0" cy="119018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矢印コネクタ 11"/>
            <p:cNvCxnSpPr/>
            <p:nvPr/>
          </p:nvCxnSpPr>
          <p:spPr>
            <a:xfrm flipH="1">
              <a:off x="1867540" y="5659105"/>
              <a:ext cx="720757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/>
          </p:nvCxnSpPr>
          <p:spPr>
            <a:xfrm flipH="1">
              <a:off x="1091951" y="4496427"/>
              <a:ext cx="149634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/>
            <p:cNvCxnSpPr/>
            <p:nvPr/>
          </p:nvCxnSpPr>
          <p:spPr>
            <a:xfrm>
              <a:off x="1091951" y="4500332"/>
              <a:ext cx="23175" cy="53272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楕円 15"/>
            <p:cNvSpPr/>
            <p:nvPr/>
          </p:nvSpPr>
          <p:spPr>
            <a:xfrm>
              <a:off x="2497461" y="5574328"/>
              <a:ext cx="181669" cy="1816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" name="直線コネクタ 16"/>
            <p:cNvCxnSpPr/>
            <p:nvPr/>
          </p:nvCxnSpPr>
          <p:spPr>
            <a:xfrm flipH="1">
              <a:off x="1592538" y="3528935"/>
              <a:ext cx="1976006" cy="1976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正方形/長方形 17"/>
                <p:cNvSpPr/>
                <p:nvPr/>
              </p:nvSpPr>
              <p:spPr>
                <a:xfrm>
                  <a:off x="3173763" y="4174832"/>
                  <a:ext cx="1166088" cy="11496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ja-JP" altLang="en-US" sz="3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ja-JP" altLang="en-US" sz="3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ja-JP" altLang="en-US" sz="3200" dirty="0"/>
                </a:p>
              </p:txBody>
            </p:sp>
          </mc:Choice>
          <mc:Fallback xmlns="">
            <p:sp>
              <p:nvSpPr>
                <p:cNvPr id="18" name="正方形/長方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3763" y="4174832"/>
                  <a:ext cx="1166088" cy="1149674"/>
                </a:xfrm>
                <a:prstGeom prst="rect">
                  <a:avLst/>
                </a:prstGeom>
                <a:blipFill>
                  <a:blip r:embed="rId3"/>
                  <a:stretch>
                    <a:fillRect b="-1986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下矢印 18"/>
            <p:cNvSpPr/>
            <p:nvPr/>
          </p:nvSpPr>
          <p:spPr>
            <a:xfrm rot="7200000">
              <a:off x="2724181" y="4389132"/>
              <a:ext cx="265609" cy="4671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399975" y="1652063"/>
                <a:ext cx="4726838" cy="1089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dirty="0" smtClean="0"/>
                  <a:t>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ja-JP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1" lang="ja-JP" altLang="en-US" sz="2400" dirty="0" smtClean="0"/>
                  <a:t> </a:t>
                </a:r>
                <a:r>
                  <a:rPr kumimoji="1" lang="en-US" altLang="ja-JP" sz="2400" dirty="0" smtClean="0"/>
                  <a:t>is a positive value, we should reduce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kumimoji="1" lang="en-US" altLang="ja-JP" sz="2400" dirty="0" smtClean="0"/>
                  <a:t> to reduce LOSS. 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75" y="1652063"/>
                <a:ext cx="4726838" cy="1089594"/>
              </a:xfrm>
              <a:prstGeom prst="rect">
                <a:avLst/>
              </a:prstGeom>
              <a:blipFill>
                <a:blip r:embed="rId5"/>
                <a:stretch>
                  <a:fillRect l="-2065" r="-1290" b="-10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矢印コネクタ 25"/>
          <p:cNvCxnSpPr/>
          <p:nvPr/>
        </p:nvCxnSpPr>
        <p:spPr>
          <a:xfrm>
            <a:off x="5320002" y="5898439"/>
            <a:ext cx="3091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 flipV="1">
            <a:off x="5875289" y="3768804"/>
            <a:ext cx="0" cy="2338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フリーフォーム 27"/>
          <p:cNvSpPr/>
          <p:nvPr/>
        </p:nvSpPr>
        <p:spPr>
          <a:xfrm flipH="1">
            <a:off x="6156870" y="3932755"/>
            <a:ext cx="2654706" cy="1772336"/>
          </a:xfrm>
          <a:custGeom>
            <a:avLst/>
            <a:gdLst>
              <a:gd name="connsiteX0" fmla="*/ 0 w 3706045"/>
              <a:gd name="connsiteY0" fmla="*/ 3245818 h 3245818"/>
              <a:gd name="connsiteX1" fmla="*/ 2234527 w 3706045"/>
              <a:gd name="connsiteY1" fmla="*/ 2664477 h 3245818"/>
              <a:gd name="connsiteX2" fmla="*/ 3706045 w 3706045"/>
              <a:gd name="connsiteY2" fmla="*/ 0 h 3245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06045" h="3245818">
                <a:moveTo>
                  <a:pt x="0" y="3245818"/>
                </a:moveTo>
                <a:cubicBezTo>
                  <a:pt x="808426" y="3225632"/>
                  <a:pt x="1616853" y="3205447"/>
                  <a:pt x="2234527" y="2664477"/>
                </a:cubicBezTo>
                <a:cubicBezTo>
                  <a:pt x="2852201" y="2123507"/>
                  <a:pt x="3279123" y="1061753"/>
                  <a:pt x="3706045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167623" y="3731937"/>
            <a:ext cx="632064" cy="370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Loss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8200740" y="5810722"/>
                <a:ext cx="654000" cy="383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0740" y="5810722"/>
                <a:ext cx="654000" cy="383264"/>
              </a:xfrm>
              <a:prstGeom prst="rect">
                <a:avLst/>
              </a:prstGeom>
              <a:blipFill>
                <a:blip r:embed="rId6"/>
                <a:stretch>
                  <a:fillRect b="-238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コネクタ 30"/>
          <p:cNvCxnSpPr>
            <a:stCxn id="28" idx="1"/>
          </p:cNvCxnSpPr>
          <p:nvPr/>
        </p:nvCxnSpPr>
        <p:spPr>
          <a:xfrm flipH="1">
            <a:off x="7194629" y="5387657"/>
            <a:ext cx="16316" cy="52798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7194628" y="5893581"/>
            <a:ext cx="4591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H="1">
            <a:off x="5875289" y="5387657"/>
            <a:ext cx="131933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 flipH="1">
            <a:off x="5871549" y="5365141"/>
            <a:ext cx="3740" cy="4318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楕円 36"/>
          <p:cNvSpPr/>
          <p:nvPr/>
        </p:nvSpPr>
        <p:spPr>
          <a:xfrm>
            <a:off x="7114539" y="5825590"/>
            <a:ext cx="160179" cy="145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/>
          <p:cNvCxnSpPr/>
          <p:nvPr/>
        </p:nvCxnSpPr>
        <p:spPr>
          <a:xfrm>
            <a:off x="6065126" y="4536048"/>
            <a:ext cx="2004333" cy="1499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正方形/長方形 38"/>
              <p:cNvSpPr/>
              <p:nvPr/>
            </p:nvSpPr>
            <p:spPr>
              <a:xfrm>
                <a:off x="7686666" y="4248324"/>
                <a:ext cx="1028149" cy="9220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ja-JP" alt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39" name="正方形/長方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666" y="4248324"/>
                <a:ext cx="1028149" cy="922033"/>
              </a:xfrm>
              <a:prstGeom prst="rect">
                <a:avLst/>
              </a:prstGeom>
              <a:blipFill>
                <a:blip r:embed="rId7"/>
                <a:stretch>
                  <a:fillRect b="-1986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下矢印 39"/>
          <p:cNvSpPr/>
          <p:nvPr/>
        </p:nvSpPr>
        <p:spPr>
          <a:xfrm rot="3145050">
            <a:off x="7353546" y="4961139"/>
            <a:ext cx="224407" cy="4364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399975" y="4196262"/>
                <a:ext cx="4726838" cy="1089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dirty="0" smtClean="0"/>
                  <a:t>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ja-JP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1" lang="ja-JP" altLang="en-US" sz="2400" dirty="0" smtClean="0"/>
                  <a:t> </a:t>
                </a:r>
                <a:r>
                  <a:rPr kumimoji="1" lang="en-US" altLang="ja-JP" sz="2400" dirty="0" smtClean="0"/>
                  <a:t>is a negative value, we should 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kumimoji="1" lang="en-US" altLang="ja-JP" sz="2400" dirty="0" smtClean="0"/>
                  <a:t> to reduce LOSS. 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75" y="4196262"/>
                <a:ext cx="4726838" cy="1089594"/>
              </a:xfrm>
              <a:prstGeom prst="rect">
                <a:avLst/>
              </a:prstGeom>
              <a:blipFill>
                <a:blip r:embed="rId9"/>
                <a:stretch>
                  <a:fillRect l="-2065" r="-3097" b="-10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6736055" y="866702"/>
                <a:ext cx="1168012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ja-JP" alt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055" y="866702"/>
                <a:ext cx="1168012" cy="477888"/>
              </a:xfrm>
              <a:prstGeom prst="rect">
                <a:avLst/>
              </a:prstGeom>
              <a:blipFill>
                <a:blip r:embed="rId10"/>
                <a:stretch>
                  <a:fillRect r="-1042" b="-139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/>
              <p:cNvSpPr txBox="1"/>
              <p:nvPr/>
            </p:nvSpPr>
            <p:spPr>
              <a:xfrm>
                <a:off x="6316211" y="3887230"/>
                <a:ext cx="1168012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ja-JP" alt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1" name="テキスト ボックス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6211" y="3887230"/>
                <a:ext cx="1168012" cy="477888"/>
              </a:xfrm>
              <a:prstGeom prst="rect">
                <a:avLst/>
              </a:prstGeom>
              <a:blipFill>
                <a:blip r:embed="rId11"/>
                <a:stretch>
                  <a:fillRect r="-1563"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54025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How </a:t>
            </a:r>
            <a:r>
              <a:rPr lang="en-US" altLang="ja-JP" dirty="0"/>
              <a:t>can we reduce the </a:t>
            </a:r>
            <a:r>
              <a:rPr lang="en-US" altLang="ja-JP" dirty="0" smtClean="0"/>
              <a:t>LOSS (3)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282483" y="4780214"/>
                <a:ext cx="8265007" cy="704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dirty="0" smtClean="0"/>
                  <a:t>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ja-JP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1" lang="ja-JP" altLang="en-US" sz="2400" dirty="0" smtClean="0"/>
                  <a:t> </a:t>
                </a:r>
                <a:r>
                  <a:rPr kumimoji="1" lang="en-US" altLang="ja-JP" sz="2400" dirty="0" smtClean="0"/>
                  <a:t>is a positive value, we should reduce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kumimoji="1" lang="en-US" altLang="ja-JP" sz="2400" dirty="0" smtClean="0"/>
                  <a:t> to reduce LOSS. 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83" y="4780214"/>
                <a:ext cx="8265007" cy="704039"/>
              </a:xfrm>
              <a:prstGeom prst="rect">
                <a:avLst/>
              </a:prstGeom>
              <a:blipFill>
                <a:blip r:embed="rId2"/>
                <a:stretch>
                  <a:fillRect l="-11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テキスト ボックス 28"/>
          <p:cNvSpPr txBox="1"/>
          <p:nvPr/>
        </p:nvSpPr>
        <p:spPr>
          <a:xfrm>
            <a:off x="7617099" y="3772440"/>
            <a:ext cx="632064" cy="370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Loss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正方形/長方形 38"/>
              <p:cNvSpPr/>
              <p:nvPr/>
            </p:nvSpPr>
            <p:spPr>
              <a:xfrm>
                <a:off x="2875744" y="1676917"/>
                <a:ext cx="2786147" cy="9080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ja-JP" alt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ja-JP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ja-JP" sz="3200" dirty="0" smtClean="0"/>
                  <a:t> is negative</a:t>
                </a:r>
                <a:endParaRPr lang="ja-JP" altLang="en-US" sz="3200" dirty="0"/>
              </a:p>
            </p:txBody>
          </p:sp>
        </mc:Choice>
        <mc:Fallback xmlns="">
          <p:sp>
            <p:nvSpPr>
              <p:cNvPr id="39" name="正方形/長方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744" y="1676917"/>
                <a:ext cx="2786147" cy="908069"/>
              </a:xfrm>
              <a:prstGeom prst="rect">
                <a:avLst/>
              </a:prstGeom>
              <a:blipFill>
                <a:blip r:embed="rId3"/>
                <a:stretch>
                  <a:fillRect r="-4376" b="-6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下矢印 39"/>
          <p:cNvSpPr/>
          <p:nvPr/>
        </p:nvSpPr>
        <p:spPr>
          <a:xfrm rot="3145050">
            <a:off x="2465958" y="2160314"/>
            <a:ext cx="224407" cy="4364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282483" y="5507695"/>
                <a:ext cx="8624754" cy="704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dirty="0" smtClean="0"/>
                  <a:t>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ja-JP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1" lang="ja-JP" altLang="en-US" sz="2400" dirty="0" smtClean="0"/>
                  <a:t> </a:t>
                </a:r>
                <a:r>
                  <a:rPr kumimoji="1" lang="en-US" altLang="ja-JP" sz="2400" dirty="0" smtClean="0"/>
                  <a:t>is a negative value, we should 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kumimoji="1" lang="en-US" altLang="ja-JP" sz="2400" dirty="0" smtClean="0"/>
                  <a:t> to reduce LOSS. 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83" y="5507695"/>
                <a:ext cx="8624754" cy="704039"/>
              </a:xfrm>
              <a:prstGeom prst="rect">
                <a:avLst/>
              </a:prstGeom>
              <a:blipFill>
                <a:blip r:embed="rId4"/>
                <a:stretch>
                  <a:fillRect l="-10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矢印コネクタ 4"/>
          <p:cNvCxnSpPr/>
          <p:nvPr/>
        </p:nvCxnSpPr>
        <p:spPr>
          <a:xfrm>
            <a:off x="893852" y="3782705"/>
            <a:ext cx="7306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 flipV="1">
            <a:off x="1449139" y="1107808"/>
            <a:ext cx="0" cy="2937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765647" y="738576"/>
            <a:ext cx="632064" cy="465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Loss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5064972" y="3804827"/>
                <a:ext cx="654000" cy="4813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4972" y="3804827"/>
                <a:ext cx="654000" cy="4813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コネクタ 9"/>
          <p:cNvCxnSpPr/>
          <p:nvPr/>
        </p:nvCxnSpPr>
        <p:spPr>
          <a:xfrm flipH="1">
            <a:off x="4300925" y="3541468"/>
            <a:ext cx="1" cy="2505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H="1">
            <a:off x="4767165" y="3776603"/>
            <a:ext cx="63549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H="1" flipV="1">
            <a:off x="1449139" y="3167932"/>
            <a:ext cx="3974087" cy="41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1450223" y="2544446"/>
            <a:ext cx="4646" cy="5242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/>
          <p:cNvSpPr/>
          <p:nvPr/>
        </p:nvSpPr>
        <p:spPr>
          <a:xfrm>
            <a:off x="5322572" y="3691204"/>
            <a:ext cx="160179" cy="1830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/>
              <p:cNvSpPr/>
              <p:nvPr/>
            </p:nvSpPr>
            <p:spPr>
              <a:xfrm>
                <a:off x="6025703" y="2660279"/>
                <a:ext cx="2674130" cy="9080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ja-JP" alt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ja-JP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den>
                    </m:f>
                  </m:oMath>
                </a14:m>
                <a:r>
                  <a:rPr lang="ja-JP" altLang="en-US" sz="3200" dirty="0" smtClean="0"/>
                  <a:t> </a:t>
                </a:r>
                <a:r>
                  <a:rPr lang="en-US" altLang="ja-JP" sz="3200" dirty="0" smtClean="0"/>
                  <a:t>is positive</a:t>
                </a:r>
                <a:endParaRPr lang="ja-JP" altLang="en-US" sz="3200" dirty="0"/>
              </a:p>
            </p:txBody>
          </p:sp>
        </mc:Choice>
        <mc:Fallback xmlns="">
          <p:sp>
            <p:nvSpPr>
              <p:cNvPr id="18" name="正方形/長方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703" y="2660279"/>
                <a:ext cx="2674130" cy="908069"/>
              </a:xfrm>
              <a:prstGeom prst="rect">
                <a:avLst/>
              </a:prstGeom>
              <a:blipFill>
                <a:blip r:embed="rId6"/>
                <a:stretch>
                  <a:fillRect r="-4556" b="-6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下矢印 18"/>
          <p:cNvSpPr/>
          <p:nvPr/>
        </p:nvSpPr>
        <p:spPr>
          <a:xfrm rot="7200000">
            <a:off x="5540425" y="3090512"/>
            <a:ext cx="267557" cy="4119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コネクタ 30"/>
          <p:cNvCxnSpPr/>
          <p:nvPr/>
        </p:nvCxnSpPr>
        <p:spPr>
          <a:xfrm>
            <a:off x="2342517" y="2544949"/>
            <a:ext cx="0" cy="122749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2360354" y="3776603"/>
            <a:ext cx="55777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H="1">
            <a:off x="1449139" y="2544949"/>
            <a:ext cx="91121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>
            <a:off x="1459437" y="3169649"/>
            <a:ext cx="0" cy="46300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楕円 36"/>
          <p:cNvSpPr/>
          <p:nvPr/>
        </p:nvSpPr>
        <p:spPr>
          <a:xfrm>
            <a:off x="2280265" y="3691204"/>
            <a:ext cx="160179" cy="1830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/>
          <p:cNvCxnSpPr/>
          <p:nvPr/>
        </p:nvCxnSpPr>
        <p:spPr>
          <a:xfrm>
            <a:off x="1021138" y="1314607"/>
            <a:ext cx="2572326" cy="2352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6157897" y="888706"/>
                <a:ext cx="1168012" cy="6002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ja-JP" alt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897" y="888706"/>
                <a:ext cx="1168012" cy="600244"/>
              </a:xfrm>
              <a:prstGeom prst="rect">
                <a:avLst/>
              </a:prstGeom>
              <a:blipFill>
                <a:blip r:embed="rId7"/>
                <a:stretch>
                  <a:fillRect r="-1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フリーフォーム 19"/>
          <p:cNvSpPr/>
          <p:nvPr/>
        </p:nvSpPr>
        <p:spPr>
          <a:xfrm>
            <a:off x="1081679" y="1168718"/>
            <a:ext cx="6444966" cy="2381657"/>
          </a:xfrm>
          <a:custGeom>
            <a:avLst/>
            <a:gdLst>
              <a:gd name="connsiteX0" fmla="*/ 0 w 5438693"/>
              <a:gd name="connsiteY0" fmla="*/ 87464 h 2266265"/>
              <a:gd name="connsiteX1" fmla="*/ 2743200 w 5438693"/>
              <a:gd name="connsiteY1" fmla="*/ 2266122 h 2266265"/>
              <a:gd name="connsiteX2" fmla="*/ 5438693 w 5438693"/>
              <a:gd name="connsiteY2" fmla="*/ 0 h 226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8693" h="2266265">
                <a:moveTo>
                  <a:pt x="0" y="87464"/>
                </a:moveTo>
                <a:cubicBezTo>
                  <a:pt x="918375" y="1184081"/>
                  <a:pt x="1836751" y="2280699"/>
                  <a:pt x="2743200" y="2266122"/>
                </a:cubicBezTo>
                <a:cubicBezTo>
                  <a:pt x="3649649" y="2251545"/>
                  <a:pt x="4544171" y="1125772"/>
                  <a:pt x="5438693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/>
          <p:cNvCxnSpPr/>
          <p:nvPr/>
        </p:nvCxnSpPr>
        <p:spPr>
          <a:xfrm flipH="1">
            <a:off x="4581827" y="2249395"/>
            <a:ext cx="2299838" cy="1461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/>
              <p:cNvSpPr txBox="1"/>
              <p:nvPr/>
            </p:nvSpPr>
            <p:spPr>
              <a:xfrm>
                <a:off x="1989994" y="3791972"/>
                <a:ext cx="654000" cy="4813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1" name="テキスト ボックス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994" y="3791972"/>
                <a:ext cx="654000" cy="4813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楕円 74"/>
          <p:cNvSpPr/>
          <p:nvPr/>
        </p:nvSpPr>
        <p:spPr>
          <a:xfrm>
            <a:off x="4227603" y="3462452"/>
            <a:ext cx="160179" cy="1830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9" name="直線矢印コネクタ 78"/>
          <p:cNvCxnSpPr/>
          <p:nvPr/>
        </p:nvCxnSpPr>
        <p:spPr>
          <a:xfrm flipH="1" flipV="1">
            <a:off x="4307692" y="3772440"/>
            <a:ext cx="287168" cy="5524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/>
          <p:cNvSpPr txBox="1"/>
          <p:nvPr/>
        </p:nvSpPr>
        <p:spPr>
          <a:xfrm>
            <a:off x="3918939" y="4304246"/>
            <a:ext cx="4447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</a:rPr>
              <a:t>Best point! (global minimum)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1429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1474123" y="1952561"/>
            <a:ext cx="6241473" cy="1739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How can we reduce the LOSS </a:t>
            </a:r>
            <a:r>
              <a:rPr lang="en-US" altLang="ja-JP" dirty="0" smtClean="0"/>
              <a:t>(3)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561109" y="1191491"/>
                <a:ext cx="8248412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400" dirty="0" smtClean="0"/>
                  <a:t>Therefore, we can decline LOSS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altLang="ja-JP" sz="2400" dirty="0" smtClean="0"/>
                  <a:t>is updated as follows. 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09" y="1191491"/>
                <a:ext cx="8248412" cy="477888"/>
              </a:xfrm>
              <a:prstGeom prst="rect">
                <a:avLst/>
              </a:prstGeom>
              <a:blipFill>
                <a:blip r:embed="rId2"/>
                <a:stretch>
                  <a:fillRect l="-1109" t="-8861" r="-222" b="-25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1805806" y="1752506"/>
            <a:ext cx="3103029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Update function for weights</a:t>
            </a:r>
            <a:endParaRPr kumimoji="1" lang="ja-JP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2109873" y="1952561"/>
                <a:ext cx="4759036" cy="1149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en-US" altLang="ja-JP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ja-JP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ja-JP" alt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ja-JP" alt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9873" y="1952561"/>
                <a:ext cx="4759036" cy="11496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3105096" y="3151598"/>
                <a:ext cx="32253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400" dirty="0"/>
                  <a:t>W</a:t>
                </a:r>
                <a:r>
                  <a:rPr lang="en-US" altLang="ja-JP" sz="2400" dirty="0" smtClean="0"/>
                  <a:t>e call </a:t>
                </a:r>
                <a14:m>
                  <m:oMath xmlns:m="http://schemas.openxmlformats.org/officeDocument/2006/math">
                    <m:r>
                      <a:rPr kumimoji="1" lang="ja-JP" altLang="en-US" sz="240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kumimoji="1" lang="ja-JP" altLang="en-US" sz="2400" dirty="0" smtClean="0"/>
                  <a:t> </a:t>
                </a:r>
                <a:r>
                  <a:rPr kumimoji="1" lang="en-US" altLang="ja-JP" sz="2400" dirty="0" smtClean="0"/>
                  <a:t>“learning rate”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096" y="3151598"/>
                <a:ext cx="3225307" cy="461665"/>
              </a:xfrm>
              <a:prstGeom prst="rect">
                <a:avLst/>
              </a:prstGeom>
              <a:blipFill>
                <a:blip r:embed="rId4"/>
                <a:stretch>
                  <a:fillRect l="-2836" t="-10526" r="-2268" b="-2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05211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5400" dirty="0" smtClean="0"/>
              <a:t>Neural Network</a:t>
            </a:r>
            <a:r>
              <a:rPr lang="en-US" altLang="ja-JP" sz="5400" dirty="0"/>
              <a:t> Learning </a:t>
            </a:r>
            <a:endParaRPr kumimoji="1" lang="ja-JP" altLang="en-US" sz="5400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2831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右矢印 152"/>
          <p:cNvSpPr/>
          <p:nvPr/>
        </p:nvSpPr>
        <p:spPr>
          <a:xfrm>
            <a:off x="3014662" y="3763701"/>
            <a:ext cx="1717679" cy="54467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7" name="曲線コネクタ 116"/>
          <p:cNvCxnSpPr>
            <a:stCxn id="29" idx="1"/>
            <a:endCxn id="103" idx="1"/>
          </p:cNvCxnSpPr>
          <p:nvPr/>
        </p:nvCxnSpPr>
        <p:spPr>
          <a:xfrm rot="10800000" flipV="1">
            <a:off x="1851409" y="1442722"/>
            <a:ext cx="1543542" cy="3334840"/>
          </a:xfrm>
          <a:prstGeom prst="curvedConnector3">
            <a:avLst>
              <a:gd name="adj1" fmla="val 155219"/>
            </a:avLst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曲線コネクタ 125"/>
          <p:cNvCxnSpPr>
            <a:stCxn id="99" idx="1"/>
            <a:endCxn id="104" idx="1"/>
          </p:cNvCxnSpPr>
          <p:nvPr/>
        </p:nvCxnSpPr>
        <p:spPr>
          <a:xfrm rot="10800000" flipV="1">
            <a:off x="1851409" y="2109671"/>
            <a:ext cx="1552370" cy="3059167"/>
          </a:xfrm>
          <a:prstGeom prst="curvedConnector3">
            <a:avLst>
              <a:gd name="adj1" fmla="val 163877"/>
            </a:avLst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曲線コネクタ 129"/>
          <p:cNvCxnSpPr>
            <a:stCxn id="100" idx="1"/>
            <a:endCxn id="105" idx="1"/>
          </p:cNvCxnSpPr>
          <p:nvPr/>
        </p:nvCxnSpPr>
        <p:spPr>
          <a:xfrm rot="10800000" flipV="1">
            <a:off x="1851409" y="2754106"/>
            <a:ext cx="1552370" cy="2777643"/>
          </a:xfrm>
          <a:prstGeom prst="curvedConnector3">
            <a:avLst>
              <a:gd name="adj1" fmla="val 170119"/>
            </a:avLst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曲線コネクタ 133"/>
          <p:cNvCxnSpPr>
            <a:stCxn id="101" idx="1"/>
            <a:endCxn id="106" idx="1"/>
          </p:cNvCxnSpPr>
          <p:nvPr/>
        </p:nvCxnSpPr>
        <p:spPr>
          <a:xfrm rot="10800000" flipV="1">
            <a:off x="1851409" y="3439919"/>
            <a:ext cx="1537438" cy="2444129"/>
          </a:xfrm>
          <a:prstGeom prst="curvedConnector3">
            <a:avLst>
              <a:gd name="adj1" fmla="val 175132"/>
            </a:avLst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【review】 Feedforward calculation (1)</a:t>
            </a:r>
            <a:endParaRPr kumimoji="1" lang="ja-JP" altLang="en-US" dirty="0"/>
          </a:p>
        </p:txBody>
      </p:sp>
      <p:sp>
        <p:nvSpPr>
          <p:cNvPr id="4" name="楕円 3"/>
          <p:cNvSpPr/>
          <p:nvPr/>
        </p:nvSpPr>
        <p:spPr>
          <a:xfrm>
            <a:off x="3894401" y="1796749"/>
            <a:ext cx="562474" cy="4904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cxnSp>
        <p:nvCxnSpPr>
          <p:cNvPr id="5" name="直線コネクタ 4"/>
          <p:cNvCxnSpPr>
            <a:stCxn id="8" idx="3"/>
            <a:endCxn id="4" idx="2"/>
          </p:cNvCxnSpPr>
          <p:nvPr/>
        </p:nvCxnSpPr>
        <p:spPr>
          <a:xfrm>
            <a:off x="2464969" y="1338330"/>
            <a:ext cx="1429432" cy="70366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>
            <a:stCxn id="4" idx="2"/>
            <a:endCxn id="10" idx="3"/>
          </p:cNvCxnSpPr>
          <p:nvPr/>
        </p:nvCxnSpPr>
        <p:spPr>
          <a:xfrm flipH="1">
            <a:off x="2446456" y="2041994"/>
            <a:ext cx="1447945" cy="148363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>
            <a:stCxn id="4" idx="2"/>
            <a:endCxn id="9" idx="3"/>
          </p:cNvCxnSpPr>
          <p:nvPr/>
        </p:nvCxnSpPr>
        <p:spPr>
          <a:xfrm flipH="1">
            <a:off x="2460889" y="2041994"/>
            <a:ext cx="1433512" cy="9427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2275482" y="1230608"/>
                <a:ext cx="18948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482" y="1230608"/>
                <a:ext cx="189487" cy="215444"/>
              </a:xfrm>
              <a:prstGeom prst="rect">
                <a:avLst/>
              </a:prstGeom>
              <a:blipFill>
                <a:blip r:embed="rId2"/>
                <a:stretch>
                  <a:fillRect l="-19355" r="-9677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2243585" y="1943699"/>
                <a:ext cx="21730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585" y="1943699"/>
                <a:ext cx="217304" cy="215444"/>
              </a:xfrm>
              <a:prstGeom prst="rect">
                <a:avLst/>
              </a:prstGeom>
              <a:blipFill>
                <a:blip r:embed="rId3"/>
                <a:stretch>
                  <a:fillRect l="-11111" r="-2778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2229152" y="3417904"/>
                <a:ext cx="21730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152" y="3417904"/>
                <a:ext cx="217304" cy="215444"/>
              </a:xfrm>
              <a:prstGeom prst="rect">
                <a:avLst/>
              </a:prstGeom>
              <a:blipFill>
                <a:blip r:embed="rId4"/>
                <a:stretch>
                  <a:fillRect l="-14286" r="-5714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矢印コネクタ 10"/>
          <p:cNvCxnSpPr>
            <a:stCxn id="4" idx="6"/>
            <a:endCxn id="36" idx="2"/>
          </p:cNvCxnSpPr>
          <p:nvPr/>
        </p:nvCxnSpPr>
        <p:spPr>
          <a:xfrm flipV="1">
            <a:off x="4456875" y="1844200"/>
            <a:ext cx="1038392" cy="19779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弧 15"/>
          <p:cNvSpPr/>
          <p:nvPr/>
        </p:nvSpPr>
        <p:spPr>
          <a:xfrm rot="16200000">
            <a:off x="4239068" y="1763743"/>
            <a:ext cx="444567" cy="567819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4218770" y="1939402"/>
                <a:ext cx="2222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770" y="1939402"/>
                <a:ext cx="222240" cy="215444"/>
              </a:xfrm>
              <a:prstGeom prst="rect">
                <a:avLst/>
              </a:prstGeom>
              <a:blipFill>
                <a:blip r:embed="rId5"/>
                <a:stretch>
                  <a:fillRect l="-18919" r="-2703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4470614" y="1723792"/>
                <a:ext cx="25077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614" y="1723792"/>
                <a:ext cx="250773" cy="246221"/>
              </a:xfrm>
              <a:prstGeom prst="rect">
                <a:avLst/>
              </a:prstGeom>
              <a:blipFill>
                <a:blip r:embed="rId6"/>
                <a:stretch>
                  <a:fillRect l="-19048" r="-2381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楕円 18"/>
          <p:cNvSpPr/>
          <p:nvPr/>
        </p:nvSpPr>
        <p:spPr>
          <a:xfrm>
            <a:off x="3894401" y="2506102"/>
            <a:ext cx="562474" cy="4904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cxnSp>
        <p:nvCxnSpPr>
          <p:cNvPr id="20" name="直線コネクタ 19"/>
          <p:cNvCxnSpPr>
            <a:stCxn id="8" idx="3"/>
            <a:endCxn id="19" idx="2"/>
          </p:cNvCxnSpPr>
          <p:nvPr/>
        </p:nvCxnSpPr>
        <p:spPr>
          <a:xfrm>
            <a:off x="2464969" y="1338330"/>
            <a:ext cx="1429432" cy="141301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endCxn id="10" idx="3"/>
          </p:cNvCxnSpPr>
          <p:nvPr/>
        </p:nvCxnSpPr>
        <p:spPr>
          <a:xfrm flipH="1">
            <a:off x="2446456" y="3519772"/>
            <a:ext cx="1444404" cy="5854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stCxn id="19" idx="2"/>
            <a:endCxn id="9" idx="3"/>
          </p:cNvCxnSpPr>
          <p:nvPr/>
        </p:nvCxnSpPr>
        <p:spPr>
          <a:xfrm flipH="1" flipV="1">
            <a:off x="2460889" y="2051421"/>
            <a:ext cx="1433512" cy="69992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9" idx="6"/>
            <a:endCxn id="36" idx="2"/>
          </p:cNvCxnSpPr>
          <p:nvPr/>
        </p:nvCxnSpPr>
        <p:spPr>
          <a:xfrm flipV="1">
            <a:off x="4456875" y="1844200"/>
            <a:ext cx="1038392" cy="9071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円弧 23"/>
          <p:cNvSpPr/>
          <p:nvPr/>
        </p:nvSpPr>
        <p:spPr>
          <a:xfrm rot="16200000">
            <a:off x="4239068" y="2473096"/>
            <a:ext cx="444567" cy="567819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4408743" y="2370002"/>
                <a:ext cx="25077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743" y="2370002"/>
                <a:ext cx="250773" cy="246221"/>
              </a:xfrm>
              <a:prstGeom prst="rect">
                <a:avLst/>
              </a:prstGeom>
              <a:blipFill>
                <a:blip r:embed="rId7"/>
                <a:stretch>
                  <a:fillRect l="-19512" r="-4878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4218770" y="2658710"/>
                <a:ext cx="2222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770" y="2658710"/>
                <a:ext cx="222240" cy="215444"/>
              </a:xfrm>
              <a:prstGeom prst="rect">
                <a:avLst/>
              </a:prstGeom>
              <a:blipFill>
                <a:blip r:embed="rId8"/>
                <a:stretch>
                  <a:fillRect l="-18919" r="-2703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楕円 26"/>
          <p:cNvSpPr/>
          <p:nvPr/>
        </p:nvSpPr>
        <p:spPr>
          <a:xfrm>
            <a:off x="3892046" y="1087232"/>
            <a:ext cx="562474" cy="4904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cxnSp>
        <p:nvCxnSpPr>
          <p:cNvPr id="28" name="直線矢印コネクタ 27"/>
          <p:cNvCxnSpPr>
            <a:stCxn id="32" idx="3"/>
            <a:endCxn id="36" idx="2"/>
          </p:cNvCxnSpPr>
          <p:nvPr/>
        </p:nvCxnSpPr>
        <p:spPr>
          <a:xfrm>
            <a:off x="4434489" y="1347563"/>
            <a:ext cx="1060778" cy="49663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円弧 29"/>
          <p:cNvSpPr/>
          <p:nvPr/>
        </p:nvSpPr>
        <p:spPr>
          <a:xfrm rot="16200000">
            <a:off x="4236713" y="1054226"/>
            <a:ext cx="444567" cy="567819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4486313" y="1065854"/>
                <a:ext cx="24602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313" y="1065854"/>
                <a:ext cx="246028" cy="246221"/>
              </a:xfrm>
              <a:prstGeom prst="rect">
                <a:avLst/>
              </a:prstGeom>
              <a:blipFill>
                <a:blip r:embed="rId9"/>
                <a:stretch>
                  <a:fillRect l="-20000" r="-5000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4216416" y="1239841"/>
                <a:ext cx="21807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416" y="1239841"/>
                <a:ext cx="218073" cy="215444"/>
              </a:xfrm>
              <a:prstGeom prst="rect">
                <a:avLst/>
              </a:prstGeom>
              <a:blipFill>
                <a:blip r:embed="rId10"/>
                <a:stretch>
                  <a:fillRect l="-22857" r="-5714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コネクタ 32"/>
          <p:cNvCxnSpPr>
            <a:endCxn id="10" idx="3"/>
          </p:cNvCxnSpPr>
          <p:nvPr/>
        </p:nvCxnSpPr>
        <p:spPr>
          <a:xfrm flipH="1">
            <a:off x="2446456" y="1335206"/>
            <a:ext cx="1470364" cy="219042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27" idx="2"/>
            <a:endCxn id="9" idx="3"/>
          </p:cNvCxnSpPr>
          <p:nvPr/>
        </p:nvCxnSpPr>
        <p:spPr>
          <a:xfrm flipH="1">
            <a:off x="2460889" y="1332477"/>
            <a:ext cx="1431157" cy="718944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stCxn id="8" idx="3"/>
            <a:endCxn id="27" idx="2"/>
          </p:cNvCxnSpPr>
          <p:nvPr/>
        </p:nvCxnSpPr>
        <p:spPr>
          <a:xfrm flipV="1">
            <a:off x="2464969" y="1332477"/>
            <a:ext cx="1427077" cy="585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楕円 35"/>
          <p:cNvSpPr/>
          <p:nvPr/>
        </p:nvSpPr>
        <p:spPr>
          <a:xfrm>
            <a:off x="5495267" y="1598955"/>
            <a:ext cx="562474" cy="4904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5817736" y="1722003"/>
                <a:ext cx="22313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736" y="1722003"/>
                <a:ext cx="223138" cy="215444"/>
              </a:xfrm>
              <a:prstGeom prst="rect">
                <a:avLst/>
              </a:prstGeom>
              <a:blipFill>
                <a:blip r:embed="rId11"/>
                <a:stretch>
                  <a:fillRect l="-18919" r="-2703" b="-2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楕円 37"/>
          <p:cNvSpPr/>
          <p:nvPr/>
        </p:nvSpPr>
        <p:spPr>
          <a:xfrm>
            <a:off x="5488991" y="2204503"/>
            <a:ext cx="562474" cy="4904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5809312" y="2321933"/>
                <a:ext cx="2273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312" y="2321933"/>
                <a:ext cx="227305" cy="215444"/>
              </a:xfrm>
              <a:prstGeom prst="rect">
                <a:avLst/>
              </a:prstGeom>
              <a:blipFill>
                <a:blip r:embed="rId12"/>
                <a:stretch>
                  <a:fillRect l="-21622" r="-5405" b="-22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矢印コネクタ 39"/>
          <p:cNvCxnSpPr>
            <a:stCxn id="32" idx="3"/>
            <a:endCxn id="38" idx="2"/>
          </p:cNvCxnSpPr>
          <p:nvPr/>
        </p:nvCxnSpPr>
        <p:spPr>
          <a:xfrm>
            <a:off x="4434489" y="1347563"/>
            <a:ext cx="1054502" cy="110218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17" idx="3"/>
            <a:endCxn id="38" idx="2"/>
          </p:cNvCxnSpPr>
          <p:nvPr/>
        </p:nvCxnSpPr>
        <p:spPr>
          <a:xfrm>
            <a:off x="4441010" y="2047124"/>
            <a:ext cx="1047981" cy="4026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26" idx="3"/>
            <a:endCxn id="38" idx="2"/>
          </p:cNvCxnSpPr>
          <p:nvPr/>
        </p:nvCxnSpPr>
        <p:spPr>
          <a:xfrm flipV="1">
            <a:off x="4441010" y="2449748"/>
            <a:ext cx="1047981" cy="31668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円弧 42"/>
          <p:cNvSpPr/>
          <p:nvPr/>
        </p:nvSpPr>
        <p:spPr>
          <a:xfrm rot="16200000">
            <a:off x="5836877" y="1561976"/>
            <a:ext cx="444567" cy="567819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4" name="円弧 43"/>
          <p:cNvSpPr/>
          <p:nvPr/>
        </p:nvSpPr>
        <p:spPr>
          <a:xfrm rot="16200000">
            <a:off x="5835145" y="2173643"/>
            <a:ext cx="444567" cy="567819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cxnSp>
        <p:nvCxnSpPr>
          <p:cNvPr id="46" name="直線コネクタ 45"/>
          <p:cNvCxnSpPr>
            <a:stCxn id="36" idx="6"/>
          </p:cNvCxnSpPr>
          <p:nvPr/>
        </p:nvCxnSpPr>
        <p:spPr>
          <a:xfrm>
            <a:off x="6057741" y="1844200"/>
            <a:ext cx="513753" cy="476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6050844" y="2447364"/>
            <a:ext cx="513753" cy="476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6589507" y="1740469"/>
                <a:ext cx="2008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9507" y="1740469"/>
                <a:ext cx="200889" cy="215444"/>
              </a:xfrm>
              <a:prstGeom prst="rect">
                <a:avLst/>
              </a:prstGeom>
              <a:blipFill>
                <a:blip r:embed="rId13"/>
                <a:stretch>
                  <a:fillRect l="-15152" r="-3030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6600803" y="2333388"/>
                <a:ext cx="20505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03" y="2333388"/>
                <a:ext cx="205056" cy="215444"/>
              </a:xfrm>
              <a:prstGeom prst="rect">
                <a:avLst/>
              </a:prstGeom>
              <a:blipFill>
                <a:blip r:embed="rId14"/>
                <a:stretch>
                  <a:fillRect l="-15152" r="-6061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楕円 49"/>
          <p:cNvSpPr/>
          <p:nvPr/>
        </p:nvSpPr>
        <p:spPr>
          <a:xfrm>
            <a:off x="3883618" y="3253506"/>
            <a:ext cx="562474" cy="4904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1" name="円弧 50"/>
          <p:cNvSpPr/>
          <p:nvPr/>
        </p:nvSpPr>
        <p:spPr>
          <a:xfrm rot="16200000">
            <a:off x="4228285" y="3220501"/>
            <a:ext cx="444567" cy="567819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4373617" y="3060955"/>
                <a:ext cx="18448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617" y="3060955"/>
                <a:ext cx="184483" cy="246221"/>
              </a:xfrm>
              <a:prstGeom prst="rect">
                <a:avLst/>
              </a:prstGeom>
              <a:blipFill>
                <a:blip r:embed="rId15"/>
                <a:stretch>
                  <a:fillRect l="-38710" r="-22581" b="-219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4207988" y="3406115"/>
                <a:ext cx="2222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988" y="3406115"/>
                <a:ext cx="222240" cy="215444"/>
              </a:xfrm>
              <a:prstGeom prst="rect">
                <a:avLst/>
              </a:prstGeom>
              <a:blipFill>
                <a:blip r:embed="rId16"/>
                <a:stretch>
                  <a:fillRect l="-18919" r="-2703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2232304" y="2635874"/>
                <a:ext cx="21730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304" y="2635874"/>
                <a:ext cx="217304" cy="215444"/>
              </a:xfrm>
              <a:prstGeom prst="rect">
                <a:avLst/>
              </a:prstGeom>
              <a:blipFill>
                <a:blip r:embed="rId17"/>
                <a:stretch>
                  <a:fillRect l="-11111" r="-2778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直線コネクタ 54"/>
          <p:cNvCxnSpPr>
            <a:stCxn id="8" idx="3"/>
            <a:endCxn id="50" idx="2"/>
          </p:cNvCxnSpPr>
          <p:nvPr/>
        </p:nvCxnSpPr>
        <p:spPr>
          <a:xfrm>
            <a:off x="2464969" y="1338330"/>
            <a:ext cx="1418649" cy="216042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>
            <a:stCxn id="50" idx="2"/>
            <a:endCxn id="9" idx="3"/>
          </p:cNvCxnSpPr>
          <p:nvPr/>
        </p:nvCxnSpPr>
        <p:spPr>
          <a:xfrm flipH="1" flipV="1">
            <a:off x="2460889" y="2051421"/>
            <a:ext cx="1422729" cy="144733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stCxn id="27" idx="2"/>
            <a:endCxn id="54" idx="3"/>
          </p:cNvCxnSpPr>
          <p:nvPr/>
        </p:nvCxnSpPr>
        <p:spPr>
          <a:xfrm flipH="1">
            <a:off x="2449608" y="1332477"/>
            <a:ext cx="1442438" cy="141111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4" idx="2"/>
            <a:endCxn id="54" idx="3"/>
          </p:cNvCxnSpPr>
          <p:nvPr/>
        </p:nvCxnSpPr>
        <p:spPr>
          <a:xfrm flipH="1">
            <a:off x="2449608" y="2041994"/>
            <a:ext cx="1444793" cy="70160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>
            <a:stCxn id="19" idx="2"/>
            <a:endCxn id="54" idx="3"/>
          </p:cNvCxnSpPr>
          <p:nvPr/>
        </p:nvCxnSpPr>
        <p:spPr>
          <a:xfrm flipH="1" flipV="1">
            <a:off x="2449608" y="2743596"/>
            <a:ext cx="1444793" cy="7751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50" idx="2"/>
            <a:endCxn id="54" idx="3"/>
          </p:cNvCxnSpPr>
          <p:nvPr/>
        </p:nvCxnSpPr>
        <p:spPr>
          <a:xfrm flipH="1" flipV="1">
            <a:off x="2449608" y="2743596"/>
            <a:ext cx="1434010" cy="75515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19" idx="2"/>
            <a:endCxn id="10" idx="3"/>
          </p:cNvCxnSpPr>
          <p:nvPr/>
        </p:nvCxnSpPr>
        <p:spPr>
          <a:xfrm flipH="1">
            <a:off x="2446456" y="2751347"/>
            <a:ext cx="1447945" cy="77427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楕円 61"/>
          <p:cNvSpPr/>
          <p:nvPr/>
        </p:nvSpPr>
        <p:spPr>
          <a:xfrm>
            <a:off x="5478400" y="2874154"/>
            <a:ext cx="562474" cy="4904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5798721" y="2991585"/>
                <a:ext cx="2273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fi-FI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721" y="2991585"/>
                <a:ext cx="227305" cy="215444"/>
              </a:xfrm>
              <a:prstGeom prst="rect">
                <a:avLst/>
              </a:prstGeom>
              <a:blipFill>
                <a:blip r:embed="rId18"/>
                <a:stretch>
                  <a:fillRect l="-18421" r="-2632" b="-22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円弧 63"/>
          <p:cNvSpPr/>
          <p:nvPr/>
        </p:nvSpPr>
        <p:spPr>
          <a:xfrm rot="16200000">
            <a:off x="5824554" y="2843294"/>
            <a:ext cx="444567" cy="567819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cxnSp>
        <p:nvCxnSpPr>
          <p:cNvPr id="65" name="直線矢印コネクタ 64"/>
          <p:cNvCxnSpPr>
            <a:stCxn id="32" idx="3"/>
            <a:endCxn id="62" idx="2"/>
          </p:cNvCxnSpPr>
          <p:nvPr/>
        </p:nvCxnSpPr>
        <p:spPr>
          <a:xfrm>
            <a:off x="4434489" y="1347563"/>
            <a:ext cx="1043911" cy="177183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>
            <a:stCxn id="17" idx="3"/>
            <a:endCxn id="62" idx="2"/>
          </p:cNvCxnSpPr>
          <p:nvPr/>
        </p:nvCxnSpPr>
        <p:spPr>
          <a:xfrm>
            <a:off x="4441010" y="2047124"/>
            <a:ext cx="1037390" cy="10722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26" idx="3"/>
            <a:endCxn id="62" idx="2"/>
          </p:cNvCxnSpPr>
          <p:nvPr/>
        </p:nvCxnSpPr>
        <p:spPr>
          <a:xfrm>
            <a:off x="4441010" y="2766432"/>
            <a:ext cx="1037390" cy="3529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/>
          <p:nvPr/>
        </p:nvCxnSpPr>
        <p:spPr>
          <a:xfrm flipV="1">
            <a:off x="4453616" y="3106643"/>
            <a:ext cx="1048172" cy="39443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>
            <a:off x="6033759" y="3123350"/>
            <a:ext cx="513753" cy="476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/>
              <p:cNvSpPr txBox="1"/>
              <p:nvPr/>
            </p:nvSpPr>
            <p:spPr>
              <a:xfrm>
                <a:off x="6583719" y="3009374"/>
                <a:ext cx="20505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70" name="テキスト ボックス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719" y="3009374"/>
                <a:ext cx="205056" cy="215444"/>
              </a:xfrm>
              <a:prstGeom prst="rect">
                <a:avLst/>
              </a:prstGeom>
              <a:blipFill>
                <a:blip r:embed="rId19"/>
                <a:stretch>
                  <a:fillRect l="-11765" r="-2941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直線矢印コネクタ 70"/>
          <p:cNvCxnSpPr>
            <a:stCxn id="53" idx="3"/>
            <a:endCxn id="36" idx="2"/>
          </p:cNvCxnSpPr>
          <p:nvPr/>
        </p:nvCxnSpPr>
        <p:spPr>
          <a:xfrm flipV="1">
            <a:off x="4430228" y="1844200"/>
            <a:ext cx="1065039" cy="166963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>
            <a:stCxn id="53" idx="3"/>
            <a:endCxn id="38" idx="2"/>
          </p:cNvCxnSpPr>
          <p:nvPr/>
        </p:nvCxnSpPr>
        <p:spPr>
          <a:xfrm flipV="1">
            <a:off x="4430228" y="2449748"/>
            <a:ext cx="1058763" cy="10640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正方形/長方形 94"/>
          <p:cNvSpPr/>
          <p:nvPr/>
        </p:nvSpPr>
        <p:spPr>
          <a:xfrm>
            <a:off x="3404257" y="1125086"/>
            <a:ext cx="400676" cy="6540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/>
          <p:cNvSpPr/>
          <p:nvPr/>
        </p:nvSpPr>
        <p:spPr>
          <a:xfrm>
            <a:off x="3411925" y="1829725"/>
            <a:ext cx="386707" cy="6205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3394951" y="1298131"/>
                <a:ext cx="417486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951" y="1298131"/>
                <a:ext cx="417486" cy="289182"/>
              </a:xfrm>
              <a:prstGeom prst="rect">
                <a:avLst/>
              </a:prstGeom>
              <a:blipFill>
                <a:blip r:embed="rId20"/>
                <a:stretch>
                  <a:fillRect l="-7353" r="-5882" b="-148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正方形/長方形 96"/>
          <p:cNvSpPr/>
          <p:nvPr/>
        </p:nvSpPr>
        <p:spPr>
          <a:xfrm>
            <a:off x="3411925" y="2487405"/>
            <a:ext cx="386707" cy="619237"/>
          </a:xfrm>
          <a:prstGeom prst="rect">
            <a:avLst/>
          </a:prstGeom>
          <a:solidFill>
            <a:srgbClr val="FEB4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/>
          <p:cNvSpPr/>
          <p:nvPr/>
        </p:nvSpPr>
        <p:spPr>
          <a:xfrm>
            <a:off x="3411925" y="3157468"/>
            <a:ext cx="386707" cy="61923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テキスト ボックス 98"/>
              <p:cNvSpPr txBox="1"/>
              <p:nvPr/>
            </p:nvSpPr>
            <p:spPr>
              <a:xfrm>
                <a:off x="3403779" y="1965081"/>
                <a:ext cx="422808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9" name="テキスト ボックス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779" y="1965081"/>
                <a:ext cx="422808" cy="289182"/>
              </a:xfrm>
              <a:prstGeom prst="rect">
                <a:avLst/>
              </a:prstGeom>
              <a:blipFill>
                <a:blip r:embed="rId21"/>
                <a:stretch>
                  <a:fillRect l="-7143" r="-5714" b="-145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テキスト ボックス 99"/>
              <p:cNvSpPr txBox="1"/>
              <p:nvPr/>
            </p:nvSpPr>
            <p:spPr>
              <a:xfrm>
                <a:off x="3403779" y="2609516"/>
                <a:ext cx="422808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0" name="テキスト ボックス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779" y="2609516"/>
                <a:ext cx="422808" cy="289182"/>
              </a:xfrm>
              <a:prstGeom prst="rect">
                <a:avLst/>
              </a:prstGeom>
              <a:blipFill>
                <a:blip r:embed="rId22"/>
                <a:stretch>
                  <a:fillRect l="-7143" r="-5714" b="-145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/>
              <p:cNvSpPr txBox="1"/>
              <p:nvPr/>
            </p:nvSpPr>
            <p:spPr>
              <a:xfrm>
                <a:off x="3388847" y="3295329"/>
                <a:ext cx="415819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1" name="テキスト ボックス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847" y="3295329"/>
                <a:ext cx="415819" cy="289182"/>
              </a:xfrm>
              <a:prstGeom prst="rect">
                <a:avLst/>
              </a:prstGeom>
              <a:blipFill>
                <a:blip r:embed="rId23"/>
                <a:stretch>
                  <a:fillRect l="-7353" r="-5882" b="-148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正方形/長方形 102"/>
          <p:cNvSpPr/>
          <p:nvPr/>
        </p:nvSpPr>
        <p:spPr>
          <a:xfrm>
            <a:off x="1851409" y="4605661"/>
            <a:ext cx="3119170" cy="343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104" name="正方形/長方形 103"/>
          <p:cNvSpPr/>
          <p:nvPr/>
        </p:nvSpPr>
        <p:spPr>
          <a:xfrm>
            <a:off x="1851409" y="4987110"/>
            <a:ext cx="3126293" cy="3634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105" name="正方形/長方形 104"/>
          <p:cNvSpPr/>
          <p:nvPr/>
        </p:nvSpPr>
        <p:spPr>
          <a:xfrm>
            <a:off x="1851409" y="5388213"/>
            <a:ext cx="3119170" cy="287073"/>
          </a:xfrm>
          <a:prstGeom prst="rect">
            <a:avLst/>
          </a:prstGeom>
          <a:solidFill>
            <a:srgbClr val="FEB4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106" name="正方形/長方形 105"/>
          <p:cNvSpPr/>
          <p:nvPr/>
        </p:nvSpPr>
        <p:spPr>
          <a:xfrm>
            <a:off x="1851409" y="5715901"/>
            <a:ext cx="3119170" cy="336296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テキスト ボックス 101"/>
              <p:cNvSpPr txBox="1"/>
              <p:nvPr/>
            </p:nvSpPr>
            <p:spPr>
              <a:xfrm>
                <a:off x="1173807" y="4605661"/>
                <a:ext cx="6014086" cy="14523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2" name="テキスト ボックス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807" y="4605661"/>
                <a:ext cx="6014086" cy="14523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正方形/長方形 106"/>
              <p:cNvSpPr/>
              <p:nvPr/>
            </p:nvSpPr>
            <p:spPr>
              <a:xfrm>
                <a:off x="7196321" y="4561273"/>
                <a:ext cx="817853" cy="14529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07" name="正方形/長方形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6321" y="4561273"/>
                <a:ext cx="817853" cy="145296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右矢印 108"/>
          <p:cNvSpPr/>
          <p:nvPr/>
        </p:nvSpPr>
        <p:spPr>
          <a:xfrm>
            <a:off x="6826373" y="5151712"/>
            <a:ext cx="239692" cy="36021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40291960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Simple example</a:t>
            </a:r>
            <a:endParaRPr kumimoji="1" lang="ja-JP" altLang="en-US" dirty="0"/>
          </a:p>
        </p:txBody>
      </p:sp>
      <p:sp>
        <p:nvSpPr>
          <p:cNvPr id="4" name="楕円 3"/>
          <p:cNvSpPr/>
          <p:nvPr/>
        </p:nvSpPr>
        <p:spPr>
          <a:xfrm>
            <a:off x="4733020" y="1796873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>
            <a:endCxn id="4" idx="1"/>
          </p:cNvCxnSpPr>
          <p:nvPr/>
        </p:nvCxnSpPr>
        <p:spPr>
          <a:xfrm>
            <a:off x="3701662" y="1568273"/>
            <a:ext cx="1132570" cy="32981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>
            <a:stCxn id="4" idx="2"/>
          </p:cNvCxnSpPr>
          <p:nvPr/>
        </p:nvCxnSpPr>
        <p:spPr>
          <a:xfrm flipH="1">
            <a:off x="3701662" y="2142431"/>
            <a:ext cx="1031358" cy="1594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3425561" y="1383958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561" y="1383958"/>
                <a:ext cx="276101" cy="276999"/>
              </a:xfrm>
              <a:prstGeom prst="rect">
                <a:avLst/>
              </a:prstGeom>
              <a:blipFill>
                <a:blip r:embed="rId2"/>
                <a:stretch>
                  <a:fillRect l="-13333" r="-6667" b="-1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3425561" y="1960659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561" y="1960659"/>
                <a:ext cx="281423" cy="276999"/>
              </a:xfrm>
              <a:prstGeom prst="rect">
                <a:avLst/>
              </a:prstGeom>
              <a:blipFill>
                <a:blip r:embed="rId3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矢印コネクタ 10"/>
          <p:cNvCxnSpPr>
            <a:stCxn id="4" idx="6"/>
          </p:cNvCxnSpPr>
          <p:nvPr/>
        </p:nvCxnSpPr>
        <p:spPr>
          <a:xfrm>
            <a:off x="5424136" y="2142431"/>
            <a:ext cx="279530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730592" y="2724656"/>
            <a:ext cx="19473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6836910" y="1697301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6910" y="1697301"/>
                <a:ext cx="186718" cy="276999"/>
              </a:xfrm>
              <a:prstGeom prst="rect">
                <a:avLst/>
              </a:prstGeom>
              <a:blipFill>
                <a:blip r:embed="rId4"/>
                <a:stretch>
                  <a:fillRect l="-33333" r="-30000"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フローチャート: 論理積ゲート 17"/>
          <p:cNvSpPr/>
          <p:nvPr/>
        </p:nvSpPr>
        <p:spPr>
          <a:xfrm>
            <a:off x="907661" y="1176561"/>
            <a:ext cx="935916" cy="725820"/>
          </a:xfrm>
          <a:prstGeom prst="flowChartDe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/>
          <p:cNvCxnSpPr/>
          <p:nvPr/>
        </p:nvCxnSpPr>
        <p:spPr>
          <a:xfrm>
            <a:off x="477627" y="1289140"/>
            <a:ext cx="4300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477627" y="1747372"/>
            <a:ext cx="4300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178545" y="1120955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45" y="1120955"/>
                <a:ext cx="276101" cy="276999"/>
              </a:xfrm>
              <a:prstGeom prst="rect">
                <a:avLst/>
              </a:prstGeom>
              <a:blipFill>
                <a:blip r:embed="rId5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/>
              <p:cNvSpPr txBox="1"/>
              <p:nvPr/>
            </p:nvSpPr>
            <p:spPr>
              <a:xfrm>
                <a:off x="178545" y="1566942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45" y="1566942"/>
                <a:ext cx="281423" cy="276999"/>
              </a:xfrm>
              <a:prstGeom prst="rect">
                <a:avLst/>
              </a:prstGeom>
              <a:blipFill>
                <a:blip r:embed="rId6"/>
                <a:stretch>
                  <a:fillRect l="-13043" r="-8696" b="-1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コネクタ 24"/>
          <p:cNvCxnSpPr>
            <a:stCxn id="18" idx="3"/>
          </p:cNvCxnSpPr>
          <p:nvPr/>
        </p:nvCxnSpPr>
        <p:spPr>
          <a:xfrm>
            <a:off x="1843577" y="1539471"/>
            <a:ext cx="2827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2168409" y="1387695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409" y="1387695"/>
                <a:ext cx="186718" cy="276999"/>
              </a:xfrm>
              <a:prstGeom prst="rect">
                <a:avLst/>
              </a:prstGeom>
              <a:blipFill>
                <a:blip r:embed="rId7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右矢印 26"/>
          <p:cNvSpPr/>
          <p:nvPr/>
        </p:nvSpPr>
        <p:spPr>
          <a:xfrm>
            <a:off x="2616842" y="1886315"/>
            <a:ext cx="376518" cy="634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007771" y="841227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AND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表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5817229"/>
                  </p:ext>
                </p:extLst>
              </p:nvPr>
            </p:nvGraphicFramePr>
            <p:xfrm>
              <a:off x="710071" y="2092736"/>
              <a:ext cx="1257253" cy="139920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399352">
                      <a:extLst>
                        <a:ext uri="{9D8B030D-6E8A-4147-A177-3AD203B41FA5}">
                          <a16:colId xmlns:a16="http://schemas.microsoft.com/office/drawing/2014/main" val="3794319138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val="3485349666"/>
                        </a:ext>
                      </a:extLst>
                    </a:gridCol>
                    <a:gridCol w="458549">
                      <a:extLst>
                        <a:ext uri="{9D8B030D-6E8A-4147-A177-3AD203B41FA5}">
                          <a16:colId xmlns:a16="http://schemas.microsoft.com/office/drawing/2014/main" val="1657222314"/>
                        </a:ext>
                      </a:extLst>
                    </a:gridCol>
                  </a:tblGrid>
                  <a:tr h="1880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6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6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6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871833186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2503296175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075581083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4116625603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3773142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表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5817229"/>
                  </p:ext>
                </p:extLst>
              </p:nvPr>
            </p:nvGraphicFramePr>
            <p:xfrm>
              <a:off x="710071" y="2092736"/>
              <a:ext cx="1257253" cy="139920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399352">
                      <a:extLst>
                        <a:ext uri="{9D8B030D-6E8A-4147-A177-3AD203B41FA5}">
                          <a16:colId xmlns:a16="http://schemas.microsoft.com/office/drawing/2014/main" val="3794319138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val="3485349666"/>
                        </a:ext>
                      </a:extLst>
                    </a:gridCol>
                    <a:gridCol w="458549">
                      <a:extLst>
                        <a:ext uri="{9D8B030D-6E8A-4147-A177-3AD203B41FA5}">
                          <a16:colId xmlns:a16="http://schemas.microsoft.com/office/drawing/2014/main" val="1657222314"/>
                        </a:ext>
                      </a:extLst>
                    </a:gridCol>
                  </a:tblGrid>
                  <a:tr h="279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>
                        <a:blipFill>
                          <a:blip r:embed="rId8"/>
                          <a:stretch>
                            <a:fillRect l="-1515" t="-2174" r="-219697" b="-43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>
                        <a:blipFill>
                          <a:blip r:embed="rId8"/>
                          <a:stretch>
                            <a:fillRect l="-101515" t="-2174" r="-119697" b="-43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>
                        <a:blipFill>
                          <a:blip r:embed="rId8"/>
                          <a:stretch>
                            <a:fillRect l="-177333" t="-2174" r="-5333" b="-4304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1833186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2503296175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075581083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4116625603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37731420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1" name="直線コネクタ 30"/>
          <p:cNvCxnSpPr/>
          <p:nvPr/>
        </p:nvCxnSpPr>
        <p:spPr>
          <a:xfrm flipH="1">
            <a:off x="3925325" y="2386271"/>
            <a:ext cx="908907" cy="47688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4517094" y="1490082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094" y="1490082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5769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4311989" y="1847416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989" y="1847416"/>
                <a:ext cx="322461" cy="276999"/>
              </a:xfrm>
              <a:prstGeom prst="rect">
                <a:avLst/>
              </a:prstGeom>
              <a:blipFill>
                <a:blip r:embed="rId10"/>
                <a:stretch>
                  <a:fillRect l="-9434" r="-9434" b="-1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4463032" y="2255267"/>
                <a:ext cx="182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032" y="2255267"/>
                <a:ext cx="182999" cy="276999"/>
              </a:xfrm>
              <a:prstGeom prst="rect">
                <a:avLst/>
              </a:prstGeom>
              <a:blipFill>
                <a:blip r:embed="rId11"/>
                <a:stretch>
                  <a:fillRect l="-33333" r="-26667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正方形/長方形 35"/>
          <p:cNvSpPr/>
          <p:nvPr/>
        </p:nvSpPr>
        <p:spPr>
          <a:xfrm>
            <a:off x="6005637" y="1886315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pic>
        <p:nvPicPr>
          <p:cNvPr id="37" name="図 3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77604" y="1965867"/>
            <a:ext cx="508816" cy="3723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1658386" y="4156960"/>
                <a:ext cx="5609292" cy="8748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dirty="0" smtClean="0">
                    <a:solidFill>
                      <a:srgbClr val="FF0000"/>
                    </a:solidFill>
                  </a:rPr>
                  <a:t>we want to get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ja-JP" alt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ja-JP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ja-JP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ja-JP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ja-JP" alt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ja-JP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ja-JP" sz="3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3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altLang="ja-JP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ja-JP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ja-JP" alt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kumimoji="1" lang="ja-JP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386" y="4156960"/>
                <a:ext cx="5609292" cy="874855"/>
              </a:xfrm>
              <a:prstGeom prst="rect">
                <a:avLst/>
              </a:prstGeom>
              <a:blipFill>
                <a:blip r:embed="rId13"/>
                <a:stretch>
                  <a:fillRect l="-2717" b="-48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正方形/長方形 43"/>
          <p:cNvSpPr/>
          <p:nvPr/>
        </p:nvSpPr>
        <p:spPr>
          <a:xfrm>
            <a:off x="7210832" y="1876466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MSE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8318054" y="1994081"/>
                <a:ext cx="5799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𝐿𝑂𝑆𝑆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054" y="1994081"/>
                <a:ext cx="579967" cy="276999"/>
              </a:xfrm>
              <a:prstGeom prst="rect">
                <a:avLst/>
              </a:prstGeom>
              <a:blipFill>
                <a:blip r:embed="rId14"/>
                <a:stretch>
                  <a:fillRect l="-9474" r="-9474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7310019" y="1353202"/>
                <a:ext cx="37424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019" y="1353202"/>
                <a:ext cx="374244" cy="276999"/>
              </a:xfrm>
              <a:prstGeom prst="rect">
                <a:avLst/>
              </a:prstGeom>
              <a:blipFill>
                <a:blip r:embed="rId1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線コネクタ 48"/>
          <p:cNvCxnSpPr/>
          <p:nvPr/>
        </p:nvCxnSpPr>
        <p:spPr>
          <a:xfrm flipV="1">
            <a:off x="7498031" y="1637703"/>
            <a:ext cx="0" cy="20623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5612069" y="1692653"/>
                <a:ext cx="183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069" y="1692653"/>
                <a:ext cx="183960" cy="276999"/>
              </a:xfrm>
              <a:prstGeom prst="rect">
                <a:avLst/>
              </a:prstGeom>
              <a:blipFill>
                <a:blip r:embed="rId16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テキスト ボックス 53"/>
          <p:cNvSpPr txBox="1"/>
          <p:nvPr/>
        </p:nvSpPr>
        <p:spPr>
          <a:xfrm>
            <a:off x="5933191" y="1543412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Sigmoid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1791425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2296160" y="4978400"/>
            <a:ext cx="3982720" cy="11033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The</a:t>
            </a:r>
            <a:r>
              <a:rPr lang="ja-JP" altLang="en-US" dirty="0" smtClean="0"/>
              <a:t> </a:t>
            </a:r>
            <a:r>
              <a:rPr lang="en-US" altLang="ja-JP" dirty="0" smtClean="0"/>
              <a:t>Composite</a:t>
            </a:r>
            <a:r>
              <a:rPr lang="ja-JP" altLang="en-US" dirty="0" smtClean="0"/>
              <a:t> </a:t>
            </a:r>
            <a:r>
              <a:rPr lang="en-US" altLang="ja-JP" dirty="0" smtClean="0"/>
              <a:t>Function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Rule (Chain Rule)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620951" y="1146048"/>
                <a:ext cx="80294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dirty="0" smtClean="0"/>
                  <a:t>If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en-US" altLang="ja-JP" sz="2000" dirty="0" smtClean="0"/>
                  <a:t> is a function of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kumimoji="1" lang="ja-JP" altLang="en-US" sz="2000" dirty="0" smtClean="0"/>
                  <a:t> </a:t>
                </a:r>
                <a:r>
                  <a:rPr kumimoji="1" lang="en-US" altLang="ja-JP" sz="2000" dirty="0" smtClean="0"/>
                  <a:t>and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kumimoji="1" lang="ja-JP" altLang="en-US" sz="2000" dirty="0" smtClean="0"/>
                  <a:t> </a:t>
                </a:r>
                <a:r>
                  <a:rPr kumimoji="1" lang="en-US" altLang="ja-JP" sz="2000" dirty="0" smtClean="0"/>
                  <a:t>is a function of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sz="2000" dirty="0" smtClean="0"/>
                  <a:t> </a:t>
                </a:r>
                <a:r>
                  <a:rPr kumimoji="1" lang="en-US" altLang="ja-JP" sz="2000" dirty="0" err="1" smtClean="0"/>
                  <a:t>i.e</a:t>
                </a:r>
                <a:r>
                  <a:rPr kumimoji="1" lang="en-US" altLang="ja-JP" sz="2000" dirty="0" smtClean="0"/>
                  <a:t>,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ja-JP" sz="2000" dirty="0" smtClean="0"/>
                  <a:t>, then</a:t>
                </a:r>
                <a:endParaRPr kumimoji="1" lang="ja-JP" altLang="en-US" sz="20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51" y="1146048"/>
                <a:ext cx="8029442" cy="400110"/>
              </a:xfrm>
              <a:prstGeom prst="rect">
                <a:avLst/>
              </a:prstGeom>
              <a:blipFill>
                <a:blip r:embed="rId2"/>
                <a:stretch>
                  <a:fillRect l="-835" t="-7576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2740153" y="1810512"/>
                <a:ext cx="2380487" cy="910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den>
                      </m:f>
                      <m:r>
                        <a:rPr lang="ja-JP" altLang="en-US" sz="2800" i="1">
                          <a:latin typeface="Cambria Math" panose="02040503050406030204" pitchFamily="18" charset="0"/>
                        </a:rPr>
                        <m:t>・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153" y="1810512"/>
                <a:ext cx="2380487" cy="9103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5565648" y="2071672"/>
            <a:ext cx="1914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・・・</a:t>
            </a:r>
            <a:r>
              <a:rPr kumimoji="1" lang="en-US" altLang="ja-JP" sz="2400" dirty="0" smtClean="0"/>
              <a:t>Chain</a:t>
            </a:r>
            <a:r>
              <a:rPr kumimoji="1" lang="ja-JP" altLang="en-US" sz="2400" dirty="0" smtClean="0"/>
              <a:t> </a:t>
            </a:r>
            <a:r>
              <a:rPr kumimoji="1" lang="en-US" altLang="ja-JP" sz="2400" dirty="0" smtClean="0"/>
              <a:t>rule</a:t>
            </a:r>
            <a:endParaRPr kumimoji="1" lang="ja-JP" altLang="en-US" sz="2400" dirty="0"/>
          </a:p>
        </p:txBody>
      </p:sp>
      <p:sp>
        <p:nvSpPr>
          <p:cNvPr id="7" name="正方形/長方形 6"/>
          <p:cNvSpPr/>
          <p:nvPr/>
        </p:nvSpPr>
        <p:spPr>
          <a:xfrm>
            <a:off x="620951" y="3114723"/>
            <a:ext cx="12070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solidFill>
                  <a:srgbClr val="212121"/>
                </a:solidFill>
                <a:latin typeface="arial" panose="020B0604020202020204" pitchFamily="34" charset="0"/>
              </a:rPr>
              <a:t>Similarly,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2746249" y="3358157"/>
                <a:ext cx="2380487" cy="911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kumimoji="1" lang="ja-JP" alt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kumimoji="1" lang="ja-JP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ja-JP" altLang="en-US" sz="2800" i="1">
                          <a:latin typeface="Cambria Math" panose="02040503050406030204" pitchFamily="18" charset="0"/>
                        </a:rPr>
                        <m:t>・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kumimoji="1" lang="ja-JP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249" y="3358157"/>
                <a:ext cx="2380487" cy="9115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正方形/長方形 8"/>
          <p:cNvSpPr/>
          <p:nvPr/>
        </p:nvSpPr>
        <p:spPr>
          <a:xfrm>
            <a:off x="620951" y="4652510"/>
            <a:ext cx="15854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 smtClean="0"/>
              <a:t>Fu</a:t>
            </a:r>
            <a:r>
              <a:rPr lang="ja-JP" altLang="en-US" sz="2000" dirty="0" smtClean="0"/>
              <a:t>rthermore</a:t>
            </a:r>
            <a:r>
              <a:rPr lang="en-US" altLang="ja-JP" sz="2000" dirty="0" smtClean="0"/>
              <a:t>,</a:t>
            </a:r>
            <a:endParaRPr lang="ja-JP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2478025" y="5052620"/>
                <a:ext cx="3611879" cy="985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ja-JP" altLang="en-US" sz="2800" i="1">
                          <a:latin typeface="Cambria Math" panose="02040503050406030204" pitchFamily="18" charset="0"/>
                        </a:rPr>
                        <m:t>・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kumimoji="1" lang="ja-JP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ja-JP" altLang="en-US" sz="2800" i="1">
                          <a:latin typeface="Cambria Math" panose="02040503050406030204" pitchFamily="18" charset="0"/>
                        </a:rPr>
                        <m:t>・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025" y="5052620"/>
                <a:ext cx="3611879" cy="9852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85871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四角形吹き出し 57"/>
          <p:cNvSpPr/>
          <p:nvPr/>
        </p:nvSpPr>
        <p:spPr>
          <a:xfrm>
            <a:off x="3929679" y="5271419"/>
            <a:ext cx="4988734" cy="1263178"/>
          </a:xfrm>
          <a:prstGeom prst="wedgeRectCallout">
            <a:avLst>
              <a:gd name="adj1" fmla="val 6864"/>
              <a:gd name="adj2" fmla="val -303882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四角形吹き出し 56"/>
          <p:cNvSpPr/>
          <p:nvPr/>
        </p:nvSpPr>
        <p:spPr>
          <a:xfrm>
            <a:off x="1663792" y="4038892"/>
            <a:ext cx="4988734" cy="912860"/>
          </a:xfrm>
          <a:prstGeom prst="wedgeRectCallout">
            <a:avLst>
              <a:gd name="adj1" fmla="val -4133"/>
              <a:gd name="adj2" fmla="val -26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吹き出し 14"/>
          <p:cNvSpPr/>
          <p:nvPr/>
        </p:nvSpPr>
        <p:spPr>
          <a:xfrm>
            <a:off x="528146" y="2807237"/>
            <a:ext cx="4988734" cy="697646"/>
          </a:xfrm>
          <a:prstGeom prst="wedgeRectCallout">
            <a:avLst>
              <a:gd name="adj1" fmla="val -26128"/>
              <a:gd name="adj2" fmla="val -132648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Simple example</a:t>
            </a:r>
            <a:endParaRPr kumimoji="1" lang="ja-JP" altLang="en-US" dirty="0"/>
          </a:p>
        </p:txBody>
      </p:sp>
      <p:sp>
        <p:nvSpPr>
          <p:cNvPr id="4" name="楕円 3"/>
          <p:cNvSpPr/>
          <p:nvPr/>
        </p:nvSpPr>
        <p:spPr>
          <a:xfrm>
            <a:off x="1433208" y="1436678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>
            <a:endCxn id="4" idx="1"/>
          </p:cNvCxnSpPr>
          <p:nvPr/>
        </p:nvCxnSpPr>
        <p:spPr>
          <a:xfrm>
            <a:off x="401850" y="1208078"/>
            <a:ext cx="1132570" cy="32981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>
            <a:stCxn id="4" idx="2"/>
          </p:cNvCxnSpPr>
          <p:nvPr/>
        </p:nvCxnSpPr>
        <p:spPr>
          <a:xfrm flipH="1">
            <a:off x="401850" y="1782236"/>
            <a:ext cx="1031358" cy="1594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125749" y="1023763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49" y="1023763"/>
                <a:ext cx="276101" cy="276999"/>
              </a:xfrm>
              <a:prstGeom prst="rect">
                <a:avLst/>
              </a:prstGeom>
              <a:blipFill>
                <a:blip r:embed="rId2"/>
                <a:stretch>
                  <a:fillRect l="-13333" r="-6667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25749" y="1600464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49" y="1600464"/>
                <a:ext cx="281423" cy="276999"/>
              </a:xfrm>
              <a:prstGeom prst="rect">
                <a:avLst/>
              </a:prstGeom>
              <a:blipFill>
                <a:blip r:embed="rId3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/>
          <p:cNvSpPr txBox="1"/>
          <p:nvPr/>
        </p:nvSpPr>
        <p:spPr>
          <a:xfrm>
            <a:off x="430780" y="2364461"/>
            <a:ext cx="19473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5097502" y="1332695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502" y="1332695"/>
                <a:ext cx="186718" cy="276999"/>
              </a:xfrm>
              <a:prstGeom prst="rect">
                <a:avLst/>
              </a:prstGeom>
              <a:blipFill>
                <a:blip r:embed="rId4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コネクタ 30"/>
          <p:cNvCxnSpPr/>
          <p:nvPr/>
        </p:nvCxnSpPr>
        <p:spPr>
          <a:xfrm flipH="1">
            <a:off x="625513" y="2026076"/>
            <a:ext cx="908907" cy="47688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1217282" y="1129887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282" y="1129887"/>
                <a:ext cx="317138" cy="276999"/>
              </a:xfrm>
              <a:prstGeom prst="rect">
                <a:avLst/>
              </a:prstGeom>
              <a:blipFill>
                <a:blip r:embed="rId5"/>
                <a:stretch>
                  <a:fillRect l="-11538" r="-5769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1012177" y="148722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177" y="1487221"/>
                <a:ext cx="322461" cy="276999"/>
              </a:xfrm>
              <a:prstGeom prst="rect">
                <a:avLst/>
              </a:prstGeom>
              <a:blipFill>
                <a:blip r:embed="rId6"/>
                <a:stretch>
                  <a:fillRect l="-9434" r="-9434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1163220" y="1895072"/>
                <a:ext cx="182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220" y="1895072"/>
                <a:ext cx="182999" cy="276999"/>
              </a:xfrm>
              <a:prstGeom prst="rect">
                <a:avLst/>
              </a:prstGeom>
              <a:blipFill>
                <a:blip r:embed="rId7"/>
                <a:stretch>
                  <a:fillRect l="-33333" r="-26667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正方形/長方形 35"/>
          <p:cNvSpPr/>
          <p:nvPr/>
        </p:nvSpPr>
        <p:spPr>
          <a:xfrm>
            <a:off x="3670477" y="1516271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pic>
        <p:nvPicPr>
          <p:cNvPr id="37" name="図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42444" y="1595823"/>
            <a:ext cx="508816" cy="372337"/>
          </a:xfrm>
          <a:prstGeom prst="rect">
            <a:avLst/>
          </a:prstGeom>
        </p:spPr>
      </p:pic>
      <p:sp>
        <p:nvSpPr>
          <p:cNvPr id="44" name="正方形/長方形 43"/>
          <p:cNvSpPr/>
          <p:nvPr/>
        </p:nvSpPr>
        <p:spPr>
          <a:xfrm>
            <a:off x="6424046" y="1516271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MSE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8170078" y="1633885"/>
                <a:ext cx="5799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𝐿𝑂𝑆𝑆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078" y="1633885"/>
                <a:ext cx="579967" cy="276999"/>
              </a:xfrm>
              <a:prstGeom prst="rect">
                <a:avLst/>
              </a:prstGeom>
              <a:blipFill>
                <a:blip r:embed="rId9"/>
                <a:stretch>
                  <a:fillRect l="-8421" r="-10526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6523233" y="993007"/>
                <a:ext cx="37424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233" y="993007"/>
                <a:ext cx="374244" cy="276999"/>
              </a:xfrm>
              <a:prstGeom prst="rect">
                <a:avLst/>
              </a:prstGeom>
              <a:blipFill>
                <a:blip r:embed="rId10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線コネクタ 48"/>
          <p:cNvCxnSpPr/>
          <p:nvPr/>
        </p:nvCxnSpPr>
        <p:spPr>
          <a:xfrm flipV="1">
            <a:off x="6711245" y="1277508"/>
            <a:ext cx="0" cy="20623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2547985" y="1345246"/>
                <a:ext cx="183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985" y="1345246"/>
                <a:ext cx="183960" cy="276999"/>
              </a:xfrm>
              <a:prstGeom prst="rect">
                <a:avLst/>
              </a:prstGeom>
              <a:blipFill>
                <a:blip r:embed="rId11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テキスト ボックス 53"/>
          <p:cNvSpPr txBox="1"/>
          <p:nvPr/>
        </p:nvSpPr>
        <p:spPr>
          <a:xfrm>
            <a:off x="3598031" y="1173368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Sigmoid</a:t>
            </a:r>
            <a:endParaRPr kumimoji="1" lang="ja-JP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4422076" y="5423715"/>
                <a:ext cx="4267515" cy="741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𝐿𝑂𝑆𝑆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076" y="5423715"/>
                <a:ext cx="4267515" cy="74155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テキスト ボックス 40"/>
          <p:cNvSpPr txBox="1"/>
          <p:nvPr/>
        </p:nvSpPr>
        <p:spPr>
          <a:xfrm>
            <a:off x="5167308" y="6165265"/>
            <a:ext cx="297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MSE is always positive value.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正方形/長方形 42"/>
              <p:cNvSpPr/>
              <p:nvPr/>
            </p:nvSpPr>
            <p:spPr>
              <a:xfrm>
                <a:off x="724237" y="2932885"/>
                <a:ext cx="5189580" cy="4619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m:rPr>
                        <m:aln/>
                      </m:rP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sz="24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43" name="正方形/長方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237" y="2932885"/>
                <a:ext cx="5189580" cy="461986"/>
              </a:xfrm>
              <a:prstGeom prst="rect">
                <a:avLst/>
              </a:prstGeom>
              <a:blipFill>
                <a:blip r:embed="rId13"/>
                <a:stretch>
                  <a:fillRect l="-353" t="-130263" b="-1947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正方形/長方形 49"/>
              <p:cNvSpPr/>
              <p:nvPr/>
            </p:nvSpPr>
            <p:spPr>
              <a:xfrm>
                <a:off x="2419262" y="4057338"/>
                <a:ext cx="3269029" cy="7862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m:rPr>
                          <m:aln/>
                        </m:rP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50" name="正方形/長方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262" y="4057338"/>
                <a:ext cx="3269029" cy="78624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右矢印 11"/>
          <p:cNvSpPr/>
          <p:nvPr/>
        </p:nvSpPr>
        <p:spPr>
          <a:xfrm>
            <a:off x="2139059" y="1565104"/>
            <a:ext cx="1531418" cy="43377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右矢印 54"/>
          <p:cNvSpPr/>
          <p:nvPr/>
        </p:nvSpPr>
        <p:spPr>
          <a:xfrm>
            <a:off x="4331793" y="1555499"/>
            <a:ext cx="2039458" cy="43377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右矢印 55"/>
          <p:cNvSpPr/>
          <p:nvPr/>
        </p:nvSpPr>
        <p:spPr>
          <a:xfrm>
            <a:off x="7082560" y="1545962"/>
            <a:ext cx="1052723" cy="43377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17683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正方形/長方形 37"/>
          <p:cNvSpPr/>
          <p:nvPr/>
        </p:nvSpPr>
        <p:spPr>
          <a:xfrm>
            <a:off x="1038512" y="5218844"/>
            <a:ext cx="5119038" cy="9333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625513" y="4002798"/>
            <a:ext cx="5119037" cy="883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179773" y="2827256"/>
            <a:ext cx="5104344" cy="8986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Simple example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1128796" y="5284550"/>
                <a:ext cx="4267515" cy="741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𝐿𝑂𝑆𝑆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796" y="5284550"/>
                <a:ext cx="4267515" cy="7415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正方形/長方形 44"/>
              <p:cNvSpPr/>
              <p:nvPr/>
            </p:nvSpPr>
            <p:spPr>
              <a:xfrm>
                <a:off x="558902" y="4043506"/>
                <a:ext cx="3269029" cy="7862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m:rPr>
                          <m:aln/>
                        </m:rP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45" name="正方形/長方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02" y="4043506"/>
                <a:ext cx="3269029" cy="7862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正方形/長方形 55"/>
              <p:cNvSpPr/>
              <p:nvPr/>
            </p:nvSpPr>
            <p:spPr>
              <a:xfrm>
                <a:off x="278497" y="3107927"/>
                <a:ext cx="5189580" cy="4619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m:rPr>
                        <m:aln/>
                      </m:rP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sz="24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56" name="正方形/長方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97" y="3107927"/>
                <a:ext cx="5189580" cy="461986"/>
              </a:xfrm>
              <a:prstGeom prst="rect">
                <a:avLst/>
              </a:prstGeom>
              <a:blipFill>
                <a:blip r:embed="rId4"/>
                <a:stretch>
                  <a:fillRect l="-353" t="-130263" b="-1947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5982286" y="5347835"/>
                <a:ext cx="2539890" cy="7654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m:rPr>
                          <m:aln/>
                        </m:rP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en-US" altLang="ja-JP" sz="2400" b="0" dirty="0" smtClean="0"/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286" y="5347835"/>
                <a:ext cx="2539890" cy="7654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正方形/長方形 56"/>
              <p:cNvSpPr/>
              <p:nvPr/>
            </p:nvSpPr>
            <p:spPr>
              <a:xfrm>
                <a:off x="5962226" y="4095344"/>
                <a:ext cx="2215415" cy="8568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(1−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57" name="正方形/長方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226" y="4095344"/>
                <a:ext cx="2215415" cy="8568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正方形/長方形 57"/>
              <p:cNvSpPr/>
              <p:nvPr/>
            </p:nvSpPr>
            <p:spPr>
              <a:xfrm>
                <a:off x="5468077" y="2941149"/>
                <a:ext cx="1409040" cy="8570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58" name="正方形/長方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077" y="2941149"/>
                <a:ext cx="1409040" cy="8570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正方形/長方形 58"/>
              <p:cNvSpPr/>
              <p:nvPr/>
            </p:nvSpPr>
            <p:spPr>
              <a:xfrm>
                <a:off x="7281150" y="2971788"/>
                <a:ext cx="1170513" cy="7945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59" name="正方形/長方形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150" y="2971788"/>
                <a:ext cx="1170513" cy="7945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楕円 59"/>
          <p:cNvSpPr/>
          <p:nvPr/>
        </p:nvSpPr>
        <p:spPr>
          <a:xfrm>
            <a:off x="1433208" y="1436678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2" name="直線コネクタ 61"/>
          <p:cNvCxnSpPr>
            <a:stCxn id="60" idx="2"/>
          </p:cNvCxnSpPr>
          <p:nvPr/>
        </p:nvCxnSpPr>
        <p:spPr>
          <a:xfrm flipH="1">
            <a:off x="401850" y="1782236"/>
            <a:ext cx="1031358" cy="1594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83607" y="983566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7" y="983566"/>
                <a:ext cx="276101" cy="276999"/>
              </a:xfrm>
              <a:prstGeom prst="rect">
                <a:avLst/>
              </a:prstGeom>
              <a:blipFill>
                <a:blip r:embed="rId9"/>
                <a:stretch>
                  <a:fillRect l="-13333" r="-6667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/>
              <p:cNvSpPr txBox="1"/>
              <p:nvPr/>
            </p:nvSpPr>
            <p:spPr>
              <a:xfrm>
                <a:off x="125749" y="1600464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4" name="テキスト ボックス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49" y="1600464"/>
                <a:ext cx="281423" cy="276999"/>
              </a:xfrm>
              <a:prstGeom prst="rect">
                <a:avLst/>
              </a:prstGeom>
              <a:blipFill>
                <a:blip r:embed="rId10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テキスト ボックス 64"/>
          <p:cNvSpPr txBox="1"/>
          <p:nvPr/>
        </p:nvSpPr>
        <p:spPr>
          <a:xfrm>
            <a:off x="430780" y="2364461"/>
            <a:ext cx="19473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5097502" y="1332695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502" y="1332695"/>
                <a:ext cx="186718" cy="276999"/>
              </a:xfrm>
              <a:prstGeom prst="rect">
                <a:avLst/>
              </a:prstGeom>
              <a:blipFill>
                <a:blip r:embed="rId11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直線コネクタ 66"/>
          <p:cNvCxnSpPr/>
          <p:nvPr/>
        </p:nvCxnSpPr>
        <p:spPr>
          <a:xfrm flipH="1">
            <a:off x="625513" y="2026076"/>
            <a:ext cx="908907" cy="47688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/>
              <p:cNvSpPr txBox="1"/>
              <p:nvPr/>
            </p:nvSpPr>
            <p:spPr>
              <a:xfrm>
                <a:off x="1052638" y="1038744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8" name="テキスト ボックス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638" y="1038744"/>
                <a:ext cx="317138" cy="276999"/>
              </a:xfrm>
              <a:prstGeom prst="rect">
                <a:avLst/>
              </a:prstGeom>
              <a:blipFill>
                <a:blip r:embed="rId12"/>
                <a:stretch>
                  <a:fillRect l="-11538" r="-5769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/>
              <p:cNvSpPr txBox="1"/>
              <p:nvPr/>
            </p:nvSpPr>
            <p:spPr>
              <a:xfrm>
                <a:off x="892735" y="1487221"/>
                <a:ext cx="44190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9" name="テキスト ボックス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735" y="1487221"/>
                <a:ext cx="441903" cy="276999"/>
              </a:xfrm>
              <a:prstGeom prst="rect">
                <a:avLst/>
              </a:prstGeom>
              <a:blipFill>
                <a:blip r:embed="rId13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/>
              <p:cNvSpPr txBox="1"/>
              <p:nvPr/>
            </p:nvSpPr>
            <p:spPr>
              <a:xfrm>
                <a:off x="1163220" y="1895072"/>
                <a:ext cx="182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0" name="テキスト ボックス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220" y="1895072"/>
                <a:ext cx="182999" cy="276999"/>
              </a:xfrm>
              <a:prstGeom prst="rect">
                <a:avLst/>
              </a:prstGeom>
              <a:blipFill>
                <a:blip r:embed="rId14"/>
                <a:stretch>
                  <a:fillRect l="-33333" r="-26667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正方形/長方形 70"/>
          <p:cNvSpPr/>
          <p:nvPr/>
        </p:nvSpPr>
        <p:spPr>
          <a:xfrm>
            <a:off x="3670477" y="1516271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pic>
        <p:nvPicPr>
          <p:cNvPr id="72" name="図 7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742444" y="1595823"/>
            <a:ext cx="508816" cy="372337"/>
          </a:xfrm>
          <a:prstGeom prst="rect">
            <a:avLst/>
          </a:prstGeom>
        </p:spPr>
      </p:pic>
      <p:sp>
        <p:nvSpPr>
          <p:cNvPr id="73" name="正方形/長方形 72"/>
          <p:cNvSpPr/>
          <p:nvPr/>
        </p:nvSpPr>
        <p:spPr>
          <a:xfrm>
            <a:off x="6424046" y="1516271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MSE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/>
              <p:cNvSpPr txBox="1"/>
              <p:nvPr/>
            </p:nvSpPr>
            <p:spPr>
              <a:xfrm>
                <a:off x="8170078" y="1633885"/>
                <a:ext cx="5799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𝐿𝑂𝑆𝑆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4" name="テキスト ボックス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078" y="1633885"/>
                <a:ext cx="579967" cy="276999"/>
              </a:xfrm>
              <a:prstGeom prst="rect">
                <a:avLst/>
              </a:prstGeom>
              <a:blipFill>
                <a:blip r:embed="rId16"/>
                <a:stretch>
                  <a:fillRect l="-8421" r="-10526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/>
              <p:cNvSpPr txBox="1"/>
              <p:nvPr/>
            </p:nvSpPr>
            <p:spPr>
              <a:xfrm>
                <a:off x="6523233" y="993007"/>
                <a:ext cx="37424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5" name="テキスト ボックス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233" y="993007"/>
                <a:ext cx="374244" cy="276999"/>
              </a:xfrm>
              <a:prstGeom prst="rect">
                <a:avLst/>
              </a:prstGeom>
              <a:blipFill>
                <a:blip r:embed="rId17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コネクタ 75"/>
          <p:cNvCxnSpPr/>
          <p:nvPr/>
        </p:nvCxnSpPr>
        <p:spPr>
          <a:xfrm flipV="1">
            <a:off x="6711245" y="1277508"/>
            <a:ext cx="0" cy="20623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/>
              <p:cNvSpPr txBox="1"/>
              <p:nvPr/>
            </p:nvSpPr>
            <p:spPr>
              <a:xfrm>
                <a:off x="2547985" y="1345246"/>
                <a:ext cx="183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7" name="テキスト ボックス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985" y="1345246"/>
                <a:ext cx="183960" cy="276999"/>
              </a:xfrm>
              <a:prstGeom prst="rect">
                <a:avLst/>
              </a:prstGeom>
              <a:blipFill>
                <a:blip r:embed="rId18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テキスト ボックス 77"/>
          <p:cNvSpPr txBox="1"/>
          <p:nvPr/>
        </p:nvSpPr>
        <p:spPr>
          <a:xfrm>
            <a:off x="3598031" y="1173368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Sigmoid</a:t>
            </a:r>
            <a:endParaRPr kumimoji="1" lang="ja-JP" altLang="en-US" sz="1400" dirty="0"/>
          </a:p>
        </p:txBody>
      </p:sp>
      <p:sp>
        <p:nvSpPr>
          <p:cNvPr id="79" name="右矢印 78"/>
          <p:cNvSpPr/>
          <p:nvPr/>
        </p:nvSpPr>
        <p:spPr>
          <a:xfrm>
            <a:off x="2139059" y="1565104"/>
            <a:ext cx="1531418" cy="43377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右矢印 79"/>
          <p:cNvSpPr/>
          <p:nvPr/>
        </p:nvSpPr>
        <p:spPr>
          <a:xfrm>
            <a:off x="4331793" y="1555499"/>
            <a:ext cx="2039458" cy="43377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右矢印 80"/>
          <p:cNvSpPr/>
          <p:nvPr/>
        </p:nvSpPr>
        <p:spPr>
          <a:xfrm>
            <a:off x="7082560" y="1545962"/>
            <a:ext cx="1052723" cy="43377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右矢印 81"/>
          <p:cNvSpPr/>
          <p:nvPr/>
        </p:nvSpPr>
        <p:spPr>
          <a:xfrm rot="980660">
            <a:off x="355395" y="1179453"/>
            <a:ext cx="1148453" cy="43377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804727" y="769995"/>
            <a:ext cx="2639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Forward calculation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0314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17477" y="162910"/>
            <a:ext cx="7543800" cy="593835"/>
          </a:xfrm>
        </p:spPr>
        <p:txBody>
          <a:bodyPr/>
          <a:lstStyle/>
          <a:p>
            <a:r>
              <a:rPr kumimoji="1" lang="en-US" altLang="ja-JP" dirty="0" smtClean="0"/>
              <a:t>【Appendix】 </a:t>
            </a:r>
            <a:r>
              <a:rPr kumimoji="1" lang="en-US" altLang="ja-JP" dirty="0" err="1" smtClean="0"/>
              <a:t>Differencial</a:t>
            </a:r>
            <a:r>
              <a:rPr kumimoji="1" lang="en-US" altLang="ja-JP" dirty="0" smtClean="0"/>
              <a:t> of Sigmoid Function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576439" y="1023874"/>
                <a:ext cx="7475093" cy="50032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ja-JP" alt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m:rPr>
                          <m:aln/>
                        </m:rP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sup>
                      </m:sSup>
                      <m:r>
                        <m:rPr>
                          <m:aln/>
                        </m:rP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d>
                        <m:d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ja-JP" sz="24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439" y="1023874"/>
                <a:ext cx="7475093" cy="50032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四角形吹き出し 5"/>
          <p:cNvSpPr/>
          <p:nvPr/>
        </p:nvSpPr>
        <p:spPr>
          <a:xfrm rot="5400000">
            <a:off x="197770" y="2817680"/>
            <a:ext cx="4134260" cy="3545688"/>
          </a:xfrm>
          <a:prstGeom prst="wedgeRectCallout">
            <a:avLst>
              <a:gd name="adj1" fmla="val -57571"/>
              <a:gd name="adj2" fmla="val -41011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1252624" y="3207397"/>
                <a:ext cx="1798522" cy="14550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en-US" altLang="ja-JP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624" y="3207397"/>
                <a:ext cx="1798522" cy="14550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1163008" y="4919553"/>
                <a:ext cx="2423261" cy="153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008" y="4919553"/>
                <a:ext cx="2423261" cy="1539909"/>
              </a:xfrm>
              <a:prstGeom prst="rect">
                <a:avLst/>
              </a:prstGeom>
              <a:blipFill>
                <a:blip r:embed="rId4"/>
                <a:stretch>
                  <a:fillRect l="-5038" r="-83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/>
          <p:cNvSpPr txBox="1"/>
          <p:nvPr/>
        </p:nvSpPr>
        <p:spPr>
          <a:xfrm>
            <a:off x="492056" y="2523394"/>
            <a:ext cx="1131610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reference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771547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正方形/長方形 65"/>
          <p:cNvSpPr/>
          <p:nvPr/>
        </p:nvSpPr>
        <p:spPr>
          <a:xfrm>
            <a:off x="1297128" y="1429098"/>
            <a:ext cx="429898" cy="7529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/>
          <p:cNvSpPr/>
          <p:nvPr/>
        </p:nvSpPr>
        <p:spPr>
          <a:xfrm>
            <a:off x="2690308" y="1912580"/>
            <a:ext cx="429898" cy="7529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/>
          <p:cNvSpPr/>
          <p:nvPr/>
        </p:nvSpPr>
        <p:spPr>
          <a:xfrm>
            <a:off x="3359212" y="1913432"/>
            <a:ext cx="429898" cy="752956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715066" y="1899960"/>
            <a:ext cx="528040" cy="752956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四角形吹き出し 57"/>
          <p:cNvSpPr/>
          <p:nvPr/>
        </p:nvSpPr>
        <p:spPr>
          <a:xfrm>
            <a:off x="5826870" y="3997184"/>
            <a:ext cx="2307374" cy="941848"/>
          </a:xfrm>
          <a:prstGeom prst="wedgeRectCallout">
            <a:avLst>
              <a:gd name="adj1" fmla="val -8107"/>
              <a:gd name="adj2" fmla="val -14315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四角形吹き出し 56"/>
          <p:cNvSpPr/>
          <p:nvPr/>
        </p:nvSpPr>
        <p:spPr>
          <a:xfrm>
            <a:off x="3151884" y="3961462"/>
            <a:ext cx="2381493" cy="996509"/>
          </a:xfrm>
          <a:prstGeom prst="wedgeRectCallout">
            <a:avLst>
              <a:gd name="adj1" fmla="val 23329"/>
              <a:gd name="adj2" fmla="val -132165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吹き出し 14"/>
          <p:cNvSpPr/>
          <p:nvPr/>
        </p:nvSpPr>
        <p:spPr>
          <a:xfrm>
            <a:off x="208829" y="3960974"/>
            <a:ext cx="2789055" cy="996998"/>
          </a:xfrm>
          <a:prstGeom prst="wedgeRectCallout">
            <a:avLst>
              <a:gd name="adj1" fmla="val 8812"/>
              <a:gd name="adj2" fmla="val -125515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Simple example</a:t>
            </a:r>
            <a:endParaRPr kumimoji="1" lang="ja-JP" altLang="en-US" dirty="0"/>
          </a:p>
        </p:txBody>
      </p:sp>
      <p:sp>
        <p:nvSpPr>
          <p:cNvPr id="4" name="楕円 3"/>
          <p:cNvSpPr/>
          <p:nvPr/>
        </p:nvSpPr>
        <p:spPr>
          <a:xfrm>
            <a:off x="1516288" y="2489130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>
            <a:stCxn id="4" idx="2"/>
          </p:cNvCxnSpPr>
          <p:nvPr/>
        </p:nvCxnSpPr>
        <p:spPr>
          <a:xfrm flipH="1">
            <a:off x="484930" y="2834688"/>
            <a:ext cx="1031358" cy="1594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208829" y="2076215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29" y="2076215"/>
                <a:ext cx="276101" cy="276999"/>
              </a:xfrm>
              <a:prstGeom prst="rect">
                <a:avLst/>
              </a:prstGeom>
              <a:blipFill>
                <a:blip r:embed="rId2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208829" y="2652916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29" y="2652916"/>
                <a:ext cx="281423" cy="276999"/>
              </a:xfrm>
              <a:prstGeom prst="rect">
                <a:avLst/>
              </a:prstGeom>
              <a:blipFill>
                <a:blip r:embed="rId3"/>
                <a:stretch>
                  <a:fillRect l="-13043" r="-8696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/>
          <p:cNvSpPr txBox="1"/>
          <p:nvPr/>
        </p:nvSpPr>
        <p:spPr>
          <a:xfrm>
            <a:off x="513860" y="3416913"/>
            <a:ext cx="19473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cxnSp>
        <p:nvCxnSpPr>
          <p:cNvPr id="31" name="直線コネクタ 30"/>
          <p:cNvCxnSpPr/>
          <p:nvPr/>
        </p:nvCxnSpPr>
        <p:spPr>
          <a:xfrm flipH="1">
            <a:off x="708593" y="3078528"/>
            <a:ext cx="908907" cy="47688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4640363" y="2586836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pic>
        <p:nvPicPr>
          <p:cNvPr id="37" name="図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2330" y="2666388"/>
            <a:ext cx="508816" cy="372337"/>
          </a:xfrm>
          <a:prstGeom prst="rect">
            <a:avLst/>
          </a:prstGeom>
        </p:spPr>
      </p:pic>
      <p:sp>
        <p:nvSpPr>
          <p:cNvPr id="44" name="正方形/長方形 43"/>
          <p:cNvSpPr/>
          <p:nvPr/>
        </p:nvSpPr>
        <p:spPr>
          <a:xfrm>
            <a:off x="6507126" y="2568723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MSE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8253158" y="2686337"/>
                <a:ext cx="5799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𝐿𝑂𝑆𝑆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3158" y="2686337"/>
                <a:ext cx="579967" cy="276999"/>
              </a:xfrm>
              <a:prstGeom prst="rect">
                <a:avLst/>
              </a:prstGeom>
              <a:blipFill>
                <a:blip r:embed="rId5"/>
                <a:stretch>
                  <a:fillRect l="-9474" r="-9474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6606313" y="2045459"/>
                <a:ext cx="37424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313" y="2045459"/>
                <a:ext cx="374244" cy="276999"/>
              </a:xfrm>
              <a:prstGeom prst="rect">
                <a:avLst/>
              </a:prstGeom>
              <a:blipFill>
                <a:blip r:embed="rId6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線コネクタ 48"/>
          <p:cNvCxnSpPr/>
          <p:nvPr/>
        </p:nvCxnSpPr>
        <p:spPr>
          <a:xfrm flipV="1">
            <a:off x="6794325" y="2329960"/>
            <a:ext cx="0" cy="20623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4567917" y="2243933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Sigmoid</a:t>
            </a:r>
            <a:endParaRPr kumimoji="1" lang="ja-JP" altLang="en-US" sz="1400" dirty="0"/>
          </a:p>
        </p:txBody>
      </p:sp>
      <p:sp>
        <p:nvSpPr>
          <p:cNvPr id="12" name="右矢印 11"/>
          <p:cNvSpPr/>
          <p:nvPr/>
        </p:nvSpPr>
        <p:spPr>
          <a:xfrm rot="10800000">
            <a:off x="2222139" y="2617555"/>
            <a:ext cx="2379320" cy="433773"/>
          </a:xfrm>
          <a:prstGeom prst="rightArrow">
            <a:avLst/>
          </a:prstGeom>
          <a:solidFill>
            <a:srgbClr val="114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正方形/長方形 31"/>
              <p:cNvSpPr/>
              <p:nvPr/>
            </p:nvSpPr>
            <p:spPr>
              <a:xfrm>
                <a:off x="252254" y="4022299"/>
                <a:ext cx="1409040" cy="8570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32" name="正方形/長方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54" y="4022299"/>
                <a:ext cx="1409040" cy="8570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/>
              <p:cNvSpPr/>
              <p:nvPr/>
            </p:nvSpPr>
            <p:spPr>
              <a:xfrm>
                <a:off x="1767161" y="4062185"/>
                <a:ext cx="1170513" cy="7945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38" name="正方形/長方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161" y="4062185"/>
                <a:ext cx="1170513" cy="7945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正方形/長方形 39"/>
              <p:cNvSpPr/>
              <p:nvPr/>
            </p:nvSpPr>
            <p:spPr>
              <a:xfrm>
                <a:off x="3151885" y="4046473"/>
                <a:ext cx="2215415" cy="8568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(1−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40" name="正方形/長方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885" y="4046473"/>
                <a:ext cx="2215415" cy="85683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5826870" y="4151459"/>
                <a:ext cx="2539890" cy="7654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m:rPr>
                          <m:aln/>
                        </m:rP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en-US" altLang="ja-JP" sz="2400" b="0" dirty="0" smtClean="0"/>
              </a:p>
            </p:txBody>
          </p:sp>
        </mc:Choice>
        <mc:Fallback xmlns=""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870" y="4151459"/>
                <a:ext cx="2539890" cy="76540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右矢印 44"/>
          <p:cNvSpPr/>
          <p:nvPr/>
        </p:nvSpPr>
        <p:spPr>
          <a:xfrm rot="10800000">
            <a:off x="5284975" y="2586837"/>
            <a:ext cx="1169355" cy="433773"/>
          </a:xfrm>
          <a:prstGeom prst="rightArrow">
            <a:avLst/>
          </a:prstGeom>
          <a:solidFill>
            <a:srgbClr val="114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右矢印 46"/>
          <p:cNvSpPr/>
          <p:nvPr/>
        </p:nvSpPr>
        <p:spPr>
          <a:xfrm rot="10800000">
            <a:off x="7140704" y="2586837"/>
            <a:ext cx="1011342" cy="433773"/>
          </a:xfrm>
          <a:prstGeom prst="rightArrow">
            <a:avLst/>
          </a:prstGeom>
          <a:solidFill>
            <a:srgbClr val="114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2433912" y="5621841"/>
            <a:ext cx="3800856" cy="11033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2433912" y="5696061"/>
                <a:ext cx="3611879" cy="985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ja-JP" altLang="en-US" sz="2800" i="1">
                          <a:latin typeface="Cambria Math" panose="02040503050406030204" pitchFamily="18" charset="0"/>
                        </a:rPr>
                        <m:t>・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kumimoji="1" lang="ja-JP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ja-JP" altLang="en-US" sz="2800" i="1">
                          <a:latin typeface="Cambria Math" panose="02040503050406030204" pitchFamily="18" charset="0"/>
                        </a:rPr>
                        <m:t>・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912" y="5696061"/>
                <a:ext cx="3611879" cy="98520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/>
              <p:cNvSpPr txBox="1"/>
              <p:nvPr/>
            </p:nvSpPr>
            <p:spPr>
              <a:xfrm>
                <a:off x="5614714" y="1947273"/>
                <a:ext cx="728745" cy="730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59" name="テキスト ボックス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714" y="1947273"/>
                <a:ext cx="728745" cy="730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2400146" y="1945703"/>
                <a:ext cx="2187421" cy="730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＝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・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146" y="1945703"/>
                <a:ext cx="2187421" cy="7302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/>
          <p:cNvSpPr txBox="1"/>
          <p:nvPr/>
        </p:nvSpPr>
        <p:spPr>
          <a:xfrm>
            <a:off x="2352418" y="5258841"/>
            <a:ext cx="1270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Chain rule</a:t>
            </a:r>
            <a:endParaRPr kumimoji="1" lang="ja-JP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/>
              <p:cNvSpPr txBox="1"/>
              <p:nvPr/>
            </p:nvSpPr>
            <p:spPr>
              <a:xfrm>
                <a:off x="308412" y="1427765"/>
                <a:ext cx="2326752" cy="72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2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2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・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62" name="テキスト ボックス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12" y="1427765"/>
                <a:ext cx="2326752" cy="72943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右矢印 62"/>
          <p:cNvSpPr/>
          <p:nvPr/>
        </p:nvSpPr>
        <p:spPr>
          <a:xfrm rot="11948843">
            <a:off x="479497" y="2262760"/>
            <a:ext cx="1101162" cy="433773"/>
          </a:xfrm>
          <a:prstGeom prst="rightArrow">
            <a:avLst/>
          </a:prstGeom>
          <a:solidFill>
            <a:srgbClr val="114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2640184" y="949985"/>
            <a:ext cx="3256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>
                <a:solidFill>
                  <a:srgbClr val="002060"/>
                </a:solidFill>
              </a:rPr>
              <a:t>Backward</a:t>
            </a:r>
            <a:r>
              <a:rPr kumimoji="1" lang="en-US" altLang="ja-JP" sz="2800" dirty="0" smtClean="0">
                <a:solidFill>
                  <a:srgbClr val="002060"/>
                </a:solidFill>
              </a:rPr>
              <a:t> calculation</a:t>
            </a:r>
            <a:endParaRPr kumimoji="1" lang="ja-JP" alt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94556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Implementation for Backward Calculation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24403" y="956749"/>
            <a:ext cx="4869750" cy="522829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z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17869" y="1326082"/>
            <a:ext cx="4676283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classdef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MSE &lt; handle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properties</a:t>
            </a:r>
          </a:p>
          <a:p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z</a:t>
            </a:r>
            <a:r>
              <a:rPr lang="en-US" altLang="ja-JP" sz="16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  <a:endParaRPr lang="en-US" altLang="ja-JP" sz="16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t;</a:t>
            </a:r>
          </a:p>
          <a:p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end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endParaRPr lang="en-US" altLang="ja-JP" sz="16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methods      </a:t>
            </a:r>
            <a:endParaRPr lang="en-US" altLang="ja-JP" sz="1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function 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loss = forward(</a:t>
            </a:r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z, 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t)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  <a:r>
              <a:rPr lang="en-US" altLang="ja-JP" sz="1600" b="1" dirty="0" err="1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obj.z</a:t>
            </a:r>
            <a:r>
              <a:rPr lang="en-US" altLang="ja-JP" sz="16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 z</a:t>
            </a:r>
            <a:r>
              <a:rPr lang="en-US" altLang="ja-JP" sz="16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  <a:endParaRPr lang="en-US" altLang="ja-JP" sz="16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obj.t = t;</a:t>
            </a:r>
          </a:p>
          <a:p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[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row, col] = size(z);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loss = sum(sum((z-t).^2)) / (2*col);</a:t>
            </a:r>
          </a:p>
          <a:p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end</a:t>
            </a:r>
            <a:endParaRPr lang="en-US" altLang="ja-JP" sz="1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function </a:t>
            </a:r>
            <a:r>
              <a:rPr lang="en-US" altLang="ja-JP" sz="1600" b="1" dirty="0" err="1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dL</a:t>
            </a:r>
            <a:r>
              <a:rPr lang="en-US" altLang="ja-JP" sz="16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 backward(</a:t>
            </a:r>
            <a:r>
              <a:rPr lang="en-US" altLang="ja-JP" sz="16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</a:t>
            </a:r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  <a:r>
              <a:rPr lang="en-US" altLang="ja-JP" sz="1600" b="1" dirty="0" err="1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dL</a:t>
            </a:r>
            <a:r>
              <a:rPr lang="en-US" altLang="ja-JP" sz="16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 </a:t>
            </a:r>
            <a:r>
              <a:rPr lang="en-US" altLang="ja-JP" sz="1600" b="1" dirty="0" err="1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obj.z</a:t>
            </a:r>
            <a:r>
              <a:rPr lang="en-US" altLang="ja-JP" sz="16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 obj.t;</a:t>
            </a:r>
          </a:p>
          <a:p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end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</a:t>
            </a:r>
            <a:endParaRPr lang="en-US" altLang="ja-JP" sz="1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</a:t>
            </a:r>
            <a:endParaRPr lang="en-US" altLang="ja-JP" sz="1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14751" y="837141"/>
            <a:ext cx="841897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 err="1" smtClean="0"/>
              <a:t>MSE.m</a:t>
            </a:r>
            <a:endParaRPr kumimoji="1" lang="ja-JP" altLang="en-US" dirty="0"/>
          </a:p>
        </p:txBody>
      </p:sp>
      <p:sp>
        <p:nvSpPr>
          <p:cNvPr id="8" name="四角形吹き出し 7"/>
          <p:cNvSpPr/>
          <p:nvPr/>
        </p:nvSpPr>
        <p:spPr>
          <a:xfrm>
            <a:off x="5826870" y="3997184"/>
            <a:ext cx="2307374" cy="941848"/>
          </a:xfrm>
          <a:prstGeom prst="wedgeRectCallout">
            <a:avLst>
              <a:gd name="adj1" fmla="val -8107"/>
              <a:gd name="adj2" fmla="val -14315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507126" y="2568723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MSE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8253158" y="2686337"/>
                <a:ext cx="5799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𝐿𝑂𝑆𝑆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3158" y="2686337"/>
                <a:ext cx="579967" cy="276999"/>
              </a:xfrm>
              <a:prstGeom prst="rect">
                <a:avLst/>
              </a:prstGeom>
              <a:blipFill>
                <a:blip r:embed="rId2"/>
                <a:stretch>
                  <a:fillRect l="-9474" r="-9474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6606313" y="2045459"/>
                <a:ext cx="37424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313" y="2045459"/>
                <a:ext cx="374244" cy="276999"/>
              </a:xfrm>
              <a:prstGeom prst="rect">
                <a:avLst/>
              </a:prstGeom>
              <a:blipFill>
                <a:blip r:embed="rId3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コネクタ 11"/>
          <p:cNvCxnSpPr/>
          <p:nvPr/>
        </p:nvCxnSpPr>
        <p:spPr>
          <a:xfrm flipV="1">
            <a:off x="6794325" y="2329960"/>
            <a:ext cx="0" cy="20623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5826870" y="4151459"/>
                <a:ext cx="2539890" cy="7654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m:rPr>
                          <m:aln/>
                        </m:rP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en-US" altLang="ja-JP" sz="2400" b="0" dirty="0" smtClean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870" y="4151459"/>
                <a:ext cx="2539890" cy="7654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右矢印 13"/>
          <p:cNvSpPr/>
          <p:nvPr/>
        </p:nvSpPr>
        <p:spPr>
          <a:xfrm rot="10800000">
            <a:off x="7140704" y="2586837"/>
            <a:ext cx="1011342" cy="433773"/>
          </a:xfrm>
          <a:prstGeom prst="rightArrow">
            <a:avLst/>
          </a:prstGeom>
          <a:solidFill>
            <a:srgbClr val="114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 rot="10800000">
            <a:off x="5495576" y="2586837"/>
            <a:ext cx="1011342" cy="433773"/>
          </a:xfrm>
          <a:prstGeom prst="rightArrow">
            <a:avLst/>
          </a:prstGeom>
          <a:solidFill>
            <a:srgbClr val="114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吹き出し 1"/>
          <p:cNvSpPr/>
          <p:nvPr/>
        </p:nvSpPr>
        <p:spPr>
          <a:xfrm>
            <a:off x="2947851" y="1276416"/>
            <a:ext cx="4479533" cy="407237"/>
          </a:xfrm>
          <a:prstGeom prst="wedgeRectCallout">
            <a:avLst>
              <a:gd name="adj1" fmla="val -88723"/>
              <a:gd name="adj2" fmla="val 1255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In this class we use variable “z” instead of “y”.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96426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Implementation for Backward Calculation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44950" y="1285523"/>
            <a:ext cx="4693453" cy="46529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z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38417" y="1725913"/>
            <a:ext cx="447158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classdef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Sigmoid &lt; handle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properties</a:t>
            </a:r>
          </a:p>
          <a:p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y;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end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</a:p>
          <a:p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methods      </a:t>
            </a:r>
            <a:endParaRPr lang="en-US" altLang="ja-JP" sz="1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function 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 = forward(</a:t>
            </a:r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x)</a:t>
            </a:r>
          </a:p>
          <a:p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y 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 1 ./ (1 + </a:t>
            </a:r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exp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(-x));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600" dirty="0" err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obj.y</a:t>
            </a:r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 </a:t>
            </a:r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y;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end</a:t>
            </a:r>
            <a:endParaRPr lang="en-US" altLang="ja-JP" sz="1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function </a:t>
            </a:r>
            <a:r>
              <a:rPr lang="en-US" altLang="ja-JP" sz="1600" b="1" dirty="0" err="1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dL</a:t>
            </a:r>
            <a:r>
              <a:rPr lang="en-US" altLang="ja-JP" sz="16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 backward(</a:t>
            </a:r>
            <a:r>
              <a:rPr lang="en-US" altLang="ja-JP" sz="16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</a:t>
            </a:r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6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dL0)</a:t>
            </a:r>
            <a:endParaRPr lang="en-US" altLang="ja-JP" sz="16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  <a:r>
              <a:rPr lang="pl-PL" altLang="ja-JP" sz="16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</a:t>
            </a:r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</a:t>
            </a:r>
            <a:r>
              <a:rPr lang="pl-PL" altLang="ja-JP" sz="16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pl-PL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 </a:t>
            </a:r>
            <a:r>
              <a:rPr lang="en-US" altLang="ja-JP" sz="16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dL0 .* </a:t>
            </a:r>
            <a:r>
              <a:rPr lang="pl-PL" altLang="ja-JP" sz="16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obj.y </a:t>
            </a:r>
            <a:r>
              <a:rPr lang="pl-PL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.* (1.0 - </a:t>
            </a:r>
            <a:r>
              <a:rPr lang="pl-PL" altLang="ja-JP" sz="16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obj.y);</a:t>
            </a:r>
            <a:r>
              <a:rPr lang="en-US" altLang="ja-JP" sz="16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</a:p>
          <a:p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6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end</a:t>
            </a:r>
            <a:endParaRPr lang="en-US" altLang="ja-JP" sz="16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end</a:t>
            </a:r>
            <a:endParaRPr lang="en-US" altLang="ja-JP" sz="1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</a:t>
            </a:r>
            <a:endParaRPr lang="ja-JP" altLang="en-US" sz="1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35299" y="1165914"/>
            <a:ext cx="117532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 err="1" smtClean="0"/>
              <a:t>Sigmoid.m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5408885" y="2260722"/>
            <a:ext cx="429898" cy="7529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6077789" y="2261574"/>
            <a:ext cx="429898" cy="752956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8300402" y="2257617"/>
            <a:ext cx="528040" cy="752956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四角形吹き出し 20"/>
          <p:cNvSpPr/>
          <p:nvPr/>
        </p:nvSpPr>
        <p:spPr>
          <a:xfrm>
            <a:off x="5737220" y="4319119"/>
            <a:ext cx="2381493" cy="996509"/>
          </a:xfrm>
          <a:prstGeom prst="wedgeRectCallout">
            <a:avLst>
              <a:gd name="adj1" fmla="val 23329"/>
              <a:gd name="adj2" fmla="val -132165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7225699" y="2944493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666" y="3024045"/>
            <a:ext cx="508816" cy="372337"/>
          </a:xfrm>
          <a:prstGeom prst="rect">
            <a:avLst/>
          </a:prstGeom>
        </p:spPr>
      </p:pic>
      <p:sp>
        <p:nvSpPr>
          <p:cNvPr id="24" name="テキスト ボックス 23"/>
          <p:cNvSpPr txBox="1"/>
          <p:nvPr/>
        </p:nvSpPr>
        <p:spPr>
          <a:xfrm>
            <a:off x="7153253" y="2601590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Sigmoid</a:t>
            </a:r>
            <a:endParaRPr kumimoji="1" lang="ja-JP" altLang="en-US" sz="1400" dirty="0"/>
          </a:p>
        </p:txBody>
      </p:sp>
      <p:sp>
        <p:nvSpPr>
          <p:cNvPr id="25" name="右矢印 24"/>
          <p:cNvSpPr/>
          <p:nvPr/>
        </p:nvSpPr>
        <p:spPr>
          <a:xfrm rot="10800000">
            <a:off x="5004481" y="2975211"/>
            <a:ext cx="2182313" cy="433773"/>
          </a:xfrm>
          <a:prstGeom prst="rightArrow">
            <a:avLst/>
          </a:prstGeom>
          <a:solidFill>
            <a:srgbClr val="114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正方形/長方形 25"/>
              <p:cNvSpPr/>
              <p:nvPr/>
            </p:nvSpPr>
            <p:spPr>
              <a:xfrm>
                <a:off x="5737221" y="4404130"/>
                <a:ext cx="2215415" cy="8568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(1−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26" name="正方形/長方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221" y="4404130"/>
                <a:ext cx="2215415" cy="8568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右矢印 26"/>
          <p:cNvSpPr/>
          <p:nvPr/>
        </p:nvSpPr>
        <p:spPr>
          <a:xfrm rot="10800000">
            <a:off x="7870311" y="2944494"/>
            <a:ext cx="1169355" cy="433773"/>
          </a:xfrm>
          <a:prstGeom prst="rightArrow">
            <a:avLst/>
          </a:prstGeom>
          <a:solidFill>
            <a:srgbClr val="114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8200050" y="2304930"/>
                <a:ext cx="728745" cy="730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0050" y="2304930"/>
                <a:ext cx="728745" cy="730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5289751" y="2293845"/>
                <a:ext cx="1816822" cy="730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＝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・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751" y="2293845"/>
                <a:ext cx="1816822" cy="7302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/>
          <p:cNvSpPr txBox="1"/>
          <p:nvPr/>
        </p:nvSpPr>
        <p:spPr>
          <a:xfrm>
            <a:off x="8248470" y="1427878"/>
            <a:ext cx="631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dL0</a:t>
            </a:r>
            <a:endParaRPr kumimoji="1" lang="ja-JP" altLang="en-US" sz="2400" dirty="0"/>
          </a:p>
        </p:txBody>
      </p:sp>
      <p:sp>
        <p:nvSpPr>
          <p:cNvPr id="3" name="下矢印 2"/>
          <p:cNvSpPr/>
          <p:nvPr/>
        </p:nvSpPr>
        <p:spPr>
          <a:xfrm>
            <a:off x="8483648" y="1868090"/>
            <a:ext cx="133564" cy="2497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385981" y="1446341"/>
            <a:ext cx="476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dL</a:t>
            </a:r>
            <a:endParaRPr kumimoji="1" lang="ja-JP" altLang="en-US" sz="2400" dirty="0"/>
          </a:p>
        </p:txBody>
      </p:sp>
      <p:sp>
        <p:nvSpPr>
          <p:cNvPr id="31" name="下矢印 30"/>
          <p:cNvSpPr/>
          <p:nvPr/>
        </p:nvSpPr>
        <p:spPr>
          <a:xfrm>
            <a:off x="5557052" y="1908006"/>
            <a:ext cx="133564" cy="2497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773698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正方形/長方形 34"/>
          <p:cNvSpPr/>
          <p:nvPr/>
        </p:nvSpPr>
        <p:spPr>
          <a:xfrm>
            <a:off x="8332974" y="3120241"/>
            <a:ext cx="429898" cy="7529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38246" y="524028"/>
            <a:ext cx="4991300" cy="6419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z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2960" y="80717"/>
            <a:ext cx="7543800" cy="402169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Implementation for Backward Calculation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481344" y="756745"/>
            <a:ext cx="487149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classdef Affine &lt; handle</a:t>
            </a:r>
          </a:p>
          <a:p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properties</a:t>
            </a:r>
          </a:p>
          <a:p>
            <a:r>
              <a:rPr lang="ja-JP" altLang="en-US" sz="12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weights</a:t>
            </a:r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</a:p>
          <a:p>
            <a:r>
              <a:rPr lang="ja-JP" altLang="en-US" sz="12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bias</a:t>
            </a:r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</a:p>
          <a:p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ja-JP" altLang="en-US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x;</a:t>
            </a:r>
          </a:p>
          <a:p>
            <a:r>
              <a:rPr lang="ja-JP" altLang="en-US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dw;</a:t>
            </a:r>
          </a:p>
          <a:p>
            <a:r>
              <a:rPr lang="ja-JP" altLang="en-US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db;</a:t>
            </a:r>
          </a:p>
          <a:p>
            <a:r>
              <a:rPr lang="ja-JP" altLang="en-US" sz="12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end</a:t>
            </a:r>
            <a:endParaRPr lang="ja-JP" altLang="en-US" sz="1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</a:t>
            </a:r>
          </a:p>
          <a:p>
            <a:r>
              <a:rPr lang="ja-JP" altLang="en-US" sz="12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methods</a:t>
            </a:r>
            <a:endParaRPr lang="ja-JP" altLang="en-US" sz="1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12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function </a:t>
            </a:r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 = Affine(</a:t>
            </a:r>
            <a:r>
              <a:rPr lang="ja-JP" altLang="en-US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</a:t>
            </a:r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,b)</a:t>
            </a:r>
          </a:p>
          <a:p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obj.weights = w;</a:t>
            </a:r>
          </a:p>
          <a:p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obj.bias = b;</a:t>
            </a:r>
          </a:p>
          <a:p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end</a:t>
            </a:r>
          </a:p>
          <a:p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</a:p>
          <a:p>
            <a:r>
              <a:rPr lang="ja-JP" altLang="en-US" sz="12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function </a:t>
            </a:r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 = forward(obj, x)</a:t>
            </a:r>
          </a:p>
          <a:p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obj.x = x;</a:t>
            </a:r>
          </a:p>
          <a:p>
            <a:r>
              <a:rPr lang="ja-JP" altLang="en-US" sz="12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p </a:t>
            </a:r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 obj.weights * x;</a:t>
            </a:r>
          </a:p>
          <a:p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y = p + obj.bias</a:t>
            </a:r>
            <a:r>
              <a:rPr lang="ja-JP" altLang="en-US" sz="12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  <a:endParaRPr lang="en-US" altLang="ja-JP" sz="12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</a:t>
            </a:r>
            <a:r>
              <a:rPr lang="ja-JP" altLang="en-US" sz="12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</a:t>
            </a:r>
            <a:endParaRPr lang="ja-JP" altLang="en-US" sz="1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</a:p>
          <a:p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ja-JP" altLang="en-US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function </a:t>
            </a:r>
            <a:r>
              <a:rPr lang="ja-JP" altLang="en-US" sz="1200" b="1" dirty="0" err="1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</a:t>
            </a:r>
            <a:r>
              <a:rPr lang="en-US" altLang="ja-JP" sz="12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</a:t>
            </a:r>
            <a:r>
              <a:rPr lang="ja-JP" altLang="en-US" sz="12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ja-JP" altLang="en-US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 backward(obj, </a:t>
            </a:r>
            <a:r>
              <a:rPr lang="ja-JP" altLang="en-US" sz="1200" b="1" dirty="0" err="1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</a:t>
            </a:r>
            <a:r>
              <a:rPr lang="en-US" altLang="ja-JP" sz="12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L0</a:t>
            </a:r>
            <a:r>
              <a:rPr lang="ja-JP" altLang="en-US" sz="12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endParaRPr lang="ja-JP" altLang="en-US" sz="12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  <a:r>
              <a:rPr lang="ja-JP" altLang="en-US" sz="1200" b="1" dirty="0" err="1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</a:t>
            </a:r>
            <a:r>
              <a:rPr lang="en-US" altLang="ja-JP" sz="12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</a:t>
            </a:r>
            <a:r>
              <a:rPr lang="ja-JP" altLang="en-US" sz="12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ja-JP" altLang="en-US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 obj.weights' * </a:t>
            </a:r>
            <a:r>
              <a:rPr lang="ja-JP" altLang="en-US" sz="1200" b="1" dirty="0" err="1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</a:t>
            </a:r>
            <a:r>
              <a:rPr lang="en-US" altLang="ja-JP" sz="12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L0</a:t>
            </a:r>
            <a:r>
              <a:rPr lang="ja-JP" altLang="en-US" sz="12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  <a:endParaRPr lang="ja-JP" altLang="en-US" sz="12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obj.dw = </a:t>
            </a:r>
            <a:r>
              <a:rPr lang="ja-JP" altLang="en-US" sz="1200" b="1" dirty="0" err="1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</a:t>
            </a:r>
            <a:r>
              <a:rPr lang="en-US" altLang="ja-JP" sz="12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L0</a:t>
            </a:r>
            <a:r>
              <a:rPr lang="ja-JP" altLang="en-US" sz="12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ja-JP" altLang="en-US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* obj.x';</a:t>
            </a:r>
          </a:p>
          <a:p>
            <a:r>
              <a:rPr lang="ja-JP" altLang="en-US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obj.db = sum(</a:t>
            </a:r>
            <a:r>
              <a:rPr lang="ja-JP" altLang="en-US" sz="1200" b="1" dirty="0" err="1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</a:t>
            </a:r>
            <a:r>
              <a:rPr lang="en-US" altLang="ja-JP" sz="12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L0</a:t>
            </a:r>
            <a:r>
              <a:rPr lang="ja-JP" altLang="en-US" sz="1200" b="1" dirty="0" err="1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</a:t>
            </a:r>
            <a:r>
              <a:rPr lang="ja-JP" altLang="en-US" sz="12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</a:t>
            </a:r>
            <a:r>
              <a:rPr lang="ja-JP" altLang="en-US" sz="12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r>
              <a:rPr lang="ja-JP" altLang="en-US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</a:p>
          <a:p>
            <a:r>
              <a:rPr lang="ja-JP" altLang="en-US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end</a:t>
            </a:r>
          </a:p>
          <a:p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</a:p>
          <a:p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ja-JP" altLang="en-US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function update(obj, learning_rate)</a:t>
            </a:r>
          </a:p>
          <a:p>
            <a:r>
              <a:rPr lang="ja-JP" altLang="en-US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obj.weights = obj.weights - learning_rate * obj.dw;</a:t>
            </a:r>
          </a:p>
          <a:p>
            <a:r>
              <a:rPr lang="ja-JP" altLang="en-US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obj.bias = obj.bias - learning_rate * obj.db;</a:t>
            </a:r>
          </a:p>
          <a:p>
            <a:r>
              <a:rPr lang="ja-JP" altLang="en-US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end </a:t>
            </a:r>
          </a:p>
          <a:p>
            <a:r>
              <a:rPr lang="ja-JP" altLang="en-US" sz="12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end</a:t>
            </a:r>
            <a:endParaRPr lang="ja-JP" altLang="en-US" sz="1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8594" y="404419"/>
            <a:ext cx="98873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 err="1" smtClean="0"/>
              <a:t>Affine.m</a:t>
            </a:r>
            <a:endParaRPr kumimoji="1" lang="ja-JP" altLang="en-US" dirty="0"/>
          </a:p>
        </p:txBody>
      </p:sp>
      <p:sp>
        <p:nvSpPr>
          <p:cNvPr id="9" name="四角形吹き出し 8"/>
          <p:cNvSpPr/>
          <p:nvPr/>
        </p:nvSpPr>
        <p:spPr>
          <a:xfrm>
            <a:off x="3494887" y="578110"/>
            <a:ext cx="3924728" cy="1353279"/>
          </a:xfrm>
          <a:prstGeom prst="wedgeRectCallout">
            <a:avLst>
              <a:gd name="adj1" fmla="val -62545"/>
              <a:gd name="adj2" fmla="val 2350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/>
              <a:t>This script is </a:t>
            </a:r>
            <a:r>
              <a:rPr lang="en-US" altLang="ja-JP" sz="2000" dirty="0"/>
              <a:t>applicable to matrix </a:t>
            </a:r>
            <a:r>
              <a:rPr lang="en-US" altLang="ja-JP" sz="2000" dirty="0" smtClean="0"/>
              <a:t>calculation.</a:t>
            </a:r>
            <a:endParaRPr lang="en-US" altLang="ja-JP" sz="2000" dirty="0" smtClean="0"/>
          </a:p>
          <a:p>
            <a:pPr algn="ctr"/>
            <a:r>
              <a:rPr lang="en-US" altLang="ja-JP" sz="2000" dirty="0" smtClean="0"/>
              <a:t>I </a:t>
            </a:r>
            <a:r>
              <a:rPr lang="en-US" altLang="ja-JP" sz="2000" dirty="0"/>
              <a:t>will explain </a:t>
            </a:r>
            <a:r>
              <a:rPr lang="en-US" altLang="ja-JP" sz="2000" dirty="0" smtClean="0"/>
              <a:t>tomorrow </a:t>
            </a:r>
            <a:r>
              <a:rPr lang="en-US" altLang="ja-JP" sz="2000" dirty="0"/>
              <a:t>for </a:t>
            </a:r>
            <a:r>
              <a:rPr lang="en-US" altLang="ja-JP" sz="2000" dirty="0" smtClean="0"/>
              <a:t>details!</a:t>
            </a:r>
            <a:endParaRPr kumimoji="1" lang="ja-JP" altLang="en-US" sz="2000" dirty="0"/>
          </a:p>
        </p:txBody>
      </p:sp>
      <p:sp>
        <p:nvSpPr>
          <p:cNvPr id="20" name="正方形/長方形 19"/>
          <p:cNvSpPr/>
          <p:nvPr/>
        </p:nvSpPr>
        <p:spPr>
          <a:xfrm>
            <a:off x="6896544" y="2661997"/>
            <a:ext cx="429898" cy="7529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吹き出し 21"/>
          <p:cNvSpPr/>
          <p:nvPr/>
        </p:nvSpPr>
        <p:spPr>
          <a:xfrm>
            <a:off x="5808245" y="5193873"/>
            <a:ext cx="2789055" cy="996998"/>
          </a:xfrm>
          <a:prstGeom prst="wedgeRectCallout">
            <a:avLst>
              <a:gd name="adj1" fmla="val 8812"/>
              <a:gd name="adj2" fmla="val -125515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7115704" y="3722029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/>
          <p:cNvCxnSpPr>
            <a:stCxn id="23" idx="2"/>
          </p:cNvCxnSpPr>
          <p:nvPr/>
        </p:nvCxnSpPr>
        <p:spPr>
          <a:xfrm flipH="1">
            <a:off x="6084346" y="4067587"/>
            <a:ext cx="1031358" cy="1594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5808245" y="3309114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245" y="3309114"/>
                <a:ext cx="276101" cy="276999"/>
              </a:xfrm>
              <a:prstGeom prst="rect">
                <a:avLst/>
              </a:prstGeom>
              <a:blipFill>
                <a:blip r:embed="rId2"/>
                <a:stretch>
                  <a:fillRect l="-13333" r="-6667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5808245" y="3885815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245" y="3885815"/>
                <a:ext cx="281423" cy="276999"/>
              </a:xfrm>
              <a:prstGeom prst="rect">
                <a:avLst/>
              </a:prstGeom>
              <a:blipFill>
                <a:blip r:embed="rId3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/>
          <p:cNvSpPr txBox="1"/>
          <p:nvPr/>
        </p:nvSpPr>
        <p:spPr>
          <a:xfrm>
            <a:off x="6113276" y="4649812"/>
            <a:ext cx="19473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cxnSp>
        <p:nvCxnSpPr>
          <p:cNvPr id="28" name="直線コネクタ 27"/>
          <p:cNvCxnSpPr/>
          <p:nvPr/>
        </p:nvCxnSpPr>
        <p:spPr>
          <a:xfrm flipH="1">
            <a:off x="6308009" y="4311427"/>
            <a:ext cx="908907" cy="47688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正方形/長方形 28"/>
              <p:cNvSpPr/>
              <p:nvPr/>
            </p:nvSpPr>
            <p:spPr>
              <a:xfrm>
                <a:off x="5851670" y="5255198"/>
                <a:ext cx="1409040" cy="8570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29" name="正方形/長方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1670" y="5255198"/>
                <a:ext cx="1409040" cy="8570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正方形/長方形 29"/>
              <p:cNvSpPr/>
              <p:nvPr/>
            </p:nvSpPr>
            <p:spPr>
              <a:xfrm>
                <a:off x="7366577" y="5295084"/>
                <a:ext cx="1170513" cy="7945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30" name="正方形/長方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6577" y="5295084"/>
                <a:ext cx="1170513" cy="7945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5902283" y="2658634"/>
                <a:ext cx="2326752" cy="72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2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2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・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283" y="2658634"/>
                <a:ext cx="2326752" cy="7294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右矢印 31"/>
          <p:cNvSpPr/>
          <p:nvPr/>
        </p:nvSpPr>
        <p:spPr>
          <a:xfrm rot="11948843">
            <a:off x="6078913" y="3495659"/>
            <a:ext cx="1101162" cy="433773"/>
          </a:xfrm>
          <a:prstGeom prst="rightArrow">
            <a:avLst/>
          </a:prstGeom>
          <a:solidFill>
            <a:srgbClr val="114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右矢印 32"/>
          <p:cNvSpPr/>
          <p:nvPr/>
        </p:nvSpPr>
        <p:spPr>
          <a:xfrm rot="10800000">
            <a:off x="7806819" y="3813090"/>
            <a:ext cx="1176803" cy="433773"/>
          </a:xfrm>
          <a:prstGeom prst="rightArrow">
            <a:avLst/>
          </a:prstGeom>
          <a:solidFill>
            <a:srgbClr val="114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8243943" y="3131619"/>
                <a:ext cx="586294" cy="730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943" y="3131619"/>
                <a:ext cx="586294" cy="7302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テキスト ボックス 35"/>
          <p:cNvSpPr txBox="1"/>
          <p:nvPr/>
        </p:nvSpPr>
        <p:spPr>
          <a:xfrm>
            <a:off x="8229035" y="2301769"/>
            <a:ext cx="631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dL0</a:t>
            </a:r>
            <a:endParaRPr kumimoji="1" lang="ja-JP" altLang="en-US" sz="2400" dirty="0"/>
          </a:p>
        </p:txBody>
      </p:sp>
      <p:sp>
        <p:nvSpPr>
          <p:cNvPr id="37" name="下矢印 36"/>
          <p:cNvSpPr/>
          <p:nvPr/>
        </p:nvSpPr>
        <p:spPr>
          <a:xfrm>
            <a:off x="8464213" y="2741981"/>
            <a:ext cx="133564" cy="2497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255429" y="1917725"/>
            <a:ext cx="476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dL</a:t>
            </a:r>
            <a:endParaRPr kumimoji="1" lang="ja-JP" altLang="en-US" sz="2400" dirty="0"/>
          </a:p>
        </p:txBody>
      </p:sp>
      <p:sp>
        <p:nvSpPr>
          <p:cNvPr id="39" name="下矢印 38"/>
          <p:cNvSpPr/>
          <p:nvPr/>
        </p:nvSpPr>
        <p:spPr>
          <a:xfrm>
            <a:off x="6426500" y="2379390"/>
            <a:ext cx="133564" cy="2497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62071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右矢印 113"/>
          <p:cNvSpPr/>
          <p:nvPr/>
        </p:nvSpPr>
        <p:spPr>
          <a:xfrm rot="10800000">
            <a:off x="7287515" y="4522462"/>
            <a:ext cx="1267646" cy="1410610"/>
          </a:xfrm>
          <a:prstGeom prst="rightArrow">
            <a:avLst>
              <a:gd name="adj1" fmla="val 53434"/>
              <a:gd name="adj2" fmla="val 33258"/>
            </a:avLst>
          </a:prstGeom>
          <a:solidFill>
            <a:srgbClr val="FE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右矢印 118"/>
          <p:cNvSpPr/>
          <p:nvPr/>
        </p:nvSpPr>
        <p:spPr>
          <a:xfrm rot="10800000">
            <a:off x="6125939" y="3960216"/>
            <a:ext cx="1267646" cy="1410610"/>
          </a:xfrm>
          <a:prstGeom prst="rightArrow">
            <a:avLst>
              <a:gd name="adj1" fmla="val 53434"/>
              <a:gd name="adj2" fmla="val 33258"/>
            </a:avLst>
          </a:prstGeom>
          <a:solidFill>
            <a:srgbClr val="FE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右矢印 119"/>
          <p:cNvSpPr/>
          <p:nvPr/>
        </p:nvSpPr>
        <p:spPr>
          <a:xfrm rot="10800000">
            <a:off x="6105719" y="5020223"/>
            <a:ext cx="1267646" cy="1410610"/>
          </a:xfrm>
          <a:prstGeom prst="rightArrow">
            <a:avLst>
              <a:gd name="adj1" fmla="val 53434"/>
              <a:gd name="adj2" fmla="val 33258"/>
            </a:avLst>
          </a:prstGeom>
          <a:solidFill>
            <a:srgbClr val="FE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右矢印 117"/>
          <p:cNvSpPr/>
          <p:nvPr/>
        </p:nvSpPr>
        <p:spPr>
          <a:xfrm>
            <a:off x="7201019" y="1531251"/>
            <a:ext cx="1305497" cy="1410610"/>
          </a:xfrm>
          <a:prstGeom prst="rightArrow">
            <a:avLst>
              <a:gd name="adj1" fmla="val 53434"/>
              <a:gd name="adj2" fmla="val 3325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右矢印 115"/>
          <p:cNvSpPr/>
          <p:nvPr/>
        </p:nvSpPr>
        <p:spPr>
          <a:xfrm>
            <a:off x="6218443" y="2018904"/>
            <a:ext cx="969623" cy="1410610"/>
          </a:xfrm>
          <a:prstGeom prst="rightArrow">
            <a:avLst>
              <a:gd name="adj1" fmla="val 53434"/>
              <a:gd name="adj2" fmla="val 3325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右矢印 116"/>
          <p:cNvSpPr/>
          <p:nvPr/>
        </p:nvSpPr>
        <p:spPr>
          <a:xfrm>
            <a:off x="5038223" y="2045514"/>
            <a:ext cx="1180220" cy="1419139"/>
          </a:xfrm>
          <a:prstGeom prst="rightArrow">
            <a:avLst>
              <a:gd name="adj1" fmla="val 53434"/>
              <a:gd name="adj2" fmla="val 3325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右矢印 114"/>
          <p:cNvSpPr/>
          <p:nvPr/>
        </p:nvSpPr>
        <p:spPr>
          <a:xfrm>
            <a:off x="6193356" y="952567"/>
            <a:ext cx="969623" cy="1410610"/>
          </a:xfrm>
          <a:prstGeom prst="rightArrow">
            <a:avLst>
              <a:gd name="adj1" fmla="val 53434"/>
              <a:gd name="adj2" fmla="val 3325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右矢印 79"/>
          <p:cNvSpPr/>
          <p:nvPr/>
        </p:nvSpPr>
        <p:spPr>
          <a:xfrm>
            <a:off x="5013136" y="979177"/>
            <a:ext cx="1180220" cy="1419139"/>
          </a:xfrm>
          <a:prstGeom prst="rightArrow">
            <a:avLst>
              <a:gd name="adj1" fmla="val 53434"/>
              <a:gd name="adj2" fmla="val 3325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Outline of Learning Neural Network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732732" y="1574463"/>
            <a:ext cx="3467413" cy="12535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000" dirty="0" smtClean="0"/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Calculation for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 outputs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from inputs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32732" y="1574463"/>
            <a:ext cx="3467413" cy="36933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Feedforward calculation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732732" y="3074240"/>
            <a:ext cx="3467413" cy="125351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LOSS Calculation</a:t>
            </a:r>
            <a:endParaRPr kumimoji="1" lang="ja-JP" altLang="en-US" sz="2000" dirty="0"/>
          </a:p>
        </p:txBody>
      </p:sp>
      <p:sp>
        <p:nvSpPr>
          <p:cNvPr id="9" name="正方形/長方形 8"/>
          <p:cNvSpPr/>
          <p:nvPr/>
        </p:nvSpPr>
        <p:spPr>
          <a:xfrm>
            <a:off x="732732" y="4574017"/>
            <a:ext cx="3467413" cy="1253515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Updating weights and biases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t</a:t>
            </a:r>
            <a:r>
              <a:rPr lang="en-US" altLang="ja-JP" sz="2000" dirty="0" smtClean="0">
                <a:solidFill>
                  <a:schemeClr val="tx1"/>
                </a:solidFill>
              </a:rPr>
              <a:t>o reduce LOSS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732732" y="4574017"/>
            <a:ext cx="3467413" cy="4001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solidFill>
                  <a:schemeClr val="lt1"/>
                </a:solidFill>
              </a:rPr>
              <a:t>backwards propagation of LOSS</a:t>
            </a:r>
            <a:endParaRPr lang="ja-JP" altLang="en-US" sz="2000" dirty="0">
              <a:solidFill>
                <a:schemeClr val="lt1"/>
              </a:solidFill>
            </a:endParaRPr>
          </a:p>
        </p:txBody>
      </p:sp>
      <p:sp>
        <p:nvSpPr>
          <p:cNvPr id="3" name="二等辺三角形 2"/>
          <p:cNvSpPr/>
          <p:nvPr/>
        </p:nvSpPr>
        <p:spPr>
          <a:xfrm rot="10800000">
            <a:off x="2092388" y="2856235"/>
            <a:ext cx="811455" cy="21800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二等辺三角形 10"/>
          <p:cNvSpPr/>
          <p:nvPr/>
        </p:nvSpPr>
        <p:spPr>
          <a:xfrm rot="10800000">
            <a:off x="2092388" y="4360078"/>
            <a:ext cx="811455" cy="21800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二等辺三角形 11"/>
          <p:cNvSpPr/>
          <p:nvPr/>
        </p:nvSpPr>
        <p:spPr>
          <a:xfrm rot="10800000">
            <a:off x="2092387" y="1360703"/>
            <a:ext cx="811455" cy="21800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5" name="正方形/長方形 4"/>
          <p:cNvSpPr/>
          <p:nvPr/>
        </p:nvSpPr>
        <p:spPr>
          <a:xfrm>
            <a:off x="2404254" y="1096067"/>
            <a:ext cx="193780" cy="2646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429950" y="1096068"/>
            <a:ext cx="2168084" cy="163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 rot="5400000">
            <a:off x="-2033937" y="3531190"/>
            <a:ext cx="5008008" cy="1377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401184" y="5994570"/>
            <a:ext cx="2196850" cy="1377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2404254" y="5827530"/>
            <a:ext cx="193780" cy="2646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1" name="グループ化 80"/>
          <p:cNvGrpSpPr/>
          <p:nvPr/>
        </p:nvGrpSpPr>
        <p:grpSpPr>
          <a:xfrm>
            <a:off x="4735404" y="1315703"/>
            <a:ext cx="3934534" cy="1951725"/>
            <a:chOff x="4962469" y="1469705"/>
            <a:chExt cx="3129676" cy="1603551"/>
          </a:xfrm>
        </p:grpSpPr>
        <p:sp>
          <p:nvSpPr>
            <p:cNvPr id="47" name="楕円 46"/>
            <p:cNvSpPr/>
            <p:nvPr/>
          </p:nvSpPr>
          <p:spPr>
            <a:xfrm>
              <a:off x="6292760" y="2381335"/>
              <a:ext cx="400426" cy="4309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48" name="直線コネクタ 47"/>
            <p:cNvCxnSpPr>
              <a:stCxn id="72" idx="6"/>
              <a:endCxn id="47" idx="1"/>
            </p:cNvCxnSpPr>
            <p:nvPr/>
          </p:nvCxnSpPr>
          <p:spPr>
            <a:xfrm>
              <a:off x="5813664" y="1851863"/>
              <a:ext cx="537737" cy="59258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>
              <a:stCxn id="47" idx="2"/>
              <a:endCxn id="73" idx="6"/>
            </p:cNvCxnSpPr>
            <p:nvPr/>
          </p:nvCxnSpPr>
          <p:spPr>
            <a:xfrm flipH="1" flipV="1">
              <a:off x="5806773" y="2595797"/>
              <a:ext cx="485987" cy="1019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テキスト ボックス 49"/>
                <p:cNvSpPr txBox="1"/>
                <p:nvPr/>
              </p:nvSpPr>
              <p:spPr>
                <a:xfrm>
                  <a:off x="4962469" y="1757118"/>
                  <a:ext cx="184088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テキスト ボックス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2469" y="1757118"/>
                  <a:ext cx="184088" cy="18466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テキスト ボックス 50"/>
                <p:cNvSpPr txBox="1"/>
                <p:nvPr/>
              </p:nvSpPr>
              <p:spPr>
                <a:xfrm>
                  <a:off x="4989310" y="2484581"/>
                  <a:ext cx="125904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テキスト ボックス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9310" y="2484581"/>
                  <a:ext cx="125904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19231" r="-1538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直線矢印コネクタ 51"/>
            <p:cNvCxnSpPr>
              <a:stCxn id="47" idx="6"/>
              <a:endCxn id="62" idx="2"/>
            </p:cNvCxnSpPr>
            <p:nvPr/>
          </p:nvCxnSpPr>
          <p:spPr>
            <a:xfrm flipV="1">
              <a:off x="6693186" y="2220446"/>
              <a:ext cx="517649" cy="37637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テキスト ボックス 52"/>
                <p:cNvSpPr txBox="1"/>
                <p:nvPr/>
              </p:nvSpPr>
              <p:spPr>
                <a:xfrm>
                  <a:off x="6010226" y="2240187"/>
                  <a:ext cx="304250" cy="1928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テキスト ボックス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0226" y="2240187"/>
                  <a:ext cx="304250" cy="19287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/>
                <p:cNvSpPr txBox="1"/>
                <p:nvPr/>
              </p:nvSpPr>
              <p:spPr>
                <a:xfrm>
                  <a:off x="5934529" y="2393694"/>
                  <a:ext cx="304250" cy="1928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テキスト ボックス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4529" y="2393694"/>
                  <a:ext cx="304250" cy="19287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/>
                <p:cNvSpPr txBox="1"/>
                <p:nvPr/>
              </p:nvSpPr>
              <p:spPr>
                <a:xfrm>
                  <a:off x="6690656" y="2301581"/>
                  <a:ext cx="217837" cy="1584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テキスト ボックス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0656" y="2301581"/>
                  <a:ext cx="217837" cy="158466"/>
                </a:xfrm>
                <a:prstGeom prst="rect">
                  <a:avLst/>
                </a:prstGeom>
                <a:blipFill>
                  <a:blip r:embed="rId6"/>
                  <a:stretch>
                    <a:fillRect l="-13333" r="-2222" b="-1875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楕円 55"/>
            <p:cNvSpPr/>
            <p:nvPr/>
          </p:nvSpPr>
          <p:spPr>
            <a:xfrm>
              <a:off x="6297585" y="1633971"/>
              <a:ext cx="400426" cy="4309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57" name="直線矢印コネクタ 56"/>
            <p:cNvCxnSpPr>
              <a:stCxn id="56" idx="6"/>
              <a:endCxn id="62" idx="2"/>
            </p:cNvCxnSpPr>
            <p:nvPr/>
          </p:nvCxnSpPr>
          <p:spPr>
            <a:xfrm>
              <a:off x="6698011" y="1849452"/>
              <a:ext cx="512824" cy="37099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テキスト ボックス 57"/>
                <p:cNvSpPr txBox="1"/>
                <p:nvPr/>
              </p:nvSpPr>
              <p:spPr>
                <a:xfrm>
                  <a:off x="6006817" y="1469705"/>
                  <a:ext cx="300660" cy="1928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テキスト ボックス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6817" y="1469705"/>
                  <a:ext cx="300660" cy="19287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テキスト ボックス 58"/>
                <p:cNvSpPr txBox="1"/>
                <p:nvPr/>
              </p:nvSpPr>
              <p:spPr>
                <a:xfrm>
                  <a:off x="5941973" y="1761276"/>
                  <a:ext cx="300660" cy="1928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テキスト ボックス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1973" y="1761276"/>
                  <a:ext cx="300660" cy="19287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直線コネクタ 59"/>
            <p:cNvCxnSpPr>
              <a:stCxn id="56" idx="2"/>
              <a:endCxn id="73" idx="7"/>
            </p:cNvCxnSpPr>
            <p:nvPr/>
          </p:nvCxnSpPr>
          <p:spPr>
            <a:xfrm flipH="1">
              <a:off x="5748132" y="1849451"/>
              <a:ext cx="549453" cy="593978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>
              <a:stCxn id="72" idx="7"/>
              <a:endCxn id="56" idx="1"/>
            </p:cNvCxnSpPr>
            <p:nvPr/>
          </p:nvCxnSpPr>
          <p:spPr>
            <a:xfrm flipV="1">
              <a:off x="5755023" y="1697084"/>
              <a:ext cx="601204" cy="2411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楕円 61"/>
            <p:cNvSpPr/>
            <p:nvPr/>
          </p:nvSpPr>
          <p:spPr>
            <a:xfrm>
              <a:off x="7210835" y="2004964"/>
              <a:ext cx="400426" cy="43096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テキスト ボックス 62"/>
                <p:cNvSpPr txBox="1"/>
                <p:nvPr/>
              </p:nvSpPr>
              <p:spPr>
                <a:xfrm>
                  <a:off x="6915424" y="1899899"/>
                  <a:ext cx="278538" cy="1928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ja-JP"/>
                  </a:defPPr>
                  <a:lvl1pPr>
                    <a:defRPr sz="140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20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sz="1200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lang="ja-JP" altLang="en-US" sz="1200" dirty="0"/>
                </a:p>
              </p:txBody>
            </p:sp>
          </mc:Choice>
          <mc:Fallback xmlns="">
            <p:sp>
              <p:nvSpPr>
                <p:cNvPr id="63" name="テキスト ボックス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5424" y="1899899"/>
                  <a:ext cx="278538" cy="19287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テキスト ボックス 63"/>
                <p:cNvSpPr txBox="1"/>
                <p:nvPr/>
              </p:nvSpPr>
              <p:spPr>
                <a:xfrm>
                  <a:off x="6903455" y="2136018"/>
                  <a:ext cx="222436" cy="1928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テキスト ボックス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3455" y="2136018"/>
                  <a:ext cx="222436" cy="192873"/>
                </a:xfrm>
                <a:prstGeom prst="rect">
                  <a:avLst/>
                </a:prstGeom>
                <a:blipFill>
                  <a:blip r:embed="rId10"/>
                  <a:stretch>
                    <a:fillRect l="-6522" r="-217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直線コネクタ 64"/>
            <p:cNvCxnSpPr>
              <a:stCxn id="62" idx="6"/>
            </p:cNvCxnSpPr>
            <p:nvPr/>
          </p:nvCxnSpPr>
          <p:spPr>
            <a:xfrm>
              <a:off x="7611260" y="2220445"/>
              <a:ext cx="365741" cy="4187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テキスト ボックス 65"/>
                <p:cNvSpPr txBox="1"/>
                <p:nvPr/>
              </p:nvSpPr>
              <p:spPr>
                <a:xfrm>
                  <a:off x="7977001" y="2117076"/>
                  <a:ext cx="115144" cy="2022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テキスト ボックス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7001" y="2117076"/>
                  <a:ext cx="115144" cy="202297"/>
                </a:xfrm>
                <a:prstGeom prst="rect">
                  <a:avLst/>
                </a:prstGeom>
                <a:blipFill>
                  <a:blip r:embed="rId11"/>
                  <a:stretch>
                    <a:fillRect l="-33333" r="-50000" b="-1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直線コネクタ 66"/>
            <p:cNvCxnSpPr/>
            <p:nvPr/>
          </p:nvCxnSpPr>
          <p:spPr>
            <a:xfrm flipV="1">
              <a:off x="6343903" y="2793606"/>
              <a:ext cx="84046" cy="169741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コネクタ 67"/>
            <p:cNvCxnSpPr/>
            <p:nvPr/>
          </p:nvCxnSpPr>
          <p:spPr>
            <a:xfrm flipV="1">
              <a:off x="6338705" y="2059227"/>
              <a:ext cx="84046" cy="169741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テキスト ボックス 68"/>
                <p:cNvSpPr txBox="1"/>
                <p:nvPr/>
              </p:nvSpPr>
              <p:spPr>
                <a:xfrm>
                  <a:off x="6389442" y="2133951"/>
                  <a:ext cx="120942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テキスト ボックス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9442" y="2133951"/>
                  <a:ext cx="120942" cy="184666"/>
                </a:xfrm>
                <a:prstGeom prst="rect">
                  <a:avLst/>
                </a:prstGeom>
                <a:blipFill>
                  <a:blip r:embed="rId12"/>
                  <a:stretch>
                    <a:fillRect l="-36000" r="-12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直線コネクタ 69"/>
            <p:cNvCxnSpPr/>
            <p:nvPr/>
          </p:nvCxnSpPr>
          <p:spPr>
            <a:xfrm flipV="1">
              <a:off x="7288698" y="2435926"/>
              <a:ext cx="84046" cy="169741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テキスト ボックス 70"/>
                <p:cNvSpPr txBox="1"/>
                <p:nvPr/>
              </p:nvSpPr>
              <p:spPr>
                <a:xfrm>
                  <a:off x="7319426" y="2493442"/>
                  <a:ext cx="120942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テキスト ボックス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9426" y="2493442"/>
                  <a:ext cx="120942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24000" r="-8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楕円 71"/>
            <p:cNvSpPr/>
            <p:nvPr/>
          </p:nvSpPr>
          <p:spPr>
            <a:xfrm>
              <a:off x="5413239" y="1636381"/>
              <a:ext cx="400426" cy="4309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3" name="楕円 72"/>
            <p:cNvSpPr/>
            <p:nvPr/>
          </p:nvSpPr>
          <p:spPr>
            <a:xfrm>
              <a:off x="5406348" y="2380316"/>
              <a:ext cx="400426" cy="4309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74" name="直線コネクタ 73"/>
            <p:cNvCxnSpPr/>
            <p:nvPr/>
          </p:nvCxnSpPr>
          <p:spPr>
            <a:xfrm flipH="1">
              <a:off x="5154146" y="2595334"/>
              <a:ext cx="251552" cy="0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>
              <a:endCxn id="50" idx="3"/>
            </p:cNvCxnSpPr>
            <p:nvPr/>
          </p:nvCxnSpPr>
          <p:spPr>
            <a:xfrm flipH="1">
              <a:off x="5146557" y="1849451"/>
              <a:ext cx="266682" cy="0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テキスト ボックス 75"/>
                <p:cNvSpPr txBox="1"/>
                <p:nvPr/>
              </p:nvSpPr>
              <p:spPr>
                <a:xfrm>
                  <a:off x="6367621" y="2888590"/>
                  <a:ext cx="120942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テキスト ボックス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7621" y="2888590"/>
                  <a:ext cx="120942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40000" r="-16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テキスト ボックス 76"/>
                <p:cNvSpPr txBox="1"/>
                <p:nvPr/>
              </p:nvSpPr>
              <p:spPr>
                <a:xfrm>
                  <a:off x="6715056" y="1649489"/>
                  <a:ext cx="217837" cy="1584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テキスト ボックス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5056" y="1649489"/>
                  <a:ext cx="217837" cy="158466"/>
                </a:xfrm>
                <a:prstGeom prst="rect">
                  <a:avLst/>
                </a:prstGeom>
                <a:blipFill>
                  <a:blip r:embed="rId15"/>
                  <a:stretch>
                    <a:fillRect l="-13333" r="-2222" b="-2258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グループ化 81"/>
          <p:cNvGrpSpPr/>
          <p:nvPr/>
        </p:nvGrpSpPr>
        <p:grpSpPr>
          <a:xfrm>
            <a:off x="4761726" y="4417057"/>
            <a:ext cx="3966630" cy="1881823"/>
            <a:chOff x="4961705" y="1527137"/>
            <a:chExt cx="3155207" cy="1546119"/>
          </a:xfrm>
        </p:grpSpPr>
        <p:sp>
          <p:nvSpPr>
            <p:cNvPr id="83" name="楕円 82"/>
            <p:cNvSpPr/>
            <p:nvPr/>
          </p:nvSpPr>
          <p:spPr>
            <a:xfrm>
              <a:off x="6292760" y="2381335"/>
              <a:ext cx="400426" cy="4309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84" name="直線コネクタ 83"/>
            <p:cNvCxnSpPr>
              <a:stCxn id="108" idx="6"/>
              <a:endCxn id="83" idx="1"/>
            </p:cNvCxnSpPr>
            <p:nvPr/>
          </p:nvCxnSpPr>
          <p:spPr>
            <a:xfrm>
              <a:off x="5813664" y="1851863"/>
              <a:ext cx="537737" cy="59258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/>
            <p:cNvCxnSpPr>
              <a:stCxn id="83" idx="2"/>
              <a:endCxn id="109" idx="6"/>
            </p:cNvCxnSpPr>
            <p:nvPr/>
          </p:nvCxnSpPr>
          <p:spPr>
            <a:xfrm flipH="1" flipV="1">
              <a:off x="5806773" y="2595797"/>
              <a:ext cx="485987" cy="1019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テキスト ボックス 85"/>
                <p:cNvSpPr txBox="1"/>
                <p:nvPr/>
              </p:nvSpPr>
              <p:spPr>
                <a:xfrm>
                  <a:off x="4961705" y="1757118"/>
                  <a:ext cx="184088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テキスト ボックス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1705" y="1757118"/>
                  <a:ext cx="184088" cy="18466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テキスト ボックス 86"/>
                <p:cNvSpPr txBox="1"/>
                <p:nvPr/>
              </p:nvSpPr>
              <p:spPr>
                <a:xfrm>
                  <a:off x="4989310" y="2484581"/>
                  <a:ext cx="125904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テキスト ボックス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9310" y="2484581"/>
                  <a:ext cx="125904" cy="184666"/>
                </a:xfrm>
                <a:prstGeom prst="rect">
                  <a:avLst/>
                </a:prstGeom>
                <a:blipFill>
                  <a:blip r:embed="rId17"/>
                  <a:stretch>
                    <a:fillRect l="-23077" r="-1538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直線矢印コネクタ 87"/>
            <p:cNvCxnSpPr>
              <a:stCxn id="83" idx="6"/>
              <a:endCxn id="98" idx="2"/>
            </p:cNvCxnSpPr>
            <p:nvPr/>
          </p:nvCxnSpPr>
          <p:spPr>
            <a:xfrm flipV="1">
              <a:off x="6693186" y="2220446"/>
              <a:ext cx="517649" cy="37637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テキスト ボックス 88"/>
                <p:cNvSpPr txBox="1"/>
                <p:nvPr/>
              </p:nvSpPr>
              <p:spPr>
                <a:xfrm>
                  <a:off x="5981509" y="2227818"/>
                  <a:ext cx="304250" cy="1928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テキスト ボックス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1509" y="2227818"/>
                  <a:ext cx="304250" cy="19287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テキスト ボックス 89"/>
                <p:cNvSpPr txBox="1"/>
                <p:nvPr/>
              </p:nvSpPr>
              <p:spPr>
                <a:xfrm>
                  <a:off x="5905870" y="2426830"/>
                  <a:ext cx="304250" cy="1928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テキスト ボックス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870" y="2426830"/>
                  <a:ext cx="304250" cy="192873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テキスト ボックス 90"/>
                <p:cNvSpPr txBox="1"/>
                <p:nvPr/>
              </p:nvSpPr>
              <p:spPr>
                <a:xfrm>
                  <a:off x="6690656" y="2301581"/>
                  <a:ext cx="217837" cy="1584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テキスト ボックス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0656" y="2301581"/>
                  <a:ext cx="217837" cy="158466"/>
                </a:xfrm>
                <a:prstGeom prst="rect">
                  <a:avLst/>
                </a:prstGeom>
                <a:blipFill>
                  <a:blip r:embed="rId6"/>
                  <a:stretch>
                    <a:fillRect l="-13333" r="-2222" b="-1875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楕円 91"/>
            <p:cNvSpPr/>
            <p:nvPr/>
          </p:nvSpPr>
          <p:spPr>
            <a:xfrm>
              <a:off x="6297585" y="1633971"/>
              <a:ext cx="400426" cy="4309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93" name="直線矢印コネクタ 92"/>
            <p:cNvCxnSpPr>
              <a:stCxn id="92" idx="6"/>
              <a:endCxn id="98" idx="2"/>
            </p:cNvCxnSpPr>
            <p:nvPr/>
          </p:nvCxnSpPr>
          <p:spPr>
            <a:xfrm>
              <a:off x="6698011" y="1849452"/>
              <a:ext cx="512824" cy="37099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テキスト ボックス 93"/>
                <p:cNvSpPr txBox="1"/>
                <p:nvPr/>
              </p:nvSpPr>
              <p:spPr>
                <a:xfrm>
                  <a:off x="5999554" y="1527137"/>
                  <a:ext cx="300660" cy="1928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テキスト ボックス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9554" y="1527137"/>
                  <a:ext cx="300660" cy="19287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テキスト ボックス 94"/>
                <p:cNvSpPr txBox="1"/>
                <p:nvPr/>
              </p:nvSpPr>
              <p:spPr>
                <a:xfrm>
                  <a:off x="5938595" y="1808173"/>
                  <a:ext cx="300660" cy="1928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テキスト ボックス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8595" y="1808173"/>
                  <a:ext cx="300660" cy="19287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直線コネクタ 95"/>
            <p:cNvCxnSpPr>
              <a:stCxn id="92" idx="2"/>
              <a:endCxn id="109" idx="7"/>
            </p:cNvCxnSpPr>
            <p:nvPr/>
          </p:nvCxnSpPr>
          <p:spPr>
            <a:xfrm flipH="1">
              <a:off x="5748132" y="1849451"/>
              <a:ext cx="549453" cy="593978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/>
            <p:cNvCxnSpPr>
              <a:stCxn id="108" idx="7"/>
              <a:endCxn id="92" idx="1"/>
            </p:cNvCxnSpPr>
            <p:nvPr/>
          </p:nvCxnSpPr>
          <p:spPr>
            <a:xfrm flipV="1">
              <a:off x="5755023" y="1697084"/>
              <a:ext cx="601204" cy="2411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楕円 97"/>
            <p:cNvSpPr/>
            <p:nvPr/>
          </p:nvSpPr>
          <p:spPr>
            <a:xfrm>
              <a:off x="7210835" y="2004964"/>
              <a:ext cx="400426" cy="43096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テキスト ボックス 98"/>
                <p:cNvSpPr txBox="1"/>
                <p:nvPr/>
              </p:nvSpPr>
              <p:spPr>
                <a:xfrm>
                  <a:off x="6948190" y="1917721"/>
                  <a:ext cx="278538" cy="1928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ja-JP"/>
                  </a:defPPr>
                  <a:lvl1pPr>
                    <a:defRPr sz="140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20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sz="1200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lang="ja-JP" altLang="en-US" sz="1200" dirty="0"/>
                </a:p>
              </p:txBody>
            </p:sp>
          </mc:Choice>
          <mc:Fallback xmlns="">
            <p:sp>
              <p:nvSpPr>
                <p:cNvPr id="99" name="テキスト ボックス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8190" y="1917721"/>
                  <a:ext cx="278538" cy="19287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テキスト ボックス 99"/>
                <p:cNvSpPr txBox="1"/>
                <p:nvPr/>
              </p:nvSpPr>
              <p:spPr>
                <a:xfrm>
                  <a:off x="6868859" y="2169408"/>
                  <a:ext cx="222436" cy="1928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0" name="テキスト ボックス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8859" y="2169408"/>
                  <a:ext cx="222436" cy="192873"/>
                </a:xfrm>
                <a:prstGeom prst="rect">
                  <a:avLst/>
                </a:prstGeom>
                <a:blipFill>
                  <a:blip r:embed="rId10"/>
                  <a:stretch>
                    <a:fillRect l="-6522" r="-217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" name="直線コネクタ 100"/>
            <p:cNvCxnSpPr>
              <a:stCxn id="98" idx="6"/>
            </p:cNvCxnSpPr>
            <p:nvPr/>
          </p:nvCxnSpPr>
          <p:spPr>
            <a:xfrm>
              <a:off x="7611260" y="2220445"/>
              <a:ext cx="365741" cy="4187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テキスト ボックス 101"/>
                <p:cNvSpPr txBox="1"/>
                <p:nvPr/>
              </p:nvSpPr>
              <p:spPr>
                <a:xfrm>
                  <a:off x="8001768" y="2116320"/>
                  <a:ext cx="115144" cy="2022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テキスト ボックス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1768" y="2116320"/>
                  <a:ext cx="115144" cy="202297"/>
                </a:xfrm>
                <a:prstGeom prst="rect">
                  <a:avLst/>
                </a:prstGeom>
                <a:blipFill>
                  <a:blip r:embed="rId22"/>
                  <a:stretch>
                    <a:fillRect l="-33333" r="-50000" b="-1219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直線コネクタ 102"/>
            <p:cNvCxnSpPr/>
            <p:nvPr/>
          </p:nvCxnSpPr>
          <p:spPr>
            <a:xfrm flipV="1">
              <a:off x="6343903" y="2793606"/>
              <a:ext cx="84046" cy="169741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コネクタ 103"/>
            <p:cNvCxnSpPr/>
            <p:nvPr/>
          </p:nvCxnSpPr>
          <p:spPr>
            <a:xfrm flipV="1">
              <a:off x="6338705" y="2059227"/>
              <a:ext cx="84046" cy="169741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テキスト ボックス 104"/>
                <p:cNvSpPr txBox="1"/>
                <p:nvPr/>
              </p:nvSpPr>
              <p:spPr>
                <a:xfrm>
                  <a:off x="6389442" y="2133951"/>
                  <a:ext cx="120942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5" name="テキスト ボックス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9442" y="2133951"/>
                  <a:ext cx="120942" cy="184666"/>
                </a:xfrm>
                <a:prstGeom prst="rect">
                  <a:avLst/>
                </a:prstGeom>
                <a:blipFill>
                  <a:blip r:embed="rId23"/>
                  <a:stretch>
                    <a:fillRect l="-40000" r="-12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" name="直線コネクタ 105"/>
            <p:cNvCxnSpPr/>
            <p:nvPr/>
          </p:nvCxnSpPr>
          <p:spPr>
            <a:xfrm flipV="1">
              <a:off x="7288698" y="2435926"/>
              <a:ext cx="84046" cy="169741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テキスト ボックス 106"/>
                <p:cNvSpPr txBox="1"/>
                <p:nvPr/>
              </p:nvSpPr>
              <p:spPr>
                <a:xfrm>
                  <a:off x="7319426" y="2493442"/>
                  <a:ext cx="120942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テキスト ボックス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9426" y="2493442"/>
                  <a:ext cx="120942" cy="184666"/>
                </a:xfrm>
                <a:prstGeom prst="rect">
                  <a:avLst/>
                </a:prstGeom>
                <a:blipFill>
                  <a:blip r:embed="rId24"/>
                  <a:stretch>
                    <a:fillRect l="-20000" r="-8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" name="楕円 107"/>
            <p:cNvSpPr/>
            <p:nvPr/>
          </p:nvSpPr>
          <p:spPr>
            <a:xfrm>
              <a:off x="5413239" y="1636381"/>
              <a:ext cx="400426" cy="4309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9" name="楕円 108"/>
            <p:cNvSpPr/>
            <p:nvPr/>
          </p:nvSpPr>
          <p:spPr>
            <a:xfrm>
              <a:off x="5406348" y="2380316"/>
              <a:ext cx="400426" cy="4309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110" name="直線コネクタ 109"/>
            <p:cNvCxnSpPr/>
            <p:nvPr/>
          </p:nvCxnSpPr>
          <p:spPr>
            <a:xfrm flipH="1">
              <a:off x="5154146" y="2595334"/>
              <a:ext cx="251552" cy="0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コネクタ 110"/>
            <p:cNvCxnSpPr>
              <a:endCxn id="86" idx="3"/>
            </p:cNvCxnSpPr>
            <p:nvPr/>
          </p:nvCxnSpPr>
          <p:spPr>
            <a:xfrm flipH="1">
              <a:off x="5145793" y="1849451"/>
              <a:ext cx="267445" cy="0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テキスト ボックス 111"/>
                <p:cNvSpPr txBox="1"/>
                <p:nvPr/>
              </p:nvSpPr>
              <p:spPr>
                <a:xfrm>
                  <a:off x="6367621" y="2888590"/>
                  <a:ext cx="120942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2" name="テキスト ボックス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7621" y="2888590"/>
                  <a:ext cx="120942" cy="184666"/>
                </a:xfrm>
                <a:prstGeom prst="rect">
                  <a:avLst/>
                </a:prstGeom>
                <a:blipFill>
                  <a:blip r:embed="rId25"/>
                  <a:stretch>
                    <a:fillRect l="-36000" r="-16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テキスト ボックス 112"/>
                <p:cNvSpPr txBox="1"/>
                <p:nvPr/>
              </p:nvSpPr>
              <p:spPr>
                <a:xfrm>
                  <a:off x="6715056" y="1649489"/>
                  <a:ext cx="217837" cy="1584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3" name="テキスト ボックス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5056" y="1649489"/>
                  <a:ext cx="217837" cy="158466"/>
                </a:xfrm>
                <a:prstGeom prst="rect">
                  <a:avLst/>
                </a:prstGeom>
                <a:blipFill>
                  <a:blip r:embed="rId15"/>
                  <a:stretch>
                    <a:fillRect l="-13333" r="-2222" b="-1875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29924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曲線コネクタ 116"/>
          <p:cNvCxnSpPr>
            <a:stCxn id="29" idx="1"/>
            <a:endCxn id="103" idx="1"/>
          </p:cNvCxnSpPr>
          <p:nvPr/>
        </p:nvCxnSpPr>
        <p:spPr>
          <a:xfrm rot="10800000" flipV="1">
            <a:off x="2069413" y="1831970"/>
            <a:ext cx="3084275" cy="2612531"/>
          </a:xfrm>
          <a:prstGeom prst="curvedConnector3">
            <a:avLst>
              <a:gd name="adj1" fmla="val 128617"/>
            </a:avLst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曲線コネクタ 125"/>
          <p:cNvCxnSpPr>
            <a:stCxn id="99" idx="1"/>
            <a:endCxn id="104" idx="1"/>
          </p:cNvCxnSpPr>
          <p:nvPr/>
        </p:nvCxnSpPr>
        <p:spPr>
          <a:xfrm rot="10800000" flipV="1">
            <a:off x="2069413" y="2498921"/>
            <a:ext cx="3093102" cy="2336858"/>
          </a:xfrm>
          <a:prstGeom prst="curvedConnector3">
            <a:avLst>
              <a:gd name="adj1" fmla="val 132255"/>
            </a:avLst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曲線コネクタ 129"/>
          <p:cNvCxnSpPr>
            <a:stCxn id="100" idx="1"/>
            <a:endCxn id="105" idx="1"/>
          </p:cNvCxnSpPr>
          <p:nvPr/>
        </p:nvCxnSpPr>
        <p:spPr>
          <a:xfrm rot="10800000" flipV="1">
            <a:off x="2069411" y="3143356"/>
            <a:ext cx="3093104" cy="2055334"/>
          </a:xfrm>
          <a:prstGeom prst="curvedConnector3">
            <a:avLst>
              <a:gd name="adj1" fmla="val 134800"/>
            </a:avLst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【review】 Feedforward calculation </a:t>
            </a:r>
            <a:r>
              <a:rPr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4" name="楕円 3"/>
          <p:cNvSpPr/>
          <p:nvPr/>
        </p:nvSpPr>
        <p:spPr>
          <a:xfrm>
            <a:off x="4085266" y="1843211"/>
            <a:ext cx="562474" cy="4904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cxnSp>
        <p:nvCxnSpPr>
          <p:cNvPr id="5" name="直線コネクタ 4"/>
          <p:cNvCxnSpPr>
            <a:stCxn id="8" idx="3"/>
            <a:endCxn id="4" idx="2"/>
          </p:cNvCxnSpPr>
          <p:nvPr/>
        </p:nvCxnSpPr>
        <p:spPr>
          <a:xfrm>
            <a:off x="2655834" y="1384792"/>
            <a:ext cx="1429432" cy="70366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>
            <a:stCxn id="4" idx="2"/>
            <a:endCxn id="10" idx="3"/>
          </p:cNvCxnSpPr>
          <p:nvPr/>
        </p:nvCxnSpPr>
        <p:spPr>
          <a:xfrm flipH="1">
            <a:off x="2637321" y="2088456"/>
            <a:ext cx="1447945" cy="148363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>
            <a:stCxn id="4" idx="2"/>
            <a:endCxn id="9" idx="3"/>
          </p:cNvCxnSpPr>
          <p:nvPr/>
        </p:nvCxnSpPr>
        <p:spPr>
          <a:xfrm flipH="1">
            <a:off x="2651754" y="2088456"/>
            <a:ext cx="1433512" cy="9427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2466347" y="1277070"/>
                <a:ext cx="18948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347" y="1277070"/>
                <a:ext cx="189487" cy="215444"/>
              </a:xfrm>
              <a:prstGeom prst="rect">
                <a:avLst/>
              </a:prstGeom>
              <a:blipFill>
                <a:blip r:embed="rId2"/>
                <a:stretch>
                  <a:fillRect l="-22581" r="-9677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2434450" y="1990161"/>
                <a:ext cx="21730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450" y="1990161"/>
                <a:ext cx="217304" cy="215444"/>
              </a:xfrm>
              <a:prstGeom prst="rect">
                <a:avLst/>
              </a:prstGeom>
              <a:blipFill>
                <a:blip r:embed="rId3"/>
                <a:stretch>
                  <a:fillRect l="-11111" r="-2778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2420017" y="3464366"/>
                <a:ext cx="21730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017" y="3464366"/>
                <a:ext cx="217304" cy="215444"/>
              </a:xfrm>
              <a:prstGeom prst="rect">
                <a:avLst/>
              </a:prstGeom>
              <a:blipFill>
                <a:blip r:embed="rId4"/>
                <a:stretch>
                  <a:fillRect l="-13889" r="-2778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矢印コネクタ 10"/>
          <p:cNvCxnSpPr>
            <a:stCxn id="4" idx="6"/>
            <a:endCxn id="36" idx="2"/>
          </p:cNvCxnSpPr>
          <p:nvPr/>
        </p:nvCxnSpPr>
        <p:spPr>
          <a:xfrm flipV="1">
            <a:off x="4647740" y="1890662"/>
            <a:ext cx="1038392" cy="19779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弧 15"/>
          <p:cNvSpPr/>
          <p:nvPr/>
        </p:nvSpPr>
        <p:spPr>
          <a:xfrm rot="16200000">
            <a:off x="4429933" y="1810205"/>
            <a:ext cx="444567" cy="567819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4409635" y="1985864"/>
                <a:ext cx="2222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635" y="1985864"/>
                <a:ext cx="222240" cy="215444"/>
              </a:xfrm>
              <a:prstGeom prst="rect">
                <a:avLst/>
              </a:prstGeom>
              <a:blipFill>
                <a:blip r:embed="rId5"/>
                <a:stretch>
                  <a:fillRect l="-18919" r="-2703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4661479" y="1770254"/>
                <a:ext cx="25077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479" y="1770254"/>
                <a:ext cx="250773" cy="246221"/>
              </a:xfrm>
              <a:prstGeom prst="rect">
                <a:avLst/>
              </a:prstGeom>
              <a:blipFill>
                <a:blip r:embed="rId6"/>
                <a:stretch>
                  <a:fillRect l="-19512" r="-4878" b="-219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楕円 18"/>
          <p:cNvSpPr/>
          <p:nvPr/>
        </p:nvSpPr>
        <p:spPr>
          <a:xfrm>
            <a:off x="4085266" y="2552564"/>
            <a:ext cx="562474" cy="4904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cxnSp>
        <p:nvCxnSpPr>
          <p:cNvPr id="20" name="直線コネクタ 19"/>
          <p:cNvCxnSpPr>
            <a:stCxn id="8" idx="3"/>
            <a:endCxn id="19" idx="2"/>
          </p:cNvCxnSpPr>
          <p:nvPr/>
        </p:nvCxnSpPr>
        <p:spPr>
          <a:xfrm>
            <a:off x="2655834" y="1384792"/>
            <a:ext cx="1429432" cy="141301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endCxn id="10" idx="3"/>
          </p:cNvCxnSpPr>
          <p:nvPr/>
        </p:nvCxnSpPr>
        <p:spPr>
          <a:xfrm flipH="1">
            <a:off x="2637321" y="3566234"/>
            <a:ext cx="1444404" cy="5854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stCxn id="19" idx="2"/>
            <a:endCxn id="9" idx="3"/>
          </p:cNvCxnSpPr>
          <p:nvPr/>
        </p:nvCxnSpPr>
        <p:spPr>
          <a:xfrm flipH="1" flipV="1">
            <a:off x="2651754" y="2097883"/>
            <a:ext cx="1433512" cy="69992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9" idx="6"/>
            <a:endCxn id="36" idx="2"/>
          </p:cNvCxnSpPr>
          <p:nvPr/>
        </p:nvCxnSpPr>
        <p:spPr>
          <a:xfrm flipV="1">
            <a:off x="4647740" y="1890662"/>
            <a:ext cx="1038392" cy="9071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円弧 23"/>
          <p:cNvSpPr/>
          <p:nvPr/>
        </p:nvSpPr>
        <p:spPr>
          <a:xfrm rot="16200000">
            <a:off x="4429933" y="2519558"/>
            <a:ext cx="444567" cy="567819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4599608" y="2416464"/>
                <a:ext cx="25077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608" y="2416464"/>
                <a:ext cx="250773" cy="246221"/>
              </a:xfrm>
              <a:prstGeom prst="rect">
                <a:avLst/>
              </a:prstGeom>
              <a:blipFill>
                <a:blip r:embed="rId7"/>
                <a:stretch>
                  <a:fillRect l="-19512" r="-4878" b="-219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4409635" y="2705172"/>
                <a:ext cx="2222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635" y="2705172"/>
                <a:ext cx="222240" cy="215444"/>
              </a:xfrm>
              <a:prstGeom prst="rect">
                <a:avLst/>
              </a:prstGeom>
              <a:blipFill>
                <a:blip r:embed="rId8"/>
                <a:stretch>
                  <a:fillRect l="-18919" r="-2703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楕円 26"/>
          <p:cNvSpPr/>
          <p:nvPr/>
        </p:nvSpPr>
        <p:spPr>
          <a:xfrm>
            <a:off x="4082911" y="1133694"/>
            <a:ext cx="562474" cy="4904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cxnSp>
        <p:nvCxnSpPr>
          <p:cNvPr id="28" name="直線矢印コネクタ 27"/>
          <p:cNvCxnSpPr>
            <a:stCxn id="32" idx="3"/>
            <a:endCxn id="36" idx="2"/>
          </p:cNvCxnSpPr>
          <p:nvPr/>
        </p:nvCxnSpPr>
        <p:spPr>
          <a:xfrm>
            <a:off x="4625354" y="1394025"/>
            <a:ext cx="1060778" cy="49663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円弧 29"/>
          <p:cNvSpPr/>
          <p:nvPr/>
        </p:nvSpPr>
        <p:spPr>
          <a:xfrm rot="16200000">
            <a:off x="4427578" y="1100688"/>
            <a:ext cx="444567" cy="567819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4677178" y="1112316"/>
                <a:ext cx="24602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178" y="1112316"/>
                <a:ext cx="246028" cy="246221"/>
              </a:xfrm>
              <a:prstGeom prst="rect">
                <a:avLst/>
              </a:prstGeom>
              <a:blipFill>
                <a:blip r:embed="rId9"/>
                <a:stretch>
                  <a:fillRect l="-19512" r="-2439" b="-219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4407281" y="1286303"/>
                <a:ext cx="21807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281" y="1286303"/>
                <a:ext cx="218073" cy="215444"/>
              </a:xfrm>
              <a:prstGeom prst="rect">
                <a:avLst/>
              </a:prstGeom>
              <a:blipFill>
                <a:blip r:embed="rId10"/>
                <a:stretch>
                  <a:fillRect l="-22222" r="-2778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コネクタ 32"/>
          <p:cNvCxnSpPr>
            <a:endCxn id="10" idx="3"/>
          </p:cNvCxnSpPr>
          <p:nvPr/>
        </p:nvCxnSpPr>
        <p:spPr>
          <a:xfrm flipH="1">
            <a:off x="2637321" y="1381668"/>
            <a:ext cx="1470364" cy="219042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27" idx="2"/>
            <a:endCxn id="9" idx="3"/>
          </p:cNvCxnSpPr>
          <p:nvPr/>
        </p:nvCxnSpPr>
        <p:spPr>
          <a:xfrm flipH="1">
            <a:off x="2651754" y="1378939"/>
            <a:ext cx="1431157" cy="718944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stCxn id="8" idx="3"/>
            <a:endCxn id="27" idx="2"/>
          </p:cNvCxnSpPr>
          <p:nvPr/>
        </p:nvCxnSpPr>
        <p:spPr>
          <a:xfrm flipV="1">
            <a:off x="2655834" y="1378939"/>
            <a:ext cx="1427077" cy="585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楕円 35"/>
          <p:cNvSpPr/>
          <p:nvPr/>
        </p:nvSpPr>
        <p:spPr>
          <a:xfrm>
            <a:off x="5686132" y="1645417"/>
            <a:ext cx="562474" cy="4904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6008601" y="1768465"/>
                <a:ext cx="22313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601" y="1768465"/>
                <a:ext cx="223138" cy="215444"/>
              </a:xfrm>
              <a:prstGeom prst="rect">
                <a:avLst/>
              </a:prstGeom>
              <a:blipFill>
                <a:blip r:embed="rId11"/>
                <a:stretch>
                  <a:fillRect l="-22222" r="-5556" b="-25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楕円 37"/>
          <p:cNvSpPr/>
          <p:nvPr/>
        </p:nvSpPr>
        <p:spPr>
          <a:xfrm>
            <a:off x="5679856" y="2250965"/>
            <a:ext cx="562474" cy="4904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6000177" y="2368395"/>
                <a:ext cx="2273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177" y="2368395"/>
                <a:ext cx="227305" cy="215444"/>
              </a:xfrm>
              <a:prstGeom prst="rect">
                <a:avLst/>
              </a:prstGeom>
              <a:blipFill>
                <a:blip r:embed="rId12"/>
                <a:stretch>
                  <a:fillRect l="-18421" r="-2632" b="-22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矢印コネクタ 39"/>
          <p:cNvCxnSpPr>
            <a:stCxn id="32" idx="3"/>
            <a:endCxn id="38" idx="2"/>
          </p:cNvCxnSpPr>
          <p:nvPr/>
        </p:nvCxnSpPr>
        <p:spPr>
          <a:xfrm>
            <a:off x="4625354" y="1394025"/>
            <a:ext cx="1054502" cy="110218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17" idx="3"/>
            <a:endCxn id="38" idx="2"/>
          </p:cNvCxnSpPr>
          <p:nvPr/>
        </p:nvCxnSpPr>
        <p:spPr>
          <a:xfrm>
            <a:off x="4631875" y="2093586"/>
            <a:ext cx="1047981" cy="4026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26" idx="3"/>
            <a:endCxn id="38" idx="2"/>
          </p:cNvCxnSpPr>
          <p:nvPr/>
        </p:nvCxnSpPr>
        <p:spPr>
          <a:xfrm flipV="1">
            <a:off x="4631875" y="2496210"/>
            <a:ext cx="1047981" cy="31668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円弧 42"/>
          <p:cNvSpPr/>
          <p:nvPr/>
        </p:nvSpPr>
        <p:spPr>
          <a:xfrm rot="16200000">
            <a:off x="6027742" y="1608438"/>
            <a:ext cx="444567" cy="567819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4" name="円弧 43"/>
          <p:cNvSpPr/>
          <p:nvPr/>
        </p:nvSpPr>
        <p:spPr>
          <a:xfrm rot="16200000">
            <a:off x="6026010" y="2220105"/>
            <a:ext cx="444567" cy="567819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cxnSp>
        <p:nvCxnSpPr>
          <p:cNvPr id="46" name="直線コネクタ 45"/>
          <p:cNvCxnSpPr>
            <a:stCxn id="36" idx="6"/>
          </p:cNvCxnSpPr>
          <p:nvPr/>
        </p:nvCxnSpPr>
        <p:spPr>
          <a:xfrm>
            <a:off x="6248606" y="1890662"/>
            <a:ext cx="513753" cy="476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6241709" y="2493826"/>
            <a:ext cx="513753" cy="476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6780372" y="1786931"/>
                <a:ext cx="2008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372" y="1786931"/>
                <a:ext cx="200889" cy="215444"/>
              </a:xfrm>
              <a:prstGeom prst="rect">
                <a:avLst/>
              </a:prstGeom>
              <a:blipFill>
                <a:blip r:embed="rId13"/>
                <a:stretch>
                  <a:fillRect l="-12121" r="-3030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6791668" y="2379850"/>
                <a:ext cx="20505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668" y="2379850"/>
                <a:ext cx="205056" cy="215444"/>
              </a:xfrm>
              <a:prstGeom prst="rect">
                <a:avLst/>
              </a:prstGeom>
              <a:blipFill>
                <a:blip r:embed="rId14"/>
                <a:stretch>
                  <a:fillRect l="-11765" r="-2941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楕円 49"/>
          <p:cNvSpPr/>
          <p:nvPr/>
        </p:nvSpPr>
        <p:spPr>
          <a:xfrm>
            <a:off x="4074483" y="3299968"/>
            <a:ext cx="562474" cy="4904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1" name="円弧 50"/>
          <p:cNvSpPr/>
          <p:nvPr/>
        </p:nvSpPr>
        <p:spPr>
          <a:xfrm rot="16200000">
            <a:off x="4419150" y="3266963"/>
            <a:ext cx="444567" cy="567819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4564482" y="3107417"/>
                <a:ext cx="18448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482" y="3107417"/>
                <a:ext cx="184483" cy="246221"/>
              </a:xfrm>
              <a:prstGeom prst="rect">
                <a:avLst/>
              </a:prstGeom>
              <a:blipFill>
                <a:blip r:embed="rId15"/>
                <a:stretch>
                  <a:fillRect l="-40000" r="-26667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4398853" y="3452577"/>
                <a:ext cx="2222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853" y="3452577"/>
                <a:ext cx="222240" cy="215444"/>
              </a:xfrm>
              <a:prstGeom prst="rect">
                <a:avLst/>
              </a:prstGeom>
              <a:blipFill>
                <a:blip r:embed="rId16"/>
                <a:stretch>
                  <a:fillRect l="-22222" r="-5556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2423169" y="2682336"/>
                <a:ext cx="21730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169" y="2682336"/>
                <a:ext cx="217304" cy="215444"/>
              </a:xfrm>
              <a:prstGeom prst="rect">
                <a:avLst/>
              </a:prstGeom>
              <a:blipFill>
                <a:blip r:embed="rId17"/>
                <a:stretch>
                  <a:fillRect l="-14286" r="-5714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直線コネクタ 54"/>
          <p:cNvCxnSpPr>
            <a:stCxn id="8" idx="3"/>
            <a:endCxn id="50" idx="2"/>
          </p:cNvCxnSpPr>
          <p:nvPr/>
        </p:nvCxnSpPr>
        <p:spPr>
          <a:xfrm>
            <a:off x="2655834" y="1384792"/>
            <a:ext cx="1418649" cy="216042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>
            <a:stCxn id="50" idx="2"/>
            <a:endCxn id="9" idx="3"/>
          </p:cNvCxnSpPr>
          <p:nvPr/>
        </p:nvCxnSpPr>
        <p:spPr>
          <a:xfrm flipH="1" flipV="1">
            <a:off x="2651754" y="2097883"/>
            <a:ext cx="1422729" cy="144733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stCxn id="27" idx="2"/>
            <a:endCxn id="54" idx="3"/>
          </p:cNvCxnSpPr>
          <p:nvPr/>
        </p:nvCxnSpPr>
        <p:spPr>
          <a:xfrm flipH="1">
            <a:off x="2640473" y="1378939"/>
            <a:ext cx="1442438" cy="141111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4" idx="2"/>
            <a:endCxn id="54" idx="3"/>
          </p:cNvCxnSpPr>
          <p:nvPr/>
        </p:nvCxnSpPr>
        <p:spPr>
          <a:xfrm flipH="1">
            <a:off x="2640473" y="2088456"/>
            <a:ext cx="1444793" cy="70160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>
            <a:stCxn id="19" idx="2"/>
            <a:endCxn id="54" idx="3"/>
          </p:cNvCxnSpPr>
          <p:nvPr/>
        </p:nvCxnSpPr>
        <p:spPr>
          <a:xfrm flipH="1" flipV="1">
            <a:off x="2640473" y="2790058"/>
            <a:ext cx="1444793" cy="7751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50" idx="2"/>
            <a:endCxn id="54" idx="3"/>
          </p:cNvCxnSpPr>
          <p:nvPr/>
        </p:nvCxnSpPr>
        <p:spPr>
          <a:xfrm flipH="1" flipV="1">
            <a:off x="2640473" y="2790058"/>
            <a:ext cx="1434010" cy="75515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19" idx="2"/>
            <a:endCxn id="10" idx="3"/>
          </p:cNvCxnSpPr>
          <p:nvPr/>
        </p:nvCxnSpPr>
        <p:spPr>
          <a:xfrm flipH="1">
            <a:off x="2637321" y="2797809"/>
            <a:ext cx="1447945" cy="77427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楕円 61"/>
          <p:cNvSpPr/>
          <p:nvPr/>
        </p:nvSpPr>
        <p:spPr>
          <a:xfrm>
            <a:off x="5669265" y="2920616"/>
            <a:ext cx="562474" cy="4904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5989586" y="3038047"/>
                <a:ext cx="2273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fi-FI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586" y="3038047"/>
                <a:ext cx="227305" cy="215444"/>
              </a:xfrm>
              <a:prstGeom prst="rect">
                <a:avLst/>
              </a:prstGeom>
              <a:blipFill>
                <a:blip r:embed="rId18"/>
                <a:stretch>
                  <a:fillRect l="-21622" r="-5405" b="-2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円弧 63"/>
          <p:cNvSpPr/>
          <p:nvPr/>
        </p:nvSpPr>
        <p:spPr>
          <a:xfrm rot="16200000">
            <a:off x="6015419" y="2889756"/>
            <a:ext cx="444567" cy="567819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cxnSp>
        <p:nvCxnSpPr>
          <p:cNvPr id="65" name="直線矢印コネクタ 64"/>
          <p:cNvCxnSpPr>
            <a:stCxn id="32" idx="3"/>
            <a:endCxn id="62" idx="2"/>
          </p:cNvCxnSpPr>
          <p:nvPr/>
        </p:nvCxnSpPr>
        <p:spPr>
          <a:xfrm>
            <a:off x="4625354" y="1394025"/>
            <a:ext cx="1043911" cy="177183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>
            <a:stCxn id="17" idx="3"/>
            <a:endCxn id="62" idx="2"/>
          </p:cNvCxnSpPr>
          <p:nvPr/>
        </p:nvCxnSpPr>
        <p:spPr>
          <a:xfrm>
            <a:off x="4631875" y="2093586"/>
            <a:ext cx="1037390" cy="10722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26" idx="3"/>
            <a:endCxn id="62" idx="2"/>
          </p:cNvCxnSpPr>
          <p:nvPr/>
        </p:nvCxnSpPr>
        <p:spPr>
          <a:xfrm>
            <a:off x="4631875" y="2812894"/>
            <a:ext cx="1037390" cy="3529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/>
          <p:nvPr/>
        </p:nvCxnSpPr>
        <p:spPr>
          <a:xfrm flipV="1">
            <a:off x="4644481" y="3153105"/>
            <a:ext cx="1048172" cy="39443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>
            <a:off x="6224624" y="3169812"/>
            <a:ext cx="513753" cy="476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/>
              <p:cNvSpPr txBox="1"/>
              <p:nvPr/>
            </p:nvSpPr>
            <p:spPr>
              <a:xfrm>
                <a:off x="6774584" y="3055836"/>
                <a:ext cx="20505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70" name="テキスト ボックス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584" y="3055836"/>
                <a:ext cx="205056" cy="215444"/>
              </a:xfrm>
              <a:prstGeom prst="rect">
                <a:avLst/>
              </a:prstGeom>
              <a:blipFill>
                <a:blip r:embed="rId19"/>
                <a:stretch>
                  <a:fillRect l="-11765" r="-2941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直線矢印コネクタ 70"/>
          <p:cNvCxnSpPr>
            <a:stCxn id="53" idx="3"/>
            <a:endCxn id="36" idx="2"/>
          </p:cNvCxnSpPr>
          <p:nvPr/>
        </p:nvCxnSpPr>
        <p:spPr>
          <a:xfrm flipV="1">
            <a:off x="4621093" y="1890662"/>
            <a:ext cx="1065039" cy="166963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>
            <a:stCxn id="53" idx="3"/>
            <a:endCxn id="38" idx="2"/>
          </p:cNvCxnSpPr>
          <p:nvPr/>
        </p:nvCxnSpPr>
        <p:spPr>
          <a:xfrm flipV="1">
            <a:off x="4621093" y="2496210"/>
            <a:ext cx="1058763" cy="10640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正方形/長方形 94"/>
          <p:cNvSpPr/>
          <p:nvPr/>
        </p:nvSpPr>
        <p:spPr>
          <a:xfrm>
            <a:off x="5162993" y="1509269"/>
            <a:ext cx="400676" cy="6540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/>
          <p:cNvSpPr/>
          <p:nvPr/>
        </p:nvSpPr>
        <p:spPr>
          <a:xfrm>
            <a:off x="5170661" y="2213908"/>
            <a:ext cx="386707" cy="6205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5153687" y="1682314"/>
                <a:ext cx="407547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687" y="1682314"/>
                <a:ext cx="407547" cy="299313"/>
              </a:xfrm>
              <a:prstGeom prst="rect">
                <a:avLst/>
              </a:prstGeom>
              <a:blipFill>
                <a:blip r:embed="rId20"/>
                <a:stretch>
                  <a:fillRect l="-7463" r="-10448" b="-265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正方形/長方形 96"/>
          <p:cNvSpPr/>
          <p:nvPr/>
        </p:nvSpPr>
        <p:spPr>
          <a:xfrm>
            <a:off x="5170661" y="2871588"/>
            <a:ext cx="386707" cy="619237"/>
          </a:xfrm>
          <a:prstGeom prst="rect">
            <a:avLst/>
          </a:prstGeom>
          <a:solidFill>
            <a:srgbClr val="FEB4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テキスト ボックス 98"/>
              <p:cNvSpPr txBox="1"/>
              <p:nvPr/>
            </p:nvSpPr>
            <p:spPr>
              <a:xfrm>
                <a:off x="5162515" y="2349264"/>
                <a:ext cx="412870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9" name="テキスト ボックス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515" y="2349264"/>
                <a:ext cx="412870" cy="299313"/>
              </a:xfrm>
              <a:prstGeom prst="rect">
                <a:avLst/>
              </a:prstGeom>
              <a:blipFill>
                <a:blip r:embed="rId21"/>
                <a:stretch>
                  <a:fillRect l="-7353" r="-10294" b="-265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テキスト ボックス 99"/>
              <p:cNvSpPr txBox="1"/>
              <p:nvPr/>
            </p:nvSpPr>
            <p:spPr>
              <a:xfrm>
                <a:off x="5162515" y="2993699"/>
                <a:ext cx="412870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0" name="テキスト ボックス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515" y="2993699"/>
                <a:ext cx="412870" cy="299313"/>
              </a:xfrm>
              <a:prstGeom prst="rect">
                <a:avLst/>
              </a:prstGeom>
              <a:blipFill>
                <a:blip r:embed="rId22"/>
                <a:stretch>
                  <a:fillRect l="-7353" r="-10294" b="-265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正方形/長方形 102"/>
          <p:cNvSpPr/>
          <p:nvPr/>
        </p:nvSpPr>
        <p:spPr>
          <a:xfrm>
            <a:off x="2069412" y="4272601"/>
            <a:ext cx="2987038" cy="343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104" name="正方形/長方形 103"/>
          <p:cNvSpPr/>
          <p:nvPr/>
        </p:nvSpPr>
        <p:spPr>
          <a:xfrm>
            <a:off x="2069413" y="4654050"/>
            <a:ext cx="2987038" cy="3634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105" name="正方形/長方形 104"/>
          <p:cNvSpPr/>
          <p:nvPr/>
        </p:nvSpPr>
        <p:spPr>
          <a:xfrm>
            <a:off x="2069411" y="5055153"/>
            <a:ext cx="2987039" cy="287073"/>
          </a:xfrm>
          <a:prstGeom prst="rect">
            <a:avLst/>
          </a:prstGeom>
          <a:solidFill>
            <a:srgbClr val="FEB4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テキスト ボックス 101"/>
              <p:cNvSpPr txBox="1"/>
              <p:nvPr/>
            </p:nvSpPr>
            <p:spPr>
              <a:xfrm>
                <a:off x="1335110" y="4155068"/>
                <a:ext cx="6014086" cy="14124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2" name="テキスト ボックス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110" y="4155068"/>
                <a:ext cx="6014086" cy="141243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正方形/長方形 106"/>
              <p:cNvSpPr/>
              <p:nvPr/>
            </p:nvSpPr>
            <p:spPr>
              <a:xfrm>
                <a:off x="7426435" y="4341340"/>
                <a:ext cx="783356" cy="10674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07" name="正方形/長方形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435" y="4341340"/>
                <a:ext cx="783356" cy="106740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右矢印 108"/>
          <p:cNvSpPr/>
          <p:nvPr/>
        </p:nvSpPr>
        <p:spPr>
          <a:xfrm>
            <a:off x="7022222" y="4694935"/>
            <a:ext cx="239692" cy="36021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108" name="右矢印 107"/>
          <p:cNvSpPr/>
          <p:nvPr/>
        </p:nvSpPr>
        <p:spPr>
          <a:xfrm>
            <a:off x="4878846" y="3504010"/>
            <a:ext cx="1717679" cy="54467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663796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方形/長方形 60"/>
          <p:cNvSpPr/>
          <p:nvPr/>
        </p:nvSpPr>
        <p:spPr>
          <a:xfrm>
            <a:off x="2373920" y="804794"/>
            <a:ext cx="6770080" cy="57877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z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36530" y="60291"/>
            <a:ext cx="7543800" cy="593835"/>
          </a:xfrm>
        </p:spPr>
        <p:txBody>
          <a:bodyPr/>
          <a:lstStyle/>
          <a:p>
            <a:r>
              <a:rPr kumimoji="1" lang="en-US" altLang="ja-JP" dirty="0" smtClean="0"/>
              <a:t>Let’s make AND function by learning</a:t>
            </a:r>
            <a:endParaRPr kumimoji="1" lang="ja-JP" altLang="en-US" dirty="0"/>
          </a:p>
        </p:txBody>
      </p:sp>
      <p:sp>
        <p:nvSpPr>
          <p:cNvPr id="12" name="フローチャート: 論理積ゲート 11"/>
          <p:cNvSpPr/>
          <p:nvPr/>
        </p:nvSpPr>
        <p:spPr>
          <a:xfrm>
            <a:off x="866564" y="1371770"/>
            <a:ext cx="935916" cy="725820"/>
          </a:xfrm>
          <a:prstGeom prst="flowChartDe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436530" y="1484349"/>
            <a:ext cx="4300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436530" y="1942581"/>
            <a:ext cx="4300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137448" y="1316164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48" y="1316164"/>
                <a:ext cx="276101" cy="276999"/>
              </a:xfrm>
              <a:prstGeom prst="rect">
                <a:avLst/>
              </a:prstGeom>
              <a:blipFill>
                <a:blip r:embed="rId2"/>
                <a:stretch>
                  <a:fillRect l="-13333" r="-6667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137448" y="1762151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48" y="1762151"/>
                <a:ext cx="281423" cy="276999"/>
              </a:xfrm>
              <a:prstGeom prst="rect">
                <a:avLst/>
              </a:prstGeom>
              <a:blipFill>
                <a:blip r:embed="rId3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コネクタ 16"/>
          <p:cNvCxnSpPr>
            <a:stCxn id="12" idx="3"/>
          </p:cNvCxnSpPr>
          <p:nvPr/>
        </p:nvCxnSpPr>
        <p:spPr>
          <a:xfrm>
            <a:off x="1802480" y="1734680"/>
            <a:ext cx="2827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2127312" y="1582904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312" y="1582904"/>
                <a:ext cx="186718" cy="276999"/>
              </a:xfrm>
              <a:prstGeom prst="rect">
                <a:avLst/>
              </a:prstGeom>
              <a:blipFill>
                <a:blip r:embed="rId4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/>
          <p:cNvSpPr txBox="1"/>
          <p:nvPr/>
        </p:nvSpPr>
        <p:spPr>
          <a:xfrm>
            <a:off x="966674" y="1036436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AND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表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3865617"/>
                  </p:ext>
                </p:extLst>
              </p:nvPr>
            </p:nvGraphicFramePr>
            <p:xfrm>
              <a:off x="668974" y="2287945"/>
              <a:ext cx="1257253" cy="139920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399352">
                      <a:extLst>
                        <a:ext uri="{9D8B030D-6E8A-4147-A177-3AD203B41FA5}">
                          <a16:colId xmlns:a16="http://schemas.microsoft.com/office/drawing/2014/main" val="3794319138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val="3485349666"/>
                        </a:ext>
                      </a:extLst>
                    </a:gridCol>
                    <a:gridCol w="458549">
                      <a:extLst>
                        <a:ext uri="{9D8B030D-6E8A-4147-A177-3AD203B41FA5}">
                          <a16:colId xmlns:a16="http://schemas.microsoft.com/office/drawing/2014/main" val="1657222314"/>
                        </a:ext>
                      </a:extLst>
                    </a:gridCol>
                  </a:tblGrid>
                  <a:tr h="1880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6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6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6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871833186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2503296175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075581083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4116625603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3773142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表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3865617"/>
                  </p:ext>
                </p:extLst>
              </p:nvPr>
            </p:nvGraphicFramePr>
            <p:xfrm>
              <a:off x="668974" y="2287945"/>
              <a:ext cx="1257253" cy="139920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399352">
                      <a:extLst>
                        <a:ext uri="{9D8B030D-6E8A-4147-A177-3AD203B41FA5}">
                          <a16:colId xmlns:a16="http://schemas.microsoft.com/office/drawing/2014/main" val="3794319138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val="3485349666"/>
                        </a:ext>
                      </a:extLst>
                    </a:gridCol>
                    <a:gridCol w="458549">
                      <a:extLst>
                        <a:ext uri="{9D8B030D-6E8A-4147-A177-3AD203B41FA5}">
                          <a16:colId xmlns:a16="http://schemas.microsoft.com/office/drawing/2014/main" val="1657222314"/>
                        </a:ext>
                      </a:extLst>
                    </a:gridCol>
                  </a:tblGrid>
                  <a:tr h="279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>
                        <a:blipFill>
                          <a:blip r:embed="rId5"/>
                          <a:stretch>
                            <a:fillRect l="-1515" t="-2174" r="-221212" b="-43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>
                        <a:blipFill>
                          <a:blip r:embed="rId5"/>
                          <a:stretch>
                            <a:fillRect l="-101515" t="-2174" r="-121212" b="-43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>
                        <a:blipFill>
                          <a:blip r:embed="rId5"/>
                          <a:stretch>
                            <a:fillRect l="-177333" t="-2174" r="-6667" b="-4304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1833186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2503296175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075581083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4116625603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3773142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4" name="正方形/長方形 33"/>
          <p:cNvSpPr/>
          <p:nvPr/>
        </p:nvSpPr>
        <p:spPr>
          <a:xfrm>
            <a:off x="2449273" y="1014554"/>
            <a:ext cx="256006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clear all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xdata = [0,0,1,1;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0,1,0,1];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labels = [0,0,0,1];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data_num=4;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 = 2.0*rand(1,2) - 1.0;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 = 2.0*rand(1,1) - 1.0;</a:t>
            </a:r>
          </a:p>
          <a:p>
            <a:endParaRPr lang="ja-JP" altLang="en-US" sz="15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layer1 = Affine(</a:t>
            </a:r>
            <a:r>
              <a:rPr lang="ja-JP" altLang="en-US" sz="15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</a:t>
            </a:r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,b);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layer2 = Sigmoid();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layer3 = MSE();</a:t>
            </a:r>
          </a:p>
          <a:p>
            <a:endParaRPr lang="en-US" altLang="ja-JP" sz="15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% a number of </a:t>
            </a:r>
            <a:r>
              <a:rPr lang="ja-JP" altLang="en-US" sz="15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training</a:t>
            </a:r>
            <a:endParaRPr lang="ja-JP" altLang="en-US" sz="15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EPOCH=1000</a:t>
            </a:r>
            <a:r>
              <a:rPr lang="ja-JP" altLang="en-US" sz="15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  <a:endParaRPr lang="en-US" altLang="ja-JP" sz="15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% learning rate</a:t>
            </a:r>
            <a:endParaRPr lang="en-US" altLang="ja-JP" sz="15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15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LAMBDA</a:t>
            </a:r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=0.1; </a:t>
            </a:r>
          </a:p>
        </p:txBody>
      </p:sp>
      <p:sp>
        <p:nvSpPr>
          <p:cNvPr id="35" name="正方形/長方形 34"/>
          <p:cNvSpPr/>
          <p:nvPr/>
        </p:nvSpPr>
        <p:spPr>
          <a:xfrm>
            <a:off x="5084693" y="1371770"/>
            <a:ext cx="4168459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for epoch=1:EPOCH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p = layer1.forward(xdata);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y = layer2.forward(p);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loss(epoch) = layer3.forward(</a:t>
            </a:r>
            <a:r>
              <a:rPr lang="ja-JP" altLang="en-US" sz="15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</a:t>
            </a:r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,labels);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%calculate gradient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dy = layer3.backward();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dp = layer2.backward(dy);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dx = layer1.backward(dp);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%learning weights and biases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layer1.update(LAMBDA);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</a:t>
            </a:r>
          </a:p>
          <a:p>
            <a:endParaRPr lang="ja-JP" altLang="en-US" sz="15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15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loss</a:t>
            </a:r>
            <a:endParaRPr lang="ja-JP" altLang="en-US" sz="15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ja-JP" altLang="en-US" sz="15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% Display loss change graph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figure(1);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plot(loss)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xlabel('Epoch');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ylabel('LOSS');</a:t>
            </a:r>
          </a:p>
        </p:txBody>
      </p:sp>
      <p:cxnSp>
        <p:nvCxnSpPr>
          <p:cNvPr id="37" name="カギ線コネクタ 36"/>
          <p:cNvCxnSpPr>
            <a:stCxn id="34" idx="2"/>
            <a:endCxn id="35" idx="0"/>
          </p:cNvCxnSpPr>
          <p:nvPr/>
        </p:nvCxnSpPr>
        <p:spPr>
          <a:xfrm rot="5400000" flipH="1" flipV="1">
            <a:off x="3504064" y="1597013"/>
            <a:ext cx="3890101" cy="3439616"/>
          </a:xfrm>
          <a:prstGeom prst="bentConnector5">
            <a:avLst>
              <a:gd name="adj1" fmla="val -5876"/>
              <a:gd name="adj2" fmla="val 38310"/>
              <a:gd name="adj3" fmla="val 105876"/>
            </a:avLst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2449273" y="598749"/>
            <a:ext cx="1568443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e</a:t>
            </a:r>
            <a:r>
              <a:rPr lang="en-US" altLang="ja-JP" dirty="0" smtClean="0"/>
              <a:t>xample2_4.m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720630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Exercise2.9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850531"/>
            <a:ext cx="7543801" cy="890390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Check the values of output y, layer1.weights and layer1.bias after learning in example2_4.m.</a:t>
            </a:r>
            <a:endParaRPr lang="ja-JP" altLang="en-US" dirty="0"/>
          </a:p>
        </p:txBody>
      </p:sp>
      <p:sp>
        <p:nvSpPr>
          <p:cNvPr id="4" name="左大かっこ 3"/>
          <p:cNvSpPr/>
          <p:nvPr/>
        </p:nvSpPr>
        <p:spPr>
          <a:xfrm>
            <a:off x="1474419" y="2290050"/>
            <a:ext cx="79748" cy="817510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左大かっこ 5"/>
          <p:cNvSpPr/>
          <p:nvPr/>
        </p:nvSpPr>
        <p:spPr>
          <a:xfrm flipH="1">
            <a:off x="4351851" y="2290049"/>
            <a:ext cx="75872" cy="817510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734810" y="2441440"/>
            <a:ext cx="1132403" cy="436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999074" y="2435962"/>
            <a:ext cx="1132403" cy="436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814239" y="2485187"/>
                <a:ext cx="651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39" y="2485187"/>
                <a:ext cx="65146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5126017" y="2469299"/>
                <a:ext cx="60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017" y="2469299"/>
                <a:ext cx="6070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左大かっこ 12"/>
          <p:cNvSpPr/>
          <p:nvPr/>
        </p:nvSpPr>
        <p:spPr>
          <a:xfrm>
            <a:off x="5920259" y="2296105"/>
            <a:ext cx="88050" cy="81145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左大かっこ 13"/>
          <p:cNvSpPr/>
          <p:nvPr/>
        </p:nvSpPr>
        <p:spPr>
          <a:xfrm flipH="1">
            <a:off x="7492947" y="2296104"/>
            <a:ext cx="83770" cy="81145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6180650" y="2447496"/>
            <a:ext cx="1132403" cy="436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左大かっこ 16"/>
          <p:cNvSpPr/>
          <p:nvPr/>
        </p:nvSpPr>
        <p:spPr>
          <a:xfrm>
            <a:off x="1466521" y="3567010"/>
            <a:ext cx="88050" cy="76488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左大かっこ 17"/>
          <p:cNvSpPr/>
          <p:nvPr/>
        </p:nvSpPr>
        <p:spPr>
          <a:xfrm flipH="1">
            <a:off x="6774382" y="3567009"/>
            <a:ext cx="83770" cy="76488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1726912" y="3718400"/>
            <a:ext cx="1132403" cy="436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2991176" y="3712922"/>
            <a:ext cx="1132403" cy="436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/>
              <p:cNvSpPr txBox="1"/>
              <p:nvPr/>
            </p:nvSpPr>
            <p:spPr>
              <a:xfrm>
                <a:off x="822959" y="3779596"/>
                <a:ext cx="6086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3779596"/>
                <a:ext cx="608628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正方形/長方形 27"/>
          <p:cNvSpPr/>
          <p:nvPr/>
        </p:nvSpPr>
        <p:spPr>
          <a:xfrm>
            <a:off x="4245854" y="3718400"/>
            <a:ext cx="1132403" cy="436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5510118" y="3712922"/>
            <a:ext cx="1132403" cy="436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83957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方形/長方形 60"/>
          <p:cNvSpPr/>
          <p:nvPr/>
        </p:nvSpPr>
        <p:spPr>
          <a:xfrm>
            <a:off x="170641" y="788227"/>
            <a:ext cx="9041258" cy="60697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z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36530" y="60291"/>
            <a:ext cx="7543800" cy="593835"/>
          </a:xfrm>
        </p:spPr>
        <p:txBody>
          <a:bodyPr/>
          <a:lstStyle/>
          <a:p>
            <a:r>
              <a:rPr kumimoji="1" lang="en-US" altLang="ja-JP" dirty="0" smtClean="0"/>
              <a:t>Let’s make XOR function by learning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436530" y="968081"/>
            <a:ext cx="390257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clear all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</a:p>
          <a:p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xdata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[0,0,1,1;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0,1,0,1];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labels = [0,1,1,0];</a:t>
            </a:r>
          </a:p>
          <a:p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data_num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=4;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IU = 2;     % a number of input neurons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HU = 2;     % a number of hidden neurons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OU = 1;     % a number of output neurons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% initialize weights and biases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% as random numbers between -1.0 and 1.0.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 = 2.0*rand(HU,IU) - 1.0;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 = 2.0*rand(HU,1) - 1.0;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 = 2.0*rand(OU,HU) - 1.0;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 = 2.0*rand(OU,1) - 1.0;</a:t>
            </a:r>
          </a:p>
          <a:p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layer1 = Affine(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w,b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layer2 = Sigmoid();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layer3 = Affine(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u,c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layer4 = Sigmoid();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layer5 = MSE();</a:t>
            </a:r>
          </a:p>
          <a:p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EPOCH=1000; % a number of training epochs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LAMBDA=0.1; % learning </a:t>
            </a:r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rate</a:t>
            </a: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4691270" y="960344"/>
            <a:ext cx="4168459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for epoch=1:EPOCH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p = layer1.forward(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xdata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y = layer2.forward(p);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q = layer3.forward(y);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z = layer4.forward(q);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loss(epoch) = layer5.forward(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z,labels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%calculate gradient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dz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layer5.backward();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dq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layer4.backward(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dz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dy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layer3.backward(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dq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dp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layer2.backward(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dy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dx = layer1.backward(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dp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%learning weights and biases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layer1.update(LAMBDA);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layer3.update(LAMBDA);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</a:t>
            </a:r>
          </a:p>
          <a:p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loss</a:t>
            </a: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% Display loss change graph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figure(1);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plot(loss)</a:t>
            </a:r>
          </a:p>
          <a:p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xlabel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('Epoch');</a:t>
            </a:r>
          </a:p>
          <a:p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ylabel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('LOSS</a:t>
            </a:r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');</a:t>
            </a: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270538" y="598749"/>
            <a:ext cx="1568443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example2_5.m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073526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Exercise2.10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850531"/>
            <a:ext cx="7543801" cy="890390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Check the values of weights and biases after learning in example2_5.m </a:t>
            </a:r>
            <a:r>
              <a:rPr lang="en-US" altLang="ja-JP" dirty="0" smtClean="0"/>
              <a:t>and write down these values </a:t>
            </a:r>
            <a:r>
              <a:rPr lang="en-US" altLang="ja-JP" dirty="0"/>
              <a:t>to </a:t>
            </a:r>
            <a:r>
              <a:rPr lang="en-US" altLang="ja-JP" dirty="0" smtClean="0"/>
              <a:t>one </a:t>
            </a:r>
            <a:r>
              <a:rPr lang="en-US" altLang="ja-JP" dirty="0"/>
              <a:t>places of decimals</a:t>
            </a:r>
            <a:r>
              <a:rPr lang="en-US" altLang="ja-JP" dirty="0" smtClean="0"/>
              <a:t>. Then, calculate XOR output by your hand calculation with step function.</a:t>
            </a:r>
            <a:endParaRPr lang="ja-JP" altLang="en-US" dirty="0"/>
          </a:p>
        </p:txBody>
      </p:sp>
      <p:sp>
        <p:nvSpPr>
          <p:cNvPr id="4" name="左大かっこ 3"/>
          <p:cNvSpPr/>
          <p:nvPr/>
        </p:nvSpPr>
        <p:spPr>
          <a:xfrm>
            <a:off x="1474419" y="2218129"/>
            <a:ext cx="88050" cy="1447297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左大かっこ 5"/>
          <p:cNvSpPr/>
          <p:nvPr/>
        </p:nvSpPr>
        <p:spPr>
          <a:xfrm flipH="1">
            <a:off x="4351851" y="2218128"/>
            <a:ext cx="83770" cy="1447297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734810" y="2369520"/>
            <a:ext cx="1132403" cy="436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999074" y="2364042"/>
            <a:ext cx="1132403" cy="436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726912" y="3029582"/>
            <a:ext cx="1132403" cy="436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2991176" y="3024104"/>
            <a:ext cx="1132403" cy="436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822959" y="2757110"/>
                <a:ext cx="651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2757110"/>
                <a:ext cx="65146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5141631" y="2757110"/>
                <a:ext cx="60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1631" y="2757110"/>
                <a:ext cx="6070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左大かっこ 12"/>
          <p:cNvSpPr/>
          <p:nvPr/>
        </p:nvSpPr>
        <p:spPr>
          <a:xfrm>
            <a:off x="5920259" y="2224185"/>
            <a:ext cx="88050" cy="1447297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左大かっこ 13"/>
          <p:cNvSpPr/>
          <p:nvPr/>
        </p:nvSpPr>
        <p:spPr>
          <a:xfrm flipH="1">
            <a:off x="7492947" y="2224184"/>
            <a:ext cx="83770" cy="1447297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6180650" y="2375576"/>
            <a:ext cx="1132403" cy="436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6172752" y="3035638"/>
            <a:ext cx="1132403" cy="436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左大かっこ 16"/>
          <p:cNvSpPr/>
          <p:nvPr/>
        </p:nvSpPr>
        <p:spPr>
          <a:xfrm>
            <a:off x="1466521" y="4032439"/>
            <a:ext cx="88050" cy="76488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左大かっこ 17"/>
          <p:cNvSpPr/>
          <p:nvPr/>
        </p:nvSpPr>
        <p:spPr>
          <a:xfrm flipH="1">
            <a:off x="4343953" y="4032438"/>
            <a:ext cx="83770" cy="76488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1726912" y="4183829"/>
            <a:ext cx="1132403" cy="436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2991176" y="4178351"/>
            <a:ext cx="1132403" cy="436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/>
              <p:cNvSpPr txBox="1"/>
              <p:nvPr/>
            </p:nvSpPr>
            <p:spPr>
              <a:xfrm>
                <a:off x="822959" y="4245025"/>
                <a:ext cx="6136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4245025"/>
                <a:ext cx="6136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5141631" y="4245025"/>
                <a:ext cx="5757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i="1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1631" y="4245025"/>
                <a:ext cx="57579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左大かっこ 24"/>
          <p:cNvSpPr/>
          <p:nvPr/>
        </p:nvSpPr>
        <p:spPr>
          <a:xfrm>
            <a:off x="5920259" y="4032439"/>
            <a:ext cx="88050" cy="76488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左大かっこ 25"/>
          <p:cNvSpPr/>
          <p:nvPr/>
        </p:nvSpPr>
        <p:spPr>
          <a:xfrm flipH="1">
            <a:off x="7492947" y="4032438"/>
            <a:ext cx="83770" cy="76488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6180650" y="4183829"/>
            <a:ext cx="1132403" cy="436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587320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Exercise2.11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715955" y="913951"/>
            <a:ext cx="77567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 smtClean="0"/>
              <a:t>At first, </a:t>
            </a:r>
            <a:r>
              <a:rPr lang="ja-JP" altLang="en-US" sz="2400" dirty="0" smtClean="0"/>
              <a:t>freely </a:t>
            </a:r>
            <a:r>
              <a:rPr lang="ja-JP" altLang="en-US" sz="2400" dirty="0"/>
              <a:t>define </a:t>
            </a:r>
            <a:r>
              <a:rPr lang="en-US" altLang="ja-JP" sz="2400" dirty="0" smtClean="0"/>
              <a:t>a </a:t>
            </a:r>
            <a:r>
              <a:rPr lang="ja-JP" altLang="en-US" sz="2400" dirty="0" smtClean="0"/>
              <a:t>3 input </a:t>
            </a:r>
            <a:r>
              <a:rPr lang="en-US" altLang="ja-JP" sz="2400" dirty="0" smtClean="0"/>
              <a:t>1 output</a:t>
            </a:r>
            <a:r>
              <a:rPr lang="ja-JP" altLang="en-US" sz="2400" dirty="0" smtClean="0"/>
              <a:t> </a:t>
            </a:r>
            <a:r>
              <a:rPr lang="ja-JP" altLang="en-US" sz="2400" dirty="0"/>
              <a:t>logic </a:t>
            </a:r>
            <a:r>
              <a:rPr lang="ja-JP" altLang="en-US" sz="2400" dirty="0" smtClean="0"/>
              <a:t>function</a:t>
            </a:r>
            <a:r>
              <a:rPr lang="en-US" altLang="ja-JP" sz="2400" dirty="0"/>
              <a:t>. </a:t>
            </a:r>
            <a:br>
              <a:rPr lang="en-US" altLang="ja-JP" sz="2400" dirty="0"/>
            </a:br>
            <a:r>
              <a:rPr lang="en-US" altLang="ja-JP" sz="2400" dirty="0" smtClean="0"/>
              <a:t>Then freely </a:t>
            </a:r>
            <a:r>
              <a:rPr lang="en-US" altLang="ja-JP" sz="2400" dirty="0"/>
              <a:t>design the neural network and </a:t>
            </a:r>
            <a:r>
              <a:rPr lang="en-US" altLang="ja-JP" sz="2400" dirty="0" smtClean="0"/>
              <a:t>make the logic </a:t>
            </a:r>
            <a:r>
              <a:rPr lang="en-US" altLang="ja-JP" sz="2400" dirty="0"/>
              <a:t>function by </a:t>
            </a:r>
            <a:r>
              <a:rPr lang="en-US" altLang="ja-JP" sz="2400" dirty="0" smtClean="0"/>
              <a:t>learning.</a:t>
            </a: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562514"/>
              </p:ext>
            </p:extLst>
          </p:nvPr>
        </p:nvGraphicFramePr>
        <p:xfrm>
          <a:off x="488021" y="2639135"/>
          <a:ext cx="266528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951">
                  <a:extLst>
                    <a:ext uri="{9D8B030D-6E8A-4147-A177-3AD203B41FA5}">
                      <a16:colId xmlns:a16="http://schemas.microsoft.com/office/drawing/2014/main" val="2350575295"/>
                    </a:ext>
                  </a:extLst>
                </a:gridCol>
                <a:gridCol w="634132">
                  <a:extLst>
                    <a:ext uri="{9D8B030D-6E8A-4147-A177-3AD203B41FA5}">
                      <a16:colId xmlns:a16="http://schemas.microsoft.com/office/drawing/2014/main" val="3125964574"/>
                    </a:ext>
                  </a:extLst>
                </a:gridCol>
                <a:gridCol w="768103">
                  <a:extLst>
                    <a:ext uri="{9D8B030D-6E8A-4147-A177-3AD203B41FA5}">
                      <a16:colId xmlns:a16="http://schemas.microsoft.com/office/drawing/2014/main" val="2023012868"/>
                    </a:ext>
                  </a:extLst>
                </a:gridCol>
                <a:gridCol w="768103">
                  <a:extLst>
                    <a:ext uri="{9D8B030D-6E8A-4147-A177-3AD203B41FA5}">
                      <a16:colId xmlns:a16="http://schemas.microsoft.com/office/drawing/2014/main" val="196660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X1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X2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X3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Y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382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244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081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659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049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587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931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132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387488"/>
                  </a:ext>
                </a:extLst>
              </a:tr>
            </a:tbl>
          </a:graphicData>
        </a:graphic>
      </p:graphicFrame>
      <p:sp>
        <p:nvSpPr>
          <p:cNvPr id="20" name="角丸四角形 19"/>
          <p:cNvSpPr/>
          <p:nvPr/>
        </p:nvSpPr>
        <p:spPr>
          <a:xfrm>
            <a:off x="4599345" y="2402581"/>
            <a:ext cx="3460079" cy="2044557"/>
          </a:xfrm>
          <a:prstGeom prst="roundRect">
            <a:avLst>
              <a:gd name="adj" fmla="val 721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Neural Network</a:t>
            </a:r>
          </a:p>
        </p:txBody>
      </p:sp>
      <p:cxnSp>
        <p:nvCxnSpPr>
          <p:cNvPr id="22" name="直線コネクタ 21"/>
          <p:cNvCxnSpPr/>
          <p:nvPr/>
        </p:nvCxnSpPr>
        <p:spPr>
          <a:xfrm>
            <a:off x="3775102" y="2705833"/>
            <a:ext cx="82424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3775102" y="3478768"/>
            <a:ext cx="82424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3775102" y="4174801"/>
            <a:ext cx="82424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8621011" y="3244578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1011" y="3244578"/>
                <a:ext cx="186718" cy="276999"/>
              </a:xfrm>
              <a:prstGeom prst="rect">
                <a:avLst/>
              </a:prstGeom>
              <a:blipFill>
                <a:blip r:embed="rId2"/>
                <a:stretch>
                  <a:fillRect l="-32258" r="-25806"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3464418" y="3285149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418" y="3285149"/>
                <a:ext cx="281423" cy="276999"/>
              </a:xfrm>
              <a:prstGeom prst="rect">
                <a:avLst/>
              </a:prstGeom>
              <a:blipFill>
                <a:blip r:embed="rId3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3499001" y="4013781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001" y="4013781"/>
                <a:ext cx="281423" cy="276999"/>
              </a:xfrm>
              <a:prstGeom prst="rect">
                <a:avLst/>
              </a:prstGeom>
              <a:blipFill>
                <a:blip r:embed="rId4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コネクタ 28"/>
          <p:cNvCxnSpPr/>
          <p:nvPr/>
        </p:nvCxnSpPr>
        <p:spPr>
          <a:xfrm>
            <a:off x="8059425" y="3423648"/>
            <a:ext cx="44538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3464417" y="249242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417" y="2492422"/>
                <a:ext cx="276101" cy="276999"/>
              </a:xfrm>
              <a:prstGeom prst="rect">
                <a:avLst/>
              </a:prstGeom>
              <a:blipFill>
                <a:blip r:embed="rId5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正方形/長方形 33"/>
          <p:cNvSpPr/>
          <p:nvPr/>
        </p:nvSpPr>
        <p:spPr>
          <a:xfrm>
            <a:off x="3647159" y="4677242"/>
            <a:ext cx="506721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For example</a:t>
            </a:r>
          </a:p>
          <a:p>
            <a:r>
              <a:rPr lang="ja-JP" altLang="en-US" dirty="0" smtClean="0"/>
              <a:t>・</a:t>
            </a:r>
            <a:r>
              <a:rPr lang="en-US" altLang="ja-JP" dirty="0"/>
              <a:t>Only 1 neuron</a:t>
            </a:r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Single layer NN with 3 neuron</a:t>
            </a:r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Two layer NN with 3 neuron in in </a:t>
            </a:r>
            <a:r>
              <a:rPr lang="en-US" altLang="ja-JP" dirty="0"/>
              <a:t>h</a:t>
            </a:r>
            <a:r>
              <a:rPr lang="en-US" altLang="ja-JP" dirty="0" smtClean="0"/>
              <a:t>idden layer and 3 neuron in output layer 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73020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5400" dirty="0"/>
              <a:t>Making </a:t>
            </a:r>
            <a:r>
              <a:rPr lang="en-US" altLang="ja-JP" sz="5400" dirty="0" smtClean="0"/>
              <a:t>Your Own Hand-Written Digit Images</a:t>
            </a:r>
            <a:endParaRPr kumimoji="1" lang="ja-JP" altLang="en-US" sz="5400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9891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Making your own hand-written digit images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63010" y="910812"/>
            <a:ext cx="8380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Start “MS Paint” and set the resolution to 100x100px. ( To write digits easily, we use 100x100px now.  The image size will be reduced to 28x28px using a script when we import them to MATLAB)</a:t>
            </a:r>
            <a:r>
              <a:rPr lang="en-US" altLang="ja-JP" dirty="0" smtClean="0"/>
              <a:t>.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10" y="2086347"/>
            <a:ext cx="4364847" cy="2731505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440" y="2737145"/>
            <a:ext cx="2039878" cy="3546454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4661794" y="3251872"/>
            <a:ext cx="583422" cy="2486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4771805" y="3531440"/>
            <a:ext cx="583422" cy="6199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吹き出し 10"/>
          <p:cNvSpPr/>
          <p:nvPr/>
        </p:nvSpPr>
        <p:spPr>
          <a:xfrm>
            <a:off x="5304731" y="2319306"/>
            <a:ext cx="1410962" cy="417839"/>
          </a:xfrm>
          <a:prstGeom prst="wedgeRectCallout">
            <a:avLst>
              <a:gd name="adj1" fmla="val -62464"/>
              <a:gd name="adj2" fmla="val 1610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Use pixel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9926" y="4151341"/>
            <a:ext cx="3345335" cy="2093498"/>
          </a:xfrm>
          <a:prstGeom prst="rect">
            <a:avLst/>
          </a:prstGeom>
        </p:spPr>
      </p:pic>
      <p:sp>
        <p:nvSpPr>
          <p:cNvPr id="13" name="曲折矢印 12"/>
          <p:cNvSpPr/>
          <p:nvPr/>
        </p:nvSpPr>
        <p:spPr>
          <a:xfrm rot="5400000">
            <a:off x="5734465" y="3208091"/>
            <a:ext cx="794333" cy="881898"/>
          </a:xfrm>
          <a:prstGeom prst="ben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206415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青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9871</TotalTime>
  <Words>4352</Words>
  <Application>Microsoft Office PowerPoint</Application>
  <PresentationFormat>画面に合わせる (4:3)</PresentationFormat>
  <Paragraphs>1806</Paragraphs>
  <Slides>74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74</vt:i4>
      </vt:variant>
    </vt:vector>
  </HeadingPairs>
  <TitlesOfParts>
    <vt:vector size="83" baseType="lpstr">
      <vt:lpstr>ＭＳ Ｐゴシック</vt:lpstr>
      <vt:lpstr>ＭＳ ゴシック</vt:lpstr>
      <vt:lpstr>游ゴシック</vt:lpstr>
      <vt:lpstr>Arial</vt:lpstr>
      <vt:lpstr>Arial</vt:lpstr>
      <vt:lpstr>Calibri</vt:lpstr>
      <vt:lpstr>Calibri Light</vt:lpstr>
      <vt:lpstr>Cambria Math</vt:lpstr>
      <vt:lpstr>レトロスペクト</vt:lpstr>
      <vt:lpstr>Making Logic Functions Using Neurons and How to Determine the Weights</vt:lpstr>
      <vt:lpstr>【review】 Formal Neuron (McCulloch-Pitts Model)</vt:lpstr>
      <vt:lpstr>【review】 Formal Neuron (McCulloch-Pitts Model)</vt:lpstr>
      <vt:lpstr>【review】 Feedforward calculation (1)</vt:lpstr>
      <vt:lpstr>【review】 Multiple Layer Neural Network (Perceptron)</vt:lpstr>
      <vt:lpstr>【review】 Feedforward calculation (1)</vt:lpstr>
      <vt:lpstr>【review】 Feedforward calculation (2)</vt:lpstr>
      <vt:lpstr>Making Your Own Hand-Written Digit Images</vt:lpstr>
      <vt:lpstr>Making your own hand-written digit images</vt:lpstr>
      <vt:lpstr>Making your hand-written digit images</vt:lpstr>
      <vt:lpstr>Example data</vt:lpstr>
      <vt:lpstr>Example data</vt:lpstr>
      <vt:lpstr>How to submit them</vt:lpstr>
      <vt:lpstr>Making Logic Functions Using Neurons</vt:lpstr>
      <vt:lpstr>Representation of logic functions using formal neurons (1)</vt:lpstr>
      <vt:lpstr>Representation of logic functions using formal neurons (2)</vt:lpstr>
      <vt:lpstr>Exercise2.1</vt:lpstr>
      <vt:lpstr>Representation of XOR function</vt:lpstr>
      <vt:lpstr>Exercise2.2</vt:lpstr>
      <vt:lpstr>Using “a bias term” instead of a threshold</vt:lpstr>
      <vt:lpstr>Review of Formal Neuron</vt:lpstr>
      <vt:lpstr>【review】Multiple Layer Neural Network (Perceptron)</vt:lpstr>
      <vt:lpstr>Multiple Layer NN using Bias Term and Activation Function</vt:lpstr>
      <vt:lpstr>Multiple Layer NN using Bias Term and Activation Function</vt:lpstr>
      <vt:lpstr>Variety of Activation Function</vt:lpstr>
      <vt:lpstr>Rewriting scripts with bias term and activation function</vt:lpstr>
      <vt:lpstr>Exercise2.3</vt:lpstr>
      <vt:lpstr>Sigmoid Function</vt:lpstr>
      <vt:lpstr>Basic operation in MATLAB (14)</vt:lpstr>
      <vt:lpstr>What’s Sigmoid Neuron</vt:lpstr>
      <vt:lpstr>Difference Between Step Function and Sigmoid Function</vt:lpstr>
      <vt:lpstr>Exercise2.4</vt:lpstr>
      <vt:lpstr>Displaying output graph with sigmoid neuron</vt:lpstr>
      <vt:lpstr>Displaying output graph with formal neuron</vt:lpstr>
      <vt:lpstr>Exercise 2.5</vt:lpstr>
      <vt:lpstr>Learning Neural Network</vt:lpstr>
      <vt:lpstr>Why we use sigmoid function?</vt:lpstr>
      <vt:lpstr>【review】Difference from traditional programming</vt:lpstr>
      <vt:lpstr>Basic Idea of Learning Neural Network (1)</vt:lpstr>
      <vt:lpstr>Basic Idea of Learning Neural Network (2)</vt:lpstr>
      <vt:lpstr>Basic Idea of Learning Neural Network (2)</vt:lpstr>
      <vt:lpstr>Basic Idea of Learning Neural Network (2)</vt:lpstr>
      <vt:lpstr>Difference between Formal Neuron and Sigmoid Neuron</vt:lpstr>
      <vt:lpstr>Exercise2.6</vt:lpstr>
      <vt:lpstr>Loss Function</vt:lpstr>
      <vt:lpstr>【review】 Basic Idea of Learning Neural Network</vt:lpstr>
      <vt:lpstr>Loss Function (or Cost Function)</vt:lpstr>
      <vt:lpstr>Calculation Example of MSE</vt:lpstr>
      <vt:lpstr>Calculation Example of MSE</vt:lpstr>
      <vt:lpstr>Multiple Layer NN with LOSS function</vt:lpstr>
      <vt:lpstr>Loss function</vt:lpstr>
      <vt:lpstr>Exercise 2.7</vt:lpstr>
      <vt:lpstr>Exercise 2.8</vt:lpstr>
      <vt:lpstr>How do we reduce the LOSS (1)</vt:lpstr>
      <vt:lpstr>How can we reduce the LOSS (1)</vt:lpstr>
      <vt:lpstr>How can we reduce the LOSS (2)</vt:lpstr>
      <vt:lpstr>How can we reduce the LOSS (3)</vt:lpstr>
      <vt:lpstr>How can we reduce the LOSS (3)</vt:lpstr>
      <vt:lpstr>Neural Network Learning </vt:lpstr>
      <vt:lpstr>Simple example</vt:lpstr>
      <vt:lpstr>The Composite Function Rule (Chain Rule)</vt:lpstr>
      <vt:lpstr>Simple example</vt:lpstr>
      <vt:lpstr>Simple example</vt:lpstr>
      <vt:lpstr>【Appendix】 Differencial of Sigmoid Function </vt:lpstr>
      <vt:lpstr>Simple example</vt:lpstr>
      <vt:lpstr>Implementation for Backward Calculation</vt:lpstr>
      <vt:lpstr>Implementation for Backward Calculation</vt:lpstr>
      <vt:lpstr>Implementation for Backward Calculation</vt:lpstr>
      <vt:lpstr>Outline of Learning Neural Network</vt:lpstr>
      <vt:lpstr>Let’s make AND function by learning</vt:lpstr>
      <vt:lpstr>Exercise2.9</vt:lpstr>
      <vt:lpstr>Let’s make XOR function by learning</vt:lpstr>
      <vt:lpstr>Exercise2.10</vt:lpstr>
      <vt:lpstr>Exercise2.11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ニューラルネットワークによる機械学習の基礎</dc:title>
  <dc:creator>yamashita</dc:creator>
  <cp:lastModifiedBy>山下　晃弘</cp:lastModifiedBy>
  <cp:revision>629</cp:revision>
  <cp:lastPrinted>2017-07-27T08:07:39Z</cp:lastPrinted>
  <dcterms:created xsi:type="dcterms:W3CDTF">2017-06-16T02:05:52Z</dcterms:created>
  <dcterms:modified xsi:type="dcterms:W3CDTF">2018-08-14T09:51:38Z</dcterms:modified>
</cp:coreProperties>
</file>