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handoutMasterIdLst>
    <p:handoutMasterId r:id="rId76"/>
  </p:handoutMasterIdLst>
  <p:sldIdLst>
    <p:sldId id="371" r:id="rId2"/>
    <p:sldId id="457" r:id="rId3"/>
    <p:sldId id="458" r:id="rId4"/>
    <p:sldId id="455" r:id="rId5"/>
    <p:sldId id="460" r:id="rId6"/>
    <p:sldId id="459" r:id="rId7"/>
    <p:sldId id="461" r:id="rId8"/>
    <p:sldId id="481" r:id="rId9"/>
    <p:sldId id="477" r:id="rId10"/>
    <p:sldId id="478" r:id="rId11"/>
    <p:sldId id="479" r:id="rId12"/>
    <p:sldId id="480" r:id="rId13"/>
    <p:sldId id="482" r:id="rId14"/>
    <p:sldId id="474" r:id="rId15"/>
    <p:sldId id="268" r:id="rId16"/>
    <p:sldId id="269" r:id="rId17"/>
    <p:sldId id="483" r:id="rId18"/>
    <p:sldId id="279" r:id="rId19"/>
    <p:sldId id="484" r:id="rId20"/>
    <p:sldId id="283" r:id="rId21"/>
    <p:sldId id="404" r:id="rId22"/>
    <p:sldId id="486" r:id="rId23"/>
    <p:sldId id="485" r:id="rId24"/>
    <p:sldId id="487" r:id="rId25"/>
    <p:sldId id="399" r:id="rId26"/>
    <p:sldId id="284" r:id="rId27"/>
    <p:sldId id="447" r:id="rId28"/>
    <p:sldId id="280" r:id="rId29"/>
    <p:sldId id="476" r:id="rId30"/>
    <p:sldId id="368" r:id="rId31"/>
    <p:sldId id="411" r:id="rId32"/>
    <p:sldId id="450" r:id="rId33"/>
    <p:sldId id="452" r:id="rId34"/>
    <p:sldId id="453" r:id="rId35"/>
    <p:sldId id="454" r:id="rId36"/>
    <p:sldId id="488" r:id="rId37"/>
    <p:sldId id="512" r:id="rId38"/>
    <p:sldId id="513" r:id="rId39"/>
    <p:sldId id="407" r:id="rId40"/>
    <p:sldId id="408" r:id="rId41"/>
    <p:sldId id="409" r:id="rId42"/>
    <p:sldId id="413" r:id="rId43"/>
    <p:sldId id="414" r:id="rId44"/>
    <p:sldId id="415" r:id="rId45"/>
    <p:sldId id="287" r:id="rId46"/>
    <p:sldId id="369" r:id="rId47"/>
    <p:sldId id="309" r:id="rId48"/>
    <p:sldId id="439" r:id="rId49"/>
    <p:sldId id="417" r:id="rId50"/>
    <p:sldId id="490" r:id="rId51"/>
    <p:sldId id="416" r:id="rId52"/>
    <p:sldId id="464" r:id="rId53"/>
    <p:sldId id="466" r:id="rId54"/>
    <p:sldId id="426" r:id="rId55"/>
    <p:sldId id="418" r:id="rId56"/>
    <p:sldId id="427" r:id="rId57"/>
    <p:sldId id="493" r:id="rId58"/>
    <p:sldId id="428" r:id="rId59"/>
    <p:sldId id="510" r:id="rId60"/>
    <p:sldId id="494" r:id="rId61"/>
    <p:sldId id="498" r:id="rId62"/>
    <p:sldId id="501" r:id="rId63"/>
    <p:sldId id="499" r:id="rId64"/>
    <p:sldId id="503" r:id="rId65"/>
    <p:sldId id="502" r:id="rId66"/>
    <p:sldId id="506" r:id="rId67"/>
    <p:sldId id="505" r:id="rId68"/>
    <p:sldId id="495" r:id="rId69"/>
    <p:sldId id="492" r:id="rId70"/>
    <p:sldId id="507" r:id="rId71"/>
    <p:sldId id="472" r:id="rId72"/>
    <p:sldId id="509" r:id="rId73"/>
    <p:sldId id="508" r:id="rId74"/>
    <p:sldId id="511" r:id="rId7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AFF"/>
    <a:srgbClr val="FFCCFF"/>
    <a:srgbClr val="FBB3B3"/>
    <a:srgbClr val="FF9999"/>
    <a:srgbClr val="FFE79B"/>
    <a:srgbClr val="FF0000"/>
    <a:srgbClr val="FF66CC"/>
    <a:srgbClr val="FFFFCC"/>
    <a:srgbClr val="FEB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handoutMaster" Target="handoutMasters/handout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D951-0225-4927-BE4C-5C37A1E7251D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B1D41-B76C-4E7A-B3CC-A71EB92F8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2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1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543800" cy="59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20822"/>
            <a:ext cx="7543801" cy="53545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7814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0.png"/><Relationship Id="rId20" Type="http://schemas.openxmlformats.org/officeDocument/2006/relationships/image" Target="../media/image1000.png"/><Relationship Id="rId21" Type="http://schemas.openxmlformats.org/officeDocument/2006/relationships/image" Target="../media/image1010.png"/><Relationship Id="rId10" Type="http://schemas.openxmlformats.org/officeDocument/2006/relationships/image" Target="../media/image900.png"/><Relationship Id="rId11" Type="http://schemas.openxmlformats.org/officeDocument/2006/relationships/image" Target="../media/image910.png"/><Relationship Id="rId12" Type="http://schemas.openxmlformats.org/officeDocument/2006/relationships/image" Target="../media/image920.png"/><Relationship Id="rId13" Type="http://schemas.openxmlformats.org/officeDocument/2006/relationships/image" Target="../media/image930.png"/><Relationship Id="rId14" Type="http://schemas.openxmlformats.org/officeDocument/2006/relationships/image" Target="../media/image940.png"/><Relationship Id="rId15" Type="http://schemas.openxmlformats.org/officeDocument/2006/relationships/image" Target="../media/image950.png"/><Relationship Id="rId16" Type="http://schemas.openxmlformats.org/officeDocument/2006/relationships/image" Target="../media/image960.png"/><Relationship Id="rId17" Type="http://schemas.openxmlformats.org/officeDocument/2006/relationships/image" Target="../media/image970.png"/><Relationship Id="rId18" Type="http://schemas.openxmlformats.org/officeDocument/2006/relationships/image" Target="../media/image980.png"/><Relationship Id="rId19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0.png"/><Relationship Id="rId3" Type="http://schemas.openxmlformats.org/officeDocument/2006/relationships/image" Target="../media/image830.png"/><Relationship Id="rId4" Type="http://schemas.openxmlformats.org/officeDocument/2006/relationships/image" Target="../media/image840.png"/><Relationship Id="rId5" Type="http://schemas.openxmlformats.org/officeDocument/2006/relationships/image" Target="../media/image850.png"/><Relationship Id="rId6" Type="http://schemas.openxmlformats.org/officeDocument/2006/relationships/image" Target="../media/image860.png"/><Relationship Id="rId7" Type="http://schemas.openxmlformats.org/officeDocument/2006/relationships/image" Target="../media/image870.png"/><Relationship Id="rId8" Type="http://schemas.openxmlformats.org/officeDocument/2006/relationships/image" Target="../media/image880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60.png"/><Relationship Id="rId12" Type="http://schemas.openxmlformats.org/officeDocument/2006/relationships/image" Target="../media/image1870.png"/><Relationship Id="rId13" Type="http://schemas.openxmlformats.org/officeDocument/2006/relationships/image" Target="../media/image1880.png"/><Relationship Id="rId14" Type="http://schemas.openxmlformats.org/officeDocument/2006/relationships/image" Target="../media/image1890.png"/><Relationship Id="rId15" Type="http://schemas.openxmlformats.org/officeDocument/2006/relationships/image" Target="../media/image931.png"/><Relationship Id="rId16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1.png"/><Relationship Id="rId3" Type="http://schemas.openxmlformats.org/officeDocument/2006/relationships/image" Target="../media/image1781.png"/><Relationship Id="rId4" Type="http://schemas.openxmlformats.org/officeDocument/2006/relationships/image" Target="../media/image1791.png"/><Relationship Id="rId5" Type="http://schemas.openxmlformats.org/officeDocument/2006/relationships/image" Target="../media/image921.png"/><Relationship Id="rId6" Type="http://schemas.openxmlformats.org/officeDocument/2006/relationships/image" Target="../media/image1811.png"/><Relationship Id="rId7" Type="http://schemas.openxmlformats.org/officeDocument/2006/relationships/image" Target="../media/image1821.png"/><Relationship Id="rId8" Type="http://schemas.openxmlformats.org/officeDocument/2006/relationships/image" Target="../media/image1831.png"/><Relationship Id="rId9" Type="http://schemas.openxmlformats.org/officeDocument/2006/relationships/image" Target="../media/image1840.png"/><Relationship Id="rId10" Type="http://schemas.openxmlformats.org/officeDocument/2006/relationships/image" Target="../media/image18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1.png"/><Relationship Id="rId4" Type="http://schemas.openxmlformats.org/officeDocument/2006/relationships/image" Target="../media/image971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4" Type="http://schemas.openxmlformats.org/officeDocument/2006/relationships/image" Target="../media/image1190.png"/><Relationship Id="rId5" Type="http://schemas.openxmlformats.org/officeDocument/2006/relationships/image" Target="../media/image1200.png"/><Relationship Id="rId6" Type="http://schemas.openxmlformats.org/officeDocument/2006/relationships/image" Target="../media/image1210.png"/><Relationship Id="rId7" Type="http://schemas.openxmlformats.org/officeDocument/2006/relationships/image" Target="../media/image1220.png"/><Relationship Id="rId8" Type="http://schemas.openxmlformats.org/officeDocument/2006/relationships/image" Target="../media/image1230.png"/><Relationship Id="rId9" Type="http://schemas.openxmlformats.org/officeDocument/2006/relationships/image" Target="../media/image1240.png"/><Relationship Id="rId10" Type="http://schemas.openxmlformats.org/officeDocument/2006/relationships/image" Target="../media/image1250.png"/><Relationship Id="rId11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34.png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Relationship Id="rId7" Type="http://schemas.openxmlformats.org/officeDocument/2006/relationships/image" Target="../media/image39.png"/><Relationship Id="rId8" Type="http://schemas.openxmlformats.org/officeDocument/2006/relationships/image" Target="../media/image41.png"/><Relationship Id="rId9" Type="http://schemas.openxmlformats.org/officeDocument/2006/relationships/image" Target="../media/image40.png"/><Relationship Id="rId10" Type="http://schemas.openxmlformats.org/officeDocument/2006/relationships/image" Target="../media/image4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0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Relationship Id="rId22" Type="http://schemas.openxmlformats.org/officeDocument/2006/relationships/image" Target="../media/image116.png"/><Relationship Id="rId23" Type="http://schemas.openxmlformats.org/officeDocument/2006/relationships/image" Target="../media/image1520.png"/><Relationship Id="rId24" Type="http://schemas.openxmlformats.org/officeDocument/2006/relationships/image" Target="../media/image201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10" Type="http://schemas.openxmlformats.org/officeDocument/2006/relationships/image" Target="../media/image1390.png"/><Relationship Id="rId11" Type="http://schemas.openxmlformats.org/officeDocument/2006/relationships/image" Target="../media/image108.png"/><Relationship Id="rId12" Type="http://schemas.openxmlformats.org/officeDocument/2006/relationships/image" Target="../media/image199.png"/><Relationship Id="rId13" Type="http://schemas.openxmlformats.org/officeDocument/2006/relationships/image" Target="../media/image1420.png"/><Relationship Id="rId14" Type="http://schemas.openxmlformats.org/officeDocument/2006/relationships/image" Target="../media/image1430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0.png"/><Relationship Id="rId3" Type="http://schemas.openxmlformats.org/officeDocument/2006/relationships/image" Target="../media/image1320.png"/><Relationship Id="rId4" Type="http://schemas.openxmlformats.org/officeDocument/2006/relationships/image" Target="../media/image1330.png"/><Relationship Id="rId5" Type="http://schemas.openxmlformats.org/officeDocument/2006/relationships/image" Target="../media/image1340.png"/><Relationship Id="rId6" Type="http://schemas.openxmlformats.org/officeDocument/2006/relationships/image" Target="../media/image1350.png"/><Relationship Id="rId7" Type="http://schemas.openxmlformats.org/officeDocument/2006/relationships/image" Target="../media/image1360.png"/><Relationship Id="rId8" Type="http://schemas.openxmlformats.org/officeDocument/2006/relationships/image" Target="../media/image137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20" Type="http://schemas.openxmlformats.org/officeDocument/2006/relationships/image" Target="../media/image133.png"/><Relationship Id="rId21" Type="http://schemas.openxmlformats.org/officeDocument/2006/relationships/image" Target="../media/image134.png"/><Relationship Id="rId22" Type="http://schemas.openxmlformats.org/officeDocument/2006/relationships/image" Target="../media/image135.png"/><Relationship Id="rId23" Type="http://schemas.openxmlformats.org/officeDocument/2006/relationships/image" Target="../media/image136.png"/><Relationship Id="rId24" Type="http://schemas.openxmlformats.org/officeDocument/2006/relationships/image" Target="../media/image137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0.png"/><Relationship Id="rId3" Type="http://schemas.openxmlformats.org/officeDocument/2006/relationships/image" Target="../media/image1160.png"/><Relationship Id="rId4" Type="http://schemas.openxmlformats.org/officeDocument/2006/relationships/image" Target="../media/image1171.png"/><Relationship Id="rId5" Type="http://schemas.openxmlformats.org/officeDocument/2006/relationships/image" Target="../media/image1181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3.png"/><Relationship Id="rId12" Type="http://schemas.openxmlformats.org/officeDocument/2006/relationships/image" Target="../media/image1741.png"/><Relationship Id="rId13" Type="http://schemas.openxmlformats.org/officeDocument/2006/relationships/image" Target="../media/image1751.png"/><Relationship Id="rId14" Type="http://schemas.openxmlformats.org/officeDocument/2006/relationships/image" Target="../media/image1761.png"/><Relationship Id="rId15" Type="http://schemas.openxmlformats.org/officeDocument/2006/relationships/image" Target="../media/image1772.png"/><Relationship Id="rId16" Type="http://schemas.openxmlformats.org/officeDocument/2006/relationships/image" Target="../media/image1782.png"/><Relationship Id="rId17" Type="http://schemas.openxmlformats.org/officeDocument/2006/relationships/image" Target="../media/image1792.png"/><Relationship Id="rId18" Type="http://schemas.openxmlformats.org/officeDocument/2006/relationships/image" Target="../media/image18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1.png"/><Relationship Id="rId3" Type="http://schemas.openxmlformats.org/officeDocument/2006/relationships/image" Target="../media/image1661.png"/><Relationship Id="rId4" Type="http://schemas.openxmlformats.org/officeDocument/2006/relationships/image" Target="../media/image1671.png"/><Relationship Id="rId5" Type="http://schemas.openxmlformats.org/officeDocument/2006/relationships/image" Target="../media/image1681.png"/><Relationship Id="rId6" Type="http://schemas.openxmlformats.org/officeDocument/2006/relationships/image" Target="../media/image1691.png"/><Relationship Id="rId7" Type="http://schemas.openxmlformats.org/officeDocument/2006/relationships/image" Target="../media/image1701.png"/><Relationship Id="rId8" Type="http://schemas.openxmlformats.org/officeDocument/2006/relationships/image" Target="../media/image1510.png"/><Relationship Id="rId9" Type="http://schemas.openxmlformats.org/officeDocument/2006/relationships/image" Target="../media/image1711.png"/><Relationship Id="rId10" Type="http://schemas.openxmlformats.org/officeDocument/2006/relationships/image" Target="../media/image1721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1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4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8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1.png"/><Relationship Id="rId4" Type="http://schemas.openxmlformats.org/officeDocument/2006/relationships/image" Target="../media/image2110.png"/><Relationship Id="rId5" Type="http://schemas.openxmlformats.org/officeDocument/2006/relationships/image" Target="../media/image21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4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20" Type="http://schemas.openxmlformats.org/officeDocument/2006/relationships/image" Target="../media/image34.png"/><Relationship Id="rId21" Type="http://schemas.openxmlformats.org/officeDocument/2006/relationships/image" Target="../media/image65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2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58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2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49.png"/><Relationship Id="rId8" Type="http://schemas.openxmlformats.org/officeDocument/2006/relationships/image" Target="../media/image53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4.png"/><Relationship Id="rId12" Type="http://schemas.openxmlformats.org/officeDocument/2006/relationships/image" Target="../media/image1480.png"/><Relationship Id="rId13" Type="http://schemas.openxmlformats.org/officeDocument/2006/relationships/image" Target="../media/image1490.png"/><Relationship Id="rId14" Type="http://schemas.openxmlformats.org/officeDocument/2006/relationships/image" Target="../media/image188.png"/><Relationship Id="rId15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1.png"/><Relationship Id="rId3" Type="http://schemas.openxmlformats.org/officeDocument/2006/relationships/image" Target="../media/image1400.png"/><Relationship Id="rId4" Type="http://schemas.openxmlformats.org/officeDocument/2006/relationships/image" Target="../media/image1410.png"/><Relationship Id="rId5" Type="http://schemas.openxmlformats.org/officeDocument/2006/relationships/image" Target="../media/image1422.png"/><Relationship Id="rId6" Type="http://schemas.openxmlformats.org/officeDocument/2006/relationships/image" Target="../media/image1431.png"/><Relationship Id="rId7" Type="http://schemas.openxmlformats.org/officeDocument/2006/relationships/image" Target="../media/image1440.png"/><Relationship Id="rId8" Type="http://schemas.openxmlformats.org/officeDocument/2006/relationships/image" Target="../media/image1450.png"/><Relationship Id="rId9" Type="http://schemas.openxmlformats.org/officeDocument/2006/relationships/image" Target="../media/image1460.png"/><Relationship Id="rId10" Type="http://schemas.openxmlformats.org/officeDocument/2006/relationships/image" Target="../media/image1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189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1.png"/><Relationship Id="rId4" Type="http://schemas.openxmlformats.org/officeDocument/2006/relationships/image" Target="../media/image2151.png"/><Relationship Id="rId5" Type="http://schemas.openxmlformats.org/officeDocument/2006/relationships/image" Target="../media/image2161.png"/><Relationship Id="rId6" Type="http://schemas.openxmlformats.org/officeDocument/2006/relationships/image" Target="../media/image234.png"/><Relationship Id="rId7" Type="http://schemas.openxmlformats.org/officeDocument/2006/relationships/image" Target="../media/image235.png"/><Relationship Id="rId8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6.png"/><Relationship Id="rId3" Type="http://schemas.openxmlformats.org/officeDocument/2006/relationships/image" Target="../media/image15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0.png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51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0.png"/><Relationship Id="rId20" Type="http://schemas.openxmlformats.org/officeDocument/2006/relationships/image" Target="../media/image1920.png"/><Relationship Id="rId10" Type="http://schemas.openxmlformats.org/officeDocument/2006/relationships/image" Target="../media/image1830.png"/><Relationship Id="rId11" Type="http://schemas.openxmlformats.org/officeDocument/2006/relationships/image" Target="../media/image1841.png"/><Relationship Id="rId12" Type="http://schemas.openxmlformats.org/officeDocument/2006/relationships/image" Target="../media/image1851.png"/><Relationship Id="rId13" Type="http://schemas.openxmlformats.org/officeDocument/2006/relationships/image" Target="../media/image1861.png"/><Relationship Id="rId14" Type="http://schemas.openxmlformats.org/officeDocument/2006/relationships/image" Target="../media/image1871.png"/><Relationship Id="rId15" Type="http://schemas.openxmlformats.org/officeDocument/2006/relationships/image" Target="../media/image1881.png"/><Relationship Id="rId16" Type="http://schemas.openxmlformats.org/officeDocument/2006/relationships/image" Target="../media/image192.png"/><Relationship Id="rId17" Type="http://schemas.openxmlformats.org/officeDocument/2006/relationships/image" Target="../media/image190.png"/><Relationship Id="rId18" Type="http://schemas.openxmlformats.org/officeDocument/2006/relationships/image" Target="../media/image191.png"/><Relationship Id="rId19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1.png"/><Relationship Id="rId3" Type="http://schemas.openxmlformats.org/officeDocument/2006/relationships/image" Target="../media/image1600.png"/><Relationship Id="rId4" Type="http://schemas.openxmlformats.org/officeDocument/2006/relationships/image" Target="../media/image1610.png"/><Relationship Id="rId5" Type="http://schemas.openxmlformats.org/officeDocument/2006/relationships/image" Target="../media/image1620.png"/><Relationship Id="rId6" Type="http://schemas.openxmlformats.org/officeDocument/2006/relationships/image" Target="../media/image1630.png"/><Relationship Id="rId7" Type="http://schemas.openxmlformats.org/officeDocument/2006/relationships/image" Target="../media/image1640.png"/><Relationship Id="rId8" Type="http://schemas.openxmlformats.org/officeDocument/2006/relationships/image" Target="../media/image18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1.png"/><Relationship Id="rId4" Type="http://schemas.openxmlformats.org/officeDocument/2006/relationships/image" Target="../media/image2500.png"/><Relationship Id="rId5" Type="http://schemas.openxmlformats.org/officeDocument/2006/relationships/image" Target="../media/image2510.png"/><Relationship Id="rId6" Type="http://schemas.openxmlformats.org/officeDocument/2006/relationships/image" Target="../media/image274.png"/><Relationship Id="rId7" Type="http://schemas.openxmlformats.org/officeDocument/2006/relationships/image" Target="../media/image275.png"/><Relationship Id="rId8" Type="http://schemas.openxmlformats.org/officeDocument/2006/relationships/image" Target="../media/image25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0.png"/><Relationship Id="rId4" Type="http://schemas.openxmlformats.org/officeDocument/2006/relationships/image" Target="../media/image1571.png"/><Relationship Id="rId5" Type="http://schemas.openxmlformats.org/officeDocument/2006/relationships/image" Target="../media/image2510.png"/><Relationship Id="rId10" Type="http://schemas.openxmlformats.org/officeDocument/2006/relationships/image" Target="../media/image2540.png"/><Relationship Id="rId11" Type="http://schemas.openxmlformats.org/officeDocument/2006/relationships/image" Target="../media/image2490.png"/><Relationship Id="rId12" Type="http://schemas.openxmlformats.org/officeDocument/2006/relationships/image" Target="../media/image2500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0.png"/><Relationship Id="rId5" Type="http://schemas.openxmlformats.org/officeDocument/2006/relationships/image" Target="../media/image2600.png"/><Relationship Id="rId6" Type="http://schemas.openxmlformats.org/officeDocument/2006/relationships/image" Target="../media/image2610.png"/><Relationship Id="rId7" Type="http://schemas.openxmlformats.org/officeDocument/2006/relationships/image" Target="../media/image2620.png"/><Relationship Id="rId10" Type="http://schemas.openxmlformats.org/officeDocument/2006/relationships/image" Target="../media/image276.png"/><Relationship Id="rId9" Type="http://schemas.openxmlformats.org/officeDocument/2006/relationships/image" Target="../media/image2640.png"/><Relationship Id="rId11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4" Type="http://schemas.openxmlformats.org/officeDocument/2006/relationships/image" Target="../media/image610.png"/><Relationship Id="rId5" Type="http://schemas.openxmlformats.org/officeDocument/2006/relationships/image" Target="../media/image710.png"/><Relationship Id="rId6" Type="http://schemas.openxmlformats.org/officeDocument/2006/relationships/image" Target="../media/image810.png"/><Relationship Id="rId7" Type="http://schemas.openxmlformats.org/officeDocument/2006/relationships/image" Target="../media/image911.png"/><Relationship Id="rId8" Type="http://schemas.openxmlformats.org/officeDocument/2006/relationships/image" Target="../media/image10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4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5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61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4.png"/><Relationship Id="rId12" Type="http://schemas.openxmlformats.org/officeDocument/2006/relationships/image" Target="../media/image189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30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200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0.png"/><Relationship Id="rId4" Type="http://schemas.openxmlformats.org/officeDocument/2006/relationships/image" Target="../media/image2890.png"/><Relationship Id="rId5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png"/></Relationships>
</file>

<file path=ppt/slides/_rels/slide6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9.png"/><Relationship Id="rId12" Type="http://schemas.openxmlformats.org/officeDocument/2006/relationships/image" Target="../media/image220.png"/><Relationship Id="rId13" Type="http://schemas.openxmlformats.org/officeDocument/2006/relationships/image" Target="../media/image221.png"/><Relationship Id="rId14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Relationship Id="rId8" Type="http://schemas.openxmlformats.org/officeDocument/2006/relationships/image" Target="../media/image189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/Relationships>
</file>

<file path=ppt/slides/_rels/slide6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3.png"/><Relationship Id="rId12" Type="http://schemas.openxmlformats.org/officeDocument/2006/relationships/image" Target="../media/image231.png"/><Relationship Id="rId13" Type="http://schemas.openxmlformats.org/officeDocument/2006/relationships/image" Target="../media/image232.png"/><Relationship Id="rId14" Type="http://schemas.openxmlformats.org/officeDocument/2006/relationships/image" Target="../media/image216.png"/><Relationship Id="rId15" Type="http://schemas.openxmlformats.org/officeDocument/2006/relationships/image" Target="../media/image189.png"/><Relationship Id="rId16" Type="http://schemas.openxmlformats.org/officeDocument/2006/relationships/image" Target="../media/image217.png"/><Relationship Id="rId17" Type="http://schemas.openxmlformats.org/officeDocument/2006/relationships/image" Target="../media/image218.png"/><Relationship Id="rId18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3.png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0.png"/><Relationship Id="rId12" Type="http://schemas.openxmlformats.org/officeDocument/2006/relationships/image" Target="../media/image271.png"/><Relationship Id="rId13" Type="http://schemas.openxmlformats.org/officeDocument/2006/relationships/image" Target="../media/image272.png"/><Relationship Id="rId14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189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Relationship Id="rId9" Type="http://schemas.openxmlformats.org/officeDocument/2006/relationships/image" Target="../media/image268.png"/><Relationship Id="rId10" Type="http://schemas.openxmlformats.org/officeDocument/2006/relationships/image" Target="../media/image26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4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Relationship Id="rId7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2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41.png"/><Relationship Id="rId20" Type="http://schemas.openxmlformats.org/officeDocument/2006/relationships/image" Target="../media/image2710.png"/><Relationship Id="rId21" Type="http://schemas.openxmlformats.org/officeDocument/2006/relationships/image" Target="../media/image2720.png"/><Relationship Id="rId22" Type="http://schemas.openxmlformats.org/officeDocument/2006/relationships/image" Target="../media/image2730.png"/><Relationship Id="rId23" Type="http://schemas.openxmlformats.org/officeDocument/2006/relationships/image" Target="../media/image2670.png"/><Relationship Id="rId24" Type="http://schemas.openxmlformats.org/officeDocument/2006/relationships/image" Target="../media/image2680.png"/><Relationship Id="rId25" Type="http://schemas.openxmlformats.org/officeDocument/2006/relationships/image" Target="../media/image2690.png"/><Relationship Id="rId10" Type="http://schemas.openxmlformats.org/officeDocument/2006/relationships/image" Target="../media/image2651.png"/><Relationship Id="rId11" Type="http://schemas.openxmlformats.org/officeDocument/2006/relationships/image" Target="../media/image2660.png"/><Relationship Id="rId12" Type="http://schemas.openxmlformats.org/officeDocument/2006/relationships/image" Target="../media/image2581.png"/><Relationship Id="rId13" Type="http://schemas.openxmlformats.org/officeDocument/2006/relationships/image" Target="../media/image2590.png"/><Relationship Id="rId14" Type="http://schemas.openxmlformats.org/officeDocument/2006/relationships/image" Target="../media/image2601.png"/><Relationship Id="rId15" Type="http://schemas.openxmlformats.org/officeDocument/2006/relationships/image" Target="../media/image2671.png"/><Relationship Id="rId16" Type="http://schemas.openxmlformats.org/officeDocument/2006/relationships/image" Target="../media/image2681.png"/><Relationship Id="rId17" Type="http://schemas.openxmlformats.org/officeDocument/2006/relationships/image" Target="../media/image2621.png"/><Relationship Id="rId18" Type="http://schemas.openxmlformats.org/officeDocument/2006/relationships/image" Target="../media/image2691.png"/><Relationship Id="rId19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2.png"/><Relationship Id="rId3" Type="http://schemas.openxmlformats.org/officeDocument/2006/relationships/image" Target="../media/image2491.png"/><Relationship Id="rId4" Type="http://schemas.openxmlformats.org/officeDocument/2006/relationships/image" Target="../media/image2501.png"/><Relationship Id="rId5" Type="http://schemas.openxmlformats.org/officeDocument/2006/relationships/image" Target="../media/image2511.png"/><Relationship Id="rId6" Type="http://schemas.openxmlformats.org/officeDocument/2006/relationships/image" Target="../media/image2630.png"/><Relationship Id="rId7" Type="http://schemas.openxmlformats.org/officeDocument/2006/relationships/image" Target="../media/image2530.png"/><Relationship Id="rId8" Type="http://schemas.openxmlformats.org/officeDocument/2006/relationships/image" Target="../media/image254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Relationship Id="rId23" Type="http://schemas.openxmlformats.org/officeDocument/2006/relationships/image" Target="../media/image90.png"/><Relationship Id="rId24" Type="http://schemas.openxmlformats.org/officeDocument/2006/relationships/image" Target="../media/image91.png"/><Relationship Id="rId10" Type="http://schemas.openxmlformats.org/officeDocument/2006/relationships/image" Target="../media/image26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4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66766"/>
            <a:ext cx="2653146" cy="574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3949" y="1326988"/>
            <a:ext cx="7944889" cy="2926357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Making Logic Functions </a:t>
            </a:r>
            <a:r>
              <a:rPr lang="en-US" altLang="ja-JP" sz="4000" dirty="0" smtClean="0"/>
              <a:t>Using Neurons</a:t>
            </a:r>
            <a:br>
              <a:rPr lang="en-US" altLang="ja-JP" sz="4000" dirty="0" smtClean="0"/>
            </a:br>
            <a:r>
              <a:rPr lang="en-US" altLang="ja-JP" sz="4000" dirty="0" smtClean="0"/>
              <a:t>and How to Determine the Weights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1655" y="266766"/>
            <a:ext cx="1039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Day2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Making your hand-written digit images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925484"/>
            <a:ext cx="7403426" cy="4639638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958134" y="4220775"/>
            <a:ext cx="2391974" cy="702453"/>
          </a:xfrm>
          <a:prstGeom prst="wedgeRectCallout">
            <a:avLst>
              <a:gd name="adj1" fmla="val 22205"/>
              <a:gd name="adj2" fmla="val 101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enlarge display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20357" y="2459596"/>
            <a:ext cx="2391974" cy="702453"/>
          </a:xfrm>
          <a:prstGeom prst="wedgeRectCallout">
            <a:avLst>
              <a:gd name="adj1" fmla="val -61339"/>
              <a:gd name="adj2" fmla="val 17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</a:t>
            </a:r>
            <a:r>
              <a:rPr lang="en-US" altLang="ja-JP" dirty="0" smtClean="0"/>
              <a:t>bold brush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3442438" y="4220774"/>
            <a:ext cx="2391974" cy="702453"/>
          </a:xfrm>
          <a:prstGeom prst="wedgeRectCallout">
            <a:avLst>
              <a:gd name="adj1" fmla="val -69947"/>
              <a:gd name="adj2" fmla="val -24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Write a digit by mouse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42438" y="5678749"/>
            <a:ext cx="303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Save as “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png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 file”.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200211" y="4720363"/>
            <a:ext cx="0" cy="3088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822960" y="3688887"/>
            <a:ext cx="362329" cy="504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3442438" y="3578879"/>
            <a:ext cx="362330" cy="504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199202" y="2102312"/>
            <a:ext cx="0" cy="3088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26237" y="3245303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01546" y="204181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59344" y="316204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01546" y="4690115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5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data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5892" y="1320244"/>
            <a:ext cx="555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[first name]001.png</a:t>
            </a:r>
            <a:r>
              <a:rPr lang="ja-JP" altLang="en-US" sz="2400" dirty="0"/>
              <a:t> </a:t>
            </a:r>
            <a:r>
              <a:rPr kumimoji="1" lang="en-US" altLang="ja-JP" sz="2400" dirty="0" smtClean="0"/>
              <a:t>- [first name]030.png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24" y="1943083"/>
            <a:ext cx="4204471" cy="47150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648604" y="1396301"/>
            <a:ext cx="3254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“a</a:t>
            </a:r>
            <a:r>
              <a:rPr kumimoji="1" lang="en-US" altLang="ja-JP" sz="2000" dirty="0" smtClean="0"/>
              <a:t>kihiro001.png” for example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95411" y="726409"/>
            <a:ext cx="552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Please make 3 images per each digit.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8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data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1" y="1307028"/>
            <a:ext cx="2916799" cy="327102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75752" y="736916"/>
            <a:ext cx="428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Please make list file (csv file) too.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13940" y="1133443"/>
            <a:ext cx="2158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[firstname]_li</a:t>
            </a:r>
            <a:r>
              <a:rPr kumimoji="1" lang="en-US" altLang="ja-JP" sz="2000" dirty="0" smtClean="0"/>
              <a:t>st.csv</a:t>
            </a:r>
            <a:endParaRPr kumimoji="1" lang="ja-JP" altLang="en-US" sz="20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35" y="1535197"/>
            <a:ext cx="2361694" cy="5275867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30114" y="3808991"/>
            <a:ext cx="720620" cy="720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12" idx="3"/>
            <a:endCxn id="11" idx="1"/>
          </p:cNvCxnSpPr>
          <p:nvPr/>
        </p:nvCxnSpPr>
        <p:spPr>
          <a:xfrm>
            <a:off x="950734" y="4169301"/>
            <a:ext cx="2743201" cy="3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600" y="2488634"/>
            <a:ext cx="3525382" cy="46045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305561" y="3063597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filename</a:t>
            </a:r>
            <a:endParaRPr kumimoji="1" lang="ja-JP" altLang="en-US" sz="2400" dirty="0"/>
          </a:p>
        </p:txBody>
      </p:sp>
      <p:sp>
        <p:nvSpPr>
          <p:cNvPr id="19" name="左中かっこ 18"/>
          <p:cNvSpPr/>
          <p:nvPr/>
        </p:nvSpPr>
        <p:spPr>
          <a:xfrm rot="16200000">
            <a:off x="6801404" y="1618519"/>
            <a:ext cx="212154" cy="2777469"/>
          </a:xfrm>
          <a:prstGeom prst="leftBrace">
            <a:avLst>
              <a:gd name="adj1" fmla="val 340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13822" y="1915523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comma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22739" y="3639767"/>
            <a:ext cx="201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a</a:t>
            </a:r>
            <a:r>
              <a:rPr kumimoji="1" lang="en-US" altLang="ja-JP" sz="2400" dirty="0" smtClean="0"/>
              <a:t>nswer (label)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21" idx="2"/>
          </p:cNvCxnSpPr>
          <p:nvPr/>
        </p:nvCxnSpPr>
        <p:spPr>
          <a:xfrm flipH="1">
            <a:off x="8399157" y="2377188"/>
            <a:ext cx="70587" cy="35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8447965" y="2901176"/>
            <a:ext cx="167633" cy="748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678245" y="1917970"/>
            <a:ext cx="1487207" cy="1651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5165452" y="1988838"/>
            <a:ext cx="440826" cy="465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9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submit them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6750" y="914766"/>
            <a:ext cx="8039100" cy="5354507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Please make zip file including the image data and csv list file.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Then, </a:t>
            </a:r>
            <a:r>
              <a:rPr lang="en-US" altLang="ja-JP" sz="2400" dirty="0"/>
              <a:t>submit </a:t>
            </a:r>
            <a:r>
              <a:rPr lang="en-US" altLang="ja-JP" sz="2400" dirty="0" smtClean="0"/>
              <a:t>the zip </a:t>
            </a:r>
            <a:r>
              <a:rPr lang="en-US" altLang="ja-JP" sz="2400" dirty="0"/>
              <a:t>file to </a:t>
            </a:r>
            <a:r>
              <a:rPr lang="en-US" altLang="ja-JP" sz="2400" dirty="0" smtClean="0"/>
              <a:t>Assignments on “https</a:t>
            </a:r>
            <a:r>
              <a:rPr lang="en-US" altLang="ja-JP" sz="2400" dirty="0"/>
              <a:t>://</a:t>
            </a:r>
            <a:r>
              <a:rPr lang="en-US" altLang="ja-JP" sz="2400" dirty="0" smtClean="0"/>
              <a:t>oma.metropolia.fi”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by 20:00 on Wednesday.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6146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Making Logic Functions Using </a:t>
            </a:r>
            <a:r>
              <a:rPr lang="en-US" altLang="ja-JP" sz="6000" dirty="0" smtClean="0"/>
              <a:t>Neurons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0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6448" y="148115"/>
            <a:ext cx="861716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Representation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logic functions using formal neurons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855162"/>
            <a:ext cx="7543801" cy="41116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Some of basic l</a:t>
            </a:r>
            <a:r>
              <a:rPr kumimoji="1" lang="en-US" altLang="ja-JP" dirty="0" smtClean="0"/>
              <a:t>ogic functions can be constructed </a:t>
            </a:r>
            <a:r>
              <a:rPr lang="en-US" altLang="ja-JP" dirty="0" smtClean="0"/>
              <a:t>with</a:t>
            </a:r>
            <a:r>
              <a:rPr kumimoji="1" lang="en-US" altLang="ja-JP" dirty="0" smtClean="0"/>
              <a:t> a formal neuron.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7079893" y="229345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6048535" y="2064854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6048535" y="2883358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6048535" y="2639012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772434" y="188053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4" y="188053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772434" y="245724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4" y="2457240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769772" y="311188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2" y="3111884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7771009" y="2639012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907311" y="20350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649133" y="234858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33" y="2348581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6840650" y="2707571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16200000">
            <a:off x="7463304" y="229814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31766" y="250051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577739" y="24870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739" y="2487080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1386134" y="2312041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956100" y="2424620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956100" y="2683202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956100" y="2935326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657018" y="225643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8" y="2256435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57018" y="250277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8" y="2502772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54356" y="275646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6" y="2756463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>
            <a:stCxn id="18" idx="3"/>
          </p:cNvCxnSpPr>
          <p:nvPr/>
        </p:nvCxnSpPr>
        <p:spPr>
          <a:xfrm>
            <a:off x="2322050" y="2674951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646882" y="252317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82" y="2523175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矢印 29"/>
          <p:cNvSpPr/>
          <p:nvPr/>
        </p:nvSpPr>
        <p:spPr>
          <a:xfrm>
            <a:off x="4988899" y="2366162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079892" y="456940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1" idx="1"/>
          </p:cNvCxnSpPr>
          <p:nvPr/>
        </p:nvCxnSpPr>
        <p:spPr>
          <a:xfrm>
            <a:off x="6048534" y="434080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1" idx="3"/>
          </p:cNvCxnSpPr>
          <p:nvPr/>
        </p:nvCxnSpPr>
        <p:spPr>
          <a:xfrm flipH="1">
            <a:off x="6048534" y="515931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2"/>
          </p:cNvCxnSpPr>
          <p:nvPr/>
        </p:nvCxnSpPr>
        <p:spPr>
          <a:xfrm flipH="1">
            <a:off x="6048534" y="491496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772433" y="415649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3" y="4156494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772433" y="473319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3" y="4733195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69771" y="53878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1" y="5387839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31" idx="6"/>
          </p:cNvCxnSpPr>
          <p:nvPr/>
        </p:nvCxnSpPr>
        <p:spPr>
          <a:xfrm>
            <a:off x="7771008" y="491496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907310" y="431099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649132" y="462453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32" y="4624536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6840649" y="498352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2" name="円弧 41"/>
          <p:cNvSpPr/>
          <p:nvPr/>
        </p:nvSpPr>
        <p:spPr>
          <a:xfrm rot="16200000">
            <a:off x="7463303" y="457409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531765" y="477646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577738" y="476303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738" y="4763035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/>
          <p:cNvCxnSpPr/>
          <p:nvPr/>
        </p:nvCxnSpPr>
        <p:spPr>
          <a:xfrm>
            <a:off x="995951" y="4716140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995951" y="4986069"/>
            <a:ext cx="467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5951" y="5226846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5617" y="455235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4552354"/>
                <a:ext cx="276101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15617" y="479869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4798691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712955" y="505238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5" y="5052382"/>
                <a:ext cx="281423" cy="276999"/>
              </a:xfrm>
              <a:prstGeom prst="rect">
                <a:avLst/>
              </a:prstGeom>
              <a:blipFill>
                <a:blip r:embed="rId1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/>
          <p:cNvCxnSpPr/>
          <p:nvPr/>
        </p:nvCxnSpPr>
        <p:spPr>
          <a:xfrm>
            <a:off x="2280945" y="496647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646882" y="480983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82" y="4809833"/>
                <a:ext cx="186718" cy="276999"/>
              </a:xfrm>
              <a:prstGeom prst="rect">
                <a:avLst/>
              </a:prstGeom>
              <a:blipFill>
                <a:blip r:embed="rId19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486244" y="19767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p:sp>
        <p:nvSpPr>
          <p:cNvPr id="60" name="フローチャート: 記憶データ 59"/>
          <p:cNvSpPr/>
          <p:nvPr/>
        </p:nvSpPr>
        <p:spPr>
          <a:xfrm flipH="1">
            <a:off x="1262368" y="457348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547119"/>
                  </p:ext>
                </p:extLst>
              </p:nvPr>
            </p:nvGraphicFramePr>
            <p:xfrm>
              <a:off x="3057221" y="1712101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187895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547119"/>
                  </p:ext>
                </p:extLst>
              </p:nvPr>
            </p:nvGraphicFramePr>
            <p:xfrm>
              <a:off x="3057221" y="1712101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1515" t="-2778" r="-304545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101515" t="-2778" r="-204545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204615" t="-2778" r="-107692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300000" t="-2778" r="-6061" b="-8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右矢印 69"/>
          <p:cNvSpPr/>
          <p:nvPr/>
        </p:nvSpPr>
        <p:spPr>
          <a:xfrm>
            <a:off x="5003923" y="4635546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59052" y="421488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表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58856"/>
                  </p:ext>
                </p:extLst>
              </p:nvPr>
            </p:nvGraphicFramePr>
            <p:xfrm>
              <a:off x="3056100" y="4127759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187895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表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58856"/>
                  </p:ext>
                </p:extLst>
              </p:nvPr>
            </p:nvGraphicFramePr>
            <p:xfrm>
              <a:off x="3056100" y="4127759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1515" t="-2778" r="-304545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101515" t="-2778" r="-204545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204615" t="-2778" r="-107692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300000" t="-2778" r="-6061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テキスト ボックス 80"/>
          <p:cNvSpPr txBox="1"/>
          <p:nvPr/>
        </p:nvSpPr>
        <p:spPr>
          <a:xfrm>
            <a:off x="2957688" y="1361737"/>
            <a:ext cx="2089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Truth table for AND</a:t>
            </a:r>
            <a:endParaRPr kumimoji="1" lang="ja-JP" altLang="en-US" sz="16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853378" y="3817940"/>
            <a:ext cx="2060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OR</a:t>
            </a:r>
          </a:p>
        </p:txBody>
      </p:sp>
    </p:spTree>
    <p:extLst>
      <p:ext uri="{BB962C8B-B14F-4D97-AF65-F5344CB8AC3E}">
        <p14:creationId xmlns:p14="http://schemas.microsoft.com/office/powerpoint/2010/main" val="420434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698" y="865216"/>
            <a:ext cx="8067937" cy="70595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NAND and </a:t>
            </a:r>
            <a:r>
              <a:rPr lang="en-US" altLang="ja-JP" dirty="0"/>
              <a:t>NOT gate </a:t>
            </a:r>
            <a:r>
              <a:rPr lang="en-US" altLang="ja-JP" dirty="0" smtClean="0"/>
              <a:t>can be constructed by using a negative values as weights and a threshold.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6898757" y="2498896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5867399" y="2270296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5867399" y="3088800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5867399" y="2844454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591298" y="208598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98" y="208598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591298" y="266268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98" y="2662682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588636" y="331732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36" y="3317326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7589873" y="2844454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726175" y="2240484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467997" y="2554023"/>
                <a:ext cx="25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997" y="2554023"/>
                <a:ext cx="258084" cy="276999"/>
              </a:xfrm>
              <a:prstGeom prst="rect">
                <a:avLst/>
              </a:prstGeom>
              <a:blipFill>
                <a:blip r:embed="rId5"/>
                <a:stretch>
                  <a:fillRect l="-4762" r="-2381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6659514" y="2913013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16200000">
            <a:off x="7282168" y="250358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50630" y="2705954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396603" y="26925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03" y="2692522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1188154" y="2445338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829732" y="2557917"/>
            <a:ext cx="358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29732" y="2816499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29732" y="3068623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60310" y="23615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0" y="2361502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60310" y="26078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0" y="2607839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57648" y="286153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8" y="2861530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/>
          <p:nvPr/>
        </p:nvCxnSpPr>
        <p:spPr>
          <a:xfrm>
            <a:off x="2282190" y="2816499"/>
            <a:ext cx="26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576459" y="265689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459" y="2656892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6883733" y="466346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1" idx="2"/>
          </p:cNvCxnSpPr>
          <p:nvPr/>
        </p:nvCxnSpPr>
        <p:spPr>
          <a:xfrm flipH="1">
            <a:off x="5852375" y="500901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600118" y="485074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118" y="4850747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31" idx="6"/>
          </p:cNvCxnSpPr>
          <p:nvPr/>
        </p:nvCxnSpPr>
        <p:spPr>
          <a:xfrm>
            <a:off x="7574849" y="5009018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452973" y="4718587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42" name="円弧 41"/>
          <p:cNvSpPr/>
          <p:nvPr/>
        </p:nvSpPr>
        <p:spPr>
          <a:xfrm rot="16200000">
            <a:off x="7267144" y="466815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35606" y="4870518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381579" y="485708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579" y="4857086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>
            <a:off x="830720" y="4966299"/>
            <a:ext cx="416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57648" y="48103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8" y="4810397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/>
          <p:cNvCxnSpPr/>
          <p:nvPr/>
        </p:nvCxnSpPr>
        <p:spPr>
          <a:xfrm>
            <a:off x="2125060" y="4973296"/>
            <a:ext cx="250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99222" y="48103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22" y="4810397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288264" y="208675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NAND</a:t>
            </a:r>
            <a:endParaRPr kumimoji="1" lang="ja-JP" altLang="en-US" dirty="0"/>
          </a:p>
        </p:txBody>
      </p:sp>
      <p:sp>
        <p:nvSpPr>
          <p:cNvPr id="26" name="楕円 25"/>
          <p:cNvSpPr/>
          <p:nvPr/>
        </p:nvSpPr>
        <p:spPr>
          <a:xfrm>
            <a:off x="2122702" y="2722564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二等辺三角形 44"/>
          <p:cNvSpPr/>
          <p:nvPr/>
        </p:nvSpPr>
        <p:spPr>
          <a:xfrm rot="5400000">
            <a:off x="1190189" y="4618534"/>
            <a:ext cx="829172" cy="7148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1962177" y="4886555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08764" y="4241034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表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832479"/>
                  </p:ext>
                </p:extLst>
              </p:nvPr>
            </p:nvGraphicFramePr>
            <p:xfrm>
              <a:off x="3037149" y="1681048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18789503"/>
                      </a:ext>
                    </a:extLst>
                  </a:tr>
                  <a:tr h="219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表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832479"/>
                  </p:ext>
                </p:extLst>
              </p:nvPr>
            </p:nvGraphicFramePr>
            <p:xfrm>
              <a:off x="3037149" y="1681048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49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1515" t="-2439" r="-3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101515" t="-2439" r="-2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204615" t="-2439" r="-107692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300000" t="-2439" r="-6061" b="-8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6812709"/>
                  </p:ext>
                </p:extLst>
              </p:nvPr>
            </p:nvGraphicFramePr>
            <p:xfrm>
              <a:off x="3455263" y="4707986"/>
              <a:ext cx="798704" cy="8395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6812709"/>
                  </p:ext>
                </p:extLst>
              </p:nvPr>
            </p:nvGraphicFramePr>
            <p:xfrm>
              <a:off x="3455263" y="4707986"/>
              <a:ext cx="798704" cy="8395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6"/>
                          <a:stretch>
                            <a:fillRect l="-1515" t="-2174" r="-106061" b="-2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6"/>
                          <a:stretch>
                            <a:fillRect l="-101515" t="-2174" r="-6061" b="-2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テキスト ボックス 59"/>
          <p:cNvSpPr txBox="1"/>
          <p:nvPr/>
        </p:nvSpPr>
        <p:spPr>
          <a:xfrm>
            <a:off x="2870188" y="1381065"/>
            <a:ext cx="178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Truth table for NAND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49733" y="4407160"/>
            <a:ext cx="159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Truth table for NOT</a:t>
            </a:r>
            <a:endParaRPr kumimoji="1" lang="ja-JP" altLang="en-US" sz="1400" dirty="0"/>
          </a:p>
        </p:txBody>
      </p:sp>
      <p:sp>
        <p:nvSpPr>
          <p:cNvPr id="63" name="右矢印 62"/>
          <p:cNvSpPr/>
          <p:nvPr/>
        </p:nvSpPr>
        <p:spPr>
          <a:xfrm>
            <a:off x="4988899" y="2567053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4988899" y="4704915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89024" y="5836808"/>
            <a:ext cx="6484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Any </a:t>
            </a:r>
            <a:r>
              <a:rPr lang="ja-JP" altLang="en-US" dirty="0"/>
              <a:t>logical circuits can be constructed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ja-JP" altLang="en-US" dirty="0"/>
              <a:t>only NAND </a:t>
            </a:r>
            <a:r>
              <a:rPr lang="ja-JP" altLang="en-US" dirty="0" smtClean="0"/>
              <a:t>gates</a:t>
            </a:r>
            <a:r>
              <a:rPr lang="en-US" altLang="ja-JP" dirty="0" smtClean="0"/>
              <a:t>.</a:t>
            </a:r>
            <a:endParaRPr lang="ja-JP" altLang="en-US" dirty="0"/>
          </a:p>
        </p:txBody>
      </p:sp>
      <p:sp>
        <p:nvSpPr>
          <p:cNvPr id="56" name="タイトル 1"/>
          <p:cNvSpPr>
            <a:spLocks noGrp="1"/>
          </p:cNvSpPr>
          <p:nvPr>
            <p:ph type="title"/>
          </p:nvPr>
        </p:nvSpPr>
        <p:spPr>
          <a:xfrm>
            <a:off x="302782" y="162910"/>
            <a:ext cx="838704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Representation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logic functions using formal neurons 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166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0727" y="963180"/>
            <a:ext cx="804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Construct a NOR gate with a formal neuron by setting appropriate weights and a threshold.</a:t>
            </a:r>
            <a:endParaRPr kumimoji="1" lang="ja-JP" altLang="en-US" sz="2000" dirty="0"/>
          </a:p>
        </p:txBody>
      </p:sp>
      <p:sp>
        <p:nvSpPr>
          <p:cNvPr id="39" name="楕円 38"/>
          <p:cNvSpPr/>
          <p:nvPr/>
        </p:nvSpPr>
        <p:spPr>
          <a:xfrm>
            <a:off x="7056203" y="320134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endCxn id="39" idx="1"/>
          </p:cNvCxnSpPr>
          <p:nvPr/>
        </p:nvCxnSpPr>
        <p:spPr>
          <a:xfrm>
            <a:off x="6024845" y="297274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3"/>
          </p:cNvCxnSpPr>
          <p:nvPr/>
        </p:nvCxnSpPr>
        <p:spPr>
          <a:xfrm flipH="1">
            <a:off x="6024845" y="379125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2"/>
          </p:cNvCxnSpPr>
          <p:nvPr/>
        </p:nvCxnSpPr>
        <p:spPr>
          <a:xfrm flipH="1">
            <a:off x="6024845" y="354690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748744" y="278843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44" y="278843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748744" y="33651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44" y="336513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746082" y="401977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082" y="4019779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>
            <a:stCxn id="39" idx="6"/>
          </p:cNvCxnSpPr>
          <p:nvPr/>
        </p:nvCxnSpPr>
        <p:spPr>
          <a:xfrm>
            <a:off x="7747319" y="354690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弧 49"/>
          <p:cNvSpPr/>
          <p:nvPr/>
        </p:nvSpPr>
        <p:spPr>
          <a:xfrm rot="16200000">
            <a:off x="7439614" y="320603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54049" y="339497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49" y="3394975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987178" y="3260370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67" idx="2"/>
          </p:cNvCxnSpPr>
          <p:nvPr/>
        </p:nvCxnSpPr>
        <p:spPr>
          <a:xfrm flipV="1">
            <a:off x="987178" y="3514410"/>
            <a:ext cx="469513" cy="4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987178" y="3771076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17756" y="306395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6" y="3063955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717756" y="331029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6" y="3310292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15094" y="356398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4" y="3563983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/>
          <p:cNvCxnSpPr/>
          <p:nvPr/>
        </p:nvCxnSpPr>
        <p:spPr>
          <a:xfrm>
            <a:off x="2439636" y="3518952"/>
            <a:ext cx="26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733905" y="33593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905" y="33593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/>
          <p:cNvSpPr txBox="1"/>
          <p:nvPr/>
        </p:nvSpPr>
        <p:spPr>
          <a:xfrm>
            <a:off x="1445710" y="278921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NOR</a:t>
            </a:r>
            <a:endParaRPr kumimoji="1" lang="ja-JP" altLang="en-US" dirty="0"/>
          </a:p>
        </p:txBody>
      </p:sp>
      <p:sp>
        <p:nvSpPr>
          <p:cNvPr id="63" name="楕円 62"/>
          <p:cNvSpPr/>
          <p:nvPr/>
        </p:nvSpPr>
        <p:spPr>
          <a:xfrm>
            <a:off x="2280148" y="3425017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 6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194595" y="2383501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18789503"/>
                      </a:ext>
                    </a:extLst>
                  </a:tr>
                  <a:tr h="219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792800"/>
                  </p:ext>
                </p:extLst>
              </p:nvPr>
            </p:nvGraphicFramePr>
            <p:xfrm>
              <a:off x="3194595" y="2383501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49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1515" t="-2439" r="-3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101515" t="-2439" r="-2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204615" t="-2439" r="-107692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300000" t="-2439" r="-6061" b="-8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3027634" y="2083518"/>
            <a:ext cx="178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Truth table for NOR</a:t>
            </a:r>
            <a:endParaRPr kumimoji="1" lang="ja-JP" altLang="en-US" sz="1400" dirty="0"/>
          </a:p>
        </p:txBody>
      </p:sp>
      <p:sp>
        <p:nvSpPr>
          <p:cNvPr id="66" name="右矢印 65"/>
          <p:cNvSpPr/>
          <p:nvPr/>
        </p:nvSpPr>
        <p:spPr>
          <a:xfrm>
            <a:off x="5146345" y="3269506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記憶データ 59"/>
          <p:cNvSpPr/>
          <p:nvPr/>
        </p:nvSpPr>
        <p:spPr>
          <a:xfrm flipH="1">
            <a:off x="1244779" y="3107652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654037" y="2848588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548899" y="3332761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628664" y="3824790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7302765" y="3339343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24845" y="1671066"/>
            <a:ext cx="216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W1,2,3 = -2 ; h =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329184" y="2877665"/>
            <a:ext cx="8479536" cy="14339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329184" y="1363520"/>
            <a:ext cx="8479536" cy="13816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Representation of XOR function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0969" y="856637"/>
            <a:ext cx="6772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XOR (Exclusive OR) gate is constructed as two layer logic circuit.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179646"/>
                  </p:ext>
                </p:extLst>
              </p:nvPr>
            </p:nvGraphicFramePr>
            <p:xfrm>
              <a:off x="4808349" y="1565639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179646"/>
                  </p:ext>
                </p:extLst>
              </p:nvPr>
            </p:nvGraphicFramePr>
            <p:xfrm>
              <a:off x="4808349" y="1565639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75" t="-2778" r="-205376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0000" t="-2778" r="-103191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202151" t="-2778" r="-4301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線コネクタ 5"/>
          <p:cNvCxnSpPr/>
          <p:nvPr/>
        </p:nvCxnSpPr>
        <p:spPr>
          <a:xfrm>
            <a:off x="2230516" y="1914268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28709" y="2407481"/>
            <a:ext cx="40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944866" y="175048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66" y="1750482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934883" y="223032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3" y="2230324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>
            <a:off x="3510194" y="2164599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76131" y="200796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31" y="2007961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2688301" y="141301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XOR</a:t>
            </a:r>
            <a:endParaRPr kumimoji="1" lang="ja-JP" altLang="en-US" dirty="0"/>
          </a:p>
        </p:txBody>
      </p:sp>
      <p:sp>
        <p:nvSpPr>
          <p:cNvPr id="14" name="フローチャート: 記憶データ 59"/>
          <p:cNvSpPr/>
          <p:nvPr/>
        </p:nvSpPr>
        <p:spPr>
          <a:xfrm flipH="1">
            <a:off x="2491617" y="1771615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記憶データ 59"/>
          <p:cNvSpPr/>
          <p:nvPr/>
        </p:nvSpPr>
        <p:spPr>
          <a:xfrm flipH="1">
            <a:off x="2366333" y="1771615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08349" y="1337321"/>
            <a:ext cx="159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Truth table for XOR</a:t>
            </a:r>
            <a:endParaRPr kumimoji="1"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表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771426"/>
                  </p:ext>
                </p:extLst>
              </p:nvPr>
            </p:nvGraphicFramePr>
            <p:xfrm>
              <a:off x="4005038" y="3023593"/>
              <a:ext cx="4361722" cy="1114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8027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1108710">
                      <a:extLst>
                        <a:ext uri="{9D8B030D-6E8A-4147-A177-3AD203B41FA5}">
                          <a16:colId xmlns:a16="http://schemas.microsoft.com/office/drawing/2014/main" xmlns="" val="1162544311"/>
                        </a:ext>
                      </a:extLst>
                    </a:gridCol>
                    <a:gridCol w="1203960">
                      <a:extLst>
                        <a:ext uri="{9D8B030D-6E8A-4147-A177-3AD203B41FA5}">
                          <a16:colId xmlns:a16="http://schemas.microsoft.com/office/drawing/2014/main" xmlns="" val="3090174933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22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𝐎𝐑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i="0" u="none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𝐍𝐀𝐍𝐃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i="0" u="none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0" smtClean="0">
                                    <a:latin typeface="Cambria Math" panose="02040503050406030204" pitchFamily="18" charset="0"/>
                                  </a:rPr>
                                  <m:t>𝐀𝐍𝐃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表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771426"/>
                  </p:ext>
                </p:extLst>
              </p:nvPr>
            </p:nvGraphicFramePr>
            <p:xfrm>
              <a:off x="4005038" y="3023593"/>
              <a:ext cx="4361722" cy="1114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8027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1108710">
                      <a:extLst>
                        <a:ext uri="{9D8B030D-6E8A-4147-A177-3AD203B41FA5}">
                          <a16:colId xmlns:a16="http://schemas.microsoft.com/office/drawing/2014/main" val="1162544311"/>
                        </a:ext>
                      </a:extLst>
                    </a:gridCol>
                    <a:gridCol w="1203960">
                      <a:extLst>
                        <a:ext uri="{9D8B030D-6E8A-4147-A177-3AD203B41FA5}">
                          <a16:colId xmlns:a16="http://schemas.microsoft.com/office/drawing/2014/main" val="3090174933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2291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1587" t="-2703" r="-1044444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90141" t="-2703" r="-826761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74176" t="-2703" r="-222527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160101" t="-2703" r="-104545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253695" t="-2703" r="-1970" b="-4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8" name="グループ化 77"/>
          <p:cNvGrpSpPr/>
          <p:nvPr/>
        </p:nvGrpSpPr>
        <p:grpSpPr>
          <a:xfrm>
            <a:off x="1170969" y="2972605"/>
            <a:ext cx="2719887" cy="1183612"/>
            <a:chOff x="859340" y="3212600"/>
            <a:chExt cx="3021518" cy="1314873"/>
          </a:xfrm>
        </p:grpSpPr>
        <p:sp>
          <p:nvSpPr>
            <p:cNvPr id="21" name="フローチャート: 論理積ゲート 20"/>
            <p:cNvSpPr/>
            <p:nvPr/>
          </p:nvSpPr>
          <p:spPr>
            <a:xfrm>
              <a:off x="1792920" y="4040969"/>
              <a:ext cx="627327" cy="48650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/>
            <p:cNvSpPr/>
            <p:nvPr/>
          </p:nvSpPr>
          <p:spPr>
            <a:xfrm>
              <a:off x="2419330" y="4226789"/>
              <a:ext cx="106902" cy="106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記憶データ 59"/>
            <p:cNvSpPr/>
            <p:nvPr/>
          </p:nvSpPr>
          <p:spPr>
            <a:xfrm flipH="1">
              <a:off x="1792920" y="3266977"/>
              <a:ext cx="687252" cy="53235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213 w 10085"/>
                <a:gd name="connsiteY0" fmla="*/ 41 h 10000"/>
                <a:gd name="connsiteX1" fmla="*/ 10085 w 10085"/>
                <a:gd name="connsiteY1" fmla="*/ 0 h 10000"/>
                <a:gd name="connsiteX2" fmla="*/ 8418 w 10085"/>
                <a:gd name="connsiteY2" fmla="*/ 5000 h 10000"/>
                <a:gd name="connsiteX3" fmla="*/ 10085 w 10085"/>
                <a:gd name="connsiteY3" fmla="*/ 10000 h 10000"/>
                <a:gd name="connsiteX4" fmla="*/ 1752 w 10085"/>
                <a:gd name="connsiteY4" fmla="*/ 10000 h 10000"/>
                <a:gd name="connsiteX5" fmla="*/ 85 w 10085"/>
                <a:gd name="connsiteY5" fmla="*/ 5000 h 10000"/>
                <a:gd name="connsiteX6" fmla="*/ 4213 w 10085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262 w 10134"/>
                <a:gd name="connsiteY0" fmla="*/ 41 h 10000"/>
                <a:gd name="connsiteX1" fmla="*/ 10134 w 10134"/>
                <a:gd name="connsiteY1" fmla="*/ 0 h 10000"/>
                <a:gd name="connsiteX2" fmla="*/ 8467 w 10134"/>
                <a:gd name="connsiteY2" fmla="*/ 5000 h 10000"/>
                <a:gd name="connsiteX3" fmla="*/ 10134 w 10134"/>
                <a:gd name="connsiteY3" fmla="*/ 10000 h 10000"/>
                <a:gd name="connsiteX4" fmla="*/ 4351 w 10134"/>
                <a:gd name="connsiteY4" fmla="*/ 9918 h 10000"/>
                <a:gd name="connsiteX5" fmla="*/ 134 w 10134"/>
                <a:gd name="connsiteY5" fmla="*/ 5000 h 10000"/>
                <a:gd name="connsiteX6" fmla="*/ 4262 w 10134"/>
                <a:gd name="connsiteY6" fmla="*/ 41 h 10000"/>
                <a:gd name="connsiteX0" fmla="*/ 4301 w 10173"/>
                <a:gd name="connsiteY0" fmla="*/ 41 h 10000"/>
                <a:gd name="connsiteX1" fmla="*/ 10173 w 10173"/>
                <a:gd name="connsiteY1" fmla="*/ 0 h 10000"/>
                <a:gd name="connsiteX2" fmla="*/ 8506 w 10173"/>
                <a:gd name="connsiteY2" fmla="*/ 5000 h 10000"/>
                <a:gd name="connsiteX3" fmla="*/ 10173 w 10173"/>
                <a:gd name="connsiteY3" fmla="*/ 10000 h 10000"/>
                <a:gd name="connsiteX4" fmla="*/ 4390 w 10173"/>
                <a:gd name="connsiteY4" fmla="*/ 9918 h 10000"/>
                <a:gd name="connsiteX5" fmla="*/ 173 w 10173"/>
                <a:gd name="connsiteY5" fmla="*/ 5000 h 10000"/>
                <a:gd name="connsiteX6" fmla="*/ 4301 w 10173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11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6088 w 10001"/>
                <a:gd name="connsiteY4" fmla="*/ 10000 h 10000"/>
                <a:gd name="connsiteX5" fmla="*/ 1 w 10001"/>
                <a:gd name="connsiteY5" fmla="*/ 5000 h 10000"/>
                <a:gd name="connsiteX6" fmla="*/ 6111 w 10001"/>
                <a:gd name="connsiteY6" fmla="*/ 41 h 10000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0001">
                  <a:moveTo>
                    <a:pt x="6111" y="41"/>
                  </a:moveTo>
                  <a:lnTo>
                    <a:pt x="10001" y="0"/>
                  </a:lnTo>
                  <a:cubicBezTo>
                    <a:pt x="9179" y="384"/>
                    <a:pt x="7947" y="3334"/>
                    <a:pt x="7934" y="5122"/>
                  </a:cubicBezTo>
                  <a:cubicBezTo>
                    <a:pt x="7921" y="6910"/>
                    <a:pt x="9006" y="9584"/>
                    <a:pt x="10001" y="10000"/>
                  </a:cubicBezTo>
                  <a:lnTo>
                    <a:pt x="6088" y="10000"/>
                  </a:lnTo>
                  <a:cubicBezTo>
                    <a:pt x="1688" y="10081"/>
                    <a:pt x="-3" y="5517"/>
                    <a:pt x="1" y="5000"/>
                  </a:cubicBezTo>
                  <a:cubicBezTo>
                    <a:pt x="5" y="4483"/>
                    <a:pt x="2212" y="41"/>
                    <a:pt x="611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論理積ゲート 23"/>
            <p:cNvSpPr/>
            <p:nvPr/>
          </p:nvSpPr>
          <p:spPr>
            <a:xfrm>
              <a:off x="2848365" y="3726190"/>
              <a:ext cx="627327" cy="48650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1142622" y="3388211"/>
              <a:ext cx="748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142622" y="4425162"/>
              <a:ext cx="6502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349299" y="3388211"/>
              <a:ext cx="0" cy="799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1349299" y="4187932"/>
              <a:ext cx="443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434821" y="3666156"/>
              <a:ext cx="0" cy="759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1434821" y="3666156"/>
              <a:ext cx="4714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3" idx="5"/>
            </p:cNvCxnSpPr>
            <p:nvPr/>
          </p:nvCxnSpPr>
          <p:spPr>
            <a:xfrm>
              <a:off x="2480103" y="3533125"/>
              <a:ext cx="131057" cy="27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611160" y="3533125"/>
              <a:ext cx="0" cy="302234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611160" y="3835359"/>
              <a:ext cx="237205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2" idx="6"/>
            </p:cNvCxnSpPr>
            <p:nvPr/>
          </p:nvCxnSpPr>
          <p:spPr>
            <a:xfrm flipV="1">
              <a:off x="2526232" y="4279715"/>
              <a:ext cx="84928" cy="524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V="1">
              <a:off x="2611160" y="4086480"/>
              <a:ext cx="0" cy="193235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2611160" y="4086480"/>
              <a:ext cx="237205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24" idx="3"/>
            </p:cNvCxnSpPr>
            <p:nvPr/>
          </p:nvCxnSpPr>
          <p:spPr>
            <a:xfrm>
              <a:off x="3475693" y="3969441"/>
              <a:ext cx="19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621784" y="3388211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0" name="テキスト ボックス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784" y="3388211"/>
                  <a:ext cx="2710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5000" b="-3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2611159" y="4212694"/>
                  <a:ext cx="2763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159" y="4212694"/>
                  <a:ext cx="2763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9512" r="-12195" b="-2926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869323" y="321260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23" y="3212600"/>
                  <a:ext cx="27610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5000" b="-268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859340" y="425047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0" y="4250474"/>
                  <a:ext cx="28142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048" r="-14286" b="-268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694140" y="378807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" name="テキスト ボックス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140" y="3788071"/>
                  <a:ext cx="18671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741" r="-40741" b="-390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下矢印 76"/>
          <p:cNvSpPr/>
          <p:nvPr/>
        </p:nvSpPr>
        <p:spPr>
          <a:xfrm>
            <a:off x="4005038" y="2667044"/>
            <a:ext cx="810768" cy="286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0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Exercise2.2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1916482" y="2423269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9" idx="3"/>
            <a:endCxn id="14" idx="2"/>
          </p:cNvCxnSpPr>
          <p:nvPr/>
        </p:nvCxnSpPr>
        <p:spPr>
          <a:xfrm>
            <a:off x="890345" y="2765553"/>
            <a:ext cx="1037998" cy="16548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5" idx="2"/>
            <a:endCxn id="10" idx="3"/>
          </p:cNvCxnSpPr>
          <p:nvPr/>
        </p:nvCxnSpPr>
        <p:spPr>
          <a:xfrm flipH="1">
            <a:off x="784132" y="2768827"/>
            <a:ext cx="1132350" cy="16373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2"/>
            <a:endCxn id="9" idx="3"/>
          </p:cNvCxnSpPr>
          <p:nvPr/>
        </p:nvCxnSpPr>
        <p:spPr>
          <a:xfrm flipH="1" flipV="1">
            <a:off x="890345" y="2765553"/>
            <a:ext cx="1026137" cy="327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14244" y="262705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4" y="262705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30112" y="4267635"/>
                <a:ext cx="2540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2" y="4267635"/>
                <a:ext cx="254020" cy="276999"/>
              </a:xfrm>
              <a:prstGeom prst="rect">
                <a:avLst/>
              </a:prstGeom>
              <a:blipFill>
                <a:blip r:embed="rId3"/>
                <a:stretch>
                  <a:fillRect l="-19048" r="-1190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5" idx="6"/>
            <a:endCxn id="16" idx="2"/>
          </p:cNvCxnSpPr>
          <p:nvPr/>
        </p:nvCxnSpPr>
        <p:spPr>
          <a:xfrm>
            <a:off x="2607598" y="2768827"/>
            <a:ext cx="779634" cy="888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/>
          <p:cNvSpPr/>
          <p:nvPr/>
        </p:nvSpPr>
        <p:spPr>
          <a:xfrm rot="16200000">
            <a:off x="2299893" y="242795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449754" y="348303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54" y="348303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1928343" y="4074801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/>
          <p:cNvSpPr/>
          <p:nvPr/>
        </p:nvSpPr>
        <p:spPr>
          <a:xfrm rot="16200000">
            <a:off x="2311754" y="4079491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3387232" y="3311670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/>
          <p:cNvSpPr/>
          <p:nvPr/>
        </p:nvSpPr>
        <p:spPr>
          <a:xfrm rot="16200000">
            <a:off x="3770643" y="331636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4" idx="6"/>
            <a:endCxn id="16" idx="2"/>
          </p:cNvCxnSpPr>
          <p:nvPr/>
        </p:nvCxnSpPr>
        <p:spPr>
          <a:xfrm flipV="1">
            <a:off x="2619459" y="3657228"/>
            <a:ext cx="767773" cy="763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4" idx="2"/>
            <a:endCxn id="10" idx="3"/>
          </p:cNvCxnSpPr>
          <p:nvPr/>
        </p:nvCxnSpPr>
        <p:spPr>
          <a:xfrm flipH="1" flipV="1">
            <a:off x="784132" y="4406135"/>
            <a:ext cx="1144211" cy="1422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6" idx="6"/>
          </p:cNvCxnSpPr>
          <p:nvPr/>
        </p:nvCxnSpPr>
        <p:spPr>
          <a:xfrm flipH="1">
            <a:off x="4078348" y="3657227"/>
            <a:ext cx="319715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7166" y="891844"/>
            <a:ext cx="8370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Construct a XOR gate with three formal neurons by using appropriate weighs and thresholds. Then, please check the answer by implementing a test script with all input pattern (i.e., {(0,0), (0,1), (1,0), (</a:t>
            </a:r>
            <a:r>
              <a:rPr lang="en-US" altLang="ja-JP" sz="2000" dirty="0"/>
              <a:t>1,1</a:t>
            </a:r>
            <a:r>
              <a:rPr lang="en-US" altLang="ja-JP" sz="2000" dirty="0" smtClean="0"/>
              <a:t>)}) on MATLAB. Display </a:t>
            </a:r>
            <a:r>
              <a:rPr lang="en-US" altLang="ja-JP" sz="2000" dirty="0"/>
              <a:t>results of mid-term calculation as necessary.</a:t>
            </a:r>
            <a:r>
              <a:rPr lang="en-US" altLang="ja-JP" sz="2000" dirty="0" smtClean="0"/>
              <a:t> </a:t>
            </a:r>
            <a:endParaRPr kumimoji="1" lang="ja-JP" altLang="en-US" sz="2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471878" y="2350382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281419" y="284934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05990" y="3665406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325754" y="4065316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229698" y="2624903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028294" y="2948686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060693" y="3988913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257955" y="4272511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699911" y="3505401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01220" y="4544634"/>
              <a:ext cx="1697067" cy="17040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612020"/>
                  </p:ext>
                </p:extLst>
              </p:nvPr>
            </p:nvGraphicFramePr>
            <p:xfrm>
              <a:off x="3601220" y="4544634"/>
              <a:ext cx="1697067" cy="17040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5"/>
                          <a:stretch>
                            <a:fillRect l="-1075" t="-1786" r="-205376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5"/>
                          <a:stretch>
                            <a:fillRect l="-100000" t="-1786" r="-103191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5"/>
                          <a:stretch>
                            <a:fillRect l="-202151" t="-1786" r="-4301" b="-4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3280576" y="4233693"/>
            <a:ext cx="2338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XOR</a:t>
            </a:r>
            <a:endParaRPr kumimoji="1" lang="ja-JP" altLang="en-US" sz="16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520487" y="2215284"/>
            <a:ext cx="3496969" cy="4033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629647" y="1997792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exercise2_2.m</a:t>
            </a:r>
            <a:endParaRPr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658524" y="2474733"/>
            <a:ext cx="3155892" cy="36097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x = [0,0,1,1;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0,1,0,1];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w = </a:t>
            </a:r>
            <a:r>
              <a:rPr lang="en-US" altLang="ja-JP" dirty="0" smtClean="0">
                <a:solidFill>
                  <a:schemeClr val="tx1"/>
                </a:solidFill>
              </a:rPr>
              <a:t>[*, *;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, 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h = </a:t>
            </a:r>
            <a:r>
              <a:rPr lang="en-US" altLang="ja-JP" dirty="0" smtClean="0">
                <a:solidFill>
                  <a:schemeClr val="tx1"/>
                </a:solidFill>
              </a:rPr>
              <a:t>[*;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u = </a:t>
            </a:r>
            <a:r>
              <a:rPr lang="en-US" altLang="ja-JP" dirty="0" smtClean="0">
                <a:solidFill>
                  <a:schemeClr val="tx1"/>
                </a:solidFill>
              </a:rPr>
              <a:t>[*,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g = </a:t>
            </a:r>
            <a:r>
              <a:rPr lang="en-US" altLang="ja-JP" dirty="0" smtClean="0">
                <a:solidFill>
                  <a:schemeClr val="tx1"/>
                </a:solidFill>
              </a:rPr>
              <a:t>[*];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layer1 = </a:t>
            </a:r>
            <a:r>
              <a:rPr lang="en-US" altLang="ja-JP" dirty="0" err="1">
                <a:solidFill>
                  <a:schemeClr val="tx1"/>
                </a:solidFill>
              </a:rPr>
              <a:t>FormalNeuronLayer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w,h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layer2 = </a:t>
            </a:r>
            <a:r>
              <a:rPr lang="en-US" altLang="ja-JP" dirty="0" err="1">
                <a:solidFill>
                  <a:schemeClr val="tx1"/>
                </a:solidFill>
              </a:rPr>
              <a:t>FormalNeuronLayer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u,g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y = layer1.forward(x)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z = layer2.forward(y)</a:t>
            </a:r>
          </a:p>
        </p:txBody>
      </p:sp>
      <p:sp>
        <p:nvSpPr>
          <p:cNvPr id="3" name="左中かっこ 2"/>
          <p:cNvSpPr/>
          <p:nvPr/>
        </p:nvSpPr>
        <p:spPr>
          <a:xfrm rot="10800000">
            <a:off x="6848718" y="3190780"/>
            <a:ext cx="254336" cy="1556555"/>
          </a:xfrm>
          <a:prstGeom prst="leftBrace">
            <a:avLst>
              <a:gd name="adj1" fmla="val 488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03054" y="3723103"/>
            <a:ext cx="171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Please implement these values.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37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5149203" y="1128049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826912" y="1128050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【review】 Formal</a:t>
            </a:r>
            <a:r>
              <a:rPr lang="ja-JP" altLang="en-US" dirty="0" smtClean="0"/>
              <a:t> </a:t>
            </a:r>
            <a:r>
              <a:rPr lang="en-US" altLang="ja-JP" dirty="0"/>
              <a:t>Neuron (McCulloch-Pitts Model)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5976" y="3318789"/>
                <a:ext cx="8129801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Each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are multiplied by its own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respectively.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Then a weighted sum value of them (I.e.,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ja-JP" dirty="0" smtClean="0"/>
                  <a:t>) is calculated at summing junction.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6" y="3318789"/>
                <a:ext cx="8129801" cy="646652"/>
              </a:xfrm>
              <a:prstGeom prst="rect">
                <a:avLst/>
              </a:prstGeom>
              <a:blipFill>
                <a:blip r:embed="rId2"/>
                <a:stretch>
                  <a:fillRect l="-600" t="-26415" b="-10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231191" y="5211564"/>
                <a:ext cx="2360646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1" y="5211564"/>
                <a:ext cx="2360646" cy="110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>
            <a:off x="2409735" y="1312365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2409735" y="2184210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409735" y="1886523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133634" y="112805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34" y="1128050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8889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133634" y="170475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34" y="1704751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130972" y="2359395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72" y="2359395"/>
                <a:ext cx="254685" cy="276999"/>
              </a:xfrm>
              <a:prstGeom prst="rect">
                <a:avLst/>
              </a:prstGeom>
              <a:blipFill>
                <a:blip r:embed="rId6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>
            <a:stCxn id="45" idx="3"/>
          </p:cNvCxnSpPr>
          <p:nvPr/>
        </p:nvCxnSpPr>
        <p:spPr>
          <a:xfrm>
            <a:off x="5732929" y="1889143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334588" y="16953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176826" y="126667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26" y="1266679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963705" y="1596092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5" y="1596092"/>
                <a:ext cx="369089" cy="276999"/>
              </a:xfrm>
              <a:prstGeom prst="rect">
                <a:avLst/>
              </a:prstGeom>
              <a:blipFill>
                <a:blip r:embed="rId8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013062" y="1957912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062" y="1957912"/>
                <a:ext cx="295722" cy="276999"/>
              </a:xfrm>
              <a:prstGeom prst="rect">
                <a:avLst/>
              </a:prstGeom>
              <a:blipFill>
                <a:blip r:embed="rId9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中かっこ 36"/>
          <p:cNvSpPr/>
          <p:nvPr/>
        </p:nvSpPr>
        <p:spPr>
          <a:xfrm>
            <a:off x="1776846" y="1050294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91091" y="17108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39" name="左中かっこ 38"/>
          <p:cNvSpPr/>
          <p:nvPr/>
        </p:nvSpPr>
        <p:spPr>
          <a:xfrm flipH="1">
            <a:off x="6991015" y="1553825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432496" y="1747282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96" y="1747282"/>
                <a:ext cx="185114" cy="276999"/>
              </a:xfrm>
              <a:prstGeom prst="rect">
                <a:avLst/>
              </a:prstGeom>
              <a:blipFill>
                <a:blip r:embed="rId10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79646" y="173459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46" y="1734591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3752540" y="765521"/>
            <a:ext cx="24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202678" y="206920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78" y="2069201"/>
                <a:ext cx="125034" cy="276999"/>
              </a:xfrm>
              <a:prstGeom prst="rect">
                <a:avLst/>
              </a:prstGeom>
              <a:blipFill>
                <a:blip r:embed="rId12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角丸四角形 43"/>
          <p:cNvSpPr/>
          <p:nvPr/>
        </p:nvSpPr>
        <p:spPr>
          <a:xfrm>
            <a:off x="3457446" y="1537064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317176" y="1553825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>
            <a:stCxn id="44" idx="3"/>
            <a:endCxn id="45" idx="1"/>
          </p:cNvCxnSpPr>
          <p:nvPr/>
        </p:nvCxnSpPr>
        <p:spPr>
          <a:xfrm>
            <a:off x="4089302" y="1886524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46605" y="1650217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05" y="1650217"/>
                <a:ext cx="590675" cy="539571"/>
              </a:xfrm>
              <a:prstGeom prst="rect">
                <a:avLst/>
              </a:prstGeom>
              <a:blipFill>
                <a:blip r:embed="rId13"/>
                <a:stretch>
                  <a:fillRect l="-81443" t="-117045" r="-86598" b="-16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12677" y="2936420"/>
            <a:ext cx="188705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631614" y="272275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31548" y="273234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2677" y="4091688"/>
            <a:ext cx="195778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15975" y="4503423"/>
                <a:ext cx="7750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I</a:t>
                </a:r>
                <a:r>
                  <a:rPr kumimoji="1" lang="en-US" altLang="ja-JP" dirty="0" smtClean="0"/>
                  <a:t>f the weighted sum value is </a:t>
                </a:r>
                <a:r>
                  <a:rPr lang="en-US" altLang="ja-JP" dirty="0" smtClean="0"/>
                  <a:t>greater</a:t>
                </a:r>
                <a:r>
                  <a:rPr kumimoji="1" lang="en-US" altLang="ja-JP" dirty="0" smtClean="0"/>
                  <a:t> than </a:t>
                </a:r>
                <a:r>
                  <a:rPr lang="en-US" altLang="ja-JP" dirty="0" smtClean="0"/>
                  <a:t>a </a:t>
                </a:r>
                <a:r>
                  <a:rPr kumimoji="1" lang="en-US" altLang="ja-JP" dirty="0" smtClean="0"/>
                  <a:t>threshold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ja-JP" dirty="0" smtClean="0"/>
                  <a:t>, the output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becomes 1. </a:t>
                </a:r>
                <a:r>
                  <a:rPr lang="en-US" altLang="ja-JP" dirty="0"/>
                  <a:t>I</a:t>
                </a:r>
                <a:r>
                  <a:rPr lang="en-US" altLang="ja-JP" dirty="0" smtClean="0"/>
                  <a:t>f not, </a:t>
                </a:r>
                <a:r>
                  <a:rPr lang="en-US" altLang="ja-JP" dirty="0"/>
                  <a:t>the output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becomes 0. That is,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5" y="4503423"/>
                <a:ext cx="7750785" cy="646331"/>
              </a:xfrm>
              <a:prstGeom prst="rect">
                <a:avLst/>
              </a:prstGeom>
              <a:blipFill>
                <a:blip r:embed="rId14"/>
                <a:stretch>
                  <a:fillRect l="-629" t="-5660" r="-393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549364" y="3298399"/>
            <a:ext cx="8369808" cy="19580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30352" y="1168914"/>
            <a:ext cx="8369808" cy="1798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5932543" y="1225347"/>
            <a:ext cx="2904055" cy="1666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Using “a bias term” instead of a threshold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616148" y="1811527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1185388" y="1675611"/>
            <a:ext cx="531972" cy="2371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1185388" y="2401431"/>
            <a:ext cx="531972" cy="27254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1185388" y="2157085"/>
            <a:ext cx="43076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74673" y="14499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73" y="1449997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80765" y="198388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65" y="198388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89125" y="253455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25" y="2534553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2307264" y="2157085"/>
            <a:ext cx="3543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443566" y="15531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66" y="1553115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185388" y="186665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88" y="186665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79674" y="217777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74" y="2177773"/>
                <a:ext cx="322461" cy="276999"/>
              </a:xfrm>
              <a:prstGeom prst="rect">
                <a:avLst/>
              </a:prstGeom>
              <a:blipFill>
                <a:blip r:embed="rId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16200000">
            <a:off x="1999559" y="1816217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68021" y="201858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21" y="2018585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696652" y="19895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52" y="19895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284663" y="1565798"/>
                <a:ext cx="2307748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63" y="1565798"/>
                <a:ext cx="2307748" cy="11098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/>
          <p:cNvCxnSpPr/>
          <p:nvPr/>
        </p:nvCxnSpPr>
        <p:spPr>
          <a:xfrm flipH="1">
            <a:off x="1026451" y="4562239"/>
            <a:ext cx="547090" cy="42559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188669" y="4517549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69" y="4517549"/>
                <a:ext cx="18299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860619" y="48627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185375" y="3684198"/>
                <a:ext cx="2664384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75" y="3684198"/>
                <a:ext cx="2664384" cy="11098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08763" y="980769"/>
                <a:ext cx="3176382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Formal neuron with threshold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63" y="980769"/>
                <a:ext cx="31763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08622" y="3062288"/>
                <a:ext cx="3157146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Formal neuron with bias term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22" y="3062288"/>
                <a:ext cx="31571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下矢印 43"/>
          <p:cNvSpPr/>
          <p:nvPr/>
        </p:nvSpPr>
        <p:spPr>
          <a:xfrm>
            <a:off x="4045045" y="2821147"/>
            <a:ext cx="701040" cy="610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24828" y="5277847"/>
                <a:ext cx="8919172" cy="85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/>
                  <a:t>Either expression is completely same. However, </a:t>
                </a:r>
                <a:r>
                  <a:rPr lang="en-US" altLang="ja-JP" sz="1600" dirty="0"/>
                  <a:t>when </a:t>
                </a:r>
                <a:r>
                  <a:rPr lang="en-US" altLang="ja-JP" sz="1600" dirty="0" smtClean="0"/>
                  <a:t>we use a bias term, we can</a:t>
                </a:r>
                <a:r>
                  <a:rPr kumimoji="1" lang="en-US" altLang="ja-JP" sz="1600" dirty="0" smtClean="0"/>
                  <a:t> describe a formal neuron as more general </a:t>
                </a:r>
                <a:r>
                  <a:rPr lang="en-US" altLang="ja-JP" sz="1600" dirty="0" smtClean="0"/>
                  <a:t>expression,</a:t>
                </a:r>
                <a:r>
                  <a:rPr kumimoji="1" lang="en-US" altLang="ja-JP" sz="1600" dirty="0" smtClean="0"/>
                  <a:t> i.e.,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6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600" dirty="0" smtClean="0"/>
                  <a:t>. Note that t</a:t>
                </a:r>
                <a:r>
                  <a:rPr lang="en-US" altLang="ja-JP" sz="1600" dirty="0" smtClean="0"/>
                  <a:t>he bias term is a parameter to control the tendency of the neuron firing.</a:t>
                </a:r>
                <a:endParaRPr kumimoji="1" lang="en-US" altLang="ja-JP" sz="1600" dirty="0" smtClean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8" y="5277847"/>
                <a:ext cx="8919172" cy="859081"/>
              </a:xfrm>
              <a:prstGeom prst="rect">
                <a:avLst/>
              </a:prstGeom>
              <a:blipFill>
                <a:blip r:embed="rId15"/>
                <a:stretch>
                  <a:fillRect l="-410" t="-14184" b="-354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1429430" y="3919034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>
            <a:endCxn id="50" idx="1"/>
          </p:cNvCxnSpPr>
          <p:nvPr/>
        </p:nvCxnSpPr>
        <p:spPr>
          <a:xfrm>
            <a:off x="1075089" y="3718011"/>
            <a:ext cx="455553" cy="302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56" idx="3"/>
          </p:cNvCxnSpPr>
          <p:nvPr/>
        </p:nvCxnSpPr>
        <p:spPr>
          <a:xfrm flipH="1">
            <a:off x="959135" y="4440319"/>
            <a:ext cx="510774" cy="1174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50" idx="2"/>
          </p:cNvCxnSpPr>
          <p:nvPr/>
        </p:nvCxnSpPr>
        <p:spPr>
          <a:xfrm flipH="1" flipV="1">
            <a:off x="1007114" y="4142055"/>
            <a:ext cx="422316" cy="12253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798087" y="347911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7" y="3479114"/>
                <a:ext cx="276101" cy="276999"/>
              </a:xfrm>
              <a:prstGeom prst="rect">
                <a:avLst/>
              </a:prstGeom>
              <a:blipFill>
                <a:blip r:embed="rId16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700688" y="391903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88" y="3919034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77712" y="441925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2" y="4419257"/>
                <a:ext cx="281423" cy="276999"/>
              </a:xfrm>
              <a:prstGeom prst="rect">
                <a:avLst/>
              </a:prstGeom>
              <a:blipFill>
                <a:blip r:embed="rId18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/>
          <p:cNvCxnSpPr>
            <a:stCxn id="50" idx="6"/>
          </p:cNvCxnSpPr>
          <p:nvPr/>
        </p:nvCxnSpPr>
        <p:spPr>
          <a:xfrm>
            <a:off x="2120546" y="4264592"/>
            <a:ext cx="7628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1263280" y="363137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80" y="3631376"/>
                <a:ext cx="317138" cy="276999"/>
              </a:xfrm>
              <a:prstGeom prst="rect">
                <a:avLst/>
              </a:prstGeom>
              <a:blipFill>
                <a:blip r:embed="rId1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1008083" y="385742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83" y="3857427"/>
                <a:ext cx="322461" cy="276999"/>
              </a:xfrm>
              <a:prstGeom prst="rect">
                <a:avLst/>
              </a:prstGeom>
              <a:blipFill>
                <a:blip r:embed="rId20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89549" y="42033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49" y="4203323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891918" y="412609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18" y="4126092"/>
                <a:ext cx="186718" cy="276999"/>
              </a:xfrm>
              <a:prstGeom prst="rect">
                <a:avLst/>
              </a:prstGeom>
              <a:blipFill>
                <a:blip r:embed="rId22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>
            <a:off x="6016752" y="2502643"/>
            <a:ext cx="27858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6336746" y="1247441"/>
            <a:ext cx="0" cy="1542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6016752" y="2502643"/>
            <a:ext cx="1377696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7394448" y="1726996"/>
            <a:ext cx="1328928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7394448" y="1726996"/>
            <a:ext cx="0" cy="775647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6336746" y="1726996"/>
            <a:ext cx="105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6101914" y="1544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92014" y="2551459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14" y="2551459"/>
                <a:ext cx="185114" cy="276999"/>
              </a:xfrm>
              <a:prstGeom prst="rect">
                <a:avLst/>
              </a:prstGeom>
              <a:blipFill>
                <a:blip r:embed="rId23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コネクタ 92"/>
          <p:cNvCxnSpPr/>
          <p:nvPr/>
        </p:nvCxnSpPr>
        <p:spPr>
          <a:xfrm>
            <a:off x="7384571" y="1247441"/>
            <a:ext cx="9876" cy="12552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7333528" y="1226700"/>
            <a:ext cx="12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</a:t>
            </a:r>
            <a:r>
              <a:rPr kumimoji="1" lang="en-US" altLang="ja-JP" dirty="0" smtClean="0"/>
              <a:t>threshold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944520" y="3529063"/>
            <a:ext cx="2904055" cy="1666962"/>
            <a:chOff x="5944520" y="3529063"/>
            <a:chExt cx="2904055" cy="1666962"/>
          </a:xfrm>
        </p:grpSpPr>
        <p:sp>
          <p:nvSpPr>
            <p:cNvPr id="113" name="正方形/長方形 112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矢印コネクタ 96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/>
            <p:cNvSpPr txBox="1"/>
            <p:nvPr/>
          </p:nvSpPr>
          <p:spPr>
            <a:xfrm>
              <a:off x="6723906" y="38952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sp>
        <p:nvSpPr>
          <p:cNvPr id="111" name="角丸四角形 110"/>
          <p:cNvSpPr/>
          <p:nvPr/>
        </p:nvSpPr>
        <p:spPr>
          <a:xfrm>
            <a:off x="7120097" y="3097922"/>
            <a:ext cx="1958333" cy="880626"/>
          </a:xfrm>
          <a:prstGeom prst="roundRect">
            <a:avLst>
              <a:gd name="adj" fmla="val 13248"/>
            </a:avLst>
          </a:prstGeom>
          <a:solidFill>
            <a:srgbClr val="1CADE4">
              <a:alpha val="41961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This is called</a:t>
            </a:r>
          </a:p>
          <a:p>
            <a:pPr algn="ctr"/>
            <a:r>
              <a:rPr lang="en-US" altLang="ja-JP" sz="1600" dirty="0" smtClean="0"/>
              <a:t>“S</a:t>
            </a:r>
            <a:r>
              <a:rPr kumimoji="1" lang="en-US" altLang="ja-JP" sz="1600" dirty="0" smtClean="0"/>
              <a:t>tep function” or</a:t>
            </a:r>
          </a:p>
          <a:p>
            <a:pPr algn="ctr"/>
            <a:r>
              <a:rPr lang="en-US" altLang="ja-JP" sz="1600" dirty="0" smtClean="0"/>
              <a:t>“Heaviside function”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864176" y="2978930"/>
                <a:ext cx="1078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 smtClean="0"/>
                  <a:t>Let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176" y="2978930"/>
                <a:ext cx="1078629" cy="276999"/>
              </a:xfrm>
              <a:prstGeom prst="rect">
                <a:avLst/>
              </a:prstGeom>
              <a:blipFill>
                <a:blip r:embed="rId24"/>
                <a:stretch>
                  <a:fillRect l="-13559" t="-28889" r="-6780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/>
          <p:cNvSpPr/>
          <p:nvPr/>
        </p:nvSpPr>
        <p:spPr>
          <a:xfrm>
            <a:off x="2159631" y="3996798"/>
            <a:ext cx="551277" cy="528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step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8485018" y="2463915"/>
                <a:ext cx="284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18" y="2463915"/>
                <a:ext cx="28473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492069" y="4796223"/>
                <a:ext cx="284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9" y="4796223"/>
                <a:ext cx="284736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8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Review of Formal Neuron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138842" y="907172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16551" y="907173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399374" y="1091488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399374" y="1963333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399374" y="166564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blipFill>
                <a:blip r:embed="rId4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25" idx="3"/>
          </p:cNvCxnSpPr>
          <p:nvPr/>
        </p:nvCxnSpPr>
        <p:spPr>
          <a:xfrm>
            <a:off x="5722568" y="1668266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324227" y="14744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517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1764340" y="961842"/>
            <a:ext cx="234420" cy="145367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0730" y="14899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9" name="左中かっこ 18"/>
          <p:cNvSpPr/>
          <p:nvPr/>
        </p:nvSpPr>
        <p:spPr>
          <a:xfrm flipH="1">
            <a:off x="6980654" y="1332948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角丸四角形 23"/>
          <p:cNvSpPr/>
          <p:nvPr/>
        </p:nvSpPr>
        <p:spPr>
          <a:xfrm>
            <a:off x="3447085" y="1316187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306815" y="1332948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4" idx="3"/>
            <a:endCxn id="25" idx="1"/>
          </p:cNvCxnSpPr>
          <p:nvPr/>
        </p:nvCxnSpPr>
        <p:spPr>
          <a:xfrm>
            <a:off x="4078941" y="1665647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0412" t="-115730" r="-87629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630252" y="252739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82759" y="253295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124416" y="3271631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802125" y="3271632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>
            <a:off x="2384948" y="3455947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2384948" y="4327792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2384948" y="4030105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blipFill>
                <a:blip r:embed="rId1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blipFill>
                <a:blip r:embed="rId14"/>
                <a:stretch>
                  <a:fillRect l="-9434" r="-377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/>
          <p:cNvCxnSpPr>
            <a:stCxn id="79" idx="3"/>
          </p:cNvCxnSpPr>
          <p:nvPr/>
        </p:nvCxnSpPr>
        <p:spPr>
          <a:xfrm>
            <a:off x="5708142" y="4032725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7309801" y="383889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blipFill>
                <a:blip r:embed="rId15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blipFill>
                <a:blip r:embed="rId16"/>
                <a:stretch>
                  <a:fillRect l="-327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blipFill>
                <a:blip r:embed="rId1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左中かっこ 70"/>
          <p:cNvSpPr/>
          <p:nvPr/>
        </p:nvSpPr>
        <p:spPr>
          <a:xfrm>
            <a:off x="1750386" y="3302994"/>
            <a:ext cx="234420" cy="1529403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66304" y="38544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73" name="左中かっこ 72"/>
          <p:cNvSpPr/>
          <p:nvPr/>
        </p:nvSpPr>
        <p:spPr>
          <a:xfrm flipH="1">
            <a:off x="6966228" y="3697407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blipFill>
                <a:blip r:embed="rId18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blipFill>
                <a:blip r:embed="rId1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blipFill>
                <a:blip r:embed="rId2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角丸四角形 77"/>
          <p:cNvSpPr/>
          <p:nvPr/>
        </p:nvSpPr>
        <p:spPr>
          <a:xfrm>
            <a:off x="3432659" y="3680646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5292389" y="3697407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78" idx="3"/>
            <a:endCxn id="79" idx="1"/>
          </p:cNvCxnSpPr>
          <p:nvPr/>
        </p:nvCxnSpPr>
        <p:spPr>
          <a:xfrm>
            <a:off x="4064515" y="4030106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blipFill>
                <a:blip r:embed="rId2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/>
          <p:cNvSpPr txBox="1"/>
          <p:nvPr/>
        </p:nvSpPr>
        <p:spPr>
          <a:xfrm>
            <a:off x="2461786" y="4903800"/>
            <a:ext cx="220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Affine transformation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93754" y="4898229"/>
            <a:ext cx="210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Step </a:t>
            </a:r>
            <a:r>
              <a:rPr kumimoji="1" lang="en-US" altLang="ja-JP" dirty="0" smtClean="0"/>
              <a:t>function</a:t>
            </a:r>
          </a:p>
          <a:p>
            <a:pPr algn="ctr"/>
            <a:r>
              <a:rPr lang="en-US" altLang="ja-JP" dirty="0" smtClean="0"/>
              <a:t>(Activation function)</a:t>
            </a:r>
            <a:endParaRPr kumimoji="1" lang="ja-JP" altLang="en-US" dirty="0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3165887" y="4425435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blipFill>
                <a:blip r:embed="rId22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下矢印 92"/>
          <p:cNvSpPr/>
          <p:nvPr/>
        </p:nvSpPr>
        <p:spPr>
          <a:xfrm>
            <a:off x="4144621" y="2888952"/>
            <a:ext cx="900477" cy="275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 smtClean="0"/>
                  <a:t>We </a:t>
                </a:r>
                <a:r>
                  <a:rPr lang="en-US" altLang="ja-JP" dirty="0"/>
                  <a:t>adopted a step function as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 smtClean="0"/>
                  <a:t> now. However, we can use another function instead of a step function as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 smtClean="0"/>
                  <a:t>. Generally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 is called </a:t>
                </a:r>
                <a:r>
                  <a:rPr lang="en-US" altLang="ja-JP" dirty="0" smtClean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Activation function”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and several typical function is </a:t>
                </a:r>
                <a:r>
                  <a:rPr lang="en-US" altLang="ja-JP" dirty="0" smtClean="0"/>
                  <a:t>proposed </a:t>
                </a:r>
                <a:r>
                  <a:rPr lang="en-US" altLang="ja-JP" dirty="0"/>
                  <a:t>to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). One of the most </a:t>
                </a:r>
                <a:r>
                  <a:rPr lang="en-US" altLang="ja-JP" dirty="0" smtClean="0"/>
                  <a:t>popular and useful </a:t>
                </a:r>
                <a:r>
                  <a:rPr lang="en-US" altLang="ja-JP" dirty="0"/>
                  <a:t>function </a:t>
                </a:r>
                <a:r>
                  <a:rPr lang="en-US" altLang="ja-JP" dirty="0" smtClean="0"/>
                  <a:t>is </a:t>
                </a:r>
                <a:r>
                  <a:rPr lang="en-US" altLang="ja-JP" dirty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Sigmoid </a:t>
                </a:r>
                <a:r>
                  <a:rPr lang="en-US" altLang="ja-JP" u="sng" dirty="0">
                    <a:solidFill>
                      <a:srgbClr val="FF0000"/>
                    </a:solidFill>
                  </a:rPr>
                  <a:t>function</a:t>
                </a:r>
                <a:r>
                  <a:rPr lang="en-US" altLang="ja-JP" dirty="0"/>
                  <a:t>”. </a:t>
                </a:r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  <a:blipFill>
                <a:blip r:embed="rId24"/>
                <a:stretch>
                  <a:fillRect l="-608" t="-3974" r="-1622" b="-9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23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294993" y="1540679"/>
            <a:ext cx="1558097" cy="4689806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134055" y="1513316"/>
            <a:ext cx="1839977" cy="4700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69915" y="1556204"/>
            <a:ext cx="946863" cy="4705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764" y="162910"/>
            <a:ext cx="786799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Multiple</a:t>
            </a:r>
            <a:r>
              <a:rPr kumimoji="1" lang="en-US" altLang="ja-JP" dirty="0" smtClean="0"/>
              <a:t> Layer Neura</a:t>
            </a:r>
            <a:r>
              <a:rPr lang="en-US" altLang="ja-JP" dirty="0" smtClean="0"/>
              <a:t>l Network (Perceptron)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38486" y="386373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67" idx="6"/>
          </p:cNvCxnSpPr>
          <p:nvPr/>
        </p:nvCxnSpPr>
        <p:spPr>
          <a:xfrm>
            <a:off x="2145669" y="2478409"/>
            <a:ext cx="1692817" cy="16093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80" idx="6"/>
          </p:cNvCxnSpPr>
          <p:nvPr/>
        </p:nvCxnSpPr>
        <p:spPr>
          <a:xfrm flipH="1">
            <a:off x="2108556" y="4391375"/>
            <a:ext cx="1785518" cy="15283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70" idx="6"/>
          </p:cNvCxnSpPr>
          <p:nvPr/>
        </p:nvCxnSpPr>
        <p:spPr>
          <a:xfrm flipH="1" flipV="1">
            <a:off x="2137989" y="4199582"/>
            <a:ext cx="1700497" cy="97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4529602" y="2789135"/>
            <a:ext cx="1376294" cy="1420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978279" y="40706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934578" y="2276431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631" y="39994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7703959" y="2397175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4221897" y="386842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blipFill>
                <a:blip r:embed="rId2"/>
                <a:stretch>
                  <a:fillRect l="-23810" r="-14286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429" r="-1428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838486" y="550064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67" idx="6"/>
            <a:endCxn id="22" idx="1"/>
          </p:cNvCxnSpPr>
          <p:nvPr/>
        </p:nvCxnSpPr>
        <p:spPr>
          <a:xfrm>
            <a:off x="2145669" y="2478409"/>
            <a:ext cx="1794029" cy="31234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0" idx="6"/>
          </p:cNvCxnSpPr>
          <p:nvPr/>
        </p:nvCxnSpPr>
        <p:spPr>
          <a:xfrm flipH="1" flipV="1">
            <a:off x="2108556" y="5919696"/>
            <a:ext cx="1738258" cy="251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70" idx="6"/>
          </p:cNvCxnSpPr>
          <p:nvPr/>
        </p:nvCxnSpPr>
        <p:spPr>
          <a:xfrm flipH="1" flipV="1">
            <a:off x="2137989" y="4199582"/>
            <a:ext cx="1740724" cy="15206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  <a:endCxn id="92" idx="3"/>
          </p:cNvCxnSpPr>
          <p:nvPr/>
        </p:nvCxnSpPr>
        <p:spPr>
          <a:xfrm flipV="1">
            <a:off x="4529602" y="4454042"/>
            <a:ext cx="1457593" cy="13921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21897" y="55053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blipFill>
                <a:blip r:embed="rId5"/>
                <a:stretch>
                  <a:fillRect l="-23256" r="-1395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835593" y="22916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</p:cNvCxnSpPr>
          <p:nvPr/>
        </p:nvCxnSpPr>
        <p:spPr>
          <a:xfrm>
            <a:off x="4526709" y="2637182"/>
            <a:ext cx="1388549" cy="20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186892" y="1783887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92" y="1783887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8235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219004" y="22963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blipFill>
                <a:blip r:embed="rId7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80" idx="6"/>
          </p:cNvCxnSpPr>
          <p:nvPr/>
        </p:nvCxnSpPr>
        <p:spPr>
          <a:xfrm flipH="1">
            <a:off x="2108556" y="2844088"/>
            <a:ext cx="1770156" cy="30756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2"/>
            <a:endCxn id="70" idx="6"/>
          </p:cNvCxnSpPr>
          <p:nvPr/>
        </p:nvCxnSpPr>
        <p:spPr>
          <a:xfrm flipH="1">
            <a:off x="2137989" y="2637182"/>
            <a:ext cx="1697604" cy="1562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67" idx="6"/>
          </p:cNvCxnSpPr>
          <p:nvPr/>
        </p:nvCxnSpPr>
        <p:spPr>
          <a:xfrm>
            <a:off x="2145669" y="2478409"/>
            <a:ext cx="1726706" cy="282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5884897" y="229627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blipFill>
                <a:blip r:embed="rId9"/>
                <a:stretch>
                  <a:fillRect l="-20833" r="-625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5881500" y="549671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blipFill>
                <a:blip r:embed="rId10"/>
                <a:stretch>
                  <a:fillRect l="-16981" r="-754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>
            <a:endCxn id="55" idx="1"/>
          </p:cNvCxnSpPr>
          <p:nvPr/>
        </p:nvCxnSpPr>
        <p:spPr>
          <a:xfrm>
            <a:off x="4521386" y="2664753"/>
            <a:ext cx="1461326" cy="29331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92" idx="2"/>
          </p:cNvCxnSpPr>
          <p:nvPr/>
        </p:nvCxnSpPr>
        <p:spPr>
          <a:xfrm>
            <a:off x="4542314" y="4206728"/>
            <a:ext cx="1343669" cy="29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22" idx="6"/>
            <a:endCxn id="55" idx="2"/>
          </p:cNvCxnSpPr>
          <p:nvPr/>
        </p:nvCxnSpPr>
        <p:spPr>
          <a:xfrm flipV="1">
            <a:off x="4529602" y="5842270"/>
            <a:ext cx="1351898" cy="39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327821" y="1786970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821" y="1786970"/>
                <a:ext cx="560859" cy="399084"/>
              </a:xfrm>
              <a:prstGeom prst="rect">
                <a:avLst/>
              </a:prstGeom>
              <a:blipFill>
                <a:blip r:embed="rId11"/>
                <a:stretch>
                  <a:fillRect l="-7609" r="-7609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弧 72"/>
          <p:cNvSpPr/>
          <p:nvPr/>
        </p:nvSpPr>
        <p:spPr>
          <a:xfrm rot="16200000">
            <a:off x="6264552" y="229536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/>
          <p:cNvSpPr/>
          <p:nvPr/>
        </p:nvSpPr>
        <p:spPr>
          <a:xfrm rot="16200000">
            <a:off x="6266738" y="550442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stCxn id="53" idx="6"/>
          </p:cNvCxnSpPr>
          <p:nvPr/>
        </p:nvCxnSpPr>
        <p:spPr>
          <a:xfrm flipV="1">
            <a:off x="6576013" y="2637181"/>
            <a:ext cx="653384" cy="46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571852" y="5838912"/>
            <a:ext cx="587271" cy="33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blipFill>
                <a:blip r:embed="rId12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blipFill>
                <a:blip r:embed="rId13"/>
                <a:stretch>
                  <a:fillRect l="-10938" r="-625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blipFill>
                <a:blip r:embed="rId14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blipFill>
                <a:blip r:embed="rId15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blipFill>
                <a:blip r:embed="rId16"/>
                <a:stretch>
                  <a:fillRect l="-10714" r="-53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964000" y="238757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956320" y="410874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926887" y="58288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  <a:endCxn id="63" idx="3"/>
          </p:cNvCxnSpPr>
          <p:nvPr/>
        </p:nvCxnSpPr>
        <p:spPr>
          <a:xfrm flipH="1" flipV="1">
            <a:off x="1640755" y="2477315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  <a:endCxn id="64" idx="3"/>
          </p:cNvCxnSpPr>
          <p:nvPr/>
        </p:nvCxnSpPr>
        <p:spPr>
          <a:xfrm flipH="1">
            <a:off x="1619631" y="4199582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  <a:endCxn id="66" idx="3"/>
          </p:cNvCxnSpPr>
          <p:nvPr/>
        </p:nvCxnSpPr>
        <p:spPr>
          <a:xfrm flipH="1">
            <a:off x="1618640" y="5919696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01858" y="1302943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186892" y="1301441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81668" y="1295613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1229560" y="31547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1199101" y="4998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9513" y="854058"/>
            <a:ext cx="122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Generally,</a:t>
            </a:r>
            <a:endParaRPr kumimoji="1" lang="ja-JP" altLang="en-US" sz="2000" dirty="0"/>
          </a:p>
        </p:txBody>
      </p:sp>
      <p:sp>
        <p:nvSpPr>
          <p:cNvPr id="9" name="下矢印 8"/>
          <p:cNvSpPr/>
          <p:nvPr/>
        </p:nvSpPr>
        <p:spPr>
          <a:xfrm>
            <a:off x="3304946" y="2210627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5885983" y="386413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円弧 93"/>
          <p:cNvSpPr/>
          <p:nvPr/>
        </p:nvSpPr>
        <p:spPr>
          <a:xfrm rot="16200000">
            <a:off x="6265638" y="38632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2" idx="6"/>
          </p:cNvCxnSpPr>
          <p:nvPr/>
        </p:nvCxnSpPr>
        <p:spPr>
          <a:xfrm flipV="1">
            <a:off x="6577099" y="4197920"/>
            <a:ext cx="626005" cy="117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4" idx="6"/>
          </p:cNvCxnSpPr>
          <p:nvPr/>
        </p:nvCxnSpPr>
        <p:spPr>
          <a:xfrm>
            <a:off x="4529602" y="4209290"/>
            <a:ext cx="1408583" cy="14932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92" idx="1"/>
          </p:cNvCxnSpPr>
          <p:nvPr/>
        </p:nvCxnSpPr>
        <p:spPr>
          <a:xfrm>
            <a:off x="4556562" y="2644203"/>
            <a:ext cx="1430633" cy="1321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22" idx="6"/>
          </p:cNvCxnSpPr>
          <p:nvPr/>
        </p:nvCxnSpPr>
        <p:spPr>
          <a:xfrm flipV="1">
            <a:off x="4529602" y="2875561"/>
            <a:ext cx="1489992" cy="2970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下矢印 110"/>
          <p:cNvSpPr/>
          <p:nvPr/>
        </p:nvSpPr>
        <p:spPr>
          <a:xfrm>
            <a:off x="5491309" y="2255112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blipFill>
                <a:blip r:embed="rId18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1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403121" y="1145431"/>
            <a:ext cx="2387761" cy="50534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486872" y="1136364"/>
            <a:ext cx="2453515" cy="5062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090" y="1170527"/>
            <a:ext cx="758282" cy="5067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489" y="162910"/>
            <a:ext cx="8559210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Multiple Layer NN using Bias Term and Activation Function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91303" y="3486780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78" idx="6"/>
            <a:endCxn id="4" idx="1"/>
          </p:cNvCxnSpPr>
          <p:nvPr/>
        </p:nvCxnSpPr>
        <p:spPr>
          <a:xfrm>
            <a:off x="2592694" y="2093153"/>
            <a:ext cx="699821" cy="1494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3" idx="3"/>
            <a:endCxn id="101" idx="6"/>
          </p:cNvCxnSpPr>
          <p:nvPr/>
        </p:nvCxnSpPr>
        <p:spPr>
          <a:xfrm flipH="1">
            <a:off x="2588149" y="2504576"/>
            <a:ext cx="701473" cy="30270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100" idx="6"/>
          </p:cNvCxnSpPr>
          <p:nvPr/>
        </p:nvCxnSpPr>
        <p:spPr>
          <a:xfrm flipH="1" flipV="1">
            <a:off x="2588149" y="3811492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rot="16200000">
            <a:off x="8410658" y="372567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555562" y="1885018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16200000">
            <a:off x="1754" y="36119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8487591" y="2033976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250235" y="4351241"/>
                <a:ext cx="2439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235" y="4351241"/>
                <a:ext cx="243978" cy="299313"/>
              </a:xfrm>
              <a:prstGeom prst="rect">
                <a:avLst/>
              </a:prstGeom>
              <a:blipFill>
                <a:blip r:embed="rId2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021718" y="3333767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18" y="3333767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818" r="-14545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191303" y="5123688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78" idx="6"/>
            <a:endCxn id="22" idx="1"/>
          </p:cNvCxnSpPr>
          <p:nvPr/>
        </p:nvCxnSpPr>
        <p:spPr>
          <a:xfrm>
            <a:off x="2592694" y="2093153"/>
            <a:ext cx="699821" cy="31317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01" idx="6"/>
          </p:cNvCxnSpPr>
          <p:nvPr/>
        </p:nvCxnSpPr>
        <p:spPr>
          <a:xfrm flipH="1">
            <a:off x="2588149" y="5469246"/>
            <a:ext cx="603154" cy="623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00" idx="6"/>
          </p:cNvCxnSpPr>
          <p:nvPr/>
        </p:nvCxnSpPr>
        <p:spPr>
          <a:xfrm flipH="1" flipV="1">
            <a:off x="2588149" y="3811492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987744" y="4970599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44" y="4970599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139110" y="5904867"/>
                <a:ext cx="25417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10" y="5904867"/>
                <a:ext cx="254172" cy="296428"/>
              </a:xfrm>
              <a:prstGeom prst="rect">
                <a:avLst/>
              </a:prstGeom>
              <a:blipFill>
                <a:blip r:embed="rId5"/>
                <a:stretch>
                  <a:fillRect l="-23810" r="-11905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188410" y="1914672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  <a:endCxn id="157" idx="2"/>
          </p:cNvCxnSpPr>
          <p:nvPr/>
        </p:nvCxnSpPr>
        <p:spPr>
          <a:xfrm flipV="1">
            <a:off x="3879526" y="2249601"/>
            <a:ext cx="1477807" cy="1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694951" y="1648488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1" y="1648488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7059" r="-470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017890" y="1746260"/>
                <a:ext cx="3752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90" y="1746260"/>
                <a:ext cx="375291" cy="369332"/>
              </a:xfrm>
              <a:prstGeom prst="rect">
                <a:avLst/>
              </a:prstGeom>
              <a:blipFill>
                <a:blip r:embed="rId7"/>
                <a:stretch>
                  <a:fillRect l="-17742" r="-483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70540" y="2779133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40" y="2779133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727" r="-681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stCxn id="4" idx="3"/>
            <a:endCxn id="101" idx="6"/>
          </p:cNvCxnSpPr>
          <p:nvPr/>
        </p:nvCxnSpPr>
        <p:spPr>
          <a:xfrm flipH="1">
            <a:off x="2588149" y="4076684"/>
            <a:ext cx="704366" cy="14549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00" idx="6"/>
          </p:cNvCxnSpPr>
          <p:nvPr/>
        </p:nvCxnSpPr>
        <p:spPr>
          <a:xfrm flipH="1">
            <a:off x="2588149" y="2394134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78" idx="6"/>
          </p:cNvCxnSpPr>
          <p:nvPr/>
        </p:nvCxnSpPr>
        <p:spPr>
          <a:xfrm>
            <a:off x="2592694" y="2093153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8181071" y="2042246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71" y="2042246"/>
                <a:ext cx="345992" cy="369332"/>
              </a:xfrm>
              <a:prstGeom prst="rect">
                <a:avLst/>
              </a:prstGeom>
              <a:blipFill>
                <a:blip r:embed="rId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8146638" y="5267713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38" y="5267713"/>
                <a:ext cx="391966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96721" y="1863030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1" y="1863030"/>
                <a:ext cx="364908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69180" y="3600134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0" y="3600134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79916" y="5337238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6" y="5337238"/>
                <a:ext cx="337465" cy="369332"/>
              </a:xfrm>
              <a:prstGeom prst="rect">
                <a:avLst/>
              </a:prstGeom>
              <a:blipFill>
                <a:blip r:embed="rId13"/>
                <a:stretch>
                  <a:fillRect l="-12727" r="-727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513174" y="200189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505494" y="372307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476061" y="5443185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</p:cNvCxnSpPr>
          <p:nvPr/>
        </p:nvCxnSpPr>
        <p:spPr>
          <a:xfrm flipH="1" flipV="1">
            <a:off x="1189929" y="2091639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</p:cNvCxnSpPr>
          <p:nvPr/>
        </p:nvCxnSpPr>
        <p:spPr>
          <a:xfrm flipH="1">
            <a:off x="1168805" y="3813906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</p:cNvCxnSpPr>
          <p:nvPr/>
        </p:nvCxnSpPr>
        <p:spPr>
          <a:xfrm flipH="1">
            <a:off x="1167814" y="5534020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873879" y="926516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962008" y="916377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880890" y="913399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734164" y="27633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703705" y="46069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169870" y="3632018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870" y="3632018"/>
                <a:ext cx="366126" cy="369332"/>
              </a:xfrm>
              <a:prstGeom prst="rect">
                <a:avLst/>
              </a:prstGeom>
              <a:blipFill>
                <a:blip r:embed="rId14"/>
                <a:stretch>
                  <a:fillRect l="-10000" r="-666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>
            <a:stCxn id="78" idx="2"/>
            <a:endCxn id="67" idx="6"/>
          </p:cNvCxnSpPr>
          <p:nvPr/>
        </p:nvCxnSpPr>
        <p:spPr>
          <a:xfrm flipH="1" flipV="1">
            <a:off x="1694843" y="2092733"/>
            <a:ext cx="716182" cy="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70" idx="6"/>
          </p:cNvCxnSpPr>
          <p:nvPr/>
        </p:nvCxnSpPr>
        <p:spPr>
          <a:xfrm flipH="1">
            <a:off x="1687163" y="3811492"/>
            <a:ext cx="719317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/>
          <p:cNvSpPr/>
          <p:nvPr/>
        </p:nvSpPr>
        <p:spPr>
          <a:xfrm>
            <a:off x="2411025" y="200231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2406480" y="372065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/>
          <p:cNvSpPr/>
          <p:nvPr/>
        </p:nvSpPr>
        <p:spPr>
          <a:xfrm>
            <a:off x="2406480" y="544077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stCxn id="101" idx="2"/>
            <a:endCxn id="80" idx="6"/>
          </p:cNvCxnSpPr>
          <p:nvPr/>
        </p:nvCxnSpPr>
        <p:spPr>
          <a:xfrm flipH="1">
            <a:off x="1657730" y="5531606"/>
            <a:ext cx="748750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0" idx="0"/>
          </p:cNvCxnSpPr>
          <p:nvPr/>
        </p:nvCxnSpPr>
        <p:spPr>
          <a:xfrm flipV="1">
            <a:off x="3406860" y="2605789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3376466" y="4162142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3295452" y="5769883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4" idx="6"/>
          </p:cNvCxnSpPr>
          <p:nvPr/>
        </p:nvCxnSpPr>
        <p:spPr>
          <a:xfrm>
            <a:off x="3882419" y="3832338"/>
            <a:ext cx="1926666" cy="298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4196878" y="201208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4191464" y="356911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3862457" y="5486783"/>
            <a:ext cx="1914231" cy="13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4169732" y="523222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35" name="楕円 134"/>
          <p:cNvSpPr/>
          <p:nvPr/>
        </p:nvSpPr>
        <p:spPr>
          <a:xfrm>
            <a:off x="6121567" y="3523915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>
            <a:stCxn id="157" idx="6"/>
            <a:endCxn id="135" idx="1"/>
          </p:cNvCxnSpPr>
          <p:nvPr/>
        </p:nvCxnSpPr>
        <p:spPr>
          <a:xfrm>
            <a:off x="5539002" y="2249601"/>
            <a:ext cx="683777" cy="137552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47" idx="3"/>
            <a:endCxn id="159" idx="6"/>
          </p:cNvCxnSpPr>
          <p:nvPr/>
        </p:nvCxnSpPr>
        <p:spPr>
          <a:xfrm flipH="1">
            <a:off x="5500712" y="2541711"/>
            <a:ext cx="719174" cy="29564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  <a:endCxn id="158" idx="6"/>
          </p:cNvCxnSpPr>
          <p:nvPr/>
        </p:nvCxnSpPr>
        <p:spPr>
          <a:xfrm flipH="1" flipV="1">
            <a:off x="5518413" y="3848627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6180499" y="4388376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99" y="4388376"/>
                <a:ext cx="270138" cy="276999"/>
              </a:xfrm>
              <a:prstGeom prst="rect">
                <a:avLst/>
              </a:prstGeom>
              <a:blipFill>
                <a:blip r:embed="rId15"/>
                <a:stretch>
                  <a:fillRect l="-13636" r="-6818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楕円 140"/>
          <p:cNvSpPr/>
          <p:nvPr/>
        </p:nvSpPr>
        <p:spPr>
          <a:xfrm>
            <a:off x="6121567" y="516082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>
            <a:stCxn id="157" idx="6"/>
            <a:endCxn id="141" idx="1"/>
          </p:cNvCxnSpPr>
          <p:nvPr/>
        </p:nvCxnSpPr>
        <p:spPr>
          <a:xfrm>
            <a:off x="5539002" y="2249601"/>
            <a:ext cx="683777" cy="30124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1" idx="2"/>
            <a:endCxn id="159" idx="6"/>
          </p:cNvCxnSpPr>
          <p:nvPr/>
        </p:nvCxnSpPr>
        <p:spPr>
          <a:xfrm flipH="1" flipV="1">
            <a:off x="5500712" y="5498167"/>
            <a:ext cx="620855" cy="82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endCxn id="158" idx="6"/>
          </p:cNvCxnSpPr>
          <p:nvPr/>
        </p:nvCxnSpPr>
        <p:spPr>
          <a:xfrm flipH="1" flipV="1">
            <a:off x="5518413" y="3848627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6054470" y="5886834"/>
                <a:ext cx="28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70" y="5886834"/>
                <a:ext cx="289503" cy="276999"/>
              </a:xfrm>
              <a:prstGeom prst="rect">
                <a:avLst/>
              </a:prstGeom>
              <a:blipFill>
                <a:blip r:embed="rId16"/>
                <a:stretch>
                  <a:fillRect l="-12500" r="-41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/>
          <p:cNvSpPr/>
          <p:nvPr/>
        </p:nvSpPr>
        <p:spPr>
          <a:xfrm>
            <a:off x="6118674" y="1951807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/>
          <p:cNvCxnSpPr>
            <a:stCxn id="147" idx="6"/>
          </p:cNvCxnSpPr>
          <p:nvPr/>
        </p:nvCxnSpPr>
        <p:spPr>
          <a:xfrm>
            <a:off x="6809790" y="2297365"/>
            <a:ext cx="1283539" cy="14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/>
              <p:cNvSpPr txBox="1"/>
              <p:nvPr/>
            </p:nvSpPr>
            <p:spPr>
              <a:xfrm>
                <a:off x="6200804" y="281626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04" y="2816268"/>
                <a:ext cx="255070" cy="276999"/>
              </a:xfrm>
              <a:prstGeom prst="rect">
                <a:avLst/>
              </a:prstGeom>
              <a:blipFill>
                <a:blip r:embed="rId1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35" idx="3"/>
            <a:endCxn id="159" idx="6"/>
          </p:cNvCxnSpPr>
          <p:nvPr/>
        </p:nvCxnSpPr>
        <p:spPr>
          <a:xfrm flipH="1">
            <a:off x="5500712" y="4113819"/>
            <a:ext cx="722067" cy="138434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endCxn id="158" idx="6"/>
          </p:cNvCxnSpPr>
          <p:nvPr/>
        </p:nvCxnSpPr>
        <p:spPr>
          <a:xfrm flipH="1">
            <a:off x="5518413" y="2431269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7" idx="6"/>
          </p:cNvCxnSpPr>
          <p:nvPr/>
        </p:nvCxnSpPr>
        <p:spPr>
          <a:xfrm>
            <a:off x="5539002" y="2249601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楕円 156"/>
          <p:cNvSpPr/>
          <p:nvPr/>
        </p:nvSpPr>
        <p:spPr>
          <a:xfrm>
            <a:off x="5357333" y="215876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/>
          <p:cNvSpPr/>
          <p:nvPr/>
        </p:nvSpPr>
        <p:spPr>
          <a:xfrm>
            <a:off x="5336744" y="375779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/>
          <p:cNvSpPr/>
          <p:nvPr/>
        </p:nvSpPr>
        <p:spPr>
          <a:xfrm>
            <a:off x="5319043" y="540733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>
            <a:stCxn id="151" idx="0"/>
          </p:cNvCxnSpPr>
          <p:nvPr/>
        </p:nvCxnSpPr>
        <p:spPr>
          <a:xfrm flipV="1">
            <a:off x="6328339" y="2642924"/>
            <a:ext cx="66139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6306730" y="4199277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6225716" y="5807018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6809790" y="3869473"/>
            <a:ext cx="1297257" cy="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7084088" y="202191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65" name="正方形/長方形 164"/>
          <p:cNvSpPr/>
          <p:nvPr/>
        </p:nvSpPr>
        <p:spPr>
          <a:xfrm>
            <a:off x="7078674" y="357894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6812780" y="5520866"/>
            <a:ext cx="1280549" cy="2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>
          <a:xfrm>
            <a:off x="7056942" y="524205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568887" y="1758831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87" y="1758831"/>
                <a:ext cx="560859" cy="399084"/>
              </a:xfrm>
              <a:prstGeom prst="rect">
                <a:avLst/>
              </a:prstGeom>
              <a:blipFill>
                <a:blip r:embed="rId18"/>
                <a:stretch>
                  <a:fillRect l="-7609" r="-76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1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/>
          <p:cNvSpPr/>
          <p:nvPr/>
        </p:nvSpPr>
        <p:spPr>
          <a:xfrm>
            <a:off x="6948634" y="1085565"/>
            <a:ext cx="875013" cy="44512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5374468" y="1085565"/>
            <a:ext cx="1489451" cy="4451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599321" y="874553"/>
            <a:ext cx="96165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Affine</a:t>
            </a:r>
            <a:endParaRPr kumimoji="1" lang="ja-JP" altLang="en-US" sz="20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899083" y="877582"/>
            <a:ext cx="961651" cy="40011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Step</a:t>
            </a:r>
            <a:endParaRPr kumimoji="1" lang="ja-JP" altLang="en-US" sz="2000" dirty="0"/>
          </a:p>
        </p:txBody>
      </p:sp>
      <p:sp>
        <p:nvSpPr>
          <p:cNvPr id="89" name="正方形/長方形 88"/>
          <p:cNvSpPr/>
          <p:nvPr/>
        </p:nvSpPr>
        <p:spPr>
          <a:xfrm>
            <a:off x="4076978" y="1076968"/>
            <a:ext cx="875013" cy="44512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486872" y="1085565"/>
            <a:ext cx="1489451" cy="4451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090" y="1119727"/>
            <a:ext cx="758282" cy="4456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489" y="162910"/>
            <a:ext cx="8559210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Multiple Layer NN using Bias Term and Activation Function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91303" y="2971538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78" idx="6"/>
            <a:endCxn id="4" idx="1"/>
          </p:cNvCxnSpPr>
          <p:nvPr/>
        </p:nvCxnSpPr>
        <p:spPr>
          <a:xfrm>
            <a:off x="2592694" y="1709991"/>
            <a:ext cx="699821" cy="13627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3" idx="3"/>
            <a:endCxn id="101" idx="6"/>
          </p:cNvCxnSpPr>
          <p:nvPr/>
        </p:nvCxnSpPr>
        <p:spPr>
          <a:xfrm flipH="1">
            <a:off x="2588149" y="2121414"/>
            <a:ext cx="701473" cy="265111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100" idx="6"/>
          </p:cNvCxnSpPr>
          <p:nvPr/>
        </p:nvCxnSpPr>
        <p:spPr>
          <a:xfrm flipH="1" flipV="1">
            <a:off x="2588149" y="3296250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rot="16200000">
            <a:off x="8410658" y="321043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555562" y="1501856"/>
            <a:ext cx="234211" cy="350894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16200000">
            <a:off x="1754" y="30967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8487591" y="1650814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250235" y="3835999"/>
                <a:ext cx="2439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235" y="3835999"/>
                <a:ext cx="243978" cy="299313"/>
              </a:xfrm>
              <a:prstGeom prst="rect">
                <a:avLst/>
              </a:prstGeom>
              <a:blipFill>
                <a:blip r:embed="rId2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021718" y="2818525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18" y="2818525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818" r="-14545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191303" y="4364606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78" idx="6"/>
            <a:endCxn id="22" idx="1"/>
          </p:cNvCxnSpPr>
          <p:nvPr/>
        </p:nvCxnSpPr>
        <p:spPr>
          <a:xfrm>
            <a:off x="2592694" y="1709991"/>
            <a:ext cx="699821" cy="275582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01" idx="6"/>
          </p:cNvCxnSpPr>
          <p:nvPr/>
        </p:nvCxnSpPr>
        <p:spPr>
          <a:xfrm flipH="1">
            <a:off x="2588149" y="4710164"/>
            <a:ext cx="603154" cy="623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00" idx="6"/>
          </p:cNvCxnSpPr>
          <p:nvPr/>
        </p:nvCxnSpPr>
        <p:spPr>
          <a:xfrm flipH="1" flipV="1">
            <a:off x="2588149" y="3296250"/>
            <a:ext cx="599056" cy="125951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987744" y="4211517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44" y="4211517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139110" y="5145785"/>
                <a:ext cx="25417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10" y="5145785"/>
                <a:ext cx="254172" cy="296428"/>
              </a:xfrm>
              <a:prstGeom prst="rect">
                <a:avLst/>
              </a:prstGeom>
              <a:blipFill>
                <a:blip r:embed="rId5"/>
                <a:stretch>
                  <a:fillRect l="-23810" r="-11905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188410" y="1531510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  <a:endCxn id="157" idx="2"/>
          </p:cNvCxnSpPr>
          <p:nvPr/>
        </p:nvCxnSpPr>
        <p:spPr>
          <a:xfrm flipV="1">
            <a:off x="3879526" y="1866439"/>
            <a:ext cx="1477807" cy="1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694951" y="1265326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1" y="1265326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7059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017890" y="1363098"/>
                <a:ext cx="3752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90" y="1363098"/>
                <a:ext cx="375291" cy="369332"/>
              </a:xfrm>
              <a:prstGeom prst="rect">
                <a:avLst/>
              </a:prstGeom>
              <a:blipFill>
                <a:blip r:embed="rId7"/>
                <a:stretch>
                  <a:fillRect l="-17742" r="-483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70540" y="2395971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40" y="2395971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727" r="-6818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stCxn id="4" idx="3"/>
            <a:endCxn id="101" idx="6"/>
          </p:cNvCxnSpPr>
          <p:nvPr/>
        </p:nvCxnSpPr>
        <p:spPr>
          <a:xfrm flipH="1">
            <a:off x="2588149" y="3561442"/>
            <a:ext cx="704366" cy="121108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00" idx="6"/>
          </p:cNvCxnSpPr>
          <p:nvPr/>
        </p:nvCxnSpPr>
        <p:spPr>
          <a:xfrm flipH="1">
            <a:off x="2588149" y="1878892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78" idx="6"/>
          </p:cNvCxnSpPr>
          <p:nvPr/>
        </p:nvCxnSpPr>
        <p:spPr>
          <a:xfrm>
            <a:off x="2592694" y="1709991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8181071" y="165908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71" y="1659084"/>
                <a:ext cx="345992" cy="369332"/>
              </a:xfrm>
              <a:prstGeom prst="rect">
                <a:avLst/>
              </a:prstGeom>
              <a:blipFill>
                <a:blip r:embed="rId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8146638" y="4508631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38" y="4508631"/>
                <a:ext cx="391966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96721" y="147986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1" y="1479868"/>
                <a:ext cx="364908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69180" y="3084892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0" y="3084892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1111" r="-925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79916" y="4578156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6" y="4578156"/>
                <a:ext cx="337465" cy="369332"/>
              </a:xfrm>
              <a:prstGeom prst="rect">
                <a:avLst/>
              </a:prstGeom>
              <a:blipFill>
                <a:blip r:embed="rId13"/>
                <a:stretch>
                  <a:fillRect l="-12727" r="-727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513174" y="161873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505494" y="320782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476061" y="468410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</p:cNvCxnSpPr>
          <p:nvPr/>
        </p:nvCxnSpPr>
        <p:spPr>
          <a:xfrm flipH="1" flipV="1">
            <a:off x="1189929" y="1708477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</p:cNvCxnSpPr>
          <p:nvPr/>
        </p:nvCxnSpPr>
        <p:spPr>
          <a:xfrm flipH="1">
            <a:off x="1168805" y="3298664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</p:cNvCxnSpPr>
          <p:nvPr/>
        </p:nvCxnSpPr>
        <p:spPr>
          <a:xfrm flipH="1">
            <a:off x="1167814" y="4774938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873879" y="875716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711725" y="874553"/>
            <a:ext cx="96165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Affine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734164" y="238014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703705" y="38478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169870" y="3116776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870" y="3116776"/>
                <a:ext cx="366126" cy="369332"/>
              </a:xfrm>
              <a:prstGeom prst="rect">
                <a:avLst/>
              </a:prstGeom>
              <a:blipFill>
                <a:blip r:embed="rId14"/>
                <a:stretch>
                  <a:fillRect l="-10000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>
            <a:stCxn id="78" idx="2"/>
            <a:endCxn id="67" idx="6"/>
          </p:cNvCxnSpPr>
          <p:nvPr/>
        </p:nvCxnSpPr>
        <p:spPr>
          <a:xfrm flipH="1" flipV="1">
            <a:off x="1694843" y="1709571"/>
            <a:ext cx="716182" cy="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70" idx="6"/>
          </p:cNvCxnSpPr>
          <p:nvPr/>
        </p:nvCxnSpPr>
        <p:spPr>
          <a:xfrm flipH="1">
            <a:off x="1687163" y="3296250"/>
            <a:ext cx="719317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/>
          <p:cNvSpPr/>
          <p:nvPr/>
        </p:nvSpPr>
        <p:spPr>
          <a:xfrm>
            <a:off x="2411025" y="161915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2406480" y="3205415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/>
          <p:cNvSpPr/>
          <p:nvPr/>
        </p:nvSpPr>
        <p:spPr>
          <a:xfrm>
            <a:off x="2406480" y="468168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stCxn id="101" idx="2"/>
            <a:endCxn id="80" idx="6"/>
          </p:cNvCxnSpPr>
          <p:nvPr/>
        </p:nvCxnSpPr>
        <p:spPr>
          <a:xfrm flipH="1">
            <a:off x="1657730" y="4772524"/>
            <a:ext cx="748750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0" idx="0"/>
          </p:cNvCxnSpPr>
          <p:nvPr/>
        </p:nvCxnSpPr>
        <p:spPr>
          <a:xfrm flipV="1">
            <a:off x="3406860" y="2222627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3376466" y="3646900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3295452" y="5010801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4" idx="6"/>
          </p:cNvCxnSpPr>
          <p:nvPr/>
        </p:nvCxnSpPr>
        <p:spPr>
          <a:xfrm>
            <a:off x="3882419" y="3317096"/>
            <a:ext cx="1926666" cy="298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4196878" y="162892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4191464" y="305387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3862457" y="4727701"/>
            <a:ext cx="1914231" cy="13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4169732" y="4473139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35" name="楕円 134"/>
          <p:cNvSpPr/>
          <p:nvPr/>
        </p:nvSpPr>
        <p:spPr>
          <a:xfrm>
            <a:off x="6121567" y="300867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>
            <a:stCxn id="157" idx="6"/>
            <a:endCxn id="135" idx="1"/>
          </p:cNvCxnSpPr>
          <p:nvPr/>
        </p:nvCxnSpPr>
        <p:spPr>
          <a:xfrm>
            <a:off x="5539002" y="1866439"/>
            <a:ext cx="683777" cy="12434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47" idx="3"/>
            <a:endCxn id="159" idx="6"/>
          </p:cNvCxnSpPr>
          <p:nvPr/>
        </p:nvCxnSpPr>
        <p:spPr>
          <a:xfrm flipH="1">
            <a:off x="5500712" y="2158549"/>
            <a:ext cx="719174" cy="25805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  <a:endCxn id="158" idx="6"/>
          </p:cNvCxnSpPr>
          <p:nvPr/>
        </p:nvCxnSpPr>
        <p:spPr>
          <a:xfrm flipH="1" flipV="1">
            <a:off x="5518413" y="3333385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6180499" y="3873134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99" y="3873134"/>
                <a:ext cx="270138" cy="276999"/>
              </a:xfrm>
              <a:prstGeom prst="rect">
                <a:avLst/>
              </a:prstGeom>
              <a:blipFill>
                <a:blip r:embed="rId15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楕円 140"/>
          <p:cNvSpPr/>
          <p:nvPr/>
        </p:nvSpPr>
        <p:spPr>
          <a:xfrm>
            <a:off x="6121567" y="4401741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>
            <a:stCxn id="157" idx="6"/>
            <a:endCxn id="141" idx="1"/>
          </p:cNvCxnSpPr>
          <p:nvPr/>
        </p:nvCxnSpPr>
        <p:spPr>
          <a:xfrm>
            <a:off x="5539002" y="1866439"/>
            <a:ext cx="683777" cy="26365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1" idx="2"/>
            <a:endCxn id="159" idx="6"/>
          </p:cNvCxnSpPr>
          <p:nvPr/>
        </p:nvCxnSpPr>
        <p:spPr>
          <a:xfrm flipH="1" flipV="1">
            <a:off x="5500712" y="4739085"/>
            <a:ext cx="620855" cy="82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endCxn id="158" idx="6"/>
          </p:cNvCxnSpPr>
          <p:nvPr/>
        </p:nvCxnSpPr>
        <p:spPr>
          <a:xfrm flipH="1" flipV="1">
            <a:off x="5518413" y="3333385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6054470" y="5127752"/>
                <a:ext cx="28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70" y="5127752"/>
                <a:ext cx="289503" cy="276999"/>
              </a:xfrm>
              <a:prstGeom prst="rect">
                <a:avLst/>
              </a:prstGeom>
              <a:blipFill>
                <a:blip r:embed="rId16"/>
                <a:stretch>
                  <a:fillRect l="-12500" r="-41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/>
          <p:cNvSpPr/>
          <p:nvPr/>
        </p:nvSpPr>
        <p:spPr>
          <a:xfrm>
            <a:off x="6118674" y="1568645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/>
          <p:cNvCxnSpPr>
            <a:stCxn id="147" idx="6"/>
          </p:cNvCxnSpPr>
          <p:nvPr/>
        </p:nvCxnSpPr>
        <p:spPr>
          <a:xfrm>
            <a:off x="6809790" y="1914203"/>
            <a:ext cx="1283539" cy="14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/>
              <p:cNvSpPr txBox="1"/>
              <p:nvPr/>
            </p:nvSpPr>
            <p:spPr>
              <a:xfrm>
                <a:off x="6200804" y="2433106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04" y="2433106"/>
                <a:ext cx="255070" cy="276999"/>
              </a:xfrm>
              <a:prstGeom prst="rect">
                <a:avLst/>
              </a:prstGeom>
              <a:blipFill>
                <a:blip r:embed="rId1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35" idx="3"/>
            <a:endCxn id="159" idx="6"/>
          </p:cNvCxnSpPr>
          <p:nvPr/>
        </p:nvCxnSpPr>
        <p:spPr>
          <a:xfrm flipH="1">
            <a:off x="5500712" y="3598577"/>
            <a:ext cx="722067" cy="11405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endCxn id="158" idx="6"/>
          </p:cNvCxnSpPr>
          <p:nvPr/>
        </p:nvCxnSpPr>
        <p:spPr>
          <a:xfrm flipH="1">
            <a:off x="5518413" y="1916027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7" idx="6"/>
          </p:cNvCxnSpPr>
          <p:nvPr/>
        </p:nvCxnSpPr>
        <p:spPr>
          <a:xfrm>
            <a:off x="5539002" y="1866439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楕円 156"/>
          <p:cNvSpPr/>
          <p:nvPr/>
        </p:nvSpPr>
        <p:spPr>
          <a:xfrm>
            <a:off x="5357333" y="177560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/>
          <p:cNvSpPr/>
          <p:nvPr/>
        </p:nvSpPr>
        <p:spPr>
          <a:xfrm>
            <a:off x="5336744" y="3242550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/>
          <p:cNvSpPr/>
          <p:nvPr/>
        </p:nvSpPr>
        <p:spPr>
          <a:xfrm>
            <a:off x="5319043" y="4648250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>
            <a:stCxn id="151" idx="0"/>
          </p:cNvCxnSpPr>
          <p:nvPr/>
        </p:nvCxnSpPr>
        <p:spPr>
          <a:xfrm flipV="1">
            <a:off x="6328339" y="2259762"/>
            <a:ext cx="66139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6306730" y="3684035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6225716" y="5047936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6809790" y="3354231"/>
            <a:ext cx="1297257" cy="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7084088" y="163875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65" name="正方形/長方形 164"/>
          <p:cNvSpPr/>
          <p:nvPr/>
        </p:nvSpPr>
        <p:spPr>
          <a:xfrm>
            <a:off x="7078674" y="306370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6812780" y="4761784"/>
            <a:ext cx="1280549" cy="2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>
          <a:xfrm>
            <a:off x="7056942" y="4482969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568887" y="1375669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87" y="1375669"/>
                <a:ext cx="560859" cy="399084"/>
              </a:xfrm>
              <a:prstGeom prst="rect">
                <a:avLst/>
              </a:prstGeom>
              <a:blipFill>
                <a:blip r:embed="rId18"/>
                <a:stretch>
                  <a:fillRect l="-7609" r="-76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4027427" y="868985"/>
            <a:ext cx="961651" cy="40011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Step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0854" y="5575585"/>
            <a:ext cx="7276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“Affine transformation” or “affine map “ is usually used in geometry.</a:t>
            </a:r>
            <a:endParaRPr kumimoji="1" lang="ja-JP" altLang="en-US" sz="20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71742" y="5930808"/>
            <a:ext cx="5332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Affine layer is also </a:t>
            </a:r>
            <a:r>
              <a:rPr lang="en-US" altLang="ja-JP" sz="2000" dirty="0" smtClean="0"/>
              <a:t>called “fully-connected </a:t>
            </a:r>
            <a:r>
              <a:rPr lang="en-US" altLang="ja-JP" sz="2000" dirty="0"/>
              <a:t>l</a:t>
            </a:r>
            <a:r>
              <a:rPr lang="en-US" altLang="ja-JP" sz="2000" dirty="0" smtClean="0"/>
              <a:t>ayer”</a:t>
            </a:r>
            <a:r>
              <a:rPr kumimoji="1" lang="en-US" altLang="ja-JP" sz="2000" dirty="0" smtClean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782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Variety of </a:t>
            </a:r>
            <a:r>
              <a:rPr lang="en-US" altLang="ja-JP" dirty="0" smtClean="0"/>
              <a:t>Activation Function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86" y="826839"/>
            <a:ext cx="3219323" cy="2073381"/>
            <a:chOff x="5944520" y="3529063"/>
            <a:chExt cx="2904055" cy="1666962"/>
          </a:xfrm>
        </p:grpSpPr>
        <p:sp>
          <p:nvSpPr>
            <p:cNvPr id="5" name="正方形/長方形 4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6723906" y="38952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6781" y="2768602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function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009359" y="786378"/>
            <a:ext cx="3357401" cy="194176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28972" y="272814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847485" y="4789453"/>
            <a:ext cx="30883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978602" y="3228222"/>
            <a:ext cx="0" cy="19183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861001" y="4789453"/>
            <a:ext cx="1115035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976036" y="3639358"/>
            <a:ext cx="1390095" cy="1150096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38184" y="4801999"/>
            <a:ext cx="129724" cy="3445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4924" y="3590198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07361" y="5139176"/>
            <a:ext cx="276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ReLU</a:t>
            </a:r>
            <a:r>
              <a:rPr lang="en-US" altLang="ja-JP" dirty="0" smtClean="0"/>
              <a:t> (Rectified Linear Unit)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3976036" y="3828912"/>
            <a:ext cx="11375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5094396" y="3828912"/>
            <a:ext cx="19164" cy="960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936759" y="4783041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&amp;1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84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300" y="124037"/>
            <a:ext cx="8097623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Rewriting </a:t>
            </a:r>
            <a:r>
              <a:rPr lang="en-US" altLang="ja-JP" dirty="0" smtClean="0"/>
              <a:t>scripts with bias term and activation function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66989" y="1435474"/>
            <a:ext cx="3839498" cy="4541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FormalNeuronLayer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handle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FormalNeuronLayer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w,h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w;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h;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x;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p &gt;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1413" y="1250808"/>
            <a:ext cx="226344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FormalNeuronLayer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165955" y="1161156"/>
            <a:ext cx="3470968" cy="35770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Affine</a:t>
            </a:r>
            <a:r>
              <a:rPr lang="ja-JP" altLang="en-US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properties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bias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Affine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w;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obj.bias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b;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x;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p + </a:t>
            </a:r>
            <a:r>
              <a:rPr lang="en-US" altLang="ja-JP" sz="120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obj.b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240379" y="868422"/>
            <a:ext cx="9887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Affine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5165955" y="5129097"/>
            <a:ext cx="3470968" cy="15479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Step &lt; handle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x &gt; 0;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240379" y="4836363"/>
            <a:ext cx="88297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 smtClean="0"/>
              <a:t>Step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4816625" y="828786"/>
            <a:ext cx="257695" cy="5848262"/>
          </a:xfrm>
          <a:prstGeom prst="leftBrace">
            <a:avLst>
              <a:gd name="adj1" fmla="val 33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>
          <a:xfrm>
            <a:off x="4272226" y="3307529"/>
            <a:ext cx="378339" cy="890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21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Exercise2.3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3622" y="890096"/>
            <a:ext cx="8345236" cy="5354507"/>
          </a:xfrm>
        </p:spPr>
        <p:txBody>
          <a:bodyPr/>
          <a:lstStyle/>
          <a:p>
            <a:r>
              <a:rPr kumimoji="1" lang="en-US" altLang="ja-JP" dirty="0" smtClean="0"/>
              <a:t>Based on the XOR function created in </a:t>
            </a:r>
            <a:r>
              <a:rPr lang="en-US" altLang="ja-JP" dirty="0" smtClean="0"/>
              <a:t>exercise 2.2, rewrite the neural network </a:t>
            </a:r>
            <a:r>
              <a:rPr kumimoji="1" lang="en-US" altLang="ja-JP" dirty="0" smtClean="0"/>
              <a:t>with bias term and step function (i.e., using a </a:t>
            </a:r>
            <a:r>
              <a:rPr lang="en-US" altLang="ja-JP" dirty="0" smtClean="0"/>
              <a:t>class</a:t>
            </a:r>
            <a:r>
              <a:rPr kumimoji="1" lang="en-US" altLang="ja-JP" dirty="0" smtClean="0"/>
              <a:t> “</a:t>
            </a:r>
            <a:r>
              <a:rPr kumimoji="1" lang="en-US" altLang="ja-JP" dirty="0" err="1" smtClean="0"/>
              <a:t>Affine.m</a:t>
            </a:r>
            <a:r>
              <a:rPr kumimoji="1" lang="en-US" altLang="ja-JP" dirty="0" smtClean="0"/>
              <a:t>” and “</a:t>
            </a:r>
            <a:r>
              <a:rPr kumimoji="1" lang="en-US" altLang="ja-JP" dirty="0" err="1" smtClean="0"/>
              <a:t>Step.m</a:t>
            </a:r>
            <a:r>
              <a:rPr kumimoji="1" lang="en-US" altLang="ja-JP" dirty="0" smtClean="0"/>
              <a:t>”) and </a:t>
            </a:r>
            <a:r>
              <a:rPr lang="en-US" altLang="ja-JP" dirty="0" smtClean="0"/>
              <a:t>make sure</a:t>
            </a:r>
            <a:r>
              <a:rPr kumimoji="1" lang="en-US" altLang="ja-JP" dirty="0" smtClean="0"/>
              <a:t> that the output does not change.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04125" y="1903615"/>
            <a:ext cx="3567371" cy="4846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19087" y="1610538"/>
            <a:ext cx="11271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Test script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6560" y="2272948"/>
            <a:ext cx="3017240" cy="44021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x = [0,0,1,1;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0,1,0,1];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w = </a:t>
            </a:r>
            <a:r>
              <a:rPr lang="en-US" altLang="ja-JP" dirty="0" smtClean="0">
                <a:solidFill>
                  <a:schemeClr val="tx1"/>
                </a:solidFill>
              </a:rPr>
              <a:t>[*,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, 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b = </a:t>
            </a:r>
            <a:r>
              <a:rPr lang="en-US" altLang="ja-JP" dirty="0" smtClean="0">
                <a:solidFill>
                  <a:schemeClr val="tx1"/>
                </a:solidFill>
              </a:rPr>
              <a:t>[*;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u = </a:t>
            </a:r>
            <a:r>
              <a:rPr lang="en-US" altLang="ja-JP" dirty="0" smtClean="0">
                <a:solidFill>
                  <a:schemeClr val="tx1"/>
                </a:solidFill>
              </a:rPr>
              <a:t>[*,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c = </a:t>
            </a:r>
            <a:r>
              <a:rPr lang="en-US" altLang="ja-JP" dirty="0" smtClean="0">
                <a:solidFill>
                  <a:schemeClr val="tx1"/>
                </a:solidFill>
              </a:rPr>
              <a:t>[*];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layer1 = Affine(</a:t>
            </a:r>
            <a:r>
              <a:rPr lang="en-US" altLang="ja-JP" dirty="0" err="1">
                <a:solidFill>
                  <a:schemeClr val="tx1"/>
                </a:solidFill>
              </a:rPr>
              <a:t>w,b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layer2 = Step();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layer3 = Affine(</a:t>
            </a:r>
            <a:r>
              <a:rPr lang="en-US" altLang="ja-JP" dirty="0" err="1">
                <a:solidFill>
                  <a:schemeClr val="tx1"/>
                </a:solidFill>
              </a:rPr>
              <a:t>u,c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layer4 = Step();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z = layer4.forward(q)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9635" y="1941743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exercise2_3</a:t>
            </a:r>
            <a:r>
              <a:rPr kumimoji="1" lang="en-US" altLang="ja-JP" dirty="0" smtClean="0"/>
              <a:t>.m</a:t>
            </a: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1915803" y="2535417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26" idx="3"/>
            <a:endCxn id="31" idx="2"/>
          </p:cNvCxnSpPr>
          <p:nvPr/>
        </p:nvCxnSpPr>
        <p:spPr>
          <a:xfrm>
            <a:off x="889666" y="2877701"/>
            <a:ext cx="1037998" cy="16405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27" idx="3"/>
          </p:cNvCxnSpPr>
          <p:nvPr/>
        </p:nvCxnSpPr>
        <p:spPr>
          <a:xfrm flipH="1">
            <a:off x="783453" y="2880975"/>
            <a:ext cx="1132350" cy="16373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2" idx="2"/>
            <a:endCxn id="26" idx="3"/>
          </p:cNvCxnSpPr>
          <p:nvPr/>
        </p:nvCxnSpPr>
        <p:spPr>
          <a:xfrm flipH="1" flipV="1">
            <a:off x="889666" y="2877701"/>
            <a:ext cx="1026137" cy="327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13565" y="273920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5" y="273920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29433" y="4379783"/>
                <a:ext cx="2540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3" y="4379783"/>
                <a:ext cx="254020" cy="276999"/>
              </a:xfrm>
              <a:prstGeom prst="rect">
                <a:avLst/>
              </a:prstGeom>
              <a:blipFill>
                <a:blip r:embed="rId3"/>
                <a:stretch>
                  <a:fillRect l="-19048" r="-1190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>
            <a:stCxn id="22" idx="6"/>
            <a:endCxn id="33" idx="2"/>
          </p:cNvCxnSpPr>
          <p:nvPr/>
        </p:nvCxnSpPr>
        <p:spPr>
          <a:xfrm>
            <a:off x="2606919" y="2880975"/>
            <a:ext cx="787442" cy="896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49075" y="359517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75" y="3595178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1927664" y="417272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3394361" y="3431996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1" idx="6"/>
            <a:endCxn id="33" idx="2"/>
          </p:cNvCxnSpPr>
          <p:nvPr/>
        </p:nvCxnSpPr>
        <p:spPr>
          <a:xfrm flipV="1">
            <a:off x="2618780" y="3777554"/>
            <a:ext cx="775581" cy="740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1" idx="2"/>
            <a:endCxn id="27" idx="3"/>
          </p:cNvCxnSpPr>
          <p:nvPr/>
        </p:nvCxnSpPr>
        <p:spPr>
          <a:xfrm flipH="1">
            <a:off x="783453" y="4518281"/>
            <a:ext cx="1144211" cy="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4085477" y="3767279"/>
            <a:ext cx="319715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471199" y="2462530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1280740" y="2961492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742308" y="3856897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325075" y="417746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873147" y="3263698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027615" y="306083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777386" y="363318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851348" y="4891933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3335183" y="4168804"/>
            <a:ext cx="311545" cy="30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22" idx="2"/>
          </p:cNvCxnSpPr>
          <p:nvPr/>
        </p:nvCxnSpPr>
        <p:spPr>
          <a:xfrm flipH="1">
            <a:off x="1767957" y="2880975"/>
            <a:ext cx="147846" cy="68784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1760065" y="4493933"/>
            <a:ext cx="147846" cy="68784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33" idx="2"/>
          </p:cNvCxnSpPr>
          <p:nvPr/>
        </p:nvCxnSpPr>
        <p:spPr>
          <a:xfrm flipV="1">
            <a:off x="3210988" y="3777554"/>
            <a:ext cx="183373" cy="703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1540505" y="3389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528625" y="5021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988133" y="4319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19394" y="5198027"/>
            <a:ext cx="1910167" cy="8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296239" y="5052355"/>
            <a:ext cx="803566" cy="2328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NOTE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1494" y="5355808"/>
            <a:ext cx="79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r>
              <a:rPr lang="en-US" altLang="ja-JP" dirty="0" smtClean="0"/>
              <a:t> = -h</a:t>
            </a:r>
          </a:p>
          <a:p>
            <a:r>
              <a:rPr lang="en-US" altLang="ja-JP" dirty="0"/>
              <a:t>c</a:t>
            </a:r>
            <a:r>
              <a:rPr kumimoji="1" lang="en-US" altLang="ja-JP" dirty="0" smtClean="0"/>
              <a:t> = -g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742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 smtClean="0"/>
              <a:t>Sigmoid Function</a:t>
            </a:r>
            <a:endParaRPr kumimoji="1" lang="ja-JP" altLang="en-US" sz="6000" b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8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operation in MATLAB (14)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955665" y="815090"/>
            <a:ext cx="5011942" cy="350860"/>
          </a:xfrm>
        </p:spPr>
        <p:txBody>
          <a:bodyPr>
            <a:noAutofit/>
          </a:bodyPr>
          <a:lstStyle/>
          <a:p>
            <a:pPr algn="ctr"/>
            <a:r>
              <a:rPr lang="en-US" altLang="ja-JP" sz="2400" dirty="0"/>
              <a:t>Array operation </a:t>
            </a:r>
            <a:r>
              <a:rPr lang="en-US" altLang="ja-JP" sz="2400" dirty="0" smtClean="0"/>
              <a:t>on MATLAB</a:t>
            </a:r>
            <a:endParaRPr kumimoji="1" lang="ja-JP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2960" y="1217182"/>
            <a:ext cx="2265411" cy="5080672"/>
          </a:xfrm>
          <a:prstGeom prst="rect">
            <a:avLst/>
          </a:prstGeo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a </a:t>
            </a:r>
            <a:r>
              <a:rPr lang="en-US" altLang="ja-JP" sz="2200" dirty="0" smtClean="0"/>
              <a:t>=</a:t>
            </a: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1     2     3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4     5     6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7     8     9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b </a:t>
            </a:r>
            <a:r>
              <a:rPr lang="en-US" altLang="ja-JP" sz="2200" dirty="0" smtClean="0"/>
              <a:t>=</a:t>
            </a: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1     1     1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2     2     2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3     3     3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smtClean="0"/>
              <a:t>&gt;&gt; </a:t>
            </a:r>
            <a:r>
              <a:rPr lang="en-US" altLang="ja-JP" sz="2200" dirty="0"/>
              <a:t>a.*</a:t>
            </a:r>
            <a:r>
              <a:rPr lang="en-US" altLang="ja-JP" sz="2200" dirty="0" smtClean="0"/>
              <a:t>b</a:t>
            </a: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smtClean="0"/>
              <a:t>     </a:t>
            </a:r>
            <a:r>
              <a:rPr lang="en-US" altLang="ja-JP" sz="2200" dirty="0"/>
              <a:t>1     2     3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8    10    12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21    24    27</a:t>
            </a:r>
          </a:p>
        </p:txBody>
      </p:sp>
      <p:sp>
        <p:nvSpPr>
          <p:cNvPr id="7" name="テキスト ボックス 5"/>
          <p:cNvSpPr txBox="1">
            <a:spLocks noChangeArrowheads="1"/>
          </p:cNvSpPr>
          <p:nvPr/>
        </p:nvSpPr>
        <p:spPr bwMode="auto">
          <a:xfrm>
            <a:off x="2737640" y="4864090"/>
            <a:ext cx="489743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r>
              <a:rPr lang="en-US" altLang="ja-JP" sz="2000"/>
              <a:t> The period character ( </a:t>
            </a:r>
            <a:r>
              <a:rPr lang="en-US" altLang="ja-JP" sz="2000" b="1"/>
              <a:t>.</a:t>
            </a:r>
            <a:r>
              <a:rPr lang="en-US" altLang="ja-JP" sz="2000"/>
              <a:t> ) distinguishes array operations from matrix operations.</a:t>
            </a:r>
          </a:p>
        </p:txBody>
      </p:sp>
      <p:sp>
        <p:nvSpPr>
          <p:cNvPr id="8" name="円/楕円 2"/>
          <p:cNvSpPr>
            <a:spLocks noChangeArrowheads="1"/>
          </p:cNvSpPr>
          <p:nvPr/>
        </p:nvSpPr>
        <p:spPr bwMode="auto">
          <a:xfrm>
            <a:off x="1251740" y="4779952"/>
            <a:ext cx="166687" cy="166688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9" name="直線矢印コネクタ 8"/>
          <p:cNvCxnSpPr>
            <a:cxnSpLocks noChangeShapeType="1"/>
          </p:cNvCxnSpPr>
          <p:nvPr/>
        </p:nvCxnSpPr>
        <p:spPr bwMode="auto">
          <a:xfrm flipH="1" flipV="1">
            <a:off x="1418427" y="4897427"/>
            <a:ext cx="1338263" cy="3063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37449" y="1686609"/>
            <a:ext cx="4535487" cy="2374900"/>
          </a:xfrm>
          <a:prstGeom prst="rect">
            <a:avLst/>
          </a:prstGeom>
          <a:noFill/>
          <a:ln w="1587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/>
              <a:t> </a:t>
            </a:r>
            <a:r>
              <a:rPr lang="en-US" altLang="ja-JP" sz="2000" kern="0" dirty="0" smtClean="0"/>
              <a:t>MATLAB arithmetic operators</a:t>
            </a:r>
            <a:r>
              <a:rPr lang="en-US" altLang="ja-JP" sz="2000" dirty="0" smtClean="0"/>
              <a:t>             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 *   Matrix multiplication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</a:t>
            </a:r>
            <a:r>
              <a:rPr lang="en-US" altLang="ja-JP" sz="2000" b="1" dirty="0" smtClean="0"/>
              <a:t>.</a:t>
            </a:r>
            <a:r>
              <a:rPr lang="en-US" altLang="ja-JP" sz="2000" dirty="0" smtClean="0"/>
              <a:t>*   Array multiplication  </a:t>
            </a:r>
            <a:endParaRPr lang="en-US" altLang="ja-JP" sz="20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 ^   Matrix power</a:t>
            </a:r>
            <a:endParaRPr lang="en-US" altLang="ja-JP" sz="20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</a:t>
            </a:r>
            <a:r>
              <a:rPr lang="en-US" altLang="ja-JP" sz="2000" b="1" dirty="0" smtClean="0"/>
              <a:t>.</a:t>
            </a:r>
            <a:r>
              <a:rPr lang="en-US" altLang="ja-JP" sz="2000" dirty="0" smtClean="0"/>
              <a:t>^   Array power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/   Matrix right division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</a:t>
            </a:r>
            <a:r>
              <a:rPr lang="en-US" altLang="ja-JP" sz="2000" b="1" dirty="0" smtClean="0"/>
              <a:t>.</a:t>
            </a:r>
            <a:r>
              <a:rPr lang="en-US" altLang="ja-JP" sz="2000" dirty="0" smtClean="0"/>
              <a:t>/   Array right division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815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0578" y="176119"/>
            <a:ext cx="754380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【review】 Formal</a:t>
            </a:r>
            <a:r>
              <a:rPr lang="ja-JP" altLang="en-US" dirty="0" smtClean="0"/>
              <a:t> </a:t>
            </a:r>
            <a:r>
              <a:rPr lang="en-US" altLang="ja-JP" dirty="0"/>
              <a:t>Neuron (McCulloch-Pitts Model)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4157365" y="419941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6" idx="1"/>
          </p:cNvCxnSpPr>
          <p:nvPr/>
        </p:nvCxnSpPr>
        <p:spPr>
          <a:xfrm>
            <a:off x="3126007" y="397081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3"/>
          </p:cNvCxnSpPr>
          <p:nvPr/>
        </p:nvCxnSpPr>
        <p:spPr>
          <a:xfrm flipH="1">
            <a:off x="3126007" y="478932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</p:cNvCxnSpPr>
          <p:nvPr/>
        </p:nvCxnSpPr>
        <p:spPr>
          <a:xfrm flipH="1">
            <a:off x="3126007" y="454497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849906" y="378650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06" y="378650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849906" y="436320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06" y="436320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847244" y="5017849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44" y="5017849"/>
                <a:ext cx="254685" cy="276999"/>
              </a:xfrm>
              <a:prstGeom prst="rect">
                <a:avLst/>
              </a:prstGeom>
              <a:blipFill>
                <a:blip r:embed="rId4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6" idx="6"/>
          </p:cNvCxnSpPr>
          <p:nvPr/>
        </p:nvCxnSpPr>
        <p:spPr>
          <a:xfrm>
            <a:off x="4848481" y="454497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310153" y="435376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984783" y="39410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83" y="3941007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726605" y="425454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05" y="4254546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820891" y="4565665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1" y="4565665"/>
                <a:ext cx="295722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/>
          <p:cNvSpPr/>
          <p:nvPr/>
        </p:nvSpPr>
        <p:spPr>
          <a:xfrm>
            <a:off x="2493118" y="3708748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7363" y="43692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20" name="左中かっこ 19"/>
          <p:cNvSpPr/>
          <p:nvPr/>
        </p:nvSpPr>
        <p:spPr>
          <a:xfrm flipH="1">
            <a:off x="5966580" y="4212279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/>
          <p:cNvSpPr/>
          <p:nvPr/>
        </p:nvSpPr>
        <p:spPr>
          <a:xfrm rot="16200000">
            <a:off x="4540776" y="420410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609238" y="4406477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38" y="4406477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655211" y="43930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11" y="43930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18950" y="4727655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0" y="4727655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正方形/長方形 25"/>
          <p:cNvSpPr/>
          <p:nvPr/>
        </p:nvSpPr>
        <p:spPr>
          <a:xfrm>
            <a:off x="5088442" y="1249672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66151" y="1249673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/>
        </p:nvCxnSpPr>
        <p:spPr>
          <a:xfrm>
            <a:off x="2348974" y="1433988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348974" y="2305833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348974" y="200814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072873" y="124967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73" y="1249673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072873" y="18263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73" y="1826374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070211" y="2481018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11" y="2481018"/>
                <a:ext cx="254685" cy="276999"/>
              </a:xfrm>
              <a:prstGeom prst="rect">
                <a:avLst/>
              </a:prstGeom>
              <a:blipFill>
                <a:blip r:embed="rId13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>
            <a:stCxn id="47" idx="3"/>
          </p:cNvCxnSpPr>
          <p:nvPr/>
        </p:nvCxnSpPr>
        <p:spPr>
          <a:xfrm>
            <a:off x="5672168" y="2010766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273827" y="18169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116065" y="138830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65" y="1388302"/>
                <a:ext cx="317138" cy="276999"/>
              </a:xfrm>
              <a:prstGeom prst="rect">
                <a:avLst/>
              </a:prstGeom>
              <a:blipFill>
                <a:blip r:embed="rId14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902944" y="1717715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44" y="1717715"/>
                <a:ext cx="369089" cy="276999"/>
              </a:xfrm>
              <a:prstGeom prst="rect">
                <a:avLst/>
              </a:prstGeom>
              <a:blipFill>
                <a:blip r:embed="rId15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2952301" y="2079535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01" y="2079535"/>
                <a:ext cx="295722" cy="276999"/>
              </a:xfrm>
              <a:prstGeom prst="rect">
                <a:avLst/>
              </a:prstGeom>
              <a:blipFill>
                <a:blip r:embed="rId16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中かっこ 38"/>
          <p:cNvSpPr/>
          <p:nvPr/>
        </p:nvSpPr>
        <p:spPr>
          <a:xfrm>
            <a:off x="1716085" y="1171917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30330" y="18324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41" name="左中かっこ 40"/>
          <p:cNvSpPr/>
          <p:nvPr/>
        </p:nvSpPr>
        <p:spPr>
          <a:xfrm flipH="1">
            <a:off x="6930254" y="1675448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371735" y="186890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5" y="1868905"/>
                <a:ext cx="185114" cy="276999"/>
              </a:xfrm>
              <a:prstGeom prst="rect">
                <a:avLst/>
              </a:prstGeom>
              <a:blipFill>
                <a:blip r:embed="rId17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618885" y="18562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85" y="1856214"/>
                <a:ext cx="186718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/>
          <p:cNvSpPr txBox="1"/>
          <p:nvPr/>
        </p:nvSpPr>
        <p:spPr>
          <a:xfrm>
            <a:off x="3301087" y="788276"/>
            <a:ext cx="24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141917" y="219082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17" y="2190824"/>
                <a:ext cx="125034" cy="276999"/>
              </a:xfrm>
              <a:prstGeom prst="rect">
                <a:avLst/>
              </a:prstGeom>
              <a:blipFill>
                <a:blip r:embed="rId19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角丸四角形 45"/>
          <p:cNvSpPr/>
          <p:nvPr/>
        </p:nvSpPr>
        <p:spPr>
          <a:xfrm>
            <a:off x="3396685" y="1658687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256415" y="1675448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/>
          <p:cNvCxnSpPr>
            <a:stCxn id="46" idx="3"/>
            <a:endCxn id="47" idx="1"/>
          </p:cNvCxnSpPr>
          <p:nvPr/>
        </p:nvCxnSpPr>
        <p:spPr>
          <a:xfrm>
            <a:off x="4028541" y="2008147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85844" y="1771840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844" y="1771840"/>
                <a:ext cx="590675" cy="539571"/>
              </a:xfrm>
              <a:prstGeom prst="rect">
                <a:avLst/>
              </a:prstGeom>
              <a:blipFill>
                <a:blip r:embed="rId20"/>
                <a:stretch>
                  <a:fillRect l="-81443" t="-117045" r="-86598" b="-16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/>
          <p:cNvSpPr txBox="1"/>
          <p:nvPr/>
        </p:nvSpPr>
        <p:spPr>
          <a:xfrm>
            <a:off x="2579852" y="286989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432359" y="287545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579852" y="1157608"/>
            <a:ext cx="3802781" cy="222143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/>
          <p:cNvSpPr/>
          <p:nvPr/>
        </p:nvSpPr>
        <p:spPr>
          <a:xfrm>
            <a:off x="4301921" y="3506518"/>
            <a:ext cx="418225" cy="510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53993" y="3530974"/>
            <a:ext cx="28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 use following description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1422397" y="5692977"/>
                <a:ext cx="6440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In other words, the neuron will fire when the weighted sum value of inputs is greater than a threshold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ja-JP" dirty="0"/>
                  <a:t>.</a:t>
                </a:r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7" y="5692977"/>
                <a:ext cx="6440162" cy="646331"/>
              </a:xfrm>
              <a:prstGeom prst="rect">
                <a:avLst/>
              </a:prstGeom>
              <a:blipFill>
                <a:blip r:embed="rId21"/>
                <a:stretch>
                  <a:fillRect l="-757"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82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What’s Sigmoid Neuron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19018" y="1205904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996727" y="1205905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1579550" y="1390220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579550" y="2262065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1579550" y="196437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blipFill>
                <a:blip r:embed="rId4"/>
                <a:stretch>
                  <a:fillRect l="-9434" r="-566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>
            <a:stCxn id="54" idx="3"/>
          </p:cNvCxnSpPr>
          <p:nvPr/>
        </p:nvCxnSpPr>
        <p:spPr>
          <a:xfrm>
            <a:off x="4902744" y="1966998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blipFill>
                <a:blip r:embed="rId8"/>
                <a:stretch>
                  <a:fillRect l="-45161" t="-2222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角丸四角形 52"/>
          <p:cNvSpPr/>
          <p:nvPr/>
        </p:nvSpPr>
        <p:spPr>
          <a:xfrm>
            <a:off x="2627261" y="1614919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486991" y="1631680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/>
          <p:cNvCxnSpPr>
            <a:stCxn id="53" idx="3"/>
            <a:endCxn id="54" idx="1"/>
          </p:cNvCxnSpPr>
          <p:nvPr/>
        </p:nvCxnSpPr>
        <p:spPr>
          <a:xfrm>
            <a:off x="3259117" y="1964379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507913" y="2874136"/>
            <a:ext cx="220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Affine transformation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14995" y="2846036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Activation </a:t>
            </a:r>
            <a:r>
              <a:rPr kumimoji="1" lang="en-US" altLang="ja-JP" dirty="0" smtClean="0"/>
              <a:t>function</a:t>
            </a:r>
            <a:endParaRPr kumimoji="1" lang="ja-JP" altLang="en-US" dirty="0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360489" y="2359708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図 62"/>
          <p:cNvPicPr>
            <a:picLocks noChangeAspect="1"/>
          </p:cNvPicPr>
          <p:nvPr/>
        </p:nvPicPr>
        <p:blipFill>
          <a:blip r:embed="rId14">
            <a:biLevel thresh="75000"/>
          </a:blip>
          <a:stretch>
            <a:fillRect/>
          </a:stretch>
        </p:blipFill>
        <p:spPr>
          <a:xfrm>
            <a:off x="2995382" y="3644634"/>
            <a:ext cx="3357401" cy="1941762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6303859" y="411487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/>
              <p:cNvSpPr/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5" name="正方形/長方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矢印 65"/>
          <p:cNvSpPr/>
          <p:nvPr/>
        </p:nvSpPr>
        <p:spPr>
          <a:xfrm rot="10800000">
            <a:off x="4392987" y="3206352"/>
            <a:ext cx="657928" cy="318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2687509" y="3561135"/>
            <a:ext cx="5784317" cy="22643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36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050" y="170829"/>
            <a:ext cx="8284100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Difference </a:t>
            </a:r>
            <a:r>
              <a:rPr lang="en-US" altLang="ja-JP" dirty="0"/>
              <a:t>B</a:t>
            </a:r>
            <a:r>
              <a:rPr kumimoji="1" lang="en-US" altLang="ja-JP" dirty="0" smtClean="0"/>
              <a:t>etween </a:t>
            </a:r>
            <a:r>
              <a:rPr lang="en-US" altLang="ja-JP" dirty="0" smtClean="0"/>
              <a:t>Step Function</a:t>
            </a:r>
            <a:r>
              <a:rPr kumimoji="1" lang="en-US" altLang="ja-JP" dirty="0" smtClean="0"/>
              <a:t> and Sigmoid Function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4996681" y="976973"/>
            <a:ext cx="3002687" cy="1891001"/>
            <a:chOff x="5944520" y="3529063"/>
            <a:chExt cx="2904055" cy="1666962"/>
          </a:xfrm>
        </p:grpSpPr>
        <p:sp>
          <p:nvSpPr>
            <p:cNvPr id="24" name="正方形/長方形 23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1285654" y="1453194"/>
            <a:ext cx="2885815" cy="1108630"/>
            <a:chOff x="1257510" y="2411124"/>
            <a:chExt cx="2885815" cy="1108630"/>
          </a:xfrm>
        </p:grpSpPr>
        <p:sp>
          <p:nvSpPr>
            <p:cNvPr id="4" name="楕円 3"/>
            <p:cNvSpPr/>
            <p:nvPr/>
          </p:nvSpPr>
          <p:spPr>
            <a:xfrm>
              <a:off x="2440279" y="2411124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endCxn id="4" idx="2"/>
            </p:cNvCxnSpPr>
            <p:nvPr/>
          </p:nvCxnSpPr>
          <p:spPr>
            <a:xfrm>
              <a:off x="1455078" y="2756682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4" idx="6"/>
            </p:cNvCxnSpPr>
            <p:nvPr/>
          </p:nvCxnSpPr>
          <p:spPr>
            <a:xfrm>
              <a:off x="3131395" y="2756682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1999535" y="3242755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11" name="直線コネクタ 10"/>
            <p:cNvCxnSpPr>
              <a:stCxn id="8" idx="3"/>
            </p:cNvCxnSpPr>
            <p:nvPr/>
          </p:nvCxnSpPr>
          <p:spPr>
            <a:xfrm flipV="1">
              <a:off x="2116555" y="2929463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/>
            <p:cNvSpPr txBox="1"/>
            <p:nvPr/>
          </p:nvSpPr>
          <p:spPr>
            <a:xfrm>
              <a:off x="1257510" y="2618182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76632" y="2907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グループ化 64"/>
          <p:cNvGrpSpPr/>
          <p:nvPr/>
        </p:nvGrpSpPr>
        <p:grpSpPr>
          <a:xfrm>
            <a:off x="1275303" y="4055363"/>
            <a:ext cx="2896166" cy="1108630"/>
            <a:chOff x="1257510" y="4946612"/>
            <a:chExt cx="2896166" cy="1108630"/>
          </a:xfrm>
        </p:grpSpPr>
        <p:sp>
          <p:nvSpPr>
            <p:cNvPr id="39" name="楕円 38"/>
            <p:cNvSpPr/>
            <p:nvPr/>
          </p:nvSpPr>
          <p:spPr>
            <a:xfrm>
              <a:off x="2440279" y="4946612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endCxn id="39" idx="2"/>
            </p:cNvCxnSpPr>
            <p:nvPr/>
          </p:nvCxnSpPr>
          <p:spPr>
            <a:xfrm>
              <a:off x="1455078" y="5292170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9" idx="6"/>
            </p:cNvCxnSpPr>
            <p:nvPr/>
          </p:nvCxnSpPr>
          <p:spPr>
            <a:xfrm>
              <a:off x="3131395" y="5292170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1999535" y="5778243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43" name="直線コネクタ 42"/>
            <p:cNvCxnSpPr>
              <a:stCxn id="42" idx="3"/>
            </p:cNvCxnSpPr>
            <p:nvPr/>
          </p:nvCxnSpPr>
          <p:spPr>
            <a:xfrm flipV="1">
              <a:off x="2116555" y="5464951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テキスト ボックス 44"/>
            <p:cNvSpPr txBox="1"/>
            <p:nvPr/>
          </p:nvSpPr>
          <p:spPr>
            <a:xfrm>
              <a:off x="1257510" y="515367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58045" y="54207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blipFill>
                  <a:blip r:embed="rId7"/>
                  <a:stretch>
                    <a:fillRect l="-15789" r="-13158" b="-1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/>
          <p:cNvGrpSpPr/>
          <p:nvPr/>
        </p:nvGrpSpPr>
        <p:grpSpPr>
          <a:xfrm>
            <a:off x="5071366" y="3864306"/>
            <a:ext cx="2923455" cy="1917931"/>
            <a:chOff x="4904225" y="3963139"/>
            <a:chExt cx="2860555" cy="2230916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52" name="直線矢印コネクタ 5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正方形/長方形 65"/>
          <p:cNvSpPr/>
          <p:nvPr/>
        </p:nvSpPr>
        <p:spPr>
          <a:xfrm>
            <a:off x="723900" y="971035"/>
            <a:ext cx="7772400" cy="245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20663" y="796715"/>
            <a:ext cx="14405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function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723900" y="3614713"/>
            <a:ext cx="7772400" cy="264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9694" y="3465126"/>
            <a:ext cx="17716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igmoid function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9226" y="2999549"/>
            <a:ext cx="444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0 or 1 (two-value output)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1524" y="5869423"/>
            <a:ext cx="503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a real number between 0 and 1.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41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5058" y="203457"/>
            <a:ext cx="7543800" cy="5938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Exercise2.4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0110" y="1693878"/>
            <a:ext cx="3997036" cy="2908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426" y="1520156"/>
            <a:ext cx="1175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Sigmoid.m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3321" y="2229483"/>
            <a:ext cx="3676413" cy="2100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Sigmoid &lt; 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1 ./ (1 + </a:t>
            </a:r>
            <a:r>
              <a:rPr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exp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(-x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));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304825" y="1693878"/>
            <a:ext cx="4525444" cy="4939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4734" y="1533116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exercise2_4.m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62492" y="2006859"/>
            <a:ext cx="3774926" cy="4427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0,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*;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*,*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Affine(w,b);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Affine(u,c);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  <a:endParaRPr lang="ja-JP" altLang="en-US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13745" y="3170335"/>
            <a:ext cx="2705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Please use the values obtained in exercise 2.3.</a:t>
            </a:r>
            <a:endParaRPr lang="ja-JP" altLang="en-US" dirty="0"/>
          </a:p>
        </p:txBody>
      </p:sp>
      <p:sp>
        <p:nvSpPr>
          <p:cNvPr id="12" name="右中かっこ 11"/>
          <p:cNvSpPr/>
          <p:nvPr/>
        </p:nvSpPr>
        <p:spPr>
          <a:xfrm>
            <a:off x="5732371" y="2704832"/>
            <a:ext cx="231821" cy="1577336"/>
          </a:xfrm>
          <a:prstGeom prst="rightBrace">
            <a:avLst>
              <a:gd name="adj1" fmla="val 534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75197" y="804781"/>
            <a:ext cx="8574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I</a:t>
            </a:r>
            <a:r>
              <a:rPr lang="en-US" altLang="ja-JP" sz="2000" dirty="0" smtClean="0"/>
              <a:t>mplement </a:t>
            </a:r>
            <a:r>
              <a:rPr lang="en-US" altLang="ja-JP" sz="2000" dirty="0" err="1" smtClean="0"/>
              <a:t>Sigmoid.m</a:t>
            </a:r>
            <a:r>
              <a:rPr lang="en-US" altLang="ja-JP" sz="2000" dirty="0" smtClean="0"/>
              <a:t> as follows.</a:t>
            </a:r>
          </a:p>
          <a:p>
            <a:r>
              <a:rPr lang="en-US" altLang="ja-JP" sz="2000" dirty="0" smtClean="0"/>
              <a:t>Then, execute XOR function with sigmoid function </a:t>
            </a:r>
            <a:r>
              <a:rPr lang="en-US" altLang="ja-JP" sz="2000" dirty="0"/>
              <a:t>and display the output </a:t>
            </a:r>
            <a:r>
              <a:rPr lang="en-US" altLang="ja-JP" sz="2000" dirty="0" smtClean="0"/>
              <a:t>values.</a:t>
            </a:r>
            <a:endParaRPr lang="ja-JP" altLang="en-US" sz="2000" dirty="0"/>
          </a:p>
        </p:txBody>
      </p:sp>
      <p:sp>
        <p:nvSpPr>
          <p:cNvPr id="13" name="右中かっこ 12"/>
          <p:cNvSpPr/>
          <p:nvPr/>
        </p:nvSpPr>
        <p:spPr>
          <a:xfrm rot="10800000">
            <a:off x="4434733" y="4492847"/>
            <a:ext cx="155584" cy="827298"/>
          </a:xfrm>
          <a:prstGeom prst="rightBrace">
            <a:avLst>
              <a:gd name="adj1" fmla="val 29043"/>
              <a:gd name="adj2" fmla="val 275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2087" y="4762998"/>
            <a:ext cx="272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Please change here from </a:t>
            </a:r>
            <a:r>
              <a:rPr lang="en-US" altLang="ja-JP" sz="2000" dirty="0" smtClean="0"/>
              <a:t>Step() to Sigmoid()</a:t>
            </a:r>
            <a:r>
              <a:rPr kumimoji="1" lang="en-US" altLang="ja-JP" sz="2000" dirty="0" smtClean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19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Displaying output graph with sigmoid neuron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18" y="1276426"/>
            <a:ext cx="4403048" cy="330584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6756" y="1179290"/>
            <a:ext cx="3822492" cy="56156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x = [0,0,1,1;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0,1,0,1];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w = [2.1, 2;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-2, -2];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b = [-1;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u = [2, 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c = [-3];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layer1 = Affine(</a:t>
            </a:r>
            <a:r>
              <a:rPr lang="en-US" altLang="ja-JP" sz="1200" dirty="0" err="1">
                <a:solidFill>
                  <a:schemeClr val="tx1"/>
                </a:solidFill>
              </a:rPr>
              <a:t>w,b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layer2 = Sigmoid();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layer3 = Affine(</a:t>
            </a:r>
            <a:r>
              <a:rPr lang="en-US" altLang="ja-JP" sz="1200" dirty="0" err="1">
                <a:solidFill>
                  <a:schemeClr val="tx1"/>
                </a:solidFill>
              </a:rPr>
              <a:t>u,c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layer4 = Sigmoid();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z = layer4.forward(q)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% Display a mesh graph of output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figure(1);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[X,Y] = </a:t>
            </a:r>
            <a:r>
              <a:rPr lang="en-US" altLang="ja-JP" sz="1200" dirty="0" err="1">
                <a:solidFill>
                  <a:schemeClr val="tx1"/>
                </a:solidFill>
              </a:rPr>
              <a:t>meshgrid</a:t>
            </a:r>
            <a:r>
              <a:rPr lang="en-US" altLang="ja-JP" sz="1200" dirty="0">
                <a:solidFill>
                  <a:schemeClr val="tx1"/>
                </a:solidFill>
              </a:rPr>
              <a:t>(0.00:0.01:1);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 = [X(:), Y(:)]';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 = layer1.forward(</a:t>
            </a:r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 = layer2.forward(</a:t>
            </a:r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 = layer3.forward(</a:t>
            </a:r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 = layer4.forward(</a:t>
            </a:r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surf(</a:t>
            </a:r>
            <a:r>
              <a:rPr lang="en-US" altLang="ja-JP" sz="1200" dirty="0" err="1">
                <a:solidFill>
                  <a:schemeClr val="tx1"/>
                </a:solidFill>
              </a:rPr>
              <a:t>X,Y,reshape</a:t>
            </a:r>
            <a:r>
              <a:rPr lang="en-US" altLang="ja-JP" sz="1200" dirty="0">
                <a:solidFill>
                  <a:schemeClr val="tx1"/>
                </a:solidFill>
              </a:rPr>
              <a:t>(double(</a:t>
            </a:r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),[101,101]));</a:t>
            </a:r>
          </a:p>
        </p:txBody>
      </p:sp>
      <p:sp>
        <p:nvSpPr>
          <p:cNvPr id="7" name="左中かっこ 6"/>
          <p:cNvSpPr/>
          <p:nvPr/>
        </p:nvSpPr>
        <p:spPr>
          <a:xfrm rot="10800000">
            <a:off x="3715788" y="5118707"/>
            <a:ext cx="454429" cy="1634833"/>
          </a:xfrm>
          <a:prstGeom prst="leftBrace">
            <a:avLst>
              <a:gd name="adj1" fmla="val 22885"/>
              <a:gd name="adj2" fmla="val 492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8150" y="5582181"/>
            <a:ext cx="460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Please insert these codes to e</a:t>
            </a:r>
            <a:r>
              <a:rPr lang="en-US" altLang="ja-JP" sz="2000" dirty="0" smtClean="0"/>
              <a:t>xercise2_4.m</a:t>
            </a:r>
          </a:p>
          <a:p>
            <a:r>
              <a:rPr kumimoji="1" lang="en-US" altLang="ja-JP" sz="2000" dirty="0"/>
              <a:t>W</a:t>
            </a:r>
            <a:r>
              <a:rPr kumimoji="1" lang="en-US" altLang="ja-JP" sz="2000" dirty="0" smtClean="0"/>
              <a:t>e </a:t>
            </a:r>
            <a:r>
              <a:rPr lang="en-US" altLang="ja-JP" sz="2000" dirty="0" smtClean="0"/>
              <a:t>can see an output graph.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24401" y="994624"/>
            <a:ext cx="343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 graph with sigmoid neuron</a:t>
            </a:r>
            <a:endParaRPr kumimoji="1" lang="ja-JP" altLang="en-US" dirty="0"/>
          </a:p>
        </p:txBody>
      </p:sp>
      <p:sp>
        <p:nvSpPr>
          <p:cNvPr id="11" name="左中かっこ 10"/>
          <p:cNvSpPr/>
          <p:nvPr/>
        </p:nvSpPr>
        <p:spPr>
          <a:xfrm rot="10800000">
            <a:off x="1454369" y="1245993"/>
            <a:ext cx="206605" cy="1807596"/>
          </a:xfrm>
          <a:prstGeom prst="leftBrace">
            <a:avLst>
              <a:gd name="adj1" fmla="val 5217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60974" y="1826625"/>
            <a:ext cx="130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Values are </a:t>
            </a:r>
            <a:r>
              <a:rPr lang="en-US" altLang="ja-JP" dirty="0" smtClean="0"/>
              <a:t>for example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756" y="816703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example2_1.m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5895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Displaying output graph with </a:t>
            </a:r>
            <a:r>
              <a:rPr lang="en-US" altLang="ja-JP" dirty="0" smtClean="0"/>
              <a:t>formal </a:t>
            </a:r>
            <a:r>
              <a:rPr lang="en-US" altLang="ja-JP" dirty="0"/>
              <a:t>neuron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3188" y="1111357"/>
            <a:ext cx="455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If we use a </a:t>
            </a:r>
            <a:r>
              <a:rPr lang="en-US" altLang="ja-JP" sz="2400" dirty="0" smtClean="0"/>
              <a:t>step function</a:t>
            </a:r>
            <a:r>
              <a:rPr kumimoji="1" lang="en-US" altLang="ja-JP" sz="2400" dirty="0" smtClean="0"/>
              <a:t>,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what </a:t>
            </a:r>
            <a:r>
              <a:rPr lang="en-US" altLang="ja-JP" sz="2400" dirty="0"/>
              <a:t>kind of </a:t>
            </a:r>
            <a:r>
              <a:rPr lang="en-US" altLang="ja-JP" sz="2400" dirty="0" smtClean="0"/>
              <a:t>graph is </a:t>
            </a:r>
            <a:r>
              <a:rPr lang="en-US" altLang="ja-JP" sz="2400" dirty="0"/>
              <a:t>outputted?</a:t>
            </a:r>
            <a:r>
              <a:rPr kumimoji="1"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4878878" y="2432832"/>
            <a:ext cx="3309158" cy="330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tx1"/>
                </a:solidFill>
              </a:rPr>
              <a:t>?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6756" y="1179290"/>
            <a:ext cx="3822492" cy="56156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x = [0,0,1,1;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0,1,0,1];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w = [2.1, 2;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-2, -2];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b = [-1;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u = [2, 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c = [-3];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layer1 = Affine(</a:t>
            </a:r>
            <a:r>
              <a:rPr lang="en-US" altLang="ja-JP" sz="1200" dirty="0" err="1">
                <a:solidFill>
                  <a:schemeClr val="tx1"/>
                </a:solidFill>
              </a:rPr>
              <a:t>w,b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layer2 =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Step</a:t>
            </a:r>
            <a:r>
              <a:rPr lang="en-US" altLang="ja-JP" sz="1200" dirty="0" smtClean="0">
                <a:solidFill>
                  <a:schemeClr val="tx1"/>
                </a:solidFill>
              </a:rPr>
              <a:t>();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layer3 = Affine(</a:t>
            </a:r>
            <a:r>
              <a:rPr lang="en-US" altLang="ja-JP" sz="1200" dirty="0" err="1">
                <a:solidFill>
                  <a:schemeClr val="tx1"/>
                </a:solidFill>
              </a:rPr>
              <a:t>u,c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layer4 =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Step</a:t>
            </a:r>
            <a:r>
              <a:rPr lang="en-US" altLang="ja-JP" sz="1200" dirty="0" smtClean="0">
                <a:solidFill>
                  <a:schemeClr val="tx1"/>
                </a:solidFill>
              </a:rPr>
              <a:t>();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z = layer4.forward(q)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% Display a mesh graph of output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figure(1);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[X,Y] = </a:t>
            </a:r>
            <a:r>
              <a:rPr lang="en-US" altLang="ja-JP" sz="1200" dirty="0" err="1">
                <a:solidFill>
                  <a:schemeClr val="tx1"/>
                </a:solidFill>
              </a:rPr>
              <a:t>meshgrid</a:t>
            </a:r>
            <a:r>
              <a:rPr lang="en-US" altLang="ja-JP" sz="1200" dirty="0">
                <a:solidFill>
                  <a:schemeClr val="tx1"/>
                </a:solidFill>
              </a:rPr>
              <a:t>(0.00:0.01:1);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 = [X(:), Y(:)]';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 = layer1.forward(</a:t>
            </a:r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 = layer2.forward(</a:t>
            </a:r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 = layer3.forward(</a:t>
            </a:r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 = layer4.forward(</a:t>
            </a:r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surf(</a:t>
            </a:r>
            <a:r>
              <a:rPr lang="en-US" altLang="ja-JP" sz="1200" dirty="0" err="1">
                <a:solidFill>
                  <a:schemeClr val="tx1"/>
                </a:solidFill>
              </a:rPr>
              <a:t>X,Y,reshape</a:t>
            </a:r>
            <a:r>
              <a:rPr lang="en-US" altLang="ja-JP" sz="1200" dirty="0">
                <a:solidFill>
                  <a:schemeClr val="tx1"/>
                </a:solidFill>
              </a:rPr>
              <a:t>(double(</a:t>
            </a:r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),[101,101]));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6756" y="816703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example2_2.m</a:t>
            </a:r>
            <a:endParaRPr lang="ja-JP" altLang="en-US" dirty="0"/>
          </a:p>
        </p:txBody>
      </p:sp>
      <p:sp>
        <p:nvSpPr>
          <p:cNvPr id="3" name="右矢印 2"/>
          <p:cNvSpPr/>
          <p:nvPr/>
        </p:nvSpPr>
        <p:spPr>
          <a:xfrm rot="10800000">
            <a:off x="2118002" y="3426899"/>
            <a:ext cx="216131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10800000">
            <a:off x="2118001" y="3802440"/>
            <a:ext cx="216131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82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2.5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8654" y="856515"/>
            <a:ext cx="8571299" cy="83629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If </a:t>
            </a:r>
            <a:r>
              <a:rPr lang="en-US" altLang="ja-JP" sz="2400" dirty="0"/>
              <a:t>we slightly change the value of </a:t>
            </a:r>
            <a:r>
              <a:rPr lang="en-US" altLang="ja-JP" sz="2400" dirty="0" smtClean="0"/>
              <a:t>weights </a:t>
            </a:r>
            <a:r>
              <a:rPr lang="en-US" altLang="ja-JP" sz="2400" dirty="0"/>
              <a:t>or </a:t>
            </a:r>
            <a:r>
              <a:rPr lang="en-US" altLang="ja-JP" sz="2400" dirty="0" smtClean="0"/>
              <a:t>biases in exercise2_4.m, please </a:t>
            </a:r>
            <a:r>
              <a:rPr lang="en-US" altLang="ja-JP" sz="2400" dirty="0"/>
              <a:t>check how the output value </a:t>
            </a:r>
            <a:r>
              <a:rPr lang="en-US" altLang="ja-JP" sz="2400" dirty="0" smtClean="0"/>
              <a:t>changes.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540373" y="1792579"/>
            <a:ext cx="4525444" cy="4939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70282" y="1631817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exercise2_5.m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898040" y="2105560"/>
            <a:ext cx="3774926" cy="4427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0,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*;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*,*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Affine(w,b);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Affine(u,c);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  <a:endParaRPr lang="ja-JP" altLang="en-US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右中かっこ 12"/>
          <p:cNvSpPr/>
          <p:nvPr/>
        </p:nvSpPr>
        <p:spPr>
          <a:xfrm>
            <a:off x="3967919" y="2803533"/>
            <a:ext cx="231821" cy="1577336"/>
          </a:xfrm>
          <a:prstGeom prst="rightBrace">
            <a:avLst>
              <a:gd name="adj1" fmla="val 534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263779" y="3269035"/>
            <a:ext cx="201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Change these values slightly.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3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2960" y="758952"/>
            <a:ext cx="7747462" cy="3566160"/>
          </a:xfrm>
        </p:spPr>
        <p:txBody>
          <a:bodyPr>
            <a:normAutofit/>
          </a:bodyPr>
          <a:lstStyle/>
          <a:p>
            <a:r>
              <a:rPr lang="en-US" altLang="ja-JP" sz="5400" dirty="0" smtClean="0"/>
              <a:t>Learning </a:t>
            </a:r>
            <a:r>
              <a:rPr kumimoji="1" lang="en-US" altLang="ja-JP" sz="5400" dirty="0" smtClean="0"/>
              <a:t>Neural Network</a:t>
            </a:r>
            <a:endParaRPr kumimoji="1" lang="ja-JP" altLang="en-US" sz="54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7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we use sigmoid function?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895" y="737425"/>
            <a:ext cx="8944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Ｉｎ </a:t>
            </a:r>
            <a:r>
              <a:rPr lang="en-US" altLang="ja-JP" sz="2400" dirty="0" smtClean="0"/>
              <a:t>the </a:t>
            </a:r>
            <a:r>
              <a:rPr kumimoji="1" lang="en-US" altLang="ja-JP" sz="2400" dirty="0" smtClean="0"/>
              <a:t>exercise 2.2 and 2.3,  </a:t>
            </a:r>
            <a:r>
              <a:rPr lang="en-US" altLang="ja-JP" sz="2400" dirty="0" smtClean="0"/>
              <a:t>y</a:t>
            </a:r>
            <a:r>
              <a:rPr kumimoji="1" lang="en-US" altLang="ja-JP" sz="2400" dirty="0" smtClean="0"/>
              <a:t>ou could find appropriate value </a:t>
            </a:r>
            <a:r>
              <a:rPr lang="en-US" altLang="ja-JP" sz="2400" dirty="0" smtClean="0"/>
              <a:t>for the </a:t>
            </a:r>
            <a:r>
              <a:rPr kumimoji="1" lang="en-US" altLang="ja-JP" sz="2400" dirty="0" smtClean="0"/>
              <a:t>parameters (</a:t>
            </a:r>
            <a:r>
              <a:rPr lang="en-US" altLang="ja-JP" sz="2400" dirty="0" err="1" smtClean="0"/>
              <a:t>i.e</a:t>
            </a:r>
            <a:r>
              <a:rPr lang="en-US" altLang="ja-JP" sz="2400" dirty="0" smtClean="0"/>
              <a:t>, weights and thresholds)</a:t>
            </a:r>
            <a:r>
              <a:rPr kumimoji="1" lang="en-US" altLang="ja-JP" sz="2400" dirty="0" smtClean="0"/>
              <a:t>.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When </a:t>
            </a:r>
            <a:r>
              <a:rPr lang="en-US" altLang="ja-JP" sz="2400" dirty="0"/>
              <a:t>we </a:t>
            </a:r>
            <a:r>
              <a:rPr lang="en-US" altLang="ja-JP" sz="2400" dirty="0" smtClean="0"/>
              <a:t>want to </a:t>
            </a:r>
            <a:r>
              <a:rPr lang="en-US" altLang="ja-JP" sz="2400" dirty="0" err="1" smtClean="0"/>
              <a:t>constract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larger neural network in </a:t>
            </a:r>
            <a:r>
              <a:rPr lang="en-US" altLang="ja-JP" sz="2400" dirty="0" smtClean="0"/>
              <a:t>practical, it is hard or impossible to find appropriate value with human power.</a:t>
            </a:r>
          </a:p>
          <a:p>
            <a:endParaRPr lang="en-US" altLang="ja-JP" sz="2400" dirty="0" smtClean="0"/>
          </a:p>
          <a:p>
            <a:r>
              <a:rPr lang="en-US" altLang="ja-JP" sz="2400" dirty="0"/>
              <a:t>We want to </a:t>
            </a:r>
            <a:r>
              <a:rPr lang="en-US" altLang="ja-JP" sz="2400" dirty="0" smtClean="0"/>
              <a:t>find </a:t>
            </a:r>
            <a:r>
              <a:rPr lang="en-US" altLang="ja-JP" sz="2400" dirty="0"/>
              <a:t>optimal </a:t>
            </a:r>
            <a:r>
              <a:rPr lang="en-US" altLang="ja-JP" sz="2400" dirty="0" smtClean="0"/>
              <a:t>parameters  </a:t>
            </a:r>
            <a:r>
              <a:rPr lang="en-US" altLang="ja-JP" sz="2400" u="sng" dirty="0">
                <a:solidFill>
                  <a:srgbClr val="FF0000"/>
                </a:solidFill>
              </a:rPr>
              <a:t>AUTOMATICALY</a:t>
            </a:r>
            <a:r>
              <a:rPr lang="en-US" altLang="ja-JP" sz="2400" dirty="0"/>
              <a:t>.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297068" y="3487406"/>
            <a:ext cx="2583059" cy="2764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72234" y="5048318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745264"/>
                  </p:ext>
                </p:extLst>
              </p:nvPr>
            </p:nvGraphicFramePr>
            <p:xfrm>
              <a:off x="1772234" y="5048318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75" t="-2778" r="-205376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0000" t="-2778" r="-103191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202151" t="-2778" r="-4301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グループ化 7"/>
          <p:cNvGrpSpPr/>
          <p:nvPr/>
        </p:nvGrpSpPr>
        <p:grpSpPr>
          <a:xfrm>
            <a:off x="1654851" y="3536904"/>
            <a:ext cx="2127966" cy="1159090"/>
            <a:chOff x="1923347" y="1662022"/>
            <a:chExt cx="2127966" cy="1159090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218980" y="2163273"/>
              <a:ext cx="391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217173" y="2656486"/>
              <a:ext cx="4090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933330" y="1999487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330" y="1999487"/>
                  <a:ext cx="27610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1923347" y="2479329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347" y="2479329"/>
                  <a:ext cx="2814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コネクタ 12"/>
            <p:cNvCxnSpPr/>
            <p:nvPr/>
          </p:nvCxnSpPr>
          <p:spPr>
            <a:xfrm>
              <a:off x="3498658" y="2413604"/>
              <a:ext cx="3545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3864595" y="225696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595" y="2256966"/>
                  <a:ext cx="18671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テキスト ボックス 14"/>
            <p:cNvSpPr txBox="1"/>
            <p:nvPr/>
          </p:nvSpPr>
          <p:spPr>
            <a:xfrm>
              <a:off x="2676765" y="166202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XOR</a:t>
              </a:r>
              <a:endParaRPr kumimoji="1" lang="ja-JP" altLang="en-US" dirty="0"/>
            </a:p>
          </p:txBody>
        </p:sp>
        <p:sp>
          <p:nvSpPr>
            <p:cNvPr id="16" name="フローチャート: 記憶データ 59"/>
            <p:cNvSpPr/>
            <p:nvPr/>
          </p:nvSpPr>
          <p:spPr>
            <a:xfrm flipH="1">
              <a:off x="2480081" y="2020620"/>
              <a:ext cx="1025318" cy="79421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213 w 10085"/>
                <a:gd name="connsiteY0" fmla="*/ 41 h 10000"/>
                <a:gd name="connsiteX1" fmla="*/ 10085 w 10085"/>
                <a:gd name="connsiteY1" fmla="*/ 0 h 10000"/>
                <a:gd name="connsiteX2" fmla="*/ 8418 w 10085"/>
                <a:gd name="connsiteY2" fmla="*/ 5000 h 10000"/>
                <a:gd name="connsiteX3" fmla="*/ 10085 w 10085"/>
                <a:gd name="connsiteY3" fmla="*/ 10000 h 10000"/>
                <a:gd name="connsiteX4" fmla="*/ 1752 w 10085"/>
                <a:gd name="connsiteY4" fmla="*/ 10000 h 10000"/>
                <a:gd name="connsiteX5" fmla="*/ 85 w 10085"/>
                <a:gd name="connsiteY5" fmla="*/ 5000 h 10000"/>
                <a:gd name="connsiteX6" fmla="*/ 4213 w 10085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262 w 10134"/>
                <a:gd name="connsiteY0" fmla="*/ 41 h 10000"/>
                <a:gd name="connsiteX1" fmla="*/ 10134 w 10134"/>
                <a:gd name="connsiteY1" fmla="*/ 0 h 10000"/>
                <a:gd name="connsiteX2" fmla="*/ 8467 w 10134"/>
                <a:gd name="connsiteY2" fmla="*/ 5000 h 10000"/>
                <a:gd name="connsiteX3" fmla="*/ 10134 w 10134"/>
                <a:gd name="connsiteY3" fmla="*/ 10000 h 10000"/>
                <a:gd name="connsiteX4" fmla="*/ 4351 w 10134"/>
                <a:gd name="connsiteY4" fmla="*/ 9918 h 10000"/>
                <a:gd name="connsiteX5" fmla="*/ 134 w 10134"/>
                <a:gd name="connsiteY5" fmla="*/ 5000 h 10000"/>
                <a:gd name="connsiteX6" fmla="*/ 4262 w 10134"/>
                <a:gd name="connsiteY6" fmla="*/ 41 h 10000"/>
                <a:gd name="connsiteX0" fmla="*/ 4301 w 10173"/>
                <a:gd name="connsiteY0" fmla="*/ 41 h 10000"/>
                <a:gd name="connsiteX1" fmla="*/ 10173 w 10173"/>
                <a:gd name="connsiteY1" fmla="*/ 0 h 10000"/>
                <a:gd name="connsiteX2" fmla="*/ 8506 w 10173"/>
                <a:gd name="connsiteY2" fmla="*/ 5000 h 10000"/>
                <a:gd name="connsiteX3" fmla="*/ 10173 w 10173"/>
                <a:gd name="connsiteY3" fmla="*/ 10000 h 10000"/>
                <a:gd name="connsiteX4" fmla="*/ 4390 w 10173"/>
                <a:gd name="connsiteY4" fmla="*/ 9918 h 10000"/>
                <a:gd name="connsiteX5" fmla="*/ 173 w 10173"/>
                <a:gd name="connsiteY5" fmla="*/ 5000 h 10000"/>
                <a:gd name="connsiteX6" fmla="*/ 4301 w 10173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11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6088 w 10001"/>
                <a:gd name="connsiteY4" fmla="*/ 10000 h 10000"/>
                <a:gd name="connsiteX5" fmla="*/ 1 w 10001"/>
                <a:gd name="connsiteY5" fmla="*/ 5000 h 10000"/>
                <a:gd name="connsiteX6" fmla="*/ 6111 w 10001"/>
                <a:gd name="connsiteY6" fmla="*/ 41 h 10000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0001">
                  <a:moveTo>
                    <a:pt x="6111" y="41"/>
                  </a:moveTo>
                  <a:lnTo>
                    <a:pt x="10001" y="0"/>
                  </a:lnTo>
                  <a:cubicBezTo>
                    <a:pt x="9179" y="384"/>
                    <a:pt x="7947" y="3334"/>
                    <a:pt x="7934" y="5122"/>
                  </a:cubicBezTo>
                  <a:cubicBezTo>
                    <a:pt x="7921" y="6910"/>
                    <a:pt x="9006" y="9584"/>
                    <a:pt x="10001" y="10000"/>
                  </a:cubicBezTo>
                  <a:lnTo>
                    <a:pt x="6088" y="10000"/>
                  </a:lnTo>
                  <a:cubicBezTo>
                    <a:pt x="1688" y="10081"/>
                    <a:pt x="-3" y="5517"/>
                    <a:pt x="1" y="5000"/>
                  </a:cubicBezTo>
                  <a:cubicBezTo>
                    <a:pt x="5" y="4483"/>
                    <a:pt x="2212" y="41"/>
                    <a:pt x="611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ローチャート: 記憶データ 59"/>
            <p:cNvSpPr/>
            <p:nvPr/>
          </p:nvSpPr>
          <p:spPr>
            <a:xfrm flipH="1">
              <a:off x="2354797" y="2020620"/>
              <a:ext cx="223605" cy="80049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213 w 10085"/>
                <a:gd name="connsiteY0" fmla="*/ 41 h 10000"/>
                <a:gd name="connsiteX1" fmla="*/ 10085 w 10085"/>
                <a:gd name="connsiteY1" fmla="*/ 0 h 10000"/>
                <a:gd name="connsiteX2" fmla="*/ 8418 w 10085"/>
                <a:gd name="connsiteY2" fmla="*/ 5000 h 10000"/>
                <a:gd name="connsiteX3" fmla="*/ 10085 w 10085"/>
                <a:gd name="connsiteY3" fmla="*/ 10000 h 10000"/>
                <a:gd name="connsiteX4" fmla="*/ 1752 w 10085"/>
                <a:gd name="connsiteY4" fmla="*/ 10000 h 10000"/>
                <a:gd name="connsiteX5" fmla="*/ 85 w 10085"/>
                <a:gd name="connsiteY5" fmla="*/ 5000 h 10000"/>
                <a:gd name="connsiteX6" fmla="*/ 4213 w 10085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262 w 10134"/>
                <a:gd name="connsiteY0" fmla="*/ 41 h 10000"/>
                <a:gd name="connsiteX1" fmla="*/ 10134 w 10134"/>
                <a:gd name="connsiteY1" fmla="*/ 0 h 10000"/>
                <a:gd name="connsiteX2" fmla="*/ 8467 w 10134"/>
                <a:gd name="connsiteY2" fmla="*/ 5000 h 10000"/>
                <a:gd name="connsiteX3" fmla="*/ 10134 w 10134"/>
                <a:gd name="connsiteY3" fmla="*/ 10000 h 10000"/>
                <a:gd name="connsiteX4" fmla="*/ 4351 w 10134"/>
                <a:gd name="connsiteY4" fmla="*/ 9918 h 10000"/>
                <a:gd name="connsiteX5" fmla="*/ 134 w 10134"/>
                <a:gd name="connsiteY5" fmla="*/ 5000 h 10000"/>
                <a:gd name="connsiteX6" fmla="*/ 4262 w 10134"/>
                <a:gd name="connsiteY6" fmla="*/ 41 h 10000"/>
                <a:gd name="connsiteX0" fmla="*/ 4301 w 10173"/>
                <a:gd name="connsiteY0" fmla="*/ 41 h 10000"/>
                <a:gd name="connsiteX1" fmla="*/ 10173 w 10173"/>
                <a:gd name="connsiteY1" fmla="*/ 0 h 10000"/>
                <a:gd name="connsiteX2" fmla="*/ 8506 w 10173"/>
                <a:gd name="connsiteY2" fmla="*/ 5000 h 10000"/>
                <a:gd name="connsiteX3" fmla="*/ 10173 w 10173"/>
                <a:gd name="connsiteY3" fmla="*/ 10000 h 10000"/>
                <a:gd name="connsiteX4" fmla="*/ 4390 w 10173"/>
                <a:gd name="connsiteY4" fmla="*/ 9918 h 10000"/>
                <a:gd name="connsiteX5" fmla="*/ 173 w 10173"/>
                <a:gd name="connsiteY5" fmla="*/ 5000 h 10000"/>
                <a:gd name="connsiteX6" fmla="*/ 4301 w 10173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11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6088 w 10001"/>
                <a:gd name="connsiteY4" fmla="*/ 10000 h 10000"/>
                <a:gd name="connsiteX5" fmla="*/ 1 w 10001"/>
                <a:gd name="connsiteY5" fmla="*/ 5000 h 10000"/>
                <a:gd name="connsiteX6" fmla="*/ 6111 w 10001"/>
                <a:gd name="connsiteY6" fmla="*/ 41 h 10000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500 w 4390"/>
                <a:gd name="connsiteY0" fmla="*/ 41 h 10000"/>
                <a:gd name="connsiteX1" fmla="*/ 4390 w 4390"/>
                <a:gd name="connsiteY1" fmla="*/ 0 h 10000"/>
                <a:gd name="connsiteX2" fmla="*/ 2323 w 4390"/>
                <a:gd name="connsiteY2" fmla="*/ 5122 h 10000"/>
                <a:gd name="connsiteX3" fmla="*/ 4390 w 4390"/>
                <a:gd name="connsiteY3" fmla="*/ 10000 h 10000"/>
                <a:gd name="connsiteX4" fmla="*/ 477 w 4390"/>
                <a:gd name="connsiteY4" fmla="*/ 10000 h 10000"/>
                <a:gd name="connsiteX5" fmla="*/ 500 w 4390"/>
                <a:gd name="connsiteY5" fmla="*/ 41 h 10000"/>
                <a:gd name="connsiteX0" fmla="*/ 0 w 8913"/>
                <a:gd name="connsiteY0" fmla="*/ 10000 h 10000"/>
                <a:gd name="connsiteX1" fmla="*/ 8913 w 8913"/>
                <a:gd name="connsiteY1" fmla="*/ 0 h 10000"/>
                <a:gd name="connsiteX2" fmla="*/ 4205 w 8913"/>
                <a:gd name="connsiteY2" fmla="*/ 5122 h 10000"/>
                <a:gd name="connsiteX3" fmla="*/ 8913 w 8913"/>
                <a:gd name="connsiteY3" fmla="*/ 10000 h 10000"/>
                <a:gd name="connsiteX4" fmla="*/ 0 w 8913"/>
                <a:gd name="connsiteY4" fmla="*/ 10000 h 10000"/>
                <a:gd name="connsiteX0" fmla="*/ 5283 w 5283"/>
                <a:gd name="connsiteY0" fmla="*/ 10000 h 10000"/>
                <a:gd name="connsiteX1" fmla="*/ 5283 w 5283"/>
                <a:gd name="connsiteY1" fmla="*/ 0 h 10000"/>
                <a:gd name="connsiteX2" fmla="*/ 1 w 5283"/>
                <a:gd name="connsiteY2" fmla="*/ 5122 h 10000"/>
                <a:gd name="connsiteX3" fmla="*/ 5283 w 5283"/>
                <a:gd name="connsiteY3" fmla="*/ 10000 h 10000"/>
                <a:gd name="connsiteX0" fmla="*/ 9999 w 14314"/>
                <a:gd name="connsiteY0" fmla="*/ 10000 h 11151"/>
                <a:gd name="connsiteX1" fmla="*/ 9999 w 14314"/>
                <a:gd name="connsiteY1" fmla="*/ 0 h 11151"/>
                <a:gd name="connsiteX2" fmla="*/ 1 w 14314"/>
                <a:gd name="connsiteY2" fmla="*/ 5122 h 11151"/>
                <a:gd name="connsiteX3" fmla="*/ 14314 w 14314"/>
                <a:gd name="connsiteY3" fmla="*/ 11151 h 11151"/>
                <a:gd name="connsiteX0" fmla="*/ 9999 w 10551"/>
                <a:gd name="connsiteY0" fmla="*/ 10000 h 10000"/>
                <a:gd name="connsiteX1" fmla="*/ 9999 w 10551"/>
                <a:gd name="connsiteY1" fmla="*/ 0 h 10000"/>
                <a:gd name="connsiteX2" fmla="*/ 1 w 10551"/>
                <a:gd name="connsiteY2" fmla="*/ 5122 h 10000"/>
                <a:gd name="connsiteX3" fmla="*/ 10551 w 10551"/>
                <a:gd name="connsiteY3" fmla="*/ 9946 h 10000"/>
                <a:gd name="connsiteX0" fmla="*/ 10688 w 10688"/>
                <a:gd name="connsiteY0" fmla="*/ 10000 h 10482"/>
                <a:gd name="connsiteX1" fmla="*/ 10688 w 10688"/>
                <a:gd name="connsiteY1" fmla="*/ 0 h 10482"/>
                <a:gd name="connsiteX2" fmla="*/ 690 w 10688"/>
                <a:gd name="connsiteY2" fmla="*/ 5122 h 10482"/>
                <a:gd name="connsiteX3" fmla="*/ 6975 w 10688"/>
                <a:gd name="connsiteY3" fmla="*/ 10482 h 10482"/>
                <a:gd name="connsiteX0" fmla="*/ 10688 w 10688"/>
                <a:gd name="connsiteY0" fmla="*/ 10000 h 10482"/>
                <a:gd name="connsiteX1" fmla="*/ 10688 w 10688"/>
                <a:gd name="connsiteY1" fmla="*/ 0 h 10482"/>
                <a:gd name="connsiteX2" fmla="*/ 690 w 10688"/>
                <a:gd name="connsiteY2" fmla="*/ 5122 h 10482"/>
                <a:gd name="connsiteX3" fmla="*/ 6975 w 10688"/>
                <a:gd name="connsiteY3" fmla="*/ 10482 h 10482"/>
                <a:gd name="connsiteX0" fmla="*/ 10688 w 10688"/>
                <a:gd name="connsiteY0" fmla="*/ 0 h 10482"/>
                <a:gd name="connsiteX1" fmla="*/ 690 w 10688"/>
                <a:gd name="connsiteY1" fmla="*/ 5122 h 10482"/>
                <a:gd name="connsiteX2" fmla="*/ 6975 w 10688"/>
                <a:gd name="connsiteY2" fmla="*/ 10482 h 10482"/>
                <a:gd name="connsiteX0" fmla="*/ 10001 w 10803"/>
                <a:gd name="connsiteY0" fmla="*/ 0 h 10281"/>
                <a:gd name="connsiteX1" fmla="*/ 3 w 10803"/>
                <a:gd name="connsiteY1" fmla="*/ 5122 h 10281"/>
                <a:gd name="connsiteX2" fmla="*/ 10803 w 10803"/>
                <a:gd name="connsiteY2" fmla="*/ 10281 h 10281"/>
                <a:gd name="connsiteX0" fmla="*/ 10001 w 10803"/>
                <a:gd name="connsiteY0" fmla="*/ 0 h 10281"/>
                <a:gd name="connsiteX1" fmla="*/ 3 w 10803"/>
                <a:gd name="connsiteY1" fmla="*/ 5122 h 10281"/>
                <a:gd name="connsiteX2" fmla="*/ 10803 w 10803"/>
                <a:gd name="connsiteY2" fmla="*/ 10281 h 10281"/>
                <a:gd name="connsiteX0" fmla="*/ 10000 w 10551"/>
                <a:gd name="connsiteY0" fmla="*/ 0 h 10080"/>
                <a:gd name="connsiteX1" fmla="*/ 2 w 10551"/>
                <a:gd name="connsiteY1" fmla="*/ 5122 h 10080"/>
                <a:gd name="connsiteX2" fmla="*/ 10551 w 10551"/>
                <a:gd name="connsiteY2" fmla="*/ 10080 h 10080"/>
                <a:gd name="connsiteX0" fmla="*/ 10000 w 10551"/>
                <a:gd name="connsiteY0" fmla="*/ 0 h 10080"/>
                <a:gd name="connsiteX1" fmla="*/ 2 w 10551"/>
                <a:gd name="connsiteY1" fmla="*/ 5122 h 10080"/>
                <a:gd name="connsiteX2" fmla="*/ 10551 w 10551"/>
                <a:gd name="connsiteY2" fmla="*/ 10080 h 1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51" h="10080">
                  <a:moveTo>
                    <a:pt x="10000" y="0"/>
                  </a:moveTo>
                  <a:cubicBezTo>
                    <a:pt x="6025" y="384"/>
                    <a:pt x="-90" y="3442"/>
                    <a:pt x="2" y="5122"/>
                  </a:cubicBezTo>
                  <a:cubicBezTo>
                    <a:pt x="94" y="6802"/>
                    <a:pt x="1924" y="7977"/>
                    <a:pt x="10551" y="100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772234" y="4820000"/>
            <a:ext cx="159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Truth table for XOR</a:t>
            </a:r>
            <a:endParaRPr kumimoji="1" lang="ja-JP" altLang="en-US" sz="1200" dirty="0"/>
          </a:p>
        </p:txBody>
      </p:sp>
      <p:sp>
        <p:nvSpPr>
          <p:cNvPr id="20" name="楕円 19"/>
          <p:cNvSpPr/>
          <p:nvPr/>
        </p:nvSpPr>
        <p:spPr>
          <a:xfrm>
            <a:off x="5780375" y="3640728"/>
            <a:ext cx="757720" cy="738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24" idx="3"/>
            <a:endCxn id="29" idx="2"/>
          </p:cNvCxnSpPr>
          <p:nvPr/>
        </p:nvCxnSpPr>
        <p:spPr>
          <a:xfrm>
            <a:off x="4655348" y="4006293"/>
            <a:ext cx="1138031" cy="17673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20" idx="2"/>
            <a:endCxn id="25" idx="3"/>
          </p:cNvCxnSpPr>
          <p:nvPr/>
        </p:nvCxnSpPr>
        <p:spPr>
          <a:xfrm flipH="1">
            <a:off x="4538899" y="4009790"/>
            <a:ext cx="1241476" cy="174867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0" idx="2"/>
            <a:endCxn id="24" idx="3"/>
          </p:cNvCxnSpPr>
          <p:nvPr/>
        </p:nvCxnSpPr>
        <p:spPr>
          <a:xfrm flipH="1" flipV="1">
            <a:off x="4655348" y="4006293"/>
            <a:ext cx="1125027" cy="349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352639" y="3858373"/>
                <a:ext cx="302709" cy="295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39" y="3858373"/>
                <a:ext cx="302709" cy="295840"/>
              </a:xfrm>
              <a:prstGeom prst="rect">
                <a:avLst/>
              </a:prstGeom>
              <a:blipFill>
                <a:blip r:embed="rId6"/>
                <a:stretch>
                  <a:fillRect l="-6000" r="-40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260399" y="5610544"/>
                <a:ext cx="278500" cy="295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99" y="5610544"/>
                <a:ext cx="278500" cy="295840"/>
              </a:xfrm>
              <a:prstGeom prst="rect">
                <a:avLst/>
              </a:prstGeom>
              <a:blipFill>
                <a:blip r:embed="rId7"/>
                <a:stretch>
                  <a:fillRect l="-13043" r="-65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>
            <a:stCxn id="20" idx="6"/>
            <a:endCxn id="31" idx="2"/>
          </p:cNvCxnSpPr>
          <p:nvPr/>
        </p:nvCxnSpPr>
        <p:spPr>
          <a:xfrm>
            <a:off x="6538095" y="4009790"/>
            <a:ext cx="854768" cy="9488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557782" y="4772572"/>
                <a:ext cx="204712" cy="295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782" y="4772572"/>
                <a:ext cx="204712" cy="295840"/>
              </a:xfrm>
              <a:prstGeom prst="rect">
                <a:avLst/>
              </a:prstGeom>
              <a:blipFill>
                <a:blip r:embed="rId8"/>
                <a:stretch>
                  <a:fillRect l="-24242" r="-24242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/>
          <p:cNvSpPr/>
          <p:nvPr/>
        </p:nvSpPr>
        <p:spPr>
          <a:xfrm>
            <a:off x="5793379" y="5404593"/>
            <a:ext cx="757720" cy="738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392864" y="4589554"/>
            <a:ext cx="757720" cy="738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stCxn id="29" idx="6"/>
            <a:endCxn id="31" idx="2"/>
          </p:cNvCxnSpPr>
          <p:nvPr/>
        </p:nvCxnSpPr>
        <p:spPr>
          <a:xfrm flipV="1">
            <a:off x="6551099" y="4958616"/>
            <a:ext cx="841764" cy="81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2"/>
            <a:endCxn id="25" idx="3"/>
          </p:cNvCxnSpPr>
          <p:nvPr/>
        </p:nvCxnSpPr>
        <p:spPr>
          <a:xfrm flipH="1" flipV="1">
            <a:off x="4538899" y="5758462"/>
            <a:ext cx="1254480" cy="1519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endCxn id="31" idx="6"/>
          </p:cNvCxnSpPr>
          <p:nvPr/>
        </p:nvCxnSpPr>
        <p:spPr>
          <a:xfrm flipH="1">
            <a:off x="8150583" y="4958615"/>
            <a:ext cx="350526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292924" y="3562882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084111" y="4095782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549599" y="4967351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132719" y="5394462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749616" y="4427401"/>
            <a:ext cx="236781" cy="32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20223" y="4121543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658651" y="4886165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702202" y="6145106"/>
            <a:ext cx="236781" cy="32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5593627" y="4173702"/>
            <a:ext cx="210814" cy="5067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5534809" y="5901226"/>
            <a:ext cx="272780" cy="47042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7353316" y="5434156"/>
            <a:ext cx="236781" cy="32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H="1">
            <a:off x="7185923" y="5190276"/>
            <a:ext cx="272780" cy="47042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1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90945" y="3844421"/>
            <a:ext cx="8617528" cy="1676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286" y="224062"/>
            <a:ext cx="754380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Difference</a:t>
            </a:r>
            <a:r>
              <a:rPr kumimoji="1" lang="en-US" altLang="ja-JP" dirty="0" smtClean="0"/>
              <a:t> from traditional </a:t>
            </a:r>
            <a:r>
              <a:rPr lang="en-US" altLang="ja-JP" dirty="0"/>
              <a:t>p</a:t>
            </a:r>
            <a:r>
              <a:rPr kumimoji="1" lang="en-US" altLang="ja-JP" dirty="0" smtClean="0"/>
              <a:t>rogramming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3280" y="1027454"/>
            <a:ext cx="340215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Traditional Programming  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3280" y="3645962"/>
            <a:ext cx="241925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Machine Learning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4486" y="1723449"/>
            <a:ext cx="154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(</a:t>
            </a:r>
            <a:r>
              <a:rPr lang="en-US" altLang="ja-JP" sz="2000" dirty="0" smtClean="0"/>
              <a:t>Inputs)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4486" y="2142549"/>
            <a:ext cx="184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Program (Rules)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3943697" y="1687885"/>
            <a:ext cx="2212976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Computer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183325" y="1922319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195550" y="2341419"/>
            <a:ext cx="7481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6156673" y="2106999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917045" y="1906944"/>
            <a:ext cx="189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Output (Results)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94595" y="4292158"/>
            <a:ext cx="154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(</a:t>
            </a:r>
            <a:r>
              <a:rPr lang="en-US" altLang="ja-JP" sz="2000" dirty="0" smtClean="0"/>
              <a:t>Inputs)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94595" y="4711258"/>
            <a:ext cx="189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Output (Results)</a:t>
            </a:r>
            <a:endParaRPr kumimoji="1" lang="ja-JP" altLang="en-US" sz="2000" dirty="0"/>
          </a:p>
        </p:txBody>
      </p:sp>
      <p:sp>
        <p:nvSpPr>
          <p:cNvPr id="19" name="角丸四角形 18"/>
          <p:cNvSpPr/>
          <p:nvPr/>
        </p:nvSpPr>
        <p:spPr>
          <a:xfrm>
            <a:off x="3903806" y="4089521"/>
            <a:ext cx="2212976" cy="1195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Computer with</a:t>
            </a:r>
          </a:p>
          <a:p>
            <a:pPr algn="ctr"/>
            <a:r>
              <a:rPr lang="en-US" altLang="ja-JP" sz="2000" dirty="0" smtClean="0"/>
              <a:t>Machine Learning Algorithm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143434" y="4491028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155659" y="4910128"/>
            <a:ext cx="7481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6116782" y="4675708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877154" y="4475653"/>
            <a:ext cx="184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Program (Rules)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08065" y="2692065"/>
            <a:ext cx="593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Human input rules between input and output explicitly.</a:t>
            </a:r>
          </a:p>
          <a:p>
            <a:r>
              <a:rPr lang="en-US" altLang="ja-JP" dirty="0" smtClean="0"/>
              <a:t>However, rules of real problems are complex in most cases.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23040" y="5687016"/>
            <a:ext cx="678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Machine learning provides “automating automation”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カギ線コネクタ 28"/>
          <p:cNvCxnSpPr>
            <a:stCxn id="23" idx="0"/>
            <a:endCxn id="7" idx="2"/>
          </p:cNvCxnSpPr>
          <p:nvPr/>
        </p:nvCxnSpPr>
        <p:spPr>
          <a:xfrm rot="16200000" flipV="1">
            <a:off x="4063743" y="737822"/>
            <a:ext cx="1932994" cy="5542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21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</a:t>
            </a:r>
            <a:r>
              <a:rPr lang="en-US" altLang="ja-JP" dirty="0" smtClean="0"/>
              <a:t>Network (1)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52766" y="935373"/>
            <a:ext cx="618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At first, we set random value to each parameter.</a:t>
            </a:r>
            <a:endParaRPr kumimoji="1" lang="ja-JP" altLang="en-US" sz="2400" dirty="0"/>
          </a:p>
        </p:txBody>
      </p:sp>
      <p:sp>
        <p:nvSpPr>
          <p:cNvPr id="236" name="楕円 235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/>
          <p:cNvCxnSpPr>
            <a:endCxn id="241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36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>
            <a:stCxn id="236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/>
          <p:cNvCxnSpPr>
            <a:stCxn id="236" idx="6"/>
            <a:endCxn id="242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楕円 241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3" name="直線矢印コネクタ 242"/>
          <p:cNvCxnSpPr>
            <a:stCxn id="241" idx="6"/>
            <a:endCxn id="242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stCxn id="241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>
            <a:endCxn id="242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正方形/長方形 245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8" name="正方形/長方形 247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4092815" y="3025964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正方形/長方形 252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5" name="直線コネクタ 254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59" name="直線コネクタ 258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テキスト ボックス 259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31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>
            <a:off x="4756767" y="2491322"/>
            <a:ext cx="565470" cy="1166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716700" y="869334"/>
            <a:ext cx="503096" cy="1252606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282689" y="4945297"/>
            <a:ext cx="2184169" cy="37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2282690" y="4501328"/>
            <a:ext cx="2184169" cy="378210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【review】 Feedforward calculation (1)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72214" y="1141333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5" name="直線コネクタ 4"/>
          <p:cNvCxnSpPr>
            <a:stCxn id="33" idx="6"/>
          </p:cNvCxnSpPr>
          <p:nvPr/>
        </p:nvCxnSpPr>
        <p:spPr>
          <a:xfrm>
            <a:off x="3709246" y="1050499"/>
            <a:ext cx="1662968" cy="314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35" idx="6"/>
          </p:cNvCxnSpPr>
          <p:nvPr/>
        </p:nvCxnSpPr>
        <p:spPr>
          <a:xfrm flipH="1">
            <a:off x="3709246" y="1668976"/>
            <a:ext cx="1718555" cy="188937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34" idx="6"/>
          </p:cNvCxnSpPr>
          <p:nvPr/>
        </p:nvCxnSpPr>
        <p:spPr>
          <a:xfrm flipH="1">
            <a:off x="3715908" y="1486891"/>
            <a:ext cx="1656306" cy="70080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6"/>
          </p:cNvCxnSpPr>
          <p:nvPr/>
        </p:nvCxnSpPr>
        <p:spPr>
          <a:xfrm>
            <a:off x="6063330" y="1486891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720300" y="882009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00" y="882009"/>
                <a:ext cx="499496" cy="321178"/>
              </a:xfrm>
              <a:prstGeom prst="rect">
                <a:avLst/>
              </a:prstGeom>
              <a:blipFill>
                <a:blip r:embed="rId2"/>
                <a:stretch>
                  <a:fillRect l="-6098" r="-4878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716700" y="1265533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00" y="1265533"/>
                <a:ext cx="499496" cy="321178"/>
              </a:xfrm>
              <a:prstGeom prst="rect">
                <a:avLst/>
              </a:prstGeom>
              <a:blipFill>
                <a:blip r:embed="rId3"/>
                <a:stretch>
                  <a:fillRect l="-7317" r="-4878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4720300" y="1678897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00" y="1678897"/>
                <a:ext cx="499496" cy="321178"/>
              </a:xfrm>
              <a:prstGeom prst="rect">
                <a:avLst/>
              </a:prstGeom>
              <a:blipFill>
                <a:blip r:embed="rId4"/>
                <a:stretch>
                  <a:fillRect l="-6098" r="-6098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16200000">
            <a:off x="5755625" y="1146023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746288" y="1333002"/>
                <a:ext cx="3140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288" y="1333002"/>
                <a:ext cx="314060" cy="307777"/>
              </a:xfrm>
              <a:prstGeom prst="rect">
                <a:avLst/>
              </a:prstGeom>
              <a:blipFill>
                <a:blip r:embed="rId5"/>
                <a:stretch>
                  <a:fillRect l="-19608" r="-7843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40212" y="1294379"/>
                <a:ext cx="3079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12" y="1294379"/>
                <a:ext cx="307905" cy="307777"/>
              </a:xfrm>
              <a:prstGeom prst="rect">
                <a:avLst/>
              </a:prstGeom>
              <a:blipFill>
                <a:blip r:embed="rId6"/>
                <a:stretch>
                  <a:fillRect l="-19608" r="-784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5372214" y="2778241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0" name="直線コネクタ 19"/>
          <p:cNvCxnSpPr>
            <a:stCxn id="33" idx="6"/>
            <a:endCxn id="19" idx="1"/>
          </p:cNvCxnSpPr>
          <p:nvPr/>
        </p:nvCxnSpPr>
        <p:spPr>
          <a:xfrm>
            <a:off x="3709246" y="1050499"/>
            <a:ext cx="1764180" cy="1828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35" idx="6"/>
          </p:cNvCxnSpPr>
          <p:nvPr/>
        </p:nvCxnSpPr>
        <p:spPr>
          <a:xfrm flipH="1">
            <a:off x="3709246" y="3290441"/>
            <a:ext cx="1697289" cy="26790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34" idx="6"/>
          </p:cNvCxnSpPr>
          <p:nvPr/>
        </p:nvCxnSpPr>
        <p:spPr>
          <a:xfrm flipH="1" flipV="1">
            <a:off x="3715908" y="2187698"/>
            <a:ext cx="1653413" cy="8688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</p:cNvCxnSpPr>
          <p:nvPr/>
        </p:nvCxnSpPr>
        <p:spPr>
          <a:xfrm>
            <a:off x="6063330" y="3123799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801790" y="2458083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790" y="2458083"/>
                <a:ext cx="505458" cy="321178"/>
              </a:xfrm>
              <a:prstGeom prst="rect">
                <a:avLst/>
              </a:prstGeom>
              <a:blipFill>
                <a:blip r:embed="rId7"/>
                <a:stretch>
                  <a:fillRect l="-7229" r="-4819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801790" y="2885184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790" y="2885184"/>
                <a:ext cx="505458" cy="321178"/>
              </a:xfrm>
              <a:prstGeom prst="rect">
                <a:avLst/>
              </a:prstGeom>
              <a:blipFill>
                <a:blip r:embed="rId8"/>
                <a:stretch>
                  <a:fillRect l="-7229" r="-4819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810160" y="3318605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60" y="3318605"/>
                <a:ext cx="505458" cy="321178"/>
              </a:xfrm>
              <a:prstGeom prst="rect">
                <a:avLst/>
              </a:prstGeom>
              <a:blipFill>
                <a:blip r:embed="rId9"/>
                <a:stretch>
                  <a:fillRect l="-6024" r="-6024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弧 26"/>
          <p:cNvSpPr/>
          <p:nvPr/>
        </p:nvSpPr>
        <p:spPr>
          <a:xfrm rot="16200000">
            <a:off x="5755625" y="2782931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6852036" y="2952376"/>
                <a:ext cx="3138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36" y="2952376"/>
                <a:ext cx="313867" cy="307777"/>
              </a:xfrm>
              <a:prstGeom prst="rect">
                <a:avLst/>
              </a:prstGeom>
              <a:blipFill>
                <a:blip r:embed="rId10"/>
                <a:stretch>
                  <a:fillRect l="-19231" r="-961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743307" y="2961600"/>
                <a:ext cx="3200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07" y="2961600"/>
                <a:ext cx="320023" cy="307777"/>
              </a:xfrm>
              <a:prstGeom prst="rect">
                <a:avLst/>
              </a:prstGeom>
              <a:blipFill>
                <a:blip r:embed="rId11"/>
                <a:stretch>
                  <a:fillRect l="-18868" r="-7547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894524" y="896609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24" y="896609"/>
                <a:ext cx="305147" cy="307777"/>
              </a:xfrm>
              <a:prstGeom prst="rect">
                <a:avLst/>
              </a:prstGeom>
              <a:blipFill>
                <a:blip r:embed="rId12"/>
                <a:stretch>
                  <a:fillRect l="-12000" r="-8000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892854" y="2038771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854" y="2038771"/>
                <a:ext cx="311111" cy="307777"/>
              </a:xfrm>
              <a:prstGeom prst="rect">
                <a:avLst/>
              </a:prstGeom>
              <a:blipFill>
                <a:blip r:embed="rId13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888560" y="3404457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60" y="3404457"/>
                <a:ext cx="311111" cy="307777"/>
              </a:xfrm>
              <a:prstGeom prst="rect">
                <a:avLst/>
              </a:prstGeom>
              <a:blipFill>
                <a:blip r:embed="rId14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527577" y="95966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楕円 33"/>
          <p:cNvSpPr/>
          <p:nvPr/>
        </p:nvSpPr>
        <p:spPr>
          <a:xfrm>
            <a:off x="3534239" y="209686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5" name="楕円 34"/>
          <p:cNvSpPr/>
          <p:nvPr/>
        </p:nvSpPr>
        <p:spPr>
          <a:xfrm>
            <a:off x="3527577" y="346751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6" name="直線コネクタ 35"/>
          <p:cNvCxnSpPr>
            <a:stCxn id="33" idx="2"/>
            <a:endCxn id="30" idx="3"/>
          </p:cNvCxnSpPr>
          <p:nvPr/>
        </p:nvCxnSpPr>
        <p:spPr>
          <a:xfrm flipH="1" flipV="1">
            <a:off x="3199671" y="1050498"/>
            <a:ext cx="327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4" idx="2"/>
            <a:endCxn id="31" idx="3"/>
          </p:cNvCxnSpPr>
          <p:nvPr/>
        </p:nvCxnSpPr>
        <p:spPr>
          <a:xfrm flipH="1">
            <a:off x="3203965" y="2187698"/>
            <a:ext cx="330274" cy="4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5" idx="2"/>
            <a:endCxn id="32" idx="3"/>
          </p:cNvCxnSpPr>
          <p:nvPr/>
        </p:nvCxnSpPr>
        <p:spPr>
          <a:xfrm flipH="1" flipV="1">
            <a:off x="3199671" y="3558346"/>
            <a:ext cx="327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127906" y="4338549"/>
                <a:ext cx="4596708" cy="1173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06" y="4338549"/>
                <a:ext cx="4596708" cy="11737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933741" y="1904380"/>
            <a:ext cx="1675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</a:t>
            </a:r>
            <a:r>
              <a:rPr kumimoji="1" lang="en-US" altLang="ja-JP" sz="2000" dirty="0" smtClean="0"/>
              <a:t>orrespond to</a:t>
            </a:r>
          </a:p>
          <a:p>
            <a:r>
              <a:rPr lang="en-US" altLang="ja-JP" sz="2000" dirty="0"/>
              <a:t>t</a:t>
            </a:r>
            <a:r>
              <a:rPr lang="en-US" altLang="ja-JP" sz="2000" dirty="0" smtClean="0"/>
              <a:t>he first row</a:t>
            </a:r>
            <a:endParaRPr kumimoji="1" lang="ja-JP" altLang="en-US" sz="2000" dirty="0"/>
          </a:p>
        </p:txBody>
      </p:sp>
      <p:cxnSp>
        <p:nvCxnSpPr>
          <p:cNvPr id="51" name="直線コネクタ 50"/>
          <p:cNvCxnSpPr>
            <a:stCxn id="47" idx="1"/>
          </p:cNvCxnSpPr>
          <p:nvPr/>
        </p:nvCxnSpPr>
        <p:spPr>
          <a:xfrm flipH="1">
            <a:off x="2081668" y="3074770"/>
            <a:ext cx="2675099" cy="54933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2293015" y="2637036"/>
            <a:ext cx="448269" cy="184259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1" idx="1"/>
          </p:cNvCxnSpPr>
          <p:nvPr/>
        </p:nvCxnSpPr>
        <p:spPr>
          <a:xfrm flipH="1">
            <a:off x="2577777" y="1426122"/>
            <a:ext cx="2138923" cy="64912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1608391" y="4091089"/>
            <a:ext cx="661720" cy="85420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7319686" y="4515637"/>
                <a:ext cx="885307" cy="812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86" y="4515637"/>
                <a:ext cx="885307" cy="8127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テキスト ボックス 78"/>
          <p:cNvSpPr txBox="1"/>
          <p:nvPr/>
        </p:nvSpPr>
        <p:spPr>
          <a:xfrm>
            <a:off x="2726778" y="5637735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Calculation </a:t>
            </a:r>
            <a:r>
              <a:rPr lang="en-US" altLang="ja-JP" sz="2000" dirty="0" smtClean="0"/>
              <a:t>for</a:t>
            </a:r>
          </a:p>
          <a:p>
            <a:pPr algn="ctr"/>
            <a:r>
              <a:rPr kumimoji="1" lang="en-US" altLang="ja-JP" sz="2000" dirty="0" smtClean="0"/>
              <a:t>Summing junction</a:t>
            </a:r>
            <a:endParaRPr kumimoji="1" lang="ja-JP" altLang="en-US" sz="2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16196" y="5651916"/>
            <a:ext cx="2152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Calculation </a:t>
            </a:r>
            <a:r>
              <a:rPr lang="en-US" altLang="ja-JP" sz="2000" dirty="0" smtClean="0"/>
              <a:t>for</a:t>
            </a:r>
          </a:p>
          <a:p>
            <a:pPr algn="ctr"/>
            <a:r>
              <a:rPr kumimoji="1" lang="en-US" altLang="ja-JP" sz="2000" dirty="0" smtClean="0"/>
              <a:t>Threshold function</a:t>
            </a:r>
            <a:endParaRPr kumimoji="1" lang="ja-JP" altLang="en-US" sz="2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0024" y="3405958"/>
            <a:ext cx="1791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</a:t>
            </a:r>
            <a:r>
              <a:rPr kumimoji="1" lang="en-US" altLang="ja-JP" sz="2000" dirty="0" smtClean="0"/>
              <a:t>orrespond to</a:t>
            </a:r>
          </a:p>
          <a:p>
            <a:r>
              <a:rPr lang="en-US" altLang="ja-JP" sz="2000" dirty="0" smtClean="0"/>
              <a:t>the second row</a:t>
            </a:r>
            <a:endParaRPr kumimoji="1" lang="ja-JP" altLang="en-US" sz="20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741284" y="4039618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Weight matrix</a:t>
            </a:r>
            <a:endParaRPr kumimoji="1" lang="ja-JP" altLang="en-US" dirty="0"/>
          </a:p>
        </p:txBody>
      </p:sp>
      <p:sp>
        <p:nvSpPr>
          <p:cNvPr id="96" name="右矢印 95"/>
          <p:cNvSpPr/>
          <p:nvPr/>
        </p:nvSpPr>
        <p:spPr>
          <a:xfrm>
            <a:off x="7000220" y="4774184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9" name="左中かっこ 98"/>
          <p:cNvSpPr/>
          <p:nvPr/>
        </p:nvSpPr>
        <p:spPr>
          <a:xfrm rot="16200000">
            <a:off x="3800787" y="3833429"/>
            <a:ext cx="131425" cy="3477186"/>
          </a:xfrm>
          <a:prstGeom prst="leftBrace">
            <a:avLst>
              <a:gd name="adj1" fmla="val 531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左中かっこ 99"/>
          <p:cNvSpPr/>
          <p:nvPr/>
        </p:nvSpPr>
        <p:spPr>
          <a:xfrm rot="16200000">
            <a:off x="6060503" y="5077904"/>
            <a:ext cx="159694" cy="1017468"/>
          </a:xfrm>
          <a:prstGeom prst="leftBrace">
            <a:avLst>
              <a:gd name="adj1" fmla="val 531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275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Network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8394" y="866610"/>
            <a:ext cx="856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We input sample data and calculate the output on the neural network with random parameter. Of course, the output value also become random.  </a:t>
            </a:r>
            <a:endParaRPr kumimoji="1"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693080" y="3671036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419" y="532833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32" name="楕円 31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40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2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2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2" idx="6"/>
            <a:endCxn id="41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40" idx="6"/>
            <a:endCxn id="41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41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092815" y="3025964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549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7722865" y="3469762"/>
            <a:ext cx="526839" cy="7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Network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8394" y="866610"/>
            <a:ext cx="856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We input sample data and calculate the output on the neural network with random parameter. Of course, the output value also become random.  </a:t>
            </a:r>
            <a:endParaRPr kumimoji="1"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640009" y="3671034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419" y="532833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79450" y="3606437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40" name="楕円 39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5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0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0" idx="6"/>
            <a:endCxn id="46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>
            <a:stCxn id="45" idx="6"/>
            <a:endCxn id="46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46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092815" y="3025964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237393" y="4382665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099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7722865" y="3469762"/>
            <a:ext cx="526839" cy="7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Network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640009" y="3671034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419" y="532833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79450" y="3606437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237393" y="4382665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  <p:sp>
        <p:nvSpPr>
          <p:cNvPr id="40" name="楕円 39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5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0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0" idx="6"/>
            <a:endCxn id="46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>
            <a:stCxn id="45" idx="6"/>
            <a:endCxn id="46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46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041053" y="2996283"/>
            <a:ext cx="931953" cy="48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</a:rPr>
              <a:t>0.16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左右矢印 3"/>
          <p:cNvSpPr/>
          <p:nvPr/>
        </p:nvSpPr>
        <p:spPr>
          <a:xfrm>
            <a:off x="6750043" y="3573762"/>
            <a:ext cx="845127" cy="578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52976" y="2972853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2286" y="881486"/>
            <a:ext cx="776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If </a:t>
            </a:r>
            <a:r>
              <a:rPr lang="en-US" altLang="ja-JP" sz="2400" dirty="0"/>
              <a:t>you change one of the parameters slightly</a:t>
            </a:r>
            <a:r>
              <a:rPr lang="en-US" altLang="ja-JP" sz="2400" dirty="0" smtClean="0"/>
              <a:t>, please </a:t>
            </a:r>
            <a:r>
              <a:rPr lang="en-US" altLang="ja-JP" sz="2400" dirty="0"/>
              <a:t>think about what the output will change.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330325" y="2639213"/>
            <a:ext cx="126989" cy="37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160364" y="2043365"/>
            <a:ext cx="3558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 </a:t>
            </a:r>
            <a:r>
              <a:rPr lang="en-US" altLang="ja-JP" dirty="0" smtClean="0"/>
              <a:t>we</a:t>
            </a:r>
            <a:r>
              <a:rPr kumimoji="1" lang="en-US" altLang="ja-JP" dirty="0" smtClean="0"/>
              <a:t> change this parameter slightly,</a:t>
            </a:r>
          </a:p>
          <a:p>
            <a:r>
              <a:rPr lang="en-US" altLang="ja-JP" dirty="0" smtClean="0"/>
              <a:t>What will happen?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332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673" y="162910"/>
            <a:ext cx="8645235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Difference between Formal Neuron and Sigmoid Neuron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560111" y="1859227"/>
            <a:ext cx="510059" cy="501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80736" y="1224703"/>
            <a:ext cx="510059" cy="1757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4002" y="1287625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6607" y="2551591"/>
            <a:ext cx="269995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3594" y="1987685"/>
            <a:ext cx="951052" cy="23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5405" y="3045425"/>
            <a:ext cx="130071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1709" y="1946457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12" name="楕円 11"/>
          <p:cNvSpPr/>
          <p:nvPr/>
        </p:nvSpPr>
        <p:spPr>
          <a:xfrm>
            <a:off x="2863945" y="1174831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2"/>
          </p:cNvCxnSpPr>
          <p:nvPr/>
        </p:nvCxnSpPr>
        <p:spPr>
          <a:xfrm>
            <a:off x="1534061" y="1438661"/>
            <a:ext cx="1342491" cy="126093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2" idx="2"/>
          </p:cNvCxnSpPr>
          <p:nvPr/>
        </p:nvCxnSpPr>
        <p:spPr>
          <a:xfrm flipH="1">
            <a:off x="1534062" y="1438661"/>
            <a:ext cx="1329883" cy="125874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2" idx="2"/>
          </p:cNvCxnSpPr>
          <p:nvPr/>
        </p:nvCxnSpPr>
        <p:spPr>
          <a:xfrm flipH="1" flipV="1">
            <a:off x="1534061" y="1438661"/>
            <a:ext cx="132988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6"/>
            <a:endCxn id="18" idx="2"/>
          </p:cNvCxnSpPr>
          <p:nvPr/>
        </p:nvCxnSpPr>
        <p:spPr>
          <a:xfrm>
            <a:off x="3598524" y="1438661"/>
            <a:ext cx="828664" cy="6782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876552" y="2435760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427187" y="1853117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7" idx="6"/>
            <a:endCxn id="18" idx="2"/>
          </p:cNvCxnSpPr>
          <p:nvPr/>
        </p:nvCxnSpPr>
        <p:spPr>
          <a:xfrm flipV="1">
            <a:off x="3611132" y="2116947"/>
            <a:ext cx="816057" cy="582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7" idx="2"/>
          </p:cNvCxnSpPr>
          <p:nvPr/>
        </p:nvCxnSpPr>
        <p:spPr>
          <a:xfrm flipH="1" flipV="1">
            <a:off x="1534062" y="2697406"/>
            <a:ext cx="1342491" cy="218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8" idx="6"/>
          </p:cNvCxnSpPr>
          <p:nvPr/>
        </p:nvCxnSpPr>
        <p:spPr>
          <a:xfrm flipH="1">
            <a:off x="5161767" y="2116946"/>
            <a:ext cx="339821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391381" y="1119182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29366" y="1500135"/>
            <a:ext cx="449389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640216" y="2123190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29366" y="2428518"/>
            <a:ext cx="496512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788807" y="1732303"/>
            <a:ext cx="389768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939340" y="1481514"/>
            <a:ext cx="902271" cy="31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</a:rPr>
              <a:t>0.16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92609" y="2054501"/>
            <a:ext cx="469561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830425" y="3016219"/>
            <a:ext cx="528003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408788" y="2483995"/>
            <a:ext cx="512642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2640215" y="15350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2670637" y="2787082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409634" y="185311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32716" y="310322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 flipH="1">
            <a:off x="4237704" y="22715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999783" y="2587684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左右矢印 36"/>
          <p:cNvSpPr/>
          <p:nvPr/>
        </p:nvSpPr>
        <p:spPr>
          <a:xfrm>
            <a:off x="6618273" y="1925603"/>
            <a:ext cx="818210" cy="3691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24298" y="1542084"/>
            <a:ext cx="100615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223449" y="3505802"/>
            <a:ext cx="3002687" cy="2262260"/>
            <a:chOff x="5944520" y="3529063"/>
            <a:chExt cx="2904055" cy="1666962"/>
          </a:xfrm>
        </p:grpSpPr>
        <p:sp>
          <p:nvSpPr>
            <p:cNvPr id="61" name="正方形/長方形 60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4968191" y="3468803"/>
            <a:ext cx="2860555" cy="2230916"/>
            <a:chOff x="4904225" y="3963139"/>
            <a:chExt cx="2860555" cy="2230916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72" name="直線矢印コネクタ 7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テキスト ボックス 77"/>
          <p:cNvSpPr txBox="1"/>
          <p:nvPr/>
        </p:nvSpPr>
        <p:spPr>
          <a:xfrm>
            <a:off x="295331" y="5812987"/>
            <a:ext cx="8571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If we use sigmoid function, we can adjust the parameters </a:t>
            </a:r>
            <a:r>
              <a:rPr kumimoji="1" lang="en-US" altLang="ja-JP" sz="2400" u="sng" dirty="0" smtClean="0"/>
              <a:t>gradually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65004" y="2395906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1406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Exercise2.6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214" y="1874572"/>
            <a:ext cx="3797781" cy="4900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2005" y="1696554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xample1_5</a:t>
            </a:r>
            <a:r>
              <a:rPr kumimoji="1" lang="en-US" altLang="ja-JP" dirty="0" smtClean="0"/>
              <a:t>.m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2324" y="2065837"/>
            <a:ext cx="3222063" cy="45518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l-PL" altLang="ja-JP" sz="1400" dirty="0">
                <a:solidFill>
                  <a:schemeClr val="tx1"/>
                </a:solidFill>
              </a:rPr>
              <a:t>x = [0,0,0,0,1,1,1,1;...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0,0,1,1,0,0,1,1;...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0,1,0,1,0,1,0,1];</a:t>
            </a:r>
          </a:p>
          <a:p>
            <a:endParaRPr lang="pl-PL" altLang="ja-JP" sz="1400" dirty="0">
              <a:solidFill>
                <a:schemeClr val="tx1"/>
              </a:solidFill>
            </a:endParaRPr>
          </a:p>
          <a:p>
            <a:r>
              <a:rPr lang="pl-PL" altLang="ja-JP" sz="1400" dirty="0">
                <a:solidFill>
                  <a:schemeClr val="tx1"/>
                </a:solidFill>
              </a:rPr>
              <a:t>w = [0.5, 1.0, 0.5;...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0.0, 0.5, 1.0;...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1.0, 0.5, 0.0];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h = [0.5;...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1.0;...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0.0];</a:t>
            </a:r>
          </a:p>
          <a:p>
            <a:endParaRPr lang="pl-PL" altLang="ja-JP" sz="1400" dirty="0">
              <a:solidFill>
                <a:schemeClr val="tx1"/>
              </a:solidFill>
            </a:endParaRPr>
          </a:p>
          <a:p>
            <a:r>
              <a:rPr lang="pl-PL" altLang="ja-JP" sz="1400" dirty="0">
                <a:solidFill>
                  <a:schemeClr val="tx1"/>
                </a:solidFill>
              </a:rPr>
              <a:t>u = [1.0, 0.5, 0.0;...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0.5, 0.0, 1.0];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g = [1.0;...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0.0];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layer1 = FormalNeuronLayer(w,h);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layer2 = FormalNeuronLayer(u,g);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y = layer1.forward(x)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z = layer2.forward(y)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42214" y="496225"/>
            <a:ext cx="7731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212121"/>
                </a:solidFill>
                <a:latin typeface="arial" panose="020B0604020202020204" pitchFamily="34" charset="0"/>
              </a:rPr>
              <a:t>Based on </a:t>
            </a:r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the example1_5.m, </a:t>
            </a:r>
            <a:r>
              <a:rPr lang="en-US" altLang="ja-JP" dirty="0">
                <a:solidFill>
                  <a:srgbClr val="212121"/>
                </a:solidFill>
                <a:latin typeface="arial" panose="020B0604020202020204" pitchFamily="34" charset="0"/>
              </a:rPr>
              <a:t>create </a:t>
            </a:r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excrcise2_6.m with sigmoid function instead of formal neuron as follows. Then compare the difference between the results of example1_5.m and excrcise2_6.m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889523" y="1874572"/>
            <a:ext cx="3797781" cy="4900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54427" y="2029870"/>
            <a:ext cx="3017240" cy="46656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l-PL" altLang="ja-JP" sz="1200" dirty="0">
                <a:solidFill>
                  <a:schemeClr val="tx1"/>
                </a:solidFill>
              </a:rPr>
              <a:t>x = [0,0,0,0,1,1,1,1;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0,0,1,1,0,0,1,1;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0,1,0,1,0,1,0,1];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w = [0.5, 1.0, 0.5;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0.0, 0.5, 1.0;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1.0, 0.5, 0.0];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b = [-0.5;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     -1.0;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     -0.0];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u = [1.0, 0.5, 0.0;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0.5, 0.0, 1.0];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c = [-1.0;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     -0.0];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layer1 = Affine(w,b);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layer2 = Sigmoid();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layer3 = Affine(u,c);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layer4 = Sigmoid();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z = layer4.forward(q)</a:t>
            </a:r>
          </a:p>
        </p:txBody>
      </p:sp>
      <p:sp>
        <p:nvSpPr>
          <p:cNvPr id="15" name="右中かっこ 14"/>
          <p:cNvSpPr/>
          <p:nvPr/>
        </p:nvSpPr>
        <p:spPr>
          <a:xfrm>
            <a:off x="3521887" y="5455822"/>
            <a:ext cx="205005" cy="1095382"/>
          </a:xfrm>
          <a:prstGeom prst="rightBrace">
            <a:avLst>
              <a:gd name="adj1" fmla="val 701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592" y="5600202"/>
            <a:ext cx="1372985" cy="806622"/>
            <a:chOff x="3748734" y="5600637"/>
            <a:chExt cx="1372985" cy="806622"/>
          </a:xfrm>
        </p:grpSpPr>
        <p:sp>
          <p:nvSpPr>
            <p:cNvPr id="16" name="右矢印 15"/>
            <p:cNvSpPr/>
            <p:nvPr/>
          </p:nvSpPr>
          <p:spPr>
            <a:xfrm>
              <a:off x="3748734" y="5600637"/>
              <a:ext cx="1372985" cy="806622"/>
            </a:xfrm>
            <a:prstGeom prst="rightArrow">
              <a:avLst>
                <a:gd name="adj1" fmla="val 7154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825129" y="5834671"/>
              <a:ext cx="932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bg1"/>
                  </a:solidFill>
                </a:rPr>
                <a:t>Change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070727" y="1700257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exercise2_6</a:t>
            </a:r>
            <a:r>
              <a:rPr kumimoji="1" lang="en-US" altLang="ja-JP" dirty="0" smtClean="0"/>
              <a:t>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9852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 smtClean="0"/>
              <a:t>Loss Function</a:t>
            </a:r>
            <a:endParaRPr kumimoji="1" lang="ja-JP" altLang="en-US" sz="6000" b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【review】 Basic Idea of Learning </a:t>
            </a:r>
            <a:r>
              <a:rPr lang="en-US" altLang="ja-JP" dirty="0"/>
              <a:t>N</a:t>
            </a:r>
            <a:r>
              <a:rPr lang="en-US" altLang="ja-JP" dirty="0" smtClean="0"/>
              <a:t>eural </a:t>
            </a:r>
            <a:r>
              <a:rPr lang="en-US" altLang="ja-JP" dirty="0"/>
              <a:t>N</a:t>
            </a:r>
            <a:r>
              <a:rPr lang="en-US" altLang="ja-JP" dirty="0" smtClean="0"/>
              <a:t>etwork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7722865" y="3469762"/>
            <a:ext cx="526839" cy="7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87" name="正方形/長方形 86"/>
          <p:cNvSpPr/>
          <p:nvPr/>
        </p:nvSpPr>
        <p:spPr>
          <a:xfrm>
            <a:off x="5640009" y="3671034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0.50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44772" y="5296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879450" y="3606437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341589" y="4356336"/>
            <a:ext cx="1367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Trainig</a:t>
            </a:r>
            <a:r>
              <a:rPr lang="en-US" altLang="ja-JP" dirty="0" smtClean="0"/>
              <a:t> label</a:t>
            </a:r>
          </a:p>
          <a:p>
            <a:pPr algn="ctr"/>
            <a:r>
              <a:rPr lang="en-US" altLang="ja-JP" dirty="0"/>
              <a:t>f</a:t>
            </a:r>
            <a:r>
              <a:rPr lang="en-US" altLang="ja-JP" dirty="0" smtClean="0"/>
              <a:t>or the input</a:t>
            </a:r>
            <a:endParaRPr kumimoji="1" lang="ja-JP" altLang="en-US" dirty="0"/>
          </a:p>
        </p:txBody>
      </p:sp>
      <p:sp>
        <p:nvSpPr>
          <p:cNvPr id="91" name="楕円 90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>
            <a:endCxn id="96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91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91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91" idx="6"/>
            <a:endCxn id="97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>
            <a:stCxn id="96" idx="6"/>
            <a:endCxn id="97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96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endCxn id="97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直線コネクタ 109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114" name="直線コネクタ 113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16" name="左右矢印 115"/>
          <p:cNvSpPr/>
          <p:nvPr/>
        </p:nvSpPr>
        <p:spPr>
          <a:xfrm>
            <a:off x="6750043" y="3573762"/>
            <a:ext cx="845127" cy="578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652976" y="2972853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394" y="866610"/>
            <a:ext cx="856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We input sample data and calculate the output on the neural network with random parameter. Of course, the output value also become random.  </a:t>
            </a:r>
            <a:endParaRPr kumimoji="1" lang="ja-JP" altLang="en-US" sz="24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4233792" y="3071494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35272" y="5145717"/>
            <a:ext cx="432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 need to evaluate how different between the outpu</a:t>
            </a:r>
            <a:r>
              <a:rPr lang="en-US" altLang="ja-JP" dirty="0" smtClean="0"/>
              <a:t>t and the training label.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588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Loss </a:t>
            </a:r>
            <a:r>
              <a:rPr lang="en-US" altLang="ja-JP" dirty="0"/>
              <a:t>F</a:t>
            </a:r>
            <a:r>
              <a:rPr kumimoji="1" lang="en-US" altLang="ja-JP" dirty="0" smtClean="0"/>
              <a:t>unction (or Cost Function)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170" y="920823"/>
            <a:ext cx="8726161" cy="1507485"/>
          </a:xfrm>
        </p:spPr>
        <p:txBody>
          <a:bodyPr>
            <a:normAutofit lnSpcReduction="10000"/>
          </a:bodyPr>
          <a:lstStyle/>
          <a:p>
            <a:r>
              <a:rPr lang="ja-JP" altLang="en-US" sz="2400" dirty="0" smtClean="0"/>
              <a:t>　</a:t>
            </a:r>
            <a:r>
              <a:rPr lang="en-US" altLang="ja-JP" sz="2400" dirty="0"/>
              <a:t>A loss function (or a cost function) is a function that calculates how </a:t>
            </a:r>
            <a:r>
              <a:rPr lang="en-US" altLang="ja-JP" sz="2400" dirty="0" smtClean="0"/>
              <a:t>different </a:t>
            </a:r>
            <a:r>
              <a:rPr lang="en-US" altLang="ja-JP" sz="2400" dirty="0"/>
              <a:t>between an output  and a </a:t>
            </a:r>
            <a:r>
              <a:rPr lang="en-US" altLang="ja-JP" sz="2400" dirty="0" smtClean="0"/>
              <a:t>training label, i.e. correct value.</a:t>
            </a:r>
          </a:p>
          <a:p>
            <a:r>
              <a:rPr lang="en-US" altLang="ja-JP" sz="2400" dirty="0" smtClean="0"/>
              <a:t>One of the most useful cost function is MSE (Mean Squared Error) as follows.</a:t>
            </a:r>
          </a:p>
          <a:p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w</a:t>
                </a:r>
                <a:r>
                  <a:rPr kumimoji="1" lang="en-US" altLang="ja-JP" sz="2400" dirty="0" smtClean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sz="2400" dirty="0" smtClean="0"/>
                  <a:t> is a </a:t>
                </a:r>
                <a:r>
                  <a:rPr lang="en-US" altLang="ja-JP" sz="2400" dirty="0" smtClean="0"/>
                  <a:t>dimension of output ( i.e., a number of neurons in the output layer</a:t>
                </a:r>
                <a:r>
                  <a:rPr kumimoji="1" lang="en-US" altLang="ja-JP" sz="2400" dirty="0" smtClean="0"/>
                  <a:t>) 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blipFill>
                <a:blip r:embed="rId3"/>
                <a:stretch>
                  <a:fillRect l="-1136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68860" y="4415733"/>
            <a:ext cx="443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MSE is always positive value.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46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Calculation Example of MSE</a:t>
            </a:r>
            <a:endParaRPr kumimoji="1"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502547" y="996165"/>
            <a:ext cx="8173278" cy="3477994"/>
            <a:chOff x="744772" y="2310237"/>
            <a:chExt cx="8173278" cy="3477994"/>
          </a:xfrm>
        </p:grpSpPr>
        <p:sp>
          <p:nvSpPr>
            <p:cNvPr id="40" name="正方形/長方形 39"/>
            <p:cNvSpPr/>
            <p:nvPr/>
          </p:nvSpPr>
          <p:spPr>
            <a:xfrm>
              <a:off x="7722865" y="3469762"/>
              <a:ext cx="526839" cy="7864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823755" y="2475571"/>
              <a:ext cx="526839" cy="2754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971734" y="2574158"/>
              <a:ext cx="29189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3200" dirty="0" smtClean="0"/>
                <a:t>1</a:t>
              </a:r>
              <a:endParaRPr kumimoji="1" lang="ja-JP" altLang="en-US" sz="32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84754" y="4554579"/>
              <a:ext cx="27887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3200" dirty="0" smtClean="0"/>
                <a:t>0</a:t>
              </a:r>
              <a:endParaRPr kumimoji="1" lang="ja-JP" altLang="en-US" sz="3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640009" y="3671034"/>
              <a:ext cx="982339" cy="363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3200" dirty="0" smtClean="0">
                  <a:solidFill>
                    <a:schemeClr val="tx1"/>
                  </a:solidFill>
                </a:rPr>
                <a:t>-0.15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44772" y="529664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Input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7879450" y="3606437"/>
              <a:ext cx="29189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3200" dirty="0" smtClean="0"/>
                <a:t>1</a:t>
              </a:r>
              <a:endParaRPr kumimoji="1" lang="ja-JP" altLang="en-US" sz="32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132753" y="4356336"/>
              <a:ext cx="17852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 smtClean="0"/>
                <a:t>Trainig</a:t>
              </a:r>
              <a:r>
                <a:rPr lang="en-US" altLang="ja-JP" dirty="0" smtClean="0"/>
                <a:t> label</a:t>
              </a:r>
            </a:p>
            <a:p>
              <a:pPr algn="ctr"/>
              <a:r>
                <a:rPr lang="en-US" altLang="ja-JP" dirty="0" smtClean="0"/>
                <a:t>(Correct value</a:t>
              </a:r>
            </a:p>
            <a:p>
              <a:pPr algn="ctr"/>
              <a:r>
                <a:rPr lang="en-US" altLang="ja-JP" dirty="0" smtClean="0"/>
                <a:t>corresponding to</a:t>
              </a:r>
            </a:p>
            <a:p>
              <a:pPr algn="ctr"/>
              <a:r>
                <a:rPr lang="en-US" altLang="ja-JP" dirty="0" smtClean="0"/>
                <a:t>the input)</a:t>
              </a:r>
              <a:endParaRPr kumimoji="1" lang="ja-JP" altLang="en-US" dirty="0"/>
            </a:p>
          </p:txBody>
        </p:sp>
        <p:sp>
          <p:nvSpPr>
            <p:cNvPr id="48" name="楕円 47"/>
            <p:cNvSpPr/>
            <p:nvPr/>
          </p:nvSpPr>
          <p:spPr>
            <a:xfrm>
              <a:off x="2872207" y="2397429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>
              <a:endCxn id="53" idx="2"/>
            </p:cNvCxnSpPr>
            <p:nvPr/>
          </p:nvCxnSpPr>
          <p:spPr>
            <a:xfrm>
              <a:off x="1498573" y="2810806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2"/>
            </p:cNvCxnSpPr>
            <p:nvPr/>
          </p:nvCxnSpPr>
          <p:spPr>
            <a:xfrm flipH="1">
              <a:off x="1498574" y="2810807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8" idx="2"/>
            </p:cNvCxnSpPr>
            <p:nvPr/>
          </p:nvCxnSpPr>
          <p:spPr>
            <a:xfrm flipH="1" flipV="1">
              <a:off x="1498573" y="2810806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48" idx="6"/>
              <a:endCxn id="54" idx="2"/>
            </p:cNvCxnSpPr>
            <p:nvPr/>
          </p:nvCxnSpPr>
          <p:spPr>
            <a:xfrm>
              <a:off x="3630952" y="2810806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/>
            <p:cNvSpPr/>
            <p:nvPr/>
          </p:nvSpPr>
          <p:spPr>
            <a:xfrm>
              <a:off x="2885229" y="4373091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4486876" y="3460188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矢印コネクタ 54"/>
            <p:cNvCxnSpPr>
              <a:stCxn id="53" idx="6"/>
              <a:endCxn id="54" idx="2"/>
            </p:cNvCxnSpPr>
            <p:nvPr/>
          </p:nvCxnSpPr>
          <p:spPr>
            <a:xfrm flipV="1">
              <a:off x="3643974" y="3873565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53" idx="2"/>
            </p:cNvCxnSpPr>
            <p:nvPr/>
          </p:nvCxnSpPr>
          <p:spPr>
            <a:xfrm flipH="1" flipV="1">
              <a:off x="1498574" y="4783047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endCxn id="54" idx="6"/>
            </p:cNvCxnSpPr>
            <p:nvPr/>
          </p:nvCxnSpPr>
          <p:spPr>
            <a:xfrm flipH="1">
              <a:off x="5245621" y="3873564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2384097" y="2310237"/>
              <a:ext cx="402634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0.22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113462" y="2907126"/>
              <a:ext cx="464173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-0.13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1118" y="3883348"/>
              <a:ext cx="402634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0.32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113462" y="4361745"/>
              <a:ext cx="512846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-0.25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794597" y="3270893"/>
              <a:ext cx="402590" cy="363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0.36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728132" y="3775723"/>
              <a:ext cx="485008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-0.30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837584" y="5282573"/>
              <a:ext cx="545373" cy="363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-0.28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467871" y="4448668"/>
              <a:ext cx="529507" cy="363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0.22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コネクタ 65"/>
            <p:cNvCxnSpPr/>
            <p:nvPr/>
          </p:nvCxnSpPr>
          <p:spPr>
            <a:xfrm flipH="1">
              <a:off x="2641117" y="2961815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>
              <a:off x="2672540" y="4923553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/>
            <p:cNvSpPr txBox="1"/>
            <p:nvPr/>
          </p:nvSpPr>
          <p:spPr>
            <a:xfrm>
              <a:off x="2402950" y="34601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2426792" y="54188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70" name="直線コネクタ 69"/>
            <p:cNvCxnSpPr/>
            <p:nvPr/>
          </p:nvCxnSpPr>
          <p:spPr>
            <a:xfrm flipH="1">
              <a:off x="4291159" y="4115785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/>
            <p:cNvSpPr txBox="1"/>
            <p:nvPr/>
          </p:nvSpPr>
          <p:spPr>
            <a:xfrm>
              <a:off x="4045411" y="4611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72" name="左右矢印 71"/>
            <p:cNvSpPr/>
            <p:nvPr/>
          </p:nvSpPr>
          <p:spPr>
            <a:xfrm>
              <a:off x="6750043" y="3573762"/>
              <a:ext cx="845127" cy="5784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6652976" y="2972853"/>
              <a:ext cx="1039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Compare</a:t>
              </a:r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233792" y="3071494"/>
              <a:ext cx="485008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0.16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441990" y="4644924"/>
            <a:ext cx="639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For example, we can calculate the MSE as follows.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729509" y="5249975"/>
                <a:ext cx="8019183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i-FI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i-FI" altLang="ja-JP" sz="2400" b="0" i="1" smtClean="0">
                              <a:latin typeface="Cambria Math" panose="02040503050406030204" pitchFamily="18" charset="0"/>
                            </a:rPr>
                            <m:t>.15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fi-FI" altLang="ja-JP" sz="2400" b="0" i="1" smtClean="0">
                          <a:latin typeface="Cambria Math" panose="02040503050406030204" pitchFamily="18" charset="0"/>
                        </a:rPr>
                        <m:t>66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125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9" y="5249975"/>
                <a:ext cx="8019183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39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6536037" y="3501705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298224" y="3495695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8006137" y="3508935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8690415" y="3510320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37379" y="1028396"/>
            <a:ext cx="475647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148406" y="1028396"/>
            <a:ext cx="410274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05844" y="1024948"/>
            <a:ext cx="359392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656254" y="1016727"/>
            <a:ext cx="410274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Calculation Example of MSE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326" y="1102630"/>
            <a:ext cx="17618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0   0   1   1  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7284" y="3078047"/>
            <a:ext cx="16749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0   1   0   1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6364137" y="2212191"/>
            <a:ext cx="2779863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0.48   0.47  0.50  0.49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1120" y="40859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3639723" y="92590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2"/>
          </p:cNvCxnSpPr>
          <p:nvPr/>
        </p:nvCxnSpPr>
        <p:spPr>
          <a:xfrm>
            <a:off x="2266089" y="1339278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2" idx="2"/>
          </p:cNvCxnSpPr>
          <p:nvPr/>
        </p:nvCxnSpPr>
        <p:spPr>
          <a:xfrm flipH="1">
            <a:off x="2266090" y="1339279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2" idx="2"/>
          </p:cNvCxnSpPr>
          <p:nvPr/>
        </p:nvCxnSpPr>
        <p:spPr>
          <a:xfrm flipH="1" flipV="1">
            <a:off x="2266089" y="1339278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6"/>
            <a:endCxn id="18" idx="2"/>
          </p:cNvCxnSpPr>
          <p:nvPr/>
        </p:nvCxnSpPr>
        <p:spPr>
          <a:xfrm>
            <a:off x="4398468" y="1339278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652745" y="2901563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254392" y="1988660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7" idx="6"/>
            <a:endCxn id="18" idx="2"/>
          </p:cNvCxnSpPr>
          <p:nvPr/>
        </p:nvCxnSpPr>
        <p:spPr>
          <a:xfrm flipV="1">
            <a:off x="4411490" y="2402037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7" idx="2"/>
          </p:cNvCxnSpPr>
          <p:nvPr/>
        </p:nvCxnSpPr>
        <p:spPr>
          <a:xfrm flipH="1" flipV="1">
            <a:off x="2266090" y="3311519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8" idx="6"/>
          </p:cNvCxnSpPr>
          <p:nvPr/>
        </p:nvCxnSpPr>
        <p:spPr>
          <a:xfrm flipH="1">
            <a:off x="6013137" y="2402036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151613" y="838709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880978" y="1435598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45151" y="2411820"/>
            <a:ext cx="466117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-0.82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880978" y="2890217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562113" y="1799365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0.76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495648" y="2304195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05100" y="3811045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235387" y="2977140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3408633" y="1490287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3440056" y="345202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170466" y="1988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94308" y="3947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5058675" y="2644257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812927" y="3139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6" name="左右矢印 35"/>
          <p:cNvSpPr/>
          <p:nvPr/>
        </p:nvSpPr>
        <p:spPr>
          <a:xfrm rot="5400000">
            <a:off x="6300593" y="2879201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001308" y="1599966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0.96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583427" y="346830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0        1         1       0</a:t>
            </a:r>
            <a:endParaRPr kumimoji="1" lang="ja-JP" altLang="en-US" sz="2400" dirty="0"/>
          </a:p>
        </p:txBody>
      </p:sp>
      <p:sp>
        <p:nvSpPr>
          <p:cNvPr id="45" name="左右矢印 44"/>
          <p:cNvSpPr/>
          <p:nvPr/>
        </p:nvSpPr>
        <p:spPr>
          <a:xfrm rot="5400000">
            <a:off x="7052624" y="2884994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右矢印 45"/>
          <p:cNvSpPr/>
          <p:nvPr/>
        </p:nvSpPr>
        <p:spPr>
          <a:xfrm rot="5400000">
            <a:off x="7786303" y="2874746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右矢印 46"/>
          <p:cNvSpPr/>
          <p:nvPr/>
        </p:nvSpPr>
        <p:spPr>
          <a:xfrm rot="5400000">
            <a:off x="8462776" y="2874746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29634" y="4402685"/>
                <a:ext cx="8366586" cy="1959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400" i="1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(0.48−0)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(0.47−1)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(0.50−1)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(0.49−0)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sz="24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=0.125175</m:t>
                    </m:r>
                  </m:oMath>
                </a14:m>
                <a:endParaRPr lang="en-US" altLang="ja-JP" sz="240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4" y="4402685"/>
                <a:ext cx="8366586" cy="1959383"/>
              </a:xfrm>
              <a:prstGeom prst="rect">
                <a:avLst/>
              </a:prstGeom>
              <a:blipFill>
                <a:blip r:embed="rId2"/>
                <a:stretch>
                  <a:fillRect b="-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05844" y="3802223"/>
                <a:ext cx="437364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44" y="3802223"/>
                <a:ext cx="437364" cy="288477"/>
              </a:xfrm>
              <a:prstGeom prst="rect">
                <a:avLst/>
              </a:prstGeom>
              <a:blipFill>
                <a:blip r:embed="rId3"/>
                <a:stretch>
                  <a:fillRect l="-6944" t="-8511" r="-97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43914" y="3809019"/>
                <a:ext cx="43435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14" y="3809019"/>
                <a:ext cx="434350" cy="288477"/>
              </a:xfrm>
              <a:prstGeom prst="rect">
                <a:avLst/>
              </a:prstGeom>
              <a:blipFill>
                <a:blip r:embed="rId4"/>
                <a:stretch>
                  <a:fillRect l="-7042" t="-8511" r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148406" y="3810720"/>
                <a:ext cx="43435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06" y="3810720"/>
                <a:ext cx="434350" cy="288477"/>
              </a:xfrm>
              <a:prstGeom prst="rect">
                <a:avLst/>
              </a:prstGeom>
              <a:blipFill>
                <a:blip r:embed="rId5"/>
                <a:stretch>
                  <a:fillRect l="-6944" t="-85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642371" y="3803626"/>
                <a:ext cx="43435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71" y="3803626"/>
                <a:ext cx="434350" cy="288477"/>
              </a:xfrm>
              <a:prstGeom prst="rect">
                <a:avLst/>
              </a:prstGeom>
              <a:blipFill>
                <a:blip r:embed="rId6"/>
                <a:stretch>
                  <a:fillRect l="-6944" t="-85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571314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14" y="3941382"/>
                <a:ext cx="536557" cy="384657"/>
              </a:xfrm>
              <a:prstGeom prst="rect">
                <a:avLst/>
              </a:prstGeom>
              <a:blipFill>
                <a:blip r:embed="rId7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7277335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335" y="3941382"/>
                <a:ext cx="536557" cy="384657"/>
              </a:xfrm>
              <a:prstGeom prst="rect">
                <a:avLst/>
              </a:prstGeom>
              <a:blipFill>
                <a:blip r:embed="rId8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7977186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86" y="3941382"/>
                <a:ext cx="536557" cy="384657"/>
              </a:xfrm>
              <a:prstGeom prst="rect">
                <a:avLst/>
              </a:prstGeom>
              <a:blipFill>
                <a:blip r:embed="rId9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24866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866" y="3941382"/>
                <a:ext cx="536557" cy="384657"/>
              </a:xfrm>
              <a:prstGeom prst="rect">
                <a:avLst/>
              </a:prstGeom>
              <a:blipFill>
                <a:blip r:embed="rId10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536037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37" y="1820526"/>
                <a:ext cx="561564" cy="384657"/>
              </a:xfrm>
              <a:prstGeom prst="rect">
                <a:avLst/>
              </a:prstGeom>
              <a:blipFill>
                <a:blip r:embed="rId11"/>
                <a:stretch>
                  <a:fillRect l="-6522" t="-4762" r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242058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58" y="1820526"/>
                <a:ext cx="561564" cy="384657"/>
              </a:xfrm>
              <a:prstGeom prst="rect">
                <a:avLst/>
              </a:prstGeom>
              <a:blipFill>
                <a:blip r:embed="rId12"/>
                <a:stretch>
                  <a:fillRect l="-6522" t="-4762" r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7941909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09" y="1820526"/>
                <a:ext cx="561564" cy="384657"/>
              </a:xfrm>
              <a:prstGeom prst="rect">
                <a:avLst/>
              </a:prstGeom>
              <a:blipFill>
                <a:blip r:embed="rId13"/>
                <a:stretch>
                  <a:fillRect l="-7609" t="-4762" r="-9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589589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89" y="1820526"/>
                <a:ext cx="561564" cy="384657"/>
              </a:xfrm>
              <a:prstGeom prst="rect">
                <a:avLst/>
              </a:prstGeom>
              <a:blipFill>
                <a:blip r:embed="rId14"/>
                <a:stretch>
                  <a:fillRect l="-6522" t="-4762" r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7475187" y="134885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Outputs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164217" y="4335933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Training labels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3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294993" y="1572491"/>
            <a:ext cx="1558097" cy="465799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134055" y="1545203"/>
            <a:ext cx="1839977" cy="4668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69915" y="1588124"/>
            <a:ext cx="946863" cy="4673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946968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【review】 </a:t>
            </a:r>
            <a:r>
              <a:rPr kumimoji="1" lang="en-US" altLang="ja-JP" dirty="0" smtClean="0"/>
              <a:t>Multiple Layer Neura</a:t>
            </a:r>
            <a:r>
              <a:rPr lang="en-US" altLang="ja-JP" dirty="0" smtClean="0"/>
              <a:t>l Network (Perceptron)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38486" y="386373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67" idx="6"/>
          </p:cNvCxnSpPr>
          <p:nvPr/>
        </p:nvCxnSpPr>
        <p:spPr>
          <a:xfrm>
            <a:off x="2145669" y="2478409"/>
            <a:ext cx="1692817" cy="16093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80" idx="6"/>
          </p:cNvCxnSpPr>
          <p:nvPr/>
        </p:nvCxnSpPr>
        <p:spPr>
          <a:xfrm flipH="1">
            <a:off x="2108556" y="4391375"/>
            <a:ext cx="1785518" cy="15283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70" idx="6"/>
          </p:cNvCxnSpPr>
          <p:nvPr/>
        </p:nvCxnSpPr>
        <p:spPr>
          <a:xfrm flipH="1" flipV="1">
            <a:off x="2137989" y="4199582"/>
            <a:ext cx="1700497" cy="97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4529602" y="2789135"/>
            <a:ext cx="1376294" cy="1420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978279" y="40706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934578" y="2276431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631" y="39994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7703959" y="2397175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4221897" y="386842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blipFill>
                <a:blip r:embed="rId2"/>
                <a:stretch>
                  <a:fillRect l="-23810" r="-14286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429" r="-1428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838486" y="550064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67" idx="6"/>
            <a:endCxn id="22" idx="1"/>
          </p:cNvCxnSpPr>
          <p:nvPr/>
        </p:nvCxnSpPr>
        <p:spPr>
          <a:xfrm>
            <a:off x="2145669" y="2478409"/>
            <a:ext cx="1794029" cy="31234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0" idx="6"/>
          </p:cNvCxnSpPr>
          <p:nvPr/>
        </p:nvCxnSpPr>
        <p:spPr>
          <a:xfrm flipH="1" flipV="1">
            <a:off x="2108556" y="5919696"/>
            <a:ext cx="1738258" cy="251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70" idx="6"/>
          </p:cNvCxnSpPr>
          <p:nvPr/>
        </p:nvCxnSpPr>
        <p:spPr>
          <a:xfrm flipH="1" flipV="1">
            <a:off x="2137989" y="4199582"/>
            <a:ext cx="1740724" cy="15206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  <a:endCxn id="92" idx="3"/>
          </p:cNvCxnSpPr>
          <p:nvPr/>
        </p:nvCxnSpPr>
        <p:spPr>
          <a:xfrm flipV="1">
            <a:off x="4529602" y="4454042"/>
            <a:ext cx="1457593" cy="13921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21897" y="55053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blipFill>
                <a:blip r:embed="rId5"/>
                <a:stretch>
                  <a:fillRect l="-23256" r="-1395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835593" y="22916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</p:cNvCxnSpPr>
          <p:nvPr/>
        </p:nvCxnSpPr>
        <p:spPr>
          <a:xfrm>
            <a:off x="4526709" y="2637182"/>
            <a:ext cx="1388549" cy="20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183109" y="1748109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09" y="1748109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7059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219004" y="22963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blipFill>
                <a:blip r:embed="rId7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80" idx="6"/>
          </p:cNvCxnSpPr>
          <p:nvPr/>
        </p:nvCxnSpPr>
        <p:spPr>
          <a:xfrm flipH="1">
            <a:off x="2108556" y="2844088"/>
            <a:ext cx="1770156" cy="30756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2"/>
            <a:endCxn id="70" idx="6"/>
          </p:cNvCxnSpPr>
          <p:nvPr/>
        </p:nvCxnSpPr>
        <p:spPr>
          <a:xfrm flipH="1">
            <a:off x="2137989" y="2637182"/>
            <a:ext cx="1697604" cy="1562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67" idx="6"/>
          </p:cNvCxnSpPr>
          <p:nvPr/>
        </p:nvCxnSpPr>
        <p:spPr>
          <a:xfrm>
            <a:off x="2145669" y="2478409"/>
            <a:ext cx="1726706" cy="282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5884897" y="229627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blipFill>
                <a:blip r:embed="rId9"/>
                <a:stretch>
                  <a:fillRect l="-20833" r="-625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5881500" y="549671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blipFill>
                <a:blip r:embed="rId10"/>
                <a:stretch>
                  <a:fillRect l="-16981" r="-754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>
            <a:endCxn id="55" idx="1"/>
          </p:cNvCxnSpPr>
          <p:nvPr/>
        </p:nvCxnSpPr>
        <p:spPr>
          <a:xfrm>
            <a:off x="4521386" y="2664753"/>
            <a:ext cx="1461326" cy="29331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92" idx="2"/>
          </p:cNvCxnSpPr>
          <p:nvPr/>
        </p:nvCxnSpPr>
        <p:spPr>
          <a:xfrm>
            <a:off x="4542314" y="4206728"/>
            <a:ext cx="1343669" cy="29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22" idx="6"/>
            <a:endCxn id="55" idx="2"/>
          </p:cNvCxnSpPr>
          <p:nvPr/>
        </p:nvCxnSpPr>
        <p:spPr>
          <a:xfrm flipV="1">
            <a:off x="4529602" y="5842270"/>
            <a:ext cx="1351898" cy="39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324038" y="1751192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038" y="1751192"/>
                <a:ext cx="560859" cy="399084"/>
              </a:xfrm>
              <a:prstGeom prst="rect">
                <a:avLst/>
              </a:prstGeom>
              <a:blipFill>
                <a:blip r:embed="rId11"/>
                <a:stretch>
                  <a:fillRect l="-6522" r="-869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弧 72"/>
          <p:cNvSpPr/>
          <p:nvPr/>
        </p:nvSpPr>
        <p:spPr>
          <a:xfrm rot="16200000">
            <a:off x="6264552" y="229536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/>
          <p:cNvSpPr/>
          <p:nvPr/>
        </p:nvSpPr>
        <p:spPr>
          <a:xfrm rot="16200000">
            <a:off x="6266738" y="550442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stCxn id="53" idx="6"/>
          </p:cNvCxnSpPr>
          <p:nvPr/>
        </p:nvCxnSpPr>
        <p:spPr>
          <a:xfrm flipV="1">
            <a:off x="6576013" y="2637181"/>
            <a:ext cx="653384" cy="46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571852" y="5838912"/>
            <a:ext cx="587271" cy="33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blipFill>
                <a:blip r:embed="rId12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blipFill>
                <a:blip r:embed="rId13"/>
                <a:stretch>
                  <a:fillRect l="-10938" r="-625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blipFill>
                <a:blip r:embed="rId14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blipFill>
                <a:blip r:embed="rId15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blipFill>
                <a:blip r:embed="rId16"/>
                <a:stretch>
                  <a:fillRect l="-10714" r="-53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964000" y="238757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956320" y="410874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926887" y="58288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  <a:endCxn id="63" idx="3"/>
          </p:cNvCxnSpPr>
          <p:nvPr/>
        </p:nvCxnSpPr>
        <p:spPr>
          <a:xfrm flipH="1" flipV="1">
            <a:off x="1640755" y="2477315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  <a:endCxn id="64" idx="3"/>
          </p:cNvCxnSpPr>
          <p:nvPr/>
        </p:nvCxnSpPr>
        <p:spPr>
          <a:xfrm flipH="1">
            <a:off x="1619631" y="4199582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  <a:endCxn id="66" idx="3"/>
          </p:cNvCxnSpPr>
          <p:nvPr/>
        </p:nvCxnSpPr>
        <p:spPr>
          <a:xfrm flipH="1">
            <a:off x="1618640" y="5919696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01858" y="1399274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186892" y="1397772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81668" y="1391944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1229560" y="31547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1199101" y="4998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8032" y="874402"/>
            <a:ext cx="551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Generally, three layer neural network is often used.</a:t>
            </a:r>
            <a:endParaRPr kumimoji="1" lang="ja-JP" altLang="en-US" sz="2000" dirty="0"/>
          </a:p>
        </p:txBody>
      </p:sp>
      <p:sp>
        <p:nvSpPr>
          <p:cNvPr id="9" name="下矢印 8"/>
          <p:cNvSpPr/>
          <p:nvPr/>
        </p:nvSpPr>
        <p:spPr>
          <a:xfrm>
            <a:off x="3301163" y="2174849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5885983" y="386413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円弧 93"/>
          <p:cNvSpPr/>
          <p:nvPr/>
        </p:nvSpPr>
        <p:spPr>
          <a:xfrm rot="16200000">
            <a:off x="6265638" y="38632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2" idx="6"/>
          </p:cNvCxnSpPr>
          <p:nvPr/>
        </p:nvCxnSpPr>
        <p:spPr>
          <a:xfrm flipV="1">
            <a:off x="6577099" y="4197920"/>
            <a:ext cx="626005" cy="117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4" idx="6"/>
          </p:cNvCxnSpPr>
          <p:nvPr/>
        </p:nvCxnSpPr>
        <p:spPr>
          <a:xfrm>
            <a:off x="4529602" y="4209290"/>
            <a:ext cx="1408583" cy="14932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92" idx="1"/>
          </p:cNvCxnSpPr>
          <p:nvPr/>
        </p:nvCxnSpPr>
        <p:spPr>
          <a:xfrm>
            <a:off x="4556562" y="2644203"/>
            <a:ext cx="1430633" cy="1321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22" idx="6"/>
          </p:cNvCxnSpPr>
          <p:nvPr/>
        </p:nvCxnSpPr>
        <p:spPr>
          <a:xfrm flipV="1">
            <a:off x="4529602" y="2875561"/>
            <a:ext cx="1489992" cy="2970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下矢印 110"/>
          <p:cNvSpPr/>
          <p:nvPr/>
        </p:nvSpPr>
        <p:spPr>
          <a:xfrm>
            <a:off x="5487526" y="2219334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blipFill>
                <a:blip r:embed="rId18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 rot="5400000">
            <a:off x="3951273" y="320227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 rot="5400000">
            <a:off x="3949577" y="49244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 rot="5400000">
            <a:off x="5986129" y="32062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 rot="5400000">
            <a:off x="5986129" y="49200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4994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105"/>
          <p:cNvSpPr/>
          <p:nvPr/>
        </p:nvSpPr>
        <p:spPr>
          <a:xfrm>
            <a:off x="7525508" y="1127766"/>
            <a:ext cx="875013" cy="4773985"/>
          </a:xfrm>
          <a:prstGeom prst="rect">
            <a:avLst/>
          </a:prstGeom>
          <a:solidFill>
            <a:srgbClr val="FB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466491" y="1136364"/>
            <a:ext cx="875013" cy="47739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4892325" y="1136364"/>
            <a:ext cx="1489451" cy="477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117178" y="925353"/>
            <a:ext cx="961651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Affine</a:t>
            </a:r>
            <a:endParaRPr kumimoji="1" lang="ja-JP" altLang="en-US" sz="16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416940" y="928382"/>
            <a:ext cx="961651" cy="33855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Sigmoid</a:t>
            </a:r>
            <a:endParaRPr kumimoji="1" lang="ja-JP" altLang="en-US" sz="1600" dirty="0"/>
          </a:p>
        </p:txBody>
      </p:sp>
      <p:sp>
        <p:nvSpPr>
          <p:cNvPr id="89" name="正方形/長方形 88"/>
          <p:cNvSpPr/>
          <p:nvPr/>
        </p:nvSpPr>
        <p:spPr>
          <a:xfrm>
            <a:off x="3702907" y="1127767"/>
            <a:ext cx="799371" cy="47739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112801" y="1136364"/>
            <a:ext cx="1489451" cy="477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81578" y="1170528"/>
            <a:ext cx="532778" cy="477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489" y="162910"/>
            <a:ext cx="8559210" cy="5938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Multiple Layer NN with LOSS function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2817232" y="3129321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78" idx="6"/>
            <a:endCxn id="4" idx="1"/>
          </p:cNvCxnSpPr>
          <p:nvPr/>
        </p:nvCxnSpPr>
        <p:spPr>
          <a:xfrm>
            <a:off x="2218623" y="1735694"/>
            <a:ext cx="699821" cy="1494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3" idx="3"/>
            <a:endCxn id="101" idx="6"/>
          </p:cNvCxnSpPr>
          <p:nvPr/>
        </p:nvCxnSpPr>
        <p:spPr>
          <a:xfrm flipH="1">
            <a:off x="2214078" y="2147117"/>
            <a:ext cx="701473" cy="30270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100" idx="6"/>
          </p:cNvCxnSpPr>
          <p:nvPr/>
        </p:nvCxnSpPr>
        <p:spPr>
          <a:xfrm flipH="1" flipV="1">
            <a:off x="2214078" y="3454033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rot="16200000">
            <a:off x="8412942" y="3338039"/>
            <a:ext cx="7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LOSS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555562" y="1527559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16200000">
            <a:off x="1754" y="32545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876164" y="3993782"/>
                <a:ext cx="2439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164" y="3993782"/>
                <a:ext cx="243978" cy="299313"/>
              </a:xfrm>
              <a:prstGeom prst="rect">
                <a:avLst/>
              </a:prstGeom>
              <a:blipFill>
                <a:blip r:embed="rId2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539575" y="2976308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5" y="2976308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818" r="-14545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2817232" y="4766229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78" idx="6"/>
            <a:endCxn id="22" idx="1"/>
          </p:cNvCxnSpPr>
          <p:nvPr/>
        </p:nvCxnSpPr>
        <p:spPr>
          <a:xfrm>
            <a:off x="2218623" y="1735694"/>
            <a:ext cx="699821" cy="31317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01" idx="6"/>
          </p:cNvCxnSpPr>
          <p:nvPr/>
        </p:nvCxnSpPr>
        <p:spPr>
          <a:xfrm flipH="1">
            <a:off x="2214078" y="5111787"/>
            <a:ext cx="603154" cy="623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00" idx="6"/>
          </p:cNvCxnSpPr>
          <p:nvPr/>
        </p:nvCxnSpPr>
        <p:spPr>
          <a:xfrm flipH="1" flipV="1">
            <a:off x="2214078" y="3454033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05601" y="4613140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01" y="4613140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765039" y="5547408"/>
                <a:ext cx="25417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039" y="5547408"/>
                <a:ext cx="254172" cy="296428"/>
              </a:xfrm>
              <a:prstGeom prst="rect">
                <a:avLst/>
              </a:prstGeom>
              <a:blipFill>
                <a:blip r:embed="rId5"/>
                <a:stretch>
                  <a:fillRect l="-24390" r="-14634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2814339" y="155721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  <a:endCxn id="157" idx="2"/>
          </p:cNvCxnSpPr>
          <p:nvPr/>
        </p:nvCxnSpPr>
        <p:spPr>
          <a:xfrm flipV="1">
            <a:off x="3505455" y="1892142"/>
            <a:ext cx="1369735" cy="1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320880" y="1291029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80" y="1291029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8235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5747" y="1388801"/>
                <a:ext cx="3752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47" y="1388801"/>
                <a:ext cx="375291" cy="369332"/>
              </a:xfrm>
              <a:prstGeom prst="rect">
                <a:avLst/>
              </a:prstGeom>
              <a:blipFill>
                <a:blip r:embed="rId7"/>
                <a:stretch>
                  <a:fillRect l="-17742" r="-483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896469" y="2421674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469" y="2421674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stCxn id="4" idx="3"/>
            <a:endCxn id="101" idx="6"/>
          </p:cNvCxnSpPr>
          <p:nvPr/>
        </p:nvCxnSpPr>
        <p:spPr>
          <a:xfrm flipH="1">
            <a:off x="2214078" y="3719225"/>
            <a:ext cx="704366" cy="14549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00" idx="6"/>
          </p:cNvCxnSpPr>
          <p:nvPr/>
        </p:nvCxnSpPr>
        <p:spPr>
          <a:xfrm flipH="1">
            <a:off x="2214078" y="2036675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78" idx="6"/>
          </p:cNvCxnSpPr>
          <p:nvPr/>
        </p:nvCxnSpPr>
        <p:spPr>
          <a:xfrm>
            <a:off x="2218623" y="1735694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335643" y="1551016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43" y="1551016"/>
                <a:ext cx="345992" cy="369332"/>
              </a:xfrm>
              <a:prstGeom prst="rect">
                <a:avLst/>
              </a:prstGeom>
              <a:blipFill>
                <a:blip r:embed="rId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98675" y="4754359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75" y="4754359"/>
                <a:ext cx="391966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96721" y="1505571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1" y="1505571"/>
                <a:ext cx="364908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69180" y="3242675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0" y="3242675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1111" r="-925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79916" y="4979779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6" y="4979779"/>
                <a:ext cx="337465" cy="369332"/>
              </a:xfrm>
              <a:prstGeom prst="rect">
                <a:avLst/>
              </a:prstGeom>
              <a:blipFill>
                <a:blip r:embed="rId13"/>
                <a:stretch>
                  <a:fillRect l="-12727" r="-727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454983" y="164443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447303" y="336561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417870" y="508572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</p:cNvCxnSpPr>
          <p:nvPr/>
        </p:nvCxnSpPr>
        <p:spPr>
          <a:xfrm flipH="1" flipV="1">
            <a:off x="1189929" y="1734180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</p:cNvCxnSpPr>
          <p:nvPr/>
        </p:nvCxnSpPr>
        <p:spPr>
          <a:xfrm flipH="1">
            <a:off x="1168805" y="3456447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</p:cNvCxnSpPr>
          <p:nvPr/>
        </p:nvCxnSpPr>
        <p:spPr>
          <a:xfrm flipH="1">
            <a:off x="1167814" y="5176561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33041" y="919785"/>
            <a:ext cx="1079612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Input layer</a:t>
            </a:r>
            <a:endParaRPr kumimoji="1" lang="ja-JP" altLang="en-US" sz="16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337654" y="925353"/>
            <a:ext cx="961651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Affine</a:t>
            </a:r>
            <a:endParaRPr kumimoji="1" lang="ja-JP" altLang="en-US" sz="16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734164" y="24058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703705" y="42494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319937" y="3098814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37" y="3098814"/>
                <a:ext cx="366126" cy="369332"/>
              </a:xfrm>
              <a:prstGeom prst="rect">
                <a:avLst/>
              </a:prstGeom>
              <a:blipFill>
                <a:blip r:embed="rId14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>
            <a:stCxn id="78" idx="2"/>
            <a:endCxn id="67" idx="6"/>
          </p:cNvCxnSpPr>
          <p:nvPr/>
        </p:nvCxnSpPr>
        <p:spPr>
          <a:xfrm flipH="1" flipV="1">
            <a:off x="1694843" y="1735274"/>
            <a:ext cx="716182" cy="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70" idx="6"/>
          </p:cNvCxnSpPr>
          <p:nvPr/>
        </p:nvCxnSpPr>
        <p:spPr>
          <a:xfrm flipH="1">
            <a:off x="1687163" y="3454033"/>
            <a:ext cx="719317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/>
          <p:cNvSpPr/>
          <p:nvPr/>
        </p:nvSpPr>
        <p:spPr>
          <a:xfrm>
            <a:off x="2036954" y="164485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2032409" y="336319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/>
          <p:cNvSpPr/>
          <p:nvPr/>
        </p:nvSpPr>
        <p:spPr>
          <a:xfrm>
            <a:off x="2032409" y="508331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stCxn id="101" idx="2"/>
            <a:endCxn id="80" idx="6"/>
          </p:cNvCxnSpPr>
          <p:nvPr/>
        </p:nvCxnSpPr>
        <p:spPr>
          <a:xfrm flipH="1">
            <a:off x="1657730" y="5174147"/>
            <a:ext cx="748750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0" idx="0"/>
          </p:cNvCxnSpPr>
          <p:nvPr/>
        </p:nvCxnSpPr>
        <p:spPr>
          <a:xfrm flipV="1">
            <a:off x="3032789" y="2248330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3002395" y="3804683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2921381" y="5412424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4" idx="6"/>
            <a:endCxn id="158" idx="2"/>
          </p:cNvCxnSpPr>
          <p:nvPr/>
        </p:nvCxnSpPr>
        <p:spPr>
          <a:xfrm>
            <a:off x="3508348" y="3474879"/>
            <a:ext cx="1346253" cy="16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3822807" y="165462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3817393" y="321165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22" idx="6"/>
            <a:endCxn id="159" idx="2"/>
          </p:cNvCxnSpPr>
          <p:nvPr/>
        </p:nvCxnSpPr>
        <p:spPr>
          <a:xfrm>
            <a:off x="3508348" y="5111787"/>
            <a:ext cx="1328552" cy="289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3795661" y="4874762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5" name="楕円 134"/>
          <p:cNvSpPr/>
          <p:nvPr/>
        </p:nvSpPr>
        <p:spPr>
          <a:xfrm>
            <a:off x="5639424" y="3166456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>
            <a:stCxn id="157" idx="6"/>
            <a:endCxn id="135" idx="1"/>
          </p:cNvCxnSpPr>
          <p:nvPr/>
        </p:nvCxnSpPr>
        <p:spPr>
          <a:xfrm>
            <a:off x="5056859" y="1892142"/>
            <a:ext cx="683777" cy="137552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47" idx="3"/>
            <a:endCxn id="159" idx="6"/>
          </p:cNvCxnSpPr>
          <p:nvPr/>
        </p:nvCxnSpPr>
        <p:spPr>
          <a:xfrm flipH="1">
            <a:off x="5018569" y="2184252"/>
            <a:ext cx="719174" cy="29564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  <a:endCxn id="158" idx="6"/>
          </p:cNvCxnSpPr>
          <p:nvPr/>
        </p:nvCxnSpPr>
        <p:spPr>
          <a:xfrm flipH="1" flipV="1">
            <a:off x="5036270" y="3491168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5698356" y="4030917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356" y="4030917"/>
                <a:ext cx="270138" cy="276999"/>
              </a:xfrm>
              <a:prstGeom prst="rect">
                <a:avLst/>
              </a:prstGeom>
              <a:blipFill>
                <a:blip r:embed="rId15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楕円 140"/>
          <p:cNvSpPr/>
          <p:nvPr/>
        </p:nvSpPr>
        <p:spPr>
          <a:xfrm>
            <a:off x="5639424" y="4803364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>
            <a:stCxn id="157" idx="6"/>
            <a:endCxn id="141" idx="1"/>
          </p:cNvCxnSpPr>
          <p:nvPr/>
        </p:nvCxnSpPr>
        <p:spPr>
          <a:xfrm>
            <a:off x="5056859" y="1892142"/>
            <a:ext cx="683777" cy="30124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1" idx="2"/>
            <a:endCxn id="159" idx="6"/>
          </p:cNvCxnSpPr>
          <p:nvPr/>
        </p:nvCxnSpPr>
        <p:spPr>
          <a:xfrm flipH="1" flipV="1">
            <a:off x="5018569" y="5140708"/>
            <a:ext cx="620855" cy="82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endCxn id="158" idx="6"/>
          </p:cNvCxnSpPr>
          <p:nvPr/>
        </p:nvCxnSpPr>
        <p:spPr>
          <a:xfrm flipH="1" flipV="1">
            <a:off x="5036270" y="3491168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5572327" y="5529375"/>
                <a:ext cx="28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27" y="5529375"/>
                <a:ext cx="289503" cy="276999"/>
              </a:xfrm>
              <a:prstGeom prst="rect">
                <a:avLst/>
              </a:prstGeom>
              <a:blipFill>
                <a:blip r:embed="rId16"/>
                <a:stretch>
                  <a:fillRect l="-12500" r="-416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/>
          <p:cNvSpPr/>
          <p:nvPr/>
        </p:nvSpPr>
        <p:spPr>
          <a:xfrm>
            <a:off x="5636531" y="1594348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/>
          <p:cNvCxnSpPr>
            <a:stCxn id="147" idx="6"/>
          </p:cNvCxnSpPr>
          <p:nvPr/>
        </p:nvCxnSpPr>
        <p:spPr>
          <a:xfrm flipV="1">
            <a:off x="6327647" y="1927829"/>
            <a:ext cx="1335408" cy="120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/>
              <p:cNvSpPr txBox="1"/>
              <p:nvPr/>
            </p:nvSpPr>
            <p:spPr>
              <a:xfrm>
                <a:off x="5718661" y="245880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61" y="2458809"/>
                <a:ext cx="255070" cy="276999"/>
              </a:xfrm>
              <a:prstGeom prst="rect">
                <a:avLst/>
              </a:prstGeom>
              <a:blipFill>
                <a:blip r:embed="rId1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35" idx="3"/>
            <a:endCxn id="159" idx="6"/>
          </p:cNvCxnSpPr>
          <p:nvPr/>
        </p:nvCxnSpPr>
        <p:spPr>
          <a:xfrm flipH="1">
            <a:off x="5018569" y="3756360"/>
            <a:ext cx="722067" cy="138434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endCxn id="158" idx="6"/>
          </p:cNvCxnSpPr>
          <p:nvPr/>
        </p:nvCxnSpPr>
        <p:spPr>
          <a:xfrm flipH="1">
            <a:off x="5036270" y="2073810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7" idx="6"/>
          </p:cNvCxnSpPr>
          <p:nvPr/>
        </p:nvCxnSpPr>
        <p:spPr>
          <a:xfrm>
            <a:off x="5056859" y="1892142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楕円 156"/>
          <p:cNvSpPr/>
          <p:nvPr/>
        </p:nvSpPr>
        <p:spPr>
          <a:xfrm>
            <a:off x="4875190" y="180130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/>
          <p:cNvSpPr/>
          <p:nvPr/>
        </p:nvSpPr>
        <p:spPr>
          <a:xfrm>
            <a:off x="4854601" y="340033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/>
          <p:cNvSpPr/>
          <p:nvPr/>
        </p:nvSpPr>
        <p:spPr>
          <a:xfrm>
            <a:off x="4836900" y="504987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>
            <a:stCxn id="151" idx="0"/>
          </p:cNvCxnSpPr>
          <p:nvPr/>
        </p:nvCxnSpPr>
        <p:spPr>
          <a:xfrm flipV="1">
            <a:off x="5846196" y="2285465"/>
            <a:ext cx="66139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5824587" y="3841818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5743573" y="5449559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6327647" y="3512014"/>
            <a:ext cx="1297257" cy="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6601945" y="166445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6596531" y="322148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6330637" y="5163407"/>
            <a:ext cx="1280549" cy="2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>
          <a:xfrm>
            <a:off x="6574799" y="4884592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075672" y="1450713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72" y="1450713"/>
                <a:ext cx="560859" cy="399084"/>
              </a:xfrm>
              <a:prstGeom prst="rect">
                <a:avLst/>
              </a:prstGeom>
              <a:blipFill>
                <a:blip r:embed="rId18"/>
                <a:stretch>
                  <a:fillRect l="-7609" r="-76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3653356" y="919785"/>
            <a:ext cx="961651" cy="33855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Sigmoid</a:t>
            </a:r>
            <a:endParaRPr kumimoji="1" lang="ja-JP" altLang="en-US" sz="1600" dirty="0"/>
          </a:p>
        </p:txBody>
      </p:sp>
      <p:pic>
        <p:nvPicPr>
          <p:cNvPr id="97" name="図 9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94774" y="1734180"/>
            <a:ext cx="508816" cy="372337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63953" y="3274559"/>
            <a:ext cx="508816" cy="372337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49541" y="4937523"/>
            <a:ext cx="508816" cy="372337"/>
          </a:xfrm>
          <a:prstGeom prst="rect">
            <a:avLst/>
          </a:prstGeom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53021" y="1724574"/>
            <a:ext cx="508816" cy="372337"/>
          </a:xfrm>
          <a:prstGeom prst="rect">
            <a:avLst/>
          </a:prstGeom>
        </p:spPr>
      </p:pic>
      <p:pic>
        <p:nvPicPr>
          <p:cNvPr id="104" name="図 10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58697" y="3273931"/>
            <a:ext cx="508816" cy="372337"/>
          </a:xfrm>
          <a:prstGeom prst="rect">
            <a:avLst/>
          </a:prstGeom>
        </p:spPr>
      </p:pic>
      <p:pic>
        <p:nvPicPr>
          <p:cNvPr id="105" name="図 10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35315" y="4956983"/>
            <a:ext cx="508816" cy="372337"/>
          </a:xfrm>
          <a:prstGeom prst="rect">
            <a:avLst/>
          </a:prstGeom>
        </p:spPr>
      </p:pic>
      <p:sp>
        <p:nvSpPr>
          <p:cNvPr id="107" name="正方形/長方形 106"/>
          <p:cNvSpPr/>
          <p:nvPr/>
        </p:nvSpPr>
        <p:spPr>
          <a:xfrm>
            <a:off x="7663055" y="1664459"/>
            <a:ext cx="633578" cy="373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MSE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7482188" y="924854"/>
            <a:ext cx="961651" cy="338554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MSE</a:t>
            </a:r>
            <a:endParaRPr kumimoji="1" lang="ja-JP" altLang="en-US" sz="1600" dirty="0"/>
          </a:p>
        </p:txBody>
      </p:sp>
      <p:cxnSp>
        <p:nvCxnSpPr>
          <p:cNvPr id="109" name="直線矢印コネクタ 108"/>
          <p:cNvCxnSpPr>
            <a:stCxn id="107" idx="3"/>
            <a:endCxn id="12" idx="0"/>
          </p:cNvCxnSpPr>
          <p:nvPr/>
        </p:nvCxnSpPr>
        <p:spPr>
          <a:xfrm flipV="1">
            <a:off x="8296633" y="3522705"/>
            <a:ext cx="287892" cy="7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5614729" y="5924923"/>
                <a:ext cx="1859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・・・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・・・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29" y="5924923"/>
                <a:ext cx="1859419" cy="369332"/>
              </a:xfrm>
              <a:prstGeom prst="rect">
                <a:avLst/>
              </a:prstGeom>
              <a:blipFill>
                <a:blip r:embed="rId20"/>
                <a:stretch>
                  <a:fillRect l="-163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曲折矢印 26"/>
          <p:cNvSpPr/>
          <p:nvPr/>
        </p:nvSpPr>
        <p:spPr>
          <a:xfrm rot="16200000" flipV="1">
            <a:off x="7479594" y="5541883"/>
            <a:ext cx="699005" cy="667394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23006" y="5943249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Training labels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915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4404997" y="1189120"/>
            <a:ext cx="4212163" cy="28093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2959" y="1189119"/>
            <a:ext cx="3403869" cy="5469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Los</a:t>
            </a:r>
            <a:r>
              <a:rPr lang="en-US" altLang="ja-JP" dirty="0"/>
              <a:t>s</a:t>
            </a:r>
            <a:r>
              <a:rPr kumimoji="1" lang="en-US" altLang="ja-JP" dirty="0" smtClean="0"/>
              <a:t> function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51878" y="1451751"/>
            <a:ext cx="3124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[0,0,1,1;...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0,1,0,1];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 = [0,1,1,0];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[0.12, -0.13;...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-0.82, 0.25];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[0.76;...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-0.28];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[0.96, -0.30];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[0.22];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layer5.forward(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2119" y="1009961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xample2_3.m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11759" y="1009961"/>
            <a:ext cx="8418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MSE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511759" y="1574774"/>
            <a:ext cx="38550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classdef</a:t>
            </a:r>
            <a:r>
              <a:rPr lang="en-US" altLang="ja-JP" dirty="0"/>
              <a:t> MSE &lt; handle</a:t>
            </a:r>
          </a:p>
          <a:p>
            <a:r>
              <a:rPr lang="en-US" altLang="ja-JP" dirty="0" smtClean="0"/>
              <a:t>  methods      </a:t>
            </a:r>
            <a:endParaRPr lang="en-US" altLang="ja-JP" dirty="0"/>
          </a:p>
          <a:p>
            <a:r>
              <a:rPr lang="en-US" altLang="ja-JP" dirty="0" smtClean="0"/>
              <a:t>    function </a:t>
            </a:r>
            <a:r>
              <a:rPr lang="en-US" altLang="ja-JP" dirty="0"/>
              <a:t>loss = forward(</a:t>
            </a:r>
            <a:r>
              <a:rPr lang="en-US" altLang="ja-JP" dirty="0" err="1"/>
              <a:t>obj</a:t>
            </a:r>
            <a:r>
              <a:rPr lang="en-US" altLang="ja-JP" dirty="0"/>
              <a:t>, </a:t>
            </a:r>
            <a:r>
              <a:rPr lang="en-US" altLang="ja-JP" dirty="0" smtClean="0"/>
              <a:t>z, </a:t>
            </a:r>
            <a:r>
              <a:rPr lang="en-US" altLang="ja-JP" dirty="0"/>
              <a:t>t)</a:t>
            </a:r>
          </a:p>
          <a:p>
            <a:r>
              <a:rPr lang="en-US" altLang="ja-JP" dirty="0" smtClean="0"/>
              <a:t>      [</a:t>
            </a:r>
            <a:r>
              <a:rPr lang="en-US" altLang="ja-JP" dirty="0"/>
              <a:t>row, col] = </a:t>
            </a:r>
            <a:r>
              <a:rPr lang="en-US" altLang="ja-JP" dirty="0" smtClean="0"/>
              <a:t>size(z);</a:t>
            </a:r>
            <a:endParaRPr lang="en-US" altLang="ja-JP" dirty="0"/>
          </a:p>
          <a:p>
            <a:r>
              <a:rPr lang="en-US" altLang="ja-JP" dirty="0" smtClean="0"/>
              <a:t>      loss </a:t>
            </a:r>
            <a:r>
              <a:rPr lang="en-US" altLang="ja-JP" dirty="0"/>
              <a:t>= sum(sum((z-t).^2)) / (2*col);</a:t>
            </a:r>
          </a:p>
          <a:p>
            <a:r>
              <a:rPr lang="en-US" altLang="ja-JP" dirty="0" smtClean="0"/>
              <a:t>    end</a:t>
            </a:r>
            <a:endParaRPr lang="en-US" altLang="ja-JP" dirty="0"/>
          </a:p>
          <a:p>
            <a:r>
              <a:rPr lang="en-US" altLang="ja-JP" dirty="0" smtClean="0"/>
              <a:t>  end</a:t>
            </a:r>
            <a:endParaRPr lang="en-US" altLang="ja-JP" dirty="0"/>
          </a:p>
          <a:p>
            <a:r>
              <a:rPr lang="en-US" altLang="ja-JP" dirty="0"/>
              <a:t>end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4946" y="4319204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08731" y="4611682"/>
            <a:ext cx="292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 smtClean="0"/>
              <a:t>ow </a:t>
            </a:r>
            <a:r>
              <a:rPr kumimoji="1" lang="ja-JP" altLang="en-US" dirty="0" smtClean="0"/>
              <a:t>・・・ </a:t>
            </a:r>
            <a:r>
              <a:rPr kumimoji="1" lang="en-US" altLang="ja-JP" dirty="0" smtClean="0"/>
              <a:t>dimension of output</a:t>
            </a:r>
          </a:p>
          <a:p>
            <a:r>
              <a:rPr lang="en-US" altLang="ja-JP" dirty="0"/>
              <a:t>c</a:t>
            </a:r>
            <a:r>
              <a:rPr lang="en-US" altLang="ja-JP" dirty="0" smtClean="0"/>
              <a:t>ol</a:t>
            </a:r>
            <a:r>
              <a:rPr lang="ja-JP" altLang="en-US" dirty="0" smtClean="0"/>
              <a:t>・・・ </a:t>
            </a:r>
            <a:r>
              <a:rPr lang="en-US" altLang="ja-JP" dirty="0" smtClean="0"/>
              <a:t>a number of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2.7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2651999"/>
          </a:xfrm>
        </p:spPr>
        <p:txBody>
          <a:bodyPr/>
          <a:lstStyle/>
          <a:p>
            <a:r>
              <a:rPr lang="en-US" altLang="ja-JP" dirty="0" smtClean="0"/>
              <a:t>Implement loss function (</a:t>
            </a:r>
            <a:r>
              <a:rPr lang="en-US" altLang="ja-JP" dirty="0" err="1" smtClean="0"/>
              <a:t>MSE.m</a:t>
            </a:r>
            <a:r>
              <a:rPr lang="en-US" altLang="ja-JP" dirty="0" smtClean="0"/>
              <a:t>), then calculate the loss value of XOR function implemented in exercise2_4.m.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70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2.8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448" y="920822"/>
            <a:ext cx="4865366" cy="5354507"/>
          </a:xfrm>
        </p:spPr>
        <p:txBody>
          <a:bodyPr/>
          <a:lstStyle/>
          <a:p>
            <a:r>
              <a:rPr kumimoji="1" lang="en-US" altLang="ja-JP" dirty="0" smtClean="0"/>
              <a:t>In the XOR function, set the weights and biases as a random number between -1 and 1 as following script. Then calculate and check the LOSS value.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13680" y="524028"/>
            <a:ext cx="3639127" cy="5632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58667" y="708695"/>
            <a:ext cx="33029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lear all</a:t>
            </a:r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[0,0,1,1;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[0,1,1,0];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2;     % a number of input neurons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2;     % a number of hidden neurons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1;     % a number of output neurons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initialize weights and biases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as random numbers between -1.0 and 1.0.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layer5.forward(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z,labels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58667" y="339363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xercise2_8.m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149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do we reduce the LOSS (1)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003676" y="3125138"/>
            <a:ext cx="3905103" cy="3180099"/>
            <a:chOff x="434748" y="2984401"/>
            <a:chExt cx="3905103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4748" y="311803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88295" y="5659106"/>
              <a:ext cx="5207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2043290" y="5659106"/>
              <a:ext cx="5450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>
              <a:off x="1087709" y="4500332"/>
              <a:ext cx="4242" cy="343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flipV="1">
              <a:off x="1091949" y="4180609"/>
              <a:ext cx="1" cy="365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14728" y="1047975"/>
            <a:ext cx="6124198" cy="2331067"/>
            <a:chOff x="239505" y="842083"/>
            <a:chExt cx="7468481" cy="3390802"/>
          </a:xfrm>
        </p:grpSpPr>
        <p:sp>
          <p:nvSpPr>
            <p:cNvPr id="15" name="楕円 14"/>
            <p:cNvSpPr/>
            <p:nvPr/>
          </p:nvSpPr>
          <p:spPr>
            <a:xfrm>
              <a:off x="1919186" y="842083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>
              <a:endCxn id="20" idx="2"/>
            </p:cNvCxnSpPr>
            <p:nvPr/>
          </p:nvCxnSpPr>
          <p:spPr>
            <a:xfrm>
              <a:off x="545552" y="1255460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15" idx="2"/>
            </p:cNvCxnSpPr>
            <p:nvPr/>
          </p:nvCxnSpPr>
          <p:spPr>
            <a:xfrm flipH="1">
              <a:off x="545553" y="1255461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15" idx="2"/>
            </p:cNvCxnSpPr>
            <p:nvPr/>
          </p:nvCxnSpPr>
          <p:spPr>
            <a:xfrm flipH="1" flipV="1">
              <a:off x="545552" y="1255460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15" idx="6"/>
              <a:endCxn id="21" idx="2"/>
            </p:cNvCxnSpPr>
            <p:nvPr/>
          </p:nvCxnSpPr>
          <p:spPr>
            <a:xfrm>
              <a:off x="2677931" y="1255460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/>
            <p:cNvSpPr/>
            <p:nvPr/>
          </p:nvSpPr>
          <p:spPr>
            <a:xfrm>
              <a:off x="1932208" y="2817745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/>
            <p:cNvSpPr/>
            <p:nvPr/>
          </p:nvSpPr>
          <p:spPr>
            <a:xfrm>
              <a:off x="3533855" y="1904842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矢印コネクタ 21"/>
            <p:cNvCxnSpPr>
              <a:stCxn id="20" idx="6"/>
              <a:endCxn id="21" idx="2"/>
            </p:cNvCxnSpPr>
            <p:nvPr/>
          </p:nvCxnSpPr>
          <p:spPr>
            <a:xfrm flipV="1">
              <a:off x="2690953" y="2318219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0" idx="2"/>
            </p:cNvCxnSpPr>
            <p:nvPr/>
          </p:nvCxnSpPr>
          <p:spPr>
            <a:xfrm flipH="1" flipV="1">
              <a:off x="545553" y="3227701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endCxn id="21" idx="6"/>
            </p:cNvCxnSpPr>
            <p:nvPr/>
          </p:nvCxnSpPr>
          <p:spPr>
            <a:xfrm flipH="1">
              <a:off x="4292600" y="2318218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1688096" y="140646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1719519" y="3368207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1449929" y="1904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473771" y="3863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37" name="直線コネクタ 36"/>
            <p:cNvCxnSpPr/>
            <p:nvPr/>
          </p:nvCxnSpPr>
          <p:spPr>
            <a:xfrm flipH="1">
              <a:off x="3338138" y="256043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3092390" y="3055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/>
                <p:cNvSpPr/>
                <p:nvPr/>
              </p:nvSpPr>
              <p:spPr>
                <a:xfrm>
                  <a:off x="3137873" y="1049792"/>
                  <a:ext cx="888755" cy="7674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873" y="1049792"/>
                  <a:ext cx="888755" cy="767457"/>
                </a:xfrm>
                <a:prstGeom prst="rect">
                  <a:avLst/>
                </a:prstGeom>
                <a:blipFill>
                  <a:blip r:embed="rId3"/>
                  <a:stretch>
                    <a:fillRect l="-6667" b="-45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テキスト ボックス 62"/>
            <p:cNvSpPr txBox="1"/>
            <p:nvPr/>
          </p:nvSpPr>
          <p:spPr>
            <a:xfrm>
              <a:off x="4631331" y="2873684"/>
              <a:ext cx="1436324" cy="94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smtClean="0">
                  <a:solidFill>
                    <a:srgbClr val="FF0000"/>
                  </a:solidFill>
                </a:rPr>
                <a:t>Loss</a:t>
              </a:r>
              <a:endParaRPr kumimoji="1" lang="ja-JP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64" name="下矢印 63"/>
            <p:cNvSpPr/>
            <p:nvPr/>
          </p:nvSpPr>
          <p:spPr>
            <a:xfrm>
              <a:off x="5182847" y="2320683"/>
              <a:ext cx="333294" cy="6234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blipFill>
                  <a:blip r:embed="rId4"/>
                  <a:stretch>
                    <a:fillRect l="-19512" r="-1463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blipFill>
                  <a:blip r:embed="rId5"/>
                  <a:stretch>
                    <a:fillRect l="-26316" r="-21053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blipFill>
                  <a:blip r:embed="rId6"/>
                  <a:stretch>
                    <a:fillRect l="-13953" r="-697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kumimoji="1" lang="en-US" altLang="ja-JP" dirty="0" smtClean="0"/>
                    <a:t> (training data)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2" name="テキスト ボックス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blipFill>
                  <a:blip r:embed="rId7"/>
                  <a:stretch>
                    <a:fillRect l="-4706" t="-28889" r="-470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テキスト ボックス 7"/>
          <p:cNvSpPr txBox="1"/>
          <p:nvPr/>
        </p:nvSpPr>
        <p:spPr>
          <a:xfrm>
            <a:off x="2636926" y="841985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Focus on this weight, for example.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 rot="2087576">
            <a:off x="3184277" y="1146700"/>
            <a:ext cx="121366" cy="2431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右矢印 9"/>
          <p:cNvSpPr/>
          <p:nvPr/>
        </p:nvSpPr>
        <p:spPr>
          <a:xfrm>
            <a:off x="4451268" y="1952740"/>
            <a:ext cx="507363" cy="197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blipFill>
                <a:blip r:embed="rId8"/>
                <a:stretch>
                  <a:fillRect r="-104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765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003676" y="3125138"/>
            <a:ext cx="3905103" cy="3180099"/>
            <a:chOff x="434748" y="2984401"/>
            <a:chExt cx="3905103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4748" y="311803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88295" y="5659106"/>
              <a:ext cx="5207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2043290" y="5659106"/>
              <a:ext cx="5450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>
              <a:off x="1087709" y="4500332"/>
              <a:ext cx="4242" cy="343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flipV="1">
              <a:off x="1091949" y="4180609"/>
              <a:ext cx="1" cy="365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/>
            <p:cNvCxnSpPr/>
            <p:nvPr/>
          </p:nvCxnSpPr>
          <p:spPr>
            <a:xfrm flipH="1">
              <a:off x="1592538" y="3528935"/>
              <a:ext cx="1976006" cy="197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正方形/長方形 76"/>
                <p:cNvSpPr/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32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77" name="正方形/長方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下矢印 77"/>
            <p:cNvSpPr/>
            <p:nvPr/>
          </p:nvSpPr>
          <p:spPr>
            <a:xfrm rot="7200000">
              <a:off x="2724181" y="4389132"/>
              <a:ext cx="265609" cy="46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2636926" y="841985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Focus on this weight, for example.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691" y="3632963"/>
            <a:ext cx="513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can calculate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slope</a:t>
            </a:r>
            <a:r>
              <a:rPr kumimoji="1" lang="en-US" altLang="ja-JP" sz="2400" dirty="0" smtClean="0"/>
              <a:t> of Loss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The slope is calculated by </a:t>
                </a:r>
                <a:r>
                  <a:rPr lang="en-US" altLang="ja-JP" sz="2400" dirty="0"/>
                  <a:t>partial </a:t>
                </a:r>
                <a:r>
                  <a:rPr lang="en-US" altLang="ja-JP" sz="2400" dirty="0" smtClean="0"/>
                  <a:t>derivative of Loss function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 smtClean="0"/>
                  <a:t>.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blipFill>
                <a:blip r:embed="rId4"/>
                <a:stretch>
                  <a:fillRect l="-1904" t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blipFill>
                <a:blip r:embed="rId10"/>
                <a:stretch>
                  <a:fillRect r="-104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514728" y="1047975"/>
            <a:ext cx="6124198" cy="2331067"/>
            <a:chOff x="239505" y="842083"/>
            <a:chExt cx="7468481" cy="3390802"/>
          </a:xfrm>
        </p:grpSpPr>
        <p:sp>
          <p:nvSpPr>
            <p:cNvPr id="51" name="楕円 50"/>
            <p:cNvSpPr/>
            <p:nvPr/>
          </p:nvSpPr>
          <p:spPr>
            <a:xfrm>
              <a:off x="1919186" y="842083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endCxn id="60" idx="2"/>
            </p:cNvCxnSpPr>
            <p:nvPr/>
          </p:nvCxnSpPr>
          <p:spPr>
            <a:xfrm>
              <a:off x="545552" y="1255460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51" idx="2"/>
            </p:cNvCxnSpPr>
            <p:nvPr/>
          </p:nvCxnSpPr>
          <p:spPr>
            <a:xfrm flipH="1">
              <a:off x="545553" y="1255461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1" idx="2"/>
            </p:cNvCxnSpPr>
            <p:nvPr/>
          </p:nvCxnSpPr>
          <p:spPr>
            <a:xfrm flipH="1" flipV="1">
              <a:off x="545552" y="1255460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1" idx="6"/>
              <a:endCxn id="61" idx="2"/>
            </p:cNvCxnSpPr>
            <p:nvPr/>
          </p:nvCxnSpPr>
          <p:spPr>
            <a:xfrm>
              <a:off x="2677931" y="1255460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楕円 59"/>
            <p:cNvSpPr/>
            <p:nvPr/>
          </p:nvSpPr>
          <p:spPr>
            <a:xfrm>
              <a:off x="1932208" y="2817745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3533855" y="1904842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>
              <a:stCxn id="60" idx="6"/>
              <a:endCxn id="61" idx="2"/>
            </p:cNvCxnSpPr>
            <p:nvPr/>
          </p:nvCxnSpPr>
          <p:spPr>
            <a:xfrm flipV="1">
              <a:off x="2690953" y="2318219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0" idx="2"/>
            </p:cNvCxnSpPr>
            <p:nvPr/>
          </p:nvCxnSpPr>
          <p:spPr>
            <a:xfrm flipH="1" flipV="1">
              <a:off x="545553" y="3227701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endCxn id="61" idx="6"/>
            </p:cNvCxnSpPr>
            <p:nvPr/>
          </p:nvCxnSpPr>
          <p:spPr>
            <a:xfrm flipH="1">
              <a:off x="4292600" y="2318218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688096" y="140646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1719519" y="3368207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1449929" y="1904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1473771" y="3863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75" name="直線コネクタ 74"/>
            <p:cNvCxnSpPr/>
            <p:nvPr/>
          </p:nvCxnSpPr>
          <p:spPr>
            <a:xfrm flipH="1">
              <a:off x="3338138" y="256043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3092390" y="3055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テキスト ボックス 79"/>
            <p:cNvSpPr txBox="1"/>
            <p:nvPr/>
          </p:nvSpPr>
          <p:spPr>
            <a:xfrm>
              <a:off x="4803888" y="2839223"/>
              <a:ext cx="1091208" cy="850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FF0000"/>
                  </a:solidFill>
                </a:rPr>
                <a:t>Loss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1" name="下矢印 80"/>
            <p:cNvSpPr/>
            <p:nvPr/>
          </p:nvSpPr>
          <p:spPr>
            <a:xfrm>
              <a:off x="5182847" y="2320683"/>
              <a:ext cx="333294" cy="6234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blipFill>
                  <a:blip r:embed="rId12"/>
                  <a:stretch>
                    <a:fillRect l="-19512" r="-1463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blipFill>
                  <a:blip r:embed="rId5"/>
                  <a:stretch>
                    <a:fillRect l="-26316" r="-21053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697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/>
                <p:cNvSpPr txBox="1"/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kumimoji="1" lang="en-US" altLang="ja-JP" dirty="0" smtClean="0"/>
                    <a:t> (training data)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テキスト ボックス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blipFill>
                  <a:blip r:embed="rId14"/>
                  <a:stretch>
                    <a:fillRect l="-4706" t="-28889" r="-470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下矢印 85"/>
          <p:cNvSpPr/>
          <p:nvPr/>
        </p:nvSpPr>
        <p:spPr>
          <a:xfrm rot="2087576">
            <a:off x="3184277" y="1146700"/>
            <a:ext cx="121366" cy="2431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左右矢印 86"/>
          <p:cNvSpPr/>
          <p:nvPr/>
        </p:nvSpPr>
        <p:spPr>
          <a:xfrm>
            <a:off x="4451268" y="1952740"/>
            <a:ext cx="507363" cy="197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can we reduce the LOSS 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817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can we reduce the </a:t>
            </a:r>
            <a:r>
              <a:rPr lang="en-US" altLang="ja-JP" dirty="0" smtClean="0"/>
              <a:t>LOSS (2)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167623" y="1051758"/>
            <a:ext cx="3547192" cy="2550424"/>
            <a:chOff x="316760" y="2984401"/>
            <a:chExt cx="4023091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フリーフォーム 6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16760" y="3170578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 b="-2381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コネクタ 9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1867540" y="5659105"/>
              <a:ext cx="72075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1091951" y="4500332"/>
              <a:ext cx="23175" cy="532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1592538" y="3528935"/>
              <a:ext cx="1976006" cy="197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32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  <a:blipFill>
                  <a:blip r:embed="rId3"/>
                  <a:stretch>
                    <a:fillRect b="-1986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下矢印 18"/>
            <p:cNvSpPr/>
            <p:nvPr/>
          </p:nvSpPr>
          <p:spPr>
            <a:xfrm rot="7200000">
              <a:off x="2724181" y="4389132"/>
              <a:ext cx="265609" cy="46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99975" y="1652063"/>
                <a:ext cx="4726838" cy="108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positive value, we should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5" y="1652063"/>
                <a:ext cx="4726838" cy="1089594"/>
              </a:xfrm>
              <a:prstGeom prst="rect">
                <a:avLst/>
              </a:prstGeom>
              <a:blipFill>
                <a:blip r:embed="rId5"/>
                <a:stretch>
                  <a:fillRect l="-2065" r="-1290" b="-10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5320002" y="5898439"/>
            <a:ext cx="309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875289" y="3768804"/>
            <a:ext cx="0" cy="233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 27"/>
          <p:cNvSpPr/>
          <p:nvPr/>
        </p:nvSpPr>
        <p:spPr>
          <a:xfrm flipH="1">
            <a:off x="6156870" y="3932755"/>
            <a:ext cx="2654706" cy="1772336"/>
          </a:xfrm>
          <a:custGeom>
            <a:avLst/>
            <a:gdLst>
              <a:gd name="connsiteX0" fmla="*/ 0 w 3706045"/>
              <a:gd name="connsiteY0" fmla="*/ 3245818 h 3245818"/>
              <a:gd name="connsiteX1" fmla="*/ 2234527 w 3706045"/>
              <a:gd name="connsiteY1" fmla="*/ 2664477 h 3245818"/>
              <a:gd name="connsiteX2" fmla="*/ 3706045 w 3706045"/>
              <a:gd name="connsiteY2" fmla="*/ 0 h 32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6045" h="3245818">
                <a:moveTo>
                  <a:pt x="0" y="3245818"/>
                </a:moveTo>
                <a:cubicBezTo>
                  <a:pt x="808426" y="3225632"/>
                  <a:pt x="1616853" y="3205447"/>
                  <a:pt x="2234527" y="2664477"/>
                </a:cubicBezTo>
                <a:cubicBezTo>
                  <a:pt x="2852201" y="2123507"/>
                  <a:pt x="3279123" y="1061753"/>
                  <a:pt x="370604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167623" y="3731937"/>
            <a:ext cx="632064" cy="37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200740" y="5810722"/>
                <a:ext cx="654000" cy="3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740" y="5810722"/>
                <a:ext cx="654000" cy="383264"/>
              </a:xfrm>
              <a:prstGeom prst="rect">
                <a:avLst/>
              </a:prstGeom>
              <a:blipFill>
                <a:blip r:embed="rId6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>
            <a:stCxn id="28" idx="1"/>
          </p:cNvCxnSpPr>
          <p:nvPr/>
        </p:nvCxnSpPr>
        <p:spPr>
          <a:xfrm flipH="1">
            <a:off x="7194629" y="5387657"/>
            <a:ext cx="16316" cy="5279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194628" y="5893581"/>
            <a:ext cx="4591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875289" y="5387657"/>
            <a:ext cx="13193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871549" y="5365141"/>
            <a:ext cx="3740" cy="431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7114539" y="5825590"/>
            <a:ext cx="160179" cy="145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6065126" y="4536048"/>
            <a:ext cx="2004333" cy="149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7686666" y="4248324"/>
                <a:ext cx="1028149" cy="92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6" y="4248324"/>
                <a:ext cx="1028149" cy="922033"/>
              </a:xfrm>
              <a:prstGeom prst="rect">
                <a:avLst/>
              </a:prstGeom>
              <a:blipFill>
                <a:blip r:embed="rId7"/>
                <a:stretch>
                  <a:fillRect b="-1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下矢印 39"/>
          <p:cNvSpPr/>
          <p:nvPr/>
        </p:nvSpPr>
        <p:spPr>
          <a:xfrm rot="3145050">
            <a:off x="7353546" y="4961139"/>
            <a:ext cx="224407" cy="43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99975" y="4196262"/>
                <a:ext cx="4726838" cy="108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negative value, we should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5" y="4196262"/>
                <a:ext cx="4726838" cy="1089594"/>
              </a:xfrm>
              <a:prstGeom prst="rect">
                <a:avLst/>
              </a:prstGeom>
              <a:blipFill>
                <a:blip r:embed="rId9"/>
                <a:stretch>
                  <a:fillRect l="-2065" r="-3097" b="-10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736055" y="866702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055" y="866702"/>
                <a:ext cx="1168012" cy="477888"/>
              </a:xfrm>
              <a:prstGeom prst="rect">
                <a:avLst/>
              </a:prstGeom>
              <a:blipFill>
                <a:blip r:embed="rId10"/>
                <a:stretch>
                  <a:fillRect r="-1042" b="-139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316211" y="3887230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11" y="3887230"/>
                <a:ext cx="1168012" cy="477888"/>
              </a:xfrm>
              <a:prstGeom prst="rect">
                <a:avLst/>
              </a:prstGeom>
              <a:blipFill>
                <a:blip r:embed="rId11"/>
                <a:stretch>
                  <a:fillRect r="-156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025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</a:t>
            </a:r>
            <a:r>
              <a:rPr lang="en-US" altLang="ja-JP" dirty="0"/>
              <a:t>can we reduce the </a:t>
            </a:r>
            <a:r>
              <a:rPr lang="en-US" altLang="ja-JP" dirty="0" smtClean="0"/>
              <a:t>LOSS 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positive value, we should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blipFill>
                <a:blip r:embed="rId2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7617099" y="3772440"/>
            <a:ext cx="632064" cy="37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3200" dirty="0" smtClean="0"/>
                  <a:t> is negative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  <a:blipFill>
                <a:blip r:embed="rId3"/>
                <a:stretch>
                  <a:fillRect r="-437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下矢印 39"/>
          <p:cNvSpPr/>
          <p:nvPr/>
        </p:nvSpPr>
        <p:spPr>
          <a:xfrm rot="3145050">
            <a:off x="2465958" y="2160314"/>
            <a:ext cx="224407" cy="43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negative value, we should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blipFill>
                <a:blip r:embed="rId4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893852" y="3782705"/>
            <a:ext cx="730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449139" y="1107808"/>
            <a:ext cx="0" cy="293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5647" y="738576"/>
            <a:ext cx="632064" cy="46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>
          <a:xfrm flipH="1">
            <a:off x="4300925" y="3541468"/>
            <a:ext cx="1" cy="250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4767165" y="3776603"/>
            <a:ext cx="6354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1449139" y="3167932"/>
            <a:ext cx="3974087" cy="41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450223" y="2544446"/>
            <a:ext cx="4646" cy="524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5322572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3200" dirty="0" smtClean="0"/>
                  <a:t> </a:t>
                </a:r>
                <a:r>
                  <a:rPr lang="en-US" altLang="ja-JP" sz="3200" dirty="0" smtClean="0"/>
                  <a:t>is positive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  <a:blipFill>
                <a:blip r:embed="rId6"/>
                <a:stretch>
                  <a:fillRect r="-455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矢印 18"/>
          <p:cNvSpPr/>
          <p:nvPr/>
        </p:nvSpPr>
        <p:spPr>
          <a:xfrm rot="7200000">
            <a:off x="5540425" y="3090512"/>
            <a:ext cx="267557" cy="411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2342517" y="2544949"/>
            <a:ext cx="0" cy="1227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360354" y="3776603"/>
            <a:ext cx="5577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1449139" y="2544949"/>
            <a:ext cx="9112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459437" y="3169649"/>
            <a:ext cx="0" cy="463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280265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1021138" y="1314607"/>
            <a:ext cx="2572326" cy="235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blipFill>
                <a:blip r:embed="rId7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 19"/>
          <p:cNvSpPr/>
          <p:nvPr/>
        </p:nvSpPr>
        <p:spPr>
          <a:xfrm>
            <a:off x="1081679" y="1168718"/>
            <a:ext cx="6444966" cy="2381657"/>
          </a:xfrm>
          <a:custGeom>
            <a:avLst/>
            <a:gdLst>
              <a:gd name="connsiteX0" fmla="*/ 0 w 5438693"/>
              <a:gd name="connsiteY0" fmla="*/ 87464 h 2266265"/>
              <a:gd name="connsiteX1" fmla="*/ 2743200 w 5438693"/>
              <a:gd name="connsiteY1" fmla="*/ 2266122 h 2266265"/>
              <a:gd name="connsiteX2" fmla="*/ 5438693 w 5438693"/>
              <a:gd name="connsiteY2" fmla="*/ 0 h 226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8693" h="2266265">
                <a:moveTo>
                  <a:pt x="0" y="87464"/>
                </a:moveTo>
                <a:cubicBezTo>
                  <a:pt x="918375" y="1184081"/>
                  <a:pt x="1836751" y="2280699"/>
                  <a:pt x="2743200" y="2266122"/>
                </a:cubicBezTo>
                <a:cubicBezTo>
                  <a:pt x="3649649" y="2251545"/>
                  <a:pt x="4544171" y="1125772"/>
                  <a:pt x="543869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4581827" y="2249395"/>
            <a:ext cx="2299838" cy="146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楕円 74"/>
          <p:cNvSpPr/>
          <p:nvPr/>
        </p:nvSpPr>
        <p:spPr>
          <a:xfrm>
            <a:off x="4227603" y="3462452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07692" y="3772440"/>
            <a:ext cx="287168" cy="552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918939" y="4304246"/>
            <a:ext cx="444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Best point! (global minimum)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2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474123" y="1952561"/>
            <a:ext cx="6241473" cy="173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can we reduce the LOSS </a:t>
            </a:r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61109" y="1191491"/>
                <a:ext cx="82484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/>
                  <a:t>Therefore, we can decline LOSS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is updated as follows.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9" y="1191491"/>
                <a:ext cx="8248412" cy="477888"/>
              </a:xfrm>
              <a:prstGeom prst="rect">
                <a:avLst/>
              </a:prstGeom>
              <a:blipFill>
                <a:blip r:embed="rId2"/>
                <a:stretch>
                  <a:fillRect l="-1109" t="-8861" r="-222" b="-25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805806" y="1752506"/>
            <a:ext cx="3103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Update function for weights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109873" y="1952561"/>
                <a:ext cx="4759036" cy="114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ja-JP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873" y="1952561"/>
                <a:ext cx="4759036" cy="1149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105096" y="3151598"/>
                <a:ext cx="3225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W</a:t>
                </a:r>
                <a:r>
                  <a:rPr lang="en-US" altLang="ja-JP" sz="2400" dirty="0" smtClean="0"/>
                  <a:t>e call 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“learning rate”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96" y="3151598"/>
                <a:ext cx="3225307" cy="461665"/>
              </a:xfrm>
              <a:prstGeom prst="rect">
                <a:avLst/>
              </a:prstGeom>
              <a:blipFill>
                <a:blip r:embed="rId4"/>
                <a:stretch>
                  <a:fillRect l="-2836" t="-10526" r="-2268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5211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Neural Network</a:t>
            </a:r>
            <a:r>
              <a:rPr lang="en-US" altLang="ja-JP" sz="5400" dirty="0"/>
              <a:t> Learning </a:t>
            </a:r>
            <a:endParaRPr kumimoji="1" lang="ja-JP" altLang="en-US" sz="54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3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右矢印 152"/>
          <p:cNvSpPr/>
          <p:nvPr/>
        </p:nvSpPr>
        <p:spPr>
          <a:xfrm>
            <a:off x="3014662" y="3763701"/>
            <a:ext cx="1717679" cy="5446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曲線コネクタ 116"/>
          <p:cNvCxnSpPr>
            <a:stCxn id="29" idx="1"/>
            <a:endCxn id="103" idx="1"/>
          </p:cNvCxnSpPr>
          <p:nvPr/>
        </p:nvCxnSpPr>
        <p:spPr>
          <a:xfrm rot="10800000" flipV="1">
            <a:off x="1851409" y="1442722"/>
            <a:ext cx="1543542" cy="3334840"/>
          </a:xfrm>
          <a:prstGeom prst="curvedConnector3">
            <a:avLst>
              <a:gd name="adj1" fmla="val 15521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線コネクタ 125"/>
          <p:cNvCxnSpPr>
            <a:stCxn id="99" idx="1"/>
            <a:endCxn id="104" idx="1"/>
          </p:cNvCxnSpPr>
          <p:nvPr/>
        </p:nvCxnSpPr>
        <p:spPr>
          <a:xfrm rot="10800000" flipV="1">
            <a:off x="1851409" y="2109671"/>
            <a:ext cx="1552370" cy="3059167"/>
          </a:xfrm>
          <a:prstGeom prst="curvedConnector3">
            <a:avLst>
              <a:gd name="adj1" fmla="val 16387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線コネクタ 129"/>
          <p:cNvCxnSpPr>
            <a:stCxn id="100" idx="1"/>
            <a:endCxn id="105" idx="1"/>
          </p:cNvCxnSpPr>
          <p:nvPr/>
        </p:nvCxnSpPr>
        <p:spPr>
          <a:xfrm rot="10800000" flipV="1">
            <a:off x="1851409" y="2754106"/>
            <a:ext cx="1552370" cy="2777643"/>
          </a:xfrm>
          <a:prstGeom prst="curvedConnector3">
            <a:avLst>
              <a:gd name="adj1" fmla="val 17011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線コネクタ 133"/>
          <p:cNvCxnSpPr>
            <a:stCxn id="101" idx="1"/>
            <a:endCxn id="106" idx="1"/>
          </p:cNvCxnSpPr>
          <p:nvPr/>
        </p:nvCxnSpPr>
        <p:spPr>
          <a:xfrm rot="10800000" flipV="1">
            <a:off x="1851409" y="3439919"/>
            <a:ext cx="1537438" cy="2444129"/>
          </a:xfrm>
          <a:prstGeom prst="curvedConnector3">
            <a:avLst>
              <a:gd name="adj1" fmla="val 175132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 Feedforward calculation (1)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94401" y="1796749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5" name="直線コネクタ 4"/>
          <p:cNvCxnSpPr>
            <a:stCxn id="8" idx="3"/>
            <a:endCxn id="4" idx="2"/>
          </p:cNvCxnSpPr>
          <p:nvPr/>
        </p:nvCxnSpPr>
        <p:spPr>
          <a:xfrm>
            <a:off x="2464969" y="1338330"/>
            <a:ext cx="1429432" cy="7036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0" idx="3"/>
          </p:cNvCxnSpPr>
          <p:nvPr/>
        </p:nvCxnSpPr>
        <p:spPr>
          <a:xfrm flipH="1">
            <a:off x="2446456" y="2041994"/>
            <a:ext cx="1447945" cy="14836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9" idx="3"/>
          </p:cNvCxnSpPr>
          <p:nvPr/>
        </p:nvCxnSpPr>
        <p:spPr>
          <a:xfrm flipH="1">
            <a:off x="2460889" y="2041994"/>
            <a:ext cx="1433512" cy="942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275482" y="1230608"/>
                <a:ext cx="189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82" y="1230608"/>
                <a:ext cx="189487" cy="215444"/>
              </a:xfrm>
              <a:prstGeom prst="rect">
                <a:avLst/>
              </a:prstGeom>
              <a:blipFill>
                <a:blip r:embed="rId2"/>
                <a:stretch>
                  <a:fillRect l="-19355" r="-967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243585" y="1943699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85" y="1943699"/>
                <a:ext cx="217304" cy="215444"/>
              </a:xfrm>
              <a:prstGeom prst="rect">
                <a:avLst/>
              </a:prstGeom>
              <a:blipFill>
                <a:blip r:embed="rId3"/>
                <a:stretch>
                  <a:fillRect l="-11111" r="-277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229152" y="341790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52" y="3417904"/>
                <a:ext cx="217304" cy="215444"/>
              </a:xfrm>
              <a:prstGeom prst="rect">
                <a:avLst/>
              </a:prstGeom>
              <a:blipFill>
                <a:blip r:embed="rId4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  <a:endCxn id="36" idx="2"/>
          </p:cNvCxnSpPr>
          <p:nvPr/>
        </p:nvCxnSpPr>
        <p:spPr>
          <a:xfrm flipV="1">
            <a:off x="4456875" y="1844200"/>
            <a:ext cx="1038392" cy="197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6200000">
            <a:off x="4239068" y="176374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218770" y="1939402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70" y="1939402"/>
                <a:ext cx="222240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70614" y="1723792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614" y="1723792"/>
                <a:ext cx="250773" cy="246221"/>
              </a:xfrm>
              <a:prstGeom prst="rect">
                <a:avLst/>
              </a:prstGeom>
              <a:blipFill>
                <a:blip r:embed="rId6"/>
                <a:stretch>
                  <a:fillRect l="-19048" r="-238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3894401" y="2506102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0" name="直線コネクタ 19"/>
          <p:cNvCxnSpPr>
            <a:stCxn id="8" idx="3"/>
            <a:endCxn id="19" idx="2"/>
          </p:cNvCxnSpPr>
          <p:nvPr/>
        </p:nvCxnSpPr>
        <p:spPr>
          <a:xfrm>
            <a:off x="2464969" y="1338330"/>
            <a:ext cx="1429432" cy="14130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0" idx="3"/>
          </p:cNvCxnSpPr>
          <p:nvPr/>
        </p:nvCxnSpPr>
        <p:spPr>
          <a:xfrm flipH="1">
            <a:off x="2446456" y="3519772"/>
            <a:ext cx="1444404" cy="585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9" idx="2"/>
            <a:endCxn id="9" idx="3"/>
          </p:cNvCxnSpPr>
          <p:nvPr/>
        </p:nvCxnSpPr>
        <p:spPr>
          <a:xfrm flipH="1" flipV="1">
            <a:off x="2460889" y="2051421"/>
            <a:ext cx="1433512" cy="6999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  <a:endCxn id="36" idx="2"/>
          </p:cNvCxnSpPr>
          <p:nvPr/>
        </p:nvCxnSpPr>
        <p:spPr>
          <a:xfrm flipV="1">
            <a:off x="4456875" y="1844200"/>
            <a:ext cx="1038392" cy="907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弧 23"/>
          <p:cNvSpPr/>
          <p:nvPr/>
        </p:nvSpPr>
        <p:spPr>
          <a:xfrm rot="16200000">
            <a:off x="4239068" y="247309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408743" y="2370002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43" y="2370002"/>
                <a:ext cx="250773" cy="246221"/>
              </a:xfrm>
              <a:prstGeom prst="rect">
                <a:avLst/>
              </a:prstGeom>
              <a:blipFill>
                <a:blip r:embed="rId7"/>
                <a:stretch>
                  <a:fillRect l="-19512" r="-487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218770" y="2658710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70" y="2658710"/>
                <a:ext cx="222240" cy="215444"/>
              </a:xfrm>
              <a:prstGeom prst="rect">
                <a:avLst/>
              </a:prstGeom>
              <a:blipFill>
                <a:blip r:embed="rId8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3892046" y="1087232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8" name="直線矢印コネクタ 27"/>
          <p:cNvCxnSpPr>
            <a:stCxn id="32" idx="3"/>
            <a:endCxn id="36" idx="2"/>
          </p:cNvCxnSpPr>
          <p:nvPr/>
        </p:nvCxnSpPr>
        <p:spPr>
          <a:xfrm>
            <a:off x="4434489" y="1347563"/>
            <a:ext cx="1060778" cy="496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36713" y="105422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86313" y="1065854"/>
                <a:ext cx="24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13" y="1065854"/>
                <a:ext cx="246028" cy="246221"/>
              </a:xfrm>
              <a:prstGeom prst="rect">
                <a:avLst/>
              </a:prstGeom>
              <a:blipFill>
                <a:blip r:embed="rId9"/>
                <a:stretch>
                  <a:fillRect l="-20000" r="-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216416" y="1239841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6" y="1239841"/>
                <a:ext cx="218073" cy="215444"/>
              </a:xfrm>
              <a:prstGeom prst="rect">
                <a:avLst/>
              </a:prstGeom>
              <a:blipFill>
                <a:blip r:embed="rId10"/>
                <a:stretch>
                  <a:fillRect l="-22857" r="-571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endCxn id="10" idx="3"/>
          </p:cNvCxnSpPr>
          <p:nvPr/>
        </p:nvCxnSpPr>
        <p:spPr>
          <a:xfrm flipH="1">
            <a:off x="2446456" y="1335206"/>
            <a:ext cx="1470364" cy="219042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7" idx="2"/>
            <a:endCxn id="9" idx="3"/>
          </p:cNvCxnSpPr>
          <p:nvPr/>
        </p:nvCxnSpPr>
        <p:spPr>
          <a:xfrm flipH="1">
            <a:off x="2460889" y="1332477"/>
            <a:ext cx="1431157" cy="71894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8" idx="3"/>
            <a:endCxn id="27" idx="2"/>
          </p:cNvCxnSpPr>
          <p:nvPr/>
        </p:nvCxnSpPr>
        <p:spPr>
          <a:xfrm flipV="1">
            <a:off x="2464969" y="1332477"/>
            <a:ext cx="1427077" cy="5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5495267" y="1598955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817736" y="1722003"/>
                <a:ext cx="223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736" y="1722003"/>
                <a:ext cx="223138" cy="215444"/>
              </a:xfrm>
              <a:prstGeom prst="rect">
                <a:avLst/>
              </a:prstGeom>
              <a:blipFill>
                <a:blip r:embed="rId11"/>
                <a:stretch>
                  <a:fillRect l="-18919" r="-2703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5488991" y="2204503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809312" y="2321933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12" y="2321933"/>
                <a:ext cx="227305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32" idx="3"/>
            <a:endCxn id="38" idx="2"/>
          </p:cNvCxnSpPr>
          <p:nvPr/>
        </p:nvCxnSpPr>
        <p:spPr>
          <a:xfrm>
            <a:off x="4434489" y="1347563"/>
            <a:ext cx="1054502" cy="1102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7" idx="3"/>
            <a:endCxn id="38" idx="2"/>
          </p:cNvCxnSpPr>
          <p:nvPr/>
        </p:nvCxnSpPr>
        <p:spPr>
          <a:xfrm>
            <a:off x="4441010" y="2047124"/>
            <a:ext cx="1047981" cy="402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6" idx="3"/>
            <a:endCxn id="38" idx="2"/>
          </p:cNvCxnSpPr>
          <p:nvPr/>
        </p:nvCxnSpPr>
        <p:spPr>
          <a:xfrm flipV="1">
            <a:off x="4441010" y="2449748"/>
            <a:ext cx="1047981" cy="316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弧 42"/>
          <p:cNvSpPr/>
          <p:nvPr/>
        </p:nvSpPr>
        <p:spPr>
          <a:xfrm rot="16200000">
            <a:off x="5836877" y="156197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円弧 43"/>
          <p:cNvSpPr/>
          <p:nvPr/>
        </p:nvSpPr>
        <p:spPr>
          <a:xfrm rot="16200000">
            <a:off x="5835145" y="217364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46" name="直線コネクタ 45"/>
          <p:cNvCxnSpPr>
            <a:stCxn id="36" idx="6"/>
          </p:cNvCxnSpPr>
          <p:nvPr/>
        </p:nvCxnSpPr>
        <p:spPr>
          <a:xfrm>
            <a:off x="6057741" y="1844200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50844" y="2447364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589507" y="1740469"/>
                <a:ext cx="200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507" y="1740469"/>
                <a:ext cx="200889" cy="215444"/>
              </a:xfrm>
              <a:prstGeom prst="rect">
                <a:avLst/>
              </a:prstGeom>
              <a:blipFill>
                <a:blip r:embed="rId13"/>
                <a:stretch>
                  <a:fillRect l="-15152" r="-303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600803" y="2333388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03" y="2333388"/>
                <a:ext cx="205056" cy="215444"/>
              </a:xfrm>
              <a:prstGeom prst="rect">
                <a:avLst/>
              </a:prstGeom>
              <a:blipFill>
                <a:blip r:embed="rId14"/>
                <a:stretch>
                  <a:fillRect l="-15152" r="-6061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3883618" y="3253506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円弧 50"/>
          <p:cNvSpPr/>
          <p:nvPr/>
        </p:nvSpPr>
        <p:spPr>
          <a:xfrm rot="16200000">
            <a:off x="4228285" y="3220501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373617" y="3060955"/>
                <a:ext cx="1844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17" y="3060955"/>
                <a:ext cx="184483" cy="246221"/>
              </a:xfrm>
              <a:prstGeom prst="rect">
                <a:avLst/>
              </a:prstGeom>
              <a:blipFill>
                <a:blip r:embed="rId15"/>
                <a:stretch>
                  <a:fillRect l="-38710" r="-22581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207988" y="3406115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988" y="3406115"/>
                <a:ext cx="222240" cy="215444"/>
              </a:xfrm>
              <a:prstGeom prst="rect">
                <a:avLst/>
              </a:prstGeom>
              <a:blipFill>
                <a:blip r:embed="rId16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232304" y="263587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2635874"/>
                <a:ext cx="217304" cy="215444"/>
              </a:xfrm>
              <a:prstGeom prst="rect">
                <a:avLst/>
              </a:prstGeom>
              <a:blipFill>
                <a:blip r:embed="rId17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/>
          <p:cNvCxnSpPr>
            <a:stCxn id="8" idx="3"/>
            <a:endCxn id="50" idx="2"/>
          </p:cNvCxnSpPr>
          <p:nvPr/>
        </p:nvCxnSpPr>
        <p:spPr>
          <a:xfrm>
            <a:off x="2464969" y="1338330"/>
            <a:ext cx="1418649" cy="21604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  <a:endCxn id="9" idx="3"/>
          </p:cNvCxnSpPr>
          <p:nvPr/>
        </p:nvCxnSpPr>
        <p:spPr>
          <a:xfrm flipH="1" flipV="1">
            <a:off x="2460889" y="2051421"/>
            <a:ext cx="1422729" cy="14473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7" idx="2"/>
            <a:endCxn id="54" idx="3"/>
          </p:cNvCxnSpPr>
          <p:nvPr/>
        </p:nvCxnSpPr>
        <p:spPr>
          <a:xfrm flipH="1">
            <a:off x="2449608" y="1332477"/>
            <a:ext cx="1442438" cy="14111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" idx="2"/>
            <a:endCxn id="54" idx="3"/>
          </p:cNvCxnSpPr>
          <p:nvPr/>
        </p:nvCxnSpPr>
        <p:spPr>
          <a:xfrm flipH="1">
            <a:off x="2449608" y="2041994"/>
            <a:ext cx="1444793" cy="7016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9" idx="2"/>
            <a:endCxn id="54" idx="3"/>
          </p:cNvCxnSpPr>
          <p:nvPr/>
        </p:nvCxnSpPr>
        <p:spPr>
          <a:xfrm flipH="1" flipV="1">
            <a:off x="2449608" y="2743596"/>
            <a:ext cx="1444793" cy="775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2"/>
            <a:endCxn id="54" idx="3"/>
          </p:cNvCxnSpPr>
          <p:nvPr/>
        </p:nvCxnSpPr>
        <p:spPr>
          <a:xfrm flipH="1" flipV="1">
            <a:off x="2449608" y="2743596"/>
            <a:ext cx="1434010" cy="755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9" idx="2"/>
            <a:endCxn id="10" idx="3"/>
          </p:cNvCxnSpPr>
          <p:nvPr/>
        </p:nvCxnSpPr>
        <p:spPr>
          <a:xfrm flipH="1">
            <a:off x="2446456" y="2751347"/>
            <a:ext cx="1447945" cy="7742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5478400" y="287415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798721" y="2991585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21" y="2991585"/>
                <a:ext cx="227305" cy="215444"/>
              </a:xfrm>
              <a:prstGeom prst="rect">
                <a:avLst/>
              </a:prstGeom>
              <a:blipFill>
                <a:blip r:embed="rId18"/>
                <a:stretch>
                  <a:fillRect l="-18421" r="-263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/>
          <p:cNvSpPr/>
          <p:nvPr/>
        </p:nvSpPr>
        <p:spPr>
          <a:xfrm rot="16200000">
            <a:off x="5824554" y="2843294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5" name="直線矢印コネクタ 64"/>
          <p:cNvCxnSpPr>
            <a:stCxn id="32" idx="3"/>
            <a:endCxn id="62" idx="2"/>
          </p:cNvCxnSpPr>
          <p:nvPr/>
        </p:nvCxnSpPr>
        <p:spPr>
          <a:xfrm>
            <a:off x="4434489" y="1347563"/>
            <a:ext cx="1043911" cy="1771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7" idx="3"/>
            <a:endCxn id="62" idx="2"/>
          </p:cNvCxnSpPr>
          <p:nvPr/>
        </p:nvCxnSpPr>
        <p:spPr>
          <a:xfrm>
            <a:off x="4441010" y="2047124"/>
            <a:ext cx="1037390" cy="1072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6" idx="3"/>
            <a:endCxn id="62" idx="2"/>
          </p:cNvCxnSpPr>
          <p:nvPr/>
        </p:nvCxnSpPr>
        <p:spPr>
          <a:xfrm>
            <a:off x="4441010" y="2766432"/>
            <a:ext cx="1037390" cy="352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4453616" y="3106643"/>
            <a:ext cx="1048172" cy="394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033759" y="3123350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583719" y="3009374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19" y="3009374"/>
                <a:ext cx="205056" cy="215444"/>
              </a:xfrm>
              <a:prstGeom prst="rect">
                <a:avLst/>
              </a:prstGeom>
              <a:blipFill>
                <a:blip r:embed="rId19"/>
                <a:stretch>
                  <a:fillRect l="-11765" r="-2941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53" idx="3"/>
            <a:endCxn id="36" idx="2"/>
          </p:cNvCxnSpPr>
          <p:nvPr/>
        </p:nvCxnSpPr>
        <p:spPr>
          <a:xfrm flipV="1">
            <a:off x="4430228" y="1844200"/>
            <a:ext cx="1065039" cy="1669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3" idx="3"/>
            <a:endCxn id="38" idx="2"/>
          </p:cNvCxnSpPr>
          <p:nvPr/>
        </p:nvCxnSpPr>
        <p:spPr>
          <a:xfrm flipV="1">
            <a:off x="4430228" y="2449748"/>
            <a:ext cx="1058763" cy="1064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3404257" y="1125086"/>
            <a:ext cx="400676" cy="65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411925" y="1829725"/>
            <a:ext cx="386707" cy="62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394951" y="1298131"/>
                <a:ext cx="4174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51" y="1298131"/>
                <a:ext cx="417486" cy="289182"/>
              </a:xfrm>
              <a:prstGeom prst="rect">
                <a:avLst/>
              </a:prstGeom>
              <a:blipFill>
                <a:blip r:embed="rId20"/>
                <a:stretch>
                  <a:fillRect l="-7353" r="-5882" b="-1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/>
          <p:cNvSpPr/>
          <p:nvPr/>
        </p:nvSpPr>
        <p:spPr>
          <a:xfrm>
            <a:off x="3411925" y="2487405"/>
            <a:ext cx="386707" cy="619237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411925" y="3157468"/>
            <a:ext cx="386707" cy="61923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3403779" y="1965081"/>
                <a:ext cx="42280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79" y="1965081"/>
                <a:ext cx="422808" cy="289182"/>
              </a:xfrm>
              <a:prstGeom prst="rect">
                <a:avLst/>
              </a:prstGeom>
              <a:blipFill>
                <a:blip r:embed="rId21"/>
                <a:stretch>
                  <a:fillRect l="-7143" r="-5714" b="-14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3403779" y="2609516"/>
                <a:ext cx="42280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79" y="2609516"/>
                <a:ext cx="422808" cy="289182"/>
              </a:xfrm>
              <a:prstGeom prst="rect">
                <a:avLst/>
              </a:prstGeom>
              <a:blipFill>
                <a:blip r:embed="rId22"/>
                <a:stretch>
                  <a:fillRect l="-7143" r="-5714" b="-14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3388847" y="3295329"/>
                <a:ext cx="41581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47" y="3295329"/>
                <a:ext cx="415819" cy="289182"/>
              </a:xfrm>
              <a:prstGeom prst="rect">
                <a:avLst/>
              </a:prstGeom>
              <a:blipFill>
                <a:blip r:embed="rId23"/>
                <a:stretch>
                  <a:fillRect l="-7353" r="-5882" b="-1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/>
          <p:cNvSpPr/>
          <p:nvPr/>
        </p:nvSpPr>
        <p:spPr>
          <a:xfrm>
            <a:off x="1851409" y="4605661"/>
            <a:ext cx="3119170" cy="343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4" name="正方形/長方形 103"/>
          <p:cNvSpPr/>
          <p:nvPr/>
        </p:nvSpPr>
        <p:spPr>
          <a:xfrm>
            <a:off x="1851409" y="4987110"/>
            <a:ext cx="3126293" cy="363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5" name="正方形/長方形 104"/>
          <p:cNvSpPr/>
          <p:nvPr/>
        </p:nvSpPr>
        <p:spPr>
          <a:xfrm>
            <a:off x="1851409" y="5388213"/>
            <a:ext cx="3119170" cy="287073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6" name="正方形/長方形 105"/>
          <p:cNvSpPr/>
          <p:nvPr/>
        </p:nvSpPr>
        <p:spPr>
          <a:xfrm>
            <a:off x="1851409" y="5715901"/>
            <a:ext cx="3119170" cy="3362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1173807" y="4605661"/>
                <a:ext cx="6014086" cy="1452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07" y="4605661"/>
                <a:ext cx="6014086" cy="14523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/>
              <p:cNvSpPr/>
              <p:nvPr/>
            </p:nvSpPr>
            <p:spPr>
              <a:xfrm>
                <a:off x="7196321" y="4561273"/>
                <a:ext cx="81785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7" name="正方形/長方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321" y="4561273"/>
                <a:ext cx="817853" cy="14529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右矢印 108"/>
          <p:cNvSpPr/>
          <p:nvPr/>
        </p:nvSpPr>
        <p:spPr>
          <a:xfrm>
            <a:off x="6826373" y="5151712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29196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4733020" y="1796873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3701662" y="1568273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3701662" y="2142431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425561" y="138395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61" y="1383958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425561" y="196065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61" y="1960659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5424136" y="2142431"/>
            <a:ext cx="2795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30592" y="2724656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6836910" y="169730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910" y="1697301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907661" y="1176561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477627" y="1289140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77627" y="1747372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78545" y="112095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45" y="112095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78545" y="156694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45" y="1566942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/>
          <p:cNvCxnSpPr>
            <a:stCxn id="18" idx="3"/>
          </p:cNvCxnSpPr>
          <p:nvPr/>
        </p:nvCxnSpPr>
        <p:spPr>
          <a:xfrm>
            <a:off x="1843577" y="1539471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168409" y="1387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9" y="138769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矢印 26"/>
          <p:cNvSpPr/>
          <p:nvPr/>
        </p:nvSpPr>
        <p:spPr>
          <a:xfrm>
            <a:off x="2616842" y="1886315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7771" y="8412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817229"/>
                  </p:ext>
                </p:extLst>
              </p:nvPr>
            </p:nvGraphicFramePr>
            <p:xfrm>
              <a:off x="710071" y="2092736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817229"/>
                  </p:ext>
                </p:extLst>
              </p:nvPr>
            </p:nvGraphicFramePr>
            <p:xfrm>
              <a:off x="710071" y="2092736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8"/>
                          <a:stretch>
                            <a:fillRect l="-1515" t="-2174" r="-219697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8"/>
                          <a:stretch>
                            <a:fillRect l="-101515" t="-2174" r="-119697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8"/>
                          <a:stretch>
                            <a:fillRect l="-177333" t="-2174" r="-5333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25325" y="2386271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517094" y="149008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94" y="1490082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311989" y="18474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989" y="1847416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9434" r="-943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63032" y="225526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032" y="2255267"/>
                <a:ext cx="18299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6005637" y="188631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7604" y="1965867"/>
            <a:ext cx="508816" cy="372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>
                    <a:solidFill>
                      <a:srgbClr val="FF0000"/>
                    </a:solidFill>
                  </a:rPr>
                  <a:t>we want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blipFill>
                <a:blip r:embed="rId13"/>
                <a:stretch>
                  <a:fillRect l="-2717" b="-4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>
          <a:xfrm>
            <a:off x="7210832" y="187646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318054" y="1994081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54" y="1994081"/>
                <a:ext cx="579967" cy="276999"/>
              </a:xfrm>
              <a:prstGeom prst="rect">
                <a:avLst/>
              </a:prstGeom>
              <a:blipFill>
                <a:blip r:embed="rId14"/>
                <a:stretch>
                  <a:fillRect l="-9474" r="-9474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7310019" y="1353202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19" y="1353202"/>
                <a:ext cx="374244" cy="276999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7498031" y="1637703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5612069" y="1692653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69" y="1692653"/>
                <a:ext cx="183960" cy="276999"/>
              </a:xfrm>
              <a:prstGeom prst="rect">
                <a:avLst/>
              </a:prstGeom>
              <a:blipFill>
                <a:blip r:embed="rId16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5933191" y="154341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7914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96160" y="4978400"/>
            <a:ext cx="3982720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 (Chain Rule)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sz="2000" dirty="0" smtClean="0"/>
                  <a:t> 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err="1" smtClean="0"/>
                  <a:t>i.e</a:t>
                </a:r>
                <a:r>
                  <a:rPr kumimoji="1" lang="en-US" altLang="ja-JP" sz="2000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000" dirty="0" smtClean="0"/>
                  <a:t>, then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blipFill>
                <a:blip r:embed="rId2"/>
                <a:stretch>
                  <a:fillRect l="-835"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565648" y="2071672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en-US" altLang="ja-JP" sz="2400" dirty="0" smtClean="0"/>
              <a:t>Chain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rule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620951" y="3114723"/>
            <a:ext cx="120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Similarly,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620951" y="4652510"/>
            <a:ext cx="1585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Fu</a:t>
            </a:r>
            <a:r>
              <a:rPr lang="ja-JP" altLang="en-US" sz="2000" dirty="0" smtClean="0"/>
              <a:t>rthermore</a:t>
            </a:r>
            <a:r>
              <a:rPr lang="en-US" altLang="ja-JP" sz="2000" dirty="0" smtClean="0"/>
              <a:t>,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587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吹き出し 57"/>
          <p:cNvSpPr/>
          <p:nvPr/>
        </p:nvSpPr>
        <p:spPr>
          <a:xfrm>
            <a:off x="3929679" y="5271419"/>
            <a:ext cx="4988734" cy="1263178"/>
          </a:xfrm>
          <a:prstGeom prst="wedgeRectCallout">
            <a:avLst>
              <a:gd name="adj1" fmla="val 6864"/>
              <a:gd name="adj2" fmla="val -3038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1663792" y="4038892"/>
            <a:ext cx="4988734" cy="912860"/>
          </a:xfrm>
          <a:prstGeom prst="wedgeRectCallout">
            <a:avLst>
              <a:gd name="adj1" fmla="val -4133"/>
              <a:gd name="adj2" fmla="val -26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528146" y="2807237"/>
            <a:ext cx="4988734" cy="697646"/>
          </a:xfrm>
          <a:prstGeom prst="wedgeRectCallout">
            <a:avLst>
              <a:gd name="adj1" fmla="val -26128"/>
              <a:gd name="adj2" fmla="val -132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401850" y="1208078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5749" y="102376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02376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217282" y="112988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82" y="1129887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012177" y="148722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77" y="1487221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9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5167308" y="6165265"/>
            <a:ext cx="297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MSE is always positive value.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  <a:blipFill>
                <a:blip r:embed="rId13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矢印 11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768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1038512" y="5218844"/>
            <a:ext cx="5119038" cy="933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25513" y="4002798"/>
            <a:ext cx="5119037" cy="883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79773" y="2827256"/>
            <a:ext cx="5104344" cy="898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  <a:blipFill>
                <a:blip r:embed="rId4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楕円 59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stCxn id="60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正方形/長方形 70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73" name="正方形/長方形 72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16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79" name="右矢印 78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980660">
            <a:off x="355395" y="1179453"/>
            <a:ext cx="114845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4727" y="769995"/>
            <a:ext cx="263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Forward calculation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31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7477" y="162910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【Appendix】 </a:t>
            </a:r>
            <a:r>
              <a:rPr kumimoji="1" lang="en-US" altLang="ja-JP" dirty="0" err="1" smtClean="0"/>
              <a:t>Differencial</a:t>
            </a:r>
            <a:r>
              <a:rPr kumimoji="1" lang="en-US" altLang="ja-JP" dirty="0" smtClean="0"/>
              <a:t> of Sigmoid Function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吹き出し 5"/>
          <p:cNvSpPr/>
          <p:nvPr/>
        </p:nvSpPr>
        <p:spPr>
          <a:xfrm rot="5400000">
            <a:off x="197770" y="2817680"/>
            <a:ext cx="4134260" cy="3545688"/>
          </a:xfrm>
          <a:prstGeom prst="wedgeRectCallout">
            <a:avLst>
              <a:gd name="adj1" fmla="val -57571"/>
              <a:gd name="adj2" fmla="val -41011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blipFill>
                <a:blip r:embed="rId4"/>
                <a:stretch>
                  <a:fillRect l="-5038" r="-83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92056" y="2523394"/>
            <a:ext cx="113161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715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1297128" y="1429098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690308" y="1912580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359212" y="1913432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15066" y="1899960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吹き出し 5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3151884" y="3961462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08829" y="3960974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516288" y="248913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84930" y="283468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513860" y="3416913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708593" y="3078528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640363" y="258683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30" y="2666388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5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567917" y="22439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12" name="右矢印 11"/>
          <p:cNvSpPr/>
          <p:nvPr/>
        </p:nvSpPr>
        <p:spPr>
          <a:xfrm rot="10800000">
            <a:off x="2222139" y="2617555"/>
            <a:ext cx="2379320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矢印 44"/>
          <p:cNvSpPr/>
          <p:nvPr/>
        </p:nvSpPr>
        <p:spPr>
          <a:xfrm rot="10800000">
            <a:off x="5284975" y="2586837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433912" y="5621841"/>
            <a:ext cx="3800856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352418" y="5258841"/>
            <a:ext cx="127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Chain rule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11948843">
            <a:off x="479497" y="2262760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40184" y="949985"/>
            <a:ext cx="325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002060"/>
                </a:solidFill>
              </a:rPr>
              <a:t>Backward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 calculation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45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4403" y="956749"/>
            <a:ext cx="4869750" cy="5228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7869" y="1326082"/>
            <a:ext cx="467628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MSE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t)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obj.t = t;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[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row, col] = size(z);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loss = sum(sum((z-t).^2)) / (2*col);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 obj.t;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4751" y="837141"/>
            <a:ext cx="8418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MSE.m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2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5495576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2947851" y="1276416"/>
            <a:ext cx="4479533" cy="407237"/>
          </a:xfrm>
          <a:prstGeom prst="wedgeRectCallout">
            <a:avLst>
              <a:gd name="adj1" fmla="val -88723"/>
              <a:gd name="adj2" fmla="val 12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 this class we use variable “z” instead of “y”.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642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4950" y="1285523"/>
            <a:ext cx="4693453" cy="46529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8417" y="1725913"/>
            <a:ext cx="44715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Sigmoid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1 ./ (1 +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(-x));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dL0)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 .*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.* (1.0 -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obj.y);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5299" y="1165914"/>
            <a:ext cx="1175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Sigmoid.m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408885" y="2260722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077789" y="2261574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300402" y="2257617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吹き出し 20"/>
          <p:cNvSpPr/>
          <p:nvPr/>
        </p:nvSpPr>
        <p:spPr>
          <a:xfrm>
            <a:off x="5737220" y="4319119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225699" y="294449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66" y="3024045"/>
            <a:ext cx="508816" cy="372337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153253" y="260159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5004481" y="2975211"/>
            <a:ext cx="218231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矢印 26"/>
          <p:cNvSpPr/>
          <p:nvPr/>
        </p:nvSpPr>
        <p:spPr>
          <a:xfrm rot="10800000">
            <a:off x="7870311" y="2944494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8248470" y="1427878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8483648" y="18680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85981" y="144634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1" name="下矢印 30"/>
          <p:cNvSpPr/>
          <p:nvPr/>
        </p:nvSpPr>
        <p:spPr>
          <a:xfrm>
            <a:off x="5557052" y="1908006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36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332974" y="3120241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8246" y="524028"/>
            <a:ext cx="4991300" cy="6419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80717"/>
            <a:ext cx="7543800" cy="40216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81344" y="756745"/>
            <a:ext cx="48714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 Affine &lt; handle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bias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db;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 = Affine(</a:t>
            </a:r>
            <a:r>
              <a:rPr lang="ja-JP" altLang="en-US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w;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b;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forward(obj, x)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obj.x = x;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 * x;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= p + obj.bias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2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backward(obj,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obj.weights' *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obj.dw =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obj.x';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obj.db = sum(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update(obj, learning_rate)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obj.weights - learning_rate * obj.dw;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obj.bias - learning_rate * obj.db;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94" y="404419"/>
            <a:ext cx="9887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Affine.m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3494887" y="578110"/>
            <a:ext cx="3924728" cy="1353279"/>
          </a:xfrm>
          <a:prstGeom prst="wedgeRectCallout">
            <a:avLst>
              <a:gd name="adj1" fmla="val -62545"/>
              <a:gd name="adj2" fmla="val 235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This script is </a:t>
            </a:r>
            <a:r>
              <a:rPr lang="en-US" altLang="ja-JP" sz="2000" dirty="0"/>
              <a:t>applicable to matrix </a:t>
            </a:r>
            <a:r>
              <a:rPr lang="en-US" altLang="ja-JP" sz="2000" dirty="0" smtClean="0"/>
              <a:t>calculation.</a:t>
            </a:r>
          </a:p>
          <a:p>
            <a:pPr algn="ctr"/>
            <a:r>
              <a:rPr lang="en-US" altLang="ja-JP" sz="2000" dirty="0" smtClean="0"/>
              <a:t>I </a:t>
            </a:r>
            <a:r>
              <a:rPr lang="en-US" altLang="ja-JP" sz="2000" dirty="0"/>
              <a:t>will explain </a:t>
            </a:r>
            <a:r>
              <a:rPr lang="en-US" altLang="ja-JP" sz="2000" dirty="0" smtClean="0"/>
              <a:t>tomorrow </a:t>
            </a:r>
            <a:r>
              <a:rPr lang="en-US" altLang="ja-JP" sz="2000" dirty="0"/>
              <a:t>for </a:t>
            </a:r>
            <a:r>
              <a:rPr lang="en-US" altLang="ja-JP" sz="2000" dirty="0" smtClean="0"/>
              <a:t>details!</a:t>
            </a:r>
            <a:endParaRPr kumimoji="1" lang="ja-JP" altLang="en-US" sz="2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896544" y="2661997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吹き出し 21"/>
          <p:cNvSpPr/>
          <p:nvPr/>
        </p:nvSpPr>
        <p:spPr>
          <a:xfrm>
            <a:off x="5808245" y="5193873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7115704" y="372202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3" idx="2"/>
          </p:cNvCxnSpPr>
          <p:nvPr/>
        </p:nvCxnSpPr>
        <p:spPr>
          <a:xfrm flipH="1">
            <a:off x="6084346" y="406758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113276" y="4649812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308009" y="4311427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矢印 31"/>
          <p:cNvSpPr/>
          <p:nvPr/>
        </p:nvSpPr>
        <p:spPr>
          <a:xfrm rot="11948843">
            <a:off x="6078913" y="3495659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0800000">
            <a:off x="7806819" y="3813090"/>
            <a:ext cx="117680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8229035" y="2301769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7" name="下矢印 36"/>
          <p:cNvSpPr/>
          <p:nvPr/>
        </p:nvSpPr>
        <p:spPr>
          <a:xfrm>
            <a:off x="8464213" y="2741981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55429" y="1917725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9" name="下矢印 38"/>
          <p:cNvSpPr/>
          <p:nvPr/>
        </p:nvSpPr>
        <p:spPr>
          <a:xfrm>
            <a:off x="6426500" y="23793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207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右矢印 113"/>
          <p:cNvSpPr/>
          <p:nvPr/>
        </p:nvSpPr>
        <p:spPr>
          <a:xfrm rot="10800000">
            <a:off x="7287515" y="4522462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矢印 118"/>
          <p:cNvSpPr/>
          <p:nvPr/>
        </p:nvSpPr>
        <p:spPr>
          <a:xfrm rot="10800000">
            <a:off x="6125939" y="3960216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右矢印 119"/>
          <p:cNvSpPr/>
          <p:nvPr/>
        </p:nvSpPr>
        <p:spPr>
          <a:xfrm rot="10800000">
            <a:off x="6105719" y="5020223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矢印 117"/>
          <p:cNvSpPr/>
          <p:nvPr/>
        </p:nvSpPr>
        <p:spPr>
          <a:xfrm>
            <a:off x="7201019" y="1531251"/>
            <a:ext cx="1305497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右矢印 115"/>
          <p:cNvSpPr/>
          <p:nvPr/>
        </p:nvSpPr>
        <p:spPr>
          <a:xfrm>
            <a:off x="6218443" y="2018904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右矢印 116"/>
          <p:cNvSpPr/>
          <p:nvPr/>
        </p:nvSpPr>
        <p:spPr>
          <a:xfrm>
            <a:off x="5038223" y="2045514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右矢印 114"/>
          <p:cNvSpPr/>
          <p:nvPr/>
        </p:nvSpPr>
        <p:spPr>
          <a:xfrm>
            <a:off x="6193356" y="952567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5013136" y="979177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Outline of Learning Neural Network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32732" y="1574463"/>
            <a:ext cx="3467413" cy="125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/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Calculation for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outputs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from inputs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2732" y="1574463"/>
            <a:ext cx="346741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Feedforward calculation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2732" y="3074240"/>
            <a:ext cx="3467413" cy="1253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LOSS Calculation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732732" y="4574017"/>
            <a:ext cx="3467413" cy="125351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Updating weights and biases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t</a:t>
            </a:r>
            <a:r>
              <a:rPr lang="en-US" altLang="ja-JP" sz="2000" dirty="0" smtClean="0">
                <a:solidFill>
                  <a:schemeClr val="tx1"/>
                </a:solidFill>
              </a:rPr>
              <a:t>o reduce LOSS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32732" y="4574017"/>
            <a:ext cx="3467413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lt1"/>
                </a:solidFill>
              </a:rPr>
              <a:t>backwards propagation of LOSS</a:t>
            </a:r>
            <a:endParaRPr lang="ja-JP" altLang="en-US" sz="2000" dirty="0">
              <a:solidFill>
                <a:schemeClr val="lt1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 rot="10800000">
            <a:off x="2092388" y="2856235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092388" y="4360078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0800000">
            <a:off x="2092387" y="1360703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404254" y="1096067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29950" y="1096068"/>
            <a:ext cx="2168084" cy="16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-2033937" y="3531190"/>
            <a:ext cx="5008008" cy="13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1184" y="5994570"/>
            <a:ext cx="2196850" cy="137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404254" y="5827530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1" name="グループ化 80"/>
          <p:cNvGrpSpPr/>
          <p:nvPr/>
        </p:nvGrpSpPr>
        <p:grpSpPr>
          <a:xfrm>
            <a:off x="4735404" y="1315703"/>
            <a:ext cx="3934534" cy="1951725"/>
            <a:chOff x="4962469" y="1469705"/>
            <a:chExt cx="3129676" cy="1603551"/>
          </a:xfrm>
        </p:grpSpPr>
        <p:sp>
          <p:nvSpPr>
            <p:cNvPr id="47" name="楕円 46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48" name="直線コネクタ 47"/>
            <p:cNvCxnSpPr>
              <a:stCxn id="72" idx="6"/>
              <a:endCxn id="47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47" idx="2"/>
              <a:endCxn id="73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矢印コネクタ 51"/>
            <p:cNvCxnSpPr>
              <a:stCxn id="47" idx="6"/>
              <a:endCxn id="62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楕円 55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>
              <a:stCxn id="56" idx="6"/>
              <a:endCxn id="62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テキスト ボックス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コネクタ 59"/>
            <p:cNvCxnSpPr>
              <a:stCxn id="56" idx="2"/>
              <a:endCxn id="73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72" idx="7"/>
              <a:endCxn id="56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楕円 61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線コネクタ 64"/>
            <p:cNvCxnSpPr>
              <a:stCxn id="62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blipFill>
                  <a:blip r:embed="rId11"/>
                  <a:stretch>
                    <a:fillRect l="-33333" r="-500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36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線コネクタ 69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楕円 71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楕円 72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4" name="直線コネクタ 73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endCxn id="50" idx="3"/>
            </p:cNvCxnSpPr>
            <p:nvPr/>
          </p:nvCxnSpPr>
          <p:spPr>
            <a:xfrm flipH="1">
              <a:off x="5146557" y="1849451"/>
              <a:ext cx="26668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40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グループ化 81"/>
          <p:cNvGrpSpPr/>
          <p:nvPr/>
        </p:nvGrpSpPr>
        <p:grpSpPr>
          <a:xfrm>
            <a:off x="4761726" y="4417057"/>
            <a:ext cx="3966630" cy="1881823"/>
            <a:chOff x="4961705" y="1527137"/>
            <a:chExt cx="3155207" cy="1546119"/>
          </a:xfrm>
        </p:grpSpPr>
        <p:sp>
          <p:nvSpPr>
            <p:cNvPr id="83" name="楕円 82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4" name="直線コネクタ 83"/>
            <p:cNvCxnSpPr>
              <a:stCxn id="108" idx="6"/>
              <a:endCxn id="83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83" idx="2"/>
              <a:endCxn id="109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/>
                <p:cNvSpPr txBox="1"/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テキスト ボックス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/>
            <p:cNvCxnSpPr>
              <a:stCxn id="83" idx="6"/>
              <a:endCxn id="98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テキスト ボックス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楕円 91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/>
            <p:cNvCxnSpPr>
              <a:stCxn id="92" idx="6"/>
              <a:endCxn id="98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/>
                <p:cNvSpPr txBox="1"/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テキスト ボックス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テキスト ボックス 94"/>
                <p:cNvSpPr txBox="1"/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テキスト ボックス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コネクタ 95"/>
            <p:cNvCxnSpPr>
              <a:stCxn id="92" idx="2"/>
              <a:endCxn id="109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108" idx="7"/>
              <a:endCxn id="92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楕円 97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99" name="テキスト ボックス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コネクタ 100"/>
            <p:cNvCxnSpPr>
              <a:stCxn id="98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blipFill>
                  <a:blip r:embed="rId22"/>
                  <a:stretch>
                    <a:fillRect l="-33333" r="-50000" b="-121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線コネクタ 102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テキスト ボックス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40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線コネクタ 105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テキスト ボックス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0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楕円 107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10" name="直線コネクタ 109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endCxn id="86" idx="3"/>
            </p:cNvCxnSpPr>
            <p:nvPr/>
          </p:nvCxnSpPr>
          <p:spPr>
            <a:xfrm flipH="1">
              <a:off x="5145793" y="1849451"/>
              <a:ext cx="267445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36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テキスト ボックス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99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曲線コネクタ 116"/>
          <p:cNvCxnSpPr>
            <a:stCxn id="29" idx="1"/>
            <a:endCxn id="103" idx="1"/>
          </p:cNvCxnSpPr>
          <p:nvPr/>
        </p:nvCxnSpPr>
        <p:spPr>
          <a:xfrm rot="10800000" flipV="1">
            <a:off x="2069413" y="1831970"/>
            <a:ext cx="3084275" cy="2612531"/>
          </a:xfrm>
          <a:prstGeom prst="curvedConnector3">
            <a:avLst>
              <a:gd name="adj1" fmla="val 12861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線コネクタ 125"/>
          <p:cNvCxnSpPr>
            <a:stCxn id="99" idx="1"/>
            <a:endCxn id="104" idx="1"/>
          </p:cNvCxnSpPr>
          <p:nvPr/>
        </p:nvCxnSpPr>
        <p:spPr>
          <a:xfrm rot="10800000" flipV="1">
            <a:off x="2069413" y="2498921"/>
            <a:ext cx="3093102" cy="2336858"/>
          </a:xfrm>
          <a:prstGeom prst="curvedConnector3">
            <a:avLst>
              <a:gd name="adj1" fmla="val 132255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線コネクタ 129"/>
          <p:cNvCxnSpPr>
            <a:stCxn id="100" idx="1"/>
            <a:endCxn id="105" idx="1"/>
          </p:cNvCxnSpPr>
          <p:nvPr/>
        </p:nvCxnSpPr>
        <p:spPr>
          <a:xfrm rot="10800000" flipV="1">
            <a:off x="2069411" y="3143356"/>
            <a:ext cx="3093104" cy="2055334"/>
          </a:xfrm>
          <a:prstGeom prst="curvedConnector3">
            <a:avLst>
              <a:gd name="adj1" fmla="val 1348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 Feedforward calculation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4085266" y="1843211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5" name="直線コネクタ 4"/>
          <p:cNvCxnSpPr>
            <a:stCxn id="8" idx="3"/>
            <a:endCxn id="4" idx="2"/>
          </p:cNvCxnSpPr>
          <p:nvPr/>
        </p:nvCxnSpPr>
        <p:spPr>
          <a:xfrm>
            <a:off x="2655834" y="1384792"/>
            <a:ext cx="1429432" cy="7036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0" idx="3"/>
          </p:cNvCxnSpPr>
          <p:nvPr/>
        </p:nvCxnSpPr>
        <p:spPr>
          <a:xfrm flipH="1">
            <a:off x="2637321" y="2088456"/>
            <a:ext cx="1447945" cy="14836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9" idx="3"/>
          </p:cNvCxnSpPr>
          <p:nvPr/>
        </p:nvCxnSpPr>
        <p:spPr>
          <a:xfrm flipH="1">
            <a:off x="2651754" y="2088456"/>
            <a:ext cx="1433512" cy="942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466347" y="1277070"/>
                <a:ext cx="189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47" y="1277070"/>
                <a:ext cx="189487" cy="215444"/>
              </a:xfrm>
              <a:prstGeom prst="rect">
                <a:avLst/>
              </a:prstGeom>
              <a:blipFill>
                <a:blip r:embed="rId2"/>
                <a:stretch>
                  <a:fillRect l="-22581" r="-967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434450" y="1990161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50" y="1990161"/>
                <a:ext cx="217304" cy="215444"/>
              </a:xfrm>
              <a:prstGeom prst="rect">
                <a:avLst/>
              </a:prstGeom>
              <a:blipFill>
                <a:blip r:embed="rId3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20017" y="3464366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17" y="3464366"/>
                <a:ext cx="217304" cy="215444"/>
              </a:xfrm>
              <a:prstGeom prst="rect">
                <a:avLst/>
              </a:prstGeom>
              <a:blipFill>
                <a:blip r:embed="rId4"/>
                <a:stretch>
                  <a:fillRect l="-13889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  <a:endCxn id="36" idx="2"/>
          </p:cNvCxnSpPr>
          <p:nvPr/>
        </p:nvCxnSpPr>
        <p:spPr>
          <a:xfrm flipV="1">
            <a:off x="4647740" y="1890662"/>
            <a:ext cx="1038392" cy="197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6200000">
            <a:off x="4429933" y="1810205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09635" y="1985864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5" y="1985864"/>
                <a:ext cx="222240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61479" y="1770254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79" y="1770254"/>
                <a:ext cx="250773" cy="246221"/>
              </a:xfrm>
              <a:prstGeom prst="rect">
                <a:avLst/>
              </a:prstGeom>
              <a:blipFill>
                <a:blip r:embed="rId6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4085266" y="255256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0" name="直線コネクタ 19"/>
          <p:cNvCxnSpPr>
            <a:stCxn id="8" idx="3"/>
            <a:endCxn id="19" idx="2"/>
          </p:cNvCxnSpPr>
          <p:nvPr/>
        </p:nvCxnSpPr>
        <p:spPr>
          <a:xfrm>
            <a:off x="2655834" y="1384792"/>
            <a:ext cx="1429432" cy="14130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0" idx="3"/>
          </p:cNvCxnSpPr>
          <p:nvPr/>
        </p:nvCxnSpPr>
        <p:spPr>
          <a:xfrm flipH="1">
            <a:off x="2637321" y="3566234"/>
            <a:ext cx="1444404" cy="585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9" idx="2"/>
            <a:endCxn id="9" idx="3"/>
          </p:cNvCxnSpPr>
          <p:nvPr/>
        </p:nvCxnSpPr>
        <p:spPr>
          <a:xfrm flipH="1" flipV="1">
            <a:off x="2651754" y="2097883"/>
            <a:ext cx="1433512" cy="6999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  <a:endCxn id="36" idx="2"/>
          </p:cNvCxnSpPr>
          <p:nvPr/>
        </p:nvCxnSpPr>
        <p:spPr>
          <a:xfrm flipV="1">
            <a:off x="4647740" y="1890662"/>
            <a:ext cx="1038392" cy="907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弧 23"/>
          <p:cNvSpPr/>
          <p:nvPr/>
        </p:nvSpPr>
        <p:spPr>
          <a:xfrm rot="16200000">
            <a:off x="4429933" y="251955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599608" y="2416464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08" y="2416464"/>
                <a:ext cx="250773" cy="246221"/>
              </a:xfrm>
              <a:prstGeom prst="rect">
                <a:avLst/>
              </a:prstGeom>
              <a:blipFill>
                <a:blip r:embed="rId7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409635" y="2705172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5" y="2705172"/>
                <a:ext cx="222240" cy="215444"/>
              </a:xfrm>
              <a:prstGeom prst="rect">
                <a:avLst/>
              </a:prstGeom>
              <a:blipFill>
                <a:blip r:embed="rId8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4082911" y="113369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8" name="直線矢印コネクタ 27"/>
          <p:cNvCxnSpPr>
            <a:stCxn id="32" idx="3"/>
            <a:endCxn id="36" idx="2"/>
          </p:cNvCxnSpPr>
          <p:nvPr/>
        </p:nvCxnSpPr>
        <p:spPr>
          <a:xfrm>
            <a:off x="4625354" y="1394025"/>
            <a:ext cx="1060778" cy="496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427578" y="110068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677178" y="1112316"/>
                <a:ext cx="24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78" y="1112316"/>
                <a:ext cx="246028" cy="246221"/>
              </a:xfrm>
              <a:prstGeom prst="rect">
                <a:avLst/>
              </a:prstGeom>
              <a:blipFill>
                <a:blip r:embed="rId9"/>
                <a:stretch>
                  <a:fillRect l="-19512" r="-2439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407281" y="1286303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81" y="1286303"/>
                <a:ext cx="218073" cy="215444"/>
              </a:xfrm>
              <a:prstGeom prst="rect">
                <a:avLst/>
              </a:prstGeom>
              <a:blipFill>
                <a:blip r:embed="rId10"/>
                <a:stretch>
                  <a:fillRect l="-22222" r="-277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endCxn id="10" idx="3"/>
          </p:cNvCxnSpPr>
          <p:nvPr/>
        </p:nvCxnSpPr>
        <p:spPr>
          <a:xfrm flipH="1">
            <a:off x="2637321" y="1381668"/>
            <a:ext cx="1470364" cy="219042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7" idx="2"/>
            <a:endCxn id="9" idx="3"/>
          </p:cNvCxnSpPr>
          <p:nvPr/>
        </p:nvCxnSpPr>
        <p:spPr>
          <a:xfrm flipH="1">
            <a:off x="2651754" y="1378939"/>
            <a:ext cx="1431157" cy="71894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8" idx="3"/>
            <a:endCxn id="27" idx="2"/>
          </p:cNvCxnSpPr>
          <p:nvPr/>
        </p:nvCxnSpPr>
        <p:spPr>
          <a:xfrm flipV="1">
            <a:off x="2655834" y="1378939"/>
            <a:ext cx="1427077" cy="5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5686132" y="1645417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6008601" y="1768465"/>
                <a:ext cx="223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01" y="1768465"/>
                <a:ext cx="223138" cy="215444"/>
              </a:xfrm>
              <a:prstGeom prst="rect">
                <a:avLst/>
              </a:prstGeom>
              <a:blipFill>
                <a:blip r:embed="rId11"/>
                <a:stretch>
                  <a:fillRect l="-22222" r="-5556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5679856" y="2250965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000177" y="2368395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177" y="2368395"/>
                <a:ext cx="227305" cy="215444"/>
              </a:xfrm>
              <a:prstGeom prst="rect">
                <a:avLst/>
              </a:prstGeom>
              <a:blipFill>
                <a:blip r:embed="rId12"/>
                <a:stretch>
                  <a:fillRect l="-18421" r="-263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32" idx="3"/>
            <a:endCxn id="38" idx="2"/>
          </p:cNvCxnSpPr>
          <p:nvPr/>
        </p:nvCxnSpPr>
        <p:spPr>
          <a:xfrm>
            <a:off x="4625354" y="1394025"/>
            <a:ext cx="1054502" cy="1102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7" idx="3"/>
            <a:endCxn id="38" idx="2"/>
          </p:cNvCxnSpPr>
          <p:nvPr/>
        </p:nvCxnSpPr>
        <p:spPr>
          <a:xfrm>
            <a:off x="4631875" y="2093586"/>
            <a:ext cx="1047981" cy="402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6" idx="3"/>
            <a:endCxn id="38" idx="2"/>
          </p:cNvCxnSpPr>
          <p:nvPr/>
        </p:nvCxnSpPr>
        <p:spPr>
          <a:xfrm flipV="1">
            <a:off x="4631875" y="2496210"/>
            <a:ext cx="1047981" cy="316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弧 42"/>
          <p:cNvSpPr/>
          <p:nvPr/>
        </p:nvSpPr>
        <p:spPr>
          <a:xfrm rot="16200000">
            <a:off x="6027742" y="160843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円弧 43"/>
          <p:cNvSpPr/>
          <p:nvPr/>
        </p:nvSpPr>
        <p:spPr>
          <a:xfrm rot="16200000">
            <a:off x="6026010" y="2220105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46" name="直線コネクタ 45"/>
          <p:cNvCxnSpPr>
            <a:stCxn id="36" idx="6"/>
          </p:cNvCxnSpPr>
          <p:nvPr/>
        </p:nvCxnSpPr>
        <p:spPr>
          <a:xfrm>
            <a:off x="6248606" y="1890662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241709" y="2493826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80372" y="1786931"/>
                <a:ext cx="200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72" y="1786931"/>
                <a:ext cx="200889" cy="215444"/>
              </a:xfrm>
              <a:prstGeom prst="rect">
                <a:avLst/>
              </a:prstGeom>
              <a:blipFill>
                <a:blip r:embed="rId13"/>
                <a:stretch>
                  <a:fillRect l="-12121" r="-303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791668" y="2379850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68" y="2379850"/>
                <a:ext cx="205056" cy="215444"/>
              </a:xfrm>
              <a:prstGeom prst="rect">
                <a:avLst/>
              </a:prstGeom>
              <a:blipFill>
                <a:blip r:embed="rId14"/>
                <a:stretch>
                  <a:fillRect l="-11765" r="-294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4074483" y="3299968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円弧 50"/>
          <p:cNvSpPr/>
          <p:nvPr/>
        </p:nvSpPr>
        <p:spPr>
          <a:xfrm rot="16200000">
            <a:off x="4419150" y="326696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564482" y="3107417"/>
                <a:ext cx="1844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82" y="3107417"/>
                <a:ext cx="184483" cy="246221"/>
              </a:xfrm>
              <a:prstGeom prst="rect">
                <a:avLst/>
              </a:prstGeom>
              <a:blipFill>
                <a:blip r:embed="rId15"/>
                <a:stretch>
                  <a:fillRect l="-40000" r="-2666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398853" y="3452577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53" y="3452577"/>
                <a:ext cx="222240" cy="215444"/>
              </a:xfrm>
              <a:prstGeom prst="rect">
                <a:avLst/>
              </a:prstGeom>
              <a:blipFill>
                <a:blip r:embed="rId16"/>
                <a:stretch>
                  <a:fillRect l="-22222" r="-555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423169" y="2682336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69" y="2682336"/>
                <a:ext cx="217304" cy="215444"/>
              </a:xfrm>
              <a:prstGeom prst="rect">
                <a:avLst/>
              </a:prstGeom>
              <a:blipFill>
                <a:blip r:embed="rId17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/>
          <p:cNvCxnSpPr>
            <a:stCxn id="8" idx="3"/>
            <a:endCxn id="50" idx="2"/>
          </p:cNvCxnSpPr>
          <p:nvPr/>
        </p:nvCxnSpPr>
        <p:spPr>
          <a:xfrm>
            <a:off x="2655834" y="1384792"/>
            <a:ext cx="1418649" cy="21604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  <a:endCxn id="9" idx="3"/>
          </p:cNvCxnSpPr>
          <p:nvPr/>
        </p:nvCxnSpPr>
        <p:spPr>
          <a:xfrm flipH="1" flipV="1">
            <a:off x="2651754" y="2097883"/>
            <a:ext cx="1422729" cy="14473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7" idx="2"/>
            <a:endCxn id="54" idx="3"/>
          </p:cNvCxnSpPr>
          <p:nvPr/>
        </p:nvCxnSpPr>
        <p:spPr>
          <a:xfrm flipH="1">
            <a:off x="2640473" y="1378939"/>
            <a:ext cx="1442438" cy="14111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" idx="2"/>
            <a:endCxn id="54" idx="3"/>
          </p:cNvCxnSpPr>
          <p:nvPr/>
        </p:nvCxnSpPr>
        <p:spPr>
          <a:xfrm flipH="1">
            <a:off x="2640473" y="2088456"/>
            <a:ext cx="1444793" cy="7016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9" idx="2"/>
            <a:endCxn id="54" idx="3"/>
          </p:cNvCxnSpPr>
          <p:nvPr/>
        </p:nvCxnSpPr>
        <p:spPr>
          <a:xfrm flipH="1" flipV="1">
            <a:off x="2640473" y="2790058"/>
            <a:ext cx="1444793" cy="775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2"/>
            <a:endCxn id="54" idx="3"/>
          </p:cNvCxnSpPr>
          <p:nvPr/>
        </p:nvCxnSpPr>
        <p:spPr>
          <a:xfrm flipH="1" flipV="1">
            <a:off x="2640473" y="2790058"/>
            <a:ext cx="1434010" cy="755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9" idx="2"/>
            <a:endCxn id="10" idx="3"/>
          </p:cNvCxnSpPr>
          <p:nvPr/>
        </p:nvCxnSpPr>
        <p:spPr>
          <a:xfrm flipH="1">
            <a:off x="2637321" y="2797809"/>
            <a:ext cx="1447945" cy="7742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5669265" y="2920616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989586" y="3038047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86" y="3038047"/>
                <a:ext cx="227305" cy="215444"/>
              </a:xfrm>
              <a:prstGeom prst="rect">
                <a:avLst/>
              </a:prstGeom>
              <a:blipFill>
                <a:blip r:embed="rId18"/>
                <a:stretch>
                  <a:fillRect l="-21622" r="-5405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/>
          <p:cNvSpPr/>
          <p:nvPr/>
        </p:nvSpPr>
        <p:spPr>
          <a:xfrm rot="16200000">
            <a:off x="6015419" y="288975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5" name="直線矢印コネクタ 64"/>
          <p:cNvCxnSpPr>
            <a:stCxn id="32" idx="3"/>
            <a:endCxn id="62" idx="2"/>
          </p:cNvCxnSpPr>
          <p:nvPr/>
        </p:nvCxnSpPr>
        <p:spPr>
          <a:xfrm>
            <a:off x="4625354" y="1394025"/>
            <a:ext cx="1043911" cy="1771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7" idx="3"/>
            <a:endCxn id="62" idx="2"/>
          </p:cNvCxnSpPr>
          <p:nvPr/>
        </p:nvCxnSpPr>
        <p:spPr>
          <a:xfrm>
            <a:off x="4631875" y="2093586"/>
            <a:ext cx="1037390" cy="1072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6" idx="3"/>
            <a:endCxn id="62" idx="2"/>
          </p:cNvCxnSpPr>
          <p:nvPr/>
        </p:nvCxnSpPr>
        <p:spPr>
          <a:xfrm>
            <a:off x="4631875" y="2812894"/>
            <a:ext cx="1037390" cy="352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4644481" y="3153105"/>
            <a:ext cx="1048172" cy="394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224624" y="3169812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774584" y="3055836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84" y="3055836"/>
                <a:ext cx="205056" cy="215444"/>
              </a:xfrm>
              <a:prstGeom prst="rect">
                <a:avLst/>
              </a:prstGeom>
              <a:blipFill>
                <a:blip r:embed="rId19"/>
                <a:stretch>
                  <a:fillRect l="-11765" r="-294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53" idx="3"/>
            <a:endCxn id="36" idx="2"/>
          </p:cNvCxnSpPr>
          <p:nvPr/>
        </p:nvCxnSpPr>
        <p:spPr>
          <a:xfrm flipV="1">
            <a:off x="4621093" y="1890662"/>
            <a:ext cx="1065039" cy="1669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3" idx="3"/>
            <a:endCxn id="38" idx="2"/>
          </p:cNvCxnSpPr>
          <p:nvPr/>
        </p:nvCxnSpPr>
        <p:spPr>
          <a:xfrm flipV="1">
            <a:off x="4621093" y="2496210"/>
            <a:ext cx="1058763" cy="1064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5162993" y="1509269"/>
            <a:ext cx="400676" cy="65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5170661" y="2213908"/>
            <a:ext cx="386707" cy="62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153687" y="1682314"/>
                <a:ext cx="4075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87" y="1682314"/>
                <a:ext cx="407547" cy="299313"/>
              </a:xfrm>
              <a:prstGeom prst="rect">
                <a:avLst/>
              </a:prstGeom>
              <a:blipFill>
                <a:blip r:embed="rId20"/>
                <a:stretch>
                  <a:fillRect l="-7463" r="-10448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/>
          <p:cNvSpPr/>
          <p:nvPr/>
        </p:nvSpPr>
        <p:spPr>
          <a:xfrm>
            <a:off x="5170661" y="2871588"/>
            <a:ext cx="386707" cy="619237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5162515" y="2349264"/>
                <a:ext cx="4128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15" y="2349264"/>
                <a:ext cx="412870" cy="299313"/>
              </a:xfrm>
              <a:prstGeom prst="rect">
                <a:avLst/>
              </a:prstGeom>
              <a:blipFill>
                <a:blip r:embed="rId21"/>
                <a:stretch>
                  <a:fillRect l="-7353" r="-10294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5162515" y="2993699"/>
                <a:ext cx="4128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15" y="2993699"/>
                <a:ext cx="412870" cy="299313"/>
              </a:xfrm>
              <a:prstGeom prst="rect">
                <a:avLst/>
              </a:prstGeom>
              <a:blipFill>
                <a:blip r:embed="rId22"/>
                <a:stretch>
                  <a:fillRect l="-7353" r="-10294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/>
          <p:cNvSpPr/>
          <p:nvPr/>
        </p:nvSpPr>
        <p:spPr>
          <a:xfrm>
            <a:off x="2069412" y="4272601"/>
            <a:ext cx="2987038" cy="343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4" name="正方形/長方形 103"/>
          <p:cNvSpPr/>
          <p:nvPr/>
        </p:nvSpPr>
        <p:spPr>
          <a:xfrm>
            <a:off x="2069413" y="4654050"/>
            <a:ext cx="2987038" cy="363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5" name="正方形/長方形 104"/>
          <p:cNvSpPr/>
          <p:nvPr/>
        </p:nvSpPr>
        <p:spPr>
          <a:xfrm>
            <a:off x="2069411" y="5055153"/>
            <a:ext cx="2987039" cy="287073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1335110" y="4155068"/>
                <a:ext cx="6014086" cy="1412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10" y="4155068"/>
                <a:ext cx="6014086" cy="14124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/>
              <p:cNvSpPr/>
              <p:nvPr/>
            </p:nvSpPr>
            <p:spPr>
              <a:xfrm>
                <a:off x="7426435" y="4341340"/>
                <a:ext cx="783356" cy="1067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7" name="正方形/長方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35" y="4341340"/>
                <a:ext cx="783356" cy="106740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右矢印 108"/>
          <p:cNvSpPr/>
          <p:nvPr/>
        </p:nvSpPr>
        <p:spPr>
          <a:xfrm>
            <a:off x="7022222" y="4694935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8" name="右矢印 107"/>
          <p:cNvSpPr/>
          <p:nvPr/>
        </p:nvSpPr>
        <p:spPr>
          <a:xfrm>
            <a:off x="4878846" y="3504010"/>
            <a:ext cx="1717679" cy="5446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6379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2373920" y="804794"/>
            <a:ext cx="6770080" cy="578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Let’s make AND function by learning</a:t>
            </a:r>
            <a:endParaRPr kumimoji="1" lang="ja-JP" altLang="en-US" dirty="0"/>
          </a:p>
        </p:txBody>
      </p:sp>
      <p:sp>
        <p:nvSpPr>
          <p:cNvPr id="12" name="フローチャート: 論理積ゲート 11"/>
          <p:cNvSpPr/>
          <p:nvPr/>
        </p:nvSpPr>
        <p:spPr>
          <a:xfrm>
            <a:off x="866564" y="1371770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36530" y="1484349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36530" y="1942581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/>
          <p:cNvCxnSpPr>
            <a:stCxn id="12" idx="3"/>
          </p:cNvCxnSpPr>
          <p:nvPr/>
        </p:nvCxnSpPr>
        <p:spPr>
          <a:xfrm>
            <a:off x="1802480" y="1734680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966674" y="103643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65617"/>
                  </p:ext>
                </p:extLst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65617"/>
                  </p:ext>
                </p:extLst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515" t="-2174" r="-2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01515" t="-2174" r="-1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77333" t="-2174" r="-6667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正方形/長方形 33"/>
          <p:cNvSpPr/>
          <p:nvPr/>
        </p:nvSpPr>
        <p:spPr>
          <a:xfrm>
            <a:off x="2449273" y="1014554"/>
            <a:ext cx="25600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 = [0,0,1,1;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[0,0,0,1];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data_num=4;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2.0*rand(1,2) - 1.0;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2.0*rand(1,1) - 1.0;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MSE();</a:t>
            </a:r>
          </a:p>
          <a:p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 number of 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training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learning rate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=0.1; 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084693" y="1371770"/>
            <a:ext cx="416845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layer1.forward(xdata);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layer3.forward(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,labels);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dy = layer3.backward();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dp = layer2.backward(dy);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layer1.backward(dp);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xlabel('Epoch');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ylabel('LOSS');</a:t>
            </a:r>
          </a:p>
        </p:txBody>
      </p:sp>
      <p:cxnSp>
        <p:nvCxnSpPr>
          <p:cNvPr id="37" name="カギ線コネクタ 36"/>
          <p:cNvCxnSpPr>
            <a:stCxn id="34" idx="2"/>
            <a:endCxn id="35" idx="0"/>
          </p:cNvCxnSpPr>
          <p:nvPr/>
        </p:nvCxnSpPr>
        <p:spPr>
          <a:xfrm rot="5400000" flipH="1" flipV="1">
            <a:off x="3504064" y="1597013"/>
            <a:ext cx="3890101" cy="3439616"/>
          </a:xfrm>
          <a:prstGeom prst="bentConnector5">
            <a:avLst>
              <a:gd name="adj1" fmla="val -5876"/>
              <a:gd name="adj2" fmla="val 38310"/>
              <a:gd name="adj3" fmla="val 10587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49273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xample2_4.m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206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Exercise2.9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Check the values of output y, layer1.weights and layer1.bias after learning in example2_4.m.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90050"/>
            <a:ext cx="79748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90049"/>
            <a:ext cx="75872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44144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43596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96105"/>
            <a:ext cx="8805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96104"/>
            <a:ext cx="8377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44749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3567010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6774382" y="3567009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/>
          <p:cNvSpPr/>
          <p:nvPr/>
        </p:nvSpPr>
        <p:spPr>
          <a:xfrm>
            <a:off x="4245854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510118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8395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170641" y="788227"/>
            <a:ext cx="9041258" cy="60697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Let’s make XOR function by learning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6530" y="968081"/>
            <a:ext cx="39025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[0,0,1,1;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[0,1,1,0];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2;     % a number of input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2;     % a number of hidden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1;     % a number of output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initialize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as random numbers between -1.0 and 1.0.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EPOCH=1000; % a number of training epochs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LAMBDA=0.1; % learning 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rate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91270" y="960344"/>
            <a:ext cx="416845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q = layer3.forward(y);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z = layer4.forward(q);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layer5.forward(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z,labels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layer5.backward();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layer3.update(LAMBDA);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('Epoch');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('LOSS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');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70538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example2_5.m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0735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Check the values of weights and biases after learning in example2_5.m </a:t>
            </a:r>
            <a:r>
              <a:rPr lang="en-US" altLang="ja-JP" dirty="0" smtClean="0"/>
              <a:t>and write down these values </a:t>
            </a:r>
            <a:r>
              <a:rPr lang="en-US" altLang="ja-JP" dirty="0"/>
              <a:t>to </a:t>
            </a:r>
            <a:r>
              <a:rPr lang="en-US" altLang="ja-JP" dirty="0" smtClean="0"/>
              <a:t>one </a:t>
            </a:r>
            <a:r>
              <a:rPr lang="en-US" altLang="ja-JP" dirty="0"/>
              <a:t>places of decimals</a:t>
            </a:r>
            <a:r>
              <a:rPr lang="en-US" altLang="ja-JP" dirty="0" smtClean="0"/>
              <a:t>. Then, calculate XOR output by your hand calculation with step function.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18129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18128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36952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36404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26912" y="302958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91176" y="3024104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24185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24184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37557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172752" y="3035638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4343953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4178351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大かっこ 24"/>
          <p:cNvSpPr/>
          <p:nvPr/>
        </p:nvSpPr>
        <p:spPr>
          <a:xfrm>
            <a:off x="5920259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大かっこ 25"/>
          <p:cNvSpPr/>
          <p:nvPr/>
        </p:nvSpPr>
        <p:spPr>
          <a:xfrm flipH="1">
            <a:off x="7492947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80650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73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15955" y="913951"/>
            <a:ext cx="7756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At first, </a:t>
            </a:r>
            <a:r>
              <a:rPr lang="ja-JP" altLang="en-US" sz="2400" dirty="0" smtClean="0"/>
              <a:t>freely </a:t>
            </a:r>
            <a:r>
              <a:rPr lang="ja-JP" altLang="en-US" sz="2400" dirty="0"/>
              <a:t>define </a:t>
            </a:r>
            <a:r>
              <a:rPr lang="en-US" altLang="ja-JP" sz="2400" dirty="0" smtClean="0"/>
              <a:t>a </a:t>
            </a:r>
            <a:r>
              <a:rPr lang="ja-JP" altLang="en-US" sz="2400" dirty="0" smtClean="0"/>
              <a:t>3 input </a:t>
            </a:r>
            <a:r>
              <a:rPr lang="en-US" altLang="ja-JP" sz="2400" dirty="0" smtClean="0"/>
              <a:t>1 output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logic </a:t>
            </a:r>
            <a:r>
              <a:rPr lang="ja-JP" altLang="en-US" sz="2400" dirty="0" smtClean="0"/>
              <a:t>function</a:t>
            </a:r>
            <a:r>
              <a:rPr lang="en-US" altLang="ja-JP" sz="2400" dirty="0"/>
              <a:t>. </a:t>
            </a:r>
            <a:br>
              <a:rPr lang="en-US" altLang="ja-JP" sz="2400" dirty="0"/>
            </a:br>
            <a:r>
              <a:rPr lang="en-US" altLang="ja-JP" sz="2400" dirty="0" smtClean="0"/>
              <a:t>Then freely </a:t>
            </a:r>
            <a:r>
              <a:rPr lang="en-US" altLang="ja-JP" sz="2400" dirty="0"/>
              <a:t>design the neural network and </a:t>
            </a:r>
            <a:r>
              <a:rPr lang="en-US" altLang="ja-JP" sz="2400" dirty="0" smtClean="0"/>
              <a:t>make the logic </a:t>
            </a:r>
            <a:r>
              <a:rPr lang="en-US" altLang="ja-JP" sz="2400" dirty="0"/>
              <a:t>function by </a:t>
            </a:r>
            <a:r>
              <a:rPr lang="en-US" altLang="ja-JP" sz="2400" dirty="0" smtClean="0"/>
              <a:t>learning.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62514"/>
              </p:ext>
            </p:extLst>
          </p:nvPr>
        </p:nvGraphicFramePr>
        <p:xfrm>
          <a:off x="488021" y="2639135"/>
          <a:ext cx="26652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xmlns="" val="2350575295"/>
                    </a:ext>
                  </a:extLst>
                </a:gridCol>
                <a:gridCol w="634132">
                  <a:extLst>
                    <a:ext uri="{9D8B030D-6E8A-4147-A177-3AD203B41FA5}">
                      <a16:colId xmlns:a16="http://schemas.microsoft.com/office/drawing/2014/main" xmlns="" val="3125964574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xmlns="" val="2023012868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xmlns="" val="19666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38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724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908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65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0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258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393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513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387488"/>
                  </a:ext>
                </a:extLst>
              </a:tr>
            </a:tbl>
          </a:graphicData>
        </a:graphic>
      </p:graphicFrame>
      <p:sp>
        <p:nvSpPr>
          <p:cNvPr id="20" name="角丸四角形 19"/>
          <p:cNvSpPr/>
          <p:nvPr/>
        </p:nvSpPr>
        <p:spPr>
          <a:xfrm>
            <a:off x="4599345" y="2402581"/>
            <a:ext cx="3460079" cy="2044557"/>
          </a:xfrm>
          <a:prstGeom prst="roundRect">
            <a:avLst>
              <a:gd name="adj" fmla="val 7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22" name="直線コネクタ 21"/>
          <p:cNvCxnSpPr/>
          <p:nvPr/>
        </p:nvCxnSpPr>
        <p:spPr>
          <a:xfrm>
            <a:off x="3775102" y="2705833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75102" y="3478768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775102" y="4174801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8059425" y="3423648"/>
            <a:ext cx="4453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3647159" y="4677242"/>
            <a:ext cx="5067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For example</a:t>
            </a:r>
          </a:p>
          <a:p>
            <a:r>
              <a:rPr lang="ja-JP" altLang="en-US" dirty="0" smtClean="0"/>
              <a:t>・</a:t>
            </a:r>
            <a:r>
              <a:rPr lang="en-US" altLang="ja-JP" dirty="0"/>
              <a:t>Only 1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Single layer NN with 3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Two layer NN with 3 neuron in in </a:t>
            </a:r>
            <a:r>
              <a:rPr lang="en-US" altLang="ja-JP" dirty="0"/>
              <a:t>h</a:t>
            </a:r>
            <a:r>
              <a:rPr lang="en-US" altLang="ja-JP" dirty="0" smtClean="0"/>
              <a:t>idden layer and 3 neuron in output layer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302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Making </a:t>
            </a:r>
            <a:r>
              <a:rPr lang="en-US" altLang="ja-JP" sz="5400" dirty="0" smtClean="0"/>
              <a:t>Your Own Hand-Written Digit Images</a:t>
            </a:r>
            <a:endParaRPr kumimoji="1" lang="ja-JP" altLang="en-US" sz="5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89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Making your own hand-written digit images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3010" y="910812"/>
            <a:ext cx="838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Start “MS Paint” and set the resolution to 100x100px. ( To write digits easily, we use 100x100px now.  The image size will be reduced to 28x28px using a script when we import them to MATLAB)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0" y="2086347"/>
            <a:ext cx="4364847" cy="273150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440" y="2737145"/>
            <a:ext cx="2039878" cy="354645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661794" y="3251872"/>
            <a:ext cx="583422" cy="248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71805" y="3531440"/>
            <a:ext cx="583422" cy="61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5304731" y="2319306"/>
            <a:ext cx="1410962" cy="417839"/>
          </a:xfrm>
          <a:prstGeom prst="wedgeRectCallout">
            <a:avLst>
              <a:gd name="adj1" fmla="val -62464"/>
              <a:gd name="adj2" fmla="val 161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pixel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26" y="4151341"/>
            <a:ext cx="3345335" cy="2093498"/>
          </a:xfrm>
          <a:prstGeom prst="rect">
            <a:avLst/>
          </a:prstGeom>
        </p:spPr>
      </p:pic>
      <p:sp>
        <p:nvSpPr>
          <p:cNvPr id="13" name="曲折矢印 12"/>
          <p:cNvSpPr/>
          <p:nvPr/>
        </p:nvSpPr>
        <p:spPr>
          <a:xfrm rot="5400000">
            <a:off x="5734465" y="3208091"/>
            <a:ext cx="794333" cy="881898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064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9947</TotalTime>
  <Words>7528</Words>
  <Application>Microsoft Macintosh PowerPoint</Application>
  <PresentationFormat>On-screen Show (4:3)</PresentationFormat>
  <Paragraphs>1807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Calibri</vt:lpstr>
      <vt:lpstr>Calibri Light</vt:lpstr>
      <vt:lpstr>Cambria Math</vt:lpstr>
      <vt:lpstr>ＭＳ Ｐゴシック</vt:lpstr>
      <vt:lpstr>ＭＳ ゴシック</vt:lpstr>
      <vt:lpstr>游ゴシック</vt:lpstr>
      <vt:lpstr>Arial</vt:lpstr>
      <vt:lpstr>Arial</vt:lpstr>
      <vt:lpstr>レトロスペクト</vt:lpstr>
      <vt:lpstr>Making Logic Functions Using Neurons and How to Determine the Weights</vt:lpstr>
      <vt:lpstr>【review】 Formal Neuron (McCulloch-Pitts Model)</vt:lpstr>
      <vt:lpstr>【review】 Formal Neuron (McCulloch-Pitts Model)</vt:lpstr>
      <vt:lpstr>【review】 Feedforward calculation (1)</vt:lpstr>
      <vt:lpstr>【review】 Multiple Layer Neural Network (Perceptron)</vt:lpstr>
      <vt:lpstr>【review】 Feedforward calculation (1)</vt:lpstr>
      <vt:lpstr>【review】 Feedforward calculation (2)</vt:lpstr>
      <vt:lpstr>Making Your Own Hand-Written Digit Images</vt:lpstr>
      <vt:lpstr>Making your own hand-written digit images</vt:lpstr>
      <vt:lpstr>Making your hand-written digit images</vt:lpstr>
      <vt:lpstr>Example data</vt:lpstr>
      <vt:lpstr>Example data</vt:lpstr>
      <vt:lpstr>How to submit them</vt:lpstr>
      <vt:lpstr>Making Logic Functions Using Neurons</vt:lpstr>
      <vt:lpstr>Representation of logic functions using formal neurons (1)</vt:lpstr>
      <vt:lpstr>Representation of logic functions using formal neurons (2)</vt:lpstr>
      <vt:lpstr>Exercise2.1</vt:lpstr>
      <vt:lpstr>Representation of XOR function</vt:lpstr>
      <vt:lpstr>Exercise2.2</vt:lpstr>
      <vt:lpstr>Using “a bias term” instead of a threshold</vt:lpstr>
      <vt:lpstr>Review of Formal Neuron</vt:lpstr>
      <vt:lpstr>【review】Multiple Layer Neural Network (Perceptron)</vt:lpstr>
      <vt:lpstr>Multiple Layer NN using Bias Term and Activation Function</vt:lpstr>
      <vt:lpstr>Multiple Layer NN using Bias Term and Activation Function</vt:lpstr>
      <vt:lpstr>Variety of Activation Function</vt:lpstr>
      <vt:lpstr>Rewriting scripts with bias term and activation function</vt:lpstr>
      <vt:lpstr>Exercise2.3</vt:lpstr>
      <vt:lpstr>Sigmoid Function</vt:lpstr>
      <vt:lpstr>Basic operation in MATLAB (14)</vt:lpstr>
      <vt:lpstr>What’s Sigmoid Neuron</vt:lpstr>
      <vt:lpstr>Difference Between Step Function and Sigmoid Function</vt:lpstr>
      <vt:lpstr>Exercise2.4</vt:lpstr>
      <vt:lpstr>Displaying output graph with sigmoid neuron</vt:lpstr>
      <vt:lpstr>Displaying output graph with formal neuron</vt:lpstr>
      <vt:lpstr>Exercise 2.5</vt:lpstr>
      <vt:lpstr>Learning Neural Network</vt:lpstr>
      <vt:lpstr>Why we use sigmoid function?</vt:lpstr>
      <vt:lpstr>【review】Difference from traditional programming</vt:lpstr>
      <vt:lpstr>Basic Idea of Learning Neural Network (1)</vt:lpstr>
      <vt:lpstr>Basic Idea of Learning Neural Network (2)</vt:lpstr>
      <vt:lpstr>Basic Idea of Learning Neural Network (2)</vt:lpstr>
      <vt:lpstr>Basic Idea of Learning Neural Network (2)</vt:lpstr>
      <vt:lpstr>Difference between Formal Neuron and Sigmoid Neuron</vt:lpstr>
      <vt:lpstr>Exercise2.6</vt:lpstr>
      <vt:lpstr>Loss Function</vt:lpstr>
      <vt:lpstr>【review】 Basic Idea of Learning Neural Network</vt:lpstr>
      <vt:lpstr>Loss Function (or Cost Function)</vt:lpstr>
      <vt:lpstr>Calculation Example of MSE</vt:lpstr>
      <vt:lpstr>Calculation Example of MSE</vt:lpstr>
      <vt:lpstr>Multiple Layer NN with LOSS function</vt:lpstr>
      <vt:lpstr>Loss function</vt:lpstr>
      <vt:lpstr>Exercise 2.7</vt:lpstr>
      <vt:lpstr>Exercise 2.8</vt:lpstr>
      <vt:lpstr>How do we reduce the LOSS (1)</vt:lpstr>
      <vt:lpstr>How can we reduce the LOSS (1)</vt:lpstr>
      <vt:lpstr>How can we reduce the LOSS (2)</vt:lpstr>
      <vt:lpstr>How can we reduce the LOSS (3)</vt:lpstr>
      <vt:lpstr>How can we reduce the LOSS (3)</vt:lpstr>
      <vt:lpstr>Neural Network Learning </vt:lpstr>
      <vt:lpstr>Simple example</vt:lpstr>
      <vt:lpstr>The Composite Function Rule (Chain Rule)</vt:lpstr>
      <vt:lpstr>Simple example</vt:lpstr>
      <vt:lpstr>Simple example</vt:lpstr>
      <vt:lpstr>【Appendix】 Differencial of Sigmoid Function </vt:lpstr>
      <vt:lpstr>Simple example</vt:lpstr>
      <vt:lpstr>Implementation for Backward Calculation</vt:lpstr>
      <vt:lpstr>Implementation for Backward Calculation</vt:lpstr>
      <vt:lpstr>Implementation for Backward Calculation</vt:lpstr>
      <vt:lpstr>Outline of Learning Neural Network</vt:lpstr>
      <vt:lpstr>Let’s make AND function by learning</vt:lpstr>
      <vt:lpstr>Exercise2.9</vt:lpstr>
      <vt:lpstr>Let’s make XOR function by learning</vt:lpstr>
      <vt:lpstr>Exercise2.10</vt:lpstr>
      <vt:lpstr>Exercise2.11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ニューラルネットワークによる機械学習の基礎</dc:title>
  <dc:creator>yamashita</dc:creator>
  <cp:lastModifiedBy>Cheuk Kiu CHU</cp:lastModifiedBy>
  <cp:revision>631</cp:revision>
  <cp:lastPrinted>2017-07-27T08:07:39Z</cp:lastPrinted>
  <dcterms:created xsi:type="dcterms:W3CDTF">2017-06-16T02:05:52Z</dcterms:created>
  <dcterms:modified xsi:type="dcterms:W3CDTF">2018-08-14T11:17:35Z</dcterms:modified>
</cp:coreProperties>
</file>