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handoutMasterIdLst>
    <p:handoutMasterId r:id="rId40"/>
  </p:handoutMasterIdLst>
  <p:sldIdLst>
    <p:sldId id="371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50" r:id="rId10"/>
    <p:sldId id="451" r:id="rId11"/>
    <p:sldId id="467" r:id="rId12"/>
    <p:sldId id="468" r:id="rId13"/>
    <p:sldId id="469" r:id="rId14"/>
    <p:sldId id="470" r:id="rId15"/>
    <p:sldId id="471" r:id="rId16"/>
    <p:sldId id="472" r:id="rId17"/>
    <p:sldId id="473" r:id="rId18"/>
    <p:sldId id="474" r:id="rId19"/>
    <p:sldId id="475" r:id="rId20"/>
    <p:sldId id="449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300" r:id="rId29"/>
    <p:sldId id="483" r:id="rId30"/>
    <p:sldId id="485" r:id="rId31"/>
    <p:sldId id="484" r:id="rId32"/>
    <p:sldId id="486" r:id="rId33"/>
    <p:sldId id="367" r:id="rId34"/>
    <p:sldId id="366" r:id="rId35"/>
    <p:sldId id="462" r:id="rId36"/>
    <p:sldId id="463" r:id="rId37"/>
    <p:sldId id="464" r:id="rId38"/>
    <p:sldId id="465" r:id="rId39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F0000"/>
    <a:srgbClr val="FFCCFF"/>
    <a:srgbClr val="FF66CC"/>
    <a:srgbClr val="FF9999"/>
    <a:srgbClr val="FFFFCC"/>
    <a:srgbClr val="FEB4B4"/>
    <a:srgbClr val="FFFFFF"/>
    <a:srgbClr val="FBB3B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handoutMaster" Target="handoutMasters/handout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D951-0225-4927-BE4C-5C37A1E7251D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B1D41-B76C-4E7A-B3CC-A71EB92F8C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22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95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87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37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0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7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2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8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62910"/>
            <a:ext cx="7543800" cy="593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20822"/>
            <a:ext cx="7543801" cy="53545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520279-59E7-40CF-A8DD-E4FA84588C63}" type="datetimeFigureOut">
              <a:rPr kumimoji="1" lang="ja-JP" altLang="en-US" smtClean="0"/>
              <a:t>2018/8/15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D10ACB-9919-416A-B6D8-4B09F022DE2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7814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0.png"/><Relationship Id="rId4" Type="http://schemas.openxmlformats.org/officeDocument/2006/relationships/image" Target="../media/image2890.png"/><Relationship Id="rId5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png"/></Relationships>
</file>

<file path=ppt/slides/_rels/slide1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20.png"/><Relationship Id="rId13" Type="http://schemas.openxmlformats.org/officeDocument/2006/relationships/image" Target="../media/image221.png"/><Relationship Id="rId14" Type="http://schemas.openxmlformats.org/officeDocument/2006/relationships/image" Target="../media/image222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3.png"/><Relationship Id="rId12" Type="http://schemas.openxmlformats.org/officeDocument/2006/relationships/image" Target="../media/image231.png"/><Relationship Id="rId13" Type="http://schemas.openxmlformats.org/officeDocument/2006/relationships/image" Target="../media/image232.png"/><Relationship Id="rId14" Type="http://schemas.openxmlformats.org/officeDocument/2006/relationships/image" Target="../media/image216.png"/><Relationship Id="rId15" Type="http://schemas.openxmlformats.org/officeDocument/2006/relationships/image" Target="../media/image2.png"/><Relationship Id="rId16" Type="http://schemas.openxmlformats.org/officeDocument/2006/relationships/image" Target="../media/image217.png"/><Relationship Id="rId17" Type="http://schemas.openxmlformats.org/officeDocument/2006/relationships/image" Target="../media/image218.png"/><Relationship Id="rId18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png"/><Relationship Id="rId3" Type="http://schemas.openxmlformats.org/officeDocument/2006/relationships/image" Target="../media/image224.png"/><Relationship Id="rId4" Type="http://schemas.openxmlformats.org/officeDocument/2006/relationships/image" Target="../media/image225.png"/><Relationship Id="rId5" Type="http://schemas.openxmlformats.org/officeDocument/2006/relationships/image" Target="../media/image226.png"/><Relationship Id="rId6" Type="http://schemas.openxmlformats.org/officeDocument/2006/relationships/image" Target="../media/image227.png"/><Relationship Id="rId7" Type="http://schemas.openxmlformats.org/officeDocument/2006/relationships/image" Target="../media/image228.png"/><Relationship Id="rId8" Type="http://schemas.openxmlformats.org/officeDocument/2006/relationships/image" Target="../media/image229.png"/><Relationship Id="rId9" Type="http://schemas.openxmlformats.org/officeDocument/2006/relationships/image" Target="../media/image230.png"/><Relationship Id="rId10" Type="http://schemas.openxmlformats.org/officeDocument/2006/relationships/image" Target="../media/image2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4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3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70.png"/><Relationship Id="rId12" Type="http://schemas.openxmlformats.org/officeDocument/2006/relationships/image" Target="../media/image271.png"/><Relationship Id="rId13" Type="http://schemas.openxmlformats.org/officeDocument/2006/relationships/image" Target="../media/image272.png"/><Relationship Id="rId14" Type="http://schemas.openxmlformats.org/officeDocument/2006/relationships/image" Target="../media/image27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png"/><Relationship Id="rId3" Type="http://schemas.openxmlformats.org/officeDocument/2006/relationships/image" Target="../media/image263.png"/><Relationship Id="rId4" Type="http://schemas.openxmlformats.org/officeDocument/2006/relationships/image" Target="../media/image2.png"/><Relationship Id="rId5" Type="http://schemas.openxmlformats.org/officeDocument/2006/relationships/image" Target="../media/image264.png"/><Relationship Id="rId6" Type="http://schemas.openxmlformats.org/officeDocument/2006/relationships/image" Target="../media/image265.png"/><Relationship Id="rId7" Type="http://schemas.openxmlformats.org/officeDocument/2006/relationships/image" Target="../media/image266.png"/><Relationship Id="rId8" Type="http://schemas.openxmlformats.org/officeDocument/2006/relationships/image" Target="../media/image267.png"/><Relationship Id="rId9" Type="http://schemas.openxmlformats.org/officeDocument/2006/relationships/image" Target="../media/image268.png"/><Relationship Id="rId10" Type="http://schemas.openxmlformats.org/officeDocument/2006/relationships/image" Target="../media/image2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4" Type="http://schemas.openxmlformats.org/officeDocument/2006/relationships/image" Target="../media/image2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8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0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40.png"/><Relationship Id="rId20" Type="http://schemas.openxmlformats.org/officeDocument/2006/relationships/image" Target="../media/image2710.png"/><Relationship Id="rId21" Type="http://schemas.openxmlformats.org/officeDocument/2006/relationships/image" Target="../media/image2720.png"/><Relationship Id="rId22" Type="http://schemas.openxmlformats.org/officeDocument/2006/relationships/image" Target="../media/image2730.png"/><Relationship Id="rId23" Type="http://schemas.openxmlformats.org/officeDocument/2006/relationships/image" Target="../media/image2670.png"/><Relationship Id="rId24" Type="http://schemas.openxmlformats.org/officeDocument/2006/relationships/image" Target="../media/image2680.png"/><Relationship Id="rId25" Type="http://schemas.openxmlformats.org/officeDocument/2006/relationships/image" Target="../media/image2690.png"/><Relationship Id="rId10" Type="http://schemas.openxmlformats.org/officeDocument/2006/relationships/image" Target="../media/image2650.png"/><Relationship Id="rId11" Type="http://schemas.openxmlformats.org/officeDocument/2006/relationships/image" Target="../media/image2660.png"/><Relationship Id="rId12" Type="http://schemas.openxmlformats.org/officeDocument/2006/relationships/image" Target="../media/image2581.png"/><Relationship Id="rId13" Type="http://schemas.openxmlformats.org/officeDocument/2006/relationships/image" Target="../media/image2590.png"/><Relationship Id="rId14" Type="http://schemas.openxmlformats.org/officeDocument/2006/relationships/image" Target="../media/image2601.png"/><Relationship Id="rId15" Type="http://schemas.openxmlformats.org/officeDocument/2006/relationships/image" Target="../media/image2671.png"/><Relationship Id="rId16" Type="http://schemas.openxmlformats.org/officeDocument/2006/relationships/image" Target="../media/image2681.png"/><Relationship Id="rId17" Type="http://schemas.openxmlformats.org/officeDocument/2006/relationships/image" Target="../media/image2621.png"/><Relationship Id="rId18" Type="http://schemas.openxmlformats.org/officeDocument/2006/relationships/image" Target="../media/image2691.png"/><Relationship Id="rId19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0.png"/><Relationship Id="rId3" Type="http://schemas.openxmlformats.org/officeDocument/2006/relationships/image" Target="../media/image2491.png"/><Relationship Id="rId4" Type="http://schemas.openxmlformats.org/officeDocument/2006/relationships/image" Target="../media/image2501.png"/><Relationship Id="rId5" Type="http://schemas.openxmlformats.org/officeDocument/2006/relationships/image" Target="../media/image2511.png"/><Relationship Id="rId6" Type="http://schemas.openxmlformats.org/officeDocument/2006/relationships/image" Target="../media/image2630.png"/><Relationship Id="rId7" Type="http://schemas.openxmlformats.org/officeDocument/2006/relationships/image" Target="../media/image2530.png"/><Relationship Id="rId8" Type="http://schemas.openxmlformats.org/officeDocument/2006/relationships/image" Target="../media/image25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4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9.png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0.png"/><Relationship Id="rId12" Type="http://schemas.openxmlformats.org/officeDocument/2006/relationships/image" Target="../media/image320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340.png"/><Relationship Id="rId16" Type="http://schemas.openxmlformats.org/officeDocument/2006/relationships/image" Target="../media/image350.png"/><Relationship Id="rId17" Type="http://schemas.openxmlformats.org/officeDocument/2006/relationships/image" Target="../media/image360.png"/><Relationship Id="rId18" Type="http://schemas.openxmlformats.org/officeDocument/2006/relationships/image" Target="../media/image370.png"/><Relationship Id="rId19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2430.png"/><Relationship Id="rId5" Type="http://schemas.openxmlformats.org/officeDocument/2006/relationships/image" Target="../media/image250.png"/><Relationship Id="rId6" Type="http://schemas.openxmlformats.org/officeDocument/2006/relationships/image" Target="../media/image260.png"/><Relationship Id="rId7" Type="http://schemas.openxmlformats.org/officeDocument/2006/relationships/image" Target="../media/image276.png"/><Relationship Id="rId8" Type="http://schemas.openxmlformats.org/officeDocument/2006/relationships/image" Target="../media/image2810.png"/><Relationship Id="rId9" Type="http://schemas.openxmlformats.org/officeDocument/2006/relationships/image" Target="../media/image2910.png"/><Relationship Id="rId10" Type="http://schemas.openxmlformats.org/officeDocument/2006/relationships/image" Target="../media/image303.png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8.png"/><Relationship Id="rId12" Type="http://schemas.openxmlformats.org/officeDocument/2006/relationships/image" Target="../media/image48.png"/><Relationship Id="rId14" Type="http://schemas.openxmlformats.org/officeDocument/2006/relationships/image" Target="../media/image340.png"/><Relationship Id="rId15" Type="http://schemas.openxmlformats.org/officeDocument/2006/relationships/image" Target="../media/image350.png"/><Relationship Id="rId16" Type="http://schemas.openxmlformats.org/officeDocument/2006/relationships/image" Target="../media/image360.png"/><Relationship Id="rId17" Type="http://schemas.openxmlformats.org/officeDocument/2006/relationships/image" Target="../media/image370.png"/><Relationship Id="rId18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76.png"/><Relationship Id="rId8" Type="http://schemas.openxmlformats.org/officeDocument/2006/relationships/image" Target="../media/image46.png"/><Relationship Id="rId9" Type="http://schemas.openxmlformats.org/officeDocument/2006/relationships/image" Target="../media/image2910.png"/><Relationship Id="rId10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1.png"/><Relationship Id="rId4" Type="http://schemas.openxmlformats.org/officeDocument/2006/relationships/image" Target="../media/image2110.png"/><Relationship Id="rId5" Type="http://schemas.openxmlformats.org/officeDocument/2006/relationships/image" Target="../media/image21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4" Type="http://schemas.openxmlformats.org/officeDocument/2006/relationships/image" Target="../media/image340.png"/><Relationship Id="rId15" Type="http://schemas.openxmlformats.org/officeDocument/2006/relationships/image" Target="../media/image350.png"/><Relationship Id="rId16" Type="http://schemas.openxmlformats.org/officeDocument/2006/relationships/image" Target="../media/image360.png"/><Relationship Id="rId17" Type="http://schemas.openxmlformats.org/officeDocument/2006/relationships/image" Target="../media/image370.png"/><Relationship Id="rId18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35.png"/><Relationship Id="rId7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3.emf"/><Relationship Id="rId1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1.png"/><Relationship Id="rId3" Type="http://schemas.openxmlformats.org/officeDocument/2006/relationships/image" Target="../media/image470.png"/><Relationship Id="rId4" Type="http://schemas.openxmlformats.org/officeDocument/2006/relationships/image" Target="../media/image480.png"/><Relationship Id="rId5" Type="http://schemas.openxmlformats.org/officeDocument/2006/relationships/image" Target="../media/image490.png"/><Relationship Id="rId6" Type="http://schemas.openxmlformats.org/officeDocument/2006/relationships/image" Target="../media/image500.png"/><Relationship Id="rId7" Type="http://schemas.openxmlformats.org/officeDocument/2006/relationships/image" Target="../media/image510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4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.png"/><Relationship Id="rId15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4" Type="http://schemas.openxmlformats.org/officeDocument/2006/relationships/image" Target="../media/image239.png"/><Relationship Id="rId5" Type="http://schemas.openxmlformats.org/officeDocument/2006/relationships/image" Target="../media/image240.png"/><Relationship Id="rId6" Type="http://schemas.openxmlformats.org/officeDocument/2006/relationships/image" Target="../media/image241.png"/><Relationship Id="rId7" Type="http://schemas.openxmlformats.org/officeDocument/2006/relationships/image" Target="../media/image242.png"/><Relationship Id="rId8" Type="http://schemas.openxmlformats.org/officeDocument/2006/relationships/image" Target="../media/image2.png"/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png"/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png"/><Relationship Id="rId3" Type="http://schemas.openxmlformats.org/officeDocument/2006/relationships/image" Target="../media/image14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0.png"/><Relationship Id="rId4" Type="http://schemas.openxmlformats.org/officeDocument/2006/relationships/image" Target="../media/image157.png"/><Relationship Id="rId5" Type="http://schemas.openxmlformats.org/officeDocument/2006/relationships/image" Target="../media/image2510.png"/><Relationship Id="rId10" Type="http://schemas.openxmlformats.org/officeDocument/2006/relationships/image" Target="../media/image2540.png"/><Relationship Id="rId11" Type="http://schemas.openxmlformats.org/officeDocument/2006/relationships/image" Target="../media/image2490.png"/><Relationship Id="rId12" Type="http://schemas.openxmlformats.org/officeDocument/2006/relationships/image" Target="../media/image2500.png"/><Relationship Id="rId13" Type="http://schemas.openxmlformats.org/officeDocument/2006/relationships/image" Target="../media/image274.png"/><Relationship Id="rId14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266766"/>
            <a:ext cx="2653146" cy="5749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23949" y="1326988"/>
            <a:ext cx="7944889" cy="2926357"/>
          </a:xfrm>
        </p:spPr>
        <p:txBody>
          <a:bodyPr>
            <a:normAutofit/>
          </a:bodyPr>
          <a:lstStyle/>
          <a:p>
            <a:pPr algn="ctr"/>
            <a:r>
              <a:rPr lang="en-US" altLang="ja-JP" sz="5400" dirty="0" smtClean="0"/>
              <a:t>Learning Neural Network</a:t>
            </a:r>
            <a:br>
              <a:rPr lang="en-US" altLang="ja-JP" sz="5400" dirty="0" smtClean="0"/>
            </a:br>
            <a:r>
              <a:rPr lang="en-US" altLang="ja-JP" sz="5400" dirty="0" smtClean="0"/>
              <a:t>- Backpropagation -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61655" y="266766"/>
            <a:ext cx="1039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chemeClr val="bg1"/>
                </a:solidFill>
              </a:rPr>
              <a:t>Day3</a:t>
            </a:r>
            <a:endParaRPr kumimoji="1" lang="ja-JP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/>
              <a:t>R</a:t>
            </a:r>
            <a:r>
              <a:rPr lang="en-US" altLang="ja-JP" dirty="0" smtClean="0"/>
              <a:t>eview】 How </a:t>
            </a:r>
            <a:r>
              <a:rPr lang="en-US" altLang="ja-JP" dirty="0"/>
              <a:t>can we reduce the </a:t>
            </a:r>
            <a:r>
              <a:rPr lang="en-US" altLang="ja-JP" dirty="0" smtClean="0"/>
              <a:t>LOSS 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positive value, we should 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4780214"/>
                <a:ext cx="8265007" cy="704039"/>
              </a:xfrm>
              <a:prstGeom prst="rect">
                <a:avLst/>
              </a:prstGeom>
              <a:blipFill>
                <a:blip r:embed="rId2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/>
          <p:cNvSpPr txBox="1"/>
          <p:nvPr/>
        </p:nvSpPr>
        <p:spPr>
          <a:xfrm>
            <a:off x="7617099" y="3772440"/>
            <a:ext cx="632064" cy="370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3200" dirty="0" smtClean="0"/>
                  <a:t> is negative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44" y="1676917"/>
                <a:ext cx="2786147" cy="908069"/>
              </a:xfrm>
              <a:prstGeom prst="rect">
                <a:avLst/>
              </a:prstGeom>
              <a:blipFill>
                <a:blip r:embed="rId3"/>
                <a:stretch>
                  <a:fillRect r="-437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下矢印 39"/>
          <p:cNvSpPr/>
          <p:nvPr/>
        </p:nvSpPr>
        <p:spPr>
          <a:xfrm rot="3145050">
            <a:off x="2465958" y="2160314"/>
            <a:ext cx="224407" cy="436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ja-JP" altLang="en-US" sz="2400" dirty="0" smtClean="0"/>
                  <a:t> </a:t>
                </a:r>
                <a:r>
                  <a:rPr kumimoji="1" lang="en-US" altLang="ja-JP" sz="2400" dirty="0" smtClean="0"/>
                  <a:t>is a negative value, we should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kumimoji="1" lang="en-US" altLang="ja-JP" sz="2400" dirty="0" smtClean="0"/>
                  <a:t> to reduce LOSS.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3" y="5507695"/>
                <a:ext cx="8624754" cy="704039"/>
              </a:xfrm>
              <a:prstGeom prst="rect">
                <a:avLst/>
              </a:prstGeom>
              <a:blipFill>
                <a:blip r:embed="rId4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>
            <a:off x="893852" y="3782705"/>
            <a:ext cx="730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449139" y="1107808"/>
            <a:ext cx="0" cy="293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765647" y="738576"/>
            <a:ext cx="632064" cy="465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Loss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972" y="3804827"/>
                <a:ext cx="654000" cy="4813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コネクタ 9"/>
          <p:cNvCxnSpPr/>
          <p:nvPr/>
        </p:nvCxnSpPr>
        <p:spPr>
          <a:xfrm flipH="1">
            <a:off x="4300925" y="3541468"/>
            <a:ext cx="1" cy="25050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H="1">
            <a:off x="4767165" y="3776603"/>
            <a:ext cx="6354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H="1" flipV="1">
            <a:off x="1449139" y="3167932"/>
            <a:ext cx="3974087" cy="41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1450223" y="2544446"/>
            <a:ext cx="4646" cy="5242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5322572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ja-JP" altLang="en-US" sz="3200" dirty="0" smtClean="0"/>
                  <a:t> </a:t>
                </a:r>
                <a:r>
                  <a:rPr lang="en-US" altLang="ja-JP" sz="3200" dirty="0" smtClean="0"/>
                  <a:t>is positive</a:t>
                </a:r>
                <a:endParaRPr lang="ja-JP" altLang="en-US" sz="3200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03" y="2660279"/>
                <a:ext cx="2674130" cy="908069"/>
              </a:xfrm>
              <a:prstGeom prst="rect">
                <a:avLst/>
              </a:prstGeom>
              <a:blipFill>
                <a:blip r:embed="rId6"/>
                <a:stretch>
                  <a:fillRect r="-4556" b="-6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下矢印 18"/>
          <p:cNvSpPr/>
          <p:nvPr/>
        </p:nvSpPr>
        <p:spPr>
          <a:xfrm rot="7200000">
            <a:off x="5540425" y="3090512"/>
            <a:ext cx="267557" cy="411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>
            <a:off x="2342517" y="2544949"/>
            <a:ext cx="0" cy="1227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>
            <a:off x="2360354" y="3776603"/>
            <a:ext cx="5577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1449139" y="2544949"/>
            <a:ext cx="91121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1459437" y="3169649"/>
            <a:ext cx="0" cy="4630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280265" y="3691204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>
            <a:off x="1021138" y="1314607"/>
            <a:ext cx="2572326" cy="2352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97" y="888706"/>
                <a:ext cx="1168012" cy="600244"/>
              </a:xfrm>
              <a:prstGeom prst="rect">
                <a:avLst/>
              </a:prstGeom>
              <a:blipFill>
                <a:blip r:embed="rId7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 19"/>
          <p:cNvSpPr/>
          <p:nvPr/>
        </p:nvSpPr>
        <p:spPr>
          <a:xfrm>
            <a:off x="1081679" y="1168718"/>
            <a:ext cx="6444966" cy="2381657"/>
          </a:xfrm>
          <a:custGeom>
            <a:avLst/>
            <a:gdLst>
              <a:gd name="connsiteX0" fmla="*/ 0 w 5438693"/>
              <a:gd name="connsiteY0" fmla="*/ 87464 h 2266265"/>
              <a:gd name="connsiteX1" fmla="*/ 2743200 w 5438693"/>
              <a:gd name="connsiteY1" fmla="*/ 2266122 h 2266265"/>
              <a:gd name="connsiteX2" fmla="*/ 5438693 w 5438693"/>
              <a:gd name="connsiteY2" fmla="*/ 0 h 226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8693" h="2266265">
                <a:moveTo>
                  <a:pt x="0" y="87464"/>
                </a:moveTo>
                <a:cubicBezTo>
                  <a:pt x="918375" y="1184081"/>
                  <a:pt x="1836751" y="2280699"/>
                  <a:pt x="2743200" y="2266122"/>
                </a:cubicBezTo>
                <a:cubicBezTo>
                  <a:pt x="3649649" y="2251545"/>
                  <a:pt x="4544171" y="1125772"/>
                  <a:pt x="5438693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 flipH="1">
            <a:off x="4581827" y="2249395"/>
            <a:ext cx="2299838" cy="146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94" y="3791972"/>
                <a:ext cx="654000" cy="4813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楕円 74"/>
          <p:cNvSpPr/>
          <p:nvPr/>
        </p:nvSpPr>
        <p:spPr>
          <a:xfrm>
            <a:off x="4227603" y="3462452"/>
            <a:ext cx="160179" cy="183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/>
          <p:cNvCxnSpPr/>
          <p:nvPr/>
        </p:nvCxnSpPr>
        <p:spPr>
          <a:xfrm flipH="1" flipV="1">
            <a:off x="4307692" y="3772440"/>
            <a:ext cx="287168" cy="5524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918939" y="4304246"/>
            <a:ext cx="4447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solidFill>
                  <a:srgbClr val="FF0000"/>
                </a:solidFill>
              </a:rPr>
              <a:t>Best point! (global minimum)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3102677" y="1893126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endCxn id="4" idx="1"/>
          </p:cNvCxnSpPr>
          <p:nvPr/>
        </p:nvCxnSpPr>
        <p:spPr>
          <a:xfrm>
            <a:off x="2071319" y="1664526"/>
            <a:ext cx="1132570" cy="3298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2071319" y="2238684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795218" y="148021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8" y="1480211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795218" y="20569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18" y="2056912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4" idx="6"/>
          </p:cNvCxnSpPr>
          <p:nvPr/>
        </p:nvCxnSpPr>
        <p:spPr>
          <a:xfrm>
            <a:off x="3793793" y="2238684"/>
            <a:ext cx="27953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100249" y="2820909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5206567" y="179355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67" y="179355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/>
          <p:cNvCxnSpPr/>
          <p:nvPr/>
        </p:nvCxnSpPr>
        <p:spPr>
          <a:xfrm flipH="1">
            <a:off x="2294982" y="2482524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2886751" y="1586335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51" y="1586335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2681646" y="1943669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46" y="1943669"/>
                <a:ext cx="322461" cy="276999"/>
              </a:xfrm>
              <a:prstGeom prst="rect">
                <a:avLst/>
              </a:prstGeom>
              <a:blipFill>
                <a:blip r:embed="rId6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832689" y="23515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89" y="2351520"/>
                <a:ext cx="182999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/>
          <p:cNvSpPr/>
          <p:nvPr/>
        </p:nvSpPr>
        <p:spPr>
          <a:xfrm>
            <a:off x="4375294" y="1982568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7261" y="2062120"/>
            <a:ext cx="508816" cy="372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smtClean="0">
                    <a:solidFill>
                      <a:srgbClr val="FF0000"/>
                    </a:solidFill>
                  </a:rPr>
                  <a:t>we want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ja-JP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kumimoji="1" lang="ja-JP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6" y="4156960"/>
                <a:ext cx="5609292" cy="874855"/>
              </a:xfrm>
              <a:prstGeom prst="rect">
                <a:avLst/>
              </a:prstGeom>
              <a:blipFill>
                <a:blip r:embed="rId13"/>
                <a:stretch>
                  <a:fillRect l="-2717" b="-48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正方形/長方形 43"/>
          <p:cNvSpPr/>
          <p:nvPr/>
        </p:nvSpPr>
        <p:spPr>
          <a:xfrm>
            <a:off x="5580489" y="1972719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6687711" y="2090334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11" y="2090334"/>
                <a:ext cx="579967" cy="276999"/>
              </a:xfrm>
              <a:prstGeom prst="rect">
                <a:avLst/>
              </a:prstGeom>
              <a:blipFill>
                <a:blip r:embed="rId14"/>
                <a:stretch>
                  <a:fillRect l="-8421" r="-10526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5679676" y="1449455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76" y="1449455"/>
                <a:ext cx="374244" cy="276999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5867688" y="1733956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3981726" y="178890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26" y="1788906"/>
                <a:ext cx="183960" cy="276999"/>
              </a:xfrm>
              <a:prstGeom prst="rect">
                <a:avLst/>
              </a:prstGeom>
              <a:blipFill>
                <a:blip r:embed="rId16"/>
                <a:stretch>
                  <a:fillRect l="-33333" r="-30000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テキスト ボックス 53"/>
          <p:cNvSpPr txBox="1"/>
          <p:nvPr/>
        </p:nvSpPr>
        <p:spPr>
          <a:xfrm>
            <a:off x="4302848" y="1639665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1894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296160" y="4978400"/>
            <a:ext cx="3982720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0951" y="135477"/>
            <a:ext cx="7976062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The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Composite</a:t>
            </a:r>
            <a:r>
              <a:rPr lang="ja-JP" altLang="en-US" dirty="0" smtClean="0"/>
              <a:t> </a:t>
            </a:r>
            <a:r>
              <a:rPr lang="en-US" altLang="ja-JP" dirty="0" smtClean="0"/>
              <a:t>Function</a:t>
            </a:r>
            <a:r>
              <a:rPr lang="ja-JP" altLang="en-US" dirty="0" smtClean="0"/>
              <a:t> </a:t>
            </a:r>
            <a:r>
              <a:rPr lang="en-US" altLang="ja-JP" dirty="0" smtClean="0"/>
              <a:t>Rule (Chain Rule)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sz="2000" dirty="0" smtClean="0"/>
                  <a:t> 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and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smtClean="0"/>
                  <a:t>is a function of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 </a:t>
                </a:r>
                <a:r>
                  <a:rPr kumimoji="1" lang="en-US" altLang="ja-JP" sz="2000" dirty="0" err="1" smtClean="0"/>
                  <a:t>i.e</a:t>
                </a:r>
                <a:r>
                  <a:rPr kumimoji="1" lang="en-US" altLang="ja-JP" sz="2000" dirty="0" smtClean="0"/>
                  <a:t>,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ja-JP" sz="2000" dirty="0" smtClean="0"/>
                  <a:t>, then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51" y="1146048"/>
                <a:ext cx="8029442" cy="400110"/>
              </a:xfrm>
              <a:prstGeom prst="rect">
                <a:avLst/>
              </a:prstGeom>
              <a:blipFill>
                <a:blip r:embed="rId2"/>
                <a:stretch>
                  <a:fillRect l="-835" t="-7576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53" y="1810512"/>
                <a:ext cx="2380487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565648" y="2071672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・・・</a:t>
            </a:r>
            <a:r>
              <a:rPr kumimoji="1" lang="en-US" altLang="ja-JP" sz="2400" dirty="0" smtClean="0"/>
              <a:t>Chain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rule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620951" y="3114723"/>
            <a:ext cx="12070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>
                <a:solidFill>
                  <a:srgbClr val="212121"/>
                </a:solidFill>
                <a:latin typeface="arial" panose="020B0604020202020204" pitchFamily="34" charset="0"/>
              </a:rPr>
              <a:t>Similarly,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249" y="3358157"/>
                <a:ext cx="2380487" cy="911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620951" y="4652510"/>
            <a:ext cx="15854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/>
              <a:t>Fu</a:t>
            </a:r>
            <a:r>
              <a:rPr lang="ja-JP" altLang="en-US" sz="2000" dirty="0" smtClean="0"/>
              <a:t>rthermore</a:t>
            </a:r>
            <a:r>
              <a:rPr lang="en-US" altLang="ja-JP" sz="2000" dirty="0" smtClean="0"/>
              <a:t>,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25" y="5052620"/>
                <a:ext cx="3611879" cy="9852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71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吹き出し 57"/>
          <p:cNvSpPr/>
          <p:nvPr/>
        </p:nvSpPr>
        <p:spPr>
          <a:xfrm>
            <a:off x="3929679" y="5271419"/>
            <a:ext cx="4988734" cy="1263178"/>
          </a:xfrm>
          <a:prstGeom prst="wedgeRectCallout">
            <a:avLst>
              <a:gd name="adj1" fmla="val 6864"/>
              <a:gd name="adj2" fmla="val -30388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1663792" y="4038892"/>
            <a:ext cx="4988734" cy="912860"/>
          </a:xfrm>
          <a:prstGeom prst="wedgeRectCallout">
            <a:avLst>
              <a:gd name="adj1" fmla="val -4133"/>
              <a:gd name="adj2" fmla="val -262867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528146" y="2807237"/>
            <a:ext cx="4988734" cy="697646"/>
          </a:xfrm>
          <a:prstGeom prst="wedgeRectCallout">
            <a:avLst>
              <a:gd name="adj1" fmla="val -26128"/>
              <a:gd name="adj2" fmla="val -13264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76" y="5423715"/>
                <a:ext cx="4267515" cy="7415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167308" y="6165265"/>
            <a:ext cx="297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MSE is always positive value.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/>
              <p:cNvSpPr/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3" name="正方形/長方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37" y="2932885"/>
                <a:ext cx="5189580" cy="461986"/>
              </a:xfrm>
              <a:prstGeom prst="rect">
                <a:avLst/>
              </a:prstGeom>
              <a:blipFill>
                <a:blip r:embed="rId13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62" y="4057338"/>
                <a:ext cx="3269029" cy="7862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楕円 31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>
            <a:stCxn id="32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8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9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20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正方形/長方形 6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22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2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コネクタ 6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2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テキスト ボックス 6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69" name="右矢印 6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右矢印 6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右矢印 7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右矢印 7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1038512" y="5218844"/>
            <a:ext cx="5119038" cy="933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25513" y="4002798"/>
            <a:ext cx="5119037" cy="883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79773" y="2827256"/>
            <a:ext cx="5104344" cy="8986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96" y="5284550"/>
                <a:ext cx="4267515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/>
              <p:cNvSpPr/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5" name="正方形/長方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" y="4043506"/>
                <a:ext cx="3269029" cy="7862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正方形/長方形 55"/>
              <p:cNvSpPr/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aln/>
                      </m:rP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ja-JP" sz="2400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6" name="正方形/長方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97" y="3107927"/>
                <a:ext cx="5189580" cy="461986"/>
              </a:xfrm>
              <a:prstGeom prst="rect">
                <a:avLst/>
              </a:prstGeom>
              <a:blipFill>
                <a:blip r:embed="rId4"/>
                <a:stretch>
                  <a:fillRect l="-353" t="-130263" b="-19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286" y="5347835"/>
                <a:ext cx="2539890" cy="7654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/>
              <p:cNvSpPr/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7" name="正方形/長方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226" y="4095344"/>
                <a:ext cx="2215415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/>
              <p:cNvSpPr/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8" name="正方形/長方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77" y="294114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/>
              <p:cNvSpPr/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59" name="正方形/長方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150" y="2971788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楕円 59"/>
          <p:cNvSpPr/>
          <p:nvPr/>
        </p:nvSpPr>
        <p:spPr>
          <a:xfrm>
            <a:off x="1433208" y="1436678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/>
          <p:cNvCxnSpPr>
            <a:stCxn id="60" idx="2"/>
          </p:cNvCxnSpPr>
          <p:nvPr/>
        </p:nvCxnSpPr>
        <p:spPr>
          <a:xfrm flipH="1">
            <a:off x="401850" y="178223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7" y="983566"/>
                <a:ext cx="276101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9" y="1600464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/>
          <p:cNvSpPr txBox="1"/>
          <p:nvPr/>
        </p:nvSpPr>
        <p:spPr>
          <a:xfrm>
            <a:off x="430780" y="2364461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02" y="1332695"/>
                <a:ext cx="186718" cy="276999"/>
              </a:xfrm>
              <a:prstGeom prst="rect">
                <a:avLst/>
              </a:prstGeom>
              <a:blipFill>
                <a:blip r:embed="rId11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線コネクタ 66"/>
          <p:cNvCxnSpPr/>
          <p:nvPr/>
        </p:nvCxnSpPr>
        <p:spPr>
          <a:xfrm flipH="1">
            <a:off x="625513" y="2026076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38" y="1038744"/>
                <a:ext cx="317138" cy="276999"/>
              </a:xfrm>
              <a:prstGeom prst="rect">
                <a:avLst/>
              </a:prstGeom>
              <a:blipFill>
                <a:blip r:embed="rId12"/>
                <a:stretch>
                  <a:fillRect l="-11538" r="-576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35" y="1487221"/>
                <a:ext cx="441903" cy="27699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20" y="1895072"/>
                <a:ext cx="182999" cy="276999"/>
              </a:xfrm>
              <a:prstGeom prst="rect">
                <a:avLst/>
              </a:prstGeom>
              <a:blipFill>
                <a:blip r:embed="rId1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正方形/長方形 70"/>
          <p:cNvSpPr/>
          <p:nvPr/>
        </p:nvSpPr>
        <p:spPr>
          <a:xfrm>
            <a:off x="3670477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2444" y="1595823"/>
            <a:ext cx="508816" cy="372337"/>
          </a:xfrm>
          <a:prstGeom prst="rect">
            <a:avLst/>
          </a:prstGeom>
        </p:spPr>
      </p:pic>
      <p:sp>
        <p:nvSpPr>
          <p:cNvPr id="73" name="正方形/長方形 72"/>
          <p:cNvSpPr/>
          <p:nvPr/>
        </p:nvSpPr>
        <p:spPr>
          <a:xfrm>
            <a:off x="6424046" y="1516271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078" y="1633885"/>
                <a:ext cx="579967" cy="276999"/>
              </a:xfrm>
              <a:prstGeom prst="rect">
                <a:avLst/>
              </a:prstGeom>
              <a:blipFill>
                <a:blip r:embed="rId16"/>
                <a:stretch>
                  <a:fillRect l="-8421" r="-10526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33" y="993007"/>
                <a:ext cx="374244" cy="276999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線コネクタ 75"/>
          <p:cNvCxnSpPr/>
          <p:nvPr/>
        </p:nvCxnSpPr>
        <p:spPr>
          <a:xfrm flipV="1">
            <a:off x="6711245" y="1277508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85" y="1345246"/>
                <a:ext cx="183960" cy="276999"/>
              </a:xfrm>
              <a:prstGeom prst="rect">
                <a:avLst/>
              </a:prstGeom>
              <a:blipFill>
                <a:blip r:embed="rId1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テキスト ボックス 77"/>
          <p:cNvSpPr txBox="1"/>
          <p:nvPr/>
        </p:nvSpPr>
        <p:spPr>
          <a:xfrm>
            <a:off x="3598031" y="1173368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79" name="右矢印 78"/>
          <p:cNvSpPr/>
          <p:nvPr/>
        </p:nvSpPr>
        <p:spPr>
          <a:xfrm>
            <a:off x="2139059" y="1565104"/>
            <a:ext cx="153141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4331793" y="1555499"/>
            <a:ext cx="2039458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右矢印 80"/>
          <p:cNvSpPr/>
          <p:nvPr/>
        </p:nvSpPr>
        <p:spPr>
          <a:xfrm>
            <a:off x="7082560" y="1545962"/>
            <a:ext cx="105272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右矢印 81"/>
          <p:cNvSpPr/>
          <p:nvPr/>
        </p:nvSpPr>
        <p:spPr>
          <a:xfrm rot="980660">
            <a:off x="355395" y="1179453"/>
            <a:ext cx="1148453" cy="4337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4727" y="769995"/>
            <a:ext cx="263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FF0000"/>
                </a:solidFill>
              </a:rPr>
              <a:t>Forward calculation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73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7477" y="162910"/>
            <a:ext cx="7543800" cy="593835"/>
          </a:xfrm>
        </p:spPr>
        <p:txBody>
          <a:bodyPr/>
          <a:lstStyle/>
          <a:p>
            <a:r>
              <a:rPr kumimoji="1" lang="en-US" altLang="ja-JP" dirty="0" smtClean="0"/>
              <a:t>【Appendix】 </a:t>
            </a:r>
            <a:r>
              <a:rPr kumimoji="1" lang="en-US" altLang="ja-JP" dirty="0" err="1" smtClean="0"/>
              <a:t>Differencial</a:t>
            </a:r>
            <a:r>
              <a:rPr kumimoji="1" lang="en-US" altLang="ja-JP" dirty="0" smtClean="0"/>
              <a:t> of Sigmoid Function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ja-JP" sz="24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ja-JP" sz="24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39" y="1023874"/>
                <a:ext cx="7475093" cy="5003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吹き出し 5"/>
          <p:cNvSpPr/>
          <p:nvPr/>
        </p:nvSpPr>
        <p:spPr>
          <a:xfrm rot="5400000">
            <a:off x="197770" y="2817680"/>
            <a:ext cx="4134260" cy="3545688"/>
          </a:xfrm>
          <a:prstGeom prst="wedgeRectCallout">
            <a:avLst>
              <a:gd name="adj1" fmla="val -57571"/>
              <a:gd name="adj2" fmla="val -41011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624" y="3207397"/>
                <a:ext cx="1798522" cy="1455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008" y="4919553"/>
                <a:ext cx="2423261" cy="1539909"/>
              </a:xfrm>
              <a:prstGeom prst="rect">
                <a:avLst/>
              </a:prstGeom>
              <a:blipFill>
                <a:blip r:embed="rId4"/>
                <a:stretch>
                  <a:fillRect l="-5038" r="-83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492056" y="2523394"/>
            <a:ext cx="113161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reference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001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正方形/長方形 65"/>
          <p:cNvSpPr/>
          <p:nvPr/>
        </p:nvSpPr>
        <p:spPr>
          <a:xfrm>
            <a:off x="1297128" y="1429098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2690308" y="1912580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3359212" y="1913432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715066" y="1899960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四角形吹き出し 5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吹き出し 56"/>
          <p:cNvSpPr/>
          <p:nvPr/>
        </p:nvSpPr>
        <p:spPr>
          <a:xfrm>
            <a:off x="3151884" y="3961462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吹き出し 14"/>
          <p:cNvSpPr/>
          <p:nvPr/>
        </p:nvSpPr>
        <p:spPr>
          <a:xfrm>
            <a:off x="208829" y="3960974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Simple example</a:t>
            </a:r>
            <a:endParaRPr kumimoji="1" lang="ja-JP" altLang="en-US" dirty="0"/>
          </a:p>
        </p:txBody>
      </p:sp>
      <p:sp>
        <p:nvSpPr>
          <p:cNvPr id="4" name="楕円 3"/>
          <p:cNvSpPr/>
          <p:nvPr/>
        </p:nvSpPr>
        <p:spPr>
          <a:xfrm>
            <a:off x="1516288" y="2489130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4" idx="2"/>
          </p:cNvCxnSpPr>
          <p:nvPr/>
        </p:nvCxnSpPr>
        <p:spPr>
          <a:xfrm flipH="1">
            <a:off x="484930" y="283468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07621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9" y="265291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513860" y="3416913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708593" y="3078528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/>
          <p:cNvSpPr/>
          <p:nvPr/>
        </p:nvSpPr>
        <p:spPr>
          <a:xfrm>
            <a:off x="4640363" y="2586836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30" y="2666388"/>
            <a:ext cx="508816" cy="372337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5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4567917" y="2243933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12" name="右矢印 11"/>
          <p:cNvSpPr/>
          <p:nvPr/>
        </p:nvSpPr>
        <p:spPr>
          <a:xfrm rot="10800000">
            <a:off x="2222139" y="2617555"/>
            <a:ext cx="2379320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/>
              <p:cNvSpPr/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2" name="正方形/長方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54" y="4022299"/>
                <a:ext cx="1409040" cy="8570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61" y="4062185"/>
                <a:ext cx="1170513" cy="7945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/>
              <p:cNvSpPr/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85" y="4046473"/>
                <a:ext cx="2215415" cy="8568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矢印 44"/>
          <p:cNvSpPr/>
          <p:nvPr/>
        </p:nvSpPr>
        <p:spPr>
          <a:xfrm rot="10800000">
            <a:off x="5284975" y="2586837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右矢印 46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33912" y="5621841"/>
            <a:ext cx="3800856" cy="11033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8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12" y="5696061"/>
                <a:ext cx="3611879" cy="9852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14" y="1947273"/>
                <a:ext cx="728745" cy="730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146" y="1945703"/>
                <a:ext cx="2187421" cy="730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2352418" y="5258841"/>
            <a:ext cx="127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Chain rule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12" y="1427765"/>
                <a:ext cx="2326752" cy="7294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右矢印 62"/>
          <p:cNvSpPr/>
          <p:nvPr/>
        </p:nvSpPr>
        <p:spPr>
          <a:xfrm rot="11948843">
            <a:off x="479497" y="2262760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640184" y="949985"/>
            <a:ext cx="325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rgbClr val="002060"/>
                </a:solidFill>
              </a:rPr>
              <a:t>Backward</a:t>
            </a:r>
            <a:r>
              <a:rPr kumimoji="1" lang="en-US" altLang="ja-JP" sz="2800" dirty="0" smtClean="0">
                <a:solidFill>
                  <a:srgbClr val="002060"/>
                </a:solidFill>
              </a:rPr>
              <a:t> calculation</a:t>
            </a:r>
            <a:endParaRPr kumimoji="1" lang="ja-JP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590204" y="162910"/>
            <a:ext cx="7776556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4403" y="956749"/>
            <a:ext cx="4869750" cy="52282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17869" y="1326082"/>
            <a:ext cx="4676283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MSE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endParaRPr lang="en-US" altLang="ja-JP" sz="16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t)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obj.t = t;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[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row, col] = size(z);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loss = sum(sum((z-t).^2)) / (2*col);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obj.z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 obj.t;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751" y="837141"/>
            <a:ext cx="84189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MSE.m</a:t>
            </a:r>
            <a:endParaRPr kumimoji="1" lang="ja-JP" altLang="en-US" dirty="0"/>
          </a:p>
        </p:txBody>
      </p:sp>
      <p:sp>
        <p:nvSpPr>
          <p:cNvPr id="8" name="四角形吹き出し 7"/>
          <p:cNvSpPr/>
          <p:nvPr/>
        </p:nvSpPr>
        <p:spPr>
          <a:xfrm>
            <a:off x="5826870" y="3997184"/>
            <a:ext cx="2307374" cy="941848"/>
          </a:xfrm>
          <a:prstGeom prst="wedgeRectCallout">
            <a:avLst>
              <a:gd name="adj1" fmla="val -8107"/>
              <a:gd name="adj2" fmla="val -143151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507126" y="256872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58" y="2686337"/>
                <a:ext cx="579967" cy="276999"/>
              </a:xfrm>
              <a:prstGeom prst="rect">
                <a:avLst/>
              </a:prstGeom>
              <a:blipFill>
                <a:blip r:embed="rId2"/>
                <a:stretch>
                  <a:fillRect l="-9474" r="-947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3" y="2045459"/>
                <a:ext cx="374244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/>
          <p:cNvCxnSpPr/>
          <p:nvPr/>
        </p:nvCxnSpPr>
        <p:spPr>
          <a:xfrm flipV="1">
            <a:off x="6794325" y="2329960"/>
            <a:ext cx="0" cy="20623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m:rPr>
                          <m:aln/>
                        </m:rP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en-US" altLang="ja-JP" sz="2400" b="0" dirty="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870" y="4151459"/>
                <a:ext cx="2539890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矢印 13"/>
          <p:cNvSpPr/>
          <p:nvPr/>
        </p:nvSpPr>
        <p:spPr>
          <a:xfrm rot="10800000">
            <a:off x="7140704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 rot="10800000">
            <a:off x="5495576" y="2586837"/>
            <a:ext cx="101134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吹き出し 1"/>
          <p:cNvSpPr/>
          <p:nvPr/>
        </p:nvSpPr>
        <p:spPr>
          <a:xfrm>
            <a:off x="2947851" y="1276416"/>
            <a:ext cx="4479533" cy="407237"/>
          </a:xfrm>
          <a:prstGeom prst="wedgeRectCallout">
            <a:avLst>
              <a:gd name="adj1" fmla="val -88723"/>
              <a:gd name="adj2" fmla="val 1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In this class we use variable “z” instead of “y”.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987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615142" y="162910"/>
            <a:ext cx="7751618" cy="593835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44950" y="1285523"/>
            <a:ext cx="4693453" cy="46529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38417" y="1725913"/>
            <a:ext cx="44715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Sigmoid &lt; handle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      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x)</a:t>
            </a: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1 ./ (1 +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exp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(-x));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</a:t>
            </a:r>
            <a:r>
              <a:rPr lang="en-US" altLang="ja-JP" sz="16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dL0)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dL0 .*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 </a:t>
            </a:r>
            <a:r>
              <a:rPr lang="pl-PL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.* (1.0 - </a:t>
            </a:r>
            <a:r>
              <a:rPr lang="pl-PL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obj.y);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en-US" altLang="ja-JP" sz="16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end</a:t>
            </a:r>
            <a:endParaRPr lang="en-US" altLang="ja-JP" sz="16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5299" y="1165914"/>
            <a:ext cx="117532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Sigmoid.m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08885" y="2260722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077789" y="2261574"/>
            <a:ext cx="429898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8300402" y="2257617"/>
            <a:ext cx="528040" cy="752956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吹き出し 20"/>
          <p:cNvSpPr/>
          <p:nvPr/>
        </p:nvSpPr>
        <p:spPr>
          <a:xfrm>
            <a:off x="5737220" y="4319119"/>
            <a:ext cx="2381493" cy="996509"/>
          </a:xfrm>
          <a:prstGeom prst="wedgeRectCallout">
            <a:avLst>
              <a:gd name="adj1" fmla="val 23329"/>
              <a:gd name="adj2" fmla="val -13216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225699" y="2944493"/>
            <a:ext cx="633578" cy="5122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66" y="3024045"/>
            <a:ext cx="508816" cy="372337"/>
          </a:xfrm>
          <a:prstGeom prst="rect">
            <a:avLst/>
          </a:prstGeom>
        </p:spPr>
      </p:pic>
      <p:sp>
        <p:nvSpPr>
          <p:cNvPr id="24" name="テキスト ボックス 23"/>
          <p:cNvSpPr txBox="1"/>
          <p:nvPr/>
        </p:nvSpPr>
        <p:spPr>
          <a:xfrm>
            <a:off x="7153253" y="2601590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Sigmoid</a:t>
            </a:r>
            <a:endParaRPr kumimoji="1" lang="ja-JP" altLang="en-US" sz="1400" dirty="0"/>
          </a:p>
        </p:txBody>
      </p:sp>
      <p:sp>
        <p:nvSpPr>
          <p:cNvPr id="25" name="右矢印 24"/>
          <p:cNvSpPr/>
          <p:nvPr/>
        </p:nvSpPr>
        <p:spPr>
          <a:xfrm rot="10800000">
            <a:off x="5004481" y="2975211"/>
            <a:ext cx="218231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正方形/長方形 25"/>
              <p:cNvSpPr/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(1−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6" name="正方形/長方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21" y="4404130"/>
                <a:ext cx="2215415" cy="856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矢印 26"/>
          <p:cNvSpPr/>
          <p:nvPr/>
        </p:nvSpPr>
        <p:spPr>
          <a:xfrm rot="10800000">
            <a:off x="7870311" y="2944494"/>
            <a:ext cx="1169355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050" y="2304930"/>
                <a:ext cx="728745" cy="730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lang="en-US" altLang="ja-JP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751" y="2293845"/>
                <a:ext cx="1816822" cy="730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8248470" y="1427878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" name="下矢印 2"/>
          <p:cNvSpPr/>
          <p:nvPr/>
        </p:nvSpPr>
        <p:spPr>
          <a:xfrm>
            <a:off x="8483648" y="18680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385981" y="1446341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1" name="下矢印 30"/>
          <p:cNvSpPr/>
          <p:nvPr/>
        </p:nvSpPr>
        <p:spPr>
          <a:xfrm>
            <a:off x="5557052" y="1908006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3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8332974" y="3120241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38246" y="524028"/>
            <a:ext cx="4991300" cy="6419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6829" y="80717"/>
            <a:ext cx="7759931" cy="402169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Implementation for Backward Calculation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481344" y="756745"/>
            <a:ext cx="48714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classdef Affine &lt; handle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properties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weights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bias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db;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methods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 = Affine(</a:t>
            </a:r>
            <a:r>
              <a:rPr lang="ja-JP" altLang="en-US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w;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b;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function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 = forward(obj, x)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obj.x = x;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p </a:t>
            </a:r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 * x;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y = p + obj.bias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2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backward(obj,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obj.weights' *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ja-JP" altLang="en-US" sz="1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obj.dw = 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* obj.x';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obj.db = sum(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L0</a:t>
            </a:r>
            <a:r>
              <a:rPr lang="ja-JP" altLang="en-US" sz="1200" b="1" dirty="0" err="1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lang="ja-JP" altLang="en-US" sz="1200" b="1" dirty="0" smtClean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function update(obj, learning_rate)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obj.weights = obj.weights - learning_rate * obj.dw;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obj.bias = obj.bias - learning_rate * obj.db;</a:t>
            </a:r>
          </a:p>
          <a:p>
            <a:r>
              <a:rPr lang="ja-JP" altLang="en-US" sz="1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end </a:t>
            </a:r>
          </a:p>
          <a:p>
            <a:r>
              <a:rPr lang="ja-JP" altLang="en-US" sz="12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end</a:t>
            </a:r>
            <a:endParaRPr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94" y="404419"/>
            <a:ext cx="98873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err="1" smtClean="0"/>
              <a:t>Affine.m</a:t>
            </a:r>
            <a:endParaRPr kumimoji="1" lang="ja-JP" altLang="en-US" dirty="0"/>
          </a:p>
        </p:txBody>
      </p:sp>
      <p:sp>
        <p:nvSpPr>
          <p:cNvPr id="9" name="四角形吹き出し 8"/>
          <p:cNvSpPr/>
          <p:nvPr/>
        </p:nvSpPr>
        <p:spPr>
          <a:xfrm>
            <a:off x="3494887" y="578110"/>
            <a:ext cx="3924728" cy="1353279"/>
          </a:xfrm>
          <a:prstGeom prst="wedgeRectCallout">
            <a:avLst>
              <a:gd name="adj1" fmla="val -62545"/>
              <a:gd name="adj2" fmla="val 235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/>
              <a:t>This script is </a:t>
            </a:r>
            <a:r>
              <a:rPr lang="en-US" altLang="ja-JP" sz="2000" dirty="0"/>
              <a:t>applicable to matrix </a:t>
            </a:r>
            <a:r>
              <a:rPr lang="en-US" altLang="ja-JP" sz="2000" dirty="0" smtClean="0"/>
              <a:t>calculation.</a:t>
            </a:r>
          </a:p>
          <a:p>
            <a:pPr algn="ctr"/>
            <a:r>
              <a:rPr lang="en-US" altLang="ja-JP" sz="2000" dirty="0" smtClean="0"/>
              <a:t>I </a:t>
            </a:r>
            <a:r>
              <a:rPr lang="en-US" altLang="ja-JP" sz="2000" dirty="0"/>
              <a:t>will explain </a:t>
            </a:r>
            <a:r>
              <a:rPr lang="en-US" altLang="ja-JP" sz="2000" dirty="0" smtClean="0"/>
              <a:t>tomorrow </a:t>
            </a:r>
            <a:r>
              <a:rPr lang="en-US" altLang="ja-JP" sz="2000" dirty="0"/>
              <a:t>for </a:t>
            </a:r>
            <a:r>
              <a:rPr lang="en-US" altLang="ja-JP" sz="2000" dirty="0" smtClean="0"/>
              <a:t>details!</a:t>
            </a:r>
            <a:endParaRPr kumimoji="1" lang="ja-JP" altLang="en-US" sz="2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6896544" y="2661997"/>
            <a:ext cx="429898" cy="752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吹き出し 21"/>
          <p:cNvSpPr/>
          <p:nvPr/>
        </p:nvSpPr>
        <p:spPr>
          <a:xfrm>
            <a:off x="5808245" y="5193873"/>
            <a:ext cx="2789055" cy="996998"/>
          </a:xfrm>
          <a:prstGeom prst="wedgeRectCallout">
            <a:avLst>
              <a:gd name="adj1" fmla="val 8812"/>
              <a:gd name="adj2" fmla="val -12551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115704" y="3722029"/>
            <a:ext cx="691116" cy="691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/>
          <p:cNvCxnSpPr>
            <a:stCxn id="23" idx="2"/>
          </p:cNvCxnSpPr>
          <p:nvPr/>
        </p:nvCxnSpPr>
        <p:spPr>
          <a:xfrm flipH="1">
            <a:off x="6084346" y="4067587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30911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245" y="3885815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/>
          <p:cNvSpPr txBox="1"/>
          <p:nvPr/>
        </p:nvSpPr>
        <p:spPr>
          <a:xfrm>
            <a:off x="6113276" y="4649812"/>
            <a:ext cx="1947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28" name="直線コネクタ 27"/>
          <p:cNvCxnSpPr/>
          <p:nvPr/>
        </p:nvCxnSpPr>
        <p:spPr>
          <a:xfrm flipH="1">
            <a:off x="6308009" y="4311427"/>
            <a:ext cx="908907" cy="4768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/>
              <p:cNvSpPr/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29" name="正方形/長方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670" y="5255198"/>
                <a:ext cx="1409040" cy="857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/>
              <p:cNvSpPr/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0" name="正方形/長方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77" y="5295084"/>
                <a:ext cx="1170513" cy="7945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ja-JP" altLang="en-US" sz="2000" i="1">
                          <a:latin typeface="Cambria Math" panose="02040503050406030204" pitchFamily="18" charset="0"/>
                        </a:rPr>
                        <m:t>・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283" y="2658634"/>
                <a:ext cx="2326752" cy="7294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矢印 31"/>
          <p:cNvSpPr/>
          <p:nvPr/>
        </p:nvSpPr>
        <p:spPr>
          <a:xfrm rot="11948843">
            <a:off x="6078913" y="3495659"/>
            <a:ext cx="1101162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10800000">
            <a:off x="7806819" y="3813090"/>
            <a:ext cx="1176803" cy="433773"/>
          </a:xfrm>
          <a:prstGeom prst="rightArrow">
            <a:avLst/>
          </a:prstGeom>
          <a:solidFill>
            <a:srgbClr val="114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/>
              <p:cNvSpPr txBox="1"/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ja-JP" alt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34" name="テキスト ボックス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943" y="3131619"/>
                <a:ext cx="586294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/>
          <p:cNvSpPr txBox="1"/>
          <p:nvPr/>
        </p:nvSpPr>
        <p:spPr>
          <a:xfrm>
            <a:off x="8229035" y="2301769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dL0</a:t>
            </a:r>
            <a:endParaRPr kumimoji="1" lang="ja-JP" altLang="en-US" sz="2400" dirty="0"/>
          </a:p>
        </p:txBody>
      </p:sp>
      <p:sp>
        <p:nvSpPr>
          <p:cNvPr id="37" name="下矢印 36"/>
          <p:cNvSpPr/>
          <p:nvPr/>
        </p:nvSpPr>
        <p:spPr>
          <a:xfrm>
            <a:off x="8464213" y="2741981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255429" y="1917725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dL</a:t>
            </a:r>
            <a:endParaRPr kumimoji="1" lang="ja-JP" altLang="en-US" sz="2400" dirty="0"/>
          </a:p>
        </p:txBody>
      </p:sp>
      <p:sp>
        <p:nvSpPr>
          <p:cNvPr id="39" name="下矢印 38"/>
          <p:cNvSpPr/>
          <p:nvPr/>
        </p:nvSpPr>
        <p:spPr>
          <a:xfrm>
            <a:off x="6426500" y="2379390"/>
            <a:ext cx="133564" cy="2497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26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【Review】</a:t>
            </a:r>
            <a:r>
              <a:rPr lang="ja-JP" altLang="en-US" dirty="0"/>
              <a:t> </a:t>
            </a:r>
            <a:r>
              <a:rPr lang="en-US" altLang="ja-JP" dirty="0" smtClean="0"/>
              <a:t>Introduction of Activation function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138842" y="907172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2816551" y="907173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>
            <a:off x="2399374" y="1091488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2399374" y="1963333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 flipH="1">
            <a:off x="2399374" y="1665646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907173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273" y="1483874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11" y="2138518"/>
                <a:ext cx="314189" cy="276999"/>
              </a:xfrm>
              <a:prstGeom prst="rect">
                <a:avLst/>
              </a:prstGeom>
              <a:blipFill>
                <a:blip r:embed="rId4"/>
                <a:stretch>
                  <a:fillRect l="-11765" r="-588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/>
          <p:cNvCxnSpPr>
            <a:stCxn id="25" idx="3"/>
          </p:cNvCxnSpPr>
          <p:nvPr/>
        </p:nvCxnSpPr>
        <p:spPr>
          <a:xfrm>
            <a:off x="5722568" y="1668266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324227" y="1474436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465" y="1045802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344" y="1375215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01" y="1737035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517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/>
          <p:cNvSpPr/>
          <p:nvPr/>
        </p:nvSpPr>
        <p:spPr>
          <a:xfrm>
            <a:off x="1764340" y="961842"/>
            <a:ext cx="234420" cy="1453676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980730" y="148996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19" name="左中かっこ 18"/>
          <p:cNvSpPr/>
          <p:nvPr/>
        </p:nvSpPr>
        <p:spPr>
          <a:xfrm flipH="1">
            <a:off x="6980654" y="1332948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135" y="1526405"/>
                <a:ext cx="185114" cy="276999"/>
              </a:xfrm>
              <a:prstGeom prst="rect">
                <a:avLst/>
              </a:prstGeom>
              <a:blipFill>
                <a:blip r:embed="rId8"/>
                <a:stretch>
                  <a:fillRect l="-32258" r="-2580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85" y="1513714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317" y="1848324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5000" r="-4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角丸四角形 23"/>
          <p:cNvSpPr/>
          <p:nvPr/>
        </p:nvSpPr>
        <p:spPr>
          <a:xfrm>
            <a:off x="3447085" y="1316187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306815" y="1332948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4" idx="3"/>
            <a:endCxn id="25" idx="1"/>
          </p:cNvCxnSpPr>
          <p:nvPr/>
        </p:nvCxnSpPr>
        <p:spPr>
          <a:xfrm>
            <a:off x="4078941" y="1665647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44" y="1429340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0412" t="-115730" r="-87629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2630252" y="2527399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482759" y="2532957"/>
            <a:ext cx="195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Threshold function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124416" y="3271631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2802125" y="3271632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>
            <a:off x="2384948" y="3455947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2384948" y="4327792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2384948" y="4030105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/>
              <p:cNvSpPr txBox="1"/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3" name="テキスト ボックス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271632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47" y="384833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185" y="4502977"/>
                <a:ext cx="323743" cy="276999"/>
              </a:xfrm>
              <a:prstGeom prst="rect">
                <a:avLst/>
              </a:prstGeom>
              <a:blipFill>
                <a:blip r:embed="rId14"/>
                <a:stretch>
                  <a:fillRect l="-9434" r="-377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矢印コネクタ 65"/>
          <p:cNvCxnSpPr>
            <a:stCxn id="79" idx="3"/>
          </p:cNvCxnSpPr>
          <p:nvPr/>
        </p:nvCxnSpPr>
        <p:spPr>
          <a:xfrm>
            <a:off x="5708142" y="4032725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7309801" y="383889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Output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39" y="3410261"/>
                <a:ext cx="317138" cy="276999"/>
              </a:xfrm>
              <a:prstGeom prst="rect">
                <a:avLst/>
              </a:prstGeom>
              <a:blipFill>
                <a:blip r:embed="rId15"/>
                <a:stretch>
                  <a:fillRect l="-11538" r="-769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/>
              <p:cNvSpPr txBox="1"/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9" name="テキスト ボックス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18" y="3739674"/>
                <a:ext cx="369089" cy="276999"/>
              </a:xfrm>
              <a:prstGeom prst="rect">
                <a:avLst/>
              </a:prstGeom>
              <a:blipFill>
                <a:blip r:embed="rId16"/>
                <a:stretch>
                  <a:fillRect l="-3279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/>
              <p:cNvSpPr txBox="1"/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0" name="テキスト ボックス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75" y="4101494"/>
                <a:ext cx="355225" cy="276999"/>
              </a:xfrm>
              <a:prstGeom prst="rect">
                <a:avLst/>
              </a:prstGeom>
              <a:blipFill>
                <a:blip r:embed="rId1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左中かっこ 70"/>
          <p:cNvSpPr/>
          <p:nvPr/>
        </p:nvSpPr>
        <p:spPr>
          <a:xfrm>
            <a:off x="1750386" y="3302994"/>
            <a:ext cx="234420" cy="1529403"/>
          </a:xfrm>
          <a:prstGeom prst="leftBrace">
            <a:avLst>
              <a:gd name="adj1" fmla="val 61854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966304" y="385442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Inputs</a:t>
            </a:r>
            <a:endParaRPr kumimoji="1" lang="ja-JP" altLang="en-US" dirty="0"/>
          </a:p>
        </p:txBody>
      </p:sp>
      <p:sp>
        <p:nvSpPr>
          <p:cNvPr id="73" name="左中かっこ 72"/>
          <p:cNvSpPr/>
          <p:nvPr/>
        </p:nvSpPr>
        <p:spPr>
          <a:xfrm flipH="1">
            <a:off x="6966228" y="3697407"/>
            <a:ext cx="236224" cy="681344"/>
          </a:xfrm>
          <a:prstGeom prst="leftBrace">
            <a:avLst>
              <a:gd name="adj1" fmla="val 3436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/>
              <p:cNvSpPr txBox="1"/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4" name="テキスト ボックス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215" y="3899579"/>
                <a:ext cx="186269" cy="276999"/>
              </a:xfrm>
              <a:prstGeom prst="rect">
                <a:avLst/>
              </a:prstGeom>
              <a:blipFill>
                <a:blip r:embed="rId18"/>
                <a:stretch>
                  <a:fillRect l="-45161" t="-4444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/>
              <p:cNvSpPr txBox="1"/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5" name="テキスト ボックス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59" y="3878173"/>
                <a:ext cx="190757" cy="276999"/>
              </a:xfrm>
              <a:prstGeom prst="rect">
                <a:avLst/>
              </a:prstGeom>
              <a:blipFill>
                <a:blip r:embed="rId1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91" y="4212783"/>
                <a:ext cx="125034" cy="276999"/>
              </a:xfrm>
              <a:prstGeom prst="rect">
                <a:avLst/>
              </a:prstGeom>
              <a:blipFill>
                <a:blip r:embed="rId2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角丸四角形 77"/>
          <p:cNvSpPr/>
          <p:nvPr/>
        </p:nvSpPr>
        <p:spPr>
          <a:xfrm>
            <a:off x="3432659" y="3680646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5292389" y="3697407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/>
          <p:cNvCxnSpPr>
            <a:stCxn id="78" idx="3"/>
            <a:endCxn id="79" idx="1"/>
          </p:cNvCxnSpPr>
          <p:nvPr/>
        </p:nvCxnSpPr>
        <p:spPr>
          <a:xfrm>
            <a:off x="4064515" y="4030106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18" y="3793799"/>
                <a:ext cx="590675" cy="539571"/>
              </a:xfrm>
              <a:prstGeom prst="rect">
                <a:avLst/>
              </a:prstGeom>
              <a:blipFill>
                <a:blip r:embed="rId2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テキスト ボックス 81"/>
          <p:cNvSpPr txBox="1"/>
          <p:nvPr/>
        </p:nvSpPr>
        <p:spPr>
          <a:xfrm>
            <a:off x="2615826" y="4891858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808675" y="4898229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Step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3165887" y="4425435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/>
              <p:cNvSpPr txBox="1"/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8" name="テキスト ボックス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6" y="4419847"/>
                <a:ext cx="182999" cy="276999"/>
              </a:xfrm>
              <a:prstGeom prst="rect">
                <a:avLst/>
              </a:prstGeom>
              <a:blipFill>
                <a:blip r:embed="rId2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/>
              <p:cNvSpPr txBox="1"/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2" name="テキスト ボックス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34" y="4627948"/>
                <a:ext cx="181140" cy="276999"/>
              </a:xfrm>
              <a:prstGeom prst="rect">
                <a:avLst/>
              </a:prstGeom>
              <a:blipFill>
                <a:blip r:embed="rId2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下矢印 92"/>
          <p:cNvSpPr/>
          <p:nvPr/>
        </p:nvSpPr>
        <p:spPr>
          <a:xfrm>
            <a:off x="4144621" y="2888952"/>
            <a:ext cx="900477" cy="2756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正方形/長方形 93"/>
              <p:cNvSpPr/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So far, we adopted a step function as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/>
                  <a:t>. </a:t>
                </a:r>
                <a:r>
                  <a:rPr lang="en-US" altLang="ja-JP" dirty="0" smtClean="0"/>
                  <a:t>However, we can use another function instead of a step function as 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 smtClean="0"/>
                  <a:t>. Generally</a:t>
                </a:r>
                <a:r>
                  <a:rPr lang="en-US" altLang="ja-JP" dirty="0"/>
                  <a:t>,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 is called </a:t>
                </a:r>
                <a:r>
                  <a:rPr lang="en-US" altLang="ja-JP" dirty="0" smtClean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Activation function”</a:t>
                </a:r>
                <a:r>
                  <a:rPr lang="en-US" altLang="ja-JP" dirty="0" smtClean="0"/>
                  <a:t> </a:t>
                </a:r>
                <a:r>
                  <a:rPr lang="en-US" altLang="ja-JP" dirty="0"/>
                  <a:t>and several typical function is </a:t>
                </a:r>
                <a:r>
                  <a:rPr lang="en-US" altLang="ja-JP" dirty="0" smtClean="0"/>
                  <a:t>proposed </a:t>
                </a:r>
                <a:r>
                  <a:rPr lang="en-US" altLang="ja-JP" dirty="0"/>
                  <a:t>to </a:t>
                </a:r>
                <a:r>
                  <a:rPr lang="ja-JP" altLang="en-US" dirty="0"/>
                  <a:t>𝑓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𝑥</a:t>
                </a:r>
                <a:r>
                  <a:rPr lang="en-US" altLang="ja-JP" dirty="0"/>
                  <a:t>). One of the most </a:t>
                </a:r>
                <a:r>
                  <a:rPr lang="en-US" altLang="ja-JP" dirty="0" smtClean="0"/>
                  <a:t>popular and useful </a:t>
                </a:r>
                <a:r>
                  <a:rPr lang="en-US" altLang="ja-JP" dirty="0"/>
                  <a:t>function </a:t>
                </a:r>
                <a:r>
                  <a:rPr lang="en-US" altLang="ja-JP" dirty="0" smtClean="0"/>
                  <a:t>is </a:t>
                </a:r>
                <a:r>
                  <a:rPr lang="en-US" altLang="ja-JP" dirty="0"/>
                  <a:t>“</a:t>
                </a:r>
                <a:r>
                  <a:rPr lang="en-US" altLang="ja-JP" u="sng" dirty="0" smtClean="0">
                    <a:solidFill>
                      <a:srgbClr val="FF0000"/>
                    </a:solidFill>
                  </a:rPr>
                  <a:t>Sigmoid </a:t>
                </a:r>
                <a:r>
                  <a:rPr lang="en-US" altLang="ja-JP" u="sng" dirty="0">
                    <a:solidFill>
                      <a:srgbClr val="FF0000"/>
                    </a:solidFill>
                  </a:rPr>
                  <a:t>function</a:t>
                </a:r>
                <a:r>
                  <a:rPr lang="en-US" altLang="ja-JP" dirty="0"/>
                  <a:t>”. </a:t>
                </a:r>
              </a:p>
            </p:txBody>
          </p:sp>
        </mc:Choice>
        <mc:Fallback xmlns="">
          <p:sp>
            <p:nvSpPr>
              <p:cNvPr id="94" name="正方形/長方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" y="5404323"/>
                <a:ext cx="9026758" cy="923330"/>
              </a:xfrm>
              <a:prstGeom prst="rect">
                <a:avLst/>
              </a:prstGeom>
              <a:blipFill>
                <a:blip r:embed="rId24"/>
                <a:stretch>
                  <a:fillRect l="-608" t="-3974" r="-1622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839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右矢印 113"/>
          <p:cNvSpPr/>
          <p:nvPr/>
        </p:nvSpPr>
        <p:spPr>
          <a:xfrm rot="10800000">
            <a:off x="7287515" y="4522462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右矢印 118"/>
          <p:cNvSpPr/>
          <p:nvPr/>
        </p:nvSpPr>
        <p:spPr>
          <a:xfrm rot="10800000">
            <a:off x="6125939" y="3960216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右矢印 119"/>
          <p:cNvSpPr/>
          <p:nvPr/>
        </p:nvSpPr>
        <p:spPr>
          <a:xfrm rot="10800000">
            <a:off x="6105719" y="5020223"/>
            <a:ext cx="1267646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rgbClr val="F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右矢印 117"/>
          <p:cNvSpPr/>
          <p:nvPr/>
        </p:nvSpPr>
        <p:spPr>
          <a:xfrm>
            <a:off x="7201019" y="1531251"/>
            <a:ext cx="1305497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右矢印 115"/>
          <p:cNvSpPr/>
          <p:nvPr/>
        </p:nvSpPr>
        <p:spPr>
          <a:xfrm>
            <a:off x="6218443" y="2018904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右矢印 116"/>
          <p:cNvSpPr/>
          <p:nvPr/>
        </p:nvSpPr>
        <p:spPr>
          <a:xfrm>
            <a:off x="5038223" y="2045514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右矢印 114"/>
          <p:cNvSpPr/>
          <p:nvPr/>
        </p:nvSpPr>
        <p:spPr>
          <a:xfrm>
            <a:off x="6193356" y="952567"/>
            <a:ext cx="969623" cy="1410610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右矢印 79"/>
          <p:cNvSpPr/>
          <p:nvPr/>
        </p:nvSpPr>
        <p:spPr>
          <a:xfrm>
            <a:off x="5013136" y="979177"/>
            <a:ext cx="1180220" cy="1419139"/>
          </a:xfrm>
          <a:prstGeom prst="rightArrow">
            <a:avLst>
              <a:gd name="adj1" fmla="val 53434"/>
              <a:gd name="adj2" fmla="val 332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Outline</a:t>
            </a:r>
            <a:r>
              <a:rPr kumimoji="1" lang="en-US" altLang="ja-JP" dirty="0" smtClean="0"/>
              <a:t> of Learning Neural Network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32732" y="1574463"/>
            <a:ext cx="3467413" cy="1253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/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Calculation for</a:t>
            </a:r>
            <a:r>
              <a:rPr kumimoji="1" lang="en-US" altLang="ja-JP" sz="2000" dirty="0" smtClean="0">
                <a:solidFill>
                  <a:schemeClr val="tx1"/>
                </a:solidFill>
              </a:rPr>
              <a:t> outputs</a:t>
            </a:r>
          </a:p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from inputs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2732" y="1574463"/>
            <a:ext cx="3467413" cy="36933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Feedforward calculation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732732" y="3074240"/>
            <a:ext cx="3467413" cy="12535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LOSS Calculation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732732" y="4574017"/>
            <a:ext cx="3467413" cy="125351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Updating weights and biases</a:t>
            </a:r>
          </a:p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t</a:t>
            </a:r>
            <a:r>
              <a:rPr lang="en-US" altLang="ja-JP" sz="2000" dirty="0" smtClean="0">
                <a:solidFill>
                  <a:schemeClr val="tx1"/>
                </a:solidFill>
              </a:rPr>
              <a:t>o reduce LOSS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32732" y="4574017"/>
            <a:ext cx="3467413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lt1"/>
                </a:solidFill>
              </a:rPr>
              <a:t>backwards propagation of LOSS</a:t>
            </a:r>
            <a:endParaRPr lang="ja-JP" altLang="en-US" sz="2000" dirty="0">
              <a:solidFill>
                <a:schemeClr val="lt1"/>
              </a:solidFill>
            </a:endParaRPr>
          </a:p>
        </p:txBody>
      </p:sp>
      <p:sp>
        <p:nvSpPr>
          <p:cNvPr id="3" name="二等辺三角形 2"/>
          <p:cNvSpPr/>
          <p:nvPr/>
        </p:nvSpPr>
        <p:spPr>
          <a:xfrm rot="10800000">
            <a:off x="2092388" y="2856235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二等辺三角形 10"/>
          <p:cNvSpPr/>
          <p:nvPr/>
        </p:nvSpPr>
        <p:spPr>
          <a:xfrm rot="10800000">
            <a:off x="2092388" y="4360078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 rot="10800000">
            <a:off x="2092387" y="1360703"/>
            <a:ext cx="811455" cy="21800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/>
          <p:cNvSpPr/>
          <p:nvPr/>
        </p:nvSpPr>
        <p:spPr>
          <a:xfrm>
            <a:off x="2404254" y="1096067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29950" y="1096068"/>
            <a:ext cx="2168084" cy="163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5400000">
            <a:off x="-2033937" y="3531190"/>
            <a:ext cx="5008008" cy="1377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1184" y="5994570"/>
            <a:ext cx="2196850" cy="1377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2404254" y="5827530"/>
            <a:ext cx="193780" cy="264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1" name="グループ化 80"/>
          <p:cNvGrpSpPr/>
          <p:nvPr/>
        </p:nvGrpSpPr>
        <p:grpSpPr>
          <a:xfrm>
            <a:off x="4735404" y="1315703"/>
            <a:ext cx="3934534" cy="1951725"/>
            <a:chOff x="4962469" y="1469705"/>
            <a:chExt cx="3129676" cy="1603551"/>
          </a:xfrm>
        </p:grpSpPr>
        <p:sp>
          <p:nvSpPr>
            <p:cNvPr id="47" name="楕円 46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48" name="直線コネクタ 47"/>
            <p:cNvCxnSpPr>
              <a:stCxn id="72" idx="6"/>
              <a:endCxn id="47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/>
            <p:cNvCxnSpPr>
              <a:stCxn id="47" idx="2"/>
              <a:endCxn id="73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69" y="1757118"/>
                  <a:ext cx="184088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テキスト ボックス 50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テキスト ボックス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9231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矢印コネクタ 51"/>
            <p:cNvCxnSpPr>
              <a:stCxn id="47" idx="6"/>
              <a:endCxn id="62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226" y="2240187"/>
                  <a:ext cx="304250" cy="1928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29" y="2393694"/>
                  <a:ext cx="304250" cy="1928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楕円 55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/>
            <p:cNvCxnSpPr>
              <a:stCxn id="56" idx="6"/>
              <a:endCxn id="62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6817" y="1469705"/>
                  <a:ext cx="300660" cy="1928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テキスト ボックス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973" y="1761276"/>
                  <a:ext cx="300660" cy="1928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コネクタ 59"/>
            <p:cNvCxnSpPr>
              <a:stCxn id="56" idx="2"/>
              <a:endCxn id="73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>
              <a:stCxn id="72" idx="7"/>
              <a:endCxn id="56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楕円 61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/>
                <p:cNvSpPr txBox="1"/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63" name="テキスト ボックス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424" y="1899899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テキスト ボックス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455" y="213601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線コネクタ 64"/>
            <p:cNvCxnSpPr>
              <a:stCxn id="62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/>
                <p:cNvSpPr txBox="1"/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001" y="2117076"/>
                  <a:ext cx="115144" cy="202297"/>
                </a:xfrm>
                <a:prstGeom prst="rect">
                  <a:avLst/>
                </a:prstGeom>
                <a:blipFill>
                  <a:blip r:embed="rId11"/>
                  <a:stretch>
                    <a:fillRect l="-33333" r="-500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テキスト ボックス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36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線コネクタ 69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テキスト ボックス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楕円 71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3" name="楕円 72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74" name="直線コネクタ 73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endCxn id="50" idx="3"/>
            </p:cNvCxnSpPr>
            <p:nvPr/>
          </p:nvCxnSpPr>
          <p:spPr>
            <a:xfrm flipH="1">
              <a:off x="5146557" y="1849451"/>
              <a:ext cx="26668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テキスト ボックス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22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グループ化 81"/>
          <p:cNvGrpSpPr/>
          <p:nvPr/>
        </p:nvGrpSpPr>
        <p:grpSpPr>
          <a:xfrm>
            <a:off x="4761726" y="4417057"/>
            <a:ext cx="3966630" cy="1881823"/>
            <a:chOff x="4961705" y="1527137"/>
            <a:chExt cx="3155207" cy="1546119"/>
          </a:xfrm>
        </p:grpSpPr>
        <p:sp>
          <p:nvSpPr>
            <p:cNvPr id="83" name="楕円 82"/>
            <p:cNvSpPr/>
            <p:nvPr/>
          </p:nvSpPr>
          <p:spPr>
            <a:xfrm>
              <a:off x="6292760" y="2381335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84" name="直線コネクタ 83"/>
            <p:cNvCxnSpPr>
              <a:stCxn id="108" idx="6"/>
              <a:endCxn id="83" idx="1"/>
            </p:cNvCxnSpPr>
            <p:nvPr/>
          </p:nvCxnSpPr>
          <p:spPr>
            <a:xfrm>
              <a:off x="5813664" y="1851863"/>
              <a:ext cx="537737" cy="592586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>
              <a:stCxn id="83" idx="2"/>
              <a:endCxn id="109" idx="6"/>
            </p:cNvCxnSpPr>
            <p:nvPr/>
          </p:nvCxnSpPr>
          <p:spPr>
            <a:xfrm flipH="1" flipV="1">
              <a:off x="5806773" y="2595797"/>
              <a:ext cx="485987" cy="1019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/>
                <p:cNvSpPr txBox="1"/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テキスト ボックス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705" y="1757118"/>
                  <a:ext cx="184088" cy="18466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/>
                <p:cNvSpPr txBox="1"/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テキスト ボックス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9310" y="2484581"/>
                  <a:ext cx="125904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/>
            <p:cNvCxnSpPr>
              <a:stCxn id="83" idx="6"/>
              <a:endCxn id="98" idx="2"/>
            </p:cNvCxnSpPr>
            <p:nvPr/>
          </p:nvCxnSpPr>
          <p:spPr>
            <a:xfrm flipV="1">
              <a:off x="6693186" y="2220446"/>
              <a:ext cx="517649" cy="3763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/>
                <p:cNvSpPr txBox="1"/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テキスト ボックス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509" y="2227818"/>
                  <a:ext cx="304250" cy="19287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テキスト ボックス 89"/>
                <p:cNvSpPr txBox="1"/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テキスト ボックス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70" y="2426830"/>
                  <a:ext cx="304250" cy="19287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/>
                <p:cNvSpPr txBox="1"/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テキスト ボックス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56" y="2301581"/>
                  <a:ext cx="217837" cy="1584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楕円 91"/>
            <p:cNvSpPr/>
            <p:nvPr/>
          </p:nvSpPr>
          <p:spPr>
            <a:xfrm>
              <a:off x="6297585" y="163397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/>
            <p:cNvCxnSpPr>
              <a:stCxn id="92" idx="6"/>
              <a:endCxn id="98" idx="2"/>
            </p:cNvCxnSpPr>
            <p:nvPr/>
          </p:nvCxnSpPr>
          <p:spPr>
            <a:xfrm>
              <a:off x="6698011" y="1849452"/>
              <a:ext cx="512824" cy="3709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テキスト ボックス 93"/>
                <p:cNvSpPr txBox="1"/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554" y="1527137"/>
                  <a:ext cx="300660" cy="19287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テキスト ボックス 94"/>
                <p:cNvSpPr txBox="1"/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テキスト ボックス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595" y="1808173"/>
                  <a:ext cx="300660" cy="19287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コネクタ 95"/>
            <p:cNvCxnSpPr>
              <a:stCxn id="92" idx="2"/>
              <a:endCxn id="109" idx="7"/>
            </p:cNvCxnSpPr>
            <p:nvPr/>
          </p:nvCxnSpPr>
          <p:spPr>
            <a:xfrm flipH="1">
              <a:off x="5748132" y="1849451"/>
              <a:ext cx="549453" cy="59397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/>
            <p:cNvCxnSpPr>
              <a:stCxn id="108" idx="7"/>
              <a:endCxn id="92" idx="1"/>
            </p:cNvCxnSpPr>
            <p:nvPr/>
          </p:nvCxnSpPr>
          <p:spPr>
            <a:xfrm flipV="1">
              <a:off x="5755023" y="1697084"/>
              <a:ext cx="601204" cy="241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/>
            <p:cNvSpPr/>
            <p:nvPr/>
          </p:nvSpPr>
          <p:spPr>
            <a:xfrm>
              <a:off x="7210835" y="2004964"/>
              <a:ext cx="400426" cy="43096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/>
                <p:cNvSpPr txBox="1"/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ja-JP"/>
                  </a:defPPr>
                  <a:lvl1pPr>
                    <a:defRPr sz="1400" i="1"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ja-JP" altLang="en-US" sz="1200" dirty="0"/>
                </a:p>
              </p:txBody>
            </p:sp>
          </mc:Choice>
          <mc:Fallback xmlns="">
            <p:sp>
              <p:nvSpPr>
                <p:cNvPr id="99" name="テキスト ボックス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190" y="1917721"/>
                  <a:ext cx="278538" cy="1928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/>
                <p:cNvSpPr txBox="1"/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テキスト ボックス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59" y="2169408"/>
                  <a:ext cx="222436" cy="192873"/>
                </a:xfrm>
                <a:prstGeom prst="rect">
                  <a:avLst/>
                </a:prstGeom>
                <a:blipFill>
                  <a:blip r:embed="rId10"/>
                  <a:stretch>
                    <a:fillRect l="-6522" r="-217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直線コネクタ 100"/>
            <p:cNvCxnSpPr>
              <a:stCxn id="98" idx="6"/>
            </p:cNvCxnSpPr>
            <p:nvPr/>
          </p:nvCxnSpPr>
          <p:spPr>
            <a:xfrm>
              <a:off x="7611260" y="2220445"/>
              <a:ext cx="365741" cy="418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テキスト ボックス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768" y="2116320"/>
                  <a:ext cx="115144" cy="202297"/>
                </a:xfrm>
                <a:prstGeom prst="rect">
                  <a:avLst/>
                </a:prstGeom>
                <a:blipFill>
                  <a:blip r:embed="rId22"/>
                  <a:stretch>
                    <a:fillRect l="-33333" r="-50000" b="-121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線コネクタ 102"/>
            <p:cNvCxnSpPr/>
            <p:nvPr/>
          </p:nvCxnSpPr>
          <p:spPr>
            <a:xfrm flipV="1">
              <a:off x="6343903" y="279360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6338705" y="2059227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テキスト ボックス 104"/>
                <p:cNvSpPr txBox="1"/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テキスト ボックス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42" y="2133951"/>
                  <a:ext cx="120942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40000"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線コネクタ 105"/>
            <p:cNvCxnSpPr/>
            <p:nvPr/>
          </p:nvCxnSpPr>
          <p:spPr>
            <a:xfrm flipV="1">
              <a:off x="7288698" y="2435926"/>
              <a:ext cx="84046" cy="16974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/>
                <p:cNvSpPr txBox="1"/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426" y="2493442"/>
                  <a:ext cx="120942" cy="184666"/>
                </a:xfrm>
                <a:prstGeom prst="rect">
                  <a:avLst/>
                </a:prstGeom>
                <a:blipFill>
                  <a:blip r:embed="rId24"/>
                  <a:stretch>
                    <a:fillRect l="-20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楕円 107"/>
            <p:cNvSpPr/>
            <p:nvPr/>
          </p:nvSpPr>
          <p:spPr>
            <a:xfrm>
              <a:off x="5413239" y="1636381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9" name="楕円 108"/>
            <p:cNvSpPr/>
            <p:nvPr/>
          </p:nvSpPr>
          <p:spPr>
            <a:xfrm>
              <a:off x="5406348" y="2380316"/>
              <a:ext cx="400426" cy="43096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0" name="直線コネクタ 109"/>
            <p:cNvCxnSpPr/>
            <p:nvPr/>
          </p:nvCxnSpPr>
          <p:spPr>
            <a:xfrm flipH="1">
              <a:off x="5154146" y="2595334"/>
              <a:ext cx="25155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/>
            <p:cNvCxnSpPr>
              <a:endCxn id="86" idx="3"/>
            </p:cNvCxnSpPr>
            <p:nvPr/>
          </p:nvCxnSpPr>
          <p:spPr>
            <a:xfrm flipH="1">
              <a:off x="5145793" y="1849451"/>
              <a:ext cx="267445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テキスト ボックス 111"/>
                <p:cNvSpPr txBox="1"/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テキスト ボックス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21" y="2888590"/>
                  <a:ext cx="120942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36000" r="-16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テキスト ボックス 112"/>
                <p:cNvSpPr txBox="1"/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2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テキスト ボックス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056" y="1649489"/>
                  <a:ext cx="217837" cy="158466"/>
                </a:xfrm>
                <a:prstGeom prst="rect">
                  <a:avLst/>
                </a:prstGeom>
                <a:blipFill>
                  <a:blip r:embed="rId15"/>
                  <a:stretch>
                    <a:fillRect l="-13333" r="-2222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565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2373920" y="804794"/>
            <a:ext cx="6770080" cy="57877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Let’s make AND function by learning</a:t>
            </a:r>
            <a:endParaRPr kumimoji="1" lang="ja-JP" altLang="en-US" dirty="0"/>
          </a:p>
        </p:txBody>
      </p:sp>
      <p:sp>
        <p:nvSpPr>
          <p:cNvPr id="12" name="フローチャート: 論理積ゲート 11"/>
          <p:cNvSpPr/>
          <p:nvPr/>
        </p:nvSpPr>
        <p:spPr>
          <a:xfrm>
            <a:off x="866564" y="1371770"/>
            <a:ext cx="935916" cy="72582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36530" y="1484349"/>
            <a:ext cx="430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436530" y="1942581"/>
            <a:ext cx="430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316164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48" y="1762151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/>
          <p:cNvCxnSpPr>
            <a:stCxn id="12" idx="3"/>
          </p:cNvCxnSpPr>
          <p:nvPr/>
        </p:nvCxnSpPr>
        <p:spPr>
          <a:xfrm>
            <a:off x="1802480" y="1734680"/>
            <a:ext cx="2827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12" y="1582904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966674" y="10364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18806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188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65617"/>
                  </p:ext>
                </p:extLst>
              </p:nvPr>
            </p:nvGraphicFramePr>
            <p:xfrm>
              <a:off x="668974" y="2287945"/>
              <a:ext cx="1257253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399352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399352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458549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515" t="-2174" r="-2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01515" t="-2174" r="-121212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>
                        <a:blipFill>
                          <a:blip r:embed="rId5"/>
                          <a:stretch>
                            <a:fillRect l="-177333" t="-2174" r="-6667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正方形/長方形 33"/>
          <p:cNvSpPr/>
          <p:nvPr/>
        </p:nvSpPr>
        <p:spPr>
          <a:xfrm>
            <a:off x="2449273" y="1014554"/>
            <a:ext cx="25600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 = [0,0,1,1;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[0,0,0,1];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data_num=4;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2.0*rand(1,2) - 1.0;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2.0*rand(1,1) - 1.0;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,b);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MSE();</a:t>
            </a:r>
          </a:p>
          <a:p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 number of 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training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</a:t>
            </a:r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learning rate</a:t>
            </a:r>
            <a:endParaRPr lang="en-US" altLang="ja-JP" sz="1500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=0.1; 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5084693" y="1371770"/>
            <a:ext cx="416845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layer1.forward(xdata);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layer3.forward(</a:t>
            </a:r>
            <a:r>
              <a:rPr lang="ja-JP" altLang="en-US" sz="15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</a:t>
            </a:r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,labels);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dy = layer3.backward();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dp = layer2.backward(dy);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layer1.backward(dp);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ja-JP" altLang="en-US" sz="15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xlabel('Epoch');</a:t>
            </a:r>
          </a:p>
          <a:p>
            <a:r>
              <a:rPr lang="ja-JP" altLang="en-US" sz="15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ylabel('LOSS');</a:t>
            </a:r>
          </a:p>
        </p:txBody>
      </p:sp>
      <p:cxnSp>
        <p:nvCxnSpPr>
          <p:cNvPr id="37" name="カギ線コネクタ 36"/>
          <p:cNvCxnSpPr>
            <a:stCxn id="34" idx="2"/>
            <a:endCxn id="35" idx="0"/>
          </p:cNvCxnSpPr>
          <p:nvPr/>
        </p:nvCxnSpPr>
        <p:spPr>
          <a:xfrm rot="5400000" flipH="1" flipV="1">
            <a:off x="3504064" y="1597013"/>
            <a:ext cx="3890101" cy="3439616"/>
          </a:xfrm>
          <a:prstGeom prst="bentConnector5">
            <a:avLst>
              <a:gd name="adj1" fmla="val -5876"/>
              <a:gd name="adj2" fmla="val 38310"/>
              <a:gd name="adj3" fmla="val 105876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2449273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lang="en-US" altLang="ja-JP" dirty="0" smtClean="0"/>
              <a:t>xample2_4.m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480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Exercise2.9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Check the values of output y, layer1.weights and layer1.bias after learning in example2_4.m.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90050"/>
            <a:ext cx="79748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90049"/>
            <a:ext cx="75872" cy="8175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44144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43596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39" y="2485187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17" y="2469299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96105"/>
            <a:ext cx="8805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96104"/>
            <a:ext cx="83770" cy="81145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44749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3567010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6774382" y="3567009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79596"/>
                <a:ext cx="60862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/>
          <p:cNvSpPr/>
          <p:nvPr/>
        </p:nvSpPr>
        <p:spPr>
          <a:xfrm>
            <a:off x="4245854" y="371840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510118" y="371292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/>
          <p:cNvSpPr/>
          <p:nvPr/>
        </p:nvSpPr>
        <p:spPr>
          <a:xfrm>
            <a:off x="170641" y="788227"/>
            <a:ext cx="9041258" cy="60697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6530" y="60291"/>
            <a:ext cx="7543800" cy="593835"/>
          </a:xfrm>
        </p:spPr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Let’s make XOR function by learning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6530" y="968081"/>
            <a:ext cx="39025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clear all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[0,0,1,1;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0,1,0,1];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[0,1,1,0];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IU = 2;     % a number of input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HU = 2;     % a number of hidden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OU = 1;     % a number of output neurons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initialize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as random numbers between -1.0 and 1.0.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 = 2.0*rand(HU,IU)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 = 2.0*rand(HU,1)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 = 2.0*rand(OU,HU) - 1.0;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 = 2.0*rand(OU,1) - 1.0;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layer1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w,b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layer2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layer3 = Affine(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u,c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layer4 = Sigmoid();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layer5 = MSE();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EPOCH=1000; % a number of training epochs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LAMBDA=0.1; % learning 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rate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4691270" y="960344"/>
            <a:ext cx="416845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epoch=1:EPOCH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p = layer1.forward(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y = layer2.forward(p);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q = layer3.forward(y);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z = layer4.forward(q);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loss(epoch) = layer5.forward(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z,labels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%calculate gradient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layer5.backward();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dz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dq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dy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dx = layer1.backward(</a:t>
            </a:r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dp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%learning weights and biases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layer1.update(LAMBDA);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layer3.update(LAMBDA);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end</a:t>
            </a: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loss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</a:t>
            </a:r>
            <a:r>
              <a:rPr lang="en-US" altLang="ja-JP" sz="1400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');</a:t>
            </a:r>
            <a:endParaRPr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70538" y="598749"/>
            <a:ext cx="1568443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example2_5.m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105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Exercise2.10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850531"/>
            <a:ext cx="7543801" cy="89039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Check the values of weights and biases after learning in example2_5.m </a:t>
            </a:r>
            <a:r>
              <a:rPr lang="en-US" altLang="ja-JP" dirty="0" smtClean="0"/>
              <a:t>and write down these values </a:t>
            </a:r>
            <a:r>
              <a:rPr lang="en-US" altLang="ja-JP" dirty="0"/>
              <a:t>to </a:t>
            </a:r>
            <a:r>
              <a:rPr lang="en-US" altLang="ja-JP" dirty="0" smtClean="0"/>
              <a:t>one </a:t>
            </a:r>
            <a:r>
              <a:rPr lang="en-US" altLang="ja-JP" dirty="0"/>
              <a:t>places of decimals</a:t>
            </a:r>
            <a:r>
              <a:rPr lang="en-US" altLang="ja-JP" dirty="0" smtClean="0"/>
              <a:t>. Then, calculate XOR output by your hand calculation with step function.</a:t>
            </a:r>
            <a:endParaRPr lang="ja-JP" altLang="en-US" dirty="0"/>
          </a:p>
        </p:txBody>
      </p:sp>
      <p:sp>
        <p:nvSpPr>
          <p:cNvPr id="4" name="左大かっこ 3"/>
          <p:cNvSpPr/>
          <p:nvPr/>
        </p:nvSpPr>
        <p:spPr>
          <a:xfrm>
            <a:off x="1474419" y="2218129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/>
          <p:cNvSpPr/>
          <p:nvPr/>
        </p:nvSpPr>
        <p:spPr>
          <a:xfrm flipH="1">
            <a:off x="4351851" y="2218128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734810" y="2369520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99074" y="236404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726912" y="3029582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991176" y="3024104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2757110"/>
                <a:ext cx="6514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2757110"/>
                <a:ext cx="60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かっこ 12"/>
          <p:cNvSpPr/>
          <p:nvPr/>
        </p:nvSpPr>
        <p:spPr>
          <a:xfrm>
            <a:off x="5920259" y="2224185"/>
            <a:ext cx="8805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flipH="1">
            <a:off x="7492947" y="2224184"/>
            <a:ext cx="83770" cy="1447297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180650" y="2375576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172752" y="3035638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/>
          <p:cNvSpPr/>
          <p:nvPr/>
        </p:nvSpPr>
        <p:spPr>
          <a:xfrm>
            <a:off x="1466521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/>
          <p:cNvSpPr/>
          <p:nvPr/>
        </p:nvSpPr>
        <p:spPr>
          <a:xfrm flipH="1">
            <a:off x="4343953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726912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91176" y="4178351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245025"/>
                <a:ext cx="6136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31" y="4245025"/>
                <a:ext cx="575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左大かっこ 24"/>
          <p:cNvSpPr/>
          <p:nvPr/>
        </p:nvSpPr>
        <p:spPr>
          <a:xfrm>
            <a:off x="5920259" y="4032439"/>
            <a:ext cx="8805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左大かっこ 25"/>
          <p:cNvSpPr/>
          <p:nvPr/>
        </p:nvSpPr>
        <p:spPr>
          <a:xfrm flipH="1">
            <a:off x="7492947" y="4032438"/>
            <a:ext cx="83770" cy="76488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80650" y="4183829"/>
            <a:ext cx="1132403" cy="4360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649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【Review】</a:t>
            </a:r>
            <a:r>
              <a:rPr lang="ja-JP" altLang="en-US" dirty="0"/>
              <a:t> </a:t>
            </a:r>
            <a:r>
              <a:rPr kumimoji="1" lang="en-US" altLang="ja-JP" dirty="0" smtClean="0"/>
              <a:t>Exercise2.11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715955" y="913951"/>
            <a:ext cx="77567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smtClean="0"/>
              <a:t>At first, </a:t>
            </a:r>
            <a:r>
              <a:rPr lang="ja-JP" altLang="en-US" sz="2400" dirty="0" smtClean="0"/>
              <a:t>freely </a:t>
            </a:r>
            <a:r>
              <a:rPr lang="ja-JP" altLang="en-US" sz="2400" dirty="0"/>
              <a:t>define </a:t>
            </a:r>
            <a:r>
              <a:rPr lang="en-US" altLang="ja-JP" sz="2400" dirty="0" smtClean="0"/>
              <a:t>a </a:t>
            </a:r>
            <a:r>
              <a:rPr lang="ja-JP" altLang="en-US" sz="2400" dirty="0" smtClean="0"/>
              <a:t>3 input </a:t>
            </a:r>
            <a:r>
              <a:rPr lang="en-US" altLang="ja-JP" sz="2400" dirty="0" smtClean="0"/>
              <a:t>1 output</a:t>
            </a:r>
            <a:r>
              <a:rPr lang="ja-JP" altLang="en-US" sz="2400" dirty="0" smtClean="0"/>
              <a:t> </a:t>
            </a:r>
            <a:r>
              <a:rPr lang="ja-JP" altLang="en-US" sz="2400" dirty="0"/>
              <a:t>logic </a:t>
            </a:r>
            <a:r>
              <a:rPr lang="ja-JP" altLang="en-US" sz="2400" dirty="0" smtClean="0"/>
              <a:t>function</a:t>
            </a:r>
            <a:r>
              <a:rPr lang="en-US" altLang="ja-JP" sz="2400" dirty="0"/>
              <a:t>. </a:t>
            </a:r>
            <a:br>
              <a:rPr lang="en-US" altLang="ja-JP" sz="2400" dirty="0"/>
            </a:br>
            <a:r>
              <a:rPr lang="en-US" altLang="ja-JP" sz="2400" dirty="0" smtClean="0"/>
              <a:t>Then freely </a:t>
            </a:r>
            <a:r>
              <a:rPr lang="en-US" altLang="ja-JP" sz="2400" dirty="0"/>
              <a:t>design the neural network and </a:t>
            </a:r>
            <a:r>
              <a:rPr lang="en-US" altLang="ja-JP" sz="2400" dirty="0" smtClean="0"/>
              <a:t>make the logic </a:t>
            </a:r>
            <a:r>
              <a:rPr lang="en-US" altLang="ja-JP" sz="2400" dirty="0"/>
              <a:t>function by </a:t>
            </a:r>
            <a:r>
              <a:rPr lang="en-US" altLang="ja-JP" sz="2400" dirty="0" smtClean="0"/>
              <a:t>learning.</a:t>
            </a: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/>
          </p:nvPr>
        </p:nvGraphicFramePr>
        <p:xfrm>
          <a:off x="488021" y="2639135"/>
          <a:ext cx="26652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51">
                  <a:extLst>
                    <a:ext uri="{9D8B030D-6E8A-4147-A177-3AD203B41FA5}">
                      <a16:colId xmlns:a16="http://schemas.microsoft.com/office/drawing/2014/main" xmlns="" val="2350575295"/>
                    </a:ext>
                  </a:extLst>
                </a:gridCol>
                <a:gridCol w="634132">
                  <a:extLst>
                    <a:ext uri="{9D8B030D-6E8A-4147-A177-3AD203B41FA5}">
                      <a16:colId xmlns:a16="http://schemas.microsoft.com/office/drawing/2014/main" xmlns="" val="3125964574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xmlns="" val="2023012868"/>
                    </a:ext>
                  </a:extLst>
                </a:gridCol>
                <a:gridCol w="768103">
                  <a:extLst>
                    <a:ext uri="{9D8B030D-6E8A-4147-A177-3AD203B41FA5}">
                      <a16:colId xmlns:a16="http://schemas.microsoft.com/office/drawing/2014/main" xmlns="" val="196660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X3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838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72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908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965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04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258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3931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513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9387488"/>
                  </a:ext>
                </a:extLst>
              </a:tr>
            </a:tbl>
          </a:graphicData>
        </a:graphic>
      </p:graphicFrame>
      <p:sp>
        <p:nvSpPr>
          <p:cNvPr id="20" name="角丸四角形 19"/>
          <p:cNvSpPr/>
          <p:nvPr/>
        </p:nvSpPr>
        <p:spPr>
          <a:xfrm>
            <a:off x="4599345" y="2402581"/>
            <a:ext cx="3460079" cy="2044557"/>
          </a:xfrm>
          <a:prstGeom prst="roundRect">
            <a:avLst>
              <a:gd name="adj" fmla="val 72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3775102" y="2705833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3775102" y="3478768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775102" y="4174801"/>
            <a:ext cx="8242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011" y="3244578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8" y="3285149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001" y="4013781"/>
                <a:ext cx="281423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>
            <a:off x="8059425" y="3423648"/>
            <a:ext cx="4453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/>
              <p:cNvSpPr txBox="1"/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417" y="249242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正方形/長方形 33"/>
          <p:cNvSpPr/>
          <p:nvPr/>
        </p:nvSpPr>
        <p:spPr>
          <a:xfrm>
            <a:off x="3647159" y="4677242"/>
            <a:ext cx="50672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For example</a:t>
            </a:r>
          </a:p>
          <a:p>
            <a:r>
              <a:rPr lang="ja-JP" altLang="en-US" dirty="0" smtClean="0"/>
              <a:t>・</a:t>
            </a:r>
            <a:r>
              <a:rPr lang="en-US" altLang="ja-JP" dirty="0"/>
              <a:t>Only 1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Single layer NN with 3 neuron</a:t>
            </a:r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Two layer NN with 3 neuron in in </a:t>
            </a:r>
            <a:r>
              <a:rPr lang="en-US" altLang="ja-JP" dirty="0"/>
              <a:t>h</a:t>
            </a:r>
            <a:r>
              <a:rPr lang="en-US" altLang="ja-JP" dirty="0" smtClean="0"/>
              <a:t>idden layer and 3 neuron in output layer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592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2 input neurons, 2 hidden neurons and 1 output neuron as follows. Then learning the neural network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2-input XOR function</a:t>
            </a:r>
            <a:r>
              <a:rPr kumimoji="1" lang="en-US" altLang="ja-JP" dirty="0" smtClean="0"/>
              <a:t>. Truth table for 2-input XOR is shown below. After learning</a:t>
            </a:r>
            <a:r>
              <a:rPr lang="en-US" altLang="ja-JP" dirty="0" smtClean="0"/>
              <a:t>, please check loss value, obtained weights and biases and check feed forward calculation with step function by yourself.</a:t>
            </a:r>
            <a:endParaRPr kumimoji="1" lang="en-US" altLang="ja-JP" dirty="0" smtClean="0"/>
          </a:p>
        </p:txBody>
      </p:sp>
      <p:sp>
        <p:nvSpPr>
          <p:cNvPr id="6" name="楕円 5"/>
          <p:cNvSpPr/>
          <p:nvPr/>
        </p:nvSpPr>
        <p:spPr>
          <a:xfrm>
            <a:off x="1592683" y="385327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>
            <a:stCxn id="31" idx="6"/>
            <a:endCxn id="6" idx="2"/>
          </p:cNvCxnSpPr>
          <p:nvPr/>
        </p:nvCxnSpPr>
        <p:spPr>
          <a:xfrm>
            <a:off x="955551" y="3149148"/>
            <a:ext cx="637132" cy="990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>
          <a:xfrm flipH="1" flipV="1">
            <a:off x="946385" y="4138481"/>
            <a:ext cx="646298" cy="13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204013" y="3043634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13" y="3043634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41655" y="403214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55" y="403214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6" idx="6"/>
            <a:endCxn id="21" idx="2"/>
          </p:cNvCxnSpPr>
          <p:nvPr/>
        </p:nvCxnSpPr>
        <p:spPr>
          <a:xfrm flipV="1">
            <a:off x="2125196" y="3625820"/>
            <a:ext cx="637132" cy="5140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135058" y="3755528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058" y="3755528"/>
                <a:ext cx="218393" cy="215444"/>
              </a:xfrm>
              <a:prstGeom prst="rect">
                <a:avLst/>
              </a:prstGeom>
              <a:blipFill>
                <a:blip r:embed="rId4"/>
                <a:stretch>
                  <a:fillRect l="-19444" r="-2778" b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1599100" y="2859382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  <a:endCxn id="21" idx="2"/>
          </p:cNvCxnSpPr>
          <p:nvPr/>
        </p:nvCxnSpPr>
        <p:spPr>
          <a:xfrm>
            <a:off x="2131613" y="3145943"/>
            <a:ext cx="630715" cy="4798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224678" y="2877035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78" y="2877035"/>
                <a:ext cx="302262" cy="232756"/>
              </a:xfrm>
              <a:prstGeom prst="rect">
                <a:avLst/>
              </a:prstGeom>
              <a:blipFill>
                <a:blip r:embed="rId5"/>
                <a:stretch>
                  <a:fillRect l="-10204" r="-408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946387" y="3145943"/>
            <a:ext cx="652713" cy="99253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1" idx="6"/>
            <a:endCxn id="15" idx="2"/>
          </p:cNvCxnSpPr>
          <p:nvPr/>
        </p:nvCxnSpPr>
        <p:spPr>
          <a:xfrm flipV="1">
            <a:off x="955551" y="3145943"/>
            <a:ext cx="643549" cy="32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762328" y="3339259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2499367" y="3224634"/>
                <a:ext cx="31393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367" y="3224634"/>
                <a:ext cx="313932" cy="232756"/>
              </a:xfrm>
              <a:prstGeom prst="rect">
                <a:avLst/>
              </a:prstGeom>
              <a:blipFill>
                <a:blip r:embed="rId6"/>
                <a:stretch>
                  <a:fillRect l="-7843" r="-9804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/>
          <p:nvPr/>
        </p:nvCxnSpPr>
        <p:spPr>
          <a:xfrm>
            <a:off x="3285569" y="3618079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775993" y="3465150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93" y="3465150"/>
                <a:ext cx="153126" cy="329086"/>
              </a:xfrm>
              <a:prstGeom prst="rect">
                <a:avLst/>
              </a:prstGeom>
              <a:blipFill>
                <a:blip r:embed="rId7"/>
                <a:stretch>
                  <a:fillRect l="-26923" r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V="1">
            <a:off x="1660697" y="4401541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1653783" y="3424915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1708952" y="3533964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52" y="3533964"/>
                <a:ext cx="209160" cy="215444"/>
              </a:xfrm>
              <a:prstGeom prst="rect">
                <a:avLst/>
              </a:prstGeom>
              <a:blipFill>
                <a:blip r:embed="rId8"/>
                <a:stretch>
                  <a:fillRect l="-20000" r="-2857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 flipV="1">
            <a:off x="2700026" y="3813768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2536029" y="4006959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29" y="4006959"/>
                <a:ext cx="197682" cy="215444"/>
              </a:xfrm>
              <a:prstGeom prst="rect">
                <a:avLst/>
              </a:prstGeom>
              <a:blipFill>
                <a:blip r:embed="rId9"/>
                <a:stretch>
                  <a:fillRect l="-12500" r="-625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796569" y="306457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3" name="直線コネクタ 32"/>
          <p:cNvCxnSpPr>
            <a:stCxn id="57" idx="2"/>
            <a:endCxn id="10" idx="3"/>
          </p:cNvCxnSpPr>
          <p:nvPr/>
        </p:nvCxnSpPr>
        <p:spPr>
          <a:xfrm flipH="1" flipV="1">
            <a:off x="409090" y="4139866"/>
            <a:ext cx="380335" cy="2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  <a:endCxn id="9" idx="3"/>
          </p:cNvCxnSpPr>
          <p:nvPr/>
        </p:nvCxnSpPr>
        <p:spPr>
          <a:xfrm flipH="1">
            <a:off x="417148" y="3145120"/>
            <a:ext cx="379421" cy="6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1692237" y="4527857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37" y="4527857"/>
                <a:ext cx="160836" cy="215444"/>
              </a:xfrm>
              <a:prstGeom prst="rect">
                <a:avLst/>
              </a:prstGeom>
              <a:blipFill>
                <a:blip r:embed="rId10"/>
                <a:stretch>
                  <a:fillRect l="-42308" r="-3076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152850" y="2986547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850" y="2986547"/>
                <a:ext cx="236476" cy="255956"/>
              </a:xfrm>
              <a:prstGeom prst="rect">
                <a:avLst/>
              </a:prstGeom>
              <a:blipFill>
                <a:blip r:embed="rId11"/>
                <a:stretch>
                  <a:fillRect l="-12821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/>
          <p:cNvCxnSpPr/>
          <p:nvPr/>
        </p:nvCxnSpPr>
        <p:spPr>
          <a:xfrm>
            <a:off x="4592239" y="3335033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622729" y="3888483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blipFill>
                <a:blip r:embed="rId1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865861" y="3621698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blipFill>
                <a:blip r:embed="rId1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704154" y="285938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847284" y="3228714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722000" y="3228714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607545"/>
                  </p:ext>
                </p:extLst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607545"/>
                  </p:ext>
                </p:extLst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5"/>
                          <a:stretch>
                            <a:fillRect l="-1087" t="-2174" r="-205435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5"/>
                          <a:stretch>
                            <a:fillRect l="-100000" t="-2174" r="-103226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5"/>
                          <a:stretch>
                            <a:fillRect l="-202174" t="-2174" r="-4348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479802" y="2522865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2-input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789425" y="4061555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8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 input neurons and only 1 output neuron</a:t>
            </a:r>
            <a:r>
              <a:rPr kumimoji="1" lang="en-US" altLang="ja-JP" dirty="0" smtClean="0"/>
              <a:t> as follows. Then learning the neural network for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2-input XOR function</a:t>
            </a:r>
            <a:r>
              <a:rPr kumimoji="1" lang="en-US" altLang="ja-JP" dirty="0" smtClean="0"/>
              <a:t>. Truth table for 2-input XOR is shown below. After learning</a:t>
            </a:r>
            <a:r>
              <a:rPr lang="en-US" altLang="ja-JP" dirty="0" smtClean="0"/>
              <a:t>, please check obtained weights and biases and check feed forward calculation with step function by yourself.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886921" y="2945454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21" y="2945454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924563" y="393396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563" y="393396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82008" y="3287701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</p:cNvCxnSpPr>
          <p:nvPr/>
        </p:nvCxnSpPr>
        <p:spPr>
          <a:xfrm flipV="1">
            <a:off x="2814521" y="3574261"/>
            <a:ext cx="505039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63647" y="3095188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647" y="3095188"/>
                <a:ext cx="302262" cy="232756"/>
              </a:xfrm>
              <a:prstGeom prst="rect">
                <a:avLst/>
              </a:prstGeom>
              <a:blipFill>
                <a:blip r:embed="rId4"/>
                <a:stretch>
                  <a:fillRect l="-8000" r="-4000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629297" y="3574262"/>
            <a:ext cx="652711" cy="46604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31" idx="6"/>
            <a:endCxn id="15" idx="2"/>
          </p:cNvCxnSpPr>
          <p:nvPr/>
        </p:nvCxnSpPr>
        <p:spPr>
          <a:xfrm>
            <a:off x="1629157" y="3046940"/>
            <a:ext cx="652851" cy="5273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405228" y="3420396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228" y="3420396"/>
                <a:ext cx="153126" cy="329086"/>
              </a:xfrm>
              <a:prstGeom prst="rect">
                <a:avLst/>
              </a:prstGeom>
              <a:blipFill>
                <a:blip r:embed="rId5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V="1">
            <a:off x="2248330" y="3782044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03499" y="3891093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499" y="3891093"/>
                <a:ext cx="209160" cy="215444"/>
              </a:xfrm>
              <a:prstGeom prst="rect">
                <a:avLst/>
              </a:prstGeom>
              <a:blipFill>
                <a:blip r:embed="rId6"/>
                <a:stretch>
                  <a:fillRect l="-23529" r="-5882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楕円 30"/>
          <p:cNvSpPr/>
          <p:nvPr/>
        </p:nvSpPr>
        <p:spPr>
          <a:xfrm>
            <a:off x="1479477" y="29663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3" name="直線コネクタ 32"/>
          <p:cNvCxnSpPr>
            <a:stCxn id="57" idx="2"/>
            <a:endCxn id="10" idx="3"/>
          </p:cNvCxnSpPr>
          <p:nvPr/>
        </p:nvCxnSpPr>
        <p:spPr>
          <a:xfrm flipH="1" flipV="1">
            <a:off x="1091998" y="4041686"/>
            <a:ext cx="380335" cy="2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31" idx="2"/>
            <a:endCxn id="9" idx="3"/>
          </p:cNvCxnSpPr>
          <p:nvPr/>
        </p:nvCxnSpPr>
        <p:spPr>
          <a:xfrm flipH="1">
            <a:off x="1100056" y="3046940"/>
            <a:ext cx="379421" cy="62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835593" y="3319403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593" y="3319403"/>
                <a:ext cx="236476" cy="255956"/>
              </a:xfrm>
              <a:prstGeom prst="rect">
                <a:avLst/>
              </a:prstGeom>
              <a:blipFill>
                <a:blip r:embed="rId7"/>
                <a:stretch>
                  <a:fillRect l="-12821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線コネクタ 76"/>
          <p:cNvCxnSpPr/>
          <p:nvPr/>
        </p:nvCxnSpPr>
        <p:spPr>
          <a:xfrm>
            <a:off x="4592239" y="3335033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622729" y="3888483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589" y="3171247"/>
                <a:ext cx="276101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19" y="3709163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865861" y="3621698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798" y="3465060"/>
                <a:ext cx="169085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704154" y="285938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847284" y="3228714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722000" y="3228714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99736" y="2927142"/>
              <a:ext cx="1678602" cy="139920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1"/>
                          <a:stretch>
                            <a:fillRect l="-1087" t="-2174" r="-205435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1"/>
                          <a:stretch>
                            <a:fillRect l="-100000" t="-2174" r="-103226" b="-4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T="0" marB="36000" anchor="ctr">
                        <a:blipFill>
                          <a:blip r:embed="rId11"/>
                          <a:stretch>
                            <a:fillRect l="-202174" t="-2174" r="-4348" b="-4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479802" y="2522865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2-input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72333" y="3963375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3 input neuron, 3 hidden neuron and 1 output neuron as follows. Then learning the neural network for 3-input XOR function. Truth table for 3-input XOR is shown below. After learning</a:t>
            </a:r>
            <a:r>
              <a:rPr lang="en-US" altLang="ja-JP" dirty="0" smtClean="0"/>
              <a:t>, please check obtained weights and biases and confirm feed forward calculation with step function by yourself.</a:t>
            </a:r>
            <a:endParaRPr kumimoji="1" lang="en-US" altLang="ja-JP" dirty="0" smtClean="0"/>
          </a:p>
        </p:txBody>
      </p:sp>
      <p:sp>
        <p:nvSpPr>
          <p:cNvPr id="6" name="楕円 5"/>
          <p:cNvSpPr/>
          <p:nvPr/>
        </p:nvSpPr>
        <p:spPr>
          <a:xfrm>
            <a:off x="2236319" y="399838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>
            <a:endCxn id="6" idx="2"/>
          </p:cNvCxnSpPr>
          <p:nvPr/>
        </p:nvCxnSpPr>
        <p:spPr>
          <a:xfrm>
            <a:off x="1599187" y="3294258"/>
            <a:ext cx="637132" cy="9906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>
          <a:xfrm flipH="1" flipV="1">
            <a:off x="1590021" y="4283591"/>
            <a:ext cx="646298" cy="13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6" idx="6"/>
            <a:endCxn id="21" idx="2"/>
          </p:cNvCxnSpPr>
          <p:nvPr/>
        </p:nvCxnSpPr>
        <p:spPr>
          <a:xfrm>
            <a:off x="2768832" y="4284946"/>
            <a:ext cx="649966" cy="117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777422" y="4044347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22" y="4044347"/>
                <a:ext cx="218393" cy="215444"/>
              </a:xfrm>
              <a:prstGeom prst="rect">
                <a:avLst/>
              </a:prstGeom>
              <a:blipFill>
                <a:blip r:embed="rId4"/>
                <a:stretch>
                  <a:fillRect l="-22857" r="-571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42736" y="3004492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  <a:endCxn id="21" idx="2"/>
          </p:cNvCxnSpPr>
          <p:nvPr/>
        </p:nvCxnSpPr>
        <p:spPr>
          <a:xfrm>
            <a:off x="2775249" y="3291053"/>
            <a:ext cx="643549" cy="10056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17807" y="2919419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07" y="2919419"/>
                <a:ext cx="302262" cy="232756"/>
              </a:xfrm>
              <a:prstGeom prst="rect">
                <a:avLst/>
              </a:prstGeom>
              <a:blipFill>
                <a:blip r:embed="rId5"/>
                <a:stretch>
                  <a:fillRect l="-10204" r="-408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590023" y="3291053"/>
            <a:ext cx="652713" cy="99253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5" idx="2"/>
          </p:cNvCxnSpPr>
          <p:nvPr/>
        </p:nvCxnSpPr>
        <p:spPr>
          <a:xfrm flipV="1">
            <a:off x="1599187" y="3291053"/>
            <a:ext cx="643549" cy="320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418798" y="401015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58367" y="3648444"/>
                <a:ext cx="31393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367" y="3648444"/>
                <a:ext cx="313932" cy="232756"/>
              </a:xfrm>
              <a:prstGeom prst="rect">
                <a:avLst/>
              </a:prstGeom>
              <a:blipFill>
                <a:blip r:embed="rId6"/>
                <a:stretch>
                  <a:fillRect l="-7692" r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>
            <a:stCxn id="21" idx="6"/>
          </p:cNvCxnSpPr>
          <p:nvPr/>
        </p:nvCxnSpPr>
        <p:spPr>
          <a:xfrm>
            <a:off x="3951310" y="4296715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blipFill>
                <a:blip r:embed="rId7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V="1">
            <a:off x="2304333" y="4546651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297419" y="3570025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52588" y="3679074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88" y="3679074"/>
                <a:ext cx="209160" cy="215444"/>
              </a:xfrm>
              <a:prstGeom prst="rect">
                <a:avLst/>
              </a:prstGeom>
              <a:blipFill>
                <a:blip r:embed="rId8"/>
                <a:stretch>
                  <a:fillRect l="-23529" r="-5882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 flipV="1">
            <a:off x="3386659" y="4484232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blipFill>
                <a:blip r:embed="rId9"/>
                <a:stretch>
                  <a:fillRect l="-15625" r="-6250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61" idx="2"/>
            <a:endCxn id="10" idx="3"/>
          </p:cNvCxnSpPr>
          <p:nvPr/>
        </p:nvCxnSpPr>
        <p:spPr>
          <a:xfrm flipH="1" flipV="1">
            <a:off x="1061035" y="4284976"/>
            <a:ext cx="383682" cy="58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7" idx="2"/>
            <a:endCxn id="9" idx="3"/>
          </p:cNvCxnSpPr>
          <p:nvPr/>
        </p:nvCxnSpPr>
        <p:spPr>
          <a:xfrm flipH="1">
            <a:off x="1135597" y="3279835"/>
            <a:ext cx="307601" cy="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35873" y="4672967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73" y="4672967"/>
                <a:ext cx="160836" cy="215444"/>
              </a:xfrm>
              <a:prstGeom prst="rect">
                <a:avLst/>
              </a:prstGeom>
              <a:blipFill>
                <a:blip r:embed="rId10"/>
                <a:stretch>
                  <a:fillRect l="-37037" r="-25926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796486" y="3131657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86" y="3131657"/>
                <a:ext cx="236476" cy="255956"/>
              </a:xfrm>
              <a:prstGeom prst="rect">
                <a:avLst/>
              </a:prstGeom>
              <a:blipFill>
                <a:blip r:embed="rId11"/>
                <a:stretch>
                  <a:fillRect l="-15385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楕円 43"/>
          <p:cNvSpPr/>
          <p:nvPr/>
        </p:nvSpPr>
        <p:spPr>
          <a:xfrm>
            <a:off x="2242736" y="5035839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835396" y="5144027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396" y="5144027"/>
                <a:ext cx="218393" cy="215444"/>
              </a:xfrm>
              <a:prstGeom prst="rect">
                <a:avLst/>
              </a:prstGeom>
              <a:blipFill>
                <a:blip r:embed="rId12"/>
                <a:stretch>
                  <a:fillRect l="-19444" r="-2778" b="-2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/>
          <p:cNvCxnSpPr/>
          <p:nvPr/>
        </p:nvCxnSpPr>
        <p:spPr>
          <a:xfrm flipV="1">
            <a:off x="2310750" y="5584105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2342290" y="5710421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290" y="5710421"/>
                <a:ext cx="160836" cy="215444"/>
              </a:xfrm>
              <a:prstGeom prst="rect">
                <a:avLst/>
              </a:prstGeom>
              <a:blipFill>
                <a:blip r:embed="rId13"/>
                <a:stretch>
                  <a:fillRect l="-37037" r="-25926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blipFill>
                <a:blip r:embed="rId14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/>
          <p:cNvCxnSpPr>
            <a:stCxn id="62" idx="2"/>
            <a:endCxn id="48" idx="3"/>
          </p:cNvCxnSpPr>
          <p:nvPr/>
        </p:nvCxnSpPr>
        <p:spPr>
          <a:xfrm flipH="1">
            <a:off x="1086186" y="5325240"/>
            <a:ext cx="386429" cy="25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 flipV="1">
            <a:off x="1613036" y="5317969"/>
            <a:ext cx="646298" cy="135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5" idx="2"/>
          </p:cNvCxnSpPr>
          <p:nvPr/>
        </p:nvCxnSpPr>
        <p:spPr>
          <a:xfrm flipH="1">
            <a:off x="1615174" y="3291053"/>
            <a:ext cx="627562" cy="20520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endCxn id="44" idx="2"/>
          </p:cNvCxnSpPr>
          <p:nvPr/>
        </p:nvCxnSpPr>
        <p:spPr>
          <a:xfrm>
            <a:off x="1599187" y="3294258"/>
            <a:ext cx="643549" cy="2028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4" idx="2"/>
          </p:cNvCxnSpPr>
          <p:nvPr/>
        </p:nvCxnSpPr>
        <p:spPr>
          <a:xfrm flipH="1" flipV="1">
            <a:off x="1590023" y="4283592"/>
            <a:ext cx="652713" cy="103880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2"/>
          </p:cNvCxnSpPr>
          <p:nvPr/>
        </p:nvCxnSpPr>
        <p:spPr>
          <a:xfrm flipH="1">
            <a:off x="1615174" y="4284946"/>
            <a:ext cx="621145" cy="105810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stCxn id="44" idx="6"/>
            <a:endCxn id="21" idx="2"/>
          </p:cNvCxnSpPr>
          <p:nvPr/>
        </p:nvCxnSpPr>
        <p:spPr>
          <a:xfrm flipV="1">
            <a:off x="2775249" y="4296716"/>
            <a:ext cx="643549" cy="10256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208042" y="288212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230219" y="3194508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blipFill>
                <a:blip r:embed="rId1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481664" y="316879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blipFill>
                <a:blip r:embed="rId1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319957" y="24064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463087" y="277580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337803" y="2775807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4230219" y="3488769"/>
            <a:ext cx="339116" cy="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blipFill>
                <a:blip r:embed="rId18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980027152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20562231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89696122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0902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1087" t="-2174" r="-3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101087" t="-2174" r="-2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201087" t="-2174" r="-1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9"/>
                          <a:stretch>
                            <a:fillRect l="-301087" t="-2174" r="-4348" b="-8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259208" y="3014364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3-input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43198" y="3199288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444717" y="4210284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1472615" y="52446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802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3.4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with 3 input neuron, 2 hidden neuron and 1 output neuron as follows. Then learning the neural network for 3-input XOR function. Truth table for 3-input XOR is shown below. After learning</a:t>
            </a:r>
            <a:r>
              <a:rPr lang="en-US" altLang="ja-JP" dirty="0" smtClean="0"/>
              <a:t>, please check obtained weights and biases and confirm feed forward calculation with step function by yourself.</a:t>
            </a:r>
            <a:endParaRPr kumimoji="1" lang="en-US" altLang="ja-JP" dirty="0" smtClean="0"/>
          </a:p>
        </p:txBody>
      </p:sp>
      <p:sp>
        <p:nvSpPr>
          <p:cNvPr id="6" name="楕円 5"/>
          <p:cNvSpPr/>
          <p:nvPr/>
        </p:nvSpPr>
        <p:spPr>
          <a:xfrm>
            <a:off x="2236319" y="4484232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直線コネクタ 6"/>
          <p:cNvCxnSpPr>
            <a:endCxn id="6" idx="2"/>
          </p:cNvCxnSpPr>
          <p:nvPr/>
        </p:nvCxnSpPr>
        <p:spPr>
          <a:xfrm>
            <a:off x="1599187" y="3294258"/>
            <a:ext cx="637132" cy="147653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>
            <a:stCxn id="6" idx="2"/>
          </p:cNvCxnSpPr>
          <p:nvPr/>
        </p:nvCxnSpPr>
        <p:spPr>
          <a:xfrm flipH="1" flipV="1">
            <a:off x="1590021" y="4283591"/>
            <a:ext cx="646298" cy="48720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6" idx="6"/>
            <a:endCxn id="21" idx="2"/>
          </p:cNvCxnSpPr>
          <p:nvPr/>
        </p:nvCxnSpPr>
        <p:spPr>
          <a:xfrm flipV="1">
            <a:off x="2768832" y="4296716"/>
            <a:ext cx="649966" cy="47407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781085" y="4853564"/>
                <a:ext cx="21839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85" y="4853564"/>
                <a:ext cx="218393" cy="215444"/>
              </a:xfrm>
              <a:prstGeom prst="rect">
                <a:avLst/>
              </a:prstGeom>
              <a:blipFill>
                <a:blip r:embed="rId4"/>
                <a:stretch>
                  <a:fillRect l="-19444" r="-277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42736" y="3490339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p:cxnSp>
        <p:nvCxnSpPr>
          <p:cNvPr id="16" name="直線矢印コネクタ 15"/>
          <p:cNvCxnSpPr>
            <a:stCxn id="15" idx="6"/>
            <a:endCxn id="21" idx="2"/>
          </p:cNvCxnSpPr>
          <p:nvPr/>
        </p:nvCxnSpPr>
        <p:spPr>
          <a:xfrm>
            <a:off x="2775249" y="3776900"/>
            <a:ext cx="643549" cy="5198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1935481" y="3338862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81" y="3338862"/>
                <a:ext cx="302262" cy="232756"/>
              </a:xfrm>
              <a:prstGeom prst="rect">
                <a:avLst/>
              </a:prstGeom>
              <a:blipFill>
                <a:blip r:embed="rId5"/>
                <a:stretch>
                  <a:fillRect l="-10204" r="-4082" b="-23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590024" y="3776900"/>
            <a:ext cx="652712" cy="50669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5" idx="2"/>
          </p:cNvCxnSpPr>
          <p:nvPr/>
        </p:nvCxnSpPr>
        <p:spPr>
          <a:xfrm>
            <a:off x="1599187" y="3294259"/>
            <a:ext cx="643549" cy="4826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418798" y="4010155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3115521" y="3819462"/>
                <a:ext cx="313932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21" y="3819462"/>
                <a:ext cx="313932" cy="232756"/>
              </a:xfrm>
              <a:prstGeom prst="rect">
                <a:avLst/>
              </a:prstGeom>
              <a:blipFill>
                <a:blip r:embed="rId6"/>
                <a:stretch>
                  <a:fillRect l="-7692" r="-7692" b="-236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/>
          <p:cNvCxnSpPr>
            <a:stCxn id="21" idx="6"/>
          </p:cNvCxnSpPr>
          <p:nvPr/>
        </p:nvCxnSpPr>
        <p:spPr>
          <a:xfrm>
            <a:off x="3951310" y="4296715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734" y="4143786"/>
                <a:ext cx="153126" cy="329086"/>
              </a:xfrm>
              <a:prstGeom prst="rect">
                <a:avLst/>
              </a:prstGeom>
              <a:blipFill>
                <a:blip r:embed="rId7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/>
          <p:cNvCxnSpPr/>
          <p:nvPr/>
        </p:nvCxnSpPr>
        <p:spPr>
          <a:xfrm flipV="1">
            <a:off x="2304333" y="5032498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2297419" y="4055872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52588" y="4164921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88" y="4164921"/>
                <a:ext cx="209160" cy="215444"/>
              </a:xfrm>
              <a:prstGeom prst="rect">
                <a:avLst/>
              </a:prstGeom>
              <a:blipFill>
                <a:blip r:embed="rId8"/>
                <a:stretch>
                  <a:fillRect l="-23529" r="-5882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コネクタ 28"/>
          <p:cNvCxnSpPr/>
          <p:nvPr/>
        </p:nvCxnSpPr>
        <p:spPr>
          <a:xfrm flipV="1">
            <a:off x="3386659" y="4484232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/>
              <p:cNvSpPr txBox="1"/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0" name="テキスト ボックス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31" y="4672967"/>
                <a:ext cx="197682" cy="215444"/>
              </a:xfrm>
              <a:prstGeom prst="rect">
                <a:avLst/>
              </a:prstGeom>
              <a:blipFill>
                <a:blip r:embed="rId9"/>
                <a:stretch>
                  <a:fillRect l="-15625" r="-6250" b="-1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61" idx="2"/>
            <a:endCxn id="10" idx="3"/>
          </p:cNvCxnSpPr>
          <p:nvPr/>
        </p:nvCxnSpPr>
        <p:spPr>
          <a:xfrm flipH="1" flipV="1">
            <a:off x="1061035" y="4284976"/>
            <a:ext cx="383682" cy="58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7" idx="2"/>
            <a:endCxn id="9" idx="3"/>
          </p:cNvCxnSpPr>
          <p:nvPr/>
        </p:nvCxnSpPr>
        <p:spPr>
          <a:xfrm flipH="1">
            <a:off x="1135597" y="3279835"/>
            <a:ext cx="307601" cy="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2335873" y="5158814"/>
                <a:ext cx="16083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873" y="5158814"/>
                <a:ext cx="160836" cy="215444"/>
              </a:xfrm>
              <a:prstGeom prst="rect">
                <a:avLst/>
              </a:prstGeom>
              <a:blipFill>
                <a:blip r:embed="rId10"/>
                <a:stretch>
                  <a:fillRect l="-37037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2818918" y="3553671"/>
                <a:ext cx="236476" cy="255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18" y="3553671"/>
                <a:ext cx="236476" cy="255956"/>
              </a:xfrm>
              <a:prstGeom prst="rect">
                <a:avLst/>
              </a:prstGeom>
              <a:blipFill>
                <a:blip r:embed="rId11"/>
                <a:stretch>
                  <a:fillRect l="-12821" b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blipFill>
                <a:blip r:embed="rId12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/>
          <p:cNvCxnSpPr>
            <a:stCxn id="62" idx="2"/>
            <a:endCxn id="48" idx="3"/>
          </p:cNvCxnSpPr>
          <p:nvPr/>
        </p:nvCxnSpPr>
        <p:spPr>
          <a:xfrm flipH="1">
            <a:off x="1086186" y="5325240"/>
            <a:ext cx="386429" cy="25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5" idx="2"/>
          </p:cNvCxnSpPr>
          <p:nvPr/>
        </p:nvCxnSpPr>
        <p:spPr>
          <a:xfrm flipH="1">
            <a:off x="1615174" y="3776900"/>
            <a:ext cx="627562" cy="15661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6" idx="2"/>
          </p:cNvCxnSpPr>
          <p:nvPr/>
        </p:nvCxnSpPr>
        <p:spPr>
          <a:xfrm flipH="1">
            <a:off x="1615175" y="4770793"/>
            <a:ext cx="621144" cy="57226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208042" y="288212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230219" y="3194508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481664" y="316879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319957" y="24064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463087" y="277580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337803" y="2775807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4230219" y="3488769"/>
            <a:ext cx="339116" cy="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980027152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20562231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89696122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0902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87" t="-2174" r="-3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1087" t="-2174" r="-2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201087" t="-2174" r="-1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301087" t="-2174" r="-4348" b="-8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259208" y="3014364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3-input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43198" y="3199288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444717" y="4210284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1472615" y="52446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 Variety </a:t>
            </a:r>
            <a:r>
              <a:rPr lang="en-US" altLang="ja-JP" dirty="0"/>
              <a:t>of </a:t>
            </a:r>
            <a:r>
              <a:rPr lang="en-US" altLang="ja-JP" dirty="0" smtClean="0"/>
              <a:t>Activation Function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389786" y="826839"/>
            <a:ext cx="3219323" cy="2073381"/>
            <a:chOff x="5944520" y="3529063"/>
            <a:chExt cx="2904055" cy="1666962"/>
          </a:xfrm>
        </p:grpSpPr>
        <p:sp>
          <p:nvSpPr>
            <p:cNvPr id="5" name="正方形/長方形 4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矢印コネクタ 5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6723906" y="38952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926781" y="2768602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Step function</a:t>
            </a:r>
            <a:endParaRPr kumimoji="1"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009359" y="786378"/>
            <a:ext cx="3357401" cy="1941762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5828972" y="272814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2847485" y="4789453"/>
            <a:ext cx="308831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3978602" y="3228222"/>
            <a:ext cx="0" cy="19183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861001" y="4789453"/>
            <a:ext cx="1115035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3976036" y="3639358"/>
            <a:ext cx="1390095" cy="1150096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38184" y="4801999"/>
            <a:ext cx="129724" cy="3445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644924" y="3590198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07361" y="5139176"/>
            <a:ext cx="276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ReLU</a:t>
            </a:r>
            <a:r>
              <a:rPr lang="en-US" altLang="ja-JP" dirty="0" smtClean="0"/>
              <a:t> (Rectified Linear Unit)</a:t>
            </a:r>
            <a:endParaRPr kumimoji="1" lang="ja-JP" altLang="en-US" dirty="0"/>
          </a:p>
        </p:txBody>
      </p:sp>
      <p:cxnSp>
        <p:nvCxnSpPr>
          <p:cNvPr id="31" name="直線コネクタ 30"/>
          <p:cNvCxnSpPr/>
          <p:nvPr/>
        </p:nvCxnSpPr>
        <p:spPr>
          <a:xfrm>
            <a:off x="3976036" y="3828912"/>
            <a:ext cx="113752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 flipH="1">
            <a:off x="5094396" y="3828912"/>
            <a:ext cx="19164" cy="960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936759" y="4783041"/>
            <a:ext cx="334437" cy="459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/>
              <p:cNvSpPr/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&amp;1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7" name="正方形/長方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08" y="3080030"/>
                <a:ext cx="2298193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/>
              <p:cNvSpPr/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ja-JP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8" name="正方形/長方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95" y="5503773"/>
                <a:ext cx="2303836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834" y="3088515"/>
                <a:ext cx="1769202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6608618" y="3790224"/>
            <a:ext cx="242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Usually for regression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8971" y="5392882"/>
            <a:ext cx="26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Usually </a:t>
            </a:r>
            <a:r>
              <a:rPr lang="en-US" smtClean="0"/>
              <a:t>for classification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38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3.5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60" y="920822"/>
            <a:ext cx="7543801" cy="1649483"/>
          </a:xfrm>
        </p:spPr>
        <p:txBody>
          <a:bodyPr/>
          <a:lstStyle/>
          <a:p>
            <a:r>
              <a:rPr kumimoji="1" lang="en-US" altLang="ja-JP" dirty="0" smtClean="0"/>
              <a:t>Construct a neural network 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with 3 input neurons and only 1 output neuron</a:t>
            </a:r>
            <a:r>
              <a:rPr kumimoji="1" lang="en-US" altLang="ja-JP" dirty="0" smtClean="0"/>
              <a:t> as follows. Then learning the neural network for 3-input XOR function. Truth table for 3-input XOR is shown below. After learning</a:t>
            </a:r>
            <a:r>
              <a:rPr lang="en-US" altLang="ja-JP" dirty="0" smtClean="0"/>
              <a:t>, please check obtained weights and biases and confirm feed forward calculation with step function by yourself.</a:t>
            </a:r>
            <a:endParaRPr kumimoji="1" lang="en-US" altLang="ja-JP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62" y="3172118"/>
                <a:ext cx="213135" cy="215444"/>
              </a:xfrm>
              <a:prstGeom prst="rect">
                <a:avLst/>
              </a:prstGeom>
              <a:blipFill>
                <a:blip r:embed="rId2"/>
                <a:stretch>
                  <a:fillRect l="-11429" r="-2857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00" y="4177254"/>
                <a:ext cx="167435" cy="215444"/>
              </a:xfrm>
              <a:prstGeom prst="rect">
                <a:avLst/>
              </a:prstGeom>
              <a:blipFill>
                <a:blip r:embed="rId3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楕円 14"/>
          <p:cNvSpPr/>
          <p:nvPr/>
        </p:nvSpPr>
        <p:spPr>
          <a:xfrm>
            <a:off x="2221190" y="3997031"/>
            <a:ext cx="532513" cy="5731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028780" y="3688859"/>
                <a:ext cx="302262" cy="232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80" y="3688859"/>
                <a:ext cx="302262" cy="232756"/>
              </a:xfrm>
              <a:prstGeom prst="rect">
                <a:avLst/>
              </a:prstGeom>
              <a:blipFill>
                <a:blip r:embed="rId4"/>
                <a:stretch>
                  <a:fillRect l="-10204" r="-4082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/>
          <p:cNvCxnSpPr>
            <a:stCxn id="15" idx="2"/>
          </p:cNvCxnSpPr>
          <p:nvPr/>
        </p:nvCxnSpPr>
        <p:spPr>
          <a:xfrm flipH="1">
            <a:off x="1590024" y="4283592"/>
            <a:ext cx="631166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5" idx="2"/>
          </p:cNvCxnSpPr>
          <p:nvPr/>
        </p:nvCxnSpPr>
        <p:spPr>
          <a:xfrm>
            <a:off x="1599187" y="3294259"/>
            <a:ext cx="622003" cy="9893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2759342" y="4278024"/>
            <a:ext cx="486387" cy="55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3249766" y="4125095"/>
                <a:ext cx="153126" cy="32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66" y="4125095"/>
                <a:ext cx="153126" cy="329086"/>
              </a:xfrm>
              <a:prstGeom prst="rect">
                <a:avLst/>
              </a:prstGeom>
              <a:blipFill>
                <a:blip r:embed="rId5"/>
                <a:stretch>
                  <a:fillRect l="-28000" r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コネクタ 26"/>
          <p:cNvCxnSpPr/>
          <p:nvPr/>
        </p:nvCxnSpPr>
        <p:spPr>
          <a:xfrm flipV="1">
            <a:off x="2275873" y="4562564"/>
            <a:ext cx="111769" cy="2257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331042" y="4671613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ja-JP"/>
                </a:defPPr>
                <a:lvl1pPr>
                  <a:defRPr sz="14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42" y="4671613"/>
                <a:ext cx="209160" cy="215444"/>
              </a:xfrm>
              <a:prstGeom prst="rect">
                <a:avLst/>
              </a:prstGeom>
              <a:blipFill>
                <a:blip r:embed="rId6"/>
                <a:stretch>
                  <a:fillRect l="-20000" r="-2857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/>
          <p:cNvCxnSpPr>
            <a:stCxn id="61" idx="2"/>
            <a:endCxn id="10" idx="3"/>
          </p:cNvCxnSpPr>
          <p:nvPr/>
        </p:nvCxnSpPr>
        <p:spPr>
          <a:xfrm flipH="1" flipV="1">
            <a:off x="1061035" y="4284976"/>
            <a:ext cx="383682" cy="58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57" idx="2"/>
            <a:endCxn id="9" idx="3"/>
          </p:cNvCxnSpPr>
          <p:nvPr/>
        </p:nvCxnSpPr>
        <p:spPr>
          <a:xfrm flipH="1">
            <a:off x="1135597" y="3279835"/>
            <a:ext cx="307601" cy="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1" y="5220091"/>
                <a:ext cx="167435" cy="215444"/>
              </a:xfrm>
              <a:prstGeom prst="rect">
                <a:avLst/>
              </a:prstGeom>
              <a:blipFill>
                <a:blip r:embed="rId7"/>
                <a:stretch>
                  <a:fillRect l="-29630" r="-25926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コネクタ 49"/>
          <p:cNvCxnSpPr>
            <a:stCxn id="62" idx="2"/>
            <a:endCxn id="48" idx="3"/>
          </p:cNvCxnSpPr>
          <p:nvPr/>
        </p:nvCxnSpPr>
        <p:spPr>
          <a:xfrm flipH="1">
            <a:off x="1086186" y="5325240"/>
            <a:ext cx="386429" cy="257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5" idx="2"/>
          </p:cNvCxnSpPr>
          <p:nvPr/>
        </p:nvCxnSpPr>
        <p:spPr>
          <a:xfrm flipH="1">
            <a:off x="1615174" y="4283592"/>
            <a:ext cx="606016" cy="1059463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>
            <a:off x="4208042" y="2882126"/>
            <a:ext cx="3912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>
            <a:off x="4230219" y="3194508"/>
            <a:ext cx="4288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392" y="2718340"/>
                <a:ext cx="276101" cy="276999"/>
              </a:xfrm>
              <a:prstGeom prst="rect">
                <a:avLst/>
              </a:prstGeom>
              <a:blipFill>
                <a:blip r:embed="rId1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409" y="3015188"/>
                <a:ext cx="281423" cy="276999"/>
              </a:xfrm>
              <a:prstGeom prst="rect">
                <a:avLst/>
              </a:prstGeom>
              <a:blipFill>
                <a:blip r:embed="rId15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線コネクタ 80"/>
          <p:cNvCxnSpPr/>
          <p:nvPr/>
        </p:nvCxnSpPr>
        <p:spPr>
          <a:xfrm>
            <a:off x="5481664" y="3168791"/>
            <a:ext cx="3545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01" y="3012153"/>
                <a:ext cx="169085" cy="276999"/>
              </a:xfrm>
              <a:prstGeom prst="rect">
                <a:avLst/>
              </a:prstGeom>
              <a:blipFill>
                <a:blip r:embed="rId16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テキスト ボックス 82"/>
          <p:cNvSpPr txBox="1"/>
          <p:nvPr/>
        </p:nvSpPr>
        <p:spPr>
          <a:xfrm>
            <a:off x="4319957" y="240647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3-input XOR</a:t>
            </a:r>
            <a:endParaRPr kumimoji="1" lang="ja-JP" altLang="en-US" dirty="0"/>
          </a:p>
        </p:txBody>
      </p:sp>
      <p:sp>
        <p:nvSpPr>
          <p:cNvPr id="84" name="フローチャート: 記憶データ 59"/>
          <p:cNvSpPr/>
          <p:nvPr/>
        </p:nvSpPr>
        <p:spPr>
          <a:xfrm flipH="1">
            <a:off x="4463087" y="2775807"/>
            <a:ext cx="1025318" cy="794218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1" h="10001">
                <a:moveTo>
                  <a:pt x="6111" y="41"/>
                </a:moveTo>
                <a:lnTo>
                  <a:pt x="10001" y="0"/>
                </a:lnTo>
                <a:cubicBezTo>
                  <a:pt x="9179" y="384"/>
                  <a:pt x="7947" y="3334"/>
                  <a:pt x="7934" y="5122"/>
                </a:cubicBezTo>
                <a:cubicBezTo>
                  <a:pt x="7921" y="6910"/>
                  <a:pt x="9006" y="9584"/>
                  <a:pt x="10001" y="10000"/>
                </a:cubicBezTo>
                <a:lnTo>
                  <a:pt x="6088" y="10000"/>
                </a:lnTo>
                <a:cubicBezTo>
                  <a:pt x="1688" y="10081"/>
                  <a:pt x="-3" y="5517"/>
                  <a:pt x="1" y="5000"/>
                </a:cubicBezTo>
                <a:cubicBezTo>
                  <a:pt x="5" y="4483"/>
                  <a:pt x="2212" y="41"/>
                  <a:pt x="6111" y="4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ローチャート: 記憶データ 59"/>
          <p:cNvSpPr/>
          <p:nvPr/>
        </p:nvSpPr>
        <p:spPr>
          <a:xfrm flipH="1">
            <a:off x="4337803" y="2775807"/>
            <a:ext cx="223605" cy="800492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4213 w 10085"/>
              <a:gd name="connsiteY0" fmla="*/ 41 h 10000"/>
              <a:gd name="connsiteX1" fmla="*/ 10085 w 10085"/>
              <a:gd name="connsiteY1" fmla="*/ 0 h 10000"/>
              <a:gd name="connsiteX2" fmla="*/ 8418 w 10085"/>
              <a:gd name="connsiteY2" fmla="*/ 5000 h 10000"/>
              <a:gd name="connsiteX3" fmla="*/ 10085 w 10085"/>
              <a:gd name="connsiteY3" fmla="*/ 10000 h 10000"/>
              <a:gd name="connsiteX4" fmla="*/ 1752 w 10085"/>
              <a:gd name="connsiteY4" fmla="*/ 10000 h 10000"/>
              <a:gd name="connsiteX5" fmla="*/ 85 w 10085"/>
              <a:gd name="connsiteY5" fmla="*/ 5000 h 10000"/>
              <a:gd name="connsiteX6" fmla="*/ 4213 w 10085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262 w 10134"/>
              <a:gd name="connsiteY0" fmla="*/ 41 h 10000"/>
              <a:gd name="connsiteX1" fmla="*/ 10134 w 10134"/>
              <a:gd name="connsiteY1" fmla="*/ 0 h 10000"/>
              <a:gd name="connsiteX2" fmla="*/ 8467 w 10134"/>
              <a:gd name="connsiteY2" fmla="*/ 5000 h 10000"/>
              <a:gd name="connsiteX3" fmla="*/ 10134 w 10134"/>
              <a:gd name="connsiteY3" fmla="*/ 10000 h 10000"/>
              <a:gd name="connsiteX4" fmla="*/ 4351 w 10134"/>
              <a:gd name="connsiteY4" fmla="*/ 9918 h 10000"/>
              <a:gd name="connsiteX5" fmla="*/ 134 w 10134"/>
              <a:gd name="connsiteY5" fmla="*/ 5000 h 10000"/>
              <a:gd name="connsiteX6" fmla="*/ 4262 w 10134"/>
              <a:gd name="connsiteY6" fmla="*/ 41 h 10000"/>
              <a:gd name="connsiteX0" fmla="*/ 4301 w 10173"/>
              <a:gd name="connsiteY0" fmla="*/ 41 h 10000"/>
              <a:gd name="connsiteX1" fmla="*/ 10173 w 10173"/>
              <a:gd name="connsiteY1" fmla="*/ 0 h 10000"/>
              <a:gd name="connsiteX2" fmla="*/ 8506 w 10173"/>
              <a:gd name="connsiteY2" fmla="*/ 5000 h 10000"/>
              <a:gd name="connsiteX3" fmla="*/ 10173 w 10173"/>
              <a:gd name="connsiteY3" fmla="*/ 10000 h 10000"/>
              <a:gd name="connsiteX4" fmla="*/ 4390 w 10173"/>
              <a:gd name="connsiteY4" fmla="*/ 9918 h 10000"/>
              <a:gd name="connsiteX5" fmla="*/ 173 w 10173"/>
              <a:gd name="connsiteY5" fmla="*/ 5000 h 10000"/>
              <a:gd name="connsiteX6" fmla="*/ 4301 w 10173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4129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4218 w 10001"/>
              <a:gd name="connsiteY4" fmla="*/ 9918 h 10000"/>
              <a:gd name="connsiteX5" fmla="*/ 1 w 10001"/>
              <a:gd name="connsiteY5" fmla="*/ 5000 h 10000"/>
              <a:gd name="connsiteX6" fmla="*/ 4129 w 10001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39 w 10029"/>
              <a:gd name="connsiteY0" fmla="*/ 41 h 10000"/>
              <a:gd name="connsiteX1" fmla="*/ 10029 w 10029"/>
              <a:gd name="connsiteY1" fmla="*/ 0 h 10000"/>
              <a:gd name="connsiteX2" fmla="*/ 7962 w 10029"/>
              <a:gd name="connsiteY2" fmla="*/ 5122 h 10000"/>
              <a:gd name="connsiteX3" fmla="*/ 10029 w 10029"/>
              <a:gd name="connsiteY3" fmla="*/ 10000 h 10000"/>
              <a:gd name="connsiteX4" fmla="*/ 4246 w 10029"/>
              <a:gd name="connsiteY4" fmla="*/ 9918 h 10000"/>
              <a:gd name="connsiteX5" fmla="*/ 29 w 10029"/>
              <a:gd name="connsiteY5" fmla="*/ 5000 h 10000"/>
              <a:gd name="connsiteX6" fmla="*/ 6139 w 10029"/>
              <a:gd name="connsiteY6" fmla="*/ 41 h 10000"/>
              <a:gd name="connsiteX0" fmla="*/ 6111 w 10001"/>
              <a:gd name="connsiteY0" fmla="*/ 41 h 10000"/>
              <a:gd name="connsiteX1" fmla="*/ 10001 w 10001"/>
              <a:gd name="connsiteY1" fmla="*/ 0 h 10000"/>
              <a:gd name="connsiteX2" fmla="*/ 7934 w 10001"/>
              <a:gd name="connsiteY2" fmla="*/ 5122 h 10000"/>
              <a:gd name="connsiteX3" fmla="*/ 10001 w 10001"/>
              <a:gd name="connsiteY3" fmla="*/ 10000 h 10000"/>
              <a:gd name="connsiteX4" fmla="*/ 6088 w 10001"/>
              <a:gd name="connsiteY4" fmla="*/ 10000 h 10000"/>
              <a:gd name="connsiteX5" fmla="*/ 1 w 10001"/>
              <a:gd name="connsiteY5" fmla="*/ 5000 h 10000"/>
              <a:gd name="connsiteX6" fmla="*/ 6111 w 10001"/>
              <a:gd name="connsiteY6" fmla="*/ 41 h 10000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6111 w 10001"/>
              <a:gd name="connsiteY0" fmla="*/ 41 h 10001"/>
              <a:gd name="connsiteX1" fmla="*/ 10001 w 10001"/>
              <a:gd name="connsiteY1" fmla="*/ 0 h 10001"/>
              <a:gd name="connsiteX2" fmla="*/ 7934 w 10001"/>
              <a:gd name="connsiteY2" fmla="*/ 5122 h 10001"/>
              <a:gd name="connsiteX3" fmla="*/ 10001 w 10001"/>
              <a:gd name="connsiteY3" fmla="*/ 10000 h 10001"/>
              <a:gd name="connsiteX4" fmla="*/ 6088 w 10001"/>
              <a:gd name="connsiteY4" fmla="*/ 10000 h 10001"/>
              <a:gd name="connsiteX5" fmla="*/ 1 w 10001"/>
              <a:gd name="connsiteY5" fmla="*/ 5000 h 10001"/>
              <a:gd name="connsiteX6" fmla="*/ 6111 w 10001"/>
              <a:gd name="connsiteY6" fmla="*/ 41 h 10001"/>
              <a:gd name="connsiteX0" fmla="*/ 500 w 4390"/>
              <a:gd name="connsiteY0" fmla="*/ 41 h 10000"/>
              <a:gd name="connsiteX1" fmla="*/ 4390 w 4390"/>
              <a:gd name="connsiteY1" fmla="*/ 0 h 10000"/>
              <a:gd name="connsiteX2" fmla="*/ 2323 w 4390"/>
              <a:gd name="connsiteY2" fmla="*/ 5122 h 10000"/>
              <a:gd name="connsiteX3" fmla="*/ 4390 w 4390"/>
              <a:gd name="connsiteY3" fmla="*/ 10000 h 10000"/>
              <a:gd name="connsiteX4" fmla="*/ 477 w 4390"/>
              <a:gd name="connsiteY4" fmla="*/ 10000 h 10000"/>
              <a:gd name="connsiteX5" fmla="*/ 500 w 4390"/>
              <a:gd name="connsiteY5" fmla="*/ 41 h 10000"/>
              <a:gd name="connsiteX0" fmla="*/ 0 w 8913"/>
              <a:gd name="connsiteY0" fmla="*/ 10000 h 10000"/>
              <a:gd name="connsiteX1" fmla="*/ 8913 w 8913"/>
              <a:gd name="connsiteY1" fmla="*/ 0 h 10000"/>
              <a:gd name="connsiteX2" fmla="*/ 4205 w 8913"/>
              <a:gd name="connsiteY2" fmla="*/ 5122 h 10000"/>
              <a:gd name="connsiteX3" fmla="*/ 8913 w 8913"/>
              <a:gd name="connsiteY3" fmla="*/ 10000 h 10000"/>
              <a:gd name="connsiteX4" fmla="*/ 0 w 8913"/>
              <a:gd name="connsiteY4" fmla="*/ 10000 h 10000"/>
              <a:gd name="connsiteX0" fmla="*/ 5283 w 5283"/>
              <a:gd name="connsiteY0" fmla="*/ 10000 h 10000"/>
              <a:gd name="connsiteX1" fmla="*/ 5283 w 5283"/>
              <a:gd name="connsiteY1" fmla="*/ 0 h 10000"/>
              <a:gd name="connsiteX2" fmla="*/ 1 w 5283"/>
              <a:gd name="connsiteY2" fmla="*/ 5122 h 10000"/>
              <a:gd name="connsiteX3" fmla="*/ 5283 w 5283"/>
              <a:gd name="connsiteY3" fmla="*/ 10000 h 10000"/>
              <a:gd name="connsiteX0" fmla="*/ 9999 w 14314"/>
              <a:gd name="connsiteY0" fmla="*/ 10000 h 11151"/>
              <a:gd name="connsiteX1" fmla="*/ 9999 w 14314"/>
              <a:gd name="connsiteY1" fmla="*/ 0 h 11151"/>
              <a:gd name="connsiteX2" fmla="*/ 1 w 14314"/>
              <a:gd name="connsiteY2" fmla="*/ 5122 h 11151"/>
              <a:gd name="connsiteX3" fmla="*/ 14314 w 14314"/>
              <a:gd name="connsiteY3" fmla="*/ 11151 h 11151"/>
              <a:gd name="connsiteX0" fmla="*/ 9999 w 10551"/>
              <a:gd name="connsiteY0" fmla="*/ 10000 h 10000"/>
              <a:gd name="connsiteX1" fmla="*/ 9999 w 10551"/>
              <a:gd name="connsiteY1" fmla="*/ 0 h 10000"/>
              <a:gd name="connsiteX2" fmla="*/ 1 w 10551"/>
              <a:gd name="connsiteY2" fmla="*/ 5122 h 10000"/>
              <a:gd name="connsiteX3" fmla="*/ 10551 w 10551"/>
              <a:gd name="connsiteY3" fmla="*/ 9946 h 10000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10000 h 10482"/>
              <a:gd name="connsiteX1" fmla="*/ 10688 w 10688"/>
              <a:gd name="connsiteY1" fmla="*/ 0 h 10482"/>
              <a:gd name="connsiteX2" fmla="*/ 690 w 10688"/>
              <a:gd name="connsiteY2" fmla="*/ 5122 h 10482"/>
              <a:gd name="connsiteX3" fmla="*/ 6975 w 10688"/>
              <a:gd name="connsiteY3" fmla="*/ 10482 h 10482"/>
              <a:gd name="connsiteX0" fmla="*/ 10688 w 10688"/>
              <a:gd name="connsiteY0" fmla="*/ 0 h 10482"/>
              <a:gd name="connsiteX1" fmla="*/ 690 w 10688"/>
              <a:gd name="connsiteY1" fmla="*/ 5122 h 10482"/>
              <a:gd name="connsiteX2" fmla="*/ 6975 w 10688"/>
              <a:gd name="connsiteY2" fmla="*/ 10482 h 10482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1 w 10803"/>
              <a:gd name="connsiteY0" fmla="*/ 0 h 10281"/>
              <a:gd name="connsiteX1" fmla="*/ 3 w 10803"/>
              <a:gd name="connsiteY1" fmla="*/ 5122 h 10281"/>
              <a:gd name="connsiteX2" fmla="*/ 10803 w 10803"/>
              <a:gd name="connsiteY2" fmla="*/ 10281 h 10281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  <a:gd name="connsiteX0" fmla="*/ 10000 w 10551"/>
              <a:gd name="connsiteY0" fmla="*/ 0 h 10080"/>
              <a:gd name="connsiteX1" fmla="*/ 2 w 10551"/>
              <a:gd name="connsiteY1" fmla="*/ 5122 h 10080"/>
              <a:gd name="connsiteX2" fmla="*/ 10551 w 10551"/>
              <a:gd name="connsiteY2" fmla="*/ 10080 h 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51" h="10080">
                <a:moveTo>
                  <a:pt x="10000" y="0"/>
                </a:moveTo>
                <a:cubicBezTo>
                  <a:pt x="6025" y="384"/>
                  <a:pt x="-90" y="3442"/>
                  <a:pt x="2" y="5122"/>
                </a:cubicBezTo>
                <a:cubicBezTo>
                  <a:pt x="94" y="6802"/>
                  <a:pt x="1924" y="7977"/>
                  <a:pt x="10551" y="100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>
            <a:off x="4230219" y="3488769"/>
            <a:ext cx="339116" cy="1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/>
              <p:cNvSpPr txBox="1"/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7" name="テキスト ボックス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01" y="3311612"/>
                <a:ext cx="281423" cy="276999"/>
              </a:xfrm>
              <a:prstGeom prst="rect">
                <a:avLst/>
              </a:prstGeom>
              <a:blipFill>
                <a:blip r:embed="rId17"/>
                <a:stretch>
                  <a:fillRect l="-12766" r="-638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xmlns="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xmlns="" val="1657222314"/>
                        </a:ext>
                      </a:extLst>
                    </a:gridCol>
                  </a:tblGrid>
                  <a:tr h="2000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6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871833186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503296175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07558108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116625603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1377314207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980027152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420562231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896961221"/>
                      </a:ext>
                    </a:extLst>
                  </a:tr>
                  <a:tr h="2000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xmlns="" val="2090245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1" name="表 9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88393"/>
                  </p:ext>
                </p:extLst>
              </p:nvPr>
            </p:nvGraphicFramePr>
            <p:xfrm>
              <a:off x="6401055" y="3409041"/>
              <a:ext cx="2238136" cy="2518560"/>
            </p:xfrm>
            <a:graphic>
              <a:graphicData uri="http://schemas.openxmlformats.org/drawingml/2006/table">
                <a:tbl>
                  <a:tblPr firstRow="1" lastCol="1" bandRow="1">
                    <a:tableStyleId>{5C22544A-7EE6-4342-B048-85BDC9FD1C3A}</a:tableStyleId>
                  </a:tblPr>
                  <a:tblGrid>
                    <a:gridCol w="559534">
                      <a:extLst>
                        <a:ext uri="{9D8B030D-6E8A-4147-A177-3AD203B41FA5}">
                          <a16:colId xmlns:a16="http://schemas.microsoft.com/office/drawing/2014/main" val="3794319138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3485349666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949413541"/>
                        </a:ext>
                      </a:extLst>
                    </a:gridCol>
                    <a:gridCol w="559534">
                      <a:extLst>
                        <a:ext uri="{9D8B030D-6E8A-4147-A177-3AD203B41FA5}">
                          <a16:colId xmlns:a16="http://schemas.microsoft.com/office/drawing/2014/main" val="1657222314"/>
                        </a:ext>
                      </a:extLst>
                    </a:gridCol>
                  </a:tblGrid>
                  <a:tr h="279840"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87" t="-2174" r="-3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101087" t="-2174" r="-2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201087" t="-2174" r="-104348" b="-83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i-FI"/>
                        </a:p>
                      </a:txBody>
                      <a:tcPr marT="0" marB="36000" anchor="ctr">
                        <a:blipFill>
                          <a:blip r:embed="rId18"/>
                          <a:stretch>
                            <a:fillRect l="-301087" t="-2174" r="-4348" b="-83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1833186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503296175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07558108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116625603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1377314207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980027152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420562231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0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896961221"/>
                      </a:ext>
                    </a:extLst>
                  </a:tr>
                  <a:tr h="279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 smtClean="0"/>
                            <a:t>1</a:t>
                          </a:r>
                          <a:endParaRPr kumimoji="1" lang="ja-JP" altLang="en-US" sz="1600" dirty="0"/>
                        </a:p>
                      </a:txBody>
                      <a:tcPr marT="0" marB="36000" anchor="ctr"/>
                    </a:tc>
                    <a:extLst>
                      <a:ext uri="{0D108BD9-81ED-4DB2-BD59-A6C34878D82A}">
                        <a16:rowId xmlns:a16="http://schemas.microsoft.com/office/drawing/2014/main" val="2090245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テキスト ボックス 91"/>
          <p:cNvSpPr txBox="1"/>
          <p:nvPr/>
        </p:nvSpPr>
        <p:spPr>
          <a:xfrm>
            <a:off x="6259208" y="3014364"/>
            <a:ext cx="2521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Truth table for 3-input XOR</a:t>
            </a:r>
            <a:endParaRPr kumimoji="1" lang="ja-JP" altLang="en-US" sz="1600" dirty="0"/>
          </a:p>
        </p:txBody>
      </p:sp>
      <p:sp>
        <p:nvSpPr>
          <p:cNvPr id="57" name="楕円 56"/>
          <p:cNvSpPr/>
          <p:nvPr/>
        </p:nvSpPr>
        <p:spPr>
          <a:xfrm>
            <a:off x="1443198" y="3199288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楕円 60"/>
          <p:cNvSpPr/>
          <p:nvPr/>
        </p:nvSpPr>
        <p:spPr>
          <a:xfrm>
            <a:off x="1444717" y="4210284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楕円 61"/>
          <p:cNvSpPr/>
          <p:nvPr/>
        </p:nvSpPr>
        <p:spPr>
          <a:xfrm>
            <a:off x="1472615" y="5244693"/>
            <a:ext cx="149680" cy="1610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46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3-input XOR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094807" y="4729942"/>
            <a:ext cx="408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094806" y="2901142"/>
            <a:ext cx="382385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094807" y="1512916"/>
            <a:ext cx="0" cy="32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206242" y="3815542"/>
            <a:ext cx="1853737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90110" y="3823855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990110" y="1695797"/>
            <a:ext cx="1" cy="211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206242" y="1695797"/>
            <a:ext cx="1862050" cy="81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990110" y="1695797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094806" y="2513215"/>
            <a:ext cx="2103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094805" y="1695797"/>
            <a:ext cx="1903615" cy="81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68288" y="1695797"/>
            <a:ext cx="5" cy="21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97925" y="2510445"/>
            <a:ext cx="0" cy="221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947336" y="2369850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21988" y="45619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0]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60260" y="48367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0]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21988" y="232280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21212" y="35732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1]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60449" y="36391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1]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988196" y="1478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71961" y="14931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09262" y="24501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3849514" y="1525208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1945179" y="4582719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057334" y="4598062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3832885" y="3640049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047797" y="2356196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5912581" y="1562011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907391" y="3675374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9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フリーフォーム 58"/>
          <p:cNvSpPr/>
          <p:nvPr/>
        </p:nvSpPr>
        <p:spPr>
          <a:xfrm>
            <a:off x="1503067" y="1455521"/>
            <a:ext cx="5430229" cy="3612875"/>
          </a:xfrm>
          <a:custGeom>
            <a:avLst/>
            <a:gdLst>
              <a:gd name="connsiteX0" fmla="*/ 0 w 3905250"/>
              <a:gd name="connsiteY0" fmla="*/ 869950 h 2705100"/>
              <a:gd name="connsiteX1" fmla="*/ 1212850 w 3905250"/>
              <a:gd name="connsiteY1" fmla="*/ 0 h 2705100"/>
              <a:gd name="connsiteX2" fmla="*/ 3905250 w 3905250"/>
              <a:gd name="connsiteY2" fmla="*/ 2470150 h 2705100"/>
              <a:gd name="connsiteX3" fmla="*/ 2400300 w 3905250"/>
              <a:gd name="connsiteY3" fmla="*/ 2705100 h 2705100"/>
              <a:gd name="connsiteX4" fmla="*/ 0 w 3905250"/>
              <a:gd name="connsiteY4" fmla="*/ 869950 h 2705100"/>
              <a:gd name="connsiteX0" fmla="*/ 0 w 3905250"/>
              <a:gd name="connsiteY0" fmla="*/ 869950 h 3460750"/>
              <a:gd name="connsiteX1" fmla="*/ 1212850 w 3905250"/>
              <a:gd name="connsiteY1" fmla="*/ 0 h 3460750"/>
              <a:gd name="connsiteX2" fmla="*/ 3905250 w 3905250"/>
              <a:gd name="connsiteY2" fmla="*/ 2470150 h 3460750"/>
              <a:gd name="connsiteX3" fmla="*/ 2520950 w 3905250"/>
              <a:gd name="connsiteY3" fmla="*/ 3460750 h 3460750"/>
              <a:gd name="connsiteX4" fmla="*/ 0 w 3905250"/>
              <a:gd name="connsiteY4" fmla="*/ 869950 h 3460750"/>
              <a:gd name="connsiteX0" fmla="*/ 0 w 3905250"/>
              <a:gd name="connsiteY0" fmla="*/ 920750 h 3511550"/>
              <a:gd name="connsiteX1" fmla="*/ 1485900 w 3905250"/>
              <a:gd name="connsiteY1" fmla="*/ 0 h 3511550"/>
              <a:gd name="connsiteX2" fmla="*/ 3905250 w 3905250"/>
              <a:gd name="connsiteY2" fmla="*/ 2520950 h 3511550"/>
              <a:gd name="connsiteX3" fmla="*/ 2520950 w 3905250"/>
              <a:gd name="connsiteY3" fmla="*/ 3511550 h 3511550"/>
              <a:gd name="connsiteX4" fmla="*/ 0 w 3905250"/>
              <a:gd name="connsiteY4" fmla="*/ 920750 h 3511550"/>
              <a:gd name="connsiteX0" fmla="*/ 0 w 4095750"/>
              <a:gd name="connsiteY0" fmla="*/ 260350 h 3511550"/>
              <a:gd name="connsiteX1" fmla="*/ 1676400 w 4095750"/>
              <a:gd name="connsiteY1" fmla="*/ 0 h 3511550"/>
              <a:gd name="connsiteX2" fmla="*/ 4095750 w 4095750"/>
              <a:gd name="connsiteY2" fmla="*/ 2520950 h 3511550"/>
              <a:gd name="connsiteX3" fmla="*/ 2711450 w 4095750"/>
              <a:gd name="connsiteY3" fmla="*/ 3511550 h 3511550"/>
              <a:gd name="connsiteX4" fmla="*/ 0 w 4095750"/>
              <a:gd name="connsiteY4" fmla="*/ 260350 h 3511550"/>
              <a:gd name="connsiteX0" fmla="*/ 0 w 2921000"/>
              <a:gd name="connsiteY0" fmla="*/ 260350 h 3511550"/>
              <a:gd name="connsiteX1" fmla="*/ 1676400 w 2921000"/>
              <a:gd name="connsiteY1" fmla="*/ 0 h 3511550"/>
              <a:gd name="connsiteX2" fmla="*/ 2921000 w 2921000"/>
              <a:gd name="connsiteY2" fmla="*/ 2870200 h 3511550"/>
              <a:gd name="connsiteX3" fmla="*/ 2711450 w 2921000"/>
              <a:gd name="connsiteY3" fmla="*/ 3511550 h 3511550"/>
              <a:gd name="connsiteX4" fmla="*/ 0 w 2921000"/>
              <a:gd name="connsiteY4" fmla="*/ 260350 h 3511550"/>
              <a:gd name="connsiteX0" fmla="*/ 0 w 2921000"/>
              <a:gd name="connsiteY0" fmla="*/ 260350 h 3606800"/>
              <a:gd name="connsiteX1" fmla="*/ 1676400 w 2921000"/>
              <a:gd name="connsiteY1" fmla="*/ 0 h 3606800"/>
              <a:gd name="connsiteX2" fmla="*/ 2921000 w 2921000"/>
              <a:gd name="connsiteY2" fmla="*/ 2870200 h 3606800"/>
              <a:gd name="connsiteX3" fmla="*/ 2800350 w 2921000"/>
              <a:gd name="connsiteY3" fmla="*/ 3606800 h 3606800"/>
              <a:gd name="connsiteX4" fmla="*/ 0 w 2921000"/>
              <a:gd name="connsiteY4" fmla="*/ 260350 h 3606800"/>
              <a:gd name="connsiteX0" fmla="*/ 0 w 2921000"/>
              <a:gd name="connsiteY0" fmla="*/ 412750 h 3759200"/>
              <a:gd name="connsiteX1" fmla="*/ 1270000 w 2921000"/>
              <a:gd name="connsiteY1" fmla="*/ 0 h 3759200"/>
              <a:gd name="connsiteX2" fmla="*/ 2921000 w 2921000"/>
              <a:gd name="connsiteY2" fmla="*/ 3022600 h 3759200"/>
              <a:gd name="connsiteX3" fmla="*/ 2800350 w 2921000"/>
              <a:gd name="connsiteY3" fmla="*/ 3759200 h 3759200"/>
              <a:gd name="connsiteX4" fmla="*/ 0 w 2921000"/>
              <a:gd name="connsiteY4" fmla="*/ 412750 h 3759200"/>
              <a:gd name="connsiteX0" fmla="*/ 0 w 3721100"/>
              <a:gd name="connsiteY0" fmla="*/ 273050 h 3759200"/>
              <a:gd name="connsiteX1" fmla="*/ 2070100 w 3721100"/>
              <a:gd name="connsiteY1" fmla="*/ 0 h 3759200"/>
              <a:gd name="connsiteX2" fmla="*/ 3721100 w 3721100"/>
              <a:gd name="connsiteY2" fmla="*/ 3022600 h 3759200"/>
              <a:gd name="connsiteX3" fmla="*/ 3600450 w 3721100"/>
              <a:gd name="connsiteY3" fmla="*/ 3759200 h 3759200"/>
              <a:gd name="connsiteX4" fmla="*/ 0 w 3721100"/>
              <a:gd name="connsiteY4" fmla="*/ 273050 h 3759200"/>
              <a:gd name="connsiteX0" fmla="*/ 0 w 3721100"/>
              <a:gd name="connsiteY0" fmla="*/ 952500 h 4438650"/>
              <a:gd name="connsiteX1" fmla="*/ 1809750 w 3721100"/>
              <a:gd name="connsiteY1" fmla="*/ 0 h 4438650"/>
              <a:gd name="connsiteX2" fmla="*/ 3721100 w 3721100"/>
              <a:gd name="connsiteY2" fmla="*/ 3702050 h 4438650"/>
              <a:gd name="connsiteX3" fmla="*/ 3600450 w 3721100"/>
              <a:gd name="connsiteY3" fmla="*/ 4438650 h 4438650"/>
              <a:gd name="connsiteX4" fmla="*/ 0 w 3721100"/>
              <a:gd name="connsiteY4" fmla="*/ 952500 h 4438650"/>
              <a:gd name="connsiteX0" fmla="*/ 0 w 3835400"/>
              <a:gd name="connsiteY0" fmla="*/ 952500 h 4438650"/>
              <a:gd name="connsiteX1" fmla="*/ 1809750 w 3835400"/>
              <a:gd name="connsiteY1" fmla="*/ 0 h 4438650"/>
              <a:gd name="connsiteX2" fmla="*/ 3835400 w 3835400"/>
              <a:gd name="connsiteY2" fmla="*/ 3670300 h 4438650"/>
              <a:gd name="connsiteX3" fmla="*/ 3600450 w 3835400"/>
              <a:gd name="connsiteY3" fmla="*/ 4438650 h 4438650"/>
              <a:gd name="connsiteX4" fmla="*/ 0 w 3835400"/>
              <a:gd name="connsiteY4" fmla="*/ 952500 h 4438650"/>
              <a:gd name="connsiteX0" fmla="*/ 0 w 3835400"/>
              <a:gd name="connsiteY0" fmla="*/ 952500 h 5073650"/>
              <a:gd name="connsiteX1" fmla="*/ 1809750 w 3835400"/>
              <a:gd name="connsiteY1" fmla="*/ 0 h 5073650"/>
              <a:gd name="connsiteX2" fmla="*/ 3835400 w 3835400"/>
              <a:gd name="connsiteY2" fmla="*/ 3670300 h 5073650"/>
              <a:gd name="connsiteX3" fmla="*/ 2330450 w 3835400"/>
              <a:gd name="connsiteY3" fmla="*/ 5073650 h 5073650"/>
              <a:gd name="connsiteX4" fmla="*/ 0 w 3835400"/>
              <a:gd name="connsiteY4" fmla="*/ 952500 h 5073650"/>
              <a:gd name="connsiteX0" fmla="*/ 0 w 3352800"/>
              <a:gd name="connsiteY0" fmla="*/ 1543050 h 5073650"/>
              <a:gd name="connsiteX1" fmla="*/ 1327150 w 3352800"/>
              <a:gd name="connsiteY1" fmla="*/ 0 h 5073650"/>
              <a:gd name="connsiteX2" fmla="*/ 3352800 w 3352800"/>
              <a:gd name="connsiteY2" fmla="*/ 3670300 h 5073650"/>
              <a:gd name="connsiteX3" fmla="*/ 1847850 w 3352800"/>
              <a:gd name="connsiteY3" fmla="*/ 5073650 h 5073650"/>
              <a:gd name="connsiteX4" fmla="*/ 0 w 3352800"/>
              <a:gd name="connsiteY4" fmla="*/ 1543050 h 5073650"/>
              <a:gd name="connsiteX0" fmla="*/ 0 w 3352800"/>
              <a:gd name="connsiteY0" fmla="*/ 1511300 h 5041900"/>
              <a:gd name="connsiteX1" fmla="*/ 596900 w 3352800"/>
              <a:gd name="connsiteY1" fmla="*/ 0 h 5041900"/>
              <a:gd name="connsiteX2" fmla="*/ 3352800 w 3352800"/>
              <a:gd name="connsiteY2" fmla="*/ 3638550 h 5041900"/>
              <a:gd name="connsiteX3" fmla="*/ 1847850 w 3352800"/>
              <a:gd name="connsiteY3" fmla="*/ 5041900 h 5041900"/>
              <a:gd name="connsiteX4" fmla="*/ 0 w 3352800"/>
              <a:gd name="connsiteY4" fmla="*/ 1511300 h 5041900"/>
              <a:gd name="connsiteX0" fmla="*/ 0 w 2870200"/>
              <a:gd name="connsiteY0" fmla="*/ 1511300 h 5041900"/>
              <a:gd name="connsiteX1" fmla="*/ 596900 w 2870200"/>
              <a:gd name="connsiteY1" fmla="*/ 0 h 5041900"/>
              <a:gd name="connsiteX2" fmla="*/ 2870200 w 2870200"/>
              <a:gd name="connsiteY2" fmla="*/ 3270250 h 5041900"/>
              <a:gd name="connsiteX3" fmla="*/ 1847850 w 2870200"/>
              <a:gd name="connsiteY3" fmla="*/ 5041900 h 5041900"/>
              <a:gd name="connsiteX4" fmla="*/ 0 w 2870200"/>
              <a:gd name="connsiteY4" fmla="*/ 1511300 h 5041900"/>
              <a:gd name="connsiteX0" fmla="*/ 0 w 2870200"/>
              <a:gd name="connsiteY0" fmla="*/ 1511300 h 4178300"/>
              <a:gd name="connsiteX1" fmla="*/ 596900 w 2870200"/>
              <a:gd name="connsiteY1" fmla="*/ 0 h 4178300"/>
              <a:gd name="connsiteX2" fmla="*/ 2870200 w 2870200"/>
              <a:gd name="connsiteY2" fmla="*/ 3270250 h 4178300"/>
              <a:gd name="connsiteX3" fmla="*/ 2095500 w 2870200"/>
              <a:gd name="connsiteY3" fmla="*/ 4178300 h 4178300"/>
              <a:gd name="connsiteX4" fmla="*/ 0 w 2870200"/>
              <a:gd name="connsiteY4" fmla="*/ 1511300 h 4178300"/>
              <a:gd name="connsiteX0" fmla="*/ 0 w 3028950"/>
              <a:gd name="connsiteY0" fmla="*/ 1352550 h 4178300"/>
              <a:gd name="connsiteX1" fmla="*/ 755650 w 3028950"/>
              <a:gd name="connsiteY1" fmla="*/ 0 h 4178300"/>
              <a:gd name="connsiteX2" fmla="*/ 3028950 w 3028950"/>
              <a:gd name="connsiteY2" fmla="*/ 3270250 h 4178300"/>
              <a:gd name="connsiteX3" fmla="*/ 2254250 w 3028950"/>
              <a:gd name="connsiteY3" fmla="*/ 4178300 h 4178300"/>
              <a:gd name="connsiteX4" fmla="*/ 0 w 3028950"/>
              <a:gd name="connsiteY4" fmla="*/ 1352550 h 4178300"/>
              <a:gd name="connsiteX0" fmla="*/ 317500 w 3346450"/>
              <a:gd name="connsiteY0" fmla="*/ 1130300 h 3956050"/>
              <a:gd name="connsiteX1" fmla="*/ 0 w 3346450"/>
              <a:gd name="connsiteY1" fmla="*/ 0 h 3956050"/>
              <a:gd name="connsiteX2" fmla="*/ 3346450 w 3346450"/>
              <a:gd name="connsiteY2" fmla="*/ 3048000 h 3956050"/>
              <a:gd name="connsiteX3" fmla="*/ 2571750 w 3346450"/>
              <a:gd name="connsiteY3" fmla="*/ 3956050 h 3956050"/>
              <a:gd name="connsiteX4" fmla="*/ 317500 w 3346450"/>
              <a:gd name="connsiteY4" fmla="*/ 1130300 h 3956050"/>
              <a:gd name="connsiteX0" fmla="*/ 234950 w 3346450"/>
              <a:gd name="connsiteY0" fmla="*/ 1060450 h 3956050"/>
              <a:gd name="connsiteX1" fmla="*/ 0 w 3346450"/>
              <a:gd name="connsiteY1" fmla="*/ 0 h 3956050"/>
              <a:gd name="connsiteX2" fmla="*/ 3346450 w 3346450"/>
              <a:gd name="connsiteY2" fmla="*/ 3048000 h 3956050"/>
              <a:gd name="connsiteX3" fmla="*/ 2571750 w 3346450"/>
              <a:gd name="connsiteY3" fmla="*/ 3956050 h 3956050"/>
              <a:gd name="connsiteX4" fmla="*/ 234950 w 3346450"/>
              <a:gd name="connsiteY4" fmla="*/ 1060450 h 3956050"/>
              <a:gd name="connsiteX0" fmla="*/ 234950 w 3962400"/>
              <a:gd name="connsiteY0" fmla="*/ 1060450 h 3956050"/>
              <a:gd name="connsiteX1" fmla="*/ 0 w 3962400"/>
              <a:gd name="connsiteY1" fmla="*/ 0 h 3956050"/>
              <a:gd name="connsiteX2" fmla="*/ 3962400 w 3962400"/>
              <a:gd name="connsiteY2" fmla="*/ 2603500 h 3956050"/>
              <a:gd name="connsiteX3" fmla="*/ 2571750 w 3962400"/>
              <a:gd name="connsiteY3" fmla="*/ 3956050 h 3956050"/>
              <a:gd name="connsiteX4" fmla="*/ 234950 w 3962400"/>
              <a:gd name="connsiteY4" fmla="*/ 1060450 h 3956050"/>
              <a:gd name="connsiteX0" fmla="*/ 234950 w 3962400"/>
              <a:gd name="connsiteY0" fmla="*/ 1060450 h 3829050"/>
              <a:gd name="connsiteX1" fmla="*/ 0 w 3962400"/>
              <a:gd name="connsiteY1" fmla="*/ 0 h 3829050"/>
              <a:gd name="connsiteX2" fmla="*/ 3962400 w 3962400"/>
              <a:gd name="connsiteY2" fmla="*/ 2603500 h 3829050"/>
              <a:gd name="connsiteX3" fmla="*/ 3448050 w 3962400"/>
              <a:gd name="connsiteY3" fmla="*/ 3829050 h 3829050"/>
              <a:gd name="connsiteX4" fmla="*/ 234950 w 3962400"/>
              <a:gd name="connsiteY4" fmla="*/ 1060450 h 3829050"/>
              <a:gd name="connsiteX0" fmla="*/ 234950 w 3721100"/>
              <a:gd name="connsiteY0" fmla="*/ 1060450 h 3829050"/>
              <a:gd name="connsiteX1" fmla="*/ 0 w 3721100"/>
              <a:gd name="connsiteY1" fmla="*/ 0 h 3829050"/>
              <a:gd name="connsiteX2" fmla="*/ 3721100 w 3721100"/>
              <a:gd name="connsiteY2" fmla="*/ 3060700 h 3829050"/>
              <a:gd name="connsiteX3" fmla="*/ 3448050 w 3721100"/>
              <a:gd name="connsiteY3" fmla="*/ 3829050 h 3829050"/>
              <a:gd name="connsiteX4" fmla="*/ 234950 w 3721100"/>
              <a:gd name="connsiteY4" fmla="*/ 1060450 h 3829050"/>
              <a:gd name="connsiteX0" fmla="*/ 234950 w 3721100"/>
              <a:gd name="connsiteY0" fmla="*/ 1060450 h 3975100"/>
              <a:gd name="connsiteX1" fmla="*/ 0 w 3721100"/>
              <a:gd name="connsiteY1" fmla="*/ 0 h 3975100"/>
              <a:gd name="connsiteX2" fmla="*/ 3721100 w 3721100"/>
              <a:gd name="connsiteY2" fmla="*/ 3060700 h 3975100"/>
              <a:gd name="connsiteX3" fmla="*/ 3340100 w 3721100"/>
              <a:gd name="connsiteY3" fmla="*/ 3975100 h 3975100"/>
              <a:gd name="connsiteX4" fmla="*/ 234950 w 3721100"/>
              <a:gd name="connsiteY4" fmla="*/ 1060450 h 3975100"/>
              <a:gd name="connsiteX0" fmla="*/ 234950 w 3644900"/>
              <a:gd name="connsiteY0" fmla="*/ 1060450 h 3975100"/>
              <a:gd name="connsiteX1" fmla="*/ 0 w 3644900"/>
              <a:gd name="connsiteY1" fmla="*/ 0 h 3975100"/>
              <a:gd name="connsiteX2" fmla="*/ 3644900 w 3644900"/>
              <a:gd name="connsiteY2" fmla="*/ 3244850 h 3975100"/>
              <a:gd name="connsiteX3" fmla="*/ 3340100 w 3644900"/>
              <a:gd name="connsiteY3" fmla="*/ 3975100 h 3975100"/>
              <a:gd name="connsiteX4" fmla="*/ 234950 w 3644900"/>
              <a:gd name="connsiteY4" fmla="*/ 1060450 h 3975100"/>
              <a:gd name="connsiteX0" fmla="*/ 0 w 3409950"/>
              <a:gd name="connsiteY0" fmla="*/ 628650 h 3543300"/>
              <a:gd name="connsiteX1" fmla="*/ 393700 w 3409950"/>
              <a:gd name="connsiteY1" fmla="*/ 0 h 3543300"/>
              <a:gd name="connsiteX2" fmla="*/ 3409950 w 3409950"/>
              <a:gd name="connsiteY2" fmla="*/ 2813050 h 3543300"/>
              <a:gd name="connsiteX3" fmla="*/ 3105150 w 3409950"/>
              <a:gd name="connsiteY3" fmla="*/ 3543300 h 3543300"/>
              <a:gd name="connsiteX4" fmla="*/ 0 w 3409950"/>
              <a:gd name="connsiteY4" fmla="*/ 628650 h 3543300"/>
              <a:gd name="connsiteX0" fmla="*/ 0 w 3606800"/>
              <a:gd name="connsiteY0" fmla="*/ 463550 h 3543300"/>
              <a:gd name="connsiteX1" fmla="*/ 590550 w 3606800"/>
              <a:gd name="connsiteY1" fmla="*/ 0 h 3543300"/>
              <a:gd name="connsiteX2" fmla="*/ 3606800 w 3606800"/>
              <a:gd name="connsiteY2" fmla="*/ 2813050 h 3543300"/>
              <a:gd name="connsiteX3" fmla="*/ 3302000 w 3606800"/>
              <a:gd name="connsiteY3" fmla="*/ 3543300 h 3543300"/>
              <a:gd name="connsiteX4" fmla="*/ 0 w 3606800"/>
              <a:gd name="connsiteY4" fmla="*/ 463550 h 3543300"/>
              <a:gd name="connsiteX0" fmla="*/ 0 w 3733800"/>
              <a:gd name="connsiteY0" fmla="*/ 463550 h 3543300"/>
              <a:gd name="connsiteX1" fmla="*/ 590550 w 3733800"/>
              <a:gd name="connsiteY1" fmla="*/ 0 h 3543300"/>
              <a:gd name="connsiteX2" fmla="*/ 3733800 w 3733800"/>
              <a:gd name="connsiteY2" fmla="*/ 2851150 h 3543300"/>
              <a:gd name="connsiteX3" fmla="*/ 3302000 w 3733800"/>
              <a:gd name="connsiteY3" fmla="*/ 3543300 h 3543300"/>
              <a:gd name="connsiteX4" fmla="*/ 0 w 3733800"/>
              <a:gd name="connsiteY4" fmla="*/ 463550 h 3543300"/>
              <a:gd name="connsiteX0" fmla="*/ 0 w 3733800"/>
              <a:gd name="connsiteY0" fmla="*/ 1060450 h 4140200"/>
              <a:gd name="connsiteX1" fmla="*/ 1003300 w 3733800"/>
              <a:gd name="connsiteY1" fmla="*/ 0 h 4140200"/>
              <a:gd name="connsiteX2" fmla="*/ 3733800 w 3733800"/>
              <a:gd name="connsiteY2" fmla="*/ 3448050 h 4140200"/>
              <a:gd name="connsiteX3" fmla="*/ 3302000 w 3733800"/>
              <a:gd name="connsiteY3" fmla="*/ 4140200 h 4140200"/>
              <a:gd name="connsiteX4" fmla="*/ 0 w 3733800"/>
              <a:gd name="connsiteY4" fmla="*/ 1060450 h 4140200"/>
              <a:gd name="connsiteX0" fmla="*/ 0 w 4133850"/>
              <a:gd name="connsiteY0" fmla="*/ 1060450 h 4140200"/>
              <a:gd name="connsiteX1" fmla="*/ 1003300 w 4133850"/>
              <a:gd name="connsiteY1" fmla="*/ 0 h 4140200"/>
              <a:gd name="connsiteX2" fmla="*/ 4133850 w 4133850"/>
              <a:gd name="connsiteY2" fmla="*/ 3168650 h 4140200"/>
              <a:gd name="connsiteX3" fmla="*/ 3302000 w 4133850"/>
              <a:gd name="connsiteY3" fmla="*/ 4140200 h 4140200"/>
              <a:gd name="connsiteX4" fmla="*/ 0 w 4133850"/>
              <a:gd name="connsiteY4" fmla="*/ 1060450 h 4140200"/>
              <a:gd name="connsiteX0" fmla="*/ 0 w 4133850"/>
              <a:gd name="connsiteY0" fmla="*/ 766280 h 3846030"/>
              <a:gd name="connsiteX1" fmla="*/ 760787 w 4133850"/>
              <a:gd name="connsiteY1" fmla="*/ 0 h 3846030"/>
              <a:gd name="connsiteX2" fmla="*/ 4133850 w 4133850"/>
              <a:gd name="connsiteY2" fmla="*/ 2874480 h 3846030"/>
              <a:gd name="connsiteX3" fmla="*/ 3302000 w 4133850"/>
              <a:gd name="connsiteY3" fmla="*/ 3846030 h 3846030"/>
              <a:gd name="connsiteX4" fmla="*/ 0 w 4133850"/>
              <a:gd name="connsiteY4" fmla="*/ 766280 h 3846030"/>
              <a:gd name="connsiteX0" fmla="*/ 0 w 4036845"/>
              <a:gd name="connsiteY0" fmla="*/ 766280 h 3846030"/>
              <a:gd name="connsiteX1" fmla="*/ 760787 w 4036845"/>
              <a:gd name="connsiteY1" fmla="*/ 0 h 3846030"/>
              <a:gd name="connsiteX2" fmla="*/ 4036845 w 4036845"/>
              <a:gd name="connsiteY2" fmla="*/ 2967753 h 3846030"/>
              <a:gd name="connsiteX3" fmla="*/ 3302000 w 4036845"/>
              <a:gd name="connsiteY3" fmla="*/ 3846030 h 3846030"/>
              <a:gd name="connsiteX4" fmla="*/ 0 w 4036845"/>
              <a:gd name="connsiteY4" fmla="*/ 766280 h 3846030"/>
              <a:gd name="connsiteX0" fmla="*/ 0 w 4036845"/>
              <a:gd name="connsiteY0" fmla="*/ 766280 h 3515985"/>
              <a:gd name="connsiteX1" fmla="*/ 760787 w 4036845"/>
              <a:gd name="connsiteY1" fmla="*/ 0 h 3515985"/>
              <a:gd name="connsiteX2" fmla="*/ 4036845 w 4036845"/>
              <a:gd name="connsiteY2" fmla="*/ 2967753 h 3515985"/>
              <a:gd name="connsiteX3" fmla="*/ 3419792 w 4036845"/>
              <a:gd name="connsiteY3" fmla="*/ 3515985 h 3515985"/>
              <a:gd name="connsiteX4" fmla="*/ 0 w 4036845"/>
              <a:gd name="connsiteY4" fmla="*/ 766280 h 3515985"/>
              <a:gd name="connsiteX0" fmla="*/ 0 w 4258571"/>
              <a:gd name="connsiteY0" fmla="*/ 185114 h 3515985"/>
              <a:gd name="connsiteX1" fmla="*/ 982513 w 4258571"/>
              <a:gd name="connsiteY1" fmla="*/ 0 h 3515985"/>
              <a:gd name="connsiteX2" fmla="*/ 4258571 w 4258571"/>
              <a:gd name="connsiteY2" fmla="*/ 2967753 h 3515985"/>
              <a:gd name="connsiteX3" fmla="*/ 3641518 w 4258571"/>
              <a:gd name="connsiteY3" fmla="*/ 3515985 h 3515985"/>
              <a:gd name="connsiteX4" fmla="*/ 0 w 4258571"/>
              <a:gd name="connsiteY4" fmla="*/ 185114 h 3515985"/>
              <a:gd name="connsiteX0" fmla="*/ 0 w 4376363"/>
              <a:gd name="connsiteY0" fmla="*/ 185114 h 3515985"/>
              <a:gd name="connsiteX1" fmla="*/ 982513 w 4376363"/>
              <a:gd name="connsiteY1" fmla="*/ 0 h 3515985"/>
              <a:gd name="connsiteX2" fmla="*/ 4376363 w 4376363"/>
              <a:gd name="connsiteY2" fmla="*/ 3053851 h 3515985"/>
              <a:gd name="connsiteX3" fmla="*/ 3641518 w 4376363"/>
              <a:gd name="connsiteY3" fmla="*/ 3515985 h 3515985"/>
              <a:gd name="connsiteX4" fmla="*/ 0 w 4376363"/>
              <a:gd name="connsiteY4" fmla="*/ 185114 h 3515985"/>
              <a:gd name="connsiteX0" fmla="*/ 0 w 4376363"/>
              <a:gd name="connsiteY0" fmla="*/ 185114 h 3207465"/>
              <a:gd name="connsiteX1" fmla="*/ 982513 w 4376363"/>
              <a:gd name="connsiteY1" fmla="*/ 0 h 3207465"/>
              <a:gd name="connsiteX2" fmla="*/ 4376363 w 4376363"/>
              <a:gd name="connsiteY2" fmla="*/ 3053851 h 3207465"/>
              <a:gd name="connsiteX3" fmla="*/ 3364360 w 4376363"/>
              <a:gd name="connsiteY3" fmla="*/ 3207465 h 3207465"/>
              <a:gd name="connsiteX4" fmla="*/ 0 w 4376363"/>
              <a:gd name="connsiteY4" fmla="*/ 185114 h 3207465"/>
              <a:gd name="connsiteX0" fmla="*/ 0 w 4258571"/>
              <a:gd name="connsiteY0" fmla="*/ 185114 h 3319322"/>
              <a:gd name="connsiteX1" fmla="*/ 982513 w 4258571"/>
              <a:gd name="connsiteY1" fmla="*/ 0 h 3319322"/>
              <a:gd name="connsiteX2" fmla="*/ 4258571 w 4258571"/>
              <a:gd name="connsiteY2" fmla="*/ 3319322 h 3319322"/>
              <a:gd name="connsiteX3" fmla="*/ 3364360 w 4258571"/>
              <a:gd name="connsiteY3" fmla="*/ 3207465 h 3319322"/>
              <a:gd name="connsiteX4" fmla="*/ 0 w 4258571"/>
              <a:gd name="connsiteY4" fmla="*/ 185114 h 3319322"/>
              <a:gd name="connsiteX0" fmla="*/ 0 w 4258571"/>
              <a:gd name="connsiteY0" fmla="*/ 0 h 3134208"/>
              <a:gd name="connsiteX1" fmla="*/ 1086447 w 4258571"/>
              <a:gd name="connsiteY1" fmla="*/ 94706 h 3134208"/>
              <a:gd name="connsiteX2" fmla="*/ 4258571 w 4258571"/>
              <a:gd name="connsiteY2" fmla="*/ 3134208 h 3134208"/>
              <a:gd name="connsiteX3" fmla="*/ 3364360 w 4258571"/>
              <a:gd name="connsiteY3" fmla="*/ 3022351 h 3134208"/>
              <a:gd name="connsiteX4" fmla="*/ 0 w 4258571"/>
              <a:gd name="connsiteY4" fmla="*/ 0 h 3134208"/>
              <a:gd name="connsiteX0" fmla="*/ 0 w 4355576"/>
              <a:gd name="connsiteY0" fmla="*/ 0 h 3249006"/>
              <a:gd name="connsiteX1" fmla="*/ 1183452 w 4355576"/>
              <a:gd name="connsiteY1" fmla="*/ 209504 h 3249006"/>
              <a:gd name="connsiteX2" fmla="*/ 4355576 w 4355576"/>
              <a:gd name="connsiteY2" fmla="*/ 3249006 h 3249006"/>
              <a:gd name="connsiteX3" fmla="*/ 3461365 w 4355576"/>
              <a:gd name="connsiteY3" fmla="*/ 3137149 h 3249006"/>
              <a:gd name="connsiteX4" fmla="*/ 0 w 4355576"/>
              <a:gd name="connsiteY4" fmla="*/ 0 h 3249006"/>
              <a:gd name="connsiteX0" fmla="*/ 0 w 4355576"/>
              <a:gd name="connsiteY0" fmla="*/ 0 h 3249006"/>
              <a:gd name="connsiteX1" fmla="*/ 1183452 w 4355576"/>
              <a:gd name="connsiteY1" fmla="*/ 209504 h 3249006"/>
              <a:gd name="connsiteX2" fmla="*/ 4355576 w 4355576"/>
              <a:gd name="connsiteY2" fmla="*/ 3249006 h 3249006"/>
              <a:gd name="connsiteX3" fmla="*/ 3440578 w 4355576"/>
              <a:gd name="connsiteY3" fmla="*/ 3144324 h 3249006"/>
              <a:gd name="connsiteX4" fmla="*/ 0 w 4355576"/>
              <a:gd name="connsiteY4" fmla="*/ 0 h 3249006"/>
              <a:gd name="connsiteX0" fmla="*/ 0 w 4870707"/>
              <a:gd name="connsiteY0" fmla="*/ 0 h 3444746"/>
              <a:gd name="connsiteX1" fmla="*/ 1698583 w 4870707"/>
              <a:gd name="connsiteY1" fmla="*/ 405244 h 3444746"/>
              <a:gd name="connsiteX2" fmla="*/ 4870707 w 4870707"/>
              <a:gd name="connsiteY2" fmla="*/ 3444746 h 3444746"/>
              <a:gd name="connsiteX3" fmla="*/ 3955709 w 4870707"/>
              <a:gd name="connsiteY3" fmla="*/ 3340064 h 3444746"/>
              <a:gd name="connsiteX4" fmla="*/ 0 w 4870707"/>
              <a:gd name="connsiteY4" fmla="*/ 0 h 3444746"/>
              <a:gd name="connsiteX0" fmla="*/ 0 w 4870707"/>
              <a:gd name="connsiteY0" fmla="*/ 0 h 3444746"/>
              <a:gd name="connsiteX1" fmla="*/ 1770462 w 4870707"/>
              <a:gd name="connsiteY1" fmla="*/ 398719 h 3444746"/>
              <a:gd name="connsiteX2" fmla="*/ 4870707 w 4870707"/>
              <a:gd name="connsiteY2" fmla="*/ 3444746 h 3444746"/>
              <a:gd name="connsiteX3" fmla="*/ 3955709 w 4870707"/>
              <a:gd name="connsiteY3" fmla="*/ 3340064 h 3444746"/>
              <a:gd name="connsiteX4" fmla="*/ 0 w 4870707"/>
              <a:gd name="connsiteY4" fmla="*/ 0 h 3444746"/>
              <a:gd name="connsiteX0" fmla="*/ 0 w 4870707"/>
              <a:gd name="connsiteY0" fmla="*/ 0 h 3777218"/>
              <a:gd name="connsiteX1" fmla="*/ 1770462 w 4870707"/>
              <a:gd name="connsiteY1" fmla="*/ 398719 h 3777218"/>
              <a:gd name="connsiteX2" fmla="*/ 4870707 w 4870707"/>
              <a:gd name="connsiteY2" fmla="*/ 3444746 h 3777218"/>
              <a:gd name="connsiteX3" fmla="*/ 4261193 w 4870707"/>
              <a:gd name="connsiteY3" fmla="*/ 3777218 h 3777218"/>
              <a:gd name="connsiteX4" fmla="*/ 0 w 4870707"/>
              <a:gd name="connsiteY4" fmla="*/ 0 h 3777218"/>
              <a:gd name="connsiteX0" fmla="*/ 0 w 5290000"/>
              <a:gd name="connsiteY0" fmla="*/ 0 h 3777218"/>
              <a:gd name="connsiteX1" fmla="*/ 1770462 w 5290000"/>
              <a:gd name="connsiteY1" fmla="*/ 398719 h 3777218"/>
              <a:gd name="connsiteX2" fmla="*/ 5290000 w 5290000"/>
              <a:gd name="connsiteY2" fmla="*/ 3679635 h 3777218"/>
              <a:gd name="connsiteX3" fmla="*/ 4261193 w 5290000"/>
              <a:gd name="connsiteY3" fmla="*/ 3777218 h 3777218"/>
              <a:gd name="connsiteX4" fmla="*/ 0 w 5290000"/>
              <a:gd name="connsiteY4" fmla="*/ 0 h 3777218"/>
              <a:gd name="connsiteX0" fmla="*/ 0 w 5122283"/>
              <a:gd name="connsiteY0" fmla="*/ 0 h 3809841"/>
              <a:gd name="connsiteX1" fmla="*/ 1602745 w 5122283"/>
              <a:gd name="connsiteY1" fmla="*/ 431342 h 3809841"/>
              <a:gd name="connsiteX2" fmla="*/ 5122283 w 5122283"/>
              <a:gd name="connsiteY2" fmla="*/ 3712258 h 3809841"/>
              <a:gd name="connsiteX3" fmla="*/ 4093476 w 5122283"/>
              <a:gd name="connsiteY3" fmla="*/ 3809841 h 3809841"/>
              <a:gd name="connsiteX4" fmla="*/ 0 w 5122283"/>
              <a:gd name="connsiteY4" fmla="*/ 0 h 3809841"/>
              <a:gd name="connsiteX0" fmla="*/ 0 w 5122283"/>
              <a:gd name="connsiteY0" fmla="*/ 0 h 3712258"/>
              <a:gd name="connsiteX1" fmla="*/ 1602745 w 5122283"/>
              <a:gd name="connsiteY1" fmla="*/ 431342 h 3712258"/>
              <a:gd name="connsiteX2" fmla="*/ 5122283 w 5122283"/>
              <a:gd name="connsiteY2" fmla="*/ 3712258 h 3712258"/>
              <a:gd name="connsiteX3" fmla="*/ 3997638 w 5122283"/>
              <a:gd name="connsiteY3" fmla="*/ 3555379 h 3712258"/>
              <a:gd name="connsiteX4" fmla="*/ 0 w 5122283"/>
              <a:gd name="connsiteY4" fmla="*/ 0 h 371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2283" h="3712258">
                <a:moveTo>
                  <a:pt x="0" y="0"/>
                </a:moveTo>
                <a:lnTo>
                  <a:pt x="1602745" y="431342"/>
                </a:lnTo>
                <a:lnTo>
                  <a:pt x="5122283" y="3712258"/>
                </a:lnTo>
                <a:lnTo>
                  <a:pt x="3997638" y="3555379"/>
                </a:lnTo>
                <a:lnTo>
                  <a:pt x="0" y="0"/>
                </a:lnTo>
                <a:close/>
              </a:path>
            </a:pathLst>
          </a:custGeom>
          <a:solidFill>
            <a:srgbClr val="1CADE4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3-input XOR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094807" y="4729942"/>
            <a:ext cx="4081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2094806" y="2901142"/>
            <a:ext cx="3823855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2094807" y="1512916"/>
            <a:ext cx="0" cy="32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4206242" y="3815542"/>
            <a:ext cx="1853737" cy="91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3990110" y="3823855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990110" y="1695797"/>
            <a:ext cx="1" cy="2119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4206242" y="1695797"/>
            <a:ext cx="1862050" cy="81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990110" y="1695797"/>
            <a:ext cx="2069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094806" y="2513215"/>
            <a:ext cx="2103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2094805" y="1695797"/>
            <a:ext cx="1903615" cy="81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6068288" y="1695797"/>
            <a:ext cx="5" cy="2128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4197925" y="2510445"/>
            <a:ext cx="0" cy="2219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/>
          <p:cNvSpPr/>
          <p:nvPr/>
        </p:nvSpPr>
        <p:spPr>
          <a:xfrm>
            <a:off x="1947336" y="2369850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121988" y="45619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0]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760260" y="483673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0]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121988" y="232280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3021212" y="357327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0, 1]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160449" y="36391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0, 1]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988196" y="147816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[0,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171961" y="149310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1]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209262" y="245018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[1, </a:t>
            </a:r>
            <a:r>
              <a:rPr lang="en-US" altLang="ja-JP" dirty="0"/>
              <a:t>1</a:t>
            </a:r>
            <a:r>
              <a:rPr kumimoji="1" lang="en-US" altLang="ja-JP" dirty="0" smtClean="0"/>
              <a:t>, 0]</a:t>
            </a:r>
            <a:endParaRPr kumimoji="1" lang="ja-JP" altLang="en-US" dirty="0"/>
          </a:p>
        </p:txBody>
      </p:sp>
      <p:sp>
        <p:nvSpPr>
          <p:cNvPr id="49" name="楕円 48"/>
          <p:cNvSpPr/>
          <p:nvPr/>
        </p:nvSpPr>
        <p:spPr>
          <a:xfrm>
            <a:off x="3849514" y="1525208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/>
          <p:cNvSpPr/>
          <p:nvPr/>
        </p:nvSpPr>
        <p:spPr>
          <a:xfrm>
            <a:off x="1945179" y="4582719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/>
          <p:cNvSpPr/>
          <p:nvPr/>
        </p:nvSpPr>
        <p:spPr>
          <a:xfrm>
            <a:off x="4057334" y="4598062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/>
          <p:cNvSpPr/>
          <p:nvPr/>
        </p:nvSpPr>
        <p:spPr>
          <a:xfrm>
            <a:off x="3832885" y="3640049"/>
            <a:ext cx="264570" cy="27524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/>
          <p:cNvSpPr/>
          <p:nvPr/>
        </p:nvSpPr>
        <p:spPr>
          <a:xfrm>
            <a:off x="4047797" y="2356196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5912581" y="1562011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5907391" y="3675374"/>
            <a:ext cx="264570" cy="2752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/>
          <p:cNvSpPr/>
          <p:nvPr/>
        </p:nvSpPr>
        <p:spPr>
          <a:xfrm>
            <a:off x="1675270" y="4339712"/>
            <a:ext cx="764257" cy="686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985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/>
              <a:t>NN Learning for </a:t>
            </a:r>
            <a:r>
              <a:rPr lang="en-US" altLang="ja-JP" sz="6000" dirty="0" smtClean="0"/>
              <a:t>Mathematical Functions</a:t>
            </a:r>
            <a:endParaRPr kumimoji="1" lang="ja-JP" altLang="en-US" sz="60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706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Learning </a:t>
            </a:r>
            <a:r>
              <a:rPr lang="en-US" altLang="ja-JP" dirty="0" smtClean="0"/>
              <a:t>sin</a:t>
            </a:r>
            <a:r>
              <a:rPr kumimoji="1" lang="en-US" altLang="ja-JP" dirty="0" smtClean="0"/>
              <a:t> function </a:t>
            </a:r>
            <a:r>
              <a:rPr lang="en-US" altLang="ja-JP" dirty="0" smtClean="0"/>
              <a:t>using</a:t>
            </a:r>
            <a:r>
              <a:rPr kumimoji="1" lang="en-US" altLang="ja-JP" dirty="0" smtClean="0"/>
              <a:t> neural network</a:t>
            </a:r>
            <a:endParaRPr kumimoji="1" lang="ja-JP" altLang="en-US" dirty="0"/>
          </a:p>
        </p:txBody>
      </p:sp>
      <p:sp>
        <p:nvSpPr>
          <p:cNvPr id="9" name="右矢印 8"/>
          <p:cNvSpPr/>
          <p:nvPr/>
        </p:nvSpPr>
        <p:spPr>
          <a:xfrm rot="10800000">
            <a:off x="5939499" y="3066863"/>
            <a:ext cx="505691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55578" y="4289099"/>
            <a:ext cx="298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Training data from sin </a:t>
            </a:r>
            <a:r>
              <a:rPr lang="en-US" altLang="ja-JP" dirty="0" err="1" smtClean="0"/>
              <a:t>finction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45737" y="2001893"/>
            <a:ext cx="4973884" cy="2480946"/>
            <a:chOff x="1470307" y="2417929"/>
            <a:chExt cx="3888425" cy="1939525"/>
          </a:xfrm>
        </p:grpSpPr>
        <p:sp>
          <p:nvSpPr>
            <p:cNvPr id="17" name="楕円 16"/>
            <p:cNvSpPr/>
            <p:nvPr/>
          </p:nvSpPr>
          <p:spPr>
            <a:xfrm>
              <a:off x="3090864" y="3182719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/>
            <p:cNvCxnSpPr>
              <a:stCxn id="17" idx="2"/>
              <a:endCxn id="62" idx="6"/>
            </p:cNvCxnSpPr>
            <p:nvPr/>
          </p:nvCxnSpPr>
          <p:spPr>
            <a:xfrm flipH="1" flipV="1">
              <a:off x="2436263" y="3402181"/>
              <a:ext cx="654601" cy="1043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1470307" y="3284591"/>
                  <a:ext cx="16958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en-US" altLang="ja-JP" b="0" dirty="0" smtClean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0307" y="3284591"/>
                  <a:ext cx="16958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8333" r="-2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>
              <a:stCxn id="17" idx="6"/>
              <a:endCxn id="47" idx="2"/>
            </p:cNvCxnSpPr>
            <p:nvPr/>
          </p:nvCxnSpPr>
          <p:spPr>
            <a:xfrm flipV="1">
              <a:off x="3630218" y="3401708"/>
              <a:ext cx="656764" cy="151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2560449" y="2517471"/>
                  <a:ext cx="35194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9" y="2517471"/>
                  <a:ext cx="351943" cy="226073"/>
                </a:xfrm>
                <a:prstGeom prst="rect">
                  <a:avLst/>
                </a:prstGeom>
                <a:blipFill>
                  <a:blip r:embed="rId3"/>
                  <a:stretch>
                    <a:fillRect l="-6757" r="-5405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688269" y="3138207"/>
                  <a:ext cx="35610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269" y="3138207"/>
                  <a:ext cx="356103" cy="226073"/>
                </a:xfrm>
                <a:prstGeom prst="rect">
                  <a:avLst/>
                </a:prstGeom>
                <a:blipFill>
                  <a:blip r:embed="rId4"/>
                  <a:stretch>
                    <a:fillRect l="-6757" r="-5405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2722833" y="3730459"/>
                  <a:ext cx="356103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833" y="3730459"/>
                  <a:ext cx="356103" cy="226073"/>
                </a:xfrm>
                <a:prstGeom prst="rect">
                  <a:avLst/>
                </a:prstGeom>
                <a:blipFill>
                  <a:blip r:embed="rId5"/>
                  <a:stretch>
                    <a:fillRect l="-6667" r="-4000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3604143" y="3150380"/>
                  <a:ext cx="283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143" y="3150380"/>
                  <a:ext cx="28309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楕円 28"/>
            <p:cNvSpPr/>
            <p:nvPr/>
          </p:nvSpPr>
          <p:spPr>
            <a:xfrm>
              <a:off x="3095471" y="3916444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/>
            <p:cNvCxnSpPr>
              <a:stCxn id="29" idx="2"/>
              <a:endCxn id="62" idx="5"/>
            </p:cNvCxnSpPr>
            <p:nvPr/>
          </p:nvCxnSpPr>
          <p:spPr>
            <a:xfrm flipH="1" flipV="1">
              <a:off x="2357276" y="3558102"/>
              <a:ext cx="738195" cy="57884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29" idx="6"/>
              <a:endCxn id="47" idx="3"/>
            </p:cNvCxnSpPr>
            <p:nvPr/>
          </p:nvCxnSpPr>
          <p:spPr>
            <a:xfrm flipV="1">
              <a:off x="3634825" y="3557628"/>
              <a:ext cx="731144" cy="5793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3586414" y="3770187"/>
                  <a:ext cx="2830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414" y="3770187"/>
                  <a:ext cx="2830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楕円 37"/>
            <p:cNvSpPr/>
            <p:nvPr/>
          </p:nvSpPr>
          <p:spPr>
            <a:xfrm>
              <a:off x="3097364" y="2417929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8" idx="6"/>
              <a:endCxn id="47" idx="1"/>
            </p:cNvCxnSpPr>
            <p:nvPr/>
          </p:nvCxnSpPr>
          <p:spPr>
            <a:xfrm>
              <a:off x="3636718" y="2638434"/>
              <a:ext cx="729251" cy="60735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/>
                <p:cNvSpPr txBox="1"/>
                <p:nvPr/>
              </p:nvSpPr>
              <p:spPr>
                <a:xfrm>
                  <a:off x="3713007" y="2473406"/>
                  <a:ext cx="14181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3" name="テキスト ボックス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3007" y="2473406"/>
                  <a:ext cx="14181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8276" r="-517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コネクタ 44"/>
            <p:cNvCxnSpPr>
              <a:stCxn id="38" idx="2"/>
              <a:endCxn id="62" idx="7"/>
            </p:cNvCxnSpPr>
            <p:nvPr/>
          </p:nvCxnSpPr>
          <p:spPr>
            <a:xfrm flipH="1">
              <a:off x="2357276" y="2638434"/>
              <a:ext cx="740087" cy="60782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楕円 46"/>
            <p:cNvSpPr/>
            <p:nvPr/>
          </p:nvSpPr>
          <p:spPr>
            <a:xfrm>
              <a:off x="4286982" y="3181203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4106932" y="2832551"/>
                  <a:ext cx="149805" cy="226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32" y="2832551"/>
                  <a:ext cx="149805" cy="226073"/>
                </a:xfrm>
                <a:prstGeom prst="rect">
                  <a:avLst/>
                </a:prstGeom>
                <a:blipFill>
                  <a:blip r:embed="rId9"/>
                  <a:stretch>
                    <a:fillRect l="-31250" r="-115625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3924812" y="3149770"/>
                  <a:ext cx="299610" cy="2260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812" y="3149770"/>
                  <a:ext cx="299610" cy="226073"/>
                </a:xfrm>
                <a:prstGeom prst="rect">
                  <a:avLst/>
                </a:prstGeom>
                <a:blipFill>
                  <a:blip r:embed="rId10"/>
                  <a:stretch>
                    <a:fillRect l="-14286" r="-12698"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/>
                <p:cNvSpPr txBox="1"/>
                <p:nvPr/>
              </p:nvSpPr>
              <p:spPr>
                <a:xfrm>
                  <a:off x="3832210" y="3494860"/>
                  <a:ext cx="333295" cy="2260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0" name="テキスト ボックス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210" y="3494860"/>
                  <a:ext cx="333295" cy="226073"/>
                </a:xfrm>
                <a:prstGeom prst="rect">
                  <a:avLst/>
                </a:prstGeom>
                <a:blipFill>
                  <a:blip r:embed="rId11"/>
                  <a:stretch>
                    <a:fillRect l="-7143" r="-5714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線コネクタ 50"/>
            <p:cNvCxnSpPr>
              <a:stCxn id="47" idx="6"/>
            </p:cNvCxnSpPr>
            <p:nvPr/>
          </p:nvCxnSpPr>
          <p:spPr>
            <a:xfrm flipV="1">
              <a:off x="4826335" y="3401708"/>
              <a:ext cx="255192" cy="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/>
                <p:cNvSpPr txBox="1"/>
                <p:nvPr/>
              </p:nvSpPr>
              <p:spPr>
                <a:xfrm>
                  <a:off x="5097250" y="3284591"/>
                  <a:ext cx="2614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2" name="テキスト ボックス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250" y="3284591"/>
                  <a:ext cx="261482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コネクタ 52"/>
            <p:cNvCxnSpPr/>
            <p:nvPr/>
          </p:nvCxnSpPr>
          <p:spPr>
            <a:xfrm flipV="1">
              <a:off x="3159751" y="3604604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3228092" y="3681070"/>
                  <a:ext cx="16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092" y="3681070"/>
                  <a:ext cx="16290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1176" r="-2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コネクタ 56"/>
            <p:cNvCxnSpPr/>
            <p:nvPr/>
          </p:nvCxnSpPr>
          <p:spPr>
            <a:xfrm flipV="1">
              <a:off x="3152749" y="2853100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/>
                <p:cNvSpPr txBox="1"/>
                <p:nvPr/>
              </p:nvSpPr>
              <p:spPr>
                <a:xfrm>
                  <a:off x="3221090" y="2929567"/>
                  <a:ext cx="16290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" name="テキスト ボックス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090" y="2929567"/>
                  <a:ext cx="16290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41176" r="-264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/>
            <p:cNvCxnSpPr/>
            <p:nvPr/>
          </p:nvCxnSpPr>
          <p:spPr>
            <a:xfrm flipV="1">
              <a:off x="4391860" y="3622213"/>
              <a:ext cx="113206" cy="173699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4469612" y="3681070"/>
                  <a:ext cx="162902" cy="2165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9612" y="3681070"/>
                  <a:ext cx="162902" cy="216549"/>
                </a:xfrm>
                <a:prstGeom prst="rect">
                  <a:avLst/>
                </a:prstGeom>
                <a:blipFill>
                  <a:blip r:embed="rId15"/>
                  <a:stretch>
                    <a:fillRect l="-25714" r="-20000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楕円 61"/>
            <p:cNvSpPr/>
            <p:nvPr/>
          </p:nvSpPr>
          <p:spPr>
            <a:xfrm>
              <a:off x="1896909" y="3181677"/>
              <a:ext cx="539354" cy="44101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直線コネクタ 64"/>
            <p:cNvCxnSpPr/>
            <p:nvPr/>
          </p:nvCxnSpPr>
          <p:spPr>
            <a:xfrm flipH="1">
              <a:off x="1668603" y="3401708"/>
              <a:ext cx="227432" cy="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図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51875" y="2418404"/>
            <a:ext cx="2491572" cy="1870695"/>
          </a:xfrm>
          <a:prstGeom prst="rect">
            <a:avLst/>
          </a:prstGeom>
        </p:spPr>
      </p:pic>
      <p:cxnSp>
        <p:nvCxnSpPr>
          <p:cNvPr id="41" name="直線コネクタ 40"/>
          <p:cNvCxnSpPr/>
          <p:nvPr/>
        </p:nvCxnSpPr>
        <p:spPr>
          <a:xfrm flipV="1">
            <a:off x="3308572" y="4482839"/>
            <a:ext cx="144808" cy="2221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3395991" y="4580651"/>
                <a:ext cx="2083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991" y="4580651"/>
                <a:ext cx="208376" cy="276999"/>
              </a:xfrm>
              <a:prstGeom prst="rect">
                <a:avLst/>
              </a:prstGeom>
              <a:blipFill>
                <a:blip r:embed="rId17"/>
                <a:stretch>
                  <a:fillRect l="-41176" r="-32353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/>
          <p:cNvSpPr txBox="1"/>
          <p:nvPr/>
        </p:nvSpPr>
        <p:spPr>
          <a:xfrm>
            <a:off x="10047" y="2273813"/>
            <a:ext cx="1986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Random value between 0 and 15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311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59" y="162910"/>
            <a:ext cx="8217673" cy="593835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Generating sin data and display the result graph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151812" y="1118749"/>
            <a:ext cx="4869991" cy="55750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1757" y="1005022"/>
            <a:ext cx="1568699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Example3_1.m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7409" y="1488081"/>
            <a:ext cx="47143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data_num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=50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1100" dirty="0" err="1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</a:t>
            </a:r>
            <a:r>
              <a:rPr lang="en-US" altLang="ja-JP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15*rand(1,data_num);</a:t>
            </a:r>
            <a:endParaRPr lang="en-US" altLang="ja-JP" sz="11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labels = (sin(</a:t>
            </a:r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)+1)/2; </a:t>
            </a:r>
            <a:r>
              <a:rPr lang="en-US" altLang="ja-JP" sz="1100" dirty="0" smtClean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between </a:t>
            </a:r>
            <a:r>
              <a:rPr lang="en-US" altLang="ja-JP" sz="11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and 1</a:t>
            </a:r>
          </a:p>
          <a:p>
            <a:r>
              <a:rPr lang="ja-JP" altLang="en-US" sz="1100" dirty="0" smtClean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endParaRPr lang="ja-JP" altLang="en-US" sz="1100" dirty="0">
              <a:solidFill>
                <a:srgbClr val="00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scatter(</a:t>
            </a:r>
            <a:r>
              <a:rPr lang="en-US" altLang="ja-JP" sz="11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1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labels);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4397071" y="870472"/>
            <a:ext cx="4643561" cy="1069732"/>
          </a:xfrm>
          <a:prstGeom prst="wedgeRectCallout">
            <a:avLst>
              <a:gd name="adj1" fmla="val -53972"/>
              <a:gd name="adj2" fmla="val 32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The labels are normalized to a value from 0 to 1 </a:t>
            </a:r>
            <a:r>
              <a:rPr lang="en-US" altLang="ja-JP" dirty="0"/>
              <a:t>b</a:t>
            </a:r>
            <a:r>
              <a:rPr kumimoji="1" lang="en-US" altLang="ja-JP" dirty="0" smtClean="0"/>
              <a:t>ecause output value  (output of sigmoid function) is between 0 and 1.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1757" y="2596077"/>
            <a:ext cx="4587903" cy="120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/>
              <a:t>Neural </a:t>
            </a:r>
            <a:r>
              <a:rPr lang="en-US" altLang="ja-JP" sz="1600" dirty="0"/>
              <a:t>network </a:t>
            </a:r>
            <a:r>
              <a:rPr lang="en-US" altLang="ja-JP" sz="1600" dirty="0" smtClean="0"/>
              <a:t>construction</a:t>
            </a:r>
          </a:p>
          <a:p>
            <a:pPr algn="ctr"/>
            <a:r>
              <a:rPr lang="en-US" altLang="ja-JP" sz="1600" dirty="0" smtClean="0"/>
              <a:t>and learning code.</a:t>
            </a:r>
          </a:p>
          <a:p>
            <a:pPr algn="ctr"/>
            <a:r>
              <a:rPr lang="en-US" altLang="ja-JP" sz="1600" dirty="0" smtClean="0"/>
              <a:t>( Please </a:t>
            </a:r>
            <a:r>
              <a:rPr lang="en-US" altLang="ja-JP" sz="1600" dirty="0"/>
              <a:t>substitute various values ​​for </a:t>
            </a:r>
            <a:r>
              <a:rPr lang="en-US" altLang="ja-JP" sz="1600" dirty="0" smtClean="0"/>
              <a:t>hidden neuron </a:t>
            </a:r>
            <a:r>
              <a:rPr lang="en-US" altLang="ja-JP" sz="1600" dirty="0"/>
              <a:t>size, epoch number, learning rate and try</a:t>
            </a:r>
            <a:r>
              <a:rPr lang="en-US" altLang="ja-JP" sz="1600" dirty="0" smtClean="0"/>
              <a:t>.)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59340" y="380072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loss change graph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figure(2);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plot(loss)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axis([0 EPOCH 0 max(loss)])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xlabel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('Epoch');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ylabel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('LOSS');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output graph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[0:0.01:15];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layer1.forward(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layer4.forward(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endParaRPr lang="en-US" altLang="ja-JP" sz="11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figure(3);</a:t>
            </a:r>
          </a:p>
          <a:p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plot(</a:t>
            </a:r>
            <a:r>
              <a:rPr lang="en-US" altLang="ja-JP" sz="11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xt,zt</a:t>
            </a:r>
            <a:r>
              <a:rPr lang="en-US" altLang="ja-JP" sz="11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24" y="4342846"/>
            <a:ext cx="3119890" cy="234244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693" y="1966745"/>
            <a:ext cx="3089049" cy="2319286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6610779" y="3998179"/>
            <a:ext cx="1150306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Input data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460417" y="6400821"/>
            <a:ext cx="153619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earning result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325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3.6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2118" y="970698"/>
            <a:ext cx="8545484" cy="1559985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Construct neural network with 1 input, 3-30 hidden, 1 output neurons. Then, learning neural network for sin function normalized to a value from 0 to 1.</a:t>
            </a:r>
          </a:p>
          <a:p>
            <a:r>
              <a:rPr kumimoji="1" lang="en-US" altLang="ja-JP" dirty="0" smtClean="0"/>
              <a:t>Change a number of hidden neuron, learning rate, a number of epoch and a number of </a:t>
            </a:r>
            <a:r>
              <a:rPr kumimoji="1" lang="en-US" altLang="ja-JP" dirty="0" err="1" smtClean="0"/>
              <a:t>xdata</a:t>
            </a:r>
            <a:r>
              <a:rPr kumimoji="1" lang="en-US" altLang="ja-JP" dirty="0" smtClean="0"/>
              <a:t> (input data) and consider about the output results.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628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Exercise 3.7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</p:spPr>
            <p:txBody>
              <a:bodyPr>
                <a:noAutofit/>
              </a:bodyPr>
              <a:lstStyle/>
              <a:p>
                <a:r>
                  <a:rPr lang="en-US" altLang="ja-JP" sz="2200" dirty="0" smtClean="0"/>
                  <a:t>Construct neural network with 2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sz="2200" dirty="0" smtClean="0"/>
                  <a:t>), 3-30 hidden, 1 output neurons. Then, learning neural network for following function.</a:t>
                </a:r>
              </a:p>
              <a:p>
                <a:endParaRPr lang="en-US" altLang="ja-JP" sz="2200" dirty="0"/>
              </a:p>
              <a:p>
                <a:pPr marL="0" indent="0">
                  <a:buNone/>
                </a:pPr>
                <a:endParaRPr lang="en-US" altLang="ja-JP" sz="2200" dirty="0" smtClean="0"/>
              </a:p>
              <a:p>
                <a:r>
                  <a:rPr kumimoji="1" lang="en-US" altLang="ja-JP" sz="2200" dirty="0" smtClean="0"/>
                  <a:t>Change a number of hidden neuron, learning rate and a number of epoch and consider about the output results.</a:t>
                </a:r>
                <a:endParaRPr kumimoji="1" lang="ja-JP" altLang="en-US" sz="22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27" y="920820"/>
                <a:ext cx="5319421" cy="3593381"/>
              </a:xfrm>
              <a:blipFill>
                <a:blip r:embed="rId2"/>
                <a:stretch>
                  <a:fillRect l="-1489" t="-2034" r="-5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32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93" y="1837762"/>
                <a:ext cx="3426313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/>
          <p:cNvSpPr/>
          <p:nvPr/>
        </p:nvSpPr>
        <p:spPr>
          <a:xfrm>
            <a:off x="822960" y="4514202"/>
            <a:ext cx="774725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9593" y="4355529"/>
            <a:ext cx="2278444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 smtClean="0"/>
              <a:t>for</a:t>
            </a:r>
            <a:r>
              <a:rPr lang="ja-JP" altLang="en-US" dirty="0" smtClean="0"/>
              <a:t> </a:t>
            </a:r>
            <a:r>
              <a:rPr lang="en-US" altLang="ja-JP" dirty="0" smtClean="0"/>
              <a:t>exercise3_7.m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822960" y="4817193"/>
            <a:ext cx="7488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%data generation</a:t>
            </a:r>
            <a:endParaRPr lang="ja-JP" altLang="en-US" dirty="0"/>
          </a:p>
          <a:p>
            <a:r>
              <a:rPr lang="en-US" altLang="ja-JP" dirty="0" err="1"/>
              <a:t>data_num</a:t>
            </a:r>
            <a:r>
              <a:rPr lang="en-US" altLang="ja-JP" dirty="0"/>
              <a:t>=300;</a:t>
            </a:r>
          </a:p>
          <a:p>
            <a:r>
              <a:rPr lang="en-US" altLang="ja-JP" dirty="0" err="1"/>
              <a:t>xdata</a:t>
            </a:r>
            <a:r>
              <a:rPr lang="en-US" altLang="ja-JP" dirty="0"/>
              <a:t> = 4*rand(2,data_num)-2;</a:t>
            </a:r>
          </a:p>
          <a:p>
            <a:r>
              <a:rPr lang="en-US" altLang="ja-JP" dirty="0"/>
              <a:t>labels = </a:t>
            </a:r>
            <a:r>
              <a:rPr lang="en-US" altLang="ja-JP" dirty="0" err="1"/>
              <a:t>xdata</a:t>
            </a:r>
            <a:r>
              <a:rPr lang="en-US" altLang="ja-JP" dirty="0"/>
              <a:t>(1,:).*</a:t>
            </a:r>
            <a:r>
              <a:rPr lang="en-US" altLang="ja-JP" dirty="0" err="1"/>
              <a:t>exp</a:t>
            </a:r>
            <a:r>
              <a:rPr lang="en-US" altLang="ja-JP" dirty="0"/>
              <a:t>(-</a:t>
            </a:r>
            <a:r>
              <a:rPr lang="en-US" altLang="ja-JP" dirty="0" err="1"/>
              <a:t>xdata</a:t>
            </a:r>
            <a:r>
              <a:rPr lang="en-US" altLang="ja-JP" dirty="0"/>
              <a:t>(1,:).^2 - </a:t>
            </a:r>
            <a:r>
              <a:rPr lang="en-US" altLang="ja-JP" dirty="0" err="1"/>
              <a:t>xdata</a:t>
            </a:r>
            <a:r>
              <a:rPr lang="en-US" altLang="ja-JP" dirty="0"/>
              <a:t>(2,:).^2) + 0.5;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059" y="1419579"/>
            <a:ext cx="3919941" cy="29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8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137159" y="2984745"/>
            <a:ext cx="4997395" cy="29006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Tips</a:t>
            </a:r>
            <a:r>
              <a:rPr lang="ja-JP" altLang="en-US" dirty="0" smtClean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 smtClean="0"/>
              <a:t>exercise3_7.m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37159" y="1007087"/>
            <a:ext cx="4997394" cy="159565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z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12697" y="3111022"/>
            <a:ext cx="48580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 Display output graph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[X1 X2] =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meshgrid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(-2:0.1:2);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layer1.forward([X1(:)';X2(:)']);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layer2.forward(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layer3.forward(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yt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layer4.forward(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qt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figure(3);</a:t>
            </a:r>
          </a:p>
          <a:p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sqrt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(size(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mesh(X1,X2,reshape(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zt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,[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(2),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zsize</a:t>
            </a:r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(2)]));</a:t>
            </a:r>
          </a:p>
          <a:p>
            <a:r>
              <a:rPr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title('learning results')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12696" y="1007087"/>
            <a:ext cx="48580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228B2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%display input data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figure(1);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scatter3(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(1,:), </a:t>
            </a:r>
            <a:r>
              <a:rPr lang="en-US" altLang="ja-JP" sz="16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xdata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(2,:), labels, 10);</a:t>
            </a:r>
          </a:p>
          <a:p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title(</a:t>
            </a:r>
            <a:r>
              <a:rPr lang="en-US" altLang="ja-JP" sz="1600" dirty="0">
                <a:solidFill>
                  <a:srgbClr val="A02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'input data'</a:t>
            </a:r>
            <a:r>
              <a:rPr lang="en-US" altLang="ja-JP" sz="1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);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71" y="1007087"/>
            <a:ext cx="3794934" cy="2849271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6758608" y="3836331"/>
            <a:ext cx="795131" cy="33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5426764" y="4301655"/>
            <a:ext cx="3315695" cy="190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94075" y="4301655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Learning result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588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</a:t>
            </a:r>
            <a:r>
              <a:rPr lang="en-US" altLang="ja-JP" dirty="0" err="1" smtClean="0"/>
              <a:t>Review】</a:t>
            </a:r>
            <a:r>
              <a:rPr kumimoji="1" lang="en-US" altLang="ja-JP" dirty="0" err="1" smtClean="0"/>
              <a:t>What’s</a:t>
            </a:r>
            <a:r>
              <a:rPr kumimoji="1" lang="en-US" altLang="ja-JP" dirty="0" smtClean="0"/>
              <a:t> Sigmoid Neuron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319018" y="1205904"/>
            <a:ext cx="764518" cy="162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996727" y="1205905"/>
            <a:ext cx="1496460" cy="1626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/>
          <p:nvPr/>
        </p:nvCxnSpPr>
        <p:spPr>
          <a:xfrm>
            <a:off x="1579550" y="1390220"/>
            <a:ext cx="1031358" cy="33694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 flipH="1">
            <a:off x="1579550" y="2262065"/>
            <a:ext cx="1047711" cy="31368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 flipH="1">
            <a:off x="1579550" y="1964378"/>
            <a:ext cx="1031358" cy="15949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205905"/>
                <a:ext cx="276101" cy="276999"/>
              </a:xfrm>
              <a:prstGeom prst="rect">
                <a:avLst/>
              </a:prstGeom>
              <a:blipFill>
                <a:blip r:embed="rId2"/>
                <a:stretch>
                  <a:fillRect l="-13333" r="-666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49" y="1782606"/>
                <a:ext cx="281423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87" y="2437250"/>
                <a:ext cx="323743" cy="276999"/>
              </a:xfrm>
              <a:prstGeom prst="rect">
                <a:avLst/>
              </a:prstGeom>
              <a:blipFill>
                <a:blip r:embed="rId4"/>
                <a:stretch>
                  <a:fillRect l="-9434" r="-566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/>
          <p:cNvCxnSpPr>
            <a:stCxn id="54" idx="3"/>
          </p:cNvCxnSpPr>
          <p:nvPr/>
        </p:nvCxnSpPr>
        <p:spPr>
          <a:xfrm>
            <a:off x="4902744" y="1966998"/>
            <a:ext cx="878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41" y="1344534"/>
                <a:ext cx="317138" cy="276999"/>
              </a:xfrm>
              <a:prstGeom prst="rect">
                <a:avLst/>
              </a:prstGeom>
              <a:blipFill>
                <a:blip r:embed="rId5"/>
                <a:stretch>
                  <a:fillRect l="-11538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20" y="1673947"/>
                <a:ext cx="369089" cy="276999"/>
              </a:xfrm>
              <a:prstGeom prst="rect">
                <a:avLst/>
              </a:prstGeom>
              <a:blipFill>
                <a:blip r:embed="rId6"/>
                <a:stretch>
                  <a:fillRect l="-327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/>
              <p:cNvSpPr txBox="1"/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6" name="テキスト ボックス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877" y="2035767"/>
                <a:ext cx="355225" cy="276999"/>
              </a:xfrm>
              <a:prstGeom prst="rect">
                <a:avLst/>
              </a:prstGeom>
              <a:blipFill>
                <a:blip r:embed="rId7"/>
                <a:stretch>
                  <a:fillRect l="-10345" r="-6897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17" y="1833852"/>
                <a:ext cx="186269" cy="276999"/>
              </a:xfrm>
              <a:prstGeom prst="rect">
                <a:avLst/>
              </a:prstGeom>
              <a:blipFill>
                <a:blip r:embed="rId8"/>
                <a:stretch>
                  <a:fillRect l="-45161" t="-2222" r="-38710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61" y="181244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9032" r="-29032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/>
              <p:cNvSpPr txBox="1"/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93" y="2147056"/>
                <a:ext cx="125034" cy="276999"/>
              </a:xfrm>
              <a:prstGeom prst="rect">
                <a:avLst/>
              </a:prstGeom>
              <a:blipFill>
                <a:blip r:embed="rId10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角丸四角形 52"/>
          <p:cNvSpPr/>
          <p:nvPr/>
        </p:nvSpPr>
        <p:spPr>
          <a:xfrm>
            <a:off x="2627261" y="1614919"/>
            <a:ext cx="631856" cy="69891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486991" y="1631680"/>
            <a:ext cx="415753" cy="670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/>
          <p:cNvCxnSpPr>
            <a:stCxn id="53" idx="3"/>
            <a:endCxn id="54" idx="1"/>
          </p:cNvCxnSpPr>
          <p:nvPr/>
        </p:nvCxnSpPr>
        <p:spPr>
          <a:xfrm>
            <a:off x="3259117" y="1964379"/>
            <a:ext cx="1227874" cy="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ja-JP" altLang="en-US" sz="1200" i="1" smtClean="0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20" y="1728072"/>
                <a:ext cx="590675" cy="539571"/>
              </a:xfrm>
              <a:prstGeom prst="rect">
                <a:avLst/>
              </a:prstGeom>
              <a:blipFill>
                <a:blip r:embed="rId11"/>
                <a:stretch>
                  <a:fillRect l="-81443" t="-115730" r="-86598" b="-1629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/>
          <p:cNvSpPr txBox="1"/>
          <p:nvPr/>
        </p:nvSpPr>
        <p:spPr>
          <a:xfrm>
            <a:off x="1810428" y="2826131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Summing junction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814995" y="2846036"/>
            <a:ext cx="196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Activation </a:t>
            </a:r>
            <a:r>
              <a:rPr kumimoji="1" lang="en-US" altLang="ja-JP" dirty="0" smtClean="0"/>
              <a:t>function</a:t>
            </a:r>
            <a:endParaRPr kumimoji="1" lang="ja-JP" altLang="en-US" dirty="0"/>
          </a:p>
        </p:txBody>
      </p:sp>
      <p:cxnSp>
        <p:nvCxnSpPr>
          <p:cNvPr id="59" name="直線コネクタ 58"/>
          <p:cNvCxnSpPr/>
          <p:nvPr/>
        </p:nvCxnSpPr>
        <p:spPr>
          <a:xfrm flipH="1">
            <a:off x="2360489" y="2359708"/>
            <a:ext cx="384468" cy="32239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608" y="2354120"/>
                <a:ext cx="18299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36" y="2562221"/>
                <a:ext cx="181140" cy="276999"/>
              </a:xfrm>
              <a:prstGeom prst="rect">
                <a:avLst/>
              </a:prstGeom>
              <a:blipFill>
                <a:blip r:embed="rId13"/>
                <a:stretch>
                  <a:fillRect l="-30000" r="-300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図 62"/>
          <p:cNvPicPr>
            <a:picLocks noChangeAspect="1"/>
          </p:cNvPicPr>
          <p:nvPr/>
        </p:nvPicPr>
        <p:blipFill>
          <a:blip r:embed="rId14">
            <a:biLevel thresh="75000"/>
          </a:blip>
          <a:stretch>
            <a:fillRect/>
          </a:stretch>
        </p:blipFill>
        <p:spPr>
          <a:xfrm>
            <a:off x="2995382" y="3644634"/>
            <a:ext cx="3357401" cy="1941762"/>
          </a:xfrm>
          <a:prstGeom prst="rect">
            <a:avLst/>
          </a:prstGeom>
        </p:spPr>
      </p:pic>
      <p:sp>
        <p:nvSpPr>
          <p:cNvPr id="64" name="テキスト ボックス 63"/>
          <p:cNvSpPr txBox="1"/>
          <p:nvPr/>
        </p:nvSpPr>
        <p:spPr>
          <a:xfrm>
            <a:off x="6303859" y="411487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Sigmoid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/>
              <p:cNvSpPr/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5" name="正方形/長方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21" y="4475253"/>
                <a:ext cx="1769202" cy="617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矢印 65"/>
          <p:cNvSpPr/>
          <p:nvPr/>
        </p:nvSpPr>
        <p:spPr>
          <a:xfrm rot="10800000">
            <a:off x="4392987" y="3206352"/>
            <a:ext cx="657928" cy="318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2687509" y="3561135"/>
            <a:ext cx="5784317" cy="22643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52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4198" y="162910"/>
            <a:ext cx="8547021" cy="593835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【Review】 </a:t>
            </a:r>
            <a:r>
              <a:rPr kumimoji="1" lang="en-US" altLang="ja-JP" sz="2400" dirty="0" smtClean="0"/>
              <a:t>Difference </a:t>
            </a:r>
            <a:r>
              <a:rPr lang="en-US" altLang="ja-JP" sz="2400" dirty="0" smtClean="0"/>
              <a:t>b</a:t>
            </a:r>
            <a:r>
              <a:rPr kumimoji="1" lang="en-US" altLang="ja-JP" sz="2400" dirty="0" smtClean="0"/>
              <a:t>etween </a:t>
            </a:r>
            <a:r>
              <a:rPr lang="en-US" altLang="ja-JP" sz="2400" dirty="0"/>
              <a:t>F</a:t>
            </a:r>
            <a:r>
              <a:rPr kumimoji="1" lang="en-US" altLang="ja-JP" sz="2400" dirty="0" smtClean="0"/>
              <a:t>ormal </a:t>
            </a:r>
            <a:r>
              <a:rPr lang="en-US" altLang="ja-JP" sz="2400" dirty="0"/>
              <a:t>N</a:t>
            </a:r>
            <a:r>
              <a:rPr kumimoji="1" lang="en-US" altLang="ja-JP" sz="2400" dirty="0" smtClean="0"/>
              <a:t>euron and Sigmoid Neuron</a:t>
            </a:r>
            <a:endParaRPr kumimoji="1" lang="ja-JP" altLang="en-US" sz="2400" dirty="0"/>
          </a:p>
        </p:txBody>
      </p:sp>
      <p:grpSp>
        <p:nvGrpSpPr>
          <p:cNvPr id="23" name="グループ化 22"/>
          <p:cNvGrpSpPr/>
          <p:nvPr/>
        </p:nvGrpSpPr>
        <p:grpSpPr>
          <a:xfrm>
            <a:off x="4996681" y="976973"/>
            <a:ext cx="3002687" cy="1891001"/>
            <a:chOff x="5944520" y="3529063"/>
            <a:chExt cx="2904055" cy="1666962"/>
          </a:xfrm>
        </p:grpSpPr>
        <p:sp>
          <p:nvSpPr>
            <p:cNvPr id="24" name="正方形/長方形 23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31" name="直線コネクタ 30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テキスト ボックス 31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1285654" y="1453194"/>
            <a:ext cx="2885815" cy="1108630"/>
            <a:chOff x="1257510" y="2411124"/>
            <a:chExt cx="2885815" cy="1108630"/>
          </a:xfrm>
        </p:grpSpPr>
        <p:sp>
          <p:nvSpPr>
            <p:cNvPr id="4" name="楕円 3"/>
            <p:cNvSpPr/>
            <p:nvPr/>
          </p:nvSpPr>
          <p:spPr>
            <a:xfrm>
              <a:off x="2440279" y="2411124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endCxn id="4" idx="2"/>
            </p:cNvCxnSpPr>
            <p:nvPr/>
          </p:nvCxnSpPr>
          <p:spPr>
            <a:xfrm>
              <a:off x="1455078" y="2756682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/>
            <p:cNvCxnSpPr>
              <a:stCxn id="4" idx="6"/>
            </p:cNvCxnSpPr>
            <p:nvPr/>
          </p:nvCxnSpPr>
          <p:spPr>
            <a:xfrm>
              <a:off x="3131395" y="2756682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1999535" y="3242755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11" name="直線コネクタ 10"/>
            <p:cNvCxnSpPr>
              <a:stCxn id="8" idx="3"/>
            </p:cNvCxnSpPr>
            <p:nvPr/>
          </p:nvCxnSpPr>
          <p:spPr>
            <a:xfrm flipV="1">
              <a:off x="2116555" y="2929463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/>
                <p:cNvSpPr txBox="1"/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7" name="テキスト ボックス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2453375"/>
                  <a:ext cx="22955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789" r="-1052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テキスト ボックス 18"/>
            <p:cNvSpPr txBox="1"/>
            <p:nvPr/>
          </p:nvSpPr>
          <p:spPr>
            <a:xfrm>
              <a:off x="1257510" y="2618182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76632" y="29074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07" y="2591874"/>
                  <a:ext cx="18671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3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5" y="2470043"/>
                <a:ext cx="305596" cy="369332"/>
              </a:xfrm>
              <a:prstGeom prst="rect">
                <a:avLst/>
              </a:prstGeom>
              <a:blipFill>
                <a:blip r:embed="rId4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02" y="897340"/>
                <a:ext cx="239434" cy="369332"/>
              </a:xfrm>
              <a:prstGeom prst="rect">
                <a:avLst/>
              </a:prstGeom>
              <a:blipFill>
                <a:blip r:embed="rId5"/>
                <a:stretch>
                  <a:fillRect l="-33333" r="-30769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グループ化 64"/>
          <p:cNvGrpSpPr/>
          <p:nvPr/>
        </p:nvGrpSpPr>
        <p:grpSpPr>
          <a:xfrm>
            <a:off x="1275303" y="4055363"/>
            <a:ext cx="2896166" cy="1108630"/>
            <a:chOff x="1257510" y="4946612"/>
            <a:chExt cx="2896166" cy="1108630"/>
          </a:xfrm>
        </p:grpSpPr>
        <p:sp>
          <p:nvSpPr>
            <p:cNvPr id="39" name="楕円 38"/>
            <p:cNvSpPr/>
            <p:nvPr/>
          </p:nvSpPr>
          <p:spPr>
            <a:xfrm>
              <a:off x="2440279" y="4946612"/>
              <a:ext cx="691116" cy="6911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/>
            <p:cNvCxnSpPr>
              <a:endCxn id="39" idx="2"/>
            </p:cNvCxnSpPr>
            <p:nvPr/>
          </p:nvCxnSpPr>
          <p:spPr>
            <a:xfrm>
              <a:off x="1455078" y="5292170"/>
              <a:ext cx="985201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9" idx="6"/>
            </p:cNvCxnSpPr>
            <p:nvPr/>
          </p:nvCxnSpPr>
          <p:spPr>
            <a:xfrm>
              <a:off x="3131395" y="5292170"/>
              <a:ext cx="7565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/>
            <p:cNvSpPr txBox="1"/>
            <p:nvPr/>
          </p:nvSpPr>
          <p:spPr>
            <a:xfrm>
              <a:off x="1999535" y="5778243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43" name="直線コネクタ 42"/>
            <p:cNvCxnSpPr>
              <a:stCxn id="42" idx="3"/>
            </p:cNvCxnSpPr>
            <p:nvPr/>
          </p:nvCxnSpPr>
          <p:spPr>
            <a:xfrm flipV="1">
              <a:off x="2116555" y="5464951"/>
              <a:ext cx="353431" cy="45179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246" y="4988863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216" r="-135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テキスト ボックス 44"/>
            <p:cNvSpPr txBox="1"/>
            <p:nvPr/>
          </p:nvSpPr>
          <p:spPr>
            <a:xfrm>
              <a:off x="1257510" y="5153670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46" name="テキスト ボックス 45"/>
            <p:cNvSpPr txBox="1"/>
            <p:nvPr/>
          </p:nvSpPr>
          <p:spPr>
            <a:xfrm>
              <a:off x="2058045" y="5420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616" y="5142050"/>
                  <a:ext cx="231060" cy="313840"/>
                </a:xfrm>
                <a:prstGeom prst="rect">
                  <a:avLst/>
                </a:prstGeom>
                <a:blipFill>
                  <a:blip r:embed="rId7"/>
                  <a:stretch>
                    <a:fillRect l="-15789" r="-13158"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/>
          <p:cNvGrpSpPr/>
          <p:nvPr/>
        </p:nvGrpSpPr>
        <p:grpSpPr>
          <a:xfrm>
            <a:off x="5071366" y="3864306"/>
            <a:ext cx="2923455" cy="1917931"/>
            <a:chOff x="4904225" y="3963139"/>
            <a:chExt cx="2860555" cy="2230916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52" name="直線矢印コネクタ 5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正方形/長方形 65"/>
          <p:cNvSpPr/>
          <p:nvPr/>
        </p:nvSpPr>
        <p:spPr>
          <a:xfrm>
            <a:off x="723900" y="971035"/>
            <a:ext cx="7772400" cy="245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09694" y="786741"/>
            <a:ext cx="15692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Formal neuron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/>
        </p:nvSpPr>
        <p:spPr>
          <a:xfrm>
            <a:off x="723900" y="3614713"/>
            <a:ext cx="7772400" cy="26462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09694" y="3465126"/>
            <a:ext cx="16653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</a:t>
            </a:r>
            <a:r>
              <a:rPr kumimoji="1" lang="en-US" altLang="ja-JP" dirty="0" smtClean="0"/>
              <a:t>igmoid neuron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09226" y="2999549"/>
            <a:ext cx="444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0 or 1 (two-value output)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81524" y="5869423"/>
            <a:ext cx="503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 output value is a real number between 0 and 1.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20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673" y="162910"/>
            <a:ext cx="8645235" cy="593835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【Review】 Difference </a:t>
            </a:r>
            <a:r>
              <a:rPr lang="en-US" altLang="ja-JP" sz="2400" dirty="0"/>
              <a:t>between Formal Neuron and Sigmoid Neuron</a:t>
            </a:r>
            <a:endParaRPr kumimoji="1" lang="ja-JP" altLang="en-US" sz="2400" dirty="0"/>
          </a:p>
        </p:txBody>
      </p:sp>
      <p:sp>
        <p:nvSpPr>
          <p:cNvPr id="4" name="正方形/長方形 3"/>
          <p:cNvSpPr/>
          <p:nvPr/>
        </p:nvSpPr>
        <p:spPr>
          <a:xfrm>
            <a:off x="7560111" y="1859227"/>
            <a:ext cx="510059" cy="501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880736" y="1224703"/>
            <a:ext cx="510059" cy="1757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002" y="1287625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6607" y="2551591"/>
            <a:ext cx="269995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0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543594" y="1987685"/>
            <a:ext cx="951052" cy="231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3200" dirty="0" smtClean="0">
                <a:solidFill>
                  <a:schemeClr val="tx1"/>
                </a:solidFill>
              </a:rPr>
              <a:t>-0.15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5405" y="3045425"/>
            <a:ext cx="130071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Sample data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11709" y="1946457"/>
            <a:ext cx="282600" cy="3142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3200" dirty="0" smtClean="0"/>
              <a:t>1</a:t>
            </a:r>
            <a:endParaRPr kumimoji="1" lang="ja-JP" altLang="en-US" sz="3200" dirty="0"/>
          </a:p>
        </p:txBody>
      </p:sp>
      <p:sp>
        <p:nvSpPr>
          <p:cNvPr id="12" name="楕円 11"/>
          <p:cNvSpPr/>
          <p:nvPr/>
        </p:nvSpPr>
        <p:spPr>
          <a:xfrm>
            <a:off x="2863945" y="1174831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7" idx="2"/>
          </p:cNvCxnSpPr>
          <p:nvPr/>
        </p:nvCxnSpPr>
        <p:spPr>
          <a:xfrm>
            <a:off x="1534061" y="1438661"/>
            <a:ext cx="1342491" cy="12609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12" idx="2"/>
          </p:cNvCxnSpPr>
          <p:nvPr/>
        </p:nvCxnSpPr>
        <p:spPr>
          <a:xfrm flipH="1">
            <a:off x="1534062" y="1438661"/>
            <a:ext cx="1329883" cy="125874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12" idx="2"/>
          </p:cNvCxnSpPr>
          <p:nvPr/>
        </p:nvCxnSpPr>
        <p:spPr>
          <a:xfrm flipH="1" flipV="1">
            <a:off x="1534061" y="1438661"/>
            <a:ext cx="1329884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2" idx="6"/>
            <a:endCxn id="18" idx="2"/>
          </p:cNvCxnSpPr>
          <p:nvPr/>
        </p:nvCxnSpPr>
        <p:spPr>
          <a:xfrm>
            <a:off x="3598524" y="1438661"/>
            <a:ext cx="828664" cy="6782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876552" y="2435760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427187" y="1853117"/>
            <a:ext cx="734579" cy="5276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/>
          <p:cNvCxnSpPr>
            <a:stCxn id="17" idx="6"/>
            <a:endCxn id="18" idx="2"/>
          </p:cNvCxnSpPr>
          <p:nvPr/>
        </p:nvCxnSpPr>
        <p:spPr>
          <a:xfrm flipV="1">
            <a:off x="3611132" y="2116947"/>
            <a:ext cx="816057" cy="5826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17" idx="2"/>
          </p:cNvCxnSpPr>
          <p:nvPr/>
        </p:nvCxnSpPr>
        <p:spPr>
          <a:xfrm flipH="1" flipV="1">
            <a:off x="1534062" y="2697406"/>
            <a:ext cx="1342491" cy="2184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18" idx="6"/>
          </p:cNvCxnSpPr>
          <p:nvPr/>
        </p:nvCxnSpPr>
        <p:spPr>
          <a:xfrm flipH="1">
            <a:off x="5161767" y="2116946"/>
            <a:ext cx="339821" cy="1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2391381" y="1119182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29366" y="1500135"/>
            <a:ext cx="449389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-0.13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640216" y="2123190"/>
            <a:ext cx="389810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129366" y="2428518"/>
            <a:ext cx="496512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-0.25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788807" y="1732303"/>
            <a:ext cx="389768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0.36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939340" y="1481514"/>
            <a:ext cx="902271" cy="310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2800" b="1" dirty="0" smtClean="0">
                <a:solidFill>
                  <a:srgbClr val="FF0000"/>
                </a:solidFill>
              </a:rPr>
              <a:t>0.16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692609" y="2054501"/>
            <a:ext cx="469561" cy="231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-0.30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830425" y="3016219"/>
            <a:ext cx="528003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-0.28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4408788" y="2483995"/>
            <a:ext cx="512642" cy="2318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0.22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2640215" y="15350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2670637" y="2787082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409634" y="185311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2716" y="3103227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cxnSp>
        <p:nvCxnSpPr>
          <p:cNvPr id="35" name="直線コネクタ 34"/>
          <p:cNvCxnSpPr/>
          <p:nvPr/>
        </p:nvCxnSpPr>
        <p:spPr>
          <a:xfrm flipH="1">
            <a:off x="4237704" y="2271539"/>
            <a:ext cx="236338" cy="407036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999783" y="2587684"/>
            <a:ext cx="292077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7" name="左右矢印 36"/>
          <p:cNvSpPr/>
          <p:nvPr/>
        </p:nvSpPr>
        <p:spPr>
          <a:xfrm>
            <a:off x="6618273" y="1925603"/>
            <a:ext cx="818210" cy="3691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24298" y="1542084"/>
            <a:ext cx="1006159" cy="235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Compare</a:t>
            </a:r>
            <a:endParaRPr kumimoji="1" lang="ja-JP" altLang="en-US" dirty="0"/>
          </a:p>
        </p:txBody>
      </p:sp>
      <p:grpSp>
        <p:nvGrpSpPr>
          <p:cNvPr id="60" name="グループ化 59"/>
          <p:cNvGrpSpPr/>
          <p:nvPr/>
        </p:nvGrpSpPr>
        <p:grpSpPr>
          <a:xfrm>
            <a:off x="1223449" y="3505802"/>
            <a:ext cx="3002687" cy="2262260"/>
            <a:chOff x="5944520" y="3529063"/>
            <a:chExt cx="2904055" cy="1666962"/>
          </a:xfrm>
        </p:grpSpPr>
        <p:sp>
          <p:nvSpPr>
            <p:cNvPr id="61" name="正方形/長方形 60"/>
            <p:cNvSpPr/>
            <p:nvPr/>
          </p:nvSpPr>
          <p:spPr>
            <a:xfrm>
              <a:off x="5944520" y="3529063"/>
              <a:ext cx="2904055" cy="1666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/>
            <p:nvPr/>
          </p:nvCxnSpPr>
          <p:spPr>
            <a:xfrm>
              <a:off x="6004560" y="4859440"/>
              <a:ext cx="278587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/>
            <p:cNvCxnSpPr/>
            <p:nvPr/>
          </p:nvCxnSpPr>
          <p:spPr>
            <a:xfrm flipV="1">
              <a:off x="7024907" y="3604238"/>
              <a:ext cx="0" cy="15422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>
              <a:off x="6016752" y="4859440"/>
              <a:ext cx="1005840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/>
            <p:cNvCxnSpPr/>
            <p:nvPr/>
          </p:nvCxnSpPr>
          <p:spPr>
            <a:xfrm>
              <a:off x="7022592" y="4083793"/>
              <a:ext cx="1700784" cy="0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/>
            <p:cNvCxnSpPr/>
            <p:nvPr/>
          </p:nvCxnSpPr>
          <p:spPr>
            <a:xfrm>
              <a:off x="7022592" y="4083793"/>
              <a:ext cx="0" cy="775647"/>
            </a:xfrm>
            <a:prstGeom prst="line">
              <a:avLst/>
            </a:prstGeom>
            <a:ln w="38100" cap="sq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/>
            <p:cNvSpPr txBox="1"/>
            <p:nvPr/>
          </p:nvSpPr>
          <p:spPr>
            <a:xfrm>
              <a:off x="7078654" y="4869527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cxnSp>
          <p:nvCxnSpPr>
            <p:cNvPr id="68" name="直線コネクタ 67"/>
            <p:cNvCxnSpPr/>
            <p:nvPr/>
          </p:nvCxnSpPr>
          <p:spPr>
            <a:xfrm>
              <a:off x="7012715" y="3604238"/>
              <a:ext cx="9876" cy="12552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テキスト ボックス 68"/>
            <p:cNvSpPr txBox="1"/>
            <p:nvPr/>
          </p:nvSpPr>
          <p:spPr>
            <a:xfrm>
              <a:off x="6675917" y="3932560"/>
              <a:ext cx="301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4968191" y="3468803"/>
            <a:ext cx="2860555" cy="2230916"/>
            <a:chOff x="4904225" y="3963139"/>
            <a:chExt cx="2860555" cy="2230916"/>
          </a:xfrm>
        </p:grpSpPr>
        <p:pic>
          <p:nvPicPr>
            <p:cNvPr id="71" name="図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5340" y="4434938"/>
              <a:ext cx="2839440" cy="1413141"/>
            </a:xfrm>
            <a:prstGeom prst="rect">
              <a:avLst/>
            </a:prstGeom>
          </p:spPr>
        </p:pic>
        <p:cxnSp>
          <p:nvCxnSpPr>
            <p:cNvPr id="72" name="直線矢印コネクタ 71"/>
            <p:cNvCxnSpPr/>
            <p:nvPr/>
          </p:nvCxnSpPr>
          <p:spPr>
            <a:xfrm>
              <a:off x="4904225" y="5822218"/>
              <a:ext cx="2714265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/>
            <p:nvPr/>
          </p:nvCxnSpPr>
          <p:spPr>
            <a:xfrm flipV="1">
              <a:off x="6341251" y="4014475"/>
              <a:ext cx="0" cy="210647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/>
            <p:cNvSpPr txBox="1"/>
            <p:nvPr/>
          </p:nvSpPr>
          <p:spPr>
            <a:xfrm>
              <a:off x="6080950" y="5802121"/>
              <a:ext cx="114012" cy="3783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dirty="0" smtClean="0"/>
                <a:t>0</a:t>
              </a:r>
              <a:endParaRPr kumimoji="1" lang="ja-JP" altLang="en-US" dirty="0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5974174" y="4309268"/>
              <a:ext cx="293933" cy="504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/>
                <p:cNvSpPr txBox="1"/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0" name="テキスト ボックス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21" y="5775602"/>
                  <a:ext cx="378169" cy="418453"/>
                </a:xfrm>
                <a:prstGeom prst="rect">
                  <a:avLst/>
                </a:prstGeom>
                <a:blipFill>
                  <a:blip r:embed="rId9"/>
                  <a:stretch>
                    <a:fillRect l="-161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/>
                <p:cNvSpPr txBox="1"/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61" name="テキスト ボックス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384" y="3963139"/>
                  <a:ext cx="296295" cy="418453"/>
                </a:xfrm>
                <a:prstGeom prst="rect">
                  <a:avLst/>
                </a:prstGeom>
                <a:blipFill>
                  <a:blip r:embed="rId10"/>
                  <a:stretch>
                    <a:fillRect l="-16667" r="-16667" b="-101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テキスト ボックス 77"/>
          <p:cNvSpPr txBox="1"/>
          <p:nvPr/>
        </p:nvSpPr>
        <p:spPr>
          <a:xfrm>
            <a:off x="377588" y="5821271"/>
            <a:ext cx="843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If we use sigmoid neuron, we can adjust the parameters gradually.</a:t>
            </a:r>
            <a:endParaRPr kumimoji="1" lang="ja-JP" altLang="en-US" sz="24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065004" y="2395906"/>
            <a:ext cx="157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Correct output</a:t>
            </a:r>
          </a:p>
          <a:p>
            <a:pPr algn="ctr"/>
            <a:r>
              <a:rPr lang="en-US" altLang="ja-JP" dirty="0" smtClean="0"/>
              <a:t>(Train data)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753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6169" y="162910"/>
            <a:ext cx="8726161" cy="593835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【Review】 Introduction of Loss </a:t>
            </a:r>
            <a:r>
              <a:rPr lang="en-US" altLang="ja-JP" dirty="0"/>
              <a:t>F</a:t>
            </a:r>
            <a:r>
              <a:rPr kumimoji="1" lang="en-US" altLang="ja-JP" dirty="0" smtClean="0"/>
              <a:t>unction (or Cost Function)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1721" y="913472"/>
            <a:ext cx="8726161" cy="1204703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　</a:t>
            </a:r>
            <a:r>
              <a:rPr lang="en-US" altLang="ja-JP" sz="2400" dirty="0"/>
              <a:t>A loss function (or a cost function) is a function that calculates how </a:t>
            </a:r>
            <a:r>
              <a:rPr lang="en-US" altLang="ja-JP" sz="2400" dirty="0" smtClean="0"/>
              <a:t>different </a:t>
            </a:r>
            <a:r>
              <a:rPr lang="en-US" altLang="ja-JP" sz="2400" dirty="0"/>
              <a:t>between an output  and a </a:t>
            </a:r>
            <a:r>
              <a:rPr lang="en-US" altLang="ja-JP" sz="2400" dirty="0" smtClean="0"/>
              <a:t>training value. One of the most useful cost function is MSE (Mean Squared Error) as follows.</a:t>
            </a:r>
          </a:p>
          <a:p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4" y="2428308"/>
                <a:ext cx="4265527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w</a:t>
                </a:r>
                <a:r>
                  <a:rPr kumimoji="1" lang="en-US" altLang="ja-JP" sz="2400" dirty="0" smtClean="0"/>
                  <a:t>here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sz="2400" dirty="0" smtClean="0"/>
                  <a:t> is a </a:t>
                </a:r>
                <a:r>
                  <a:rPr lang="en-US" altLang="ja-JP" sz="2400" dirty="0" smtClean="0"/>
                  <a:t>dimension of output ( i.e., a number of neurons in the output layer</a:t>
                </a:r>
                <a:r>
                  <a:rPr kumimoji="1" lang="en-US" altLang="ja-JP" sz="2400" dirty="0" smtClean="0"/>
                  <a:t>) . 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83" y="3326585"/>
                <a:ext cx="8592936" cy="830997"/>
              </a:xfrm>
              <a:prstGeom prst="rect">
                <a:avLst/>
              </a:prstGeom>
              <a:blipFill>
                <a:blip r:embed="rId3"/>
                <a:stretch>
                  <a:fillRect l="-1136" t="-5882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74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7545" y="191033"/>
            <a:ext cx="7543800" cy="593835"/>
          </a:xfrm>
        </p:spPr>
        <p:txBody>
          <a:bodyPr/>
          <a:lstStyle/>
          <a:p>
            <a:r>
              <a:rPr lang="en-US" altLang="ja-JP" dirty="0" smtClean="0"/>
              <a:t>【Appendix】 </a:t>
            </a:r>
            <a:r>
              <a:rPr kumimoji="1" lang="en-US" altLang="ja-JP" dirty="0" smtClean="0"/>
              <a:t>Another function for Loss function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046884" y="1879101"/>
                <a:ext cx="6572120" cy="74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1" lang="en-US" altLang="ja-JP" sz="24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2400" i="1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ja-JP" sz="2400" b="0" i="1" smtClean="0">
                                      <a:latin typeface="Cambria Math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84" y="1879101"/>
                <a:ext cx="6572120" cy="74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341907" y="1223947"/>
            <a:ext cx="740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Another useful cost function is “Cross Entropy” as follows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1908" y="3244133"/>
            <a:ext cx="8579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Cross entropy </a:t>
            </a:r>
            <a:r>
              <a:rPr lang="en-US" altLang="ja-JP" sz="2400" dirty="0" smtClean="0"/>
              <a:t>provides high performance to learn neural network and good compatibility with Sigmoid function.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However, intuitively hard to understand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052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5003676" y="3125138"/>
            <a:ext cx="3905103" cy="3180099"/>
            <a:chOff x="434748" y="2984401"/>
            <a:chExt cx="3905103" cy="3180099"/>
          </a:xfrm>
        </p:grpSpPr>
        <p:cxnSp>
          <p:nvCxnSpPr>
            <p:cNvPr id="5" name="直線矢印コネクタ 4"/>
            <p:cNvCxnSpPr/>
            <p:nvPr/>
          </p:nvCxnSpPr>
          <p:spPr>
            <a:xfrm>
              <a:off x="462165" y="5665163"/>
              <a:ext cx="3506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 flipV="1">
              <a:off x="1091951" y="3009742"/>
              <a:ext cx="0" cy="291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 10"/>
            <p:cNvSpPr/>
            <p:nvPr/>
          </p:nvSpPr>
          <p:spPr>
            <a:xfrm>
              <a:off x="462165" y="2984401"/>
              <a:ext cx="3010867" cy="2209909"/>
            </a:xfrm>
            <a:custGeom>
              <a:avLst/>
              <a:gdLst>
                <a:gd name="connsiteX0" fmla="*/ 0 w 3706045"/>
                <a:gd name="connsiteY0" fmla="*/ 3245818 h 3245818"/>
                <a:gd name="connsiteX1" fmla="*/ 2234527 w 3706045"/>
                <a:gd name="connsiteY1" fmla="*/ 2664477 h 3245818"/>
                <a:gd name="connsiteX2" fmla="*/ 3706045 w 3706045"/>
                <a:gd name="connsiteY2" fmla="*/ 0 h 324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06045" h="3245818">
                  <a:moveTo>
                    <a:pt x="0" y="3245818"/>
                  </a:moveTo>
                  <a:cubicBezTo>
                    <a:pt x="808426" y="3225632"/>
                    <a:pt x="1616853" y="3205447"/>
                    <a:pt x="2234527" y="2664477"/>
                  </a:cubicBezTo>
                  <a:cubicBezTo>
                    <a:pt x="2852201" y="2123507"/>
                    <a:pt x="3279123" y="1061753"/>
                    <a:pt x="370604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434748" y="311803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/>
                <a:t>Loss</a:t>
              </a:r>
              <a:endParaRPr kumimoji="1" lang="ja-JP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109" y="5686612"/>
                  <a:ext cx="741742" cy="4778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コネクタ 43"/>
            <p:cNvCxnSpPr/>
            <p:nvPr/>
          </p:nvCxnSpPr>
          <p:spPr>
            <a:xfrm>
              <a:off x="2588296" y="4496427"/>
              <a:ext cx="0" cy="119018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/>
            <p:cNvCxnSpPr/>
            <p:nvPr/>
          </p:nvCxnSpPr>
          <p:spPr>
            <a:xfrm>
              <a:off x="2588295" y="5659106"/>
              <a:ext cx="52078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/>
            <p:cNvCxnSpPr/>
            <p:nvPr/>
          </p:nvCxnSpPr>
          <p:spPr>
            <a:xfrm flipH="1">
              <a:off x="2043290" y="5659106"/>
              <a:ext cx="54500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/>
            <p:cNvCxnSpPr/>
            <p:nvPr/>
          </p:nvCxnSpPr>
          <p:spPr>
            <a:xfrm flipH="1">
              <a:off x="1091951" y="4496427"/>
              <a:ext cx="149634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/>
            <p:nvPr/>
          </p:nvCxnSpPr>
          <p:spPr>
            <a:xfrm flipH="1">
              <a:off x="1087709" y="4500332"/>
              <a:ext cx="4242" cy="3439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/>
            <p:cNvCxnSpPr/>
            <p:nvPr/>
          </p:nvCxnSpPr>
          <p:spPr>
            <a:xfrm flipV="1">
              <a:off x="1091949" y="4180609"/>
              <a:ext cx="1" cy="3654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/>
            <p:cNvSpPr/>
            <p:nvPr/>
          </p:nvSpPr>
          <p:spPr>
            <a:xfrm>
              <a:off x="2497461" y="5574328"/>
              <a:ext cx="181669" cy="1816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9" name="直線コネクタ 68"/>
            <p:cNvCxnSpPr/>
            <p:nvPr/>
          </p:nvCxnSpPr>
          <p:spPr>
            <a:xfrm flipH="1">
              <a:off x="1592538" y="3528935"/>
              <a:ext cx="1976006" cy="1976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正方形/長方形 76"/>
                <p:cNvSpPr/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ja-JP" sz="32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ja-JP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ja-JP" altLang="en-US" sz="3200" dirty="0"/>
                </a:p>
              </p:txBody>
            </p:sp>
          </mc:Choice>
          <mc:Fallback xmlns="">
            <p:sp>
              <p:nvSpPr>
                <p:cNvPr id="77" name="正方形/長方形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763" y="4174832"/>
                  <a:ext cx="1166088" cy="11496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下矢印 77"/>
            <p:cNvSpPr/>
            <p:nvPr/>
          </p:nvSpPr>
          <p:spPr>
            <a:xfrm rot="7200000">
              <a:off x="2724181" y="4389132"/>
              <a:ext cx="265609" cy="4671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2636926" y="841985"/>
            <a:ext cx="338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Focus on this weight, for example.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6691" y="3632963"/>
            <a:ext cx="5136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We can calculate 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slope</a:t>
            </a:r>
            <a:r>
              <a:rPr kumimoji="1" lang="en-US" altLang="ja-JP" sz="2400" dirty="0" smtClean="0"/>
              <a:t> of Loss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dirty="0" smtClean="0"/>
                  <a:t>The slope is calculated by </a:t>
                </a:r>
                <a:r>
                  <a:rPr lang="en-US" altLang="ja-JP" sz="2400" dirty="0"/>
                  <a:t>partial </a:t>
                </a:r>
                <a:r>
                  <a:rPr lang="en-US" altLang="ja-JP" sz="2400" dirty="0" smtClean="0"/>
                  <a:t>derivative of Loss function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altLang="ja-JP" sz="2400" dirty="0" smtClean="0"/>
                  <a:t>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ja-JP" sz="24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2400" dirty="0" smtClean="0"/>
                  <a:t>.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8" y="4165641"/>
                <a:ext cx="4804304" cy="1458926"/>
              </a:xfrm>
              <a:prstGeom prst="rect">
                <a:avLst/>
              </a:prstGeom>
              <a:blipFill>
                <a:blip r:embed="rId4"/>
                <a:stretch>
                  <a:fillRect l="-1904" t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ja-JP" altLang="en-US" sz="240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ja-JP" sz="2400" b="0" i="1" dirty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500" y="3042378"/>
                <a:ext cx="1168012" cy="477888"/>
              </a:xfrm>
              <a:prstGeom prst="rect">
                <a:avLst/>
              </a:prstGeom>
              <a:blipFill>
                <a:blip r:embed="rId10"/>
                <a:stretch>
                  <a:fillRect r="-104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/>
          <p:cNvGrpSpPr/>
          <p:nvPr/>
        </p:nvGrpSpPr>
        <p:grpSpPr>
          <a:xfrm>
            <a:off x="514728" y="1047975"/>
            <a:ext cx="6124198" cy="2331067"/>
            <a:chOff x="239505" y="842083"/>
            <a:chExt cx="7468481" cy="3390802"/>
          </a:xfrm>
        </p:grpSpPr>
        <p:sp>
          <p:nvSpPr>
            <p:cNvPr id="51" name="楕円 50"/>
            <p:cNvSpPr/>
            <p:nvPr/>
          </p:nvSpPr>
          <p:spPr>
            <a:xfrm>
              <a:off x="1919186" y="842083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3" name="直線コネクタ 52"/>
            <p:cNvCxnSpPr>
              <a:endCxn id="60" idx="2"/>
            </p:cNvCxnSpPr>
            <p:nvPr/>
          </p:nvCxnSpPr>
          <p:spPr>
            <a:xfrm>
              <a:off x="545552" y="1255460"/>
              <a:ext cx="1386656" cy="1975663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/>
            <p:cNvCxnSpPr>
              <a:stCxn id="51" idx="2"/>
            </p:cNvCxnSpPr>
            <p:nvPr/>
          </p:nvCxnSpPr>
          <p:spPr>
            <a:xfrm flipH="1">
              <a:off x="545553" y="1255461"/>
              <a:ext cx="1373633" cy="1972240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/>
            <p:cNvCxnSpPr>
              <a:stCxn id="51" idx="2"/>
            </p:cNvCxnSpPr>
            <p:nvPr/>
          </p:nvCxnSpPr>
          <p:spPr>
            <a:xfrm flipH="1" flipV="1">
              <a:off x="545552" y="1255460"/>
              <a:ext cx="1373634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/>
            <p:cNvCxnSpPr>
              <a:stCxn id="51" idx="6"/>
              <a:endCxn id="61" idx="2"/>
            </p:cNvCxnSpPr>
            <p:nvPr/>
          </p:nvCxnSpPr>
          <p:spPr>
            <a:xfrm>
              <a:off x="2677931" y="1255460"/>
              <a:ext cx="855925" cy="10627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楕円 59"/>
            <p:cNvSpPr/>
            <p:nvPr/>
          </p:nvSpPr>
          <p:spPr>
            <a:xfrm>
              <a:off x="1932208" y="2817745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3533855" y="1904842"/>
              <a:ext cx="758745" cy="8267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矢印コネクタ 61"/>
            <p:cNvCxnSpPr>
              <a:stCxn id="60" idx="6"/>
              <a:endCxn id="61" idx="2"/>
            </p:cNvCxnSpPr>
            <p:nvPr/>
          </p:nvCxnSpPr>
          <p:spPr>
            <a:xfrm flipV="1">
              <a:off x="2690953" y="2318219"/>
              <a:ext cx="842903" cy="9129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>
              <a:stCxn id="60" idx="2"/>
            </p:cNvCxnSpPr>
            <p:nvPr/>
          </p:nvCxnSpPr>
          <p:spPr>
            <a:xfrm flipH="1" flipV="1">
              <a:off x="545553" y="3227701"/>
              <a:ext cx="1386655" cy="342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/>
            <p:cNvCxnSpPr>
              <a:endCxn id="61" idx="6"/>
            </p:cNvCxnSpPr>
            <p:nvPr/>
          </p:nvCxnSpPr>
          <p:spPr>
            <a:xfrm flipH="1">
              <a:off x="4292600" y="2318218"/>
              <a:ext cx="351000" cy="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H="1">
              <a:off x="1688096" y="140646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/>
            <p:cNvCxnSpPr/>
            <p:nvPr/>
          </p:nvCxnSpPr>
          <p:spPr>
            <a:xfrm flipH="1">
              <a:off x="1719519" y="3368207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/>
            <p:cNvSpPr txBox="1"/>
            <p:nvPr/>
          </p:nvSpPr>
          <p:spPr>
            <a:xfrm>
              <a:off x="1449929" y="19048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sp>
          <p:nvSpPr>
            <p:cNvPr id="74" name="テキスト ボックス 73"/>
            <p:cNvSpPr txBox="1"/>
            <p:nvPr/>
          </p:nvSpPr>
          <p:spPr>
            <a:xfrm>
              <a:off x="1473771" y="38635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p:cxnSp>
          <p:nvCxnSpPr>
            <p:cNvPr id="75" name="直線コネクタ 74"/>
            <p:cNvCxnSpPr/>
            <p:nvPr/>
          </p:nvCxnSpPr>
          <p:spPr>
            <a:xfrm flipH="1">
              <a:off x="3338138" y="2560439"/>
              <a:ext cx="244113" cy="637757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3092390" y="30557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1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/>
                <p:cNvSpPr/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正方形/長方形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276" y="1054516"/>
                  <a:ext cx="888755" cy="76745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テキスト ボックス 79"/>
            <p:cNvSpPr txBox="1"/>
            <p:nvPr/>
          </p:nvSpPr>
          <p:spPr>
            <a:xfrm>
              <a:off x="4803888" y="2839223"/>
              <a:ext cx="1091208" cy="850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FF0000"/>
                  </a:solidFill>
                </a:rPr>
                <a:t>Loss</a:t>
              </a:r>
              <a:endParaRPr kumimoji="1" lang="ja-JP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81" name="下矢印 80"/>
            <p:cNvSpPr/>
            <p:nvPr/>
          </p:nvSpPr>
          <p:spPr>
            <a:xfrm>
              <a:off x="5182847" y="2320683"/>
              <a:ext cx="333294" cy="6234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テキスト ボックス 81"/>
                <p:cNvSpPr txBox="1"/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5" y="1083947"/>
                  <a:ext cx="302709" cy="295840"/>
                </a:xfrm>
                <a:prstGeom prst="rect">
                  <a:avLst/>
                </a:prstGeom>
                <a:blipFill>
                  <a:blip r:embed="rId12"/>
                  <a:stretch>
                    <a:fillRect l="-19512" r="-14634" b="-558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テキスト ボックス 82"/>
                <p:cNvSpPr txBox="1"/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6" name="テキスト ボックス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83" y="3091925"/>
                  <a:ext cx="278500" cy="295840"/>
                </a:xfrm>
                <a:prstGeom prst="rect">
                  <a:avLst/>
                </a:prstGeom>
                <a:blipFill>
                  <a:blip r:embed="rId5"/>
                  <a:stretch>
                    <a:fillRect l="-26316" r="-21053" b="-5757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テキスト ボックス 83"/>
                <p:cNvSpPr txBox="1"/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4" name="テキスト ボックス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233" y="2089509"/>
                  <a:ext cx="318878" cy="402927"/>
                </a:xfrm>
                <a:prstGeom prst="rect">
                  <a:avLst/>
                </a:prstGeom>
                <a:blipFill>
                  <a:blip r:embed="rId13"/>
                  <a:stretch>
                    <a:fillRect l="-13953" r="-6977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kumimoji="1" lang="en-US" altLang="ja-JP" dirty="0" smtClean="0"/>
                    <a:t> (training data)</a:t>
                  </a:r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5" name="テキスト ボックス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824" y="2089507"/>
                  <a:ext cx="1895162" cy="402927"/>
                </a:xfrm>
                <a:prstGeom prst="rect">
                  <a:avLst/>
                </a:prstGeom>
                <a:blipFill>
                  <a:blip r:embed="rId14"/>
                  <a:stretch>
                    <a:fillRect l="-4706" t="-28889" r="-4706" b="-5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下矢印 85"/>
          <p:cNvSpPr/>
          <p:nvPr/>
        </p:nvSpPr>
        <p:spPr>
          <a:xfrm rot="2087576">
            <a:off x="3184277" y="1146700"/>
            <a:ext cx="121366" cy="24317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左右矢印 86"/>
          <p:cNvSpPr/>
          <p:nvPr/>
        </p:nvSpPr>
        <p:spPr>
          <a:xfrm>
            <a:off x="4451268" y="1952740"/>
            <a:ext cx="507363" cy="19734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【review】 How </a:t>
            </a:r>
            <a:r>
              <a:rPr lang="en-US" altLang="ja-JP" dirty="0"/>
              <a:t>can we reduce the LOSS (1)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290314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11237</TotalTime>
  <Words>3969</Words>
  <Application>Microsoft Macintosh PowerPoint</Application>
  <PresentationFormat>On-screen Show (4:3)</PresentationFormat>
  <Paragraphs>865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Calibri</vt:lpstr>
      <vt:lpstr>Calibri Light</vt:lpstr>
      <vt:lpstr>Cambria Math</vt:lpstr>
      <vt:lpstr>ＭＳ Ｐゴシック</vt:lpstr>
      <vt:lpstr>ＭＳ ゴシック</vt:lpstr>
      <vt:lpstr>游ゴシック</vt:lpstr>
      <vt:lpstr>Arial</vt:lpstr>
      <vt:lpstr>レトロスペクト</vt:lpstr>
      <vt:lpstr>Learning Neural Network - Backpropagation -</vt:lpstr>
      <vt:lpstr>【Review】 Introduction of Activation function</vt:lpstr>
      <vt:lpstr>【Review】 Variety of Activation Function</vt:lpstr>
      <vt:lpstr>【Review】What’s Sigmoid Neuron</vt:lpstr>
      <vt:lpstr>【Review】 Difference between Formal Neuron and Sigmoid Neuron</vt:lpstr>
      <vt:lpstr>【Review】 Difference between Formal Neuron and Sigmoid Neuron</vt:lpstr>
      <vt:lpstr>【Review】 Introduction of Loss Function (or Cost Function)</vt:lpstr>
      <vt:lpstr>【Appendix】 Another function for Loss function</vt:lpstr>
      <vt:lpstr>【review】 How can we reduce the LOSS (1)</vt:lpstr>
      <vt:lpstr>【Review】 How can we reduce the LOSS (2)</vt:lpstr>
      <vt:lpstr>【Review】 Simple example</vt:lpstr>
      <vt:lpstr>【Review】 The Composite Function Rule (Chain Rule)</vt:lpstr>
      <vt:lpstr>【Review】 Simple example</vt:lpstr>
      <vt:lpstr>【Review】 Simple example</vt:lpstr>
      <vt:lpstr>【Appendix】 Differencial of Sigmoid Function </vt:lpstr>
      <vt:lpstr>【Review】 Simple example</vt:lpstr>
      <vt:lpstr>【Review】 Implementation for Backward Calculation</vt:lpstr>
      <vt:lpstr>【Review】 Implementation for Backward Calculation</vt:lpstr>
      <vt:lpstr>【Review】 Implementation for Backward Calculation</vt:lpstr>
      <vt:lpstr>【review】Outline of Learning Neural Network</vt:lpstr>
      <vt:lpstr>【Review】 Let’s make AND function by learning</vt:lpstr>
      <vt:lpstr>【Review】 Exercise2.9</vt:lpstr>
      <vt:lpstr>【Review】 Let’s make XOR function by learning</vt:lpstr>
      <vt:lpstr>【Review】 Exercise2.10</vt:lpstr>
      <vt:lpstr>【Review】 Exercise2.11</vt:lpstr>
      <vt:lpstr>Exercise 3.1</vt:lpstr>
      <vt:lpstr>Exercise 3.2</vt:lpstr>
      <vt:lpstr>Exercise 3.3</vt:lpstr>
      <vt:lpstr>Exercise 3.4</vt:lpstr>
      <vt:lpstr>Exercise 3.5</vt:lpstr>
      <vt:lpstr>3-input XOR</vt:lpstr>
      <vt:lpstr>3-input XOR</vt:lpstr>
      <vt:lpstr>NN Learning for Mathematical Functions</vt:lpstr>
      <vt:lpstr>Learning sin function using neural network</vt:lpstr>
      <vt:lpstr>Generating sin data and display the result graph</vt:lpstr>
      <vt:lpstr>Exercise 3.6</vt:lpstr>
      <vt:lpstr>Exercise 3.7</vt:lpstr>
      <vt:lpstr>Tips for exercise3_7.m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ニューラルネットワークによる機械学習の基礎</dc:title>
  <dc:creator>yamashita</dc:creator>
  <cp:lastModifiedBy>Cheuk Kiu CHU</cp:lastModifiedBy>
  <cp:revision>583</cp:revision>
  <cp:lastPrinted>2017-07-27T08:07:39Z</cp:lastPrinted>
  <dcterms:created xsi:type="dcterms:W3CDTF">2017-06-16T02:05:52Z</dcterms:created>
  <dcterms:modified xsi:type="dcterms:W3CDTF">2018-08-16T11:41:37Z</dcterms:modified>
</cp:coreProperties>
</file>