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62"/>
  </p:handoutMasterIdLst>
  <p:sldIdLst>
    <p:sldId id="371" r:id="rId2"/>
    <p:sldId id="491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449" r:id="rId22"/>
    <p:sldId id="450" r:id="rId23"/>
    <p:sldId id="451" r:id="rId24"/>
    <p:sldId id="438" r:id="rId25"/>
    <p:sldId id="471" r:id="rId26"/>
    <p:sldId id="473" r:id="rId27"/>
    <p:sldId id="476" r:id="rId28"/>
    <p:sldId id="474" r:id="rId29"/>
    <p:sldId id="475" r:id="rId30"/>
    <p:sldId id="478" r:id="rId31"/>
    <p:sldId id="479" r:id="rId32"/>
    <p:sldId id="480" r:id="rId33"/>
    <p:sldId id="481" r:id="rId34"/>
    <p:sldId id="464" r:id="rId35"/>
    <p:sldId id="482" r:id="rId36"/>
    <p:sldId id="483" r:id="rId37"/>
    <p:sldId id="488" r:id="rId38"/>
    <p:sldId id="484" r:id="rId39"/>
    <p:sldId id="485" r:id="rId40"/>
    <p:sldId id="486" r:id="rId41"/>
    <p:sldId id="487" r:id="rId42"/>
    <p:sldId id="311" r:id="rId43"/>
    <p:sldId id="313" r:id="rId44"/>
    <p:sldId id="370" r:id="rId45"/>
    <p:sldId id="314" r:id="rId46"/>
    <p:sldId id="315" r:id="rId47"/>
    <p:sldId id="316" r:id="rId48"/>
    <p:sldId id="322" r:id="rId49"/>
    <p:sldId id="466" r:id="rId50"/>
    <p:sldId id="321" r:id="rId51"/>
    <p:sldId id="345" r:id="rId52"/>
    <p:sldId id="344" r:id="rId53"/>
    <p:sldId id="319" r:id="rId54"/>
    <p:sldId id="490" r:id="rId55"/>
    <p:sldId id="468" r:id="rId56"/>
    <p:sldId id="320" r:id="rId57"/>
    <p:sldId id="346" r:id="rId58"/>
    <p:sldId id="489" r:id="rId59"/>
    <p:sldId id="323" r:id="rId60"/>
    <p:sldId id="470" r:id="rId61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0000"/>
    <a:srgbClr val="FFCCFF"/>
    <a:srgbClr val="FF9999"/>
    <a:srgbClr val="FFFFCC"/>
    <a:srgbClr val="FEB4B4"/>
    <a:srgbClr val="FFFFFF"/>
    <a:srgbClr val="FBB3B3"/>
    <a:srgbClr val="CC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D951-0225-4927-BE4C-5C37A1E7251D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D41-B76C-4E7A-B3CC-A71EB92F8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543800" cy="59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20822"/>
            <a:ext cx="7543801" cy="53545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20279-59E7-40CF-A8DD-E4FA84588C63}" type="datetimeFigureOut">
              <a:rPr kumimoji="1" lang="ja-JP" altLang="en-US" smtClean="0"/>
              <a:t>2018/8/16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7814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40.png"/><Relationship Id="rId2" Type="http://schemas.openxmlformats.org/officeDocument/2006/relationships/image" Target="../media/image18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5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21" Type="http://schemas.openxmlformats.org/officeDocument/2006/relationships/image" Target="../media/image58.png"/><Relationship Id="rId7" Type="http://schemas.openxmlformats.org/officeDocument/2006/relationships/image" Target="../media/image870.png"/><Relationship Id="rId12" Type="http://schemas.openxmlformats.org/officeDocument/2006/relationships/image" Target="../media/image55.png"/><Relationship Id="rId17" Type="http://schemas.openxmlformats.org/officeDocument/2006/relationships/image" Target="../media/image56.png"/><Relationship Id="rId2" Type="http://schemas.openxmlformats.org/officeDocument/2006/relationships/image" Target="../media/image820.png"/><Relationship Id="rId16" Type="http://schemas.openxmlformats.org/officeDocument/2006/relationships/image" Target="../media/image960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910.png"/><Relationship Id="rId15" Type="http://schemas.openxmlformats.org/officeDocument/2006/relationships/image" Target="../media/image950.png"/><Relationship Id="rId10" Type="http://schemas.openxmlformats.org/officeDocument/2006/relationships/image" Target="../media/image900.png"/><Relationship Id="rId19" Type="http://schemas.openxmlformats.org/officeDocument/2006/relationships/image" Target="../media/image990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1880.png"/><Relationship Id="rId3" Type="http://schemas.openxmlformats.org/officeDocument/2006/relationships/image" Target="../media/image60.png"/><Relationship Id="rId7" Type="http://schemas.openxmlformats.org/officeDocument/2006/relationships/image" Target="../media/image1821.png"/><Relationship Id="rId12" Type="http://schemas.openxmlformats.org/officeDocument/2006/relationships/image" Target="../media/image1870.png"/><Relationship Id="rId2" Type="http://schemas.openxmlformats.org/officeDocument/2006/relationships/image" Target="../media/image177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1.png"/><Relationship Id="rId11" Type="http://schemas.openxmlformats.org/officeDocument/2006/relationships/image" Target="../media/image1860.png"/><Relationship Id="rId15" Type="http://schemas.openxmlformats.org/officeDocument/2006/relationships/image" Target="../media/image62.png"/><Relationship Id="rId10" Type="http://schemas.openxmlformats.org/officeDocument/2006/relationships/image" Target="../media/image1850.png"/><Relationship Id="rId14" Type="http://schemas.openxmlformats.org/officeDocument/2006/relationships/image" Target="../media/image1890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4.png"/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65.png"/><Relationship Id="rId4" Type="http://schemas.openxmlformats.org/officeDocument/2006/relationships/image" Target="../media/image971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png"/><Relationship Id="rId3" Type="http://schemas.openxmlformats.org/officeDocument/2006/relationships/image" Target="../media/image2550.png"/><Relationship Id="rId12" Type="http://schemas.openxmlformats.org/officeDocument/2006/relationships/image" Target="../media/image2500.png"/><Relationship Id="rId2" Type="http://schemas.openxmlformats.org/officeDocument/2006/relationships/image" Target="../media/image24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5" Type="http://schemas.openxmlformats.org/officeDocument/2006/relationships/image" Target="../media/image2510.png"/><Relationship Id="rId10" Type="http://schemas.openxmlformats.org/officeDocument/2006/relationships/image" Target="../media/image2540.png"/><Relationship Id="rId4" Type="http://schemas.openxmlformats.org/officeDocument/2006/relationships/image" Target="../media/image157.png"/><Relationship Id="rId14" Type="http://schemas.openxmlformats.org/officeDocument/2006/relationships/image" Target="../media/image2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1.png"/><Relationship Id="rId7" Type="http://schemas.openxmlformats.org/officeDocument/2006/relationships/image" Target="../media/image9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0.png"/><Relationship Id="rId4" Type="http://schemas.openxmlformats.org/officeDocument/2006/relationships/image" Target="../media/image6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image" Target="../media/image2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05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5" Type="http://schemas.openxmlformats.org/officeDocument/2006/relationships/image" Target="../media/image180.png"/><Relationship Id="rId4" Type="http://schemas.openxmlformats.org/officeDocument/2006/relationships/image" Target="../media/image130.png"/><Relationship Id="rId1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image" Target="../media/image233.png"/><Relationship Id="rId21" Type="http://schemas.openxmlformats.org/officeDocument/2006/relationships/image" Target="../media/image41.png"/><Relationship Id="rId12" Type="http://schemas.openxmlformats.org/officeDocument/2006/relationships/image" Target="../media/image220.png"/><Relationship Id="rId17" Type="http://schemas.openxmlformats.org/officeDocument/2006/relationships/image" Target="../media/image221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88.png"/><Relationship Id="rId15" Type="http://schemas.openxmlformats.org/officeDocument/2006/relationships/image" Target="../media/image200.png"/><Relationship Id="rId23" Type="http://schemas.openxmlformats.org/officeDocument/2006/relationships/image" Target="../media/image271.png"/><Relationship Id="rId19" Type="http://schemas.openxmlformats.org/officeDocument/2006/relationships/image" Target="../media/image41.png"/><Relationship Id="rId14" Type="http://schemas.openxmlformats.org/officeDocument/2006/relationships/image" Target="../media/image222.png"/><Relationship Id="rId22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40.png"/><Relationship Id="rId3" Type="http://schemas.openxmlformats.org/officeDocument/2006/relationships/image" Target="../media/image263.png"/><Relationship Id="rId7" Type="http://schemas.openxmlformats.org/officeDocument/2006/relationships/image" Target="../media/image290.png"/><Relationship Id="rId12" Type="http://schemas.openxmlformats.org/officeDocument/2006/relationships/image" Target="../media/image330.png"/><Relationship Id="rId17" Type="http://schemas.openxmlformats.org/officeDocument/2006/relationships/image" Target="../media/image380.png"/><Relationship Id="rId2" Type="http://schemas.openxmlformats.org/officeDocument/2006/relationships/image" Target="../media/image262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5" Type="http://schemas.openxmlformats.org/officeDocument/2006/relationships/image" Target="../media/image360.png"/><Relationship Id="rId10" Type="http://schemas.openxmlformats.org/officeDocument/2006/relationships/image" Target="../media/image320.png"/><Relationship Id="rId4" Type="http://schemas.openxmlformats.org/officeDocument/2006/relationships/image" Target="../media/image38.png"/><Relationship Id="rId9" Type="http://schemas.openxmlformats.org/officeDocument/2006/relationships/image" Target="../media/image311.png"/><Relationship Id="rId14" Type="http://schemas.openxmlformats.org/officeDocument/2006/relationships/image" Target="../media/image3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2.png"/><Relationship Id="rId18" Type="http://schemas.openxmlformats.org/officeDocument/2006/relationships/image" Target="../media/image21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12" Type="http://schemas.openxmlformats.org/officeDocument/2006/relationships/image" Target="../media/image231.png"/><Relationship Id="rId17" Type="http://schemas.openxmlformats.org/officeDocument/2006/relationships/image" Target="../media/image218.png"/><Relationship Id="rId2" Type="http://schemas.openxmlformats.org/officeDocument/2006/relationships/image" Target="../media/image390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13.png"/><Relationship Id="rId5" Type="http://schemas.openxmlformats.org/officeDocument/2006/relationships/image" Target="../media/image42.png"/><Relationship Id="rId15" Type="http://schemas.openxmlformats.org/officeDocument/2006/relationships/image" Target="../media/image38.png"/><Relationship Id="rId10" Type="http://schemas.openxmlformats.org/officeDocument/2006/relationships/image" Target="../media/image212.png"/><Relationship Id="rId4" Type="http://schemas.openxmlformats.org/officeDocument/2006/relationships/image" Target="../media/image410.png"/><Relationship Id="rId9" Type="http://schemas.openxmlformats.org/officeDocument/2006/relationships/image" Target="../media/image230.png"/><Relationship Id="rId14" Type="http://schemas.openxmlformats.org/officeDocument/2006/relationships/image" Target="../media/image2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43.png"/><Relationship Id="rId3" Type="http://schemas.openxmlformats.org/officeDocument/2006/relationships/image" Target="../media/image263.png"/><Relationship Id="rId21" Type="http://schemas.openxmlformats.org/officeDocument/2006/relationships/image" Target="../media/image46.png"/><Relationship Id="rId12" Type="http://schemas.openxmlformats.org/officeDocument/2006/relationships/image" Target="../media/image330.png"/><Relationship Id="rId17" Type="http://schemas.openxmlformats.org/officeDocument/2006/relationships/image" Target="../media/image380.png"/><Relationship Id="rId2" Type="http://schemas.openxmlformats.org/officeDocument/2006/relationships/image" Target="../media/image262.png"/><Relationship Id="rId16" Type="http://schemas.openxmlformats.org/officeDocument/2006/relationships/image" Target="../media/image370.png"/><Relationship Id="rId20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5" Type="http://schemas.openxmlformats.org/officeDocument/2006/relationships/image" Target="../media/image360.png"/><Relationship Id="rId19" Type="http://schemas.openxmlformats.org/officeDocument/2006/relationships/image" Target="../media/image44.png"/><Relationship Id="rId4" Type="http://schemas.openxmlformats.org/officeDocument/2006/relationships/image" Target="../media/image38.png"/><Relationship Id="rId1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40.png"/><Relationship Id="rId3" Type="http://schemas.openxmlformats.org/officeDocument/2006/relationships/image" Target="../media/image470.png"/><Relationship Id="rId7" Type="http://schemas.openxmlformats.org/officeDocument/2006/relationships/image" Target="../media/image5100.png"/><Relationship Id="rId12" Type="http://schemas.openxmlformats.org/officeDocument/2006/relationships/image" Target="../media/image560.png"/><Relationship Id="rId17" Type="http://schemas.openxmlformats.org/officeDocument/2006/relationships/image" Target="../media/image630.png"/><Relationship Id="rId2" Type="http://schemas.openxmlformats.org/officeDocument/2006/relationships/image" Target="../media/image461.png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0.png"/><Relationship Id="rId19" Type="http://schemas.openxmlformats.org/officeDocument/2006/relationships/image" Target="../media/image65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1.png"/><Relationship Id="rId13" Type="http://schemas.openxmlformats.org/officeDocument/2006/relationships/image" Target="../media/image3060.png"/><Relationship Id="rId18" Type="http://schemas.openxmlformats.org/officeDocument/2006/relationships/image" Target="../media/image3111.png"/><Relationship Id="rId3" Type="http://schemas.openxmlformats.org/officeDocument/2006/relationships/image" Target="../media/image2960.png"/><Relationship Id="rId7" Type="http://schemas.openxmlformats.org/officeDocument/2006/relationships/image" Target="../media/image3000.png"/><Relationship Id="rId12" Type="http://schemas.openxmlformats.org/officeDocument/2006/relationships/image" Target="../media/image3050.png"/><Relationship Id="rId17" Type="http://schemas.openxmlformats.org/officeDocument/2006/relationships/image" Target="../media/image3130.png"/><Relationship Id="rId2" Type="http://schemas.openxmlformats.org/officeDocument/2006/relationships/image" Target="../media/image48.png"/><Relationship Id="rId16" Type="http://schemas.openxmlformats.org/officeDocument/2006/relationships/image" Target="../media/image30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90.png"/><Relationship Id="rId11" Type="http://schemas.openxmlformats.org/officeDocument/2006/relationships/image" Target="../media/image3040.png"/><Relationship Id="rId5" Type="http://schemas.openxmlformats.org/officeDocument/2006/relationships/image" Target="../media/image2980.png"/><Relationship Id="rId15" Type="http://schemas.openxmlformats.org/officeDocument/2006/relationships/image" Target="../media/image3080.png"/><Relationship Id="rId10" Type="http://schemas.openxmlformats.org/officeDocument/2006/relationships/image" Target="../media/image3030.png"/><Relationship Id="rId19" Type="http://schemas.openxmlformats.org/officeDocument/2006/relationships/image" Target="../media/image3120.png"/><Relationship Id="rId4" Type="http://schemas.openxmlformats.org/officeDocument/2006/relationships/image" Target="../media/image2970.png"/><Relationship Id="rId9" Type="http://schemas.openxmlformats.org/officeDocument/2006/relationships/image" Target="../media/image3020.png"/><Relationship Id="rId14" Type="http://schemas.openxmlformats.org/officeDocument/2006/relationships/image" Target="../media/image307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6766"/>
            <a:ext cx="2653146" cy="574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3949" y="1326988"/>
            <a:ext cx="7944889" cy="2926357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Recognizing hand-written digits using Neural </a:t>
            </a:r>
            <a:r>
              <a:rPr lang="en-US" altLang="ja-JP" sz="5400" dirty="0" smtClean="0"/>
              <a:t>Network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55" y="266766"/>
            <a:ext cx="11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Day 4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268413"/>
            <a:ext cx="5308600" cy="4929187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</a:t>
            </a:r>
            <a:r>
              <a:rPr lang="en-US" altLang="ja-JP" sz="2400" dirty="0"/>
              <a:t>A(:, 2:4)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A(:, 2) = [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1   3   4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5   0   8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9   2   0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</p:txBody>
      </p:sp>
      <p:sp>
        <p:nvSpPr>
          <p:cNvPr id="14339" name="テキスト ボックス 5"/>
          <p:cNvSpPr txBox="1">
            <a:spLocks noChangeArrowheads="1"/>
          </p:cNvSpPr>
          <p:nvPr/>
        </p:nvSpPr>
        <p:spPr bwMode="auto">
          <a:xfrm>
            <a:off x="2439988" y="1704975"/>
            <a:ext cx="3406775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A(:,2:3) is a sub-matrix with the last three columns of A.</a:t>
            </a:r>
          </a:p>
        </p:txBody>
      </p:sp>
      <p:sp>
        <p:nvSpPr>
          <p:cNvPr id="14340" name="テキスト ボックス 4"/>
          <p:cNvSpPr txBox="1">
            <a:spLocks noChangeArrowheads="1"/>
          </p:cNvSpPr>
          <p:nvPr/>
        </p:nvSpPr>
        <p:spPr bwMode="auto">
          <a:xfrm>
            <a:off x="2541588" y="3675063"/>
            <a:ext cx="3686175" cy="830262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A row or a column of a matrix can be deleted by setting it to a null vector, [ ].</a:t>
            </a:r>
          </a:p>
        </p:txBody>
      </p:sp>
      <p:grpSp>
        <p:nvGrpSpPr>
          <p:cNvPr id="14341" name="グループ化 1"/>
          <p:cNvGrpSpPr>
            <a:grpSpLocks/>
          </p:cNvGrpSpPr>
          <p:nvPr/>
        </p:nvGrpSpPr>
        <p:grpSpPr bwMode="auto">
          <a:xfrm>
            <a:off x="6046788" y="1268413"/>
            <a:ext cx="2665412" cy="2314575"/>
            <a:chOff x="6046788" y="1268413"/>
            <a:chExt cx="2665412" cy="2314575"/>
          </a:xfrm>
        </p:grpSpPr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6046788" y="2088744"/>
              <a:ext cx="2665412" cy="126230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5   6   0   8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9   1   2   0</a:t>
              </a:r>
            </a:p>
          </p:txBody>
        </p:sp>
        <p:sp>
          <p:nvSpPr>
            <p:cNvPr id="14344" name="Oval 12"/>
            <p:cNvSpPr>
              <a:spLocks noChangeArrowheads="1"/>
            </p:cNvSpPr>
            <p:nvPr/>
          </p:nvSpPr>
          <p:spPr bwMode="auto">
            <a:xfrm>
              <a:off x="7191522" y="1935019"/>
              <a:ext cx="1340918" cy="1647969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345" name="Line 13"/>
            <p:cNvSpPr>
              <a:spLocks noChangeShapeType="1"/>
            </p:cNvSpPr>
            <p:nvPr/>
          </p:nvSpPr>
          <p:spPr bwMode="auto">
            <a:xfrm>
              <a:off x="7191522" y="1686675"/>
              <a:ext cx="187971" cy="3546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46" name="Text Box 14"/>
            <p:cNvSpPr txBox="1">
              <a:spLocks noChangeArrowheads="1"/>
            </p:cNvSpPr>
            <p:nvPr/>
          </p:nvSpPr>
          <p:spPr bwMode="auto">
            <a:xfrm>
              <a:off x="6464278" y="1268413"/>
              <a:ext cx="1347613" cy="46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A(:, 2:4)</a:t>
              </a:r>
              <a:endParaRPr lang="ja-JP" altLang="en-US" sz="2400"/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(9)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</p:spTree>
    <p:extLst>
      <p:ext uri="{BB962C8B-B14F-4D97-AF65-F5344CB8AC3E}">
        <p14:creationId xmlns:p14="http://schemas.microsoft.com/office/powerpoint/2010/main" val="5638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4659312" cy="48561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</a:t>
            </a:r>
            <a:r>
              <a:rPr lang="en-US" altLang="ja-JP" sz="2400" dirty="0"/>
              <a:t>A(2:3, 2:4)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6   0   8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A(2:end, 3:4)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</p:txBody>
      </p:sp>
      <p:grpSp>
        <p:nvGrpSpPr>
          <p:cNvPr id="15363" name="グループ化 1"/>
          <p:cNvGrpSpPr>
            <a:grpSpLocks/>
          </p:cNvGrpSpPr>
          <p:nvPr/>
        </p:nvGrpSpPr>
        <p:grpSpPr bwMode="auto">
          <a:xfrm>
            <a:off x="5264150" y="1320800"/>
            <a:ext cx="3487738" cy="2562225"/>
            <a:chOff x="5264150" y="1320546"/>
            <a:chExt cx="3487528" cy="2562479"/>
          </a:xfrm>
        </p:grpSpPr>
        <p:sp>
          <p:nvSpPr>
            <p:cNvPr id="15371" name="Text Box 7"/>
            <p:cNvSpPr txBox="1">
              <a:spLocks noChangeArrowheads="1"/>
            </p:cNvSpPr>
            <p:nvPr/>
          </p:nvSpPr>
          <p:spPr bwMode="auto">
            <a:xfrm>
              <a:off x="5357404" y="2572945"/>
              <a:ext cx="2665888" cy="126267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5   6   0   8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9   1   2   0</a:t>
              </a: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6502343" y="2943919"/>
              <a:ext cx="1300159" cy="939106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6502343" y="2371589"/>
              <a:ext cx="439432" cy="5723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5264150" y="1950569"/>
              <a:ext cx="1670924" cy="461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A(2:3, 2:4)</a:t>
              </a:r>
              <a:endParaRPr lang="ja-JP" altLang="en-US" sz="2400"/>
            </a:p>
          </p:txBody>
        </p:sp>
        <p:sp>
          <p:nvSpPr>
            <p:cNvPr id="15375" name="Line 10"/>
            <p:cNvSpPr>
              <a:spLocks noChangeShapeType="1"/>
            </p:cNvSpPr>
            <p:nvPr/>
          </p:nvSpPr>
          <p:spPr bwMode="auto">
            <a:xfrm flipH="1">
              <a:off x="7653277" y="2177477"/>
              <a:ext cx="192566" cy="12199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6" name="Text Box 11"/>
            <p:cNvSpPr txBox="1">
              <a:spLocks noChangeArrowheads="1"/>
            </p:cNvSpPr>
            <p:nvPr/>
          </p:nvSpPr>
          <p:spPr bwMode="auto">
            <a:xfrm>
              <a:off x="6886987" y="1320546"/>
              <a:ext cx="1864691" cy="831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A(end, end)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=A(3,4)</a:t>
              </a:r>
              <a:endParaRPr lang="ja-JP" altLang="en-US" sz="2400"/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(10)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grpSp>
        <p:nvGrpSpPr>
          <p:cNvPr id="15365" name="グループ化 11"/>
          <p:cNvGrpSpPr>
            <a:grpSpLocks/>
          </p:cNvGrpSpPr>
          <p:nvPr/>
        </p:nvGrpSpPr>
        <p:grpSpPr bwMode="auto">
          <a:xfrm>
            <a:off x="5368925" y="4354513"/>
            <a:ext cx="2767013" cy="1903412"/>
            <a:chOff x="5580063" y="2636838"/>
            <a:chExt cx="2767966" cy="1903412"/>
          </a:xfrm>
        </p:grpSpPr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5580063" y="3231792"/>
              <a:ext cx="2767966" cy="1261107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5   6   0   8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9   1   2   0</a:t>
              </a:r>
            </a:p>
          </p:txBody>
        </p:sp>
        <p:sp>
          <p:nvSpPr>
            <p:cNvPr id="15368" name="Oval 12"/>
            <p:cNvSpPr>
              <a:spLocks noChangeArrowheads="1"/>
            </p:cNvSpPr>
            <p:nvPr/>
          </p:nvSpPr>
          <p:spPr bwMode="auto">
            <a:xfrm>
              <a:off x="7164150" y="3602307"/>
              <a:ext cx="893684" cy="937943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5369" name="Line 13"/>
            <p:cNvSpPr>
              <a:spLocks noChangeShapeType="1"/>
            </p:cNvSpPr>
            <p:nvPr/>
          </p:nvSpPr>
          <p:spPr bwMode="auto">
            <a:xfrm>
              <a:off x="7290826" y="3062185"/>
              <a:ext cx="261396" cy="5401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0" name="Text Box 14"/>
            <p:cNvSpPr txBox="1">
              <a:spLocks noChangeArrowheads="1"/>
            </p:cNvSpPr>
            <p:nvPr/>
          </p:nvSpPr>
          <p:spPr bwMode="auto">
            <a:xfrm>
              <a:off x="6077454" y="2636838"/>
              <a:ext cx="20949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A(2:end, 3:4)</a:t>
              </a:r>
              <a:endParaRPr lang="ja-JP" altLang="en-US" sz="2400"/>
            </a:p>
          </p:txBody>
        </p:sp>
      </p:grpSp>
      <p:sp>
        <p:nvSpPr>
          <p:cNvPr id="15366" name="Oval 12"/>
          <p:cNvSpPr>
            <a:spLocks noChangeArrowheads="1"/>
          </p:cNvSpPr>
          <p:nvPr/>
        </p:nvSpPr>
        <p:spPr bwMode="auto">
          <a:xfrm>
            <a:off x="7323138" y="3376613"/>
            <a:ext cx="454025" cy="477837"/>
          </a:xfrm>
          <a:prstGeom prst="ellipse">
            <a:avLst/>
          </a:prstGeom>
          <a:solidFill>
            <a:schemeClr val="accent1">
              <a:alpha val="36078"/>
            </a:schemeClr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6116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4759325" cy="48561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C=[1 3 5; 7 9 2; 4 6 8] </a:t>
            </a:r>
            <a:r>
              <a:rPr lang="en-US" altLang="ja-JP" sz="2400" b="1" dirty="0" smtClean="0"/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C</a:t>
            </a:r>
            <a:endParaRPr lang="en-US" altLang="ja-JP" sz="2400" b="1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C =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1   3   5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7   9   2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4   6   8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C(end:-1:1, :)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 smtClean="0"/>
              <a:t>ans</a:t>
            </a:r>
            <a:r>
              <a:rPr lang="en-US" altLang="ja-JP" sz="2400" dirty="0" smtClean="0"/>
              <a:t> =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  4   6   8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  7   9   2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         1   3   5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(11)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6388" name="テキスト ボックス 5"/>
          <p:cNvSpPr txBox="1">
            <a:spLocks noChangeArrowheads="1"/>
          </p:cNvSpPr>
          <p:nvPr/>
        </p:nvSpPr>
        <p:spPr bwMode="auto">
          <a:xfrm>
            <a:off x="2854325" y="2138363"/>
            <a:ext cx="5834063" cy="585787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MATLAB does not display output on the screen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when an operation ends with the semicolon(;).</a:t>
            </a:r>
          </a:p>
        </p:txBody>
      </p:sp>
      <p:sp>
        <p:nvSpPr>
          <p:cNvPr id="16389" name="テキスト ボックス 14"/>
          <p:cNvSpPr txBox="1">
            <a:spLocks noChangeArrowheads="1"/>
          </p:cNvSpPr>
          <p:nvPr/>
        </p:nvSpPr>
        <p:spPr bwMode="auto">
          <a:xfrm>
            <a:off x="2854325" y="2940050"/>
            <a:ext cx="5832475" cy="58578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check the C matrix again,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we simply type C.</a:t>
            </a:r>
          </a:p>
        </p:txBody>
      </p:sp>
      <p:cxnSp>
        <p:nvCxnSpPr>
          <p:cNvPr id="16390" name="直線矢印コネクタ 2"/>
          <p:cNvCxnSpPr>
            <a:cxnSpLocks noChangeShapeType="1"/>
          </p:cNvCxnSpPr>
          <p:nvPr/>
        </p:nvCxnSpPr>
        <p:spPr bwMode="auto">
          <a:xfrm flipH="1" flipV="1">
            <a:off x="3851564" y="1704109"/>
            <a:ext cx="864900" cy="434254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円/楕円 6"/>
          <p:cNvSpPr>
            <a:spLocks noChangeArrowheads="1"/>
          </p:cNvSpPr>
          <p:nvPr/>
        </p:nvSpPr>
        <p:spPr bwMode="auto">
          <a:xfrm>
            <a:off x="3562206" y="1429040"/>
            <a:ext cx="215900" cy="36353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0058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3924300" y="2887663"/>
            <a:ext cx="5053013" cy="3446462"/>
            <a:chOff x="2245" y="1570"/>
            <a:chExt cx="3183" cy="2171"/>
          </a:xfrm>
        </p:grpSpPr>
        <p:sp>
          <p:nvSpPr>
            <p:cNvPr id="17414" name="Text Box 4"/>
            <p:cNvSpPr txBox="1">
              <a:spLocks noChangeArrowheads="1"/>
            </p:cNvSpPr>
            <p:nvPr/>
          </p:nvSpPr>
          <p:spPr bwMode="auto">
            <a:xfrm>
              <a:off x="2336" y="1844"/>
              <a:ext cx="2041" cy="1411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A =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       5   6   7   8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       9   8   2   1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ja-JP" sz="2800"/>
            </a:p>
          </p:txBody>
        </p:sp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2653" y="2389"/>
              <a:ext cx="1525" cy="317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16" name="Oval 6"/>
            <p:cNvSpPr>
              <a:spLocks noChangeArrowheads="1"/>
            </p:cNvSpPr>
            <p:nvPr/>
          </p:nvSpPr>
          <p:spPr bwMode="auto">
            <a:xfrm>
              <a:off x="3515" y="2416"/>
              <a:ext cx="272" cy="273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 flipH="1">
              <a:off x="3787" y="2205"/>
              <a:ext cx="771" cy="32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4604" y="2069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A(2, 3)</a:t>
              </a:r>
              <a:endParaRPr lang="ja-JP" altLang="en-US" sz="2400"/>
            </a:p>
          </p:txBody>
        </p:sp>
        <p:sp>
          <p:nvSpPr>
            <p:cNvPr id="17419" name="Oval 9"/>
            <p:cNvSpPr>
              <a:spLocks noChangeArrowheads="1"/>
            </p:cNvSpPr>
            <p:nvPr/>
          </p:nvSpPr>
          <p:spPr bwMode="auto">
            <a:xfrm>
              <a:off x="3143" y="2026"/>
              <a:ext cx="363" cy="1087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 flipH="1">
              <a:off x="3333" y="1753"/>
              <a:ext cx="817" cy="2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4196" y="1570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A(:, 2)</a:t>
              </a:r>
              <a:endParaRPr lang="ja-JP" altLang="en-US" sz="2400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 flipH="1" flipV="1">
              <a:off x="4195" y="2568"/>
              <a:ext cx="363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4558" y="2614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A(2, :)</a:t>
              </a:r>
              <a:endParaRPr lang="ja-JP" altLang="en-US" sz="2400"/>
            </a:p>
          </p:txBody>
        </p:sp>
        <p:sp>
          <p:nvSpPr>
            <p:cNvPr id="17424" name="Oval 14"/>
            <p:cNvSpPr>
              <a:spLocks noChangeArrowheads="1"/>
            </p:cNvSpPr>
            <p:nvPr/>
          </p:nvSpPr>
          <p:spPr bwMode="auto">
            <a:xfrm>
              <a:off x="3840" y="2687"/>
              <a:ext cx="272" cy="273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 flipV="1">
              <a:off x="3696" y="2933"/>
              <a:ext cx="273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3379" y="3385"/>
              <a:ext cx="20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A(end, end)= A(3, 4)</a:t>
              </a:r>
            </a:p>
          </p:txBody>
        </p:sp>
        <p:sp>
          <p:nvSpPr>
            <p:cNvPr id="17427" name="AutoShape 17"/>
            <p:cNvSpPr>
              <a:spLocks noChangeArrowheads="1"/>
            </p:cNvSpPr>
            <p:nvPr/>
          </p:nvSpPr>
          <p:spPr bwMode="auto">
            <a:xfrm>
              <a:off x="2880" y="2407"/>
              <a:ext cx="907" cy="571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2245" y="3453"/>
              <a:ext cx="13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A(2:3, 1:3)</a:t>
              </a:r>
              <a:endParaRPr lang="ja-JP" altLang="en-US" sz="2400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 flipV="1">
              <a:off x="2671" y="2933"/>
              <a:ext cx="227" cy="5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7411" name="Rectangle 20"/>
          <p:cNvSpPr>
            <a:spLocks noChangeArrowheads="1"/>
          </p:cNvSpPr>
          <p:nvPr/>
        </p:nvSpPr>
        <p:spPr bwMode="auto">
          <a:xfrm>
            <a:off x="535781" y="1283711"/>
            <a:ext cx="7704138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400" dirty="0"/>
              <a:t>MATLAB supports a number of powerful indexing schemes that simplify array manipulation.  </a:t>
            </a:r>
          </a:p>
          <a:p>
            <a:pPr>
              <a:lnSpc>
                <a:spcPct val="90000"/>
              </a:lnSpc>
            </a:pPr>
            <a:r>
              <a:rPr lang="en-US" altLang="ja-JP" sz="2400" dirty="0"/>
              <a:t>Basic indexing in two dimensions is illustrated as below. </a:t>
            </a:r>
          </a:p>
        </p:txBody>
      </p:sp>
      <p:sp>
        <p:nvSpPr>
          <p:cNvPr id="17412" name="Rectangle 21"/>
          <p:cNvSpPr>
            <a:spLocks noChangeArrowheads="1"/>
          </p:cNvSpPr>
          <p:nvPr/>
        </p:nvSpPr>
        <p:spPr bwMode="auto">
          <a:xfrm>
            <a:off x="424656" y="3017261"/>
            <a:ext cx="330041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000"/>
              <a:t>A is given as the 4x4 matrix.</a:t>
            </a:r>
          </a:p>
          <a:p>
            <a:pPr>
              <a:lnSpc>
                <a:spcPct val="90000"/>
              </a:lnSpc>
            </a:pPr>
            <a:r>
              <a:rPr lang="en-US" altLang="ja-JP" sz="2000"/>
              <a:t>A(2, 3) and A(end, end) represent elements, respectively. </a:t>
            </a:r>
          </a:p>
          <a:p>
            <a:pPr>
              <a:lnSpc>
                <a:spcPct val="90000"/>
              </a:lnSpc>
            </a:pPr>
            <a:r>
              <a:rPr lang="en-US" altLang="ja-JP" sz="2000"/>
              <a:t>A(2, </a:t>
            </a:r>
            <a:r>
              <a:rPr lang="en-US" altLang="ja-JP" sz="2000">
                <a:sym typeface="Wingdings" panose="05000000000000000000" pitchFamily="2" charset="2"/>
              </a:rPr>
              <a:t>:) represents a row vector.</a:t>
            </a:r>
          </a:p>
          <a:p>
            <a:pPr>
              <a:lnSpc>
                <a:spcPct val="90000"/>
              </a:lnSpc>
            </a:pPr>
            <a:r>
              <a:rPr lang="en-US" altLang="ja-JP" sz="2000">
                <a:sym typeface="Wingdings" panose="05000000000000000000" pitchFamily="2" charset="2"/>
              </a:rPr>
              <a:t>A(:, 2) represents a column vector. </a:t>
            </a:r>
          </a:p>
          <a:p>
            <a:pPr>
              <a:lnSpc>
                <a:spcPct val="90000"/>
              </a:lnSpc>
            </a:pPr>
            <a:r>
              <a:rPr lang="en-US" altLang="ja-JP" sz="2000">
                <a:sym typeface="Wingdings" panose="05000000000000000000" pitchFamily="2" charset="2"/>
              </a:rPr>
              <a:t>A(2:3, 1:3) </a:t>
            </a:r>
            <a:r>
              <a:rPr lang="en-US" altLang="ja-JP" sz="2000"/>
              <a:t>represents a submatrix.   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(12)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3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Matrix Manipulations – Array Indexing )</a:t>
            </a:r>
          </a:p>
        </p:txBody>
      </p:sp>
    </p:spTree>
    <p:extLst>
      <p:ext uri="{BB962C8B-B14F-4D97-AF65-F5344CB8AC3E}">
        <p14:creationId xmlns:p14="http://schemas.microsoft.com/office/powerpoint/2010/main" val="39132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dirty="0"/>
              <a:t>Basic Operation in MATLAB (</a:t>
            </a:r>
            <a:r>
              <a:rPr lang="en-US" altLang="ja-JP" dirty="0" smtClean="0"/>
              <a:t>13)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8670" y="994255"/>
            <a:ext cx="8629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You can use a function such as zeros, ones and rand to create a matrix.</a:t>
            </a:r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387257" y="1601097"/>
            <a:ext cx="1611101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2894" y="1665224"/>
            <a:ext cx="1519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zeros(2,3)</a:t>
            </a:r>
          </a:p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pt-B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0   0   0</a:t>
            </a:r>
          </a:p>
          <a:p>
            <a:r>
              <a:rPr lang="pt-B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0   0   0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7894" y="1601097"/>
            <a:ext cx="1664998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85919" y="1665224"/>
            <a:ext cx="13437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ones(4,1)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62428" y="1601097"/>
            <a:ext cx="4001867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0454" y="1665224"/>
            <a:ext cx="3868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rand(3,4)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0.56688   0.87818   0.41082   0.62880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0.11144   0.60390   0.51978   0.82911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0.48224   0.80686   0.93745   0.39139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7257" y="3801849"/>
            <a:ext cx="862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To transpose a matrix, use a single quote </a:t>
            </a:r>
            <a:r>
              <a:rPr lang="en-US" altLang="ja-JP" dirty="0" smtClean="0"/>
              <a:t>(‘).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7257" y="4367523"/>
            <a:ext cx="2907005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2894" y="4431650"/>
            <a:ext cx="28582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c = [1 2 3; 4 5 6; 7 8 9]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1   2   3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4   5   6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7   8   9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444903" y="4367523"/>
            <a:ext cx="1611101" cy="17993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90540" y="4431650"/>
            <a:ext cx="15193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c'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1   4   7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2   5   8</a:t>
            </a:r>
          </a:p>
          <a:p>
            <a:r>
              <a:rPr lang="fr-FR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3   6   </a:t>
            </a:r>
            <a:r>
              <a:rPr lang="fr-FR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</a:t>
            </a:r>
            <a:endParaRPr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fr-FR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0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Matrix representation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48889" y="1613411"/>
            <a:ext cx="3402264" cy="3983501"/>
            <a:chOff x="413547" y="972695"/>
            <a:chExt cx="3402264" cy="3983501"/>
          </a:xfrm>
        </p:grpSpPr>
        <p:sp>
          <p:nvSpPr>
            <p:cNvPr id="5" name="楕円 4"/>
            <p:cNvSpPr/>
            <p:nvPr/>
          </p:nvSpPr>
          <p:spPr>
            <a:xfrm>
              <a:off x="2276259" y="972695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22" idx="6"/>
              <a:endCxn id="10" idx="2"/>
            </p:cNvCxnSpPr>
            <p:nvPr/>
          </p:nvCxnSpPr>
          <p:spPr>
            <a:xfrm>
              <a:off x="1100996" y="1257697"/>
              <a:ext cx="1185941" cy="135738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5" idx="2"/>
              <a:endCxn id="23" idx="7"/>
            </p:cNvCxnSpPr>
            <p:nvPr/>
          </p:nvCxnSpPr>
          <p:spPr>
            <a:xfrm flipH="1">
              <a:off x="1053240" y="1256879"/>
              <a:ext cx="1223019" cy="1302201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>
              <a:stCxn id="5" idx="2"/>
            </p:cNvCxnSpPr>
            <p:nvPr/>
          </p:nvCxnSpPr>
          <p:spPr>
            <a:xfrm flipH="1">
              <a:off x="761993" y="1256879"/>
              <a:ext cx="151426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5" idx="6"/>
            </p:cNvCxnSpPr>
            <p:nvPr/>
          </p:nvCxnSpPr>
          <p:spPr>
            <a:xfrm flipV="1">
              <a:off x="2898434" y="1256878"/>
              <a:ext cx="59834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/>
            <p:cNvSpPr/>
            <p:nvPr/>
          </p:nvSpPr>
          <p:spPr>
            <a:xfrm>
              <a:off x="2286937" y="2330899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/>
            <p:cNvCxnSpPr>
              <a:stCxn id="10" idx="6"/>
            </p:cNvCxnSpPr>
            <p:nvPr/>
          </p:nvCxnSpPr>
          <p:spPr>
            <a:xfrm flipV="1">
              <a:off x="2909112" y="2612730"/>
              <a:ext cx="587664" cy="23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10" idx="2"/>
            </p:cNvCxnSpPr>
            <p:nvPr/>
          </p:nvCxnSpPr>
          <p:spPr>
            <a:xfrm flipH="1">
              <a:off x="735896" y="2615083"/>
              <a:ext cx="155104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2393558" y="1541062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178919" y="1922243"/>
              <a:ext cx="30168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413547" y="1105186"/>
                  <a:ext cx="248223" cy="2033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47" y="1105186"/>
                  <a:ext cx="248223" cy="203380"/>
                </a:xfrm>
                <a:prstGeom prst="rect">
                  <a:avLst/>
                </a:prstGeom>
                <a:blipFill>
                  <a:blip r:embed="rId2"/>
                  <a:stretch>
                    <a:fillRect l="-19512" r="-12195" b="-5588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418777" y="2485606"/>
                  <a:ext cx="228372" cy="2033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77" y="2485606"/>
                  <a:ext cx="228372" cy="203380"/>
                </a:xfrm>
                <a:prstGeom prst="rect">
                  <a:avLst/>
                </a:prstGeom>
                <a:blipFill>
                  <a:blip r:embed="rId3"/>
                  <a:stretch>
                    <a:fillRect l="-27027" r="-21622" b="-5757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楕円 16"/>
            <p:cNvSpPr/>
            <p:nvPr/>
          </p:nvSpPr>
          <p:spPr>
            <a:xfrm>
              <a:off x="2286937" y="3684397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/>
            <p:cNvCxnSpPr>
              <a:stCxn id="17" idx="6"/>
            </p:cNvCxnSpPr>
            <p:nvPr/>
          </p:nvCxnSpPr>
          <p:spPr>
            <a:xfrm flipV="1">
              <a:off x="2909112" y="3966228"/>
              <a:ext cx="587664" cy="23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7" idx="2"/>
            </p:cNvCxnSpPr>
            <p:nvPr/>
          </p:nvCxnSpPr>
          <p:spPr>
            <a:xfrm flipH="1" flipV="1">
              <a:off x="735896" y="3967404"/>
              <a:ext cx="1551041" cy="11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13547" y="3764336"/>
                  <a:ext cx="22837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47" y="3764336"/>
                  <a:ext cx="22837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027" r="-21622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コネクタ 20"/>
            <p:cNvCxnSpPr>
              <a:stCxn id="23" idx="5"/>
              <a:endCxn id="17" idx="2"/>
            </p:cNvCxnSpPr>
            <p:nvPr/>
          </p:nvCxnSpPr>
          <p:spPr>
            <a:xfrm>
              <a:off x="1053240" y="2661847"/>
              <a:ext cx="1233697" cy="130673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/>
            <p:cNvSpPr/>
            <p:nvPr/>
          </p:nvSpPr>
          <p:spPr>
            <a:xfrm>
              <a:off x="955661" y="1185029"/>
              <a:ext cx="145335" cy="1453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/>
            <p:cNvSpPr/>
            <p:nvPr/>
          </p:nvSpPr>
          <p:spPr>
            <a:xfrm>
              <a:off x="929189" y="2537796"/>
              <a:ext cx="145335" cy="1453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/>
            <p:cNvSpPr/>
            <p:nvPr/>
          </p:nvSpPr>
          <p:spPr>
            <a:xfrm>
              <a:off x="959851" y="3902835"/>
              <a:ext cx="145335" cy="1453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>
              <a:stCxn id="5" idx="2"/>
              <a:endCxn id="24" idx="7"/>
            </p:cNvCxnSpPr>
            <p:nvPr/>
          </p:nvCxnSpPr>
          <p:spPr>
            <a:xfrm flipH="1">
              <a:off x="1083902" y="1256879"/>
              <a:ext cx="1192357" cy="266724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10" idx="2"/>
              <a:endCxn id="24" idx="6"/>
            </p:cNvCxnSpPr>
            <p:nvPr/>
          </p:nvCxnSpPr>
          <p:spPr>
            <a:xfrm flipH="1">
              <a:off x="1105186" y="2615083"/>
              <a:ext cx="1181751" cy="136042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>
              <a:off x="2401177" y="2901619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186538" y="3282800"/>
              <a:ext cx="247384" cy="25390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2348925" y="4205683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2134286" y="4586864"/>
              <a:ext cx="30168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31" name="直線コネクタ 30"/>
            <p:cNvCxnSpPr>
              <a:stCxn id="22" idx="5"/>
              <a:endCxn id="17" idx="2"/>
            </p:cNvCxnSpPr>
            <p:nvPr/>
          </p:nvCxnSpPr>
          <p:spPr>
            <a:xfrm>
              <a:off x="1079712" y="1309080"/>
              <a:ext cx="1207225" cy="26595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1829726" y="1047223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802142" y="1369656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28120" y="1700570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923526" y="2159693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802141" y="2472763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928120" y="2792931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942608" y="3236054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813275" y="3554334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846960" y="3877511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3532720" y="1068376"/>
                  <a:ext cx="277768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テキスト ボックス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720" y="1068376"/>
                  <a:ext cx="27776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2" r="-6667" b="-2391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3532720" y="2421176"/>
                  <a:ext cx="283091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6" name="テキスト ボックス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720" y="2421176"/>
                  <a:ext cx="2830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739" r="-6522" b="-2391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3531287" y="3777027"/>
                  <a:ext cx="283091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87" y="3777027"/>
                  <a:ext cx="28309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277" r="-6383" b="-2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正方形/長方形 43"/>
            <p:cNvSpPr/>
            <p:nvPr/>
          </p:nvSpPr>
          <p:spPr>
            <a:xfrm>
              <a:off x="2329732" y="1663167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354323" y="3017157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315628" y="4323547"/>
              <a:ext cx="267633" cy="282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4854079" y="1613411"/>
            <a:ext cx="3512681" cy="3712969"/>
            <a:chOff x="4838916" y="914399"/>
            <a:chExt cx="3512681" cy="3712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4838916" y="1663167"/>
                  <a:ext cx="655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92" name="テキスト ボックス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916" y="1663167"/>
                  <a:ext cx="65594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正方形/長方形 48"/>
            <p:cNvSpPr/>
            <p:nvPr/>
          </p:nvSpPr>
          <p:spPr>
            <a:xfrm>
              <a:off x="5692291" y="1036563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左大かっこ 49"/>
            <p:cNvSpPr/>
            <p:nvPr/>
          </p:nvSpPr>
          <p:spPr>
            <a:xfrm>
              <a:off x="5586049" y="914399"/>
              <a:ext cx="116760" cy="1783775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702809" y="1590257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5702809" y="2159693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6591702" y="1030601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602220" y="1584295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602220" y="2153731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7488227" y="1030601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7498745" y="1584295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7498745" y="2153731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左大かっこ 58"/>
            <p:cNvSpPr/>
            <p:nvPr/>
          </p:nvSpPr>
          <p:spPr>
            <a:xfrm flipH="1">
              <a:off x="8202928" y="914399"/>
              <a:ext cx="148669" cy="1783775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4838916" y="3592361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15" name="テキスト ボックス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916" y="3592361"/>
                  <a:ext cx="61427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正方形/長方形 60"/>
            <p:cNvSpPr/>
            <p:nvPr/>
          </p:nvSpPr>
          <p:spPr>
            <a:xfrm>
              <a:off x="5692291" y="2965757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左大かっこ 61"/>
            <p:cNvSpPr/>
            <p:nvPr/>
          </p:nvSpPr>
          <p:spPr>
            <a:xfrm>
              <a:off x="5586049" y="2843593"/>
              <a:ext cx="116760" cy="1783775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5702809" y="3519451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5702809" y="4088887"/>
              <a:ext cx="764603" cy="43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左大かっこ 64"/>
            <p:cNvSpPr/>
            <p:nvPr/>
          </p:nvSpPr>
          <p:spPr>
            <a:xfrm flipH="1">
              <a:off x="6452557" y="2843593"/>
              <a:ext cx="148669" cy="1783775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05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Feedforward calculation (review for Exercise1.5)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30944" y="877931"/>
                <a:ext cx="8024314" cy="1086553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Consider a following neural network which have 4 neurons in the hidden layer and 3 neurons in the output layer. </a:t>
                </a:r>
                <a:r>
                  <a:rPr lang="en-US" altLang="ja-JP" dirty="0"/>
                  <a:t>C</a:t>
                </a:r>
                <a:r>
                  <a:rPr lang="en-US" altLang="ja-JP" dirty="0" smtClean="0"/>
                  <a:t>alculate outputs where the inputs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dirty="0" smtClean="0"/>
                  <a:t>, weights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ja-JP" dirty="0" smtClean="0"/>
                  <a:t> and thresholds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altLang="ja-JP" dirty="0" smtClean="0"/>
                  <a:t> are given as follows by hand calculation.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44" y="877931"/>
                <a:ext cx="8024314" cy="1086553"/>
              </a:xfrm>
              <a:blipFill>
                <a:blip r:embed="rId2"/>
                <a:stretch>
                  <a:fillRect l="-836" t="-5618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/>
              <p:cNvSpPr txBox="1"/>
              <p:nvPr/>
            </p:nvSpPr>
            <p:spPr>
              <a:xfrm>
                <a:off x="1091301" y="5225243"/>
                <a:ext cx="799706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2" name="テキスト ボックス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01" y="5225243"/>
                <a:ext cx="799706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/>
              <p:cNvSpPr txBox="1"/>
              <p:nvPr/>
            </p:nvSpPr>
            <p:spPr>
              <a:xfrm>
                <a:off x="2255150" y="5218062"/>
                <a:ext cx="156594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3" name="テキスト ボックス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150" y="5218062"/>
                <a:ext cx="1565942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5460881" y="5370109"/>
                <a:ext cx="151836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81" y="5370109"/>
                <a:ext cx="1518364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4286021" y="5219858"/>
                <a:ext cx="812530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21" y="5219858"/>
                <a:ext cx="812530" cy="730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7277664" y="5371904"/>
                <a:ext cx="806631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64" y="5371904"/>
                <a:ext cx="806631" cy="46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/>
          <p:cNvGrpSpPr/>
          <p:nvPr/>
        </p:nvGrpSpPr>
        <p:grpSpPr>
          <a:xfrm>
            <a:off x="2537308" y="1729931"/>
            <a:ext cx="3823165" cy="3355270"/>
            <a:chOff x="2078845" y="1014501"/>
            <a:chExt cx="5021012" cy="4406519"/>
          </a:xfrm>
        </p:grpSpPr>
        <p:sp>
          <p:nvSpPr>
            <p:cNvPr id="90" name="楕円 89"/>
            <p:cNvSpPr/>
            <p:nvPr/>
          </p:nvSpPr>
          <p:spPr>
            <a:xfrm>
              <a:off x="3941557" y="1402644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1" name="直線コネクタ 90"/>
            <p:cNvCxnSpPr>
              <a:stCxn id="118" idx="6"/>
              <a:endCxn id="95" idx="2"/>
            </p:cNvCxnSpPr>
            <p:nvPr/>
          </p:nvCxnSpPr>
          <p:spPr>
            <a:xfrm>
              <a:off x="2766294" y="1687646"/>
              <a:ext cx="1185941" cy="135738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stCxn id="90" idx="2"/>
              <a:endCxn id="119" idx="7"/>
            </p:cNvCxnSpPr>
            <p:nvPr/>
          </p:nvCxnSpPr>
          <p:spPr>
            <a:xfrm flipH="1">
              <a:off x="2718538" y="1686828"/>
              <a:ext cx="1223019" cy="1302201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90" idx="2"/>
            </p:cNvCxnSpPr>
            <p:nvPr/>
          </p:nvCxnSpPr>
          <p:spPr>
            <a:xfrm flipH="1">
              <a:off x="2427291" y="1686828"/>
              <a:ext cx="151426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0" idx="6"/>
              <a:endCxn id="130" idx="2"/>
            </p:cNvCxnSpPr>
            <p:nvPr/>
          </p:nvCxnSpPr>
          <p:spPr>
            <a:xfrm>
              <a:off x="4563732" y="1686828"/>
              <a:ext cx="935131" cy="7214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楕円 94"/>
            <p:cNvSpPr/>
            <p:nvPr/>
          </p:nvSpPr>
          <p:spPr>
            <a:xfrm>
              <a:off x="3952235" y="2760848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6" name="直線矢印コネクタ 95"/>
            <p:cNvCxnSpPr>
              <a:stCxn id="95" idx="6"/>
              <a:endCxn id="130" idx="2"/>
            </p:cNvCxnSpPr>
            <p:nvPr/>
          </p:nvCxnSpPr>
          <p:spPr>
            <a:xfrm flipV="1">
              <a:off x="4574410" y="2408236"/>
              <a:ext cx="924453" cy="6367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95" idx="2"/>
            </p:cNvCxnSpPr>
            <p:nvPr/>
          </p:nvCxnSpPr>
          <p:spPr>
            <a:xfrm flipH="1">
              <a:off x="2401194" y="3045032"/>
              <a:ext cx="155104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4058856" y="1971011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3844217" y="2352192"/>
              <a:ext cx="362524" cy="4042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1</a:t>
              </a:r>
              <a:endParaRPr kumimoji="1" lang="ja-JP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2078845" y="1535135"/>
                  <a:ext cx="279913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06" name="テキスト ボックス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845" y="1535135"/>
                  <a:ext cx="279913" cy="282945"/>
                </a:xfrm>
                <a:prstGeom prst="rect">
                  <a:avLst/>
                </a:prstGeom>
                <a:blipFill>
                  <a:blip r:embed="rId8"/>
                  <a:stretch>
                    <a:fillRect l="-11429" r="-2857" b="-1428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/>
                <p:cNvSpPr txBox="1"/>
                <p:nvPr/>
              </p:nvSpPr>
              <p:spPr>
                <a:xfrm>
                  <a:off x="2084075" y="2915555"/>
                  <a:ext cx="228372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09" name="テキスト ボックス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075" y="2915555"/>
                  <a:ext cx="228372" cy="282945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1429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楕円 109"/>
            <p:cNvSpPr/>
            <p:nvPr/>
          </p:nvSpPr>
          <p:spPr>
            <a:xfrm>
              <a:off x="3952235" y="4114346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11" name="直線矢印コネクタ 110"/>
            <p:cNvCxnSpPr>
              <a:stCxn id="110" idx="6"/>
              <a:endCxn id="131" idx="2"/>
            </p:cNvCxnSpPr>
            <p:nvPr/>
          </p:nvCxnSpPr>
          <p:spPr>
            <a:xfrm flipV="1">
              <a:off x="4574410" y="3789350"/>
              <a:ext cx="924453" cy="6091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>
              <a:stCxn id="110" idx="2"/>
            </p:cNvCxnSpPr>
            <p:nvPr/>
          </p:nvCxnSpPr>
          <p:spPr>
            <a:xfrm flipH="1" flipV="1">
              <a:off x="2401194" y="4397353"/>
              <a:ext cx="1551041" cy="11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2078845" y="4194285"/>
                  <a:ext cx="228372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845" y="4194285"/>
                  <a:ext cx="228372" cy="282945"/>
                </a:xfrm>
                <a:prstGeom prst="rect">
                  <a:avLst/>
                </a:prstGeom>
                <a:blipFill>
                  <a:blip r:embed="rId10"/>
                  <a:stretch>
                    <a:fillRect l="-24138" r="-17241" b="-1428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コネクタ 116"/>
            <p:cNvCxnSpPr>
              <a:stCxn id="119" idx="5"/>
              <a:endCxn id="110" idx="2"/>
            </p:cNvCxnSpPr>
            <p:nvPr/>
          </p:nvCxnSpPr>
          <p:spPr>
            <a:xfrm>
              <a:off x="2718538" y="3091796"/>
              <a:ext cx="1233697" cy="130673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楕円 117"/>
            <p:cNvSpPr/>
            <p:nvPr/>
          </p:nvSpPr>
          <p:spPr>
            <a:xfrm>
              <a:off x="2620959" y="1614978"/>
              <a:ext cx="145335" cy="1453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19" name="楕円 118"/>
            <p:cNvSpPr/>
            <p:nvPr/>
          </p:nvSpPr>
          <p:spPr>
            <a:xfrm>
              <a:off x="2594487" y="2967745"/>
              <a:ext cx="145335" cy="1453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2625149" y="4332784"/>
              <a:ext cx="145335" cy="14533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21" name="直線コネクタ 120"/>
            <p:cNvCxnSpPr>
              <a:stCxn id="90" idx="2"/>
              <a:endCxn id="120" idx="7"/>
            </p:cNvCxnSpPr>
            <p:nvPr/>
          </p:nvCxnSpPr>
          <p:spPr>
            <a:xfrm flipH="1">
              <a:off x="2749200" y="1686828"/>
              <a:ext cx="1192357" cy="266724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95" idx="2"/>
              <a:endCxn id="120" idx="6"/>
            </p:cNvCxnSpPr>
            <p:nvPr/>
          </p:nvCxnSpPr>
          <p:spPr>
            <a:xfrm flipH="1">
              <a:off x="2770484" y="3045032"/>
              <a:ext cx="1181751" cy="136042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H="1">
              <a:off x="4066475" y="3331568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/>
            <p:cNvSpPr txBox="1"/>
            <p:nvPr/>
          </p:nvSpPr>
          <p:spPr>
            <a:xfrm>
              <a:off x="3851836" y="3712750"/>
              <a:ext cx="362524" cy="4042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1</a:t>
              </a:r>
              <a:endParaRPr kumimoji="1" lang="ja-JP" altLang="en-US" sz="1400" dirty="0"/>
            </a:p>
          </p:txBody>
        </p:sp>
        <p:cxnSp>
          <p:nvCxnSpPr>
            <p:cNvPr id="125" name="直線コネクタ 124"/>
            <p:cNvCxnSpPr/>
            <p:nvPr/>
          </p:nvCxnSpPr>
          <p:spPr>
            <a:xfrm flipH="1">
              <a:off x="4014223" y="4635632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/>
            <p:cNvSpPr txBox="1"/>
            <p:nvPr/>
          </p:nvSpPr>
          <p:spPr>
            <a:xfrm>
              <a:off x="3799584" y="5016813"/>
              <a:ext cx="362524" cy="4042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1</a:t>
              </a:r>
              <a:endParaRPr kumimoji="1" lang="ja-JP" altLang="en-US" sz="1400" dirty="0"/>
            </a:p>
          </p:txBody>
        </p:sp>
        <p:cxnSp>
          <p:nvCxnSpPr>
            <p:cNvPr id="128" name="直線コネクタ 127"/>
            <p:cNvCxnSpPr>
              <a:stCxn id="118" idx="5"/>
              <a:endCxn id="110" idx="2"/>
            </p:cNvCxnSpPr>
            <p:nvPr/>
          </p:nvCxnSpPr>
          <p:spPr>
            <a:xfrm>
              <a:off x="2745010" y="1739029"/>
              <a:ext cx="1207225" cy="265950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/>
            <p:cNvSpPr/>
            <p:nvPr/>
          </p:nvSpPr>
          <p:spPr>
            <a:xfrm>
              <a:off x="5498863" y="2124052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1" name="楕円 130"/>
            <p:cNvSpPr/>
            <p:nvPr/>
          </p:nvSpPr>
          <p:spPr>
            <a:xfrm>
              <a:off x="5498863" y="3505166"/>
              <a:ext cx="622175" cy="5683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32" name="直線矢印コネクタ 131"/>
            <p:cNvCxnSpPr>
              <a:stCxn id="90" idx="6"/>
              <a:endCxn id="131" idx="2"/>
            </p:cNvCxnSpPr>
            <p:nvPr/>
          </p:nvCxnSpPr>
          <p:spPr>
            <a:xfrm>
              <a:off x="4563732" y="1686828"/>
              <a:ext cx="935131" cy="21025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/>
            <p:cNvCxnSpPr>
              <a:stCxn id="95" idx="6"/>
              <a:endCxn id="131" idx="2"/>
            </p:cNvCxnSpPr>
            <p:nvPr/>
          </p:nvCxnSpPr>
          <p:spPr>
            <a:xfrm>
              <a:off x="4574410" y="3045032"/>
              <a:ext cx="924453" cy="7443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矢印コネクタ 134"/>
            <p:cNvCxnSpPr>
              <a:stCxn id="110" idx="6"/>
              <a:endCxn id="130" idx="2"/>
            </p:cNvCxnSpPr>
            <p:nvPr/>
          </p:nvCxnSpPr>
          <p:spPr>
            <a:xfrm flipV="1">
              <a:off x="4574410" y="2408236"/>
              <a:ext cx="924453" cy="199029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H="1">
              <a:off x="5536396" y="2652666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5321757" y="3033847"/>
              <a:ext cx="362524" cy="4042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1</a:t>
              </a:r>
              <a:endParaRPr kumimoji="1" lang="ja-JP" altLang="en-US" sz="1400" dirty="0"/>
            </a:p>
          </p:txBody>
        </p:sp>
        <p:cxnSp>
          <p:nvCxnSpPr>
            <p:cNvPr id="141" name="直線コネクタ 140"/>
            <p:cNvCxnSpPr/>
            <p:nvPr/>
          </p:nvCxnSpPr>
          <p:spPr>
            <a:xfrm flipH="1">
              <a:off x="5515993" y="4052174"/>
              <a:ext cx="154756" cy="476977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テキスト ボックス 141"/>
            <p:cNvSpPr txBox="1"/>
            <p:nvPr/>
          </p:nvSpPr>
          <p:spPr>
            <a:xfrm>
              <a:off x="5301354" y="4433355"/>
              <a:ext cx="362524" cy="40420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1</a:t>
              </a:r>
              <a:endParaRPr kumimoji="1" lang="ja-JP" altLang="en-US" sz="1400" dirty="0"/>
            </a:p>
          </p:txBody>
        </p:sp>
        <p:cxnSp>
          <p:nvCxnSpPr>
            <p:cNvPr id="143" name="直線コネクタ 142"/>
            <p:cNvCxnSpPr/>
            <p:nvPr/>
          </p:nvCxnSpPr>
          <p:spPr>
            <a:xfrm flipH="1">
              <a:off x="6121038" y="2408236"/>
              <a:ext cx="66126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 flipH="1">
              <a:off x="6121040" y="3808545"/>
              <a:ext cx="6612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/>
                <p:cNvSpPr txBox="1"/>
                <p:nvPr/>
              </p:nvSpPr>
              <p:spPr>
                <a:xfrm>
                  <a:off x="6835874" y="2259859"/>
                  <a:ext cx="263830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45" name="テキスト ボックス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874" y="2259859"/>
                  <a:ext cx="263830" cy="282945"/>
                </a:xfrm>
                <a:prstGeom prst="rect">
                  <a:avLst/>
                </a:prstGeom>
                <a:blipFill>
                  <a:blip r:embed="rId11"/>
                  <a:stretch>
                    <a:fillRect l="-12121" r="-3030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/>
                <p:cNvSpPr txBox="1"/>
                <p:nvPr/>
              </p:nvSpPr>
              <p:spPr>
                <a:xfrm>
                  <a:off x="6830554" y="3650849"/>
                  <a:ext cx="269303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46" name="テキスト ボックス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554" y="3650849"/>
                  <a:ext cx="269303" cy="282945"/>
                </a:xfrm>
                <a:prstGeom prst="rect">
                  <a:avLst/>
                </a:prstGeom>
                <a:blipFill>
                  <a:blip r:embed="rId12"/>
                  <a:stretch>
                    <a:fillRect l="-15152" r="-6061" b="-1428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正方形/長方形 146"/>
            <p:cNvSpPr/>
            <p:nvPr/>
          </p:nvSpPr>
          <p:spPr>
            <a:xfrm>
              <a:off x="3359006" y="1223238"/>
              <a:ext cx="473355" cy="33059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/>
                <p:cNvSpPr txBox="1"/>
                <p:nvPr/>
              </p:nvSpPr>
              <p:spPr>
                <a:xfrm>
                  <a:off x="3440191" y="1014501"/>
                  <a:ext cx="307365" cy="3637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48" name="テキスト ボックス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191" y="1014501"/>
                  <a:ext cx="307365" cy="363786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1282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正方形/長方形 148"/>
            <p:cNvSpPr/>
            <p:nvPr/>
          </p:nvSpPr>
          <p:spPr>
            <a:xfrm>
              <a:off x="4909006" y="1806695"/>
              <a:ext cx="473355" cy="24427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/>
                <p:cNvSpPr txBox="1"/>
                <p:nvPr/>
              </p:nvSpPr>
              <p:spPr>
                <a:xfrm>
                  <a:off x="5011833" y="1601679"/>
                  <a:ext cx="265260" cy="3637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150" name="テキスト ボックス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833" y="1601679"/>
                  <a:ext cx="265260" cy="363786"/>
                </a:xfrm>
                <a:prstGeom prst="rect">
                  <a:avLst/>
                </a:prstGeom>
                <a:blipFill>
                  <a:blip r:embed="rId14"/>
                  <a:stretch>
                    <a:fillRect l="-18182" r="-1818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/>
                <p:cNvSpPr txBox="1"/>
                <p:nvPr/>
              </p:nvSpPr>
              <p:spPr>
                <a:xfrm>
                  <a:off x="4134473" y="2152466"/>
                  <a:ext cx="274693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1" name="テキスト ボックス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473" y="2152466"/>
                  <a:ext cx="274693" cy="282945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428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/>
                <p:cNvSpPr txBox="1"/>
                <p:nvPr/>
              </p:nvSpPr>
              <p:spPr>
                <a:xfrm>
                  <a:off x="4152433" y="3476907"/>
                  <a:ext cx="280166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3" name="テキスト ボックス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33" y="3476907"/>
                  <a:ext cx="280166" cy="282945"/>
                </a:xfrm>
                <a:prstGeom prst="rect">
                  <a:avLst/>
                </a:prstGeom>
                <a:blipFill>
                  <a:blip r:embed="rId16"/>
                  <a:stretch>
                    <a:fillRect l="-20000" r="-5714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/>
                <p:cNvSpPr txBox="1"/>
                <p:nvPr/>
              </p:nvSpPr>
              <p:spPr>
                <a:xfrm>
                  <a:off x="4134473" y="4830406"/>
                  <a:ext cx="280166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4" name="テキスト ボックス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473" y="4830406"/>
                  <a:ext cx="280166" cy="282945"/>
                </a:xfrm>
                <a:prstGeom prst="rect">
                  <a:avLst/>
                </a:prstGeom>
                <a:blipFill>
                  <a:blip r:embed="rId17"/>
                  <a:stretch>
                    <a:fillRect l="-22857" r="-5714" b="-1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テキスト ボックス 155"/>
                <p:cNvSpPr txBox="1"/>
                <p:nvPr/>
              </p:nvSpPr>
              <p:spPr>
                <a:xfrm>
                  <a:off x="5658792" y="2833532"/>
                  <a:ext cx="259620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6" name="テキスト ボックス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92" y="2833532"/>
                  <a:ext cx="259620" cy="282945"/>
                </a:xfrm>
                <a:prstGeom prst="rect">
                  <a:avLst/>
                </a:prstGeom>
                <a:blipFill>
                  <a:blip r:embed="rId18"/>
                  <a:stretch>
                    <a:fillRect l="-12121" r="-3030" b="-1428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テキスト ボックス 156"/>
                <p:cNvSpPr txBox="1"/>
                <p:nvPr/>
              </p:nvSpPr>
              <p:spPr>
                <a:xfrm>
                  <a:off x="5658792" y="4215568"/>
                  <a:ext cx="265092" cy="28294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7" name="テキスト ボックス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92" y="4215568"/>
                  <a:ext cx="265092" cy="282945"/>
                </a:xfrm>
                <a:prstGeom prst="rect">
                  <a:avLst/>
                </a:prstGeom>
                <a:blipFill>
                  <a:blip r:embed="rId19"/>
                  <a:stretch>
                    <a:fillRect l="-12121" r="-3030" b="-1428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581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6448" y="148115"/>
            <a:ext cx="8617160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5617" y="1005894"/>
            <a:ext cx="7543801" cy="41116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Some of basic l</a:t>
            </a:r>
            <a:r>
              <a:rPr kumimoji="1" lang="en-US" altLang="ja-JP" dirty="0" smtClean="0"/>
              <a:t>ogic functions can be constructed </a:t>
            </a:r>
            <a:r>
              <a:rPr lang="en-US" altLang="ja-JP" dirty="0" smtClean="0"/>
              <a:t>with</a:t>
            </a:r>
            <a:r>
              <a:rPr kumimoji="1" lang="en-US" altLang="ja-JP" dirty="0" smtClean="0"/>
              <a:t> a formal neuron.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7079893" y="2293454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6048535" y="2064854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6188163" y="2803345"/>
            <a:ext cx="921937" cy="32117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4" y="1880539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850170" y="2969193"/>
                <a:ext cx="214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170" y="2969193"/>
                <a:ext cx="214712" cy="276999"/>
              </a:xfrm>
              <a:prstGeom prst="rect">
                <a:avLst/>
              </a:prstGeom>
              <a:blipFill>
                <a:blip r:embed="rId3"/>
                <a:stretch>
                  <a:fillRect l="-28571" r="-2857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771009" y="2639012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907311" y="203504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723033" y="2625579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33" y="2625579"/>
                <a:ext cx="181140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/>
          <p:cNvSpPr/>
          <p:nvPr/>
        </p:nvSpPr>
        <p:spPr>
          <a:xfrm rot="16200000">
            <a:off x="7463304" y="2298144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31766" y="2500512"/>
            <a:ext cx="189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9" y="2487080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386134" y="2312041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956100" y="2424620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956100" y="2859618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256435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57018" y="2679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8" y="2679188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>
            <a:stCxn id="18" idx="3"/>
          </p:cNvCxnSpPr>
          <p:nvPr/>
        </p:nvCxnSpPr>
        <p:spPr>
          <a:xfrm>
            <a:off x="2322050" y="2674951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2523175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矢印 29"/>
          <p:cNvSpPr/>
          <p:nvPr/>
        </p:nvSpPr>
        <p:spPr>
          <a:xfrm>
            <a:off x="4988899" y="2366162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7079892" y="456940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1" idx="1"/>
          </p:cNvCxnSpPr>
          <p:nvPr/>
        </p:nvCxnSpPr>
        <p:spPr>
          <a:xfrm>
            <a:off x="6048534" y="434080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1" idx="3"/>
          </p:cNvCxnSpPr>
          <p:nvPr/>
        </p:nvCxnSpPr>
        <p:spPr>
          <a:xfrm flipH="1">
            <a:off x="6048534" y="515931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3" y="4156494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71" y="5387839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771008" y="491496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6907310" y="431099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40649" y="4983526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463303" y="457409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531765" y="4776467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738" y="4763035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>
            <a:off x="995951" y="4716140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984181" y="5176523"/>
            <a:ext cx="474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4552354"/>
                <a:ext cx="276101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47" y="498914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7" y="4989145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280945" y="496647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2" y="4809833"/>
                <a:ext cx="186718" cy="276999"/>
              </a:xfrm>
              <a:prstGeom prst="rect">
                <a:avLst/>
              </a:prstGeom>
              <a:blipFill>
                <a:blip r:embed="rId19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486244" y="19767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p:sp>
        <p:nvSpPr>
          <p:cNvPr id="60" name="フローチャート: 記憶データ 59"/>
          <p:cNvSpPr/>
          <p:nvPr/>
        </p:nvSpPr>
        <p:spPr>
          <a:xfrm flipH="1">
            <a:off x="1262368" y="457348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79293" y="2151792"/>
              <a:ext cx="1198056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97964"/>
                  </p:ext>
                </p:extLst>
              </p:nvPr>
            </p:nvGraphicFramePr>
            <p:xfrm>
              <a:off x="3279293" y="2151792"/>
              <a:ext cx="1198056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515" t="-2174" r="-206061" b="-4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101515" t="-2174" r="-106061" b="-4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>
                        <a:blipFill>
                          <a:blip r:embed="rId20"/>
                          <a:stretch>
                            <a:fillRect l="-201515" t="-2174" r="-6061" b="-4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右矢印 69"/>
          <p:cNvSpPr/>
          <p:nvPr/>
        </p:nvSpPr>
        <p:spPr>
          <a:xfrm>
            <a:off x="5003923" y="463554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459052" y="421488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OR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955483" y="1772376"/>
            <a:ext cx="227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Truth table for AND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742214" y="4151367"/>
            <a:ext cx="251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Truth table for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76972" y="4492834"/>
              <a:ext cx="1198056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700067"/>
                  </p:ext>
                </p:extLst>
              </p:nvPr>
            </p:nvGraphicFramePr>
            <p:xfrm>
              <a:off x="3376972" y="4492834"/>
              <a:ext cx="1198056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515" t="-4348" r="-206061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101515" t="-4348" r="-106061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21"/>
                          <a:stretch>
                            <a:fillRect l="-201515" t="-4348" r="-6061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99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698" y="865216"/>
            <a:ext cx="8067937" cy="70595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NAND and </a:t>
            </a:r>
            <a:r>
              <a:rPr lang="en-US" altLang="ja-JP" dirty="0"/>
              <a:t>NOT gate </a:t>
            </a:r>
            <a:r>
              <a:rPr lang="en-US" altLang="ja-JP" dirty="0" smtClean="0"/>
              <a:t>can be constructed by using a negative values as weights and a threshold.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6898757" y="2498896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5867399" y="2270296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3"/>
          </p:cNvCxnSpPr>
          <p:nvPr/>
        </p:nvCxnSpPr>
        <p:spPr>
          <a:xfrm flipH="1">
            <a:off x="5867399" y="3088800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208598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36" y="331732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7589873" y="2844454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726175" y="224048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659514" y="2913013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16200000">
            <a:off x="7282168" y="2503586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50630" y="2705954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03" y="2692522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フローチャート: 論理積ゲート 17"/>
          <p:cNvSpPr/>
          <p:nvPr/>
        </p:nvSpPr>
        <p:spPr>
          <a:xfrm>
            <a:off x="1188154" y="2445338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829732" y="2557917"/>
            <a:ext cx="358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29732" y="3068623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0" y="2361502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2861530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/>
          <p:cNvCxnSpPr/>
          <p:nvPr/>
        </p:nvCxnSpPr>
        <p:spPr>
          <a:xfrm>
            <a:off x="2282190" y="2816499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59" y="2656892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6883733" y="466346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1" idx="2"/>
          </p:cNvCxnSpPr>
          <p:nvPr/>
        </p:nvCxnSpPr>
        <p:spPr>
          <a:xfrm flipH="1">
            <a:off x="5852375" y="500901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118" y="4850747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/>
          <p:cNvCxnSpPr>
            <a:stCxn id="31" idx="6"/>
          </p:cNvCxnSpPr>
          <p:nvPr/>
        </p:nvCxnSpPr>
        <p:spPr>
          <a:xfrm>
            <a:off x="7574849" y="5009018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452973" y="4718587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-2</a:t>
            </a:r>
            <a:endParaRPr kumimoji="1" lang="ja-JP" altLang="en-US" dirty="0"/>
          </a:p>
        </p:txBody>
      </p:sp>
      <p:sp>
        <p:nvSpPr>
          <p:cNvPr id="42" name="円弧 41"/>
          <p:cNvSpPr/>
          <p:nvPr/>
        </p:nvSpPr>
        <p:spPr>
          <a:xfrm rot="16200000">
            <a:off x="7267144" y="4668150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35606" y="4870518"/>
            <a:ext cx="1875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579" y="4857086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>
            <a:off x="830720" y="4966299"/>
            <a:ext cx="416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8" y="4810397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/>
          <p:cNvCxnSpPr/>
          <p:nvPr/>
        </p:nvCxnSpPr>
        <p:spPr>
          <a:xfrm>
            <a:off x="2125060" y="4973296"/>
            <a:ext cx="250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22" y="4810397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288264" y="208675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NAND</a:t>
            </a:r>
            <a:endParaRPr kumimoji="1" lang="ja-JP" altLang="en-US" dirty="0"/>
          </a:p>
        </p:txBody>
      </p:sp>
      <p:sp>
        <p:nvSpPr>
          <p:cNvPr id="26" name="楕円 25"/>
          <p:cNvSpPr/>
          <p:nvPr/>
        </p:nvSpPr>
        <p:spPr>
          <a:xfrm>
            <a:off x="2122702" y="2722564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/>
          <p:cNvSpPr/>
          <p:nvPr/>
        </p:nvSpPr>
        <p:spPr>
          <a:xfrm rot="5400000">
            <a:off x="1190189" y="4618534"/>
            <a:ext cx="829172" cy="7148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1962177" y="4886555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08764" y="4241034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55263" y="4707986"/>
              <a:ext cx="798704" cy="1022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50441"/>
                  </p:ext>
                </p:extLst>
              </p:nvPr>
            </p:nvGraphicFramePr>
            <p:xfrm>
              <a:off x="3455263" y="4707986"/>
              <a:ext cx="798704" cy="10224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515" t="-1786" r="-106061" b="-2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5"/>
                          <a:stretch>
                            <a:fillRect l="-101515" t="-1786" r="-6061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34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1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 smtClean="0"/>
                            <a:t>0</a:t>
                          </a:r>
                          <a:endParaRPr kumimoji="1" lang="ja-JP" altLang="en-US" sz="20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テキスト ボックス 59"/>
          <p:cNvSpPr txBox="1"/>
          <p:nvPr/>
        </p:nvSpPr>
        <p:spPr>
          <a:xfrm>
            <a:off x="2762579" y="1839224"/>
            <a:ext cx="236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Truth table for NAND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815989" y="4360325"/>
            <a:ext cx="212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Truth table for NOT</a:t>
            </a:r>
            <a:endParaRPr kumimoji="1" lang="ja-JP" altLang="en-US" dirty="0"/>
          </a:p>
        </p:txBody>
      </p:sp>
      <p:sp>
        <p:nvSpPr>
          <p:cNvPr id="63" name="右矢印 62"/>
          <p:cNvSpPr/>
          <p:nvPr/>
        </p:nvSpPr>
        <p:spPr>
          <a:xfrm>
            <a:off x="4988899" y="2567053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4988899" y="4704915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689024" y="5836808"/>
            <a:ext cx="6484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Any </a:t>
            </a:r>
            <a:r>
              <a:rPr lang="ja-JP" altLang="en-US" dirty="0"/>
              <a:t>logical circuits can be constructed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ja-JP" altLang="en-US" dirty="0"/>
              <a:t>only NAND </a:t>
            </a:r>
            <a:r>
              <a:rPr lang="ja-JP" altLang="en-US" dirty="0" smtClean="0"/>
              <a:t>gates</a:t>
            </a:r>
            <a:r>
              <a:rPr lang="en-US" altLang="ja-JP" dirty="0" smtClean="0"/>
              <a:t>.</a:t>
            </a:r>
            <a:endParaRPr lang="ja-JP" altLang="en-US" dirty="0"/>
          </a:p>
        </p:txBody>
      </p:sp>
      <p:sp>
        <p:nvSpPr>
          <p:cNvPr id="56" name="タイトル 1"/>
          <p:cNvSpPr>
            <a:spLocks noGrp="1"/>
          </p:cNvSpPr>
          <p:nvPr>
            <p:ph type="title"/>
          </p:nvPr>
        </p:nvSpPr>
        <p:spPr>
          <a:xfrm>
            <a:off x="302782" y="162910"/>
            <a:ext cx="838704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Representation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logic functions using formal neurons 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表 5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88861" y="2208556"/>
              <a:ext cx="1198056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00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表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06144"/>
                  </p:ext>
                </p:extLst>
              </p:nvPr>
            </p:nvGraphicFramePr>
            <p:xfrm>
              <a:off x="3288861" y="2208556"/>
              <a:ext cx="1198056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515" t="-2174" r="-206061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101515" t="-2174" r="-106061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6"/>
                          <a:stretch>
                            <a:fillRect l="-201515" t="-2174" r="-6061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Exercise2.1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0727" y="963180"/>
            <a:ext cx="804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Construct a NOR gate with a formal neuron by setting appropriate weights and a threshold.</a:t>
            </a:r>
            <a:endParaRPr kumimoji="1" lang="ja-JP" altLang="en-US" sz="2000" dirty="0"/>
          </a:p>
        </p:txBody>
      </p:sp>
      <p:sp>
        <p:nvSpPr>
          <p:cNvPr id="39" name="楕円 38"/>
          <p:cNvSpPr/>
          <p:nvPr/>
        </p:nvSpPr>
        <p:spPr>
          <a:xfrm>
            <a:off x="7056203" y="320134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endCxn id="39" idx="1"/>
          </p:cNvCxnSpPr>
          <p:nvPr/>
        </p:nvCxnSpPr>
        <p:spPr>
          <a:xfrm>
            <a:off x="6024845" y="2972749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3"/>
          </p:cNvCxnSpPr>
          <p:nvPr/>
        </p:nvCxnSpPr>
        <p:spPr>
          <a:xfrm flipH="1">
            <a:off x="6024845" y="3791253"/>
            <a:ext cx="1132570" cy="36702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4" y="278843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82" y="4019779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39" idx="6"/>
          </p:cNvCxnSpPr>
          <p:nvPr/>
        </p:nvCxnSpPr>
        <p:spPr>
          <a:xfrm>
            <a:off x="7747319" y="3546907"/>
            <a:ext cx="7565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円弧 49"/>
          <p:cNvSpPr/>
          <p:nvPr/>
        </p:nvSpPr>
        <p:spPr>
          <a:xfrm rot="16200000">
            <a:off x="7439614" y="3206039"/>
            <a:ext cx="626409" cy="697683"/>
          </a:xfrm>
          <a:prstGeom prst="arc">
            <a:avLst>
              <a:gd name="adj1" fmla="val 12533937"/>
              <a:gd name="adj2" fmla="val 199081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49" y="3394975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987178" y="3260370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987178" y="3771076"/>
            <a:ext cx="358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6" y="3063955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94" y="3563983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/>
          <p:cNvCxnSpPr/>
          <p:nvPr/>
        </p:nvCxnSpPr>
        <p:spPr>
          <a:xfrm>
            <a:off x="2439636" y="3518952"/>
            <a:ext cx="26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905" y="3359345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/>
          <p:cNvSpPr txBox="1"/>
          <p:nvPr/>
        </p:nvSpPr>
        <p:spPr>
          <a:xfrm>
            <a:off x="1445710" y="278921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NOR</a:t>
            </a:r>
            <a:endParaRPr kumimoji="1" lang="ja-JP" altLang="en-US" dirty="0"/>
          </a:p>
        </p:txBody>
      </p:sp>
      <p:sp>
        <p:nvSpPr>
          <p:cNvPr id="63" name="楕円 62"/>
          <p:cNvSpPr/>
          <p:nvPr/>
        </p:nvSpPr>
        <p:spPr>
          <a:xfrm>
            <a:off x="2280148" y="3425017"/>
            <a:ext cx="159488" cy="1594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891545" y="2315150"/>
            <a:ext cx="244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Truth table for NOR</a:t>
            </a:r>
            <a:endParaRPr kumimoji="1" lang="ja-JP" altLang="en-US" sz="2000" dirty="0"/>
          </a:p>
        </p:txBody>
      </p:sp>
      <p:sp>
        <p:nvSpPr>
          <p:cNvPr id="66" name="右矢印 65"/>
          <p:cNvSpPr/>
          <p:nvPr/>
        </p:nvSpPr>
        <p:spPr>
          <a:xfrm>
            <a:off x="5146345" y="3269506"/>
            <a:ext cx="376518" cy="63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記憶データ 59"/>
          <p:cNvSpPr/>
          <p:nvPr/>
        </p:nvSpPr>
        <p:spPr>
          <a:xfrm flipH="1">
            <a:off x="1244779" y="3107652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53591" y="2901761"/>
            <a:ext cx="397997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altLang="ja-JP" dirty="0" smtClean="0">
                <a:solidFill>
                  <a:schemeClr val="tx1"/>
                </a:solidFill>
              </a:rPr>
              <a:t>-2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578441" y="3824790"/>
            <a:ext cx="397997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altLang="ja-JP" dirty="0" smtClean="0">
                <a:solidFill>
                  <a:schemeClr val="tx1"/>
                </a:solidFill>
              </a:rPr>
              <a:t>-2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7252542" y="3339343"/>
            <a:ext cx="397997" cy="411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altLang="ja-JP" dirty="0" smtClean="0">
                <a:solidFill>
                  <a:schemeClr val="tx1"/>
                </a:solidFill>
              </a:rPr>
              <a:t>-1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表 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12731" y="2728961"/>
              <a:ext cx="1198056" cy="15516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表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198083"/>
                  </p:ext>
                </p:extLst>
              </p:nvPr>
            </p:nvGraphicFramePr>
            <p:xfrm>
              <a:off x="3512731" y="2728961"/>
              <a:ext cx="1198056" cy="15516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370293190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3103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515" t="-1961" r="-204545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103077" t="-1961" r="-10769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10"/>
                          <a:stretch>
                            <a:fillRect l="-200000" t="-1961" r="-6061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310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310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310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310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1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 smtClean="0"/>
                            <a:t>0</a:t>
                          </a:r>
                          <a:endParaRPr kumimoji="1" lang="ja-JP" altLang="en-US" sz="18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786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13146" y="950734"/>
            <a:ext cx="8161626" cy="3374378"/>
          </a:xfrm>
        </p:spPr>
        <p:txBody>
          <a:bodyPr>
            <a:normAutofit/>
          </a:bodyPr>
          <a:lstStyle/>
          <a:p>
            <a:r>
              <a:rPr kumimoji="1" lang="en-US" altLang="ja-JP" sz="6600" dirty="0" smtClean="0"/>
              <a:t>Review for the final test</a:t>
            </a:r>
            <a:endParaRPr kumimoji="1" lang="ja-JP" altLang="en-US" sz="66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6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 smtClean="0"/>
              <a:t>Review of Backpropagation</a:t>
            </a:r>
            <a:endParaRPr kumimoji="1" lang="ja-JP" altLang="en-US" sz="66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2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右矢印 113"/>
          <p:cNvSpPr/>
          <p:nvPr/>
        </p:nvSpPr>
        <p:spPr>
          <a:xfrm rot="10800000">
            <a:off x="7287515" y="4522462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矢印 118"/>
          <p:cNvSpPr/>
          <p:nvPr/>
        </p:nvSpPr>
        <p:spPr>
          <a:xfrm rot="10800000">
            <a:off x="6125939" y="3960216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10800000">
            <a:off x="6105719" y="5020223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矢印 117"/>
          <p:cNvSpPr/>
          <p:nvPr/>
        </p:nvSpPr>
        <p:spPr>
          <a:xfrm>
            <a:off x="7201019" y="1531251"/>
            <a:ext cx="1305497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右矢印 115"/>
          <p:cNvSpPr/>
          <p:nvPr/>
        </p:nvSpPr>
        <p:spPr>
          <a:xfrm>
            <a:off x="6218443" y="2018904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右矢印 114"/>
          <p:cNvSpPr/>
          <p:nvPr/>
        </p:nvSpPr>
        <p:spPr>
          <a:xfrm>
            <a:off x="6193356" y="952567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Outline</a:t>
            </a:r>
            <a:r>
              <a:rPr kumimoji="1" lang="en-US" altLang="ja-JP" dirty="0" smtClean="0"/>
              <a:t> of Learning Neural Network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32732" y="1574463"/>
            <a:ext cx="3467413" cy="12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/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Calculation for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outputs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from inputs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2732" y="1574463"/>
            <a:ext cx="346741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Feedforward calculation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32" y="3074240"/>
            <a:ext cx="3467413" cy="1253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LOSS Calculation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732732" y="4574017"/>
            <a:ext cx="3467413" cy="125351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Updating weights and biases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</a:t>
            </a:r>
            <a:r>
              <a:rPr lang="en-US" altLang="ja-JP" sz="2000" dirty="0" smtClean="0">
                <a:solidFill>
                  <a:schemeClr val="tx1"/>
                </a:solidFill>
              </a:rPr>
              <a:t>o reduce LOSS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2732" y="4574017"/>
            <a:ext cx="3467413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lt1"/>
                </a:solidFill>
              </a:rPr>
              <a:t>backwards propagation of LOSS</a:t>
            </a:r>
            <a:endParaRPr lang="ja-JP" altLang="en-US" sz="2000" dirty="0">
              <a:solidFill>
                <a:schemeClr val="lt1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 rot="10800000">
            <a:off x="2092388" y="2856235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092388" y="4360078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2092387" y="1360703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404254" y="1096067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9950" y="1096068"/>
            <a:ext cx="2168084" cy="16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-2033937" y="3531190"/>
            <a:ext cx="5008008" cy="13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1184" y="5994570"/>
            <a:ext cx="2196850" cy="137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404254" y="5827530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6407806" y="2425272"/>
            <a:ext cx="503403" cy="524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48" name="直線コネクタ 47"/>
          <p:cNvCxnSpPr>
            <a:stCxn id="10" idx="5"/>
            <a:endCxn id="47" idx="1"/>
          </p:cNvCxnSpPr>
          <p:nvPr/>
        </p:nvCxnSpPr>
        <p:spPr>
          <a:xfrm>
            <a:off x="5673081" y="1813171"/>
            <a:ext cx="808447" cy="68891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endCxn id="121" idx="6"/>
          </p:cNvCxnSpPr>
          <p:nvPr/>
        </p:nvCxnSpPr>
        <p:spPr>
          <a:xfrm flipH="1">
            <a:off x="5703299" y="2688926"/>
            <a:ext cx="684082" cy="763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855340" y="1630959"/>
                <a:ext cx="231430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40" y="1630959"/>
                <a:ext cx="231430" cy="224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926079" y="2584175"/>
                <a:ext cx="158283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079" y="2584175"/>
                <a:ext cx="158283" cy="224762"/>
              </a:xfrm>
              <a:prstGeom prst="rect">
                <a:avLst/>
              </a:prstGeom>
              <a:blipFill>
                <a:blip r:embed="rId3"/>
                <a:stretch>
                  <a:fillRect l="-19231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47" idx="6"/>
            <a:endCxn id="62" idx="2"/>
          </p:cNvCxnSpPr>
          <p:nvPr/>
        </p:nvCxnSpPr>
        <p:spPr>
          <a:xfrm flipV="1">
            <a:off x="6911209" y="2229450"/>
            <a:ext cx="650773" cy="4580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052612" y="2253477"/>
                <a:ext cx="382494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12" y="2253477"/>
                <a:ext cx="382494" cy="234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957448" y="2440315"/>
                <a:ext cx="382494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48" y="2440315"/>
                <a:ext cx="382494" cy="234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908028" y="2328202"/>
                <a:ext cx="273858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28" y="2328202"/>
                <a:ext cx="273858" cy="192873"/>
              </a:xfrm>
              <a:prstGeom prst="rect">
                <a:avLst/>
              </a:prstGeom>
              <a:blipFill>
                <a:blip r:embed="rId6"/>
                <a:stretch>
                  <a:fillRect l="-13333" r="-2222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楕円 55"/>
          <p:cNvSpPr/>
          <p:nvPr/>
        </p:nvSpPr>
        <p:spPr>
          <a:xfrm>
            <a:off x="6413871" y="1515636"/>
            <a:ext cx="503403" cy="524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/>
          <p:cNvCxnSpPr>
            <a:stCxn id="56" idx="6"/>
            <a:endCxn id="62" idx="2"/>
          </p:cNvCxnSpPr>
          <p:nvPr/>
        </p:nvCxnSpPr>
        <p:spPr>
          <a:xfrm>
            <a:off x="6917275" y="1777903"/>
            <a:ext cx="644707" cy="4515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5964116" y="1535679"/>
                <a:ext cx="377981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116" y="1535679"/>
                <a:ext cx="377981" cy="234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954783" y="1718015"/>
                <a:ext cx="377981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83" y="1718015"/>
                <a:ext cx="377981" cy="234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/>
          <p:cNvCxnSpPr>
            <a:stCxn id="56" idx="2"/>
            <a:endCxn id="121" idx="7"/>
          </p:cNvCxnSpPr>
          <p:nvPr/>
        </p:nvCxnSpPr>
        <p:spPr>
          <a:xfrm flipH="1">
            <a:off x="5680119" y="1777903"/>
            <a:ext cx="733752" cy="8626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6"/>
          </p:cNvCxnSpPr>
          <p:nvPr/>
        </p:nvCxnSpPr>
        <p:spPr>
          <a:xfrm flipV="1">
            <a:off x="5696261" y="1754521"/>
            <a:ext cx="698703" cy="26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/>
          <p:cNvSpPr/>
          <p:nvPr/>
        </p:nvSpPr>
        <p:spPr>
          <a:xfrm>
            <a:off x="7561982" y="1967181"/>
            <a:ext cx="503403" cy="524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7190600" y="1839304"/>
                <a:ext cx="350170" cy="23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20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00" y="1839304"/>
                <a:ext cx="350170" cy="2347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7175553" y="2126690"/>
                <a:ext cx="279640" cy="23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53" y="2126690"/>
                <a:ext cx="279640" cy="234751"/>
              </a:xfrm>
              <a:prstGeom prst="rect">
                <a:avLst/>
              </a:prstGeom>
              <a:blipFill>
                <a:blip r:embed="rId10"/>
                <a:stretch>
                  <a:fillRect l="-6522" r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>
            <a:stCxn id="62" idx="6"/>
          </p:cNvCxnSpPr>
          <p:nvPr/>
        </p:nvCxnSpPr>
        <p:spPr>
          <a:xfrm>
            <a:off x="8065384" y="2229449"/>
            <a:ext cx="459799" cy="50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8525182" y="2103636"/>
                <a:ext cx="14475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82" y="2103636"/>
                <a:ext cx="144756" cy="246221"/>
              </a:xfrm>
              <a:prstGeom prst="rect">
                <a:avLst/>
              </a:prstGeom>
              <a:blipFill>
                <a:blip r:embed="rId11"/>
                <a:stretch>
                  <a:fillRect l="-33333" r="-500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/>
          <p:cNvCxnSpPr/>
          <p:nvPr/>
        </p:nvCxnSpPr>
        <p:spPr>
          <a:xfrm flipV="1">
            <a:off x="6472101" y="2927058"/>
            <a:ext cx="105660" cy="206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6465566" y="2033226"/>
            <a:ext cx="105660" cy="206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6529351" y="2124175"/>
                <a:ext cx="152045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51" y="2124175"/>
                <a:ext cx="152045" cy="224762"/>
              </a:xfrm>
              <a:prstGeom prst="rect">
                <a:avLst/>
              </a:prstGeom>
              <a:blipFill>
                <a:blip r:embed="rId12"/>
                <a:stretch>
                  <a:fillRect l="-36000" r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/>
          <p:cNvCxnSpPr/>
          <p:nvPr/>
        </p:nvCxnSpPr>
        <p:spPr>
          <a:xfrm flipV="1">
            <a:off x="7659869" y="2491717"/>
            <a:ext cx="105660" cy="206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698499" y="2561721"/>
                <a:ext cx="152045" cy="22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99" y="2561721"/>
                <a:ext cx="152045" cy="224762"/>
              </a:xfrm>
              <a:prstGeom prst="rect">
                <a:avLst/>
              </a:prstGeom>
              <a:blipFill>
                <a:blip r:embed="rId13"/>
                <a:stretch>
                  <a:fillRect l="-24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コネクタ 73"/>
          <p:cNvCxnSpPr/>
          <p:nvPr/>
        </p:nvCxnSpPr>
        <p:spPr>
          <a:xfrm flipH="1">
            <a:off x="5098590" y="2696556"/>
            <a:ext cx="46158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081312" y="1749810"/>
            <a:ext cx="47717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6501919" y="3042666"/>
                <a:ext cx="152045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919" y="3042666"/>
                <a:ext cx="152045" cy="224762"/>
              </a:xfrm>
              <a:prstGeom prst="rect">
                <a:avLst/>
              </a:prstGeom>
              <a:blipFill>
                <a:blip r:embed="rId14"/>
                <a:stretch>
                  <a:fillRect l="-40000"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6938703" y="1534523"/>
                <a:ext cx="273858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703" y="1534523"/>
                <a:ext cx="273858" cy="192873"/>
              </a:xfrm>
              <a:prstGeom prst="rect">
                <a:avLst/>
              </a:prstGeom>
              <a:blipFill>
                <a:blip r:embed="rId15"/>
                <a:stretch>
                  <a:fillRect l="-13333" r="-222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楕円 82"/>
          <p:cNvSpPr/>
          <p:nvPr/>
        </p:nvSpPr>
        <p:spPr>
          <a:xfrm>
            <a:off x="6435088" y="5456724"/>
            <a:ext cx="503403" cy="524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4" name="直線コネクタ 83"/>
          <p:cNvCxnSpPr>
            <a:stCxn id="126" idx="5"/>
            <a:endCxn id="83" idx="1"/>
          </p:cNvCxnSpPr>
          <p:nvPr/>
        </p:nvCxnSpPr>
        <p:spPr>
          <a:xfrm>
            <a:off x="5738072" y="4820212"/>
            <a:ext cx="770738" cy="71332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3" idx="2"/>
            <a:endCxn id="127" idx="6"/>
          </p:cNvCxnSpPr>
          <p:nvPr/>
        </p:nvCxnSpPr>
        <p:spPr>
          <a:xfrm flipH="1">
            <a:off x="5774875" y="5718991"/>
            <a:ext cx="660213" cy="85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3" idx="6"/>
            <a:endCxn id="98" idx="2"/>
          </p:cNvCxnSpPr>
          <p:nvPr/>
        </p:nvCxnSpPr>
        <p:spPr>
          <a:xfrm flipV="1">
            <a:off x="6938491" y="5260902"/>
            <a:ext cx="650773" cy="4580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6043792" y="5269875"/>
                <a:ext cx="382494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92" y="5269875"/>
                <a:ext cx="382494" cy="2347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/>
              <p:cNvSpPr txBox="1"/>
              <p:nvPr/>
            </p:nvSpPr>
            <p:spPr>
              <a:xfrm>
                <a:off x="5948701" y="5512098"/>
                <a:ext cx="382494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テキスト ボックス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01" y="5512098"/>
                <a:ext cx="382494" cy="234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6935310" y="5359654"/>
                <a:ext cx="273858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310" y="5359654"/>
                <a:ext cx="273858" cy="192873"/>
              </a:xfrm>
              <a:prstGeom prst="rect">
                <a:avLst/>
              </a:prstGeom>
              <a:blipFill>
                <a:blip r:embed="rId6"/>
                <a:stretch>
                  <a:fillRect l="-13333" r="-2222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楕円 91"/>
          <p:cNvSpPr/>
          <p:nvPr/>
        </p:nvSpPr>
        <p:spPr>
          <a:xfrm>
            <a:off x="6441154" y="4547088"/>
            <a:ext cx="503403" cy="524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93" name="直線矢印コネクタ 92"/>
          <p:cNvCxnSpPr>
            <a:stCxn id="92" idx="6"/>
            <a:endCxn id="98" idx="2"/>
          </p:cNvCxnSpPr>
          <p:nvPr/>
        </p:nvCxnSpPr>
        <p:spPr>
          <a:xfrm>
            <a:off x="6944557" y="4809355"/>
            <a:ext cx="644707" cy="4515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6066478" y="4417057"/>
                <a:ext cx="377981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78" y="4417057"/>
                <a:ext cx="377981" cy="234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5989842" y="4759113"/>
                <a:ext cx="377981" cy="234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42" y="4759113"/>
                <a:ext cx="377981" cy="234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/>
          <p:cNvCxnSpPr>
            <a:stCxn id="92" idx="2"/>
            <a:endCxn id="127" idx="7"/>
          </p:cNvCxnSpPr>
          <p:nvPr/>
        </p:nvCxnSpPr>
        <p:spPr>
          <a:xfrm flipH="1">
            <a:off x="5751695" y="4809355"/>
            <a:ext cx="689459" cy="86220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V="1">
            <a:off x="5704124" y="4746617"/>
            <a:ext cx="755815" cy="29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楕円 97"/>
          <p:cNvSpPr/>
          <p:nvPr/>
        </p:nvSpPr>
        <p:spPr>
          <a:xfrm>
            <a:off x="7589264" y="4998633"/>
            <a:ext cx="503403" cy="524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7259074" y="4892447"/>
                <a:ext cx="350169" cy="23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120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074" y="4892447"/>
                <a:ext cx="350169" cy="2347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/>
              <p:cNvSpPr txBox="1"/>
              <p:nvPr/>
            </p:nvSpPr>
            <p:spPr>
              <a:xfrm>
                <a:off x="7159342" y="5198782"/>
                <a:ext cx="279640" cy="23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42" y="5198782"/>
                <a:ext cx="279640" cy="234751"/>
              </a:xfrm>
              <a:prstGeom prst="rect">
                <a:avLst/>
              </a:prstGeom>
              <a:blipFill>
                <a:blip r:embed="rId10"/>
                <a:stretch>
                  <a:fillRect l="-6522" r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コネクタ 100"/>
          <p:cNvCxnSpPr>
            <a:stCxn id="98" idx="6"/>
          </p:cNvCxnSpPr>
          <p:nvPr/>
        </p:nvCxnSpPr>
        <p:spPr>
          <a:xfrm>
            <a:off x="8092666" y="5260901"/>
            <a:ext cx="459798" cy="50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/>
              <p:cNvSpPr txBox="1"/>
              <p:nvPr/>
            </p:nvSpPr>
            <p:spPr>
              <a:xfrm>
                <a:off x="8583600" y="5134167"/>
                <a:ext cx="14475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テキスト ボックス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600" y="5134167"/>
                <a:ext cx="144756" cy="246221"/>
              </a:xfrm>
              <a:prstGeom prst="rect">
                <a:avLst/>
              </a:prstGeom>
              <a:blipFill>
                <a:blip r:embed="rId17"/>
                <a:stretch>
                  <a:fillRect l="-33333" r="-50000" b="-1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/>
          <p:cNvCxnSpPr/>
          <p:nvPr/>
        </p:nvCxnSpPr>
        <p:spPr>
          <a:xfrm flipV="1">
            <a:off x="6499383" y="5958510"/>
            <a:ext cx="105660" cy="206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V="1">
            <a:off x="6492848" y="5064678"/>
            <a:ext cx="105660" cy="206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6556633" y="5155627"/>
                <a:ext cx="152045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633" y="5155627"/>
                <a:ext cx="152045" cy="224762"/>
              </a:xfrm>
              <a:prstGeom prst="rect">
                <a:avLst/>
              </a:prstGeom>
              <a:blipFill>
                <a:blip r:embed="rId18"/>
                <a:stretch>
                  <a:fillRect l="-40000" r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コネクタ 105"/>
          <p:cNvCxnSpPr/>
          <p:nvPr/>
        </p:nvCxnSpPr>
        <p:spPr>
          <a:xfrm flipV="1">
            <a:off x="7687151" y="5523169"/>
            <a:ext cx="105660" cy="2065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7725781" y="5593173"/>
                <a:ext cx="152045" cy="224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81" y="5593173"/>
                <a:ext cx="152045" cy="224762"/>
              </a:xfrm>
              <a:prstGeom prst="rect">
                <a:avLst/>
              </a:prstGeom>
              <a:blipFill>
                <a:blip r:embed="rId19"/>
                <a:stretch>
                  <a:fillRect l="-20000" r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/>
              <p:cNvSpPr txBox="1"/>
              <p:nvPr/>
            </p:nvSpPr>
            <p:spPr>
              <a:xfrm>
                <a:off x="6529201" y="6074118"/>
                <a:ext cx="152045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テキスト ボックス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01" y="6074118"/>
                <a:ext cx="152045" cy="224762"/>
              </a:xfrm>
              <a:prstGeom prst="rect">
                <a:avLst/>
              </a:prstGeom>
              <a:blipFill>
                <a:blip r:embed="rId20"/>
                <a:stretch>
                  <a:fillRect l="-36000"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/>
              <p:cNvSpPr txBox="1"/>
              <p:nvPr/>
            </p:nvSpPr>
            <p:spPr>
              <a:xfrm>
                <a:off x="6965985" y="4565975"/>
                <a:ext cx="273858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テキスト ボックス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85" y="4565975"/>
                <a:ext cx="273858" cy="192873"/>
              </a:xfrm>
              <a:prstGeom prst="rect">
                <a:avLst/>
              </a:prstGeom>
              <a:blipFill>
                <a:blip r:embed="rId15"/>
                <a:stretch>
                  <a:fillRect l="-13333" r="-2222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/>
          <p:cNvSpPr/>
          <p:nvPr/>
        </p:nvSpPr>
        <p:spPr>
          <a:xfrm>
            <a:off x="5537978" y="1678068"/>
            <a:ext cx="158283" cy="158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/>
          <p:cNvSpPr/>
          <p:nvPr/>
        </p:nvSpPr>
        <p:spPr>
          <a:xfrm>
            <a:off x="5545016" y="2617415"/>
            <a:ext cx="158283" cy="158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/>
              <p:cNvSpPr txBox="1"/>
              <p:nvPr/>
            </p:nvSpPr>
            <p:spPr>
              <a:xfrm>
                <a:off x="4920331" y="4638000"/>
                <a:ext cx="231430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テキスト ボックス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331" y="4638000"/>
                <a:ext cx="231430" cy="22476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/>
              <p:cNvSpPr txBox="1"/>
              <p:nvPr/>
            </p:nvSpPr>
            <p:spPr>
              <a:xfrm>
                <a:off x="4972654" y="5602768"/>
                <a:ext cx="158283" cy="2247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テキスト ボックス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54" y="5602768"/>
                <a:ext cx="158283" cy="224762"/>
              </a:xfrm>
              <a:prstGeom prst="rect">
                <a:avLst/>
              </a:prstGeom>
              <a:blipFill>
                <a:blip r:embed="rId22"/>
                <a:stretch>
                  <a:fillRect l="-23077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コネクタ 123"/>
          <p:cNvCxnSpPr/>
          <p:nvPr/>
        </p:nvCxnSpPr>
        <p:spPr>
          <a:xfrm flipH="1">
            <a:off x="5161900" y="5733932"/>
            <a:ext cx="46158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H="1">
            <a:off x="5146303" y="4756851"/>
            <a:ext cx="47717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/>
          <p:cNvSpPr/>
          <p:nvPr/>
        </p:nvSpPr>
        <p:spPr>
          <a:xfrm>
            <a:off x="5602969" y="4685109"/>
            <a:ext cx="158283" cy="158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/>
          <p:cNvSpPr/>
          <p:nvPr/>
        </p:nvSpPr>
        <p:spPr>
          <a:xfrm>
            <a:off x="5616592" y="5648381"/>
            <a:ext cx="158283" cy="1582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5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正方形/長方形 76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77" name="正方形/長方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下矢印 77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691" y="3632963"/>
            <a:ext cx="513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calculate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slope</a:t>
            </a:r>
            <a:r>
              <a:rPr kumimoji="1" lang="en-US" altLang="ja-JP" sz="2400" dirty="0" smtClean="0"/>
              <a:t> of 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The slope is calculated by </a:t>
                </a:r>
                <a:r>
                  <a:rPr lang="en-US" altLang="ja-JP" sz="2400" dirty="0"/>
                  <a:t>partial </a:t>
                </a:r>
                <a:r>
                  <a:rPr lang="en-US" altLang="ja-JP" sz="2400" dirty="0" smtClean="0"/>
                  <a:t>derivative of Loss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 smtClean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blipFill>
                <a:blip r:embed="rId4"/>
                <a:stretch>
                  <a:fillRect l="-1904" t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51" name="楕円 50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endCxn id="6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51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1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1" idx="6"/>
              <a:endCxn id="6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>
              <a:stCxn id="60" idx="6"/>
              <a:endCxn id="6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endCxn id="6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テキスト ボックス 79"/>
            <p:cNvSpPr txBox="1"/>
            <p:nvPr/>
          </p:nvSpPr>
          <p:spPr>
            <a:xfrm>
              <a:off x="4803888" y="2839223"/>
              <a:ext cx="1091208" cy="850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1" name="下矢印 80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テキスト ボックス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14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下矢印 85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左右矢印 86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【Review】 How </a:t>
            </a:r>
            <a:r>
              <a:rPr lang="en-US" altLang="ja-JP" dirty="0"/>
              <a:t>can we reduce the LOSS 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90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en-US" altLang="ja-JP" dirty="0"/>
              <a:t>R</a:t>
            </a:r>
            <a:r>
              <a:rPr lang="en-US" altLang="ja-JP" dirty="0" smtClean="0"/>
              <a:t>eview】 How </a:t>
            </a:r>
            <a:r>
              <a:rPr lang="en-US" altLang="ja-JP" dirty="0"/>
              <a:t>can we reduce the </a:t>
            </a:r>
            <a:r>
              <a:rPr lang="en-US" altLang="ja-JP" dirty="0" smtClean="0"/>
              <a:t>LOSS 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7617099" y="3772440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200" dirty="0" smtClean="0"/>
                  <a:t> is negative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  <a:blipFill>
                <a:blip r:embed="rId3"/>
                <a:stretch>
                  <a:fillRect r="-437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2465958" y="2160314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blipFill>
                <a:blip r:embed="rId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893852" y="3782705"/>
            <a:ext cx="7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449139" y="1107808"/>
            <a:ext cx="0" cy="293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5647" y="738576"/>
            <a:ext cx="632064" cy="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>
          <a:xfrm flipH="1">
            <a:off x="4300925" y="3541468"/>
            <a:ext cx="1" cy="25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767165" y="3776603"/>
            <a:ext cx="6354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1449139" y="3167932"/>
            <a:ext cx="3974087" cy="41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450223" y="2544446"/>
            <a:ext cx="4646" cy="524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5322572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3200" dirty="0" smtClean="0"/>
                  <a:t> </a:t>
                </a:r>
                <a:r>
                  <a:rPr lang="en-US" altLang="ja-JP" sz="3200" dirty="0" smtClean="0"/>
                  <a:t>is positive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  <a:blipFill>
                <a:blip r:embed="rId6"/>
                <a:stretch>
                  <a:fillRect r="-455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矢印 18"/>
          <p:cNvSpPr/>
          <p:nvPr/>
        </p:nvSpPr>
        <p:spPr>
          <a:xfrm rot="7200000">
            <a:off x="5540425" y="3090512"/>
            <a:ext cx="267557" cy="41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2342517" y="2544949"/>
            <a:ext cx="0" cy="1227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360354" y="3776603"/>
            <a:ext cx="557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1449139" y="2544949"/>
            <a:ext cx="9112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459437" y="3169649"/>
            <a:ext cx="0" cy="463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280265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21138" y="1314607"/>
            <a:ext cx="2572326" cy="2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blipFill>
                <a:blip r:embed="rId7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 19"/>
          <p:cNvSpPr/>
          <p:nvPr/>
        </p:nvSpPr>
        <p:spPr>
          <a:xfrm>
            <a:off x="1081679" y="1168718"/>
            <a:ext cx="6444966" cy="2381657"/>
          </a:xfrm>
          <a:custGeom>
            <a:avLst/>
            <a:gdLst>
              <a:gd name="connsiteX0" fmla="*/ 0 w 5438693"/>
              <a:gd name="connsiteY0" fmla="*/ 87464 h 2266265"/>
              <a:gd name="connsiteX1" fmla="*/ 2743200 w 5438693"/>
              <a:gd name="connsiteY1" fmla="*/ 2266122 h 2266265"/>
              <a:gd name="connsiteX2" fmla="*/ 5438693 w 5438693"/>
              <a:gd name="connsiteY2" fmla="*/ 0 h 226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693" h="2266265">
                <a:moveTo>
                  <a:pt x="0" y="87464"/>
                </a:moveTo>
                <a:cubicBezTo>
                  <a:pt x="918375" y="1184081"/>
                  <a:pt x="1836751" y="2280699"/>
                  <a:pt x="2743200" y="2266122"/>
                </a:cubicBezTo>
                <a:cubicBezTo>
                  <a:pt x="3649649" y="2251545"/>
                  <a:pt x="4544171" y="1125772"/>
                  <a:pt x="543869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581827" y="2249395"/>
            <a:ext cx="2299838" cy="146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楕円 74"/>
          <p:cNvSpPr/>
          <p:nvPr/>
        </p:nvSpPr>
        <p:spPr>
          <a:xfrm>
            <a:off x="4227603" y="3462452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07692" y="3772440"/>
            <a:ext cx="287168" cy="552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918939" y="4304246"/>
            <a:ext cx="444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Best point! (global minimum)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5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165250" y="3867444"/>
            <a:ext cx="8892462" cy="2395133"/>
          </a:xfrm>
          <a:prstGeom prst="roundRect">
            <a:avLst>
              <a:gd name="adj" fmla="val 6915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正方形/長方形 7"/>
          <p:cNvSpPr/>
          <p:nvPr/>
        </p:nvSpPr>
        <p:spPr>
          <a:xfrm>
            <a:off x="1474123" y="1952561"/>
            <a:ext cx="6241473" cy="173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en-US" altLang="ja-JP" dirty="0" err="1"/>
              <a:t>R</a:t>
            </a:r>
            <a:r>
              <a:rPr lang="en-US" altLang="ja-JP" dirty="0" err="1" smtClean="0"/>
              <a:t>eview】How</a:t>
            </a:r>
            <a:r>
              <a:rPr lang="en-US" altLang="ja-JP" dirty="0" smtClean="0"/>
              <a:t> </a:t>
            </a:r>
            <a:r>
              <a:rPr lang="en-US" altLang="ja-JP" dirty="0"/>
              <a:t>can we reduce the LOSS 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Therefore, we can decline LOSS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is updated as follows.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09" y="1191491"/>
                <a:ext cx="8248412" cy="477888"/>
              </a:xfrm>
              <a:prstGeom prst="rect">
                <a:avLst/>
              </a:prstGeom>
              <a:blipFill>
                <a:blip r:embed="rId2"/>
                <a:stretch>
                  <a:fillRect l="-1109" t="-8861" r="-222" b="-25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848196" y="1767895"/>
            <a:ext cx="310302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Update function for weights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ja-JP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873" y="1952561"/>
                <a:ext cx="4759036" cy="1149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105096" y="3151598"/>
                <a:ext cx="2973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W</a:t>
                </a:r>
                <a:r>
                  <a:rPr lang="en-US" altLang="ja-JP" sz="2400" dirty="0" smtClean="0"/>
                  <a:t>e call 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learning rate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6" y="3151598"/>
                <a:ext cx="2973635" cy="461665"/>
              </a:xfrm>
              <a:prstGeom prst="rect">
                <a:avLst/>
              </a:prstGeom>
              <a:blipFill>
                <a:blip r:embed="rId4"/>
                <a:stretch>
                  <a:fillRect l="-3074" t="-10526" r="-2254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4143" y="3971770"/>
                <a:ext cx="8723569" cy="805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 smtClean="0">
                    <a:solidFill>
                      <a:schemeClr val="bg1"/>
                    </a:solidFill>
                  </a:rPr>
                  <a:t>The </a:t>
                </a:r>
                <a:r>
                  <a:rPr lang="en-US" altLang="ja-JP" sz="2800" dirty="0">
                    <a:solidFill>
                      <a:schemeClr val="bg1"/>
                    </a:solidFill>
                  </a:rPr>
                  <a:t>most important question is how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  <m:r>
                      <a:rPr lang="en-US" altLang="ja-JP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3" y="3971770"/>
                <a:ext cx="8723569" cy="805862"/>
              </a:xfrm>
              <a:prstGeom prst="rect">
                <a:avLst/>
              </a:prstGeom>
              <a:blipFill>
                <a:blip r:embed="rId5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"/>
              <p:cNvSpPr>
                <a:spLocks noChangeArrowheads="1"/>
              </p:cNvSpPr>
              <p:nvPr/>
            </p:nvSpPr>
            <p:spPr bwMode="auto">
              <a:xfrm>
                <a:off x="434277" y="4999357"/>
                <a:ext cx="8448013" cy="11444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ja-JP" altLang="ja-JP" sz="28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inherit"/>
                  </a:rPr>
                  <a:t>Or, it is necessary to design each function so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ja-JP" altLang="ja-JP" sz="28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inherit"/>
                  </a:rPr>
                  <a:t> can be calculated</a:t>
                </a:r>
                <a:r>
                  <a:rPr kumimoji="0" lang="en-US" altLang="ja-JP" sz="28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ea typeface="inherit"/>
                  </a:rPr>
                  <a:t>.</a:t>
                </a:r>
                <a:r>
                  <a:rPr kumimoji="0" lang="ja-JP" altLang="ja-JP" sz="280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77" y="4999357"/>
                <a:ext cx="8448013" cy="1144416"/>
              </a:xfrm>
              <a:prstGeom prst="rect">
                <a:avLst/>
              </a:prstGeom>
              <a:blipFill>
                <a:blip r:embed="rId6"/>
                <a:stretch>
                  <a:fillRect l="-2525" r="-1804" b="-186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0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02677" y="1893126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2071319" y="1664526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071319" y="2238684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5218" y="148021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8" y="148021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795218" y="20569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8" y="2056912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3793793" y="2238684"/>
            <a:ext cx="2795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100249" y="2820909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206567" y="179355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67" y="179355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2294982" y="2482524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886751" y="158633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51" y="1586335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681646" y="194366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46" y="1943669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32689" y="23515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89" y="235152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4375294" y="198256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61" y="2062120"/>
            <a:ext cx="508816" cy="37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>
                    <a:solidFill>
                      <a:srgbClr val="FF0000"/>
                    </a:solidFill>
                  </a:rPr>
                  <a:t>we want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blipFill>
                <a:blip r:embed="rId13"/>
                <a:stretch>
                  <a:fillRect l="-2717" b="-4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5580489" y="197271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687711" y="2090334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11" y="2090334"/>
                <a:ext cx="579967" cy="276999"/>
              </a:xfrm>
              <a:prstGeom prst="rect">
                <a:avLst/>
              </a:prstGeom>
              <a:blipFill>
                <a:blip r:embed="rId14"/>
                <a:stretch>
                  <a:fillRect l="-8421" r="-10526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679676" y="1449455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76" y="1449455"/>
                <a:ext cx="374244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5867688" y="1733956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3981726" y="178890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26" y="1788906"/>
                <a:ext cx="183960" cy="276999"/>
              </a:xfrm>
              <a:prstGeom prst="rect">
                <a:avLst/>
              </a:prstGeom>
              <a:blipFill>
                <a:blip r:embed="rId16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302848" y="1639665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2772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吹き出し 57"/>
          <p:cNvSpPr/>
          <p:nvPr/>
        </p:nvSpPr>
        <p:spPr>
          <a:xfrm>
            <a:off x="3929679" y="5271419"/>
            <a:ext cx="4988734" cy="1263178"/>
          </a:xfrm>
          <a:prstGeom prst="wedgeRectCallout">
            <a:avLst>
              <a:gd name="adj1" fmla="val 6864"/>
              <a:gd name="adj2" fmla="val -3038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1663792" y="4038892"/>
            <a:ext cx="4988734" cy="912860"/>
          </a:xfrm>
          <a:prstGeom prst="wedgeRectCallout">
            <a:avLst>
              <a:gd name="adj1" fmla="val -4133"/>
              <a:gd name="adj2" fmla="val -26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28146" y="2807237"/>
            <a:ext cx="2842375" cy="996998"/>
          </a:xfrm>
          <a:prstGeom prst="wedgeRectCallout">
            <a:avLst>
              <a:gd name="adj1" fmla="val -24632"/>
              <a:gd name="adj2" fmla="val -10172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5167308" y="6165265"/>
            <a:ext cx="29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724237" y="2932885"/>
                <a:ext cx="2539958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7" y="2932885"/>
                <a:ext cx="2539958" cy="7750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2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8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20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22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69" name="右矢印 6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6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7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右矢印 7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8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318647" y="1291589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704200" y="168913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373104" y="1689989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66" y="1689122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6124602" y="3962902"/>
            <a:ext cx="2307374" cy="941848"/>
          </a:xfrm>
          <a:prstGeom prst="wedgeRectCallout">
            <a:avLst>
              <a:gd name="adj1" fmla="val -18706"/>
              <a:gd name="adj2" fmla="val -137506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3449616" y="3927180"/>
            <a:ext cx="2381493" cy="996509"/>
          </a:xfrm>
          <a:prstGeom prst="wedgeRectCallout">
            <a:avLst>
              <a:gd name="adj1" fmla="val 15293"/>
              <a:gd name="adj2" fmla="val -128964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189804" y="3918413"/>
            <a:ext cx="3150383" cy="996998"/>
          </a:xfrm>
          <a:prstGeom prst="wedgeRectCallout">
            <a:avLst>
              <a:gd name="adj1" fmla="val 6449"/>
              <a:gd name="adj2" fmla="val -116983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【Review】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516288" y="248913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84930" y="283468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13860" y="3416913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708593" y="3078528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640363" y="258683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30" y="2666388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5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67917" y="22439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12" name="右矢印 11"/>
          <p:cNvSpPr/>
          <p:nvPr/>
        </p:nvSpPr>
        <p:spPr>
          <a:xfrm rot="10800000">
            <a:off x="2222139" y="2617555"/>
            <a:ext cx="2379320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252254" y="4022299"/>
                <a:ext cx="1064074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4" y="4022299"/>
                <a:ext cx="1064074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767161" y="4062185"/>
                <a:ext cx="915122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61" y="4062185"/>
                <a:ext cx="915122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449617" y="4012191"/>
                <a:ext cx="916598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17" y="4012191"/>
                <a:ext cx="916598" cy="8568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6343459" y="4051125"/>
                <a:ext cx="1732858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59" y="4051125"/>
                <a:ext cx="1732858" cy="765402"/>
              </a:xfrm>
              <a:prstGeom prst="rect">
                <a:avLst/>
              </a:prstGeom>
              <a:blipFill>
                <a:blip r:embed="rId10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矢印 44"/>
          <p:cNvSpPr/>
          <p:nvPr/>
        </p:nvSpPr>
        <p:spPr>
          <a:xfrm rot="10800000">
            <a:off x="5284975" y="2586837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33912" y="5621841"/>
            <a:ext cx="3800856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614714" y="1736435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14" y="1736435"/>
                <a:ext cx="728745" cy="730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14038" y="1722260"/>
                <a:ext cx="2187421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38" y="1722260"/>
                <a:ext cx="2187421" cy="730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352418" y="5258841"/>
            <a:ext cx="12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Chain rule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2834" y="1309856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4" y="1309856"/>
                <a:ext cx="2326752" cy="7294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11948843">
            <a:off x="479497" y="2262760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449616" y="811794"/>
            <a:ext cx="325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2060"/>
                </a:solidFill>
              </a:rPr>
              <a:t>Backward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 calculation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47265" y="21225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65" y="2122581"/>
                <a:ext cx="317138" cy="276999"/>
              </a:xfrm>
              <a:prstGeom prst="rect">
                <a:avLst/>
              </a:prstGeom>
              <a:blipFill>
                <a:blip r:embed="rId15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987362" y="2571058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62" y="2571058"/>
                <a:ext cx="441903" cy="276999"/>
              </a:xfrm>
              <a:prstGeom prst="rect">
                <a:avLst/>
              </a:prstGeom>
              <a:blipFill>
                <a:blip r:embed="rId1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257847" y="2978909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47" y="2978909"/>
                <a:ext cx="182999" cy="276999"/>
              </a:xfrm>
              <a:prstGeom prst="rect">
                <a:avLst/>
              </a:prstGeom>
              <a:blipFill>
                <a:blip r:embed="rId1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7215487" y="4122673"/>
            <a:ext cx="975120" cy="588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463635" y="4122673"/>
            <a:ext cx="975120" cy="588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616576" y="4165234"/>
            <a:ext cx="514881" cy="588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1236717" y="4156574"/>
            <a:ext cx="514881" cy="5884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直線矢印コネクタ 10"/>
          <p:cNvCxnSpPr>
            <a:endCxn id="59" idx="2"/>
          </p:cNvCxnSpPr>
          <p:nvPr/>
        </p:nvCxnSpPr>
        <p:spPr>
          <a:xfrm flipH="1" flipV="1">
            <a:off x="5979087" y="2466635"/>
            <a:ext cx="475244" cy="159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745561" y="2461703"/>
            <a:ext cx="288738" cy="1560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687042" y="2087360"/>
            <a:ext cx="1310215" cy="196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6" idx="0"/>
            <a:endCxn id="64" idx="0"/>
          </p:cNvCxnSpPr>
          <p:nvPr/>
        </p:nvCxnSpPr>
        <p:spPr>
          <a:xfrm rot="16200000" flipH="1" flipV="1">
            <a:off x="4783136" y="494038"/>
            <a:ext cx="867" cy="2391033"/>
          </a:xfrm>
          <a:prstGeom prst="bentConnector3">
            <a:avLst>
              <a:gd name="adj1" fmla="val -263667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65" idx="0"/>
            <a:endCxn id="62" idx="0"/>
          </p:cNvCxnSpPr>
          <p:nvPr/>
        </p:nvCxnSpPr>
        <p:spPr>
          <a:xfrm rot="16200000" flipV="1">
            <a:off x="2013040" y="783027"/>
            <a:ext cx="379281" cy="1432939"/>
          </a:xfrm>
          <a:prstGeom prst="bentConnector3">
            <a:avLst>
              <a:gd name="adj1" fmla="val 1602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1038512" y="5218844"/>
            <a:ext cx="5119038" cy="933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25513" y="4002798"/>
            <a:ext cx="5119037" cy="883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03125" y="2913032"/>
            <a:ext cx="4205079" cy="898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709674" y="3113724"/>
                <a:ext cx="33919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4" y="3113724"/>
                <a:ext cx="3391980" cy="461986"/>
              </a:xfrm>
              <a:prstGeom prst="rect">
                <a:avLst/>
              </a:prstGeom>
              <a:blipFill>
                <a:blip r:embed="rId4"/>
                <a:stretch>
                  <a:fillRect l="-539" t="-13158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210155" y="5367101"/>
                <a:ext cx="2539890" cy="788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155" y="5367101"/>
                <a:ext cx="2539890" cy="788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60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73" name="正方形/長方形 7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16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79" name="右矢印 7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52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477" y="162910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【Appendix】 </a:t>
            </a:r>
            <a:r>
              <a:rPr kumimoji="1" lang="en-US" altLang="ja-JP" dirty="0" err="1" smtClean="0"/>
              <a:t>Differencial</a:t>
            </a:r>
            <a:r>
              <a:rPr kumimoji="1" lang="en-US" altLang="ja-JP" dirty="0" smtClean="0"/>
              <a:t> of Sigmoid Function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 rot="5400000">
            <a:off x="197770" y="2817680"/>
            <a:ext cx="4134260" cy="3545688"/>
          </a:xfrm>
          <a:prstGeom prst="wedgeRectCallout">
            <a:avLst>
              <a:gd name="adj1" fmla="val -57571"/>
              <a:gd name="adj2" fmla="val -4101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blipFill>
                <a:blip r:embed="rId4"/>
                <a:stretch>
                  <a:fillRect l="-5038" r="-8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92056" y="2523394"/>
            <a:ext cx="11316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558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159670"/>
            <a:ext cx="7848600" cy="4900035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n1 = 1:5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n1 =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1   2   3   4  5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n2 = 1:2:5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n2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1  3  5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n3 = 5:-1:1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n3 =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5  4  3  2  1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&gt;&gt;n4 = 5:-2:1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n4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5  3  1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50323" y="269082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(2</a:t>
            </a: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(The colon notation)</a:t>
            </a:r>
            <a:endParaRPr lang="en-US" altLang="ja-JP" sz="32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2" name="テキスト ボックス 1"/>
          <p:cNvSpPr txBox="1">
            <a:spLocks noChangeArrowheads="1"/>
          </p:cNvSpPr>
          <p:nvPr/>
        </p:nvSpPr>
        <p:spPr bwMode="auto">
          <a:xfrm>
            <a:off x="3028950" y="1341438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</a:rPr>
              <a:t>The colon notation</a:t>
            </a:r>
            <a:r>
              <a:rPr lang="en-US" altLang="ja-JP" sz="2000"/>
              <a:t> is very useful to access blocks of elements. </a:t>
            </a:r>
          </a:p>
        </p:txBody>
      </p:sp>
      <p:sp>
        <p:nvSpPr>
          <p:cNvPr id="7173" name="テキスト ボックス 1"/>
          <p:cNvSpPr txBox="1">
            <a:spLocks noChangeArrowheads="1"/>
          </p:cNvSpPr>
          <p:nvPr/>
        </p:nvSpPr>
        <p:spPr bwMode="auto">
          <a:xfrm>
            <a:off x="2984500" y="3203575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1:2:5 says to start at 1, count up by 2 and stop when the count reaches 5. </a:t>
            </a:r>
          </a:p>
        </p:txBody>
      </p:sp>
      <p:sp>
        <p:nvSpPr>
          <p:cNvPr id="7174" name="テキスト ボックス 1"/>
          <p:cNvSpPr txBox="1">
            <a:spLocks noChangeArrowheads="1"/>
          </p:cNvSpPr>
          <p:nvPr/>
        </p:nvSpPr>
        <p:spPr bwMode="auto">
          <a:xfrm>
            <a:off x="3028950" y="2133600"/>
            <a:ext cx="5424488" cy="70643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The notation 1:5 says to start at 1, count up by 1 and stop when the count reaches 5.</a:t>
            </a:r>
          </a:p>
        </p:txBody>
      </p:sp>
      <p:sp>
        <p:nvSpPr>
          <p:cNvPr id="7175" name="テキスト ボックス 1"/>
          <p:cNvSpPr txBox="1">
            <a:spLocks noChangeArrowheads="1"/>
          </p:cNvSpPr>
          <p:nvPr/>
        </p:nvSpPr>
        <p:spPr bwMode="auto">
          <a:xfrm>
            <a:off x="2984500" y="4365625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5:-1:1 says to start at 5, decrease by 1 and stop when it reaches 1.   </a:t>
            </a:r>
          </a:p>
        </p:txBody>
      </p:sp>
    </p:spTree>
    <p:extLst>
      <p:ext uri="{BB962C8B-B14F-4D97-AF65-F5344CB8AC3E}">
        <p14:creationId xmlns:p14="http://schemas.microsoft.com/office/powerpoint/2010/main" val="10853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318647" y="1291589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704200" y="168913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373104" y="1689989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66" y="1689122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6124602" y="3962902"/>
            <a:ext cx="2307374" cy="941848"/>
          </a:xfrm>
          <a:prstGeom prst="wedgeRectCallout">
            <a:avLst>
              <a:gd name="adj1" fmla="val -18706"/>
              <a:gd name="adj2" fmla="val -137506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3449616" y="3927180"/>
            <a:ext cx="2381493" cy="996509"/>
          </a:xfrm>
          <a:prstGeom prst="wedgeRectCallout">
            <a:avLst>
              <a:gd name="adj1" fmla="val 15293"/>
              <a:gd name="adj2" fmla="val -128964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189804" y="3918413"/>
            <a:ext cx="3150383" cy="996998"/>
          </a:xfrm>
          <a:prstGeom prst="wedgeRectCallout">
            <a:avLst>
              <a:gd name="adj1" fmla="val 6449"/>
              <a:gd name="adj2" fmla="val -116983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【Review】</a:t>
            </a:r>
            <a:r>
              <a:rPr lang="ja-JP" altLang="en-US" dirty="0" smtClean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516288" y="248913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84930" y="283468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13860" y="3416913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708593" y="3078528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640363" y="258683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30" y="2666388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5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67917" y="22439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12" name="右矢印 11"/>
          <p:cNvSpPr/>
          <p:nvPr/>
        </p:nvSpPr>
        <p:spPr>
          <a:xfrm rot="10800000">
            <a:off x="2222139" y="2617555"/>
            <a:ext cx="2379320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rot="10800000">
            <a:off x="5284975" y="2586837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33912" y="5621841"/>
            <a:ext cx="3800856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614714" y="1736435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14" y="1736435"/>
                <a:ext cx="728745" cy="730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14038" y="1722260"/>
                <a:ext cx="2187421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38" y="1722260"/>
                <a:ext cx="2187421" cy="730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352418" y="5258841"/>
            <a:ext cx="12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Chain rule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22834" y="1309856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4" y="1309856"/>
                <a:ext cx="2326752" cy="7294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11948843">
            <a:off x="479497" y="2262760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449616" y="811794"/>
            <a:ext cx="325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2060"/>
                </a:solidFill>
              </a:rPr>
              <a:t>Backward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 calculation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47265" y="212258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65" y="2122581"/>
                <a:ext cx="317138" cy="276999"/>
              </a:xfrm>
              <a:prstGeom prst="rect">
                <a:avLst/>
              </a:prstGeom>
              <a:blipFill>
                <a:blip r:embed="rId15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987362" y="2571058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62" y="2571058"/>
                <a:ext cx="441903" cy="276999"/>
              </a:xfrm>
              <a:prstGeom prst="rect">
                <a:avLst/>
              </a:prstGeom>
              <a:blipFill>
                <a:blip r:embed="rId1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257847" y="2978909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47" y="2978909"/>
                <a:ext cx="182999" cy="276999"/>
              </a:xfrm>
              <a:prstGeom prst="rect">
                <a:avLst/>
              </a:prstGeom>
              <a:blipFill>
                <a:blip r:embed="rId1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endCxn id="59" idx="2"/>
          </p:cNvCxnSpPr>
          <p:nvPr/>
        </p:nvCxnSpPr>
        <p:spPr>
          <a:xfrm flipH="1" flipV="1">
            <a:off x="5979087" y="2466635"/>
            <a:ext cx="475244" cy="159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3745561" y="2461703"/>
            <a:ext cx="288738" cy="1560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 flipV="1">
            <a:off x="687042" y="2087360"/>
            <a:ext cx="1310215" cy="196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6" idx="0"/>
            <a:endCxn id="64" idx="0"/>
          </p:cNvCxnSpPr>
          <p:nvPr/>
        </p:nvCxnSpPr>
        <p:spPr>
          <a:xfrm rot="16200000" flipH="1" flipV="1">
            <a:off x="4783136" y="494038"/>
            <a:ext cx="867" cy="2391033"/>
          </a:xfrm>
          <a:prstGeom prst="bentConnector3">
            <a:avLst>
              <a:gd name="adj1" fmla="val -263667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65" idx="0"/>
            <a:endCxn id="62" idx="0"/>
          </p:cNvCxnSpPr>
          <p:nvPr/>
        </p:nvCxnSpPr>
        <p:spPr>
          <a:xfrm rot="16200000" flipV="1">
            <a:off x="2013040" y="783027"/>
            <a:ext cx="379281" cy="1432939"/>
          </a:xfrm>
          <a:prstGeom prst="bentConnector3">
            <a:avLst>
              <a:gd name="adj1" fmla="val 1602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71669" y="401176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69" y="4011769"/>
                <a:ext cx="1409040" cy="8570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946747" y="4029867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747" y="4029867"/>
                <a:ext cx="1170513" cy="7945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/>
              <p:cNvSpPr/>
              <p:nvPr/>
            </p:nvSpPr>
            <p:spPr>
              <a:xfrm>
                <a:off x="3493474" y="4022299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1" name="正方形/長方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74" y="4022299"/>
                <a:ext cx="2215415" cy="8568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6159393" y="4094711"/>
                <a:ext cx="2207367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393" y="4094711"/>
                <a:ext cx="2207367" cy="76540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1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590204" y="162910"/>
            <a:ext cx="777655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4403" y="956749"/>
            <a:ext cx="4869750" cy="5228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7869" y="1326082"/>
            <a:ext cx="46762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MSE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obj.t = t;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[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row, col] = size(z);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loss = sum(sum((z-t).^2)) / (2*col);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 obj.t;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751" y="83714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MSE.m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2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5495576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947851" y="1276416"/>
            <a:ext cx="4479533" cy="407237"/>
          </a:xfrm>
          <a:prstGeom prst="wedgeRectCallout">
            <a:avLst>
              <a:gd name="adj1" fmla="val -88723"/>
              <a:gd name="adj2" fmla="val 1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 this class we use variable “z” instead of “y”.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91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5142" y="162910"/>
            <a:ext cx="7751618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950" y="1285523"/>
            <a:ext cx="4693453" cy="46529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8417" y="1725913"/>
            <a:ext cx="44715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Sigmoid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dL0)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 .*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.* (1.0 -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obj.y);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5299" y="1165914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408885" y="2260722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77789" y="2261574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300402" y="2257617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5737220" y="4319119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225699" y="294449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6" y="3024045"/>
            <a:ext cx="508816" cy="37233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153253" y="260159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5004481" y="2975211"/>
            <a:ext cx="218231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 rot="10800000">
            <a:off x="7870311" y="2944494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8248470" y="1427878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8483648" y="18680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85981" y="144634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1" name="下矢印 30"/>
          <p:cNvSpPr/>
          <p:nvPr/>
        </p:nvSpPr>
        <p:spPr>
          <a:xfrm>
            <a:off x="5557052" y="1908006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61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332974" y="3120241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33087" y="858074"/>
            <a:ext cx="5543066" cy="4579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6829" y="80717"/>
            <a:ext cx="7759931" cy="40216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98574" y="1254830"/>
            <a:ext cx="5102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ja-JP" altLang="en-US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backward(obj, </a:t>
            </a:r>
            <a:r>
              <a:rPr lang="ja-JP" altLang="en-US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obj.weights' * </a:t>
            </a:r>
            <a:r>
              <a:rPr lang="ja-JP" altLang="en-US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obj.dw = </a:t>
            </a:r>
            <a:r>
              <a:rPr lang="ja-JP" altLang="en-US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obj.x';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obj.db = sum(</a:t>
            </a:r>
            <a:r>
              <a:rPr lang="ja-JP" altLang="en-US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update(obj, learning_rate)</a:t>
            </a:r>
          </a:p>
          <a:p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.weights 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endParaRPr lang="en-US" altLang="ja-JP" b="1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obj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.weights - learning_rate * obj.dw;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obj.bias </a:t>
            </a:r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endParaRPr lang="en-US" altLang="ja-JP" b="1" dirty="0" smtClean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obj</a:t>
            </a:r>
            <a:r>
              <a:rPr lang="ja-JP" altLang="en-US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.bias - learning_rate * obj.db;</a:t>
            </a:r>
          </a:p>
          <a:p>
            <a:r>
              <a:rPr lang="ja-JP" altLang="en-US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 </a:t>
            </a:r>
            <a:endParaRPr lang="ja-JP" altLang="en-US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0894" y="819770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Affine.m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896544" y="266199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吹き出し 21"/>
          <p:cNvSpPr/>
          <p:nvPr/>
        </p:nvSpPr>
        <p:spPr>
          <a:xfrm>
            <a:off x="5808245" y="5193873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7115704" y="37220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2"/>
          </p:cNvCxnSpPr>
          <p:nvPr/>
        </p:nvCxnSpPr>
        <p:spPr>
          <a:xfrm flipH="1">
            <a:off x="6084346" y="406758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113276" y="4649812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308009" y="4311427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矢印 31"/>
          <p:cNvSpPr/>
          <p:nvPr/>
        </p:nvSpPr>
        <p:spPr>
          <a:xfrm rot="11948843">
            <a:off x="6078913" y="3495659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0800000">
            <a:off x="7806819" y="3813090"/>
            <a:ext cx="117680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8229035" y="2301769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7" name="下矢印 36"/>
          <p:cNvSpPr/>
          <p:nvPr/>
        </p:nvSpPr>
        <p:spPr>
          <a:xfrm>
            <a:off x="8464213" y="2741981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55429" y="191772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9" name="下矢印 38"/>
          <p:cNvSpPr/>
          <p:nvPr/>
        </p:nvSpPr>
        <p:spPr>
          <a:xfrm>
            <a:off x="6426500" y="23793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 rot="5400000">
            <a:off x="1771697" y="126989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 rot="5400000">
            <a:off x="1729464" y="4984037"/>
            <a:ext cx="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7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Exercise</a:t>
            </a:r>
            <a:r>
              <a:rPr kumimoji="1" lang="en-US" altLang="ja-JP" dirty="0" smtClean="0"/>
              <a:t> 3.3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 smtClean="0"/>
                  <a:t>Construct neural network with 2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200" dirty="0" smtClean="0"/>
                  <a:t>), 3 hidden, 1 output neurons. Then, learning neural network for following function.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sz="2200" dirty="0" smtClean="0"/>
              </a:p>
              <a:p>
                <a:r>
                  <a:rPr kumimoji="1" lang="en-US" altLang="ja-JP" sz="2200" dirty="0" smtClean="0"/>
                  <a:t>Change a number of hidden neuron, learning rate and a number of epoch and consider about the output results.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  <a:blipFill>
                <a:blip r:embed="rId2"/>
                <a:stretch>
                  <a:fillRect l="-1489" t="-2034" r="-5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822960" y="4514202"/>
            <a:ext cx="7747254" cy="159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9593" y="4355529"/>
            <a:ext cx="227844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Tips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exercise3_3.m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22960" y="4817193"/>
            <a:ext cx="7488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%data generation</a:t>
            </a:r>
            <a:endParaRPr lang="ja-JP" altLang="en-US" dirty="0"/>
          </a:p>
          <a:p>
            <a:r>
              <a:rPr lang="en-US" altLang="ja-JP" dirty="0" err="1"/>
              <a:t>data_num</a:t>
            </a:r>
            <a:r>
              <a:rPr lang="en-US" altLang="ja-JP" dirty="0"/>
              <a:t>=300;</a:t>
            </a:r>
          </a:p>
          <a:p>
            <a:r>
              <a:rPr lang="en-US" altLang="ja-JP" dirty="0" err="1"/>
              <a:t>xdata</a:t>
            </a:r>
            <a:r>
              <a:rPr lang="en-US" altLang="ja-JP" dirty="0"/>
              <a:t> = 4*rand(2,data_num)-2;</a:t>
            </a:r>
          </a:p>
          <a:p>
            <a:r>
              <a:rPr lang="en-US" altLang="ja-JP" dirty="0"/>
              <a:t>labels = </a:t>
            </a:r>
            <a:r>
              <a:rPr lang="en-US" altLang="ja-JP" dirty="0" err="1"/>
              <a:t>xdata</a:t>
            </a:r>
            <a:r>
              <a:rPr lang="en-US" altLang="ja-JP" dirty="0"/>
              <a:t>(1,:).*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xdata</a:t>
            </a:r>
            <a:r>
              <a:rPr lang="en-US" altLang="ja-JP" dirty="0"/>
              <a:t>(1,:).^2 - </a:t>
            </a:r>
            <a:r>
              <a:rPr lang="en-US" altLang="ja-JP" dirty="0" err="1"/>
              <a:t>xdata</a:t>
            </a:r>
            <a:r>
              <a:rPr lang="en-US" altLang="ja-JP" dirty="0"/>
              <a:t>(2,:).^2) + 0.5;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059" y="1419579"/>
            <a:ext cx="3919941" cy="29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8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NN Learning for </a:t>
            </a:r>
            <a:r>
              <a:rPr lang="en-US" altLang="ja-JP" sz="6000" dirty="0" smtClean="0"/>
              <a:t>Mathematical Functions</a:t>
            </a:r>
            <a:endParaRPr kumimoji="1" lang="ja-JP" altLang="en-US" sz="6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098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Learning </a:t>
            </a:r>
            <a:r>
              <a:rPr lang="en-US" altLang="ja-JP" dirty="0" smtClean="0"/>
              <a:t>sin</a:t>
            </a:r>
            <a:r>
              <a:rPr kumimoji="1" lang="en-US" altLang="ja-JP" dirty="0" smtClean="0"/>
              <a:t> function </a:t>
            </a:r>
            <a:r>
              <a:rPr lang="en-US" altLang="ja-JP" dirty="0" smtClean="0"/>
              <a:t>using</a:t>
            </a:r>
            <a:r>
              <a:rPr kumimoji="1" lang="en-US" altLang="ja-JP" dirty="0" smtClean="0"/>
              <a:t> neural network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073" y="1339703"/>
            <a:ext cx="2659927" cy="209817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0" y="845916"/>
            <a:ext cx="287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 50 random values between 0 and 15. (</a:t>
            </a:r>
            <a:r>
              <a:rPr kumimoji="1" lang="en-US" altLang="ja-JP" dirty="0" err="1" smtClean="0"/>
              <a:t>xdata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347146"/>
                  </p:ext>
                </p:extLst>
              </p:nvPr>
            </p:nvGraphicFramePr>
            <p:xfrm>
              <a:off x="482247" y="1454856"/>
              <a:ext cx="1840975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076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15899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4.2510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11.1201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2.3195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7.2196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4347146"/>
                  </p:ext>
                </p:extLst>
              </p:nvPr>
            </p:nvGraphicFramePr>
            <p:xfrm>
              <a:off x="482247" y="1454856"/>
              <a:ext cx="1840975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076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15899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71" t="-8197" r="-19611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4.2510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71" t="-108197" r="-19611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11.1201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71" t="-208197" r="-1961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2.3195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971" t="-408197" r="-1961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7.2196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30504"/>
                  </p:ext>
                </p:extLst>
              </p:nvPr>
            </p:nvGraphicFramePr>
            <p:xfrm>
              <a:off x="3341065" y="1475939"/>
              <a:ext cx="3143008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20263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22745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0.05228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0.00387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0.86629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0.90272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630504"/>
                  </p:ext>
                </p:extLst>
              </p:nvPr>
            </p:nvGraphicFramePr>
            <p:xfrm>
              <a:off x="3341065" y="1475939"/>
              <a:ext cx="3143008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20263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22745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17" t="-8197" r="-6444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0.05228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17" t="-108197" r="-6444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0.00387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17" t="-208197" r="-6444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0.86629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17" t="-408197" r="-6444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0.90272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3643492" y="836869"/>
            <a:ext cx="265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 correct </a:t>
            </a:r>
            <a:r>
              <a:rPr lang="en-US" altLang="ja-JP" dirty="0" smtClean="0"/>
              <a:t>answers</a:t>
            </a:r>
            <a:r>
              <a:rPr kumimoji="1" lang="en-US" altLang="ja-JP" dirty="0" smtClean="0"/>
              <a:t> using sin function. </a:t>
            </a:r>
            <a:r>
              <a:rPr lang="en-US" altLang="ja-JP" dirty="0" smtClean="0"/>
              <a:t>(labels)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2608860" y="2045638"/>
            <a:ext cx="446567" cy="7100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651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Learning </a:t>
            </a:r>
            <a:r>
              <a:rPr lang="en-US" altLang="ja-JP" dirty="0" smtClean="0"/>
              <a:t>sin</a:t>
            </a:r>
            <a:r>
              <a:rPr kumimoji="1" lang="en-US" altLang="ja-JP" dirty="0" smtClean="0"/>
              <a:t> function </a:t>
            </a:r>
            <a:r>
              <a:rPr lang="en-US" altLang="ja-JP" dirty="0" smtClean="0"/>
              <a:t>using</a:t>
            </a:r>
            <a:r>
              <a:rPr kumimoji="1" lang="en-US" altLang="ja-JP" dirty="0" smtClean="0"/>
              <a:t> neural network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6458402">
            <a:off x="1268894" y="3704000"/>
            <a:ext cx="103847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1393426" y="3395349"/>
            <a:ext cx="4973884" cy="2480946"/>
            <a:chOff x="1470307" y="2417929"/>
            <a:chExt cx="3888425" cy="1939525"/>
          </a:xfrm>
        </p:grpSpPr>
        <p:sp>
          <p:nvSpPr>
            <p:cNvPr id="17" name="楕円 16"/>
            <p:cNvSpPr/>
            <p:nvPr/>
          </p:nvSpPr>
          <p:spPr>
            <a:xfrm>
              <a:off x="3090864" y="3182719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stCxn id="17" idx="2"/>
              <a:endCxn id="62" idx="6"/>
            </p:cNvCxnSpPr>
            <p:nvPr/>
          </p:nvCxnSpPr>
          <p:spPr>
            <a:xfrm flipH="1" flipV="1">
              <a:off x="2436263" y="3402181"/>
              <a:ext cx="654601" cy="1043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1470307" y="3284591"/>
                  <a:ext cx="16958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307" y="3284591"/>
                  <a:ext cx="16958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33" r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>
              <a:stCxn id="17" idx="6"/>
              <a:endCxn id="47" idx="2"/>
            </p:cNvCxnSpPr>
            <p:nvPr/>
          </p:nvCxnSpPr>
          <p:spPr>
            <a:xfrm flipV="1">
              <a:off x="3630218" y="3401708"/>
              <a:ext cx="656764" cy="15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2560449" y="2517471"/>
                  <a:ext cx="35194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9" y="2517471"/>
                  <a:ext cx="351943" cy="226073"/>
                </a:xfrm>
                <a:prstGeom prst="rect">
                  <a:avLst/>
                </a:prstGeom>
                <a:blipFill>
                  <a:blip r:embed="rId3"/>
                  <a:stretch>
                    <a:fillRect l="-6757" r="-5405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688269" y="3138207"/>
                  <a:ext cx="35610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269" y="3138207"/>
                  <a:ext cx="356103" cy="226073"/>
                </a:xfrm>
                <a:prstGeom prst="rect">
                  <a:avLst/>
                </a:prstGeom>
                <a:blipFill>
                  <a:blip r:embed="rId4"/>
                  <a:stretch>
                    <a:fillRect l="-6757" r="-5405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722833" y="3730459"/>
                  <a:ext cx="35610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833" y="3730459"/>
                  <a:ext cx="356103" cy="226073"/>
                </a:xfrm>
                <a:prstGeom prst="rect">
                  <a:avLst/>
                </a:prstGeom>
                <a:blipFill>
                  <a:blip r:embed="rId5"/>
                  <a:stretch>
                    <a:fillRect l="-6667" r="-4000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604143" y="3150380"/>
                  <a:ext cx="283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143" y="3150380"/>
                  <a:ext cx="28309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楕円 28"/>
            <p:cNvSpPr/>
            <p:nvPr/>
          </p:nvSpPr>
          <p:spPr>
            <a:xfrm>
              <a:off x="3095471" y="3916444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>
              <a:stCxn id="29" idx="2"/>
              <a:endCxn id="62" idx="5"/>
            </p:cNvCxnSpPr>
            <p:nvPr/>
          </p:nvCxnSpPr>
          <p:spPr>
            <a:xfrm flipH="1" flipV="1">
              <a:off x="2357276" y="3558102"/>
              <a:ext cx="738195" cy="57884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29" idx="6"/>
              <a:endCxn id="47" idx="3"/>
            </p:cNvCxnSpPr>
            <p:nvPr/>
          </p:nvCxnSpPr>
          <p:spPr>
            <a:xfrm flipV="1">
              <a:off x="3634825" y="3557628"/>
              <a:ext cx="731144" cy="5793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3586414" y="3770187"/>
                  <a:ext cx="283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414" y="3770187"/>
                  <a:ext cx="2830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楕円 37"/>
            <p:cNvSpPr/>
            <p:nvPr/>
          </p:nvSpPr>
          <p:spPr>
            <a:xfrm>
              <a:off x="3097364" y="2417929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8" idx="6"/>
              <a:endCxn id="47" idx="1"/>
            </p:cNvCxnSpPr>
            <p:nvPr/>
          </p:nvCxnSpPr>
          <p:spPr>
            <a:xfrm>
              <a:off x="3636718" y="2638434"/>
              <a:ext cx="729251" cy="6073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3713007" y="2473406"/>
                  <a:ext cx="14181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007" y="2473406"/>
                  <a:ext cx="14181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8276" r="-517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コネクタ 44"/>
            <p:cNvCxnSpPr>
              <a:stCxn id="38" idx="2"/>
              <a:endCxn id="62" idx="7"/>
            </p:cNvCxnSpPr>
            <p:nvPr/>
          </p:nvCxnSpPr>
          <p:spPr>
            <a:xfrm flipH="1">
              <a:off x="2357276" y="2638434"/>
              <a:ext cx="740087" cy="60782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/>
            <p:cNvSpPr/>
            <p:nvPr/>
          </p:nvSpPr>
          <p:spPr>
            <a:xfrm>
              <a:off x="4286982" y="3181203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4106932" y="2832551"/>
                  <a:ext cx="149805" cy="2260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32" y="2832551"/>
                  <a:ext cx="149805" cy="226073"/>
                </a:xfrm>
                <a:prstGeom prst="rect">
                  <a:avLst/>
                </a:prstGeom>
                <a:blipFill>
                  <a:blip r:embed="rId9"/>
                  <a:stretch>
                    <a:fillRect l="-31250" r="-115625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3924812" y="3149770"/>
                  <a:ext cx="299610" cy="2260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812" y="3149770"/>
                  <a:ext cx="299610" cy="226073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12698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3832210" y="3494860"/>
                  <a:ext cx="333295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210" y="3494860"/>
                  <a:ext cx="333295" cy="226073"/>
                </a:xfrm>
                <a:prstGeom prst="rect">
                  <a:avLst/>
                </a:prstGeom>
                <a:blipFill>
                  <a:blip r:embed="rId11"/>
                  <a:stretch>
                    <a:fillRect l="-7143" r="-5714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コネクタ 50"/>
            <p:cNvCxnSpPr>
              <a:stCxn id="47" idx="6"/>
            </p:cNvCxnSpPr>
            <p:nvPr/>
          </p:nvCxnSpPr>
          <p:spPr>
            <a:xfrm flipV="1">
              <a:off x="4826335" y="3401708"/>
              <a:ext cx="255192" cy="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5097250" y="3284591"/>
                  <a:ext cx="261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2" name="テキスト ボックス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250" y="3284591"/>
                  <a:ext cx="2614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コネクタ 52"/>
            <p:cNvCxnSpPr/>
            <p:nvPr/>
          </p:nvCxnSpPr>
          <p:spPr>
            <a:xfrm flipV="1">
              <a:off x="3159751" y="3604604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3228092" y="3681070"/>
                  <a:ext cx="16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092" y="3681070"/>
                  <a:ext cx="16290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176" r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コネクタ 56"/>
            <p:cNvCxnSpPr/>
            <p:nvPr/>
          </p:nvCxnSpPr>
          <p:spPr>
            <a:xfrm flipV="1">
              <a:off x="3152749" y="2853100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3221090" y="2929567"/>
                  <a:ext cx="16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090" y="2929567"/>
                  <a:ext cx="16290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1176" r="-264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/>
            <p:nvPr/>
          </p:nvCxnSpPr>
          <p:spPr>
            <a:xfrm flipV="1">
              <a:off x="4391860" y="3622213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4469612" y="3681070"/>
                  <a:ext cx="162902" cy="216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612" y="3681070"/>
                  <a:ext cx="162902" cy="216549"/>
                </a:xfrm>
                <a:prstGeom prst="rect">
                  <a:avLst/>
                </a:prstGeom>
                <a:blipFill>
                  <a:blip r:embed="rId15"/>
                  <a:stretch>
                    <a:fillRect l="-25714" r="-20000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楕円 61"/>
            <p:cNvSpPr/>
            <p:nvPr/>
          </p:nvSpPr>
          <p:spPr>
            <a:xfrm>
              <a:off x="1896909" y="3181677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/>
            <p:nvPr/>
          </p:nvCxnSpPr>
          <p:spPr>
            <a:xfrm flipH="1">
              <a:off x="1668603" y="3401708"/>
              <a:ext cx="22743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0949" y="1709022"/>
            <a:ext cx="2246013" cy="1686327"/>
          </a:xfrm>
          <a:prstGeom prst="rect">
            <a:avLst/>
          </a:prstGeom>
        </p:spPr>
      </p:pic>
      <p:cxnSp>
        <p:nvCxnSpPr>
          <p:cNvPr id="41" name="直線コネクタ 40"/>
          <p:cNvCxnSpPr/>
          <p:nvPr/>
        </p:nvCxnSpPr>
        <p:spPr>
          <a:xfrm flipV="1">
            <a:off x="3756261" y="5876295"/>
            <a:ext cx="144808" cy="2221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843680" y="5974107"/>
                <a:ext cx="2083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80" y="5974107"/>
                <a:ext cx="208376" cy="276999"/>
              </a:xfrm>
              <a:prstGeom prst="rect">
                <a:avLst/>
              </a:prstGeom>
              <a:blipFill>
                <a:blip r:embed="rId17"/>
                <a:stretch>
                  <a:fillRect l="-41176" r="-2941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236876" y="803385"/>
            <a:ext cx="287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 50 random values between 0 and 15. (</a:t>
            </a:r>
            <a:r>
              <a:rPr kumimoji="1" lang="en-US" altLang="ja-JP" dirty="0" err="1" smtClean="0"/>
              <a:t>xdata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/>
            </p:nvGraphicFramePr>
            <p:xfrm>
              <a:off x="719123" y="1412325"/>
              <a:ext cx="1840975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076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15899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4.2510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11.1201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2.3195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7.2196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/>
            </p:nvGraphicFramePr>
            <p:xfrm>
              <a:off x="719123" y="1412325"/>
              <a:ext cx="1840975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076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15899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8"/>
                          <a:stretch>
                            <a:fillRect l="-971" t="-8197" r="-19708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4.2510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8"/>
                          <a:stretch>
                            <a:fillRect l="-971" t="-108197" r="-19708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11.1201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8"/>
                          <a:stretch>
                            <a:fillRect l="-971" t="-208197" r="-19708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2.3195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8"/>
                          <a:stretch>
                            <a:fillRect l="-971" t="-408197" r="-19708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7.2196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 45"/>
              <p:cNvGraphicFramePr>
                <a:graphicFrameLocks noGrp="1"/>
              </p:cNvGraphicFramePr>
              <p:nvPr/>
            </p:nvGraphicFramePr>
            <p:xfrm>
              <a:off x="3577941" y="1433408"/>
              <a:ext cx="3143008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20263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22745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0.05228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0.00387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0.86629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ja-JP" dirty="0" smtClean="0"/>
                            <a:t> + 1) / 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0.90272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 45"/>
              <p:cNvGraphicFramePr>
                <a:graphicFrameLocks noGrp="1"/>
              </p:cNvGraphicFramePr>
              <p:nvPr/>
            </p:nvGraphicFramePr>
            <p:xfrm>
              <a:off x="3577941" y="1433408"/>
              <a:ext cx="3143008" cy="1854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20263">
                      <a:extLst>
                        <a:ext uri="{9D8B030D-6E8A-4147-A177-3AD203B41FA5}">
                          <a16:colId xmlns:a16="http://schemas.microsoft.com/office/drawing/2014/main" val="4006432740"/>
                        </a:ext>
                      </a:extLst>
                    </a:gridCol>
                    <a:gridCol w="1222745">
                      <a:extLst>
                        <a:ext uri="{9D8B030D-6E8A-4147-A177-3AD203B41FA5}">
                          <a16:colId xmlns:a16="http://schemas.microsoft.com/office/drawing/2014/main" val="4045704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9"/>
                          <a:stretch>
                            <a:fillRect l="-316" t="-8197" r="-6424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0.05228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974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9"/>
                          <a:stretch>
                            <a:fillRect l="-316" t="-108197" r="-6424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0.00387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810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9"/>
                          <a:stretch>
                            <a:fillRect l="-316" t="-208197" r="-6424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0.86629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104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 smtClean="0"/>
                            <a:t>: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074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9"/>
                          <a:stretch>
                            <a:fillRect l="-316" t="-408197" r="-6424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 smtClean="0"/>
                            <a:t>0.90272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0417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3880368" y="794338"/>
            <a:ext cx="265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 correct </a:t>
            </a:r>
            <a:r>
              <a:rPr lang="en-US" altLang="ja-JP" dirty="0" smtClean="0"/>
              <a:t>answers</a:t>
            </a:r>
            <a:r>
              <a:rPr kumimoji="1" lang="en-US" altLang="ja-JP" dirty="0" smtClean="0"/>
              <a:t> using sin function. </a:t>
            </a:r>
            <a:r>
              <a:rPr lang="en-US" altLang="ja-JP" dirty="0" smtClean="0"/>
              <a:t>(labels)</a:t>
            </a:r>
            <a:endParaRPr kumimoji="1" lang="ja-JP" altLang="en-US" dirty="0"/>
          </a:p>
        </p:txBody>
      </p:sp>
      <p:sp>
        <p:nvSpPr>
          <p:cNvPr id="55" name="右矢印 54"/>
          <p:cNvSpPr/>
          <p:nvPr/>
        </p:nvSpPr>
        <p:spPr>
          <a:xfrm rot="5636027">
            <a:off x="5643955" y="3768968"/>
            <a:ext cx="103847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2845736" y="2003107"/>
            <a:ext cx="446567" cy="7100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672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59" y="162910"/>
            <a:ext cx="8217673" cy="5938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Generating sin data and display the result graph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1812" y="1118749"/>
            <a:ext cx="4869991" cy="55750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757" y="1005022"/>
            <a:ext cx="15686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Example3_1.m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7409" y="1488081"/>
            <a:ext cx="47143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=50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1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15*rand(1,data_num);</a:t>
            </a:r>
            <a:endParaRPr lang="en-US" altLang="ja-JP" sz="11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(sin(</a:t>
            </a:r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)+1)/2; </a:t>
            </a:r>
            <a:r>
              <a:rPr lang="en-US" altLang="ja-JP" sz="1100" dirty="0" smtClean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between </a:t>
            </a:r>
            <a:r>
              <a:rPr lang="en-US" altLang="ja-JP" sz="11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and 1</a:t>
            </a:r>
          </a:p>
          <a:p>
            <a:r>
              <a:rPr lang="ja-JP" altLang="en-US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endParaRPr lang="ja-JP" altLang="en-US" sz="11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scatter(</a:t>
            </a:r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labels);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4397071" y="870472"/>
            <a:ext cx="4643561" cy="1069732"/>
          </a:xfrm>
          <a:prstGeom prst="wedgeRectCallout">
            <a:avLst>
              <a:gd name="adj1" fmla="val -53972"/>
              <a:gd name="adj2" fmla="val 3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The labels are normalized to a value from 0 to 1 </a:t>
            </a:r>
            <a:r>
              <a:rPr lang="en-US" altLang="ja-JP" dirty="0"/>
              <a:t>b</a:t>
            </a:r>
            <a:r>
              <a:rPr kumimoji="1" lang="en-US" altLang="ja-JP" dirty="0" smtClean="0"/>
              <a:t>ecause output value  (output of sigmoid function) is between 0 and 1.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1757" y="2596077"/>
            <a:ext cx="4587903" cy="120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Neural </a:t>
            </a:r>
            <a:r>
              <a:rPr lang="en-US" altLang="ja-JP" sz="1600" dirty="0"/>
              <a:t>network </a:t>
            </a:r>
            <a:r>
              <a:rPr lang="en-US" altLang="ja-JP" sz="1600" dirty="0" smtClean="0"/>
              <a:t>construction</a:t>
            </a:r>
          </a:p>
          <a:p>
            <a:pPr algn="ctr"/>
            <a:r>
              <a:rPr lang="en-US" altLang="ja-JP" sz="1600" dirty="0" smtClean="0"/>
              <a:t>and learning code.</a:t>
            </a:r>
          </a:p>
          <a:p>
            <a:pPr algn="ctr"/>
            <a:r>
              <a:rPr lang="en-US" altLang="ja-JP" sz="1600" dirty="0" smtClean="0"/>
              <a:t>( Please </a:t>
            </a:r>
            <a:r>
              <a:rPr lang="en-US" altLang="ja-JP" sz="1600" dirty="0"/>
              <a:t>substitute various values ​​for </a:t>
            </a:r>
            <a:r>
              <a:rPr lang="en-US" altLang="ja-JP" sz="1600" dirty="0" smtClean="0"/>
              <a:t>hidden neuron </a:t>
            </a:r>
            <a:r>
              <a:rPr lang="en-US" altLang="ja-JP" sz="1600" dirty="0"/>
              <a:t>size, epoch number, learning rate and try</a:t>
            </a:r>
            <a:r>
              <a:rPr lang="en-US" altLang="ja-JP" sz="1600" dirty="0" smtClean="0"/>
              <a:t>.)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9340" y="3800725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figure(2);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axis([0 EPOCH 0 max(loss)])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('LOSS');</a:t>
            </a:r>
          </a:p>
          <a:p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output graph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[0:0.01:15];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layer1.forward(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figure(3);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xt,zt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24" y="4342846"/>
            <a:ext cx="3119890" cy="234244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693" y="1966745"/>
            <a:ext cx="3089049" cy="231928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10779" y="3998179"/>
            <a:ext cx="115030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Input data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60417" y="6400821"/>
            <a:ext cx="153619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earning result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247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2118" y="970698"/>
            <a:ext cx="8545484" cy="155998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Construct neural network with 1 input, 3-30 hidden, 1 output neurons. Then, learning neural network for sin function normalized to a value from 0 to 1.</a:t>
            </a:r>
          </a:p>
          <a:p>
            <a:r>
              <a:rPr kumimoji="1" lang="en-US" altLang="ja-JP" dirty="0" smtClean="0"/>
              <a:t>Change a number of hidden neuron, learning rate, a number of epoch and a number of </a:t>
            </a:r>
            <a:r>
              <a:rPr kumimoji="1" lang="en-US" altLang="ja-JP" dirty="0" err="1" smtClean="0"/>
              <a:t>xdata</a:t>
            </a:r>
            <a:r>
              <a:rPr kumimoji="1" lang="en-US" altLang="ja-JP" dirty="0" smtClean="0"/>
              <a:t> (input data) and consider about the output results.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48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7807325" cy="43735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v=[ 1 3 5 7 9 ]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v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1   3   5   7  9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v(2)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</a:t>
            </a:r>
            <a:r>
              <a:rPr lang="en-US" altLang="ja-JP" sz="2400" dirty="0" smtClean="0"/>
              <a:t>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smtClean="0"/>
              <a:t>&gt;&gt; </a:t>
            </a:r>
            <a:r>
              <a:rPr lang="en-US" altLang="ja-JP" sz="2400" dirty="0"/>
              <a:t>v(1:3)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1  3  5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3850" y="260350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(3)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(Vector Manipulations)</a:t>
            </a:r>
          </a:p>
        </p:txBody>
      </p:sp>
      <p:sp>
        <p:nvSpPr>
          <p:cNvPr id="8196" name="テキスト ボックス 1"/>
          <p:cNvSpPr txBox="1">
            <a:spLocks noChangeArrowheads="1"/>
          </p:cNvSpPr>
          <p:nvPr/>
        </p:nvSpPr>
        <p:spPr bwMode="auto">
          <a:xfrm>
            <a:off x="2987675" y="2924175"/>
            <a:ext cx="5424488" cy="40163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v(2) is the second element of vector v.</a:t>
            </a:r>
          </a:p>
        </p:txBody>
      </p:sp>
      <p:sp>
        <p:nvSpPr>
          <p:cNvPr id="8197" name="テキスト ボックス 1"/>
          <p:cNvSpPr txBox="1">
            <a:spLocks noChangeArrowheads="1"/>
          </p:cNvSpPr>
          <p:nvPr/>
        </p:nvSpPr>
        <p:spPr bwMode="auto">
          <a:xfrm>
            <a:off x="2916238" y="1530350"/>
            <a:ext cx="5495925" cy="10160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 row vector, or an array of dimension 1xN, is created by square brackets.  The elements are separated by spaces or by commas.</a:t>
            </a:r>
          </a:p>
        </p:txBody>
      </p:sp>
      <p:sp>
        <p:nvSpPr>
          <p:cNvPr id="8198" name="テキスト ボックス 1"/>
          <p:cNvSpPr txBox="1">
            <a:spLocks noChangeArrowheads="1"/>
          </p:cNvSpPr>
          <p:nvPr/>
        </p:nvSpPr>
        <p:spPr bwMode="auto">
          <a:xfrm>
            <a:off x="2951956" y="4523220"/>
            <a:ext cx="5424488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To access the first three elements of  v, we write v(1:3).</a:t>
            </a:r>
          </a:p>
        </p:txBody>
      </p:sp>
      <p:sp>
        <p:nvSpPr>
          <p:cNvPr id="3" name="四角形吹き出し 2"/>
          <p:cNvSpPr/>
          <p:nvPr/>
        </p:nvSpPr>
        <p:spPr>
          <a:xfrm>
            <a:off x="2951956" y="3673720"/>
            <a:ext cx="5086716" cy="641897"/>
          </a:xfrm>
          <a:prstGeom prst="wedgeRectCallout">
            <a:avLst>
              <a:gd name="adj1" fmla="val -41071"/>
              <a:gd name="adj2" fmla="val -1120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rgbClr val="FF0000"/>
                </a:solidFill>
              </a:rPr>
              <a:t>Note that MATLAB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array indexing starts from 1 not 0.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3.7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 smtClean="0"/>
                  <a:t>Construct neural network with 2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200" dirty="0" smtClean="0"/>
                  <a:t>), 3-30 hidden, 1 output neurons. Then, learning neural network for following function.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sz="2200" dirty="0" smtClean="0"/>
              </a:p>
              <a:p>
                <a:r>
                  <a:rPr kumimoji="1" lang="en-US" altLang="ja-JP" sz="2200" dirty="0" smtClean="0"/>
                  <a:t>Change a number of hidden neuron, learning rate and a number of epoch and consider about the output results.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  <a:blipFill>
                <a:blip r:embed="rId2"/>
                <a:stretch>
                  <a:fillRect l="-1489" t="-2034" r="-5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822960" y="4514202"/>
            <a:ext cx="7747254" cy="159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9593" y="4355529"/>
            <a:ext cx="227844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Tips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exercise3_7.m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22960" y="4817193"/>
            <a:ext cx="7488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%data generation</a:t>
            </a:r>
            <a:endParaRPr lang="ja-JP" altLang="en-US" dirty="0"/>
          </a:p>
          <a:p>
            <a:r>
              <a:rPr lang="en-US" altLang="ja-JP" dirty="0" err="1"/>
              <a:t>data_num</a:t>
            </a:r>
            <a:r>
              <a:rPr lang="en-US" altLang="ja-JP" dirty="0"/>
              <a:t>=300;</a:t>
            </a:r>
          </a:p>
          <a:p>
            <a:r>
              <a:rPr lang="en-US" altLang="ja-JP" dirty="0" err="1"/>
              <a:t>xdata</a:t>
            </a:r>
            <a:r>
              <a:rPr lang="en-US" altLang="ja-JP" dirty="0"/>
              <a:t> = 4*rand(2,data_num)-2;</a:t>
            </a:r>
          </a:p>
          <a:p>
            <a:r>
              <a:rPr lang="en-US" altLang="ja-JP" dirty="0"/>
              <a:t>labels = </a:t>
            </a:r>
            <a:r>
              <a:rPr lang="en-US" altLang="ja-JP" dirty="0" err="1"/>
              <a:t>xdata</a:t>
            </a:r>
            <a:r>
              <a:rPr lang="en-US" altLang="ja-JP" dirty="0"/>
              <a:t>(1,:).*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xdata</a:t>
            </a:r>
            <a:r>
              <a:rPr lang="en-US" altLang="ja-JP" dirty="0"/>
              <a:t>(1,:).^2 - </a:t>
            </a:r>
            <a:r>
              <a:rPr lang="en-US" altLang="ja-JP" dirty="0" err="1"/>
              <a:t>xdata</a:t>
            </a:r>
            <a:r>
              <a:rPr lang="en-US" altLang="ja-JP" dirty="0"/>
              <a:t>(2,:).^2) + 0.5;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059" y="1419579"/>
            <a:ext cx="3919941" cy="29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2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37159" y="2984745"/>
            <a:ext cx="4997395" cy="2900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Tips</a:t>
            </a:r>
            <a:r>
              <a:rPr lang="ja-JP" altLang="en-US" dirty="0" smtClean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smtClean="0"/>
              <a:t>exercise3_7.m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7159" y="1007087"/>
            <a:ext cx="4997394" cy="159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2697" y="3111022"/>
            <a:ext cx="48580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output graph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[X1 X2] =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meshgrid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(-2:0.1:2);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layer1.forward([X1(:)';X2(:)']);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figure(3);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sqrt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(size(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mesh(X1,X2,reshape(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,[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(2),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(2)]));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title('learning results')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12696" y="1007087"/>
            <a:ext cx="4858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%display input data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scatter3(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(1,:),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(2,:), labels, 10);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title(</a:t>
            </a:r>
            <a:r>
              <a:rPr lang="en-US" altLang="ja-JP" sz="1600" dirty="0">
                <a:solidFill>
                  <a:srgbClr val="A02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'input data'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71" y="1007087"/>
            <a:ext cx="3794934" cy="2849271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6758608" y="3836331"/>
            <a:ext cx="795131" cy="33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26764" y="4301655"/>
            <a:ext cx="3315695" cy="190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94075" y="4301655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Learning result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640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Recognizing Hand-Written </a:t>
            </a:r>
            <a:r>
              <a:rPr lang="en-US" altLang="ja-JP" sz="4800" dirty="0"/>
              <a:t>D</a:t>
            </a:r>
            <a:r>
              <a:rPr kumimoji="1" lang="en-US" altLang="ja-JP" sz="4800" dirty="0" smtClean="0"/>
              <a:t>igits </a:t>
            </a:r>
            <a:r>
              <a:rPr lang="en-US" altLang="ja-JP" sz="4800" dirty="0"/>
              <a:t>U</a:t>
            </a:r>
            <a:r>
              <a:rPr kumimoji="1" lang="en-US" altLang="ja-JP" sz="4800" dirty="0" smtClean="0"/>
              <a:t>sing Neural Network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0516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MNIST Dataset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781381" y="868389"/>
            <a:ext cx="3539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http://yann.lecun.com/exdb/mnist/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316" y="1349365"/>
            <a:ext cx="88828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The MNIST dataset of handwritten digits has </a:t>
            </a:r>
            <a:r>
              <a:rPr lang="en-US" altLang="ja-JP" sz="2000" dirty="0"/>
              <a:t>a training set of 60,000 examples </a:t>
            </a:r>
            <a:r>
              <a:rPr lang="en-US" altLang="ja-JP" sz="2000" dirty="0" smtClean="0"/>
              <a:t>and a </a:t>
            </a:r>
            <a:r>
              <a:rPr lang="en-US" altLang="ja-JP" sz="2000" dirty="0"/>
              <a:t>test set of 10,000 </a:t>
            </a:r>
            <a:r>
              <a:rPr lang="en-US" altLang="ja-JP" sz="2000" dirty="0" smtClean="0"/>
              <a:t>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MNIST dataset is a subset of a larger set available from </a:t>
            </a:r>
            <a:r>
              <a:rPr lang="en-US" altLang="ja-JP" sz="2000" dirty="0" smtClean="0"/>
              <a:t>NIST.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Each </a:t>
            </a:r>
            <a:r>
              <a:rPr lang="en-US" altLang="ja-JP" sz="2000" dirty="0"/>
              <a:t>image is a normalized grayscale 28x28 pixel </a:t>
            </a:r>
            <a:r>
              <a:rPr lang="en-US" altLang="ja-JP" sz="2000" dirty="0" smtClean="0"/>
              <a:t>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Each </a:t>
            </a:r>
            <a:r>
              <a:rPr lang="en-US" altLang="ja-JP" sz="2000" dirty="0"/>
              <a:t>pixel is represented by an integer between 0 (black) and 255(white</a:t>
            </a:r>
            <a:r>
              <a:rPr lang="en-US" altLang="ja-JP" sz="2000" dirty="0" smtClean="0"/>
              <a:t>).</a:t>
            </a:r>
            <a:endParaRPr lang="ja-JP" altLang="en-US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2" y="3053753"/>
            <a:ext cx="3452034" cy="30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08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5170613" y="2216360"/>
            <a:ext cx="3616105" cy="425710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60723" y="2216360"/>
            <a:ext cx="4368723" cy="425710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Training Dataset and Test Dataset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8032" y="787323"/>
            <a:ext cx="8873656" cy="155831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We use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training dataset </a:t>
            </a:r>
            <a:r>
              <a:rPr kumimoji="1" lang="en-US" altLang="ja-JP" dirty="0" smtClean="0"/>
              <a:t>to learn neural network parameters,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,.e., </a:t>
            </a:r>
            <a:r>
              <a:rPr lang="en-US" altLang="ja-JP" dirty="0" smtClean="0"/>
              <a:t>minimize </a:t>
            </a:r>
            <a:r>
              <a:rPr lang="en-US" altLang="ja-JP" dirty="0" smtClean="0">
                <a:solidFill>
                  <a:srgbClr val="FF0000"/>
                </a:solidFill>
              </a:rPr>
              <a:t>LOSS</a:t>
            </a:r>
            <a:r>
              <a:rPr lang="en-US" altLang="ja-JP" dirty="0" smtClean="0"/>
              <a:t> with </a:t>
            </a:r>
            <a:r>
              <a:rPr lang="en-US" altLang="ja-JP" dirty="0"/>
              <a:t>the training </a:t>
            </a:r>
            <a:r>
              <a:rPr lang="en-US" altLang="ja-JP" dirty="0" smtClean="0"/>
              <a:t>dataset</a:t>
            </a:r>
            <a:r>
              <a:rPr kumimoji="1" lang="en-US" altLang="ja-JP" dirty="0" smtClean="0"/>
              <a:t>.</a:t>
            </a:r>
          </a:p>
          <a:p>
            <a:r>
              <a:rPr lang="en-US" altLang="ja-JP" dirty="0" smtClean="0"/>
              <a:t>After finish learning, we use </a:t>
            </a:r>
            <a:r>
              <a:rPr lang="en-US" altLang="ja-JP" dirty="0" smtClean="0">
                <a:solidFill>
                  <a:srgbClr val="FF0000"/>
                </a:solidFill>
              </a:rPr>
              <a:t>test dataset</a:t>
            </a:r>
            <a:r>
              <a:rPr lang="en-US" altLang="ja-JP" dirty="0" smtClean="0"/>
              <a:t> to calculate the </a:t>
            </a:r>
            <a:r>
              <a:rPr lang="en-US" altLang="ja-JP" dirty="0" smtClean="0">
                <a:solidFill>
                  <a:srgbClr val="FF0000"/>
                </a:solidFill>
              </a:rPr>
              <a:t>accuracy</a:t>
            </a:r>
            <a:r>
              <a:rPr lang="en-US" altLang="ja-JP" dirty="0" smtClean="0"/>
              <a:t> of </a:t>
            </a:r>
            <a:r>
              <a:rPr lang="en-US" altLang="ja-JP" dirty="0"/>
              <a:t>obtained neural network model with optimized weights and </a:t>
            </a:r>
            <a:r>
              <a:rPr lang="en-US" altLang="ja-JP" dirty="0" smtClean="0"/>
              <a:t>biases.</a:t>
            </a:r>
          </a:p>
          <a:p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2107359" y="2390455"/>
            <a:ext cx="2193560" cy="6942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Training images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647131" y="3401687"/>
            <a:ext cx="2821291" cy="9341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Neural network model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52776" y="5596409"/>
            <a:ext cx="2102726" cy="69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Training label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52776" y="4550879"/>
            <a:ext cx="2102726" cy="6912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Outputs</a:t>
            </a:r>
            <a:endParaRPr kumimoji="1" lang="ja-JP" altLang="en-US" dirty="0"/>
          </a:p>
        </p:txBody>
      </p:sp>
      <p:sp>
        <p:nvSpPr>
          <p:cNvPr id="11" name="上下矢印 10"/>
          <p:cNvSpPr/>
          <p:nvPr/>
        </p:nvSpPr>
        <p:spPr>
          <a:xfrm>
            <a:off x="3067887" y="5242124"/>
            <a:ext cx="272503" cy="354285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3067887" y="3084744"/>
            <a:ext cx="353543" cy="31694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3067887" y="4354544"/>
            <a:ext cx="353543" cy="31694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61925" y="5238404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LOSS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746007" y="4354544"/>
            <a:ext cx="178525" cy="465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90697" y="4652816"/>
            <a:ext cx="1233835" cy="198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90697" y="2737599"/>
            <a:ext cx="177691" cy="2113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95239" y="2722672"/>
            <a:ext cx="1229293" cy="1801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1657557" y="2725034"/>
            <a:ext cx="363338" cy="6766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4439" y="4832016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Learning </a:t>
            </a:r>
            <a:endParaRPr kumimoji="1"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005697" y="2390455"/>
            <a:ext cx="2193560" cy="6942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images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5545469" y="3401687"/>
            <a:ext cx="2821291" cy="9341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Neural network model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051114" y="5596409"/>
            <a:ext cx="2102726" cy="69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label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051114" y="4550879"/>
            <a:ext cx="2102726" cy="6912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Outputs</a:t>
            </a:r>
            <a:endParaRPr kumimoji="1" lang="ja-JP" altLang="en-US" dirty="0"/>
          </a:p>
        </p:txBody>
      </p:sp>
      <p:sp>
        <p:nvSpPr>
          <p:cNvPr id="26" name="上下矢印 25"/>
          <p:cNvSpPr/>
          <p:nvPr/>
        </p:nvSpPr>
        <p:spPr>
          <a:xfrm>
            <a:off x="6966225" y="5242124"/>
            <a:ext cx="272503" cy="354285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966225" y="3084744"/>
            <a:ext cx="353543" cy="31694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966225" y="4354544"/>
            <a:ext cx="353543" cy="31694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31812" y="5219211"/>
            <a:ext cx="1134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Accuracy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4532053" y="3554105"/>
            <a:ext cx="1013416" cy="78176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657557" y="6381709"/>
            <a:ext cx="1474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stage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49005" y="6377998"/>
            <a:ext cx="17069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Evaluation stage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260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MNIST Dataset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5300" y="934878"/>
            <a:ext cx="835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Put “</a:t>
            </a:r>
            <a:r>
              <a:rPr kumimoji="1" lang="en-US" altLang="ja-JP" sz="2000" dirty="0" err="1" smtClean="0"/>
              <a:t>download_mnist.m</a:t>
            </a:r>
            <a:r>
              <a:rPr kumimoji="1" lang="en-US" altLang="ja-JP" sz="2000" dirty="0" smtClean="0"/>
              <a:t>” in your MATLAB work folder and  run the script.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2920" y="3323567"/>
            <a:ext cx="79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If </a:t>
            </a:r>
            <a:r>
              <a:rPr lang="en-US" altLang="ja-JP" sz="2000" dirty="0"/>
              <a:t>it succeeds, </a:t>
            </a:r>
            <a:r>
              <a:rPr lang="en-US" altLang="ja-JP" sz="2000" dirty="0" smtClean="0"/>
              <a:t>four files as follows will be created in “data/</a:t>
            </a:r>
            <a:r>
              <a:rPr lang="en-US" altLang="ja-JP" sz="2000" dirty="0" err="1" smtClean="0"/>
              <a:t>mnist</a:t>
            </a:r>
            <a:r>
              <a:rPr lang="en-US" altLang="ja-JP" sz="2000" dirty="0" smtClean="0"/>
              <a:t>/ “ folder.</a:t>
            </a:r>
            <a:endParaRPr kumimoji="1" lang="ja-JP" altLang="en-US" sz="200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83587"/>
              </p:ext>
            </p:extLst>
          </p:nvPr>
        </p:nvGraphicFramePr>
        <p:xfrm>
          <a:off x="1377157" y="3723677"/>
          <a:ext cx="6096000" cy="209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27676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60246674"/>
                    </a:ext>
                  </a:extLst>
                </a:gridCol>
              </a:tblGrid>
              <a:tr h="505691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Filename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Description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6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t10k-images-idx3-ubyte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Test </a:t>
                      </a:r>
                      <a:r>
                        <a:rPr kumimoji="1" lang="en-US" altLang="ja-JP" sz="2000" baseline="0" dirty="0" smtClean="0"/>
                        <a:t>images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3314"/>
                  </a:ext>
                </a:extLst>
              </a:tr>
              <a:tr h="284942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t10k-labels-idx1-ubyte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Test</a:t>
                      </a:r>
                      <a:r>
                        <a:rPr kumimoji="1" lang="en-US" altLang="ja-JP" sz="2000" baseline="0" dirty="0" smtClean="0"/>
                        <a:t> labels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train-images-idx3-ubyte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Training images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train-labels-idx1-ubyte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Training labels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68312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25479" y="5864212"/>
            <a:ext cx="8292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These files are binary files </a:t>
            </a:r>
            <a:r>
              <a:rPr lang="en-US" altLang="ja-JP" sz="2000" dirty="0" smtClean="0"/>
              <a:t>for</a:t>
            </a:r>
            <a:r>
              <a:rPr kumimoji="1" lang="en-US" altLang="ja-JP" sz="2000" dirty="0" smtClean="0"/>
              <a:t> MATLAB, so we cannot read them as text files.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8833" y="1376163"/>
            <a:ext cx="8375586" cy="1847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&gt;&gt; </a:t>
            </a:r>
            <a:r>
              <a:rPr lang="ja-JP" altLang="en-US" dirty="0">
                <a:solidFill>
                  <a:srgbClr val="FF0000"/>
                </a:solidFill>
              </a:rPr>
              <a:t>download_mnist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Downloading MNIST dataset.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https://nittc.tokyo-ct.ac.jp/web/j/usr/yamashita/file/train-images-idx3-ubyte.gz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https://nittc.tokyo-ct.ac.jp/web/j/usr/yamashita/file/train-labels-idx1-ubyte.gz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https://nittc.tokyo-ct.ac.jp/web/j/usr/yamashita/file/t10k-images-idx3-ubyte.gz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https://nittc.tokyo-ct.ac.jp/web/j/usr/yamashita/file/t10k-labels-idx1-ubyte.gz</a:t>
            </a:r>
          </a:p>
        </p:txBody>
      </p:sp>
    </p:spTree>
    <p:extLst>
      <p:ext uri="{BB962C8B-B14F-4D97-AF65-F5344CB8AC3E}">
        <p14:creationId xmlns:p14="http://schemas.microsoft.com/office/powerpoint/2010/main" val="301832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77028" y="3410653"/>
            <a:ext cx="6072200" cy="4180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</a:t>
            </a:r>
            <a:r>
              <a:rPr lang="ja-JP" altLang="en-US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mnist.train_images(:,:,1,1)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Load MNIST Dataset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3200" y="839427"/>
            <a:ext cx="8765309" cy="436923"/>
          </a:xfrm>
        </p:spPr>
        <p:txBody>
          <a:bodyPr>
            <a:normAutofit fontScale="92500"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Put </a:t>
            </a:r>
            <a:r>
              <a:rPr lang="en-US" altLang="ja-JP" sz="1800" dirty="0" smtClean="0">
                <a:solidFill>
                  <a:srgbClr val="FF0000"/>
                </a:solidFill>
              </a:rPr>
              <a:t>“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load_mnist.m</a:t>
            </a:r>
            <a:r>
              <a:rPr lang="en-US" altLang="ja-JP" sz="1800" dirty="0" smtClean="0">
                <a:solidFill>
                  <a:srgbClr val="FF0000"/>
                </a:solidFill>
              </a:rPr>
              <a:t>” and “</a:t>
            </a:r>
            <a:r>
              <a:rPr lang="en-US" altLang="ja-JP" sz="1800" dirty="0" err="1" smtClean="0">
                <a:solidFill>
                  <a:srgbClr val="FF0000"/>
                </a:solidFill>
              </a:rPr>
              <a:t>getOptions</a:t>
            </a:r>
            <a:r>
              <a:rPr lang="en-US" altLang="ja-JP" sz="1800" dirty="0" smtClean="0">
                <a:solidFill>
                  <a:srgbClr val="FF0000"/>
                </a:solidFill>
              </a:rPr>
              <a:t>” </a:t>
            </a:r>
            <a:r>
              <a:rPr lang="en-US" altLang="ja-JP" sz="1800" dirty="0"/>
              <a:t>in your </a:t>
            </a:r>
            <a:r>
              <a:rPr lang="en-US" altLang="ja-JP" sz="1800" dirty="0" smtClean="0"/>
              <a:t>MATLAB </a:t>
            </a:r>
            <a:r>
              <a:rPr lang="en-US" altLang="ja-JP" sz="1800" dirty="0"/>
              <a:t>work folder and  run the script </a:t>
            </a:r>
            <a:r>
              <a:rPr lang="en-US" altLang="ja-JP" sz="1800" dirty="0" smtClean="0"/>
              <a:t>as follows.</a:t>
            </a:r>
            <a:endParaRPr lang="ja-JP" altLang="en-US" sz="1800" dirty="0"/>
          </a:p>
          <a:p>
            <a:endParaRPr kumimoji="1" lang="ja-JP" altLang="en-US" sz="1800" dirty="0"/>
          </a:p>
        </p:txBody>
      </p:sp>
      <p:sp>
        <p:nvSpPr>
          <p:cNvPr id="6" name="正方形/長方形 5"/>
          <p:cNvSpPr/>
          <p:nvPr/>
        </p:nvSpPr>
        <p:spPr>
          <a:xfrm>
            <a:off x="577028" y="1276350"/>
            <a:ext cx="6072200" cy="154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</a:t>
            </a:r>
            <a:r>
              <a:rPr lang="ja-JP" altLang="en-US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mnist = load</a:t>
            </a:r>
            <a:r>
              <a:rPr lang="en-US" altLang="ja-JP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</a:t>
            </a:r>
            <a:r>
              <a:rPr lang="en-US" altLang="ja-JP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mnist</a:t>
            </a:r>
            <a:r>
              <a:rPr lang="en-US" altLang="ja-JP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Loading data/</a:t>
            </a:r>
            <a:r>
              <a:rPr lang="en-US" altLang="ja-JP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mnist</a:t>
            </a:r>
            <a:r>
              <a:rPr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/train-labels-idx1-ubyte</a:t>
            </a:r>
            <a:endParaRPr lang="ja-JP" altLang="en-US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Loading data/mnist/train-images-idx3-ubyte</a:t>
            </a:r>
          </a:p>
          <a:p>
            <a:r>
              <a:rPr lang="ja-JP" altLang="en-US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Loading data/mnist/t10k-labels-idx1-ubyte</a:t>
            </a:r>
          </a:p>
          <a:p>
            <a:r>
              <a:rPr lang="ja-JP" altLang="en-US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Loading data/mnist/t10k-images-idx3-ubyte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27727" y="3995389"/>
            <a:ext cx="569170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ja-JP" altLang="en-US" sz="7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  <a:endParaRPr lang="en-US" altLang="ja-JP" sz="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600"/>
              </a:lnSpc>
            </a:pPr>
            <a:r>
              <a:rPr lang="ja-JP" altLang="en-US" sz="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0    0    0    0    0    0    0    0    0    0    0    0    3   18   18   18  126  136  175   26  166  255  247  127    0    0    0    0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0    0    0    0    0    0    0    0   30   36   94  154  170  253  253  253  253  253  225  172  253  242  195   64    0    0    0    0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0    0    0    0    0    0    0   49  238  253  253  253  253  253  253  253  253  251   93   82   82   56   39    0    0    0    0    0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0    0    0    0    0    0    0   18  219  253  253  253  253  253  198  182  247  241    0    0    0    0    0    0    0    0    0    0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0    0    0    0    0    0    0    0   80  156  107  253  253  205   11    0   43  154    0    0    0    0    0    0    0    0    0    0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0    0    0    0    0    0    0    0    0   14    1  154  253   90    0    0    0    0    0    0    0    0    0    0    0    0    0    0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0    0    0    0    0    0    0    0    0    0    0  139  253  190    2    0    0    0    0    0    0    0    0    0    0    0    0    0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0    0    0    0    0    0    0    0    0    0    0   11  190  253   70    0    0    0    0    0    0    0    0    0    0    0    0    0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0    0    0    0    0    0    0    0    0    0    0    0   35  241  225  160  108    1    0    0    0    0    0    0    0    0    0    0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0    0    0    0    0    0    0    0    0    0    0    0    0   81  240  253  253  119   25    0    0    0    0    0    0    0    0    0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0    0    0    0    0    0    0    0    0    0    0    0    0    0   45  186  253  253  150   27    0    0    0    0    0    0    0    0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0    0    0    0    0    0    0    0    0    0    0    0    0    0    0   16   93  252  253  187    0    0    0    0    0    0    0    0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0    0    0    0    0    0    0    0    0    0    0    0    0    0    0    0    0  249  253  249   64    0    0    0    0    0    0    0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0    0    0    0    0    0    0    0    0    0    0    0    0    0   46  130  183  253  253  207    2    0    0    0    0    0    0    0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0    0    0    0    0    0    0    0    0    0    0    0   39  148  229  253  253  253  250  182    0    0    0    0    0    0    0    0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0    0    0    0    0    0    0    0    0    0   24  114  221  253  253  253  253  201   78    0    0    0    0    0    0    0    0    0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0    0    0    0    0    0    0    0   23   66  213  253  253  253  253  198   81    2    0    0    0    0    0    0    0    0    0    0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0    0    0    0    0    0   18  171  219  253  253  253  253  195   80    9    0    0    0    0    0    0    0    0    0    0    0    0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0    0    0    0   55  172  226  253  253  253  253  244  133   11    0    0    0    0    0    0    0    0    0    0    0    0    0    0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0    0    0    0  136  253  253  253  212  135  132   16    0    0    0    0    0    0    0    0    0    0    0    0    0    0    0    0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8140" y="3028359"/>
            <a:ext cx="854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Then, the dataset is loaded to the variable “</a:t>
            </a:r>
            <a:r>
              <a:rPr kumimoji="1" lang="en-US" altLang="ja-JP" dirty="0" err="1" smtClean="0"/>
              <a:t>mnist</a:t>
            </a:r>
            <a:r>
              <a:rPr kumimoji="1" lang="en-US" altLang="ja-JP" dirty="0" smtClean="0"/>
              <a:t>”. You can see a sample data as follows.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4636655" y="3415848"/>
            <a:ext cx="4331854" cy="579541"/>
          </a:xfrm>
          <a:prstGeom prst="wedgeRectCallout">
            <a:avLst>
              <a:gd name="adj1" fmla="val -60919"/>
              <a:gd name="adj2" fmla="val -1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“</a:t>
            </a:r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nist</a:t>
            </a:r>
            <a:r>
              <a:rPr kumimoji="1" lang="en-US" altLang="ja-JP" dirty="0" smtClean="0"/>
              <a:t>” is a 28 x 28 x 1 x 60000</a:t>
            </a:r>
          </a:p>
          <a:p>
            <a:pPr algn="ctr"/>
            <a:r>
              <a:rPr kumimoji="1" lang="en-US" altLang="ja-JP" dirty="0" smtClean="0"/>
              <a:t>(4 dimensional array) variable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244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Display sample data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5057" y="1434407"/>
            <a:ext cx="5592407" cy="52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montage</a:t>
            </a:r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(mnist.train_images(:, :, :, 1:56));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8" y="3602607"/>
            <a:ext cx="3468211" cy="302379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52077" y="3145750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You can see following figure on your screen.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797898" y="1434407"/>
            <a:ext cx="3013041" cy="46272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mnist.train_labels(1:56)</a:t>
            </a:r>
          </a:p>
          <a:p>
            <a:endParaRPr lang="ja-JP" altLang="en-US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 =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5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0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4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9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2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3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1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endParaRPr lang="en-US" altLang="ja-JP" sz="1600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5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3</a:t>
            </a:r>
          </a:p>
          <a:p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6</a:t>
            </a:r>
          </a:p>
          <a:p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：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57" y="1059271"/>
            <a:ext cx="164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images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97898" y="1033320"/>
            <a:ext cx="152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labels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179764" y="2239585"/>
            <a:ext cx="5462991" cy="748490"/>
          </a:xfrm>
          <a:prstGeom prst="wedgeRectCallout">
            <a:avLst>
              <a:gd name="adj1" fmla="val -33537"/>
              <a:gd name="adj2" fmla="val -100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【NOTE】 If </a:t>
            </a:r>
            <a:r>
              <a:rPr lang="en-US" altLang="ja-JP" dirty="0"/>
              <a:t>you are using Octave, you need to load the image package with the following command beforehand.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424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Normalization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80346" y="3724942"/>
            <a:ext cx="543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r>
              <a:rPr lang="ja-JP" altLang="en-US" sz="600" dirty="0" smtClean="0"/>
              <a:t>   </a:t>
            </a:r>
            <a:r>
              <a:rPr lang="ja-JP" altLang="en-US" sz="600" dirty="0"/>
              <a:t>0.00   0.00   0.00   0.00   0.00   0.00   0.00   0.00   0.00   0.00   0.00   0.00   0.00   0.00   0.00   0.00   0.00   0.00   0.00   0.00   0.00   0.00   0.00   0.00   0.00   0.00   0.00   0.00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0.00   0.00   0.00   0.00   0.00   0.00   0.00   0.00   0.00   0.00   0.00   0.00   0.01   0.07   0.07   0.07   0.49   0.53   0.69   0.10   0.65   1.00   0.97   0.50   0.00   0.00   0.00   0.00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0.00   0.00   0.00   0.00   0.00   0.00   0.00   0.00   0.12   0.14   0.37   0.60   0.67   0.99   0.99   0.99   0.99   0.99   0.88   0.67   0.99   0.95   0.76   0.25   0.00   0.00   0.00   0.00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0.00   0.00   0.00   0.00   0.00   0.00   0.00   0.19   0.93   0.99   0.99   0.99   0.99   0.99   0.99   0.99   0.99   0.98   0.36   0.32   0.32   0.22   0.15   0.00   0.00   0.00   0.00   0.00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0.00   0.00   0.00   0.00   0.00   0.00   0.00   0.07   0.86   0.99   0.99   0.99   0.99   0.99   0.78   0.71   0.97   0.95   0.00   0.00   0.00   0.00   0.00   0.00   0.00   0.00   0.00   0.00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0.00   0.00   0.00   0.00   0.00   0.00   0.00   0.00   0.31   0.61   0.42   0.99   0.99   0.80   0.04   0.00   0.17   0.60   0.00   0.00   0.00   0.00   0.00   0.00   0.00   0.00   0.00   0.00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0.00   0.00   0.00   0.00   0.00   0.00   0.00   0.00   0.00   0.05   0.00   0.60   0.99   0.35   0.00   0.00   0.00   0.00   0.00   0.00   0.00   0.00   0.00   0.00   0.00   0.00   0.00   0.00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0.00   0.00   0.00   0.00   0.00   0.00   0.00   0.00   0.00   0.00   0.00   0.55   0.99   0.75   0.01   0.00   0.00   0.00   0.00   0.00   0.00   0.00   0.00   0.00   0.00   0.00   0.00   0.00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0.00   0.00   0.00   0.00   0.00   0.00   0.00   0.00   0.00   0.00   0.00   0.04   0.75   0.99   0.27   0.00   0.00   0.00   0.00   0.00   0.00   0.00   0.00   0.00   0.00   0.00   0.00   0.00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0.00   0.00   0.00   0.00   0.00   0.00   0.00   0.00   0.00   0.00   0.00   0.00   0.14   0.95   0.88   0.63   0.42   0.00   0.00   0.00   0.00   0.00   0.00   0.00   0.00   0.00   0.00   0.00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0.00   0.00   0.00   0.00   0.00   0.00   0.00   0.00   0.00   0.00   0.00   0.00   0.00   0.32   0.94   0.99   0.99   0.47   0.10   0.00   0.00   0.00   0.00   0.00   0.00   0.00   0.00   0.00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0.00   0.00   0.00   0.00   0.00   0.00   0.00   0.00   0.00   0.00   0.00   0.00   0.00   0.00   0.18   0.73   0.99   0.99   0.59   0.11   0.00   0.00   0.00   0.00   0.00   0.00   0.00   0.00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0.00   0.00   0.00   0.00   0.00   0.00   0.00   0.00   0.00   0.00   0.00   0.00   0.00   0.00   0.00   0.06   0.36   0.99   0.99   0.73   0.00   0.00   0.00   0.00   0.00   0.00   0.00   0.00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0.00   0.00   0.00   0.00   0.00   0.00   0.00   0.00   0.00   0.00   0.00   0.00   0.00   0.00   0.00   0.00   0.00   0.98   0.99   0.98   0.25   0.00   0.00   0.00   0.00   0.00   0.00   0.00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0.00   0.00   0.00   0.00   0.00   0.00   0.00   0.00   0.00   0.00   0.00   0.00   0.00   0.00   0.18   0.51   0.72   0.99   0.99   0.81   0.01   0.00   0.00   0.00   0.00   0.00   0.00   0.00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0.00   0.00   0.00   0.00   0.00   0.00   0.00   0.00   0.00   0.00   0.00   0.00   0.15   0.58   0.90   0.99   0.99   0.99   0.98   0.71   0.00   0.00   0.00   0.00   0.00   0.00   0.00   0.00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0.00   0.00   0.00   0.00   0.00   0.00   0.00   0.00   0.00   0.00   0.09   0.45   0.87   0.99   0.99   0.99   0.99   0.79   0.31   0.00   0.00   0.00   0.00   0.00   0.00   0.00   0.00   0.00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0.00   0.00   0.00   0.00   0.00   0.00   0.00   0.00   0.09   0.26   0.84   0.99   0.99   0.99   0.99   0.78   0.32   0.01   0.00   0.00   0.00   0.00   0.00   0.00   0.00   0.00   0.00   0.00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0.00   0.00   0.00   0.00   0.00   0.00   0.07   0.67   0.86   0.99   0.99   0.99   0.99   0.76   0.31   0.04   0.00   0.00   0.00   0.00   0.00   0.00   0.00   0.00   0.00   0.00   0.00   0.00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0.00   0.00   0.00   0.00   0.22   0.67   0.89   0.99   0.99   0.99   0.99   0.96   0.52   0.04   0.00   0.00   0.00   0.00   0.00   0.00   0.00   0.00   0.00   0.00   0.00   0.00   0.00   0.00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0.00   0.00   0.00   0.00   0.53   0.99   0.99   0.99   0.83   0.53   0.52   0.06   0.00   0.00   0.00   0.00   0.00   0.00   0.00   0.00   0.00   0.00   0.00   0.00   0.00   0.00   0.00   0.00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0.00   0.00   0.00   0.00   0.00   0.00   0.00   0.00   0.00   0.00   0.00   0.00   0.00   0.00   0.00   0.00   0.00   0.00   0.00   0.00   0.00   0.00   0.00   0.00   0.00   0.00   0.00   0.00</a:t>
            </a:r>
          </a:p>
          <a:p>
            <a:pPr>
              <a:lnSpc>
                <a:spcPts val="600"/>
              </a:lnSpc>
            </a:pPr>
            <a:r>
              <a:rPr lang="ja-JP" altLang="en-US" sz="600" dirty="0"/>
              <a:t>   0.00   0.00   0.00   0.00   0.00   0.00   0.00   0.00   0.00   0.00   0.00   0.00   0.00   0.00   0.00   0.00   0.00   0.00   0.00   0.00   0.00   0.00   0.00   0.00   0.00   0.00   0.00   0.00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452292" y="1075934"/>
            <a:ext cx="569170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</a:pPr>
            <a:endParaRPr lang="en-US" altLang="ja-JP" sz="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600"/>
              </a:lnSpc>
            </a:pPr>
            <a:r>
              <a:rPr lang="ja-JP" altLang="en-US" sz="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0    0    0    0    0    0    0    0    0    0    0    0    3   18   18   18  126  136  175   26  166  255  247  127    0    0    0    0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0    0    0    0    0    0    0    0   30   36   94  154  170  253  253  253  253  253  225  172  253  242  195   64    0    0    0    0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0    0    0    0    0    0    0   49  238  253  253  253  253  253  253  253  253  251   93   82   82   56   39    0    0    0    0    0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0    0    0    0    0    0    0   18  219  253  253  253  253  253  198  182  247  241    0    0    0    0    0    0    0    0    0    0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0    0    0    0    0    0    0    0   80  156  107  253  253  205   11    0   43  154    0    0    0    0    0    0    0    0    0    0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0    0    0    0    0    0    0    0    0   14    1  154  253   90    0    0    0    0    0    0    0    0    0    0    0    0    0    0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0    0    0    0    0    0    0    0    0    0    0  139  253  190    2    0    0    0    0    0    0    0    0    0    0    0    0    0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0    0    0    0    0    0    0    0    0    0    0   11  190  253   70    0    0    0    0    0    0    0    0    0    0    0    0    0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0    0    0    0    0    0    0    0    0    0    0    0   35  241  225  160  108    1    0    0    0    0    0    0    0    0    0    0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0    0    0    0    0    0    0    0    0    0    0    0    0   81  240  253  253  119   25    0    0    0    0    0    0    0    0    0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0    0    0    0    0    0    0    0    0    0    0    0    0    0   45  186  253  253  150   27    0    0    0    0    0    0    0    0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0    0    0    0    0    0    0    0    0    0    0    0    0    0    0   16   93  252  253  187    0    0    0    0    0    0    0    0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0    0    0    0    0    0    0    0    0    0    0    0    0    0    0    0    0  249  253  249   64    0    0    0    0    0    0    0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0    0    0    0    0    0    0    0    0    0    0    0    0    0   46  130  183  253  253  207    2    0    0    0    0    0    0    0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0    0    0    0    0    0    0    0    0    0    0    0   39  148  229  253  253  253  250  182    0    0    0    0    0    0    0    0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0    0    0    0    0    0    0    0    0    0   24  114  221  253  253  253  253  201   78    0    0    0    0    0    0    0    0    0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0    0    0    0    0    0    0    0   23   66  213  253  253  253  253  198   81    2    0    0    0    0    0    0    0    0    0    0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0    0    0    0    0    0   18  171  219  253  253  253  253  195   80    9    0    0    0    0    0    0    0    0    0    0    0    0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0    0    0    0   55  172  226  253  253  253  253  244  133   11    0    0    0    0    0    0    0    0    0    0    0    0    0    0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0    0    0    0  136  253  253  253  212  135  132   16    0    0    0    0    0    0    0    0    0    0    0    0    0    0    0    0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  <a:p>
            <a:pPr>
              <a:lnSpc>
                <a:spcPts val="600"/>
              </a:lnSpc>
            </a:pPr>
            <a:r>
              <a:rPr lang="ja-JP" altLang="en-US" sz="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0    0    0    0    0    0    0    0    0    0    0    0    0    0    0    0    0    0    0    0    0    0    0    0    0    0    0    0</a:t>
            </a:r>
          </a:p>
        </p:txBody>
      </p:sp>
      <p:sp>
        <p:nvSpPr>
          <p:cNvPr id="7" name="下矢印 6"/>
          <p:cNvSpPr/>
          <p:nvPr/>
        </p:nvSpPr>
        <p:spPr>
          <a:xfrm>
            <a:off x="5974080" y="3425134"/>
            <a:ext cx="492760" cy="274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040" y="1114131"/>
            <a:ext cx="35143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111111"/>
                </a:solidFill>
                <a:latin typeface="Roboto"/>
              </a:rPr>
              <a:t>Generally, normalization process </a:t>
            </a:r>
            <a:r>
              <a:rPr lang="en-US" altLang="ja-JP" dirty="0">
                <a:solidFill>
                  <a:srgbClr val="111111"/>
                </a:solidFill>
                <a:latin typeface="Roboto"/>
              </a:rPr>
              <a:t>is </a:t>
            </a:r>
            <a:r>
              <a:rPr lang="en-US" altLang="ja-JP" dirty="0" smtClean="0">
                <a:solidFill>
                  <a:srgbClr val="111111"/>
                </a:solidFill>
                <a:latin typeface="Roboto"/>
              </a:rPr>
              <a:t>required and very important in neural network </a:t>
            </a:r>
            <a:r>
              <a:rPr lang="en-US" altLang="ja-JP" dirty="0">
                <a:solidFill>
                  <a:srgbClr val="111111"/>
                </a:solidFill>
                <a:latin typeface="Roboto"/>
              </a:rPr>
              <a:t>so that all the inputs are at a comparable range</a:t>
            </a:r>
            <a:r>
              <a:rPr lang="en-US" altLang="ja-JP" dirty="0" smtClean="0">
                <a:solidFill>
                  <a:srgbClr val="111111"/>
                </a:solidFill>
                <a:latin typeface="Roboto"/>
              </a:rPr>
              <a:t>.</a:t>
            </a:r>
          </a:p>
          <a:p>
            <a:endParaRPr lang="en-US" altLang="ja-JP" dirty="0" smtClean="0">
              <a:solidFill>
                <a:srgbClr val="111111"/>
              </a:solidFill>
              <a:latin typeface="Roboto"/>
            </a:endParaRPr>
          </a:p>
          <a:p>
            <a:r>
              <a:rPr lang="en-US" altLang="ja-JP" dirty="0" smtClean="0">
                <a:solidFill>
                  <a:srgbClr val="111111"/>
                </a:solidFill>
                <a:latin typeface="Roboto"/>
              </a:rPr>
              <a:t>In this case, </a:t>
            </a:r>
            <a:r>
              <a:rPr lang="en-US" altLang="ja-JP" dirty="0"/>
              <a:t>we will normalize the sample data from 0-255 </a:t>
            </a:r>
            <a:r>
              <a:rPr lang="en-US" altLang="ja-JP" dirty="0" smtClean="0"/>
              <a:t>range (integer value) </a:t>
            </a:r>
            <a:r>
              <a:rPr lang="en-US" altLang="ja-JP" dirty="0"/>
              <a:t>to 0-1 </a:t>
            </a:r>
            <a:r>
              <a:rPr lang="en-US" altLang="ja-JP" dirty="0" smtClean="0"/>
              <a:t>range (double value). It is most fundamental normalization.</a:t>
            </a:r>
            <a:endParaRPr lang="ja-JP" altLang="en-US" dirty="0"/>
          </a:p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001" y="4079564"/>
            <a:ext cx="340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We can use mat2gray() to the conversion as follows.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2520" y="4725895"/>
            <a:ext cx="3276224" cy="8879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train_images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mat2gray(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mnist.train_images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84197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Make label vector ( </a:t>
            </a:r>
            <a:r>
              <a:rPr kumimoji="1" lang="en-US" altLang="ja-JP" dirty="0" err="1" smtClean="0"/>
              <a:t>crrect</a:t>
            </a:r>
            <a:r>
              <a:rPr kumimoji="1" lang="en-US" altLang="ja-JP" dirty="0" smtClean="0"/>
              <a:t> answer vector 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99872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54889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16971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79053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534070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196152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851169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506186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161203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837415" y="1011289"/>
            <a:ext cx="526840" cy="4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899872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93213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1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561954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55295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1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3216971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10312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1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3879053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72394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1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541135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34476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1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196152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89493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1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851169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44510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1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6513251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606592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1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7168268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261609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1</a:t>
            </a:r>
          </a:p>
          <a:p>
            <a:r>
              <a:rPr kumimoji="1" lang="en-US" altLang="ja-JP" sz="1600" dirty="0" smtClean="0"/>
              <a:t>0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839920" y="2138786"/>
            <a:ext cx="526840" cy="2477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933261" y="2104590"/>
            <a:ext cx="288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0</a:t>
            </a:r>
          </a:p>
          <a:p>
            <a:r>
              <a:rPr lang="en-US" altLang="ja-JP" sz="1600" dirty="0" smtClean="0"/>
              <a:t>0</a:t>
            </a:r>
          </a:p>
          <a:p>
            <a:r>
              <a:rPr kumimoji="1" lang="en-US" altLang="ja-JP" sz="1600" dirty="0" smtClean="0"/>
              <a:t>1</a:t>
            </a:r>
          </a:p>
        </p:txBody>
      </p:sp>
      <p:sp>
        <p:nvSpPr>
          <p:cNvPr id="34" name="下矢印 33"/>
          <p:cNvSpPr/>
          <p:nvPr/>
        </p:nvSpPr>
        <p:spPr>
          <a:xfrm>
            <a:off x="1993213" y="1606383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>
            <a:off x="2637860" y="1604246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下矢印 35"/>
          <p:cNvSpPr/>
          <p:nvPr/>
        </p:nvSpPr>
        <p:spPr>
          <a:xfrm>
            <a:off x="3310833" y="1606463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>
            <a:off x="3974918" y="1597082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>
            <a:off x="4619565" y="1594945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/>
          <p:cNvSpPr/>
          <p:nvPr/>
        </p:nvSpPr>
        <p:spPr>
          <a:xfrm>
            <a:off x="5292538" y="1597162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下矢印 39"/>
          <p:cNvSpPr/>
          <p:nvPr/>
        </p:nvSpPr>
        <p:spPr>
          <a:xfrm>
            <a:off x="5956623" y="1594865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下矢印 40"/>
          <p:cNvSpPr/>
          <p:nvPr/>
        </p:nvSpPr>
        <p:spPr>
          <a:xfrm>
            <a:off x="6601270" y="1592728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7274243" y="1594945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下矢印 42"/>
          <p:cNvSpPr/>
          <p:nvPr/>
        </p:nvSpPr>
        <p:spPr>
          <a:xfrm>
            <a:off x="7929991" y="1592728"/>
            <a:ext cx="339115" cy="3572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04161" y="5247679"/>
            <a:ext cx="7164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We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will use label vector instead of </a:t>
            </a:r>
            <a:r>
              <a:rPr lang="en-US" altLang="ja-JP" sz="2000" dirty="0" err="1" smtClean="0"/>
              <a:t>lavel</a:t>
            </a:r>
            <a:r>
              <a:rPr lang="en-US" altLang="ja-JP" sz="2000" dirty="0"/>
              <a:t> value because </a:t>
            </a:r>
            <a:r>
              <a:rPr lang="en-US" altLang="ja-JP" sz="2000" dirty="0" smtClean="0"/>
              <a:t>in </a:t>
            </a:r>
            <a:r>
              <a:rPr lang="en-US" altLang="ja-JP" sz="2000" dirty="0"/>
              <a:t>order to equalize distances between each characters.</a:t>
            </a:r>
            <a:endParaRPr kumimoji="1" lang="ja-JP" altLang="en-US" sz="2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-38210" y="3100481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10-dimensional</a:t>
            </a:r>
          </a:p>
          <a:p>
            <a:pPr algn="ctr"/>
            <a:r>
              <a:rPr lang="en-US" altLang="ja-JP" dirty="0" smtClean="0"/>
              <a:t>outputs</a:t>
            </a:r>
            <a:endParaRPr kumimoji="1" lang="ja-JP" altLang="en-US" dirty="0"/>
          </a:p>
        </p:txBody>
      </p:sp>
      <p:sp>
        <p:nvSpPr>
          <p:cNvPr id="46" name="左中かっこ 45"/>
          <p:cNvSpPr/>
          <p:nvPr/>
        </p:nvSpPr>
        <p:spPr>
          <a:xfrm>
            <a:off x="1557442" y="2138786"/>
            <a:ext cx="252694" cy="2477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8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880" y="1175472"/>
            <a:ext cx="4903787" cy="5184775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v(2:4)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3  5  7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v(2:end)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3  5  7  9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v(1:2:5)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1  5  9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&gt;&gt; v(end:-2:1)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 err="1"/>
              <a:t>ans</a:t>
            </a:r>
            <a:r>
              <a:rPr lang="en-US" altLang="ja-JP" sz="22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200" dirty="0"/>
              <a:t>        9  5  1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200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3850" y="104775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(4)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(Vector Manipulations)</a:t>
            </a:r>
          </a:p>
        </p:txBody>
      </p:sp>
      <p:sp>
        <p:nvSpPr>
          <p:cNvPr id="9220" name="テキスト ボックス 1"/>
          <p:cNvSpPr txBox="1">
            <a:spLocks noChangeArrowheads="1"/>
          </p:cNvSpPr>
          <p:nvPr/>
        </p:nvSpPr>
        <p:spPr bwMode="auto">
          <a:xfrm>
            <a:off x="2795588" y="1484313"/>
            <a:ext cx="542448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v(2:4) means we can access the second through the fourth elements. </a:t>
            </a:r>
          </a:p>
        </p:txBody>
      </p:sp>
      <p:sp>
        <p:nvSpPr>
          <p:cNvPr id="9221" name="テキスト ボックス 1"/>
          <p:cNvSpPr txBox="1">
            <a:spLocks noChangeArrowheads="1"/>
          </p:cNvSpPr>
          <p:nvPr/>
        </p:nvSpPr>
        <p:spPr bwMode="auto">
          <a:xfrm>
            <a:off x="2795588" y="5253038"/>
            <a:ext cx="5424487" cy="10160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index count starts at the last element, decreases by 2, and stops when it reaches the first element.   </a:t>
            </a:r>
          </a:p>
        </p:txBody>
      </p:sp>
      <p:sp>
        <p:nvSpPr>
          <p:cNvPr id="9222" name="テキスト ボックス 1"/>
          <p:cNvSpPr txBox="1">
            <a:spLocks noChangeArrowheads="1"/>
          </p:cNvSpPr>
          <p:nvPr/>
        </p:nvSpPr>
        <p:spPr bwMode="auto">
          <a:xfrm>
            <a:off x="2795588" y="2901950"/>
            <a:ext cx="5424487" cy="40163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notation ‘end’ signifies the last element. </a:t>
            </a:r>
          </a:p>
        </p:txBody>
      </p:sp>
      <p:sp>
        <p:nvSpPr>
          <p:cNvPr id="9223" name="テキスト ボックス 1"/>
          <p:cNvSpPr txBox="1">
            <a:spLocks noChangeArrowheads="1"/>
          </p:cNvSpPr>
          <p:nvPr/>
        </p:nvSpPr>
        <p:spPr bwMode="auto">
          <a:xfrm>
            <a:off x="2795588" y="3938588"/>
            <a:ext cx="542448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index is not restricted to contiguous elements.    </a:t>
            </a:r>
          </a:p>
        </p:txBody>
      </p:sp>
    </p:spTree>
    <p:extLst>
      <p:ext uri="{BB962C8B-B14F-4D97-AF65-F5344CB8AC3E}">
        <p14:creationId xmlns:p14="http://schemas.microsoft.com/office/powerpoint/2010/main" val="229069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正方形/長方形 103"/>
          <p:cNvSpPr/>
          <p:nvPr/>
        </p:nvSpPr>
        <p:spPr>
          <a:xfrm>
            <a:off x="7883083" y="1442494"/>
            <a:ext cx="685800" cy="36324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7791368" y="1357662"/>
            <a:ext cx="685800" cy="36324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5" name="図 94"/>
          <p:cNvPicPr>
            <a:picLocks noChangeAspect="1"/>
          </p:cNvPicPr>
          <p:nvPr/>
        </p:nvPicPr>
        <p:blipFill rotWithShape="1">
          <a:blip r:embed="rId2"/>
          <a:srcRect l="3537" t="2522" r="2465" b="1712"/>
          <a:stretch/>
        </p:blipFill>
        <p:spPr>
          <a:xfrm>
            <a:off x="595434" y="2207096"/>
            <a:ext cx="2275840" cy="2280920"/>
          </a:xfrm>
          <a:prstGeom prst="rect">
            <a:avLst/>
          </a:prstGeom>
        </p:spPr>
      </p:pic>
      <p:pic>
        <p:nvPicPr>
          <p:cNvPr id="94" name="図 93"/>
          <p:cNvPicPr>
            <a:picLocks noChangeAspect="1"/>
          </p:cNvPicPr>
          <p:nvPr/>
        </p:nvPicPr>
        <p:blipFill rotWithShape="1">
          <a:blip r:embed="rId2"/>
          <a:srcRect l="3537" t="2522" r="2465" b="1712"/>
          <a:stretch/>
        </p:blipFill>
        <p:spPr>
          <a:xfrm>
            <a:off x="508043" y="2093117"/>
            <a:ext cx="2275840" cy="22809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Neural Network Structure</a:t>
            </a:r>
            <a:endParaRPr kumimoji="1" lang="ja-JP" altLang="en-US" dirty="0"/>
          </a:p>
        </p:txBody>
      </p:sp>
      <p:grpSp>
        <p:nvGrpSpPr>
          <p:cNvPr id="67" name="グループ化 66"/>
          <p:cNvGrpSpPr/>
          <p:nvPr/>
        </p:nvGrpSpPr>
        <p:grpSpPr>
          <a:xfrm>
            <a:off x="2992449" y="1272830"/>
            <a:ext cx="4521968" cy="3675767"/>
            <a:chOff x="1433088" y="1144514"/>
            <a:chExt cx="5520227" cy="4487221"/>
          </a:xfrm>
        </p:grpSpPr>
        <p:sp>
          <p:nvSpPr>
            <p:cNvPr id="4" name="楕円 3"/>
            <p:cNvSpPr/>
            <p:nvPr/>
          </p:nvSpPr>
          <p:spPr>
            <a:xfrm>
              <a:off x="3625067" y="2557883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5" name="直線コネクタ 4"/>
            <p:cNvCxnSpPr>
              <a:stCxn id="32" idx="5"/>
              <a:endCxn id="4" idx="1"/>
            </p:cNvCxnSpPr>
            <p:nvPr/>
          </p:nvCxnSpPr>
          <p:spPr>
            <a:xfrm>
              <a:off x="2430590" y="1748076"/>
              <a:ext cx="1295689" cy="91101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>
              <a:stCxn id="4" idx="3"/>
              <a:endCxn id="55" idx="7"/>
            </p:cNvCxnSpPr>
            <p:nvPr/>
          </p:nvCxnSpPr>
          <p:spPr>
            <a:xfrm flipH="1">
              <a:off x="2424970" y="3147787"/>
              <a:ext cx="1301309" cy="183314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615592" y="1534892"/>
                  <a:ext cx="224728" cy="225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592" y="1534892"/>
                  <a:ext cx="224728" cy="225432"/>
                </a:xfrm>
                <a:prstGeom prst="rect">
                  <a:avLst/>
                </a:prstGeom>
                <a:blipFill>
                  <a:blip r:embed="rId3"/>
                  <a:stretch>
                    <a:fillRect l="-9677" b="-96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604246" y="2544274"/>
                  <a:ext cx="217303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246" y="2544274"/>
                  <a:ext cx="217303" cy="225432"/>
                </a:xfrm>
                <a:prstGeom prst="rect">
                  <a:avLst/>
                </a:prstGeom>
                <a:blipFill>
                  <a:blip r:embed="rId4"/>
                  <a:stretch>
                    <a:fillRect l="-17241" r="-6897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433088" y="4938454"/>
                  <a:ext cx="389574" cy="225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784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088" y="4938454"/>
                  <a:ext cx="389574" cy="225432"/>
                </a:xfrm>
                <a:prstGeom prst="rect">
                  <a:avLst/>
                </a:prstGeom>
                <a:blipFill>
                  <a:blip r:embed="rId5"/>
                  <a:stretch>
                    <a:fillRect l="-7692" r="-1923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/>
            <p:cNvCxnSpPr/>
            <p:nvPr/>
          </p:nvCxnSpPr>
          <p:spPr>
            <a:xfrm flipV="1">
              <a:off x="4304742" y="1843535"/>
              <a:ext cx="1154830" cy="9264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370049" y="2890139"/>
                  <a:ext cx="231069" cy="225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049" y="2890139"/>
                  <a:ext cx="231069" cy="225432"/>
                </a:xfrm>
                <a:prstGeom prst="rect">
                  <a:avLst/>
                </a:prstGeom>
                <a:blipFill>
                  <a:blip r:embed="rId6"/>
                  <a:stretch>
                    <a:fillRect l="-19355" r="-3226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楕円 11"/>
            <p:cNvSpPr/>
            <p:nvPr/>
          </p:nvSpPr>
          <p:spPr>
            <a:xfrm>
              <a:off x="3630970" y="4302151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13" name="直線コネクタ 12"/>
            <p:cNvCxnSpPr>
              <a:stCxn id="32" idx="4"/>
              <a:endCxn id="12" idx="1"/>
            </p:cNvCxnSpPr>
            <p:nvPr/>
          </p:nvCxnSpPr>
          <p:spPr>
            <a:xfrm>
              <a:off x="2365343" y="1775103"/>
              <a:ext cx="1366839" cy="262826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2" idx="2"/>
              <a:endCxn id="55" idx="6"/>
            </p:cNvCxnSpPr>
            <p:nvPr/>
          </p:nvCxnSpPr>
          <p:spPr>
            <a:xfrm flipH="1">
              <a:off x="2451997" y="4647709"/>
              <a:ext cx="1178973" cy="39846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endCxn id="22" idx="3"/>
            </p:cNvCxnSpPr>
            <p:nvPr/>
          </p:nvCxnSpPr>
          <p:spPr>
            <a:xfrm flipV="1">
              <a:off x="4308547" y="1946497"/>
              <a:ext cx="1229360" cy="25284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4329235" y="4441892"/>
                  <a:ext cx="357797" cy="225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𝐻𝑈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16" name="テキスト ボックス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235" y="4441892"/>
                  <a:ext cx="357797" cy="225432"/>
                </a:xfrm>
                <a:prstGeom prst="rect">
                  <a:avLst/>
                </a:prstGeom>
                <a:blipFill>
                  <a:blip r:embed="rId7"/>
                  <a:stretch>
                    <a:fillRect l="-12500" r="-2083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楕円 16"/>
            <p:cNvSpPr/>
            <p:nvPr/>
          </p:nvSpPr>
          <p:spPr>
            <a:xfrm>
              <a:off x="3633395" y="1359363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18" name="直線矢印コネクタ 17"/>
            <p:cNvCxnSpPr>
              <a:stCxn id="17" idx="6"/>
              <a:endCxn id="22" idx="2"/>
            </p:cNvCxnSpPr>
            <p:nvPr/>
          </p:nvCxnSpPr>
          <p:spPr>
            <a:xfrm flipV="1">
              <a:off x="4324511" y="1702151"/>
              <a:ext cx="1112184" cy="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371579" y="1667380"/>
                  <a:ext cx="181720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79" y="1667380"/>
                  <a:ext cx="181720" cy="225432"/>
                </a:xfrm>
                <a:prstGeom prst="rect">
                  <a:avLst/>
                </a:prstGeom>
                <a:blipFill>
                  <a:blip r:embed="rId8"/>
                  <a:stretch>
                    <a:fillRect l="-37500" r="-16667" b="-2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コネクタ 19"/>
            <p:cNvCxnSpPr>
              <a:stCxn id="17" idx="3"/>
              <a:endCxn id="55" idx="0"/>
            </p:cNvCxnSpPr>
            <p:nvPr/>
          </p:nvCxnSpPr>
          <p:spPr>
            <a:xfrm flipH="1">
              <a:off x="2359723" y="1949267"/>
              <a:ext cx="1374884" cy="3004634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32" idx="6"/>
              <a:endCxn id="17" idx="2"/>
            </p:cNvCxnSpPr>
            <p:nvPr/>
          </p:nvCxnSpPr>
          <p:spPr>
            <a:xfrm>
              <a:off x="2457617" y="1682829"/>
              <a:ext cx="1175778" cy="220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/>
            <p:cNvSpPr/>
            <p:nvPr/>
          </p:nvSpPr>
          <p:spPr>
            <a:xfrm>
              <a:off x="5436695" y="1356593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23" name="直線コネクタ 22"/>
            <p:cNvCxnSpPr>
              <a:stCxn id="22" idx="6"/>
            </p:cNvCxnSpPr>
            <p:nvPr/>
          </p:nvCxnSpPr>
          <p:spPr>
            <a:xfrm>
              <a:off x="6127811" y="1702151"/>
              <a:ext cx="631252" cy="671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6801143" y="1570278"/>
                  <a:ext cx="152172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143" y="1570278"/>
                  <a:ext cx="152172" cy="225432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8571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コネクタ 24"/>
            <p:cNvCxnSpPr/>
            <p:nvPr/>
          </p:nvCxnSpPr>
          <p:spPr>
            <a:xfrm flipV="1">
              <a:off x="3713337" y="3219027"/>
              <a:ext cx="145059" cy="2722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3800907" y="3338859"/>
                  <a:ext cx="208739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907" y="3338859"/>
                  <a:ext cx="208739" cy="225432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7143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/>
            <p:cNvCxnSpPr/>
            <p:nvPr/>
          </p:nvCxnSpPr>
          <p:spPr>
            <a:xfrm flipV="1">
              <a:off x="3683731" y="4963295"/>
              <a:ext cx="145059" cy="2722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771302" y="5083126"/>
                  <a:ext cx="208739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𝐻𝑈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302" y="5083126"/>
                  <a:ext cx="208739" cy="225432"/>
                </a:xfrm>
                <a:prstGeom prst="rect">
                  <a:avLst/>
                </a:prstGeom>
                <a:blipFill>
                  <a:blip r:embed="rId11"/>
                  <a:stretch>
                    <a:fillRect l="-32143" r="-60714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コネクタ 28"/>
            <p:cNvCxnSpPr/>
            <p:nvPr/>
          </p:nvCxnSpPr>
          <p:spPr>
            <a:xfrm flipV="1">
              <a:off x="3704365" y="2041330"/>
              <a:ext cx="145059" cy="2722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3791935" y="2161162"/>
                  <a:ext cx="208739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935" y="2161162"/>
                  <a:ext cx="208739" cy="225432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7143" b="-96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コネクタ 30"/>
            <p:cNvCxnSpPr/>
            <p:nvPr/>
          </p:nvCxnSpPr>
          <p:spPr>
            <a:xfrm flipV="1">
              <a:off x="5291636" y="3012177"/>
              <a:ext cx="145059" cy="2722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楕円 31"/>
            <p:cNvSpPr/>
            <p:nvPr/>
          </p:nvSpPr>
          <p:spPr>
            <a:xfrm>
              <a:off x="2273068" y="1590554"/>
              <a:ext cx="184549" cy="1845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33" name="直線コネクタ 32"/>
            <p:cNvCxnSpPr/>
            <p:nvPr/>
          </p:nvCxnSpPr>
          <p:spPr>
            <a:xfrm flipH="1">
              <a:off x="1824952" y="5046176"/>
              <a:ext cx="434168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1833443" y="2677668"/>
              <a:ext cx="434168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1818232" y="1667381"/>
              <a:ext cx="434168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54" idx="6"/>
              <a:endCxn id="4" idx="2"/>
            </p:cNvCxnSpPr>
            <p:nvPr/>
          </p:nvCxnSpPr>
          <p:spPr>
            <a:xfrm>
              <a:off x="2458478" y="2677668"/>
              <a:ext cx="1166589" cy="22577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54" idx="7"/>
            </p:cNvCxnSpPr>
            <p:nvPr/>
          </p:nvCxnSpPr>
          <p:spPr>
            <a:xfrm flipV="1">
              <a:off x="2431451" y="1831041"/>
              <a:ext cx="1225796" cy="78137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54" idx="5"/>
            </p:cNvCxnSpPr>
            <p:nvPr/>
          </p:nvCxnSpPr>
          <p:spPr>
            <a:xfrm>
              <a:off x="2431451" y="2742915"/>
              <a:ext cx="1245556" cy="17898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 rot="5400000">
              <a:off x="2026298" y="3689052"/>
              <a:ext cx="851634" cy="413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・・・・・</a:t>
              </a:r>
              <a:endParaRPr kumimoji="1" lang="ja-JP" altLang="en-US" sz="1600" dirty="0"/>
            </a:p>
          </p:txBody>
        </p:sp>
        <p:sp>
          <p:nvSpPr>
            <p:cNvPr id="40" name="楕円 39"/>
            <p:cNvSpPr/>
            <p:nvPr/>
          </p:nvSpPr>
          <p:spPr>
            <a:xfrm>
              <a:off x="5344672" y="4334260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楕円 40"/>
            <p:cNvSpPr/>
            <p:nvPr/>
          </p:nvSpPr>
          <p:spPr>
            <a:xfrm>
              <a:off x="5399440" y="2555113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42" name="直線コネクタ 41"/>
            <p:cNvCxnSpPr/>
            <p:nvPr/>
          </p:nvCxnSpPr>
          <p:spPr>
            <a:xfrm flipV="1">
              <a:off x="5525938" y="2045683"/>
              <a:ext cx="145059" cy="2722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5578974" y="2137919"/>
                  <a:ext cx="208739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974" y="2137919"/>
                  <a:ext cx="208739" cy="225432"/>
                </a:xfrm>
                <a:prstGeom prst="rect">
                  <a:avLst/>
                </a:prstGeom>
                <a:blipFill>
                  <a:blip r:embed="rId13"/>
                  <a:stretch>
                    <a:fillRect l="-10714" r="-3571" b="-96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テキスト ボックス 43"/>
            <p:cNvSpPr txBox="1"/>
            <p:nvPr/>
          </p:nvSpPr>
          <p:spPr>
            <a:xfrm rot="5400000">
              <a:off x="3557731" y="3698542"/>
              <a:ext cx="851634" cy="413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・・・・・</a:t>
              </a:r>
              <a:endParaRPr kumimoji="1" lang="ja-JP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2909513" y="1349478"/>
                  <a:ext cx="317092" cy="2435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513" y="1349478"/>
                  <a:ext cx="317092" cy="243592"/>
                </a:xfrm>
                <a:prstGeom prst="rect">
                  <a:avLst/>
                </a:prstGeom>
                <a:blipFill>
                  <a:blip r:embed="rId14"/>
                  <a:stretch>
                    <a:fillRect l="-6977" r="-4651" b="-2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4842638" y="1364122"/>
                  <a:ext cx="292044" cy="2435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638" y="1364122"/>
                  <a:ext cx="292044" cy="243592"/>
                </a:xfrm>
                <a:prstGeom prst="rect">
                  <a:avLst/>
                </a:prstGeom>
                <a:blipFill>
                  <a:blip r:embed="rId15"/>
                  <a:stretch>
                    <a:fillRect l="-7692" r="-5128" b="-2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5341739" y="3226895"/>
                  <a:ext cx="183687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39" y="3226895"/>
                  <a:ext cx="183687" cy="225432"/>
                </a:xfrm>
                <a:prstGeom prst="rect">
                  <a:avLst/>
                </a:prstGeom>
                <a:blipFill>
                  <a:blip r:embed="rId16"/>
                  <a:stretch>
                    <a:fillRect l="-20000" r="-12000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コネクタ 47"/>
            <p:cNvCxnSpPr/>
            <p:nvPr/>
          </p:nvCxnSpPr>
          <p:spPr>
            <a:xfrm flipV="1">
              <a:off x="5291636" y="4928021"/>
              <a:ext cx="145059" cy="2722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5379271" y="5083126"/>
                  <a:ext cx="199703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271" y="5083126"/>
                  <a:ext cx="199703" cy="225432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37037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矢印コネクタ 49"/>
            <p:cNvCxnSpPr/>
            <p:nvPr/>
          </p:nvCxnSpPr>
          <p:spPr>
            <a:xfrm>
              <a:off x="4307855" y="1856630"/>
              <a:ext cx="1125727" cy="9014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endCxn id="41" idx="2"/>
            </p:cNvCxnSpPr>
            <p:nvPr/>
          </p:nvCxnSpPr>
          <p:spPr>
            <a:xfrm>
              <a:off x="4308547" y="2898301"/>
              <a:ext cx="1090893" cy="2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>
              <a:off x="4282276" y="3050858"/>
              <a:ext cx="1111261" cy="14795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endCxn id="40" idx="2"/>
            </p:cNvCxnSpPr>
            <p:nvPr/>
          </p:nvCxnSpPr>
          <p:spPr>
            <a:xfrm>
              <a:off x="4324511" y="4673667"/>
              <a:ext cx="1020161" cy="6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楕円 53"/>
            <p:cNvSpPr/>
            <p:nvPr/>
          </p:nvSpPr>
          <p:spPr>
            <a:xfrm>
              <a:off x="2273929" y="2585393"/>
              <a:ext cx="184549" cy="1845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楕円 54"/>
            <p:cNvSpPr/>
            <p:nvPr/>
          </p:nvSpPr>
          <p:spPr>
            <a:xfrm>
              <a:off x="2267448" y="4953901"/>
              <a:ext cx="184549" cy="1845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cxnSp>
          <p:nvCxnSpPr>
            <p:cNvPr id="56" name="直線コネクタ 55"/>
            <p:cNvCxnSpPr/>
            <p:nvPr/>
          </p:nvCxnSpPr>
          <p:spPr>
            <a:xfrm>
              <a:off x="6102298" y="2912653"/>
              <a:ext cx="631252" cy="671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6767480" y="2790579"/>
                  <a:ext cx="152172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480" y="2790579"/>
                  <a:ext cx="152172" cy="225432"/>
                </a:xfrm>
                <a:prstGeom prst="rect">
                  <a:avLst/>
                </a:prstGeom>
                <a:blipFill>
                  <a:blip r:embed="rId18"/>
                  <a:stretch>
                    <a:fillRect l="-35000" r="-30000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6707565" y="4539987"/>
                  <a:ext cx="152172" cy="2254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/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565" y="4539987"/>
                  <a:ext cx="152172" cy="225432"/>
                </a:xfrm>
                <a:prstGeom prst="rect">
                  <a:avLst/>
                </a:prstGeom>
                <a:blipFill>
                  <a:blip r:embed="rId19"/>
                  <a:stretch>
                    <a:fillRect l="-35000" r="-35000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/>
            <p:nvPr/>
          </p:nvCxnSpPr>
          <p:spPr>
            <a:xfrm>
              <a:off x="6049207" y="4674529"/>
              <a:ext cx="631252" cy="671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/>
            <p:cNvSpPr/>
            <p:nvPr/>
          </p:nvSpPr>
          <p:spPr>
            <a:xfrm>
              <a:off x="1986246" y="1144514"/>
              <a:ext cx="823566" cy="4487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3409781" y="1144514"/>
              <a:ext cx="1246200" cy="4487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5198533" y="1144514"/>
              <a:ext cx="1011151" cy="44872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441968" y="2022956"/>
            <a:ext cx="2341319" cy="399844"/>
            <a:chOff x="289948" y="1986620"/>
            <a:chExt cx="2575865" cy="399844"/>
          </a:xfrm>
        </p:grpSpPr>
        <p:cxnSp>
          <p:nvCxnSpPr>
            <p:cNvPr id="69" name="直線コネクタ 68"/>
            <p:cNvCxnSpPr/>
            <p:nvPr/>
          </p:nvCxnSpPr>
          <p:spPr>
            <a:xfrm>
              <a:off x="289948" y="1986620"/>
              <a:ext cx="25758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289948" y="2080596"/>
              <a:ext cx="25758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289948" y="2176781"/>
              <a:ext cx="25758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289948" y="2281849"/>
              <a:ext cx="25758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289948" y="2386464"/>
              <a:ext cx="25758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/>
          <p:cNvGrpSpPr/>
          <p:nvPr/>
        </p:nvGrpSpPr>
        <p:grpSpPr>
          <a:xfrm>
            <a:off x="431103" y="1986620"/>
            <a:ext cx="411956" cy="2368060"/>
            <a:chOff x="431103" y="1986620"/>
            <a:chExt cx="411956" cy="2244707"/>
          </a:xfrm>
        </p:grpSpPr>
        <p:cxnSp>
          <p:nvCxnSpPr>
            <p:cNvPr id="74" name="直線コネクタ 73"/>
            <p:cNvCxnSpPr/>
            <p:nvPr/>
          </p:nvCxnSpPr>
          <p:spPr>
            <a:xfrm rot="5400000">
              <a:off x="-279295" y="3108974"/>
              <a:ext cx="22447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rot="5400000">
              <a:off x="-379327" y="3108974"/>
              <a:ext cx="22447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rot="5400000">
              <a:off x="-481567" y="3108974"/>
              <a:ext cx="22447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rot="5400000">
              <a:off x="-586636" y="3108974"/>
              <a:ext cx="22447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rot="5400000">
              <a:off x="-691251" y="3108974"/>
              <a:ext cx="22447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左中かっこ 80"/>
          <p:cNvSpPr/>
          <p:nvPr/>
        </p:nvSpPr>
        <p:spPr>
          <a:xfrm rot="16200000">
            <a:off x="1564683" y="3401059"/>
            <a:ext cx="177800" cy="2240225"/>
          </a:xfrm>
          <a:prstGeom prst="leftBrace">
            <a:avLst>
              <a:gd name="adj1" fmla="val 1340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264181" y="4565607"/>
            <a:ext cx="778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28pixel</a:t>
            </a:r>
            <a:endParaRPr kumimoji="1" lang="ja-JP" altLang="en-US" sz="1600" dirty="0"/>
          </a:p>
        </p:txBody>
      </p:sp>
      <p:sp>
        <p:nvSpPr>
          <p:cNvPr id="83" name="左中かっこ 82"/>
          <p:cNvSpPr/>
          <p:nvPr/>
        </p:nvSpPr>
        <p:spPr>
          <a:xfrm>
            <a:off x="294579" y="2149536"/>
            <a:ext cx="177800" cy="2240225"/>
          </a:xfrm>
          <a:prstGeom prst="leftBrace">
            <a:avLst>
              <a:gd name="adj1" fmla="val 1340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-225418" y="3118552"/>
            <a:ext cx="778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28pixel</a:t>
            </a:r>
            <a:endParaRPr kumimoji="1" lang="ja-JP" altLang="en-US" sz="1600" dirty="0"/>
          </a:p>
        </p:txBody>
      </p:sp>
      <p:sp>
        <p:nvSpPr>
          <p:cNvPr id="89" name="フリーフォーム 88"/>
          <p:cNvSpPr/>
          <p:nvPr/>
        </p:nvSpPr>
        <p:spPr>
          <a:xfrm>
            <a:off x="575984" y="1470831"/>
            <a:ext cx="2507575" cy="674017"/>
          </a:xfrm>
          <a:custGeom>
            <a:avLst/>
            <a:gdLst>
              <a:gd name="connsiteX0" fmla="*/ 0 w 2600960"/>
              <a:gd name="connsiteY0" fmla="*/ 545929 h 545929"/>
              <a:gd name="connsiteX1" fmla="*/ 1097280 w 2600960"/>
              <a:gd name="connsiteY1" fmla="*/ 12529 h 545929"/>
              <a:gd name="connsiteX2" fmla="*/ 2600960 w 2600960"/>
              <a:gd name="connsiteY2" fmla="*/ 220809 h 54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0960" h="545929">
                <a:moveTo>
                  <a:pt x="0" y="545929"/>
                </a:moveTo>
                <a:cubicBezTo>
                  <a:pt x="331893" y="306322"/>
                  <a:pt x="663787" y="66716"/>
                  <a:pt x="1097280" y="12529"/>
                </a:cubicBezTo>
                <a:cubicBezTo>
                  <a:pt x="1530773" y="-41658"/>
                  <a:pt x="2065866" y="89575"/>
                  <a:pt x="2600960" y="22080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/>
        </p:nvSpPr>
        <p:spPr>
          <a:xfrm>
            <a:off x="692484" y="1559321"/>
            <a:ext cx="2395786" cy="971310"/>
          </a:xfrm>
          <a:custGeom>
            <a:avLst/>
            <a:gdLst>
              <a:gd name="connsiteX0" fmla="*/ 0 w 2600960"/>
              <a:gd name="connsiteY0" fmla="*/ 545929 h 545929"/>
              <a:gd name="connsiteX1" fmla="*/ 1097280 w 2600960"/>
              <a:gd name="connsiteY1" fmla="*/ 12529 h 545929"/>
              <a:gd name="connsiteX2" fmla="*/ 2600960 w 2600960"/>
              <a:gd name="connsiteY2" fmla="*/ 220809 h 545929"/>
              <a:gd name="connsiteX0" fmla="*/ 0 w 2545080"/>
              <a:gd name="connsiteY0" fmla="*/ 545718 h 1058798"/>
              <a:gd name="connsiteX1" fmla="*/ 1097280 w 2545080"/>
              <a:gd name="connsiteY1" fmla="*/ 12318 h 1058798"/>
              <a:gd name="connsiteX2" fmla="*/ 2545080 w 2545080"/>
              <a:gd name="connsiteY2" fmla="*/ 1058798 h 1058798"/>
              <a:gd name="connsiteX0" fmla="*/ 0 w 2545080"/>
              <a:gd name="connsiteY0" fmla="*/ 262782 h 775862"/>
              <a:gd name="connsiteX1" fmla="*/ 1968485 w 2545080"/>
              <a:gd name="connsiteY1" fmla="*/ 34176 h 775862"/>
              <a:gd name="connsiteX2" fmla="*/ 2545080 w 2545080"/>
              <a:gd name="connsiteY2" fmla="*/ 775862 h 775862"/>
              <a:gd name="connsiteX0" fmla="*/ 0 w 2545080"/>
              <a:gd name="connsiteY0" fmla="*/ 529260 h 1042340"/>
              <a:gd name="connsiteX1" fmla="*/ 1278572 w 2545080"/>
              <a:gd name="connsiteY1" fmla="*/ 12793 h 1042340"/>
              <a:gd name="connsiteX2" fmla="*/ 2545080 w 2545080"/>
              <a:gd name="connsiteY2" fmla="*/ 1042340 h 1042340"/>
              <a:gd name="connsiteX0" fmla="*/ 0 w 2500832"/>
              <a:gd name="connsiteY0" fmla="*/ 529260 h 842696"/>
              <a:gd name="connsiteX1" fmla="*/ 1278572 w 2500832"/>
              <a:gd name="connsiteY1" fmla="*/ 12793 h 842696"/>
              <a:gd name="connsiteX2" fmla="*/ 2500832 w 2500832"/>
              <a:gd name="connsiteY2" fmla="*/ 842696 h 8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832" h="842696">
                <a:moveTo>
                  <a:pt x="0" y="529260"/>
                </a:moveTo>
                <a:cubicBezTo>
                  <a:pt x="331893" y="289653"/>
                  <a:pt x="854392" y="-72720"/>
                  <a:pt x="1278572" y="12793"/>
                </a:cubicBezTo>
                <a:cubicBezTo>
                  <a:pt x="1702752" y="98306"/>
                  <a:pt x="1965738" y="711462"/>
                  <a:pt x="2500832" y="8426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右矢印 90"/>
          <p:cNvSpPr/>
          <p:nvPr/>
        </p:nvSpPr>
        <p:spPr>
          <a:xfrm rot="16200000">
            <a:off x="1241333" y="4970614"/>
            <a:ext cx="619760" cy="48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05100" y="5595231"/>
            <a:ext cx="170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Training Images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train_images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970919" y="4963947"/>
            <a:ext cx="1327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784 Input</a:t>
            </a:r>
          </a:p>
          <a:p>
            <a:pPr algn="ctr"/>
            <a:r>
              <a:rPr lang="en-US" altLang="ja-JP" sz="1600" dirty="0" smtClean="0"/>
              <a:t>neurons</a:t>
            </a:r>
            <a:endParaRPr kumimoji="1" lang="en-US" altLang="ja-JP" sz="1600" dirty="0" smtClean="0"/>
          </a:p>
          <a:p>
            <a:pPr algn="ctr"/>
            <a:r>
              <a:rPr lang="en-US" altLang="ja-JP" sz="1600" dirty="0" smtClean="0"/>
              <a:t>(28x28 pixels)</a:t>
            </a:r>
            <a:endParaRPr kumimoji="1" lang="ja-JP" altLang="en-US" sz="16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228996" y="4952588"/>
            <a:ext cx="1810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i="1" dirty="0" smtClean="0"/>
              <a:t>HU</a:t>
            </a:r>
            <a:r>
              <a:rPr lang="en-US" altLang="ja-JP" sz="1600" dirty="0" smtClean="0"/>
              <a:t> Hidden</a:t>
            </a:r>
          </a:p>
          <a:p>
            <a:pPr algn="ctr"/>
            <a:r>
              <a:rPr lang="en-US" altLang="ja-JP" sz="1600" dirty="0" smtClean="0"/>
              <a:t>neurons</a:t>
            </a:r>
          </a:p>
          <a:p>
            <a:pPr algn="ctr"/>
            <a:r>
              <a:rPr kumimoji="1" lang="en-US" altLang="ja-JP" sz="1600" dirty="0" smtClean="0"/>
              <a:t>(</a:t>
            </a:r>
            <a:r>
              <a:rPr kumimoji="1" lang="en-US" altLang="ja-JP" sz="1600" i="1" dirty="0" smtClean="0"/>
              <a:t>HU</a:t>
            </a:r>
            <a:r>
              <a:rPr kumimoji="1" lang="en-US" altLang="ja-JP" sz="1600" dirty="0" smtClean="0"/>
              <a:t> is a parameter)</a:t>
            </a:r>
            <a:endParaRPr kumimoji="1" lang="ja-JP" altLang="en-US" sz="16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973182" y="4963947"/>
            <a:ext cx="1035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10</a:t>
            </a:r>
            <a:r>
              <a:rPr kumimoji="1" lang="en-US" altLang="ja-JP" sz="1600" dirty="0" smtClean="0"/>
              <a:t> </a:t>
            </a:r>
            <a:r>
              <a:rPr lang="en-US" altLang="ja-JP" sz="1600" dirty="0" smtClean="0"/>
              <a:t>Outp</a:t>
            </a:r>
            <a:r>
              <a:rPr kumimoji="1" lang="en-US" altLang="ja-JP" sz="1600" dirty="0" smtClean="0"/>
              <a:t>ut</a:t>
            </a:r>
          </a:p>
          <a:p>
            <a:pPr algn="ctr"/>
            <a:r>
              <a:rPr kumimoji="1" lang="en-US" altLang="ja-JP" sz="1600" dirty="0" smtClean="0"/>
              <a:t>neurons</a:t>
            </a:r>
            <a:endParaRPr kumimoji="1" lang="ja-JP" altLang="en-US" sz="16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698750" y="1272830"/>
            <a:ext cx="685800" cy="36324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856314" y="1200373"/>
            <a:ext cx="3401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</a:t>
            </a:r>
          </a:p>
          <a:p>
            <a:r>
              <a:rPr lang="en-US" altLang="ja-JP" sz="2400" dirty="0" smtClean="0"/>
              <a:t>0</a:t>
            </a:r>
          </a:p>
          <a:p>
            <a:r>
              <a:rPr lang="en-US" altLang="ja-JP" sz="2400" dirty="0" smtClean="0"/>
              <a:t>0</a:t>
            </a:r>
          </a:p>
          <a:p>
            <a:r>
              <a:rPr kumimoji="1" lang="en-US" altLang="ja-JP" sz="2400" dirty="0" smtClean="0"/>
              <a:t>1</a:t>
            </a:r>
          </a:p>
          <a:p>
            <a:r>
              <a:rPr lang="en-US" altLang="ja-JP" sz="2400" dirty="0" smtClean="0"/>
              <a:t>0</a:t>
            </a:r>
          </a:p>
          <a:p>
            <a:r>
              <a:rPr kumimoji="1" lang="en-US" altLang="ja-JP" sz="2400" dirty="0" smtClean="0"/>
              <a:t>0</a:t>
            </a:r>
          </a:p>
          <a:p>
            <a:r>
              <a:rPr lang="en-US" altLang="ja-JP" sz="2400" dirty="0" smtClean="0"/>
              <a:t>0</a:t>
            </a:r>
          </a:p>
          <a:p>
            <a:r>
              <a:rPr kumimoji="1" lang="en-US" altLang="ja-JP" sz="2400" dirty="0" smtClean="0"/>
              <a:t>0</a:t>
            </a:r>
          </a:p>
          <a:p>
            <a:r>
              <a:rPr lang="en-US" altLang="ja-JP" sz="2400" dirty="0" smtClean="0"/>
              <a:t>0</a:t>
            </a:r>
          </a:p>
          <a:p>
            <a:r>
              <a:rPr kumimoji="1" lang="en-US" altLang="ja-JP" sz="2400" dirty="0" smtClean="0"/>
              <a:t>0</a:t>
            </a:r>
          </a:p>
        </p:txBody>
      </p:sp>
      <p:sp>
        <p:nvSpPr>
          <p:cNvPr id="101" name="右矢印 100"/>
          <p:cNvSpPr/>
          <p:nvPr/>
        </p:nvSpPr>
        <p:spPr>
          <a:xfrm rot="16200000">
            <a:off x="7812305" y="5212736"/>
            <a:ext cx="619760" cy="48915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270064" y="5701092"/>
            <a:ext cx="1852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Training </a:t>
            </a:r>
            <a:r>
              <a:rPr lang="en-US" altLang="ja-JP" dirty="0" smtClean="0"/>
              <a:t>labels</a:t>
            </a:r>
          </a:p>
          <a:p>
            <a:pPr algn="ctr"/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train_label_vecs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106" name="直線コネクタ 105"/>
          <p:cNvCxnSpPr/>
          <p:nvPr/>
        </p:nvCxnSpPr>
        <p:spPr>
          <a:xfrm>
            <a:off x="-700629" y="1134116"/>
            <a:ext cx="23413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-700629" y="1228092"/>
            <a:ext cx="23413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-700629" y="1324277"/>
            <a:ext cx="23413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/>
          <p:nvPr/>
        </p:nvCxnSpPr>
        <p:spPr>
          <a:xfrm>
            <a:off x="-700629" y="1429345"/>
            <a:ext cx="23413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508043" y="4238943"/>
            <a:ext cx="22752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rot="5400000">
            <a:off x="-1413491" y="3183541"/>
            <a:ext cx="236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rot="5400000">
            <a:off x="1492731" y="3183541"/>
            <a:ext cx="236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rot="5400000">
            <a:off x="-1615763" y="3183541"/>
            <a:ext cx="236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rot="5400000">
            <a:off x="-1720832" y="3183541"/>
            <a:ext cx="236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rot="5400000">
            <a:off x="-1825447" y="3183541"/>
            <a:ext cx="236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フリーフォーム 116"/>
          <p:cNvSpPr/>
          <p:nvPr/>
        </p:nvSpPr>
        <p:spPr>
          <a:xfrm>
            <a:off x="2692313" y="4302209"/>
            <a:ext cx="324132" cy="467025"/>
          </a:xfrm>
          <a:custGeom>
            <a:avLst/>
            <a:gdLst>
              <a:gd name="connsiteX0" fmla="*/ 0 w 2600960"/>
              <a:gd name="connsiteY0" fmla="*/ 545929 h 545929"/>
              <a:gd name="connsiteX1" fmla="*/ 1097280 w 2600960"/>
              <a:gd name="connsiteY1" fmla="*/ 12529 h 545929"/>
              <a:gd name="connsiteX2" fmla="*/ 2600960 w 2600960"/>
              <a:gd name="connsiteY2" fmla="*/ 220809 h 545929"/>
              <a:gd name="connsiteX0" fmla="*/ 0 w 2545080"/>
              <a:gd name="connsiteY0" fmla="*/ 545718 h 1058798"/>
              <a:gd name="connsiteX1" fmla="*/ 1097280 w 2545080"/>
              <a:gd name="connsiteY1" fmla="*/ 12318 h 1058798"/>
              <a:gd name="connsiteX2" fmla="*/ 2545080 w 2545080"/>
              <a:gd name="connsiteY2" fmla="*/ 1058798 h 1058798"/>
              <a:gd name="connsiteX0" fmla="*/ 0 w 2545080"/>
              <a:gd name="connsiteY0" fmla="*/ 262782 h 775862"/>
              <a:gd name="connsiteX1" fmla="*/ 1968485 w 2545080"/>
              <a:gd name="connsiteY1" fmla="*/ 34176 h 775862"/>
              <a:gd name="connsiteX2" fmla="*/ 2545080 w 2545080"/>
              <a:gd name="connsiteY2" fmla="*/ 775862 h 775862"/>
              <a:gd name="connsiteX0" fmla="*/ 0 w 2545080"/>
              <a:gd name="connsiteY0" fmla="*/ 529260 h 1042340"/>
              <a:gd name="connsiteX1" fmla="*/ 1278572 w 2545080"/>
              <a:gd name="connsiteY1" fmla="*/ 12793 h 1042340"/>
              <a:gd name="connsiteX2" fmla="*/ 2545080 w 2545080"/>
              <a:gd name="connsiteY2" fmla="*/ 1042340 h 1042340"/>
              <a:gd name="connsiteX0" fmla="*/ 0 w 2500832"/>
              <a:gd name="connsiteY0" fmla="*/ 529260 h 842696"/>
              <a:gd name="connsiteX1" fmla="*/ 1278572 w 2500832"/>
              <a:gd name="connsiteY1" fmla="*/ 12793 h 842696"/>
              <a:gd name="connsiteX2" fmla="*/ 2500832 w 2500832"/>
              <a:gd name="connsiteY2" fmla="*/ 842696 h 842696"/>
              <a:gd name="connsiteX0" fmla="*/ 126050 w 2626882"/>
              <a:gd name="connsiteY0" fmla="*/ 55430 h 524249"/>
              <a:gd name="connsiteX1" fmla="*/ 134072 w 2626882"/>
              <a:gd name="connsiteY1" fmla="*/ 510913 h 524249"/>
              <a:gd name="connsiteX2" fmla="*/ 2626882 w 2626882"/>
              <a:gd name="connsiteY2" fmla="*/ 368866 h 524249"/>
              <a:gd name="connsiteX0" fmla="*/ 126050 w 553546"/>
              <a:gd name="connsiteY0" fmla="*/ 55430 h 527475"/>
              <a:gd name="connsiteX1" fmla="*/ 134072 w 553546"/>
              <a:gd name="connsiteY1" fmla="*/ 510913 h 527475"/>
              <a:gd name="connsiteX2" fmla="*/ 553546 w 553546"/>
              <a:gd name="connsiteY2" fmla="*/ 447673 h 527475"/>
              <a:gd name="connsiteX0" fmla="*/ 126050 w 553546"/>
              <a:gd name="connsiteY0" fmla="*/ 55430 h 561940"/>
              <a:gd name="connsiteX1" fmla="*/ 134072 w 553546"/>
              <a:gd name="connsiteY1" fmla="*/ 510913 h 561940"/>
              <a:gd name="connsiteX2" fmla="*/ 553546 w 553546"/>
              <a:gd name="connsiteY2" fmla="*/ 447673 h 561940"/>
              <a:gd name="connsiteX0" fmla="*/ 126050 w 509297"/>
              <a:gd name="connsiteY0" fmla="*/ 55430 h 536781"/>
              <a:gd name="connsiteX1" fmla="*/ 134072 w 509297"/>
              <a:gd name="connsiteY1" fmla="*/ 510913 h 536781"/>
              <a:gd name="connsiteX2" fmla="*/ 509297 w 509297"/>
              <a:gd name="connsiteY2" fmla="*/ 326836 h 536781"/>
              <a:gd name="connsiteX0" fmla="*/ 126050 w 509297"/>
              <a:gd name="connsiteY0" fmla="*/ 55430 h 536781"/>
              <a:gd name="connsiteX1" fmla="*/ 134072 w 509297"/>
              <a:gd name="connsiteY1" fmla="*/ 510913 h 536781"/>
              <a:gd name="connsiteX2" fmla="*/ 509297 w 509297"/>
              <a:gd name="connsiteY2" fmla="*/ 326836 h 536781"/>
              <a:gd name="connsiteX0" fmla="*/ 126050 w 509297"/>
              <a:gd name="connsiteY0" fmla="*/ 55430 h 538528"/>
              <a:gd name="connsiteX1" fmla="*/ 134072 w 509297"/>
              <a:gd name="connsiteY1" fmla="*/ 510913 h 538528"/>
              <a:gd name="connsiteX2" fmla="*/ 509297 w 509297"/>
              <a:gd name="connsiteY2" fmla="*/ 326836 h 538528"/>
              <a:gd name="connsiteX0" fmla="*/ 93570 w 476817"/>
              <a:gd name="connsiteY0" fmla="*/ 61147 h 483994"/>
              <a:gd name="connsiteX1" fmla="*/ 139519 w 476817"/>
              <a:gd name="connsiteY1" fmla="*/ 443076 h 483994"/>
              <a:gd name="connsiteX2" fmla="*/ 476817 w 476817"/>
              <a:gd name="connsiteY2" fmla="*/ 332553 h 483994"/>
              <a:gd name="connsiteX0" fmla="*/ 93570 w 476817"/>
              <a:gd name="connsiteY0" fmla="*/ 61147 h 460659"/>
              <a:gd name="connsiteX1" fmla="*/ 139519 w 476817"/>
              <a:gd name="connsiteY1" fmla="*/ 443076 h 460659"/>
              <a:gd name="connsiteX2" fmla="*/ 476817 w 476817"/>
              <a:gd name="connsiteY2" fmla="*/ 332553 h 460659"/>
              <a:gd name="connsiteX0" fmla="*/ 0 w 383247"/>
              <a:gd name="connsiteY0" fmla="*/ 59913 h 459425"/>
              <a:gd name="connsiteX1" fmla="*/ 45949 w 383247"/>
              <a:gd name="connsiteY1" fmla="*/ 441842 h 459425"/>
              <a:gd name="connsiteX2" fmla="*/ 383247 w 383247"/>
              <a:gd name="connsiteY2" fmla="*/ 331319 h 459425"/>
              <a:gd name="connsiteX0" fmla="*/ 9906 w 393153"/>
              <a:gd name="connsiteY0" fmla="*/ 52721 h 452233"/>
              <a:gd name="connsiteX1" fmla="*/ 55855 w 393153"/>
              <a:gd name="connsiteY1" fmla="*/ 434650 h 452233"/>
              <a:gd name="connsiteX2" fmla="*/ 393153 w 393153"/>
              <a:gd name="connsiteY2" fmla="*/ 324127 h 452233"/>
              <a:gd name="connsiteX0" fmla="*/ 64292 w 447539"/>
              <a:gd name="connsiteY0" fmla="*/ 0 h 399512"/>
              <a:gd name="connsiteX1" fmla="*/ 110241 w 447539"/>
              <a:gd name="connsiteY1" fmla="*/ 381929 h 399512"/>
              <a:gd name="connsiteX2" fmla="*/ 447539 w 447539"/>
              <a:gd name="connsiteY2" fmla="*/ 271406 h 399512"/>
              <a:gd name="connsiteX0" fmla="*/ 11669 w 394916"/>
              <a:gd name="connsiteY0" fmla="*/ 0 h 399512"/>
              <a:gd name="connsiteX1" fmla="*/ 57618 w 394916"/>
              <a:gd name="connsiteY1" fmla="*/ 381929 h 399512"/>
              <a:gd name="connsiteX2" fmla="*/ 394916 w 394916"/>
              <a:gd name="connsiteY2" fmla="*/ 271406 h 399512"/>
              <a:gd name="connsiteX0" fmla="*/ 371 w 383618"/>
              <a:gd name="connsiteY0" fmla="*/ 0 h 399512"/>
              <a:gd name="connsiteX1" fmla="*/ 46320 w 383618"/>
              <a:gd name="connsiteY1" fmla="*/ 381929 h 399512"/>
              <a:gd name="connsiteX2" fmla="*/ 383618 w 383618"/>
              <a:gd name="connsiteY2" fmla="*/ 271406 h 399512"/>
              <a:gd name="connsiteX0" fmla="*/ 371 w 383618"/>
              <a:gd name="connsiteY0" fmla="*/ 0 h 381929"/>
              <a:gd name="connsiteX1" fmla="*/ 46320 w 383618"/>
              <a:gd name="connsiteY1" fmla="*/ 381929 h 381929"/>
              <a:gd name="connsiteX2" fmla="*/ 383618 w 383618"/>
              <a:gd name="connsiteY2" fmla="*/ 271406 h 381929"/>
              <a:gd name="connsiteX0" fmla="*/ 371 w 383618"/>
              <a:gd name="connsiteY0" fmla="*/ 0 h 381929"/>
              <a:gd name="connsiteX1" fmla="*/ 46320 w 383618"/>
              <a:gd name="connsiteY1" fmla="*/ 381929 h 381929"/>
              <a:gd name="connsiteX2" fmla="*/ 383618 w 383618"/>
              <a:gd name="connsiteY2" fmla="*/ 271406 h 381929"/>
              <a:gd name="connsiteX0" fmla="*/ 9431 w 392678"/>
              <a:gd name="connsiteY0" fmla="*/ 0 h 381929"/>
              <a:gd name="connsiteX1" fmla="*/ 55380 w 392678"/>
              <a:gd name="connsiteY1" fmla="*/ 381929 h 381929"/>
              <a:gd name="connsiteX2" fmla="*/ 392678 w 392678"/>
              <a:gd name="connsiteY2" fmla="*/ 271406 h 381929"/>
              <a:gd name="connsiteX0" fmla="*/ 9431 w 392678"/>
              <a:gd name="connsiteY0" fmla="*/ 0 h 392214"/>
              <a:gd name="connsiteX1" fmla="*/ 55380 w 392678"/>
              <a:gd name="connsiteY1" fmla="*/ 381929 h 392214"/>
              <a:gd name="connsiteX2" fmla="*/ 392678 w 392678"/>
              <a:gd name="connsiteY2" fmla="*/ 271406 h 392214"/>
              <a:gd name="connsiteX0" fmla="*/ 9431 w 392678"/>
              <a:gd name="connsiteY0" fmla="*/ 0 h 405184"/>
              <a:gd name="connsiteX1" fmla="*/ 55380 w 392678"/>
              <a:gd name="connsiteY1" fmla="*/ 381929 h 405184"/>
              <a:gd name="connsiteX2" fmla="*/ 392678 w 392678"/>
              <a:gd name="connsiteY2" fmla="*/ 271406 h 405184"/>
              <a:gd name="connsiteX0" fmla="*/ 18883 w 402130"/>
              <a:gd name="connsiteY0" fmla="*/ 0 h 405184"/>
              <a:gd name="connsiteX1" fmla="*/ 64832 w 402130"/>
              <a:gd name="connsiteY1" fmla="*/ 381929 h 405184"/>
              <a:gd name="connsiteX2" fmla="*/ 402130 w 402130"/>
              <a:gd name="connsiteY2" fmla="*/ 271406 h 40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130" h="405184">
                <a:moveTo>
                  <a:pt x="18883" y="0"/>
                </a:moveTo>
                <a:cubicBezTo>
                  <a:pt x="15756" y="185949"/>
                  <a:pt x="-43290" y="317431"/>
                  <a:pt x="64832" y="381929"/>
                </a:cubicBezTo>
                <a:cubicBezTo>
                  <a:pt x="160316" y="446426"/>
                  <a:pt x="252625" y="366085"/>
                  <a:pt x="402130" y="27140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377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7395108" y="1518977"/>
            <a:ext cx="505123" cy="219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7316636" y="1440254"/>
            <a:ext cx="505123" cy="219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7226307" y="1366576"/>
            <a:ext cx="505123" cy="219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135978" y="1287854"/>
            <a:ext cx="505123" cy="219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loading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64685" y="1209130"/>
            <a:ext cx="5435600" cy="2508902"/>
            <a:chOff x="340709" y="1130400"/>
            <a:chExt cx="5759576" cy="2699036"/>
          </a:xfrm>
        </p:grpSpPr>
        <p:sp>
          <p:nvSpPr>
            <p:cNvPr id="10" name="正方形/長方形 9"/>
            <p:cNvSpPr/>
            <p:nvPr/>
          </p:nvSpPr>
          <p:spPr>
            <a:xfrm>
              <a:off x="664685" y="1440246"/>
              <a:ext cx="5435600" cy="2389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78897" y="1361523"/>
              <a:ext cx="5435600" cy="2389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12285" y="1287846"/>
              <a:ext cx="5435600" cy="2389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26497" y="1209123"/>
              <a:ext cx="5435600" cy="2389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340709" y="1130400"/>
              <a:ext cx="5435600" cy="2389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46739" y="4298555"/>
            <a:ext cx="5435600" cy="2485110"/>
            <a:chOff x="340709" y="4068962"/>
            <a:chExt cx="5759576" cy="2548323"/>
          </a:xfrm>
        </p:grpSpPr>
        <p:sp>
          <p:nvSpPr>
            <p:cNvPr id="12" name="正方形/長方形 11"/>
            <p:cNvSpPr/>
            <p:nvPr/>
          </p:nvSpPr>
          <p:spPr>
            <a:xfrm>
              <a:off x="664685" y="4370516"/>
              <a:ext cx="5435600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78897" y="4291793"/>
              <a:ext cx="5435600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12285" y="4218116"/>
              <a:ext cx="5435600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26497" y="4139393"/>
              <a:ext cx="5435600" cy="2246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ja-JP" altLang="en-US" sz="500" dirty="0" smtClean="0"/>
                <a:t>   </a:t>
              </a:r>
              <a:r>
                <a:rPr lang="ja-JP" altLang="en-US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0.00   0.00   0.00   0.00   0.00   0.00   0.00   0.00   0.00   0.00   0.00   0.00   0.01   0.07   0.07   0.07   0.49   0.53   0.69   0.10   0.65   1.00   0.97   0.50   0.00   0.00   0.00   0.00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0.00   0.00   0.00   0.00   0.00   0.00   0.00   0.00   0.12   0.14   0.37   0.60   0.67   0.99   0.99   0.99   0.99   0.99   0.88   0.67   0.99   0.95   0.76   0.25   0.00   0.00   0.00   0.00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0.00   0.00   0.00   0.00   0.00   0.00   0.00   0.19   0.93   0.99   0.99   0.99   0.99   0.99   0.99   0.99   0.99   0.98   0.36   0.32   0.32   0.22   0.15   0.00   0.00   0.00   0.00   0.00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0.00   0.00   0.00   0.00   0.00   0.00   0.00   0.07   0.86   0.99   0.99   0.99   0.99   0.99   0.78   0.71   0.97   0.95   0.00   0.00   0.00   0.00   0.00   0.00   0.00   0.00   0.00   0.00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0.00   0.00   0.00   0.00   0.00   0.00   0.00   0.00   0.31   0.61   0.42   0.99   0.99   0.80   0.04   0.00   0.17   0.60   0.00   0.00   0.00   0.00   0.00   0.00   0.00   0.00   0.00   0.00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0.00   0.00   0.00   0.00   0.00   0.00   0.00   0.00   0.00   0.05   0.00   0.60   0.99   0.35   0.00   0.00   0.00   0.00   0.00   0.00   0.00   0.00   0.00   0.00   0.00   0.00   0.00   0.00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0.00   0.00   0.00   0.00   0.00   0.00   0.00   0.00   0.00   0.00   0.00   0.55   0.99   0.75   0.01   0.00   0.00   0.00   0.00   0.00   0.00   0.00   0.00   0.00   0.00   0.00   0.00   0.00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0.00   0.00   0.00   0.00   0.00   0.00   0.00   0.00   0.00   0.00   0.00   0.04   0.75   0.99   0.27   0.00   0.00   0.00   0.00   0.00   0.00   0.00   0.00   0.00   0.00   0.00   0.00   0.00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0.00   0.00   0.00   0.00   0.00   0.00   0.00   0.00   0.00   0.00   0.00   0.00   0.14   0.95   0.88   0.63   0.42   0.00   0.00   0.00   0.00   0.00   0.00   0.00   0.00   0.00   0.00   0.00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0.00   0.00   0.00   0.00   0.00   0.00   0.00   0.00   0.00   0.00   0.00   0.00   0.00   0.32   0.94   0.99   0.99   0.47   0.10   0.00   0.00   0.00   0.00   0.00   0.00   0.00   0.00   0.00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0.00   0.00   0.00   0.00   0.00   0.00   0.00   0.00   0.00   0.00   0.00   0.00   0.00   0.00   0.18   0.73   0.99   0.99   0.59   0.11   0.00   0.00   0.00   0.00   0.00   0.00   0.00   0.00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0.00   0.00   0.00   0.00   0.00   0.00   0.00   0.00   0.00   0.00   0.00   0.00   0.00   0.00   0.00   0.06   0.36   0.99   0.99   0.73   0.00   0.00   0.00   0.00   0.00   0.00   0.00   0.00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0.00   0.00   0.00   0.00   0.00   0.00   0.00   0.00   0.00   0.00   0.00   0.00   0.00   0.00   0.00   0.00   0.00   0.98   0.99   0.98   0.25   0.00   0.00   0.00   0.00   0.00   0.00   0.00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0.00   0.00   0.00   0.00   0.00   0.00   0.00   0.00   0.00   0.00   0.00   0.00   0.00   0.00   0.18   0.51   0.72   0.99   0.99   0.81   0.01   0.00   0.00   0.00   0.00   0.00   0.00   0.00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0.00   0.00   0.00   0.00   0.00   0.00   0.00   0.00   0.00   0.00   0.00   0.00   0.15   0.58   0.90   0.99   0.99   0.99   0.98   0.71   0.00   0.00   0.00   0.00   0.00   0.00   0.00   0.00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0.00   0.00   0.00   0.00   0.00   0.00   0.00   0.00   0.00   0.00   0.09   0.45   0.87   0.99   0.99   0.99   0.99   0.79   0.31   0.00   0.00   0.00   0.00   0.00   0.00   0.00   0.00   0.00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0.00   0.00   0.00   0.00   0.00   0.00   0.00   0.00   0.09   0.26   0.84   0.99   0.99   0.99   0.99   0.78   0.32   0.01   0.00   0.00   0.00   0.00   0.00   0.00   0.00   0.00   0.00   0.00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0.00   0.00   0.00   0.00   0.00   0.00   0.07   0.67   0.86   0.99   0.99   0.99   0.99   0.76   0.31   0.04   0.00   0.00   0.00   0.00   0.00   0.00   0.00   0.00   0.00   0.00   0.00   0.00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0.00   0.00   0.00   0.00   0.22   0.67   0.89   0.99   0.99   0.99   0.99   0.96   0.52   0.04   0.00   0.00   0.00   0.00   0.00   0.00   0.00   0.00   0.00   0.00   0.00   0.00   0.00   0.00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0.00   0.00   0.00   0.00   0.53   0.99   0.99   0.99   0.83   0.53   0.52   0.06   0.00   0.00   0.00   0.00   0.00   0.00   0.00   0.00   0.00   0.00   0.00   0.00   0.00   0.00   0.00   0.00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ja-JP" altLang="en-US" sz="500" dirty="0"/>
                <a:t>   0.00   0.00   0.00   0.00   0.00   0.00   0.00   0.00   0.00   0.00   0.00   0.00   0.00   0.00   0.00   0.00   0.00   0.00   0.00   0.00   0.00   0.00   0.00   0.00   0.00   0.00   0.00   0.00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40709" y="4068962"/>
              <a:ext cx="5435600" cy="2247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0.00   0.00   0.00   0.00   0.00   0.33   0.73   0.62   0.59   0.24   0.14   0.00   0.00   0.00   0.00   0.00   0.00   0.00   0.00   0.00   0.00   0.00   0.00   0.00   0.00   0.00   0.00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0.00   0.00   0.00   0.00   0.00   0.87   1.00   1.00   1.00   1.00   0.95   0.78   0.78   0.78   0.78   0.78   0.78   0.78   0.78   0.67   0.20   0.00   0.00   0.00   0.00   0.00   0.00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0.00   0.00   0.00   0.00   0.00   0.26   0.45   0.28   0.45   0.64   0.89   1.00   0.88   1.00   1.00   1.00   0.98   0.90   1.00   1.00   0.55   0.00   0.00   0.00   0.00   0.00   0.00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0.00   0.00   0.00   0.00   0.00   0.00   0.00   0.00   0.00   0.00   0.07   0.26   0.05   0.26   0.26   0.26   0.23   0.08   0.93   1.00   0.42   0.00   0.00   0.00   0.00   0.00   0.00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0.00   0.00   0.00   0.00   0.00   0.00   0.00   0.00   0.00   0.00   0.00   0.00   0.00   0.00   0.00   0.00   0.00   0.33   0.99   0.82   0.07   0.00   0.00   0.00   0.00   0.00   0.00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0.00   0.00   0.00   0.00   0.00   0.00   0.00   0.00   0.00   0.00   0.00   0.00   0.00   0.00   0.00   0.00   0.09   0.91   1.00   0.33   0.00   0.00   0.00   0.00   0.00   0.00   0.00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0.00   0.00   0.00   0.00   0.00   0.00   0.00   0.00   0.00   0.00   0.00   0.00   0.00   0.00   0.00   0.00   0.51   1.00   0.93   0.17   0.00   0.00   0.00   0.00   0.00   0.00   0.00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0.00   0.00   0.00   0.00   0.00   0.00   0.00   0.00   0.00   0.00   0.00   0.00   0.00   0.00   0.00   0.23   0.98   1.00   0.24   0.00   0.00   0.00   0.00   0.00   0.00   0.00   0.00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0.00   0.00   0.00   0.00   0.00   0.00   0.00   0.00   0.00   0.00   0.00   0.00   0.00   0.00   0.00   0.52   1.00   0.73   0.02   0.00   0.00   0.00   0.00   0.00   0.00   0.00   0.00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0.00   0.00   0.00   0.00   0.00   0.00   0.00   0.00   0.00   0.00   0.00   0.00   0.00   0.00   0.04   0.80   0.97   0.23   0.00   0.00   0.00   0.00   0.00   0.00   0.00   0.00   0.00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0.00   0.00   0.00   0.00   0.00   0.00   0.00   0.00   0.00   0.00   0.00   0.00   0.00   0.00   0.49   1.00   0.71   0.00   0.00   0.00   0.00   0.00   0.00   0.00   0.00   0.00   0.00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0.00   0.00   0.00   0.00   0.00   0.00   0.00   0.00   0.00   0.00   0.00   0.00   0.00   0.29   0.98   0.94   0.22   0.00   0.00   0.00   0.00   0.00   0.00   0.00   0.00   0.00   0.00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0.00   0.00   0.00   0.00   0.00   0.00   0.00   0.00   0.00   0.00   0.00   0.00   0.07   0.87   1.00   0.65   0.00   0.00   0.00   0.00   0.00   0.00   0.00   0.00   0.00   0.00   0.00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0.00   0.00   0.00   0.00   0.00   0.00   0.00   0.00   0.00   0.00   0.00   0.01   0.80   1.00   0.86   0.14   0.00   0.00   0.00   0.00   0.00   0.00   0.00   0.00   0.00   0.00   0.00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0.00   0.00   0.00   0.00   0.00   0.00   0.00   0.00   0.00   0.00   0.00   0.15   1.00   1.00   0.30   0.00   0.00   0.00   0.00   0.00   0.00   0.00   0.00   0.00   0.00   0.00   0.00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0.00   0.00   0.00   0.00   0.00   0.00   0.00   0.00   0.00   0.00   0.12   0.88   1.00   0.45   0.00   0.00   0.00   0.00   0.00   0.00   0.00   0.00   0.00   0.00   0.00   0.00   0.00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0.00   0.00   0.00   0.00   0.00   0.00   0.00   0.00   0.00   0.00   0.52   1.00   1.00   0.20   0.00   0.00   0.00   0.00   0.00   0.00   0.00   0.00   0.00   0.00   0.00   0.00   0.00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0.00   0.00   0.00   0.00   0.00   0.00   0.00   0.00   0.00   0.24   0.95   1.00   1.00   0.20   0.00   0.00   0.00   0.00   0.00   0.00   0.00   0.00   0.00   0.00   0.00   0.00   0.00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0.00   0.00   0.00   0.00   0.00   0.00   0.00   0.00   0.00   0.47   1.00   1.00   0.86   0.16   0.00   0.00   0.00   0.00   0.00   0.00   0.00   0.00   0.00   0.00   0.00   0.00   0.00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0.00   0.00   0.00   0.00   0.00   0.00   0.00   0.00   0.00   0.47   1.00   0.81   0.07   0.00   0.00   0.00   0.00   0.00   0.00   0.00   0.00   0.00   0.00   0.00   0.00   0.00   0.00</a:t>
              </a:r>
            </a:p>
            <a:p>
              <a:pPr>
                <a:lnSpc>
                  <a:spcPts val="600"/>
                </a:lnSpc>
              </a:pPr>
              <a:r>
                <a:rPr lang="en-US" altLang="ja-JP" sz="500" dirty="0" smtClean="0"/>
                <a:t>0.00   </a:t>
              </a:r>
              <a:r>
                <a:rPr lang="en-US" altLang="ja-JP" sz="500" dirty="0"/>
                <a:t>0.00   0.00   0.00   0.00   0.00   0.00   0.00   0.00   0.00   0.00   0.00   0.00   0.00   0.00   0.00   0.00   0.00   0.00   0.00   0.00   0.00   0.00   0.00   0.00   0.00   0.00   0.00</a:t>
              </a:r>
              <a:endParaRPr lang="ja-JP" altLang="en-US" sz="500" dirty="0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1881159" y="925777"/>
            <a:ext cx="2713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train_img_mats</a:t>
            </a:r>
            <a:r>
              <a:rPr lang="en-US" altLang="ja-JP" sz="1400" dirty="0" smtClean="0"/>
              <a:t>   (28x28x1x60000)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45536" y="4011510"/>
            <a:ext cx="2649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test_img_mats</a:t>
            </a:r>
            <a:r>
              <a:rPr lang="en-US" altLang="ja-JP" sz="1400" dirty="0" smtClean="0"/>
              <a:t>   (28x28x1x10000)</a:t>
            </a:r>
            <a:endParaRPr kumimoji="1"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7054731" y="1209130"/>
            <a:ext cx="505123" cy="219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233059" y="906399"/>
            <a:ext cx="2324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train_label_vecs</a:t>
            </a:r>
            <a:r>
              <a:rPr lang="en-US" altLang="ja-JP" sz="1400" dirty="0" smtClean="0"/>
              <a:t>   (10x60000)</a:t>
            </a:r>
            <a:endParaRPr kumimoji="1" lang="ja-JP" altLang="en-US" sz="1400" dirty="0"/>
          </a:p>
        </p:txBody>
      </p:sp>
      <p:sp>
        <p:nvSpPr>
          <p:cNvPr id="25" name="右中かっこ 24"/>
          <p:cNvSpPr/>
          <p:nvPr/>
        </p:nvSpPr>
        <p:spPr>
          <a:xfrm rot="18797695">
            <a:off x="5894847" y="3211380"/>
            <a:ext cx="272503" cy="475289"/>
          </a:xfrm>
          <a:prstGeom prst="rightBrace">
            <a:avLst>
              <a:gd name="adj1" fmla="val 2777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55848" y="30693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60,000</a:t>
            </a:r>
            <a:endParaRPr kumimoji="1" lang="ja-JP" altLang="en-US" dirty="0"/>
          </a:p>
        </p:txBody>
      </p:sp>
      <p:sp>
        <p:nvSpPr>
          <p:cNvPr id="27" name="右中かっこ 26"/>
          <p:cNvSpPr/>
          <p:nvPr/>
        </p:nvSpPr>
        <p:spPr>
          <a:xfrm rot="18797695">
            <a:off x="7800342" y="3227904"/>
            <a:ext cx="266716" cy="400461"/>
          </a:xfrm>
          <a:prstGeom prst="rightBrace">
            <a:avLst>
              <a:gd name="adj1" fmla="val 2777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884233" y="3009097"/>
            <a:ext cx="8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60,000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233059" y="3938920"/>
            <a:ext cx="2259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test_label_vecs</a:t>
            </a:r>
            <a:r>
              <a:rPr lang="en-US" altLang="ja-JP" sz="1400" dirty="0" smtClean="0"/>
              <a:t>   (10x10000)</a:t>
            </a:r>
            <a:endParaRPr kumimoji="1" lang="ja-JP" altLang="en-US" sz="1400" dirty="0"/>
          </a:p>
        </p:txBody>
      </p:sp>
      <p:sp>
        <p:nvSpPr>
          <p:cNvPr id="35" name="右中かっこ 34"/>
          <p:cNvSpPr/>
          <p:nvPr/>
        </p:nvSpPr>
        <p:spPr>
          <a:xfrm rot="18797695">
            <a:off x="5927750" y="6147979"/>
            <a:ext cx="272503" cy="475289"/>
          </a:xfrm>
          <a:prstGeom prst="rightBrace">
            <a:avLst>
              <a:gd name="adj1" fmla="val 27777"/>
              <a:gd name="adj2" fmla="val 602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86006" y="59963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,000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341507" y="4532727"/>
            <a:ext cx="489161" cy="219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7277478" y="4455795"/>
            <a:ext cx="489161" cy="219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7203776" y="4383794"/>
            <a:ext cx="489161" cy="219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7130073" y="4306864"/>
            <a:ext cx="489161" cy="219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7063780" y="4229931"/>
            <a:ext cx="489161" cy="2195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0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1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右中かっこ 36"/>
          <p:cNvSpPr/>
          <p:nvPr/>
        </p:nvSpPr>
        <p:spPr>
          <a:xfrm rot="18989187">
            <a:off x="7723563" y="6257653"/>
            <a:ext cx="266302" cy="387807"/>
          </a:xfrm>
          <a:prstGeom prst="rightBrace">
            <a:avLst>
              <a:gd name="adj1" fmla="val 27777"/>
              <a:gd name="adj2" fmla="val 599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20264" y="60316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0,000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91037" y="3984990"/>
            <a:ext cx="8807628" cy="282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91037" y="879296"/>
            <a:ext cx="8807628" cy="2900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6162" y="702535"/>
            <a:ext cx="1394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Training data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6162" y="3846147"/>
            <a:ext cx="10238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9049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MATLAB code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89143" y="1259570"/>
            <a:ext cx="8211433" cy="4481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B050"/>
                </a:solidFill>
              </a:rPr>
              <a:t>%use MNIST </a:t>
            </a:r>
            <a:r>
              <a:rPr lang="en-US" altLang="ja-JP" sz="1600" dirty="0" err="1">
                <a:solidFill>
                  <a:srgbClr val="00B050"/>
                </a:solidFill>
              </a:rPr>
              <a:t>traininig</a:t>
            </a:r>
            <a:r>
              <a:rPr lang="en-US" altLang="ja-JP" sz="1600" dirty="0">
                <a:solidFill>
                  <a:srgbClr val="00B050"/>
                </a:solidFill>
              </a:rPr>
              <a:t> datasets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train_num</a:t>
            </a:r>
            <a:r>
              <a:rPr lang="en-US" altLang="ja-JP" sz="1600" dirty="0">
                <a:solidFill>
                  <a:schemeClr val="tx1"/>
                </a:solidFill>
              </a:rPr>
              <a:t> = 60000; </a:t>
            </a:r>
            <a:r>
              <a:rPr lang="en-US" altLang="ja-JP" sz="1600" dirty="0">
                <a:solidFill>
                  <a:srgbClr val="00B050"/>
                </a:solidFill>
              </a:rPr>
              <a:t>% The number of Training samples (MNIST has 60,000 Training samples)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train_images</a:t>
            </a:r>
            <a:r>
              <a:rPr lang="en-US" altLang="ja-JP" sz="1600" dirty="0">
                <a:solidFill>
                  <a:schemeClr val="tx1"/>
                </a:solidFill>
              </a:rPr>
              <a:t> = mat2gray(</a:t>
            </a:r>
            <a:r>
              <a:rPr lang="en-US" altLang="ja-JP" sz="1600" dirty="0" err="1">
                <a:solidFill>
                  <a:schemeClr val="tx1"/>
                </a:solidFill>
              </a:rPr>
              <a:t>mnist.train_images</a:t>
            </a:r>
            <a:r>
              <a:rPr lang="en-US" altLang="ja-JP" sz="1600" dirty="0">
                <a:solidFill>
                  <a:schemeClr val="tx1"/>
                </a:solidFill>
              </a:rPr>
              <a:t>); </a:t>
            </a:r>
            <a:r>
              <a:rPr lang="en-US" altLang="ja-JP" sz="1600" dirty="0">
                <a:solidFill>
                  <a:srgbClr val="00B050"/>
                </a:solidFill>
              </a:rPr>
              <a:t>% normalize images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train_labels</a:t>
            </a:r>
            <a:r>
              <a:rPr lang="en-US" altLang="ja-JP" sz="1600" dirty="0">
                <a:solidFill>
                  <a:schemeClr val="tx1"/>
                </a:solidFill>
              </a:rPr>
              <a:t> = </a:t>
            </a:r>
            <a:r>
              <a:rPr lang="en-US" altLang="ja-JP" sz="1600" dirty="0" err="1">
                <a:solidFill>
                  <a:schemeClr val="tx1"/>
                </a:solidFill>
              </a:rPr>
              <a:t>mnist.train_labels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train_label_vecs</a:t>
            </a:r>
            <a:r>
              <a:rPr lang="en-US" altLang="ja-JP" sz="1600" dirty="0">
                <a:solidFill>
                  <a:schemeClr val="tx1"/>
                </a:solidFill>
              </a:rPr>
              <a:t> = zeros(10,train_num);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for n=1:train_num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</a:t>
            </a:r>
            <a:r>
              <a:rPr lang="en-US" altLang="ja-JP" sz="1600" dirty="0" err="1">
                <a:solidFill>
                  <a:schemeClr val="tx1"/>
                </a:solidFill>
              </a:rPr>
              <a:t>train_label_vecs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train_labels</a:t>
            </a:r>
            <a:r>
              <a:rPr lang="en-US" altLang="ja-JP" sz="1600" dirty="0">
                <a:solidFill>
                  <a:schemeClr val="tx1"/>
                </a:solidFill>
              </a:rPr>
              <a:t>(n)+1, n) = 1; </a:t>
            </a:r>
            <a:r>
              <a:rPr lang="en-US" altLang="ja-JP" sz="1600" dirty="0">
                <a:solidFill>
                  <a:srgbClr val="00B050"/>
                </a:solidFill>
              </a:rPr>
              <a:t>%create training label vectors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600" dirty="0">
                <a:solidFill>
                  <a:srgbClr val="00B050"/>
                </a:solidFill>
              </a:rPr>
              <a:t>%use MNIST test datasets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test_num</a:t>
            </a:r>
            <a:r>
              <a:rPr lang="en-US" altLang="ja-JP" sz="1600" dirty="0">
                <a:solidFill>
                  <a:schemeClr val="tx1"/>
                </a:solidFill>
              </a:rPr>
              <a:t> = 10000;   </a:t>
            </a:r>
            <a:r>
              <a:rPr lang="en-US" altLang="ja-JP" sz="1600" dirty="0">
                <a:solidFill>
                  <a:srgbClr val="00B050"/>
                </a:solidFill>
              </a:rPr>
              <a:t>% The number of Test samples (MNIST has 10,000 Test samples) 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test_images</a:t>
            </a:r>
            <a:r>
              <a:rPr lang="en-US" altLang="ja-JP" sz="1600" dirty="0">
                <a:solidFill>
                  <a:schemeClr val="tx1"/>
                </a:solidFill>
              </a:rPr>
              <a:t> = mat2gray(</a:t>
            </a:r>
            <a:r>
              <a:rPr lang="en-US" altLang="ja-JP" sz="1600" dirty="0" err="1">
                <a:solidFill>
                  <a:schemeClr val="tx1"/>
                </a:solidFill>
              </a:rPr>
              <a:t>mnist.test_images</a:t>
            </a:r>
            <a:r>
              <a:rPr lang="en-US" altLang="ja-JP" sz="1600" dirty="0">
                <a:solidFill>
                  <a:schemeClr val="tx1"/>
                </a:solidFill>
              </a:rPr>
              <a:t>); </a:t>
            </a:r>
            <a:r>
              <a:rPr lang="en-US" altLang="ja-JP" sz="1600" dirty="0">
                <a:solidFill>
                  <a:srgbClr val="00B050"/>
                </a:solidFill>
              </a:rPr>
              <a:t>% normalize images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test_labels</a:t>
            </a:r>
            <a:r>
              <a:rPr lang="en-US" altLang="ja-JP" sz="1600" dirty="0">
                <a:solidFill>
                  <a:schemeClr val="tx1"/>
                </a:solidFill>
              </a:rPr>
              <a:t> = </a:t>
            </a:r>
            <a:r>
              <a:rPr lang="en-US" altLang="ja-JP" sz="1600" dirty="0" err="1">
                <a:solidFill>
                  <a:schemeClr val="tx1"/>
                </a:solidFill>
              </a:rPr>
              <a:t>mnist.test_labels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1600" dirty="0" err="1">
                <a:solidFill>
                  <a:schemeClr val="tx1"/>
                </a:solidFill>
              </a:rPr>
              <a:t>test_label_vecs</a:t>
            </a:r>
            <a:r>
              <a:rPr lang="en-US" altLang="ja-JP" sz="1600" dirty="0">
                <a:solidFill>
                  <a:schemeClr val="tx1"/>
                </a:solidFill>
              </a:rPr>
              <a:t> = zeros(10,test_num);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for n=1:test_num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  </a:t>
            </a:r>
            <a:r>
              <a:rPr lang="en-US" altLang="ja-JP" sz="1600" dirty="0" err="1">
                <a:solidFill>
                  <a:schemeClr val="tx1"/>
                </a:solidFill>
              </a:rPr>
              <a:t>test_label_vecs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test_labels</a:t>
            </a:r>
            <a:r>
              <a:rPr lang="en-US" altLang="ja-JP" sz="1600" dirty="0">
                <a:solidFill>
                  <a:schemeClr val="tx1"/>
                </a:solidFill>
              </a:rPr>
              <a:t>(n)+1, n) = 1; </a:t>
            </a:r>
            <a:r>
              <a:rPr lang="en-US" altLang="ja-JP" sz="1600" dirty="0">
                <a:solidFill>
                  <a:srgbClr val="00B050"/>
                </a:solidFill>
              </a:rPr>
              <a:t>%create test label vectors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8116" y="890238"/>
            <a:ext cx="245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ja-JP" altLang="ja-JP" dirty="0">
                <a:solidFill>
                  <a:srgbClr val="212121"/>
                </a:solidFill>
                <a:latin typeface="Arial Unicode MS"/>
                <a:ea typeface="inherit"/>
              </a:rPr>
              <a:t>Preparing the data</a:t>
            </a:r>
            <a:r>
              <a:rPr kumimoji="0" lang="ja-JP" altLang="ja-JP" sz="200" dirty="0"/>
              <a:t> </a:t>
            </a:r>
            <a:endParaRPr kumimoji="0" lang="ja-JP" altLang="ja-JP" sz="1400" dirty="0">
              <a:latin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6757" y="1323097"/>
            <a:ext cx="77400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1400" dirty="0">
              <a:solidFill>
                <a:srgbClr val="0000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931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731" y="42416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Neural network model and learning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5894" y="1295616"/>
            <a:ext cx="3712099" cy="4544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1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54162" y="845574"/>
            <a:ext cx="4832392" cy="59003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11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1" name="カギ線コネクタ 10"/>
          <p:cNvCxnSpPr>
            <a:stCxn id="9" idx="2"/>
            <a:endCxn id="10" idx="0"/>
          </p:cNvCxnSpPr>
          <p:nvPr/>
        </p:nvCxnSpPr>
        <p:spPr>
          <a:xfrm rot="5400000" flipH="1" flipV="1">
            <a:off x="1818757" y="1088761"/>
            <a:ext cx="4994787" cy="4508414"/>
          </a:xfrm>
          <a:prstGeom prst="bentConnector5">
            <a:avLst>
              <a:gd name="adj1" fmla="val -4577"/>
              <a:gd name="adj2" fmla="val 43788"/>
              <a:gd name="adj3" fmla="val 1024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416509" y="6116247"/>
            <a:ext cx="157004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example101.m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895" y="1457024"/>
            <a:ext cx="37120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784;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umber of input neurons (28*28)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10; 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number of hidden </a:t>
            </a:r>
            <a:r>
              <a:rPr lang="en-US" altLang="ja-JP" sz="1200" dirty="0" smtClean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neurons</a:t>
            </a:r>
            <a:endParaRPr lang="en-US" altLang="ja-JP" sz="1200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10; 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number of output </a:t>
            </a:r>
            <a:r>
              <a:rPr lang="en-US" altLang="ja-JP" sz="1200" dirty="0" smtClean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neurons</a:t>
            </a:r>
            <a:endParaRPr lang="en-US" altLang="ja-JP" sz="1200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EPOCH=5; 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number of training epochs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LAMBDA=0.01;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learning rate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MINI_BATCH_SIZE = 100;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MINI_BATCH_NUM =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train_num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/ MINI_BATCH_SIZE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5091" y="984676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xample4_1.m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42652" y="871894"/>
            <a:ext cx="483239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endParaRPr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%create mini batch indexes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idx = randperm(train_num);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Shuffled integer array from 1 to train_num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idx = reshape(idx,[],MINI_BATCH_SIZE);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%Split arrays into mini batch size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for i=1 : MINI_BATCH_NUM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%create mini batch datasets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mini_batch = train_images(:,:,1,idx(i,:));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xdata = reshape(mini_batch, 28*28, MINI_BATCH_SIZE);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labels = train_label_vecs(1:10,idx(i,:));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%forward calculation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 = layer1.forward(xdata);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 = layer2.forward(p);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q = layer3.forward(y);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 = layer4.forward(q);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loss(end + 1) = layer5.forward(</a:t>
            </a:r>
            <a:r>
              <a:rPr lang="ja-JP" altLang="en-US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,labels);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%backward calculation (calculate gradient)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dz = layer5.backward();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dq = layer4.backward(dz);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dy = layer3.backward(dq);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dp = layer2.backward(dy);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dx = layer1.backward(dp);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%update weights and biases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layer1.update(LAMBDA);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layer3.update(LAMBDA);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59129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7731" y="42416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Neural network model and learning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5894" y="1295616"/>
            <a:ext cx="3712099" cy="4544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1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54162" y="845574"/>
            <a:ext cx="4832392" cy="59003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ja-JP" altLang="en-US" sz="11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1" name="カギ線コネクタ 10"/>
          <p:cNvCxnSpPr>
            <a:stCxn id="9" idx="2"/>
            <a:endCxn id="10" idx="0"/>
          </p:cNvCxnSpPr>
          <p:nvPr/>
        </p:nvCxnSpPr>
        <p:spPr>
          <a:xfrm rot="5400000" flipH="1" flipV="1">
            <a:off x="1818757" y="1088761"/>
            <a:ext cx="4994787" cy="4508414"/>
          </a:xfrm>
          <a:prstGeom prst="bentConnector5">
            <a:avLst>
              <a:gd name="adj1" fmla="val -4577"/>
              <a:gd name="adj2" fmla="val 43788"/>
              <a:gd name="adj3" fmla="val 1024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416509" y="6116247"/>
            <a:ext cx="1570045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example101.m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895" y="1457024"/>
            <a:ext cx="37120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784;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umber of input neurons (28*28)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10; 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number of hidden </a:t>
            </a:r>
            <a:r>
              <a:rPr lang="en-US" altLang="ja-JP" sz="1200" dirty="0" smtClean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neurons</a:t>
            </a:r>
            <a:endParaRPr lang="en-US" altLang="ja-JP" sz="1200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10; 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number of output </a:t>
            </a:r>
            <a:r>
              <a:rPr lang="en-US" altLang="ja-JP" sz="1200" dirty="0" smtClean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neurons</a:t>
            </a:r>
            <a:endParaRPr lang="en-US" altLang="ja-JP" sz="1200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EPOCH=5; 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The number of training epochs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LAMBDA=0.01; </a:t>
            </a:r>
            <a:r>
              <a:rPr lang="en-US" altLang="ja-JP" sz="12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learning rate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MINI_BATCH_SIZE = 100;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MINI_BATCH_NUM =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train_num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/ MINI_BATCH_SIZE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en-US" altLang="ja-JP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5091" y="984676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xample4_1.m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42652" y="871894"/>
            <a:ext cx="483239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endParaRPr lang="ja-JP" altLang="en-US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%create mini batch indexes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idx = randperm(train_num);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Shuffled integer array from 1 to train_num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idx = reshape(idx,[],MINI_BATCH_SIZE);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%Split arrays into mini batch size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for i=1 : MINI_BATCH_NUM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%create mini batch datasets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mini_batch = train_images(:,:,1,idx(i,:));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xdata = reshape(mini_batch, 28*28, MINI_BATCH_SIZE);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labels = train_label_vecs(1:10,idx(i,:));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%forward calculation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 = layer1.forward(xdata);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 = layer2.forward(p);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q = layer3.forward(y);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 = layer4.forward(q);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loss(end + 1) = layer5.forward(</a:t>
            </a:r>
            <a:r>
              <a:rPr lang="ja-JP" altLang="en-US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,labels);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%backward calculation (calculate gradient)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dz = layer5.backward();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dq = layer4.backward(dz);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dy = layer3.backward(dq);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dp = layer2.backward(dy);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dx = layer1.backward(dp);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1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%update weights and biases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layer1.update(LAMBDA);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layer3.update(LAMBDA);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12" name="楕円 11"/>
          <p:cNvSpPr/>
          <p:nvPr/>
        </p:nvSpPr>
        <p:spPr>
          <a:xfrm>
            <a:off x="519407" y="1617478"/>
            <a:ext cx="512980" cy="299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02854" y="3037932"/>
            <a:ext cx="512980" cy="299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701263" y="3279201"/>
            <a:ext cx="512980" cy="299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399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8366" y="920458"/>
            <a:ext cx="4801049" cy="47920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Displaying results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6252" y="1203957"/>
            <a:ext cx="5645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Calculate accuracy for test datasets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zeros(10, 10);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reshape(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test_images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28*28,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test_num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[value, index] = max(z);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n=1:test_num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(index(n),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(n)+1) = ...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(index(n),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(n)+1) + 1;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if index(n) ~=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(n)+1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mistaken_test_ids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(end+1) = n;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test_accuracy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trace(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)/sum(sum(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mistaken_test_images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test_images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(:,:,1,mistaken_test_ids);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289898" y="2841637"/>
            <a:ext cx="3769853" cy="17076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train_res_mat =</a:t>
            </a:r>
          </a:p>
          <a:p>
            <a:pPr>
              <a:lnSpc>
                <a:spcPts val="900"/>
              </a:lnSpc>
            </a:pPr>
            <a:endParaRPr lang="fr-FR" altLang="ja-JP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97     0     0     0     0     0     2     0     0     2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0   113     0     0     0     0     0     0     0     0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0     0    97     1     0     0     0     0     0     0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0     0     1    91     0     1     0     0     0     0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0     0     0     0   105     0     1     0     0     1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0     2     0     1     0    91     0     0     1     0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0     0     0     0     0     0    91     0     0     0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0     1     0     0     0     0     0   117     0     0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0     0     0     0     0     0     0     0    86     0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0     0     1     0     0     0     0     0     0    97</a:t>
            </a:r>
          </a:p>
          <a:p>
            <a:pPr>
              <a:lnSpc>
                <a:spcPts val="900"/>
              </a:lnSpc>
            </a:pPr>
            <a:endParaRPr lang="fr-FR" altLang="ja-JP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train_accuracy =  0.98500</a:t>
            </a:r>
            <a:endParaRPr kumimoji="1" lang="ja-JP" altLang="en-US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右中かっこ 6"/>
          <p:cNvSpPr/>
          <p:nvPr/>
        </p:nvSpPr>
        <p:spPr>
          <a:xfrm>
            <a:off x="4531047" y="1339631"/>
            <a:ext cx="352221" cy="3350356"/>
          </a:xfrm>
          <a:prstGeom prst="rightBrace">
            <a:avLst>
              <a:gd name="adj1" fmla="val 78571"/>
              <a:gd name="adj2" fmla="val 775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4999923" y="3826467"/>
            <a:ext cx="370868" cy="2422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85357" y="2490113"/>
            <a:ext cx="174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Training accuracy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5276045" y="4292298"/>
            <a:ext cx="1650647" cy="269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曲折矢印 2"/>
          <p:cNvSpPr/>
          <p:nvPr/>
        </p:nvSpPr>
        <p:spPr>
          <a:xfrm rot="5400000" flipH="1">
            <a:off x="5545613" y="4472385"/>
            <a:ext cx="283756" cy="4630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75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 </a:t>
            </a:r>
            <a:r>
              <a:rPr lang="en-US" altLang="ja-JP" dirty="0" err="1" smtClean="0"/>
              <a:t>matrics</a:t>
            </a:r>
            <a:endParaRPr kumimoji="1" lang="ja-JP" altLang="en-US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91387"/>
              </p:ext>
            </p:extLst>
          </p:nvPr>
        </p:nvGraphicFramePr>
        <p:xfrm>
          <a:off x="1087992" y="1286553"/>
          <a:ext cx="4961580" cy="442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465">
                  <a:extLst>
                    <a:ext uri="{9D8B030D-6E8A-4147-A177-3AD203B41FA5}">
                      <a16:colId xmlns:a16="http://schemas.microsoft.com/office/drawing/2014/main" val="117522373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2241486974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2680664349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1394593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2361359532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1137079745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362412442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222750022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4078361103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735106749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1410335366"/>
                    </a:ext>
                  </a:extLst>
                </a:gridCol>
                <a:gridCol w="413465">
                  <a:extLst>
                    <a:ext uri="{9D8B030D-6E8A-4147-A177-3AD203B41FA5}">
                      <a16:colId xmlns:a16="http://schemas.microsoft.com/office/drawing/2014/main" val="783892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4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5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6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7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8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2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97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210670"/>
                  </a:ext>
                </a:extLst>
              </a:tr>
              <a:tr h="350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113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97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8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3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4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105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5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2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6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8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7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107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6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8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86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6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0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97</a:t>
                      </a:r>
                      <a:endParaRPr kumimoji="1" lang="ja-JP" altLang="en-US" sz="1600" dirty="0"/>
                    </a:p>
                  </a:txBody>
                  <a:tcPr marL="36000" marR="3600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611685"/>
                  </a:ext>
                </a:extLst>
              </a:tr>
            </a:tbl>
          </a:graphicData>
        </a:graphic>
      </p:graphicFrame>
      <p:sp>
        <p:nvSpPr>
          <p:cNvPr id="16" name="右中かっこ 15"/>
          <p:cNvSpPr/>
          <p:nvPr/>
        </p:nvSpPr>
        <p:spPr>
          <a:xfrm rot="16200000">
            <a:off x="3901338" y="-913618"/>
            <a:ext cx="248281" cy="4296468"/>
          </a:xfrm>
          <a:prstGeom prst="rightBrace">
            <a:avLst>
              <a:gd name="adj1" fmla="val 327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30164" y="814463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Correct label (Expected value)</a:t>
            </a:r>
            <a:endParaRPr kumimoji="1" lang="ja-JP" altLang="en-US" dirty="0"/>
          </a:p>
        </p:txBody>
      </p:sp>
      <p:sp>
        <p:nvSpPr>
          <p:cNvPr id="18" name="右中かっこ 17"/>
          <p:cNvSpPr/>
          <p:nvPr/>
        </p:nvSpPr>
        <p:spPr>
          <a:xfrm rot="10800000">
            <a:off x="837719" y="2003157"/>
            <a:ext cx="248281" cy="3773375"/>
          </a:xfrm>
          <a:prstGeom prst="rightBrace">
            <a:avLst>
              <a:gd name="adj1" fmla="val 327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 rot="16200000">
            <a:off x="-948982" y="3632512"/>
            <a:ext cx="325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The answer from</a:t>
            </a:r>
            <a:r>
              <a:rPr kumimoji="1" lang="en-US" altLang="ja-JP" dirty="0" smtClean="0"/>
              <a:t> neural network</a:t>
            </a:r>
            <a:endParaRPr kumimoji="1" lang="ja-JP" altLang="en-US" dirty="0"/>
          </a:p>
        </p:txBody>
      </p:sp>
      <p:sp>
        <p:nvSpPr>
          <p:cNvPr id="20" name="四角形吹き出し 19"/>
          <p:cNvSpPr/>
          <p:nvPr/>
        </p:nvSpPr>
        <p:spPr>
          <a:xfrm>
            <a:off x="6173713" y="2726145"/>
            <a:ext cx="2894590" cy="775120"/>
          </a:xfrm>
          <a:prstGeom prst="wedgeRectCallout">
            <a:avLst>
              <a:gd name="adj1" fmla="val -99773"/>
              <a:gd name="adj2" fmla="val -1085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Ex) The </a:t>
            </a:r>
            <a:r>
              <a:rPr lang="en-US" altLang="ja-JP" dirty="0">
                <a:solidFill>
                  <a:schemeClr val="tx1"/>
                </a:solidFill>
              </a:rPr>
              <a:t>neural network mistook the number </a:t>
            </a:r>
            <a:r>
              <a:rPr lang="en-US" altLang="ja-JP" dirty="0" smtClean="0">
                <a:solidFill>
                  <a:schemeClr val="tx1"/>
                </a:solidFill>
              </a:rPr>
              <a:t>6 </a:t>
            </a:r>
            <a:r>
              <a:rPr lang="en-US" altLang="ja-JP" dirty="0">
                <a:solidFill>
                  <a:schemeClr val="tx1"/>
                </a:solidFill>
              </a:rPr>
              <a:t>for </a:t>
            </a:r>
            <a:r>
              <a:rPr lang="en-US" altLang="ja-JP" dirty="0" smtClean="0">
                <a:solidFill>
                  <a:schemeClr val="tx1"/>
                </a:solidFill>
              </a:rPr>
              <a:t>0.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64724" y="5961231"/>
            <a:ext cx="12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Array index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31021" y="1668899"/>
            <a:ext cx="124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Array index</a:t>
            </a:r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 rot="10800000">
            <a:off x="6117711" y="1695625"/>
            <a:ext cx="413310" cy="3158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6200000">
            <a:off x="1578253" y="5700612"/>
            <a:ext cx="285152" cy="3158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531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60347" y="567690"/>
            <a:ext cx="4559729" cy="629030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05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3916" y="567691"/>
            <a:ext cx="4572000" cy="63248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axis([0 EPOCH*MINI_BATCH_SIZE 0 max(loss)])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xlabel('The number of minibatch learning');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ylabel('LOSS');</a:t>
            </a:r>
          </a:p>
          <a:p>
            <a:endParaRPr lang="ja-JP" altLang="en-US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Calculate accuracy for training datasets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train_res_mat = zeros(10, 10);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 = reshape(train_images, 28*28, train_num);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layer1.forward(xdata);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[value, index] = max(z);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n=1:train_num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train_res_mat(index(n), train_labels(n)+1) = </a:t>
            </a:r>
            <a:r>
              <a:rPr lang="ja-JP" altLang="en-US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endParaRPr lang="ja-JP" altLang="en-US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train_res_mat(index(n), train_labels(n)+1) + 1;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if index(n) ~= train_labels(n)+1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mistaken_train_ids(end+1) = n;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train_res_mat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train_accuracy = trace(train_res_mat)/sum(sum(train_res_mat))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mistaken_train_images = train_images(:,:,1,mistaken_train_ids);</a:t>
            </a:r>
          </a:p>
          <a:p>
            <a:endParaRPr lang="ja-JP" altLang="en-US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Calculate accuracy for test datasets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 = zeros(10, 10);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 = reshape(test_images, 28*28, test_num);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 = layer1.forward(xdata);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layer2.forward(p);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 = layer3.forward(y);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 = layer4.forward(q);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[value, index] = max(z);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n=1:test_num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test_res_mat(index(n), test_labels(n)+1) = </a:t>
            </a:r>
            <a:r>
              <a:rPr lang="ja-JP" altLang="en-US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...</a:t>
            </a:r>
            <a:endParaRPr lang="ja-JP" altLang="en-US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test_res_mat(index(n), test_labels(n)+1) + 1;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if index(n) ~= test_labels(n)+1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mistaken_test_ids(end+1) = n;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test_res_mat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test_accuracy = trace(test_res_mat)/sum(sum(test_res_mat))</a:t>
            </a:r>
          </a:p>
          <a:p>
            <a:r>
              <a:rPr lang="ja-JP" altLang="en-US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mistaken_test_images = test_images(:,:,1,mistaken_test_ids);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0867" y="-26144"/>
            <a:ext cx="7543800" cy="593835"/>
          </a:xfrm>
        </p:spPr>
        <p:txBody>
          <a:bodyPr/>
          <a:lstStyle/>
          <a:p>
            <a:r>
              <a:rPr lang="en-US" altLang="ja-JP" dirty="0" smtClean="0"/>
              <a:t>Displaying results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9" y="811178"/>
            <a:ext cx="2795813" cy="1946882"/>
          </a:xfrm>
          <a:prstGeom prst="rect">
            <a:avLst/>
          </a:prstGeom>
        </p:spPr>
      </p:pic>
      <p:sp>
        <p:nvSpPr>
          <p:cNvPr id="8" name="右中かっこ 7"/>
          <p:cNvSpPr/>
          <p:nvPr/>
        </p:nvSpPr>
        <p:spPr>
          <a:xfrm>
            <a:off x="3028335" y="567689"/>
            <a:ext cx="246305" cy="912453"/>
          </a:xfrm>
          <a:prstGeom prst="rightBrace">
            <a:avLst>
              <a:gd name="adj1" fmla="val 7857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382514" y="895842"/>
            <a:ext cx="2526665" cy="2422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289898" y="2968807"/>
            <a:ext cx="3769853" cy="17076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train_res_mat =</a:t>
            </a:r>
          </a:p>
          <a:p>
            <a:pPr>
              <a:lnSpc>
                <a:spcPts val="900"/>
              </a:lnSpc>
            </a:pPr>
            <a:endParaRPr lang="fr-FR" altLang="ja-JP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97     0     0     0     0     0     2     0     0     2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0   113     0     0     0     0     0     0     0     0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0     0    97     1     0     0     0     0     0     0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0     0     1    91     0     1     0     0     0     0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0     0     0     0   105     0     1     0     0     1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0     2     0     1     0    91     0     0     1     0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0     0     0     0     0     0    91     0     0     0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0     1     0     0     0     0     0   117     0     0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0     0     0     0     0     0     0     0    86     0</a:t>
            </a: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0     0     1     0     0     0     0     0     0    97</a:t>
            </a:r>
          </a:p>
          <a:p>
            <a:pPr>
              <a:lnSpc>
                <a:spcPts val="900"/>
              </a:lnSpc>
            </a:pPr>
            <a:endParaRPr lang="fr-FR" altLang="ja-JP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900"/>
              </a:lnSpc>
            </a:pPr>
            <a:r>
              <a:rPr lang="fr-FR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train_accuracy =  0.98500</a:t>
            </a:r>
            <a:endParaRPr kumimoji="1" lang="ja-JP" altLang="en-US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右中かっこ 10"/>
          <p:cNvSpPr/>
          <p:nvPr/>
        </p:nvSpPr>
        <p:spPr>
          <a:xfrm>
            <a:off x="4088524" y="1674915"/>
            <a:ext cx="267166" cy="2464465"/>
          </a:xfrm>
          <a:prstGeom prst="rightBrace">
            <a:avLst>
              <a:gd name="adj1" fmla="val 78571"/>
              <a:gd name="adj2" fmla="val 6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4507816" y="3074905"/>
            <a:ext cx="686242" cy="2422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/>
          <p:cNvSpPr/>
          <p:nvPr/>
        </p:nvSpPr>
        <p:spPr>
          <a:xfrm>
            <a:off x="4088524" y="4322530"/>
            <a:ext cx="267166" cy="2535470"/>
          </a:xfrm>
          <a:prstGeom prst="rightBrace">
            <a:avLst>
              <a:gd name="adj1" fmla="val 78571"/>
              <a:gd name="adj2" fmla="val 549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278165" y="5040986"/>
            <a:ext cx="3769853" cy="1759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900"/>
              </a:lnSpc>
            </a:pPr>
            <a:r>
              <a:rPr lang="en-US" altLang="ja-JP" sz="9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test_res_vec</a:t>
            </a: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</a:t>
            </a:r>
          </a:p>
          <a:p>
            <a:pPr>
              <a:lnSpc>
                <a:spcPts val="900"/>
              </a:lnSpc>
            </a:pPr>
            <a:endParaRPr lang="en-US" altLang="ja-JP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41    0    0    0    0    1    2    0    1    0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0   67    0    0    0    0    1    0    0    0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0    0   49    3    0    2    4    0    1    0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0    0    0   32    0    1    0    2    0    1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0    0    0    0   49    0    2    1    1    0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0    0    0    8    0   42    3    0    3    2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0    0    0    0    2    1   31    0    1    0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1    0    4    2    0    3    0   44    1    5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0    0    1    0    0    0    0    0   29    1</a:t>
            </a:r>
          </a:p>
          <a:p>
            <a:pPr>
              <a:lnSpc>
                <a:spcPts val="900"/>
              </a:lnSpc>
            </a:pP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0    0    1    0    4    0    0    2    3   45</a:t>
            </a:r>
          </a:p>
          <a:p>
            <a:pPr>
              <a:lnSpc>
                <a:spcPts val="900"/>
              </a:lnSpc>
            </a:pPr>
            <a:endParaRPr lang="en-US" altLang="ja-JP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900"/>
              </a:lnSpc>
            </a:pPr>
            <a:r>
              <a:rPr lang="en-US" altLang="ja-JP" sz="9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test_accuracy</a:t>
            </a:r>
            <a:r>
              <a:rPr lang="en-US" altLang="ja-JP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 0.85800</a:t>
            </a:r>
            <a:endParaRPr lang="ja-JP" altLang="en-US" sz="9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419814" y="5590265"/>
            <a:ext cx="774244" cy="2422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52301" y="2633808"/>
            <a:ext cx="1611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Training accuracy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52300" y="4710328"/>
            <a:ext cx="1535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Testing accuracy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99282" y="1130768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LOSS</a:t>
            </a:r>
          </a:p>
          <a:p>
            <a:pPr algn="ctr"/>
            <a:r>
              <a:rPr lang="en-US" altLang="ja-JP" sz="1600" dirty="0" smtClean="0"/>
              <a:t>changing</a:t>
            </a:r>
            <a:endParaRPr kumimoji="1" lang="ja-JP" altLang="en-US" sz="16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276045" y="4419468"/>
            <a:ext cx="1650647" cy="269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64313" y="6507556"/>
            <a:ext cx="1650647" cy="269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3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Checking Mistaken Images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28" y="2855156"/>
            <a:ext cx="3771900" cy="330517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704992" y="1525957"/>
            <a:ext cx="6384066" cy="52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montage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mistaken_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train_images</a:t>
            </a:r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(:, :, :, 1:56));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04991" y="2290409"/>
            <a:ext cx="6384067" cy="5261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&gt;&gt; 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montag</a:t>
            </a:r>
            <a:r>
              <a:rPr lang="ja-JP" altLang="en-US" sz="16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ja-JP" altLang="en-US" sz="16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mistaken_test</a:t>
            </a:r>
            <a:r>
              <a:rPr lang="ja-JP" altLang="en-US" sz="1600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_images</a:t>
            </a:r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(:, :, :, 1:56));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607" y="995081"/>
            <a:ext cx="540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check mistaken images as follows.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67185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Exercise </a:t>
            </a:r>
            <a:r>
              <a:rPr lang="en-US" altLang="ja-JP" dirty="0" smtClean="0"/>
              <a:t>4.1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901101"/>
          </a:xfrm>
        </p:spPr>
        <p:txBody>
          <a:bodyPr/>
          <a:lstStyle/>
          <a:p>
            <a:r>
              <a:rPr lang="en-US" altLang="ja-JP" dirty="0" smtClean="0"/>
              <a:t>Execute example4_1.m and obtain</a:t>
            </a:r>
          </a:p>
          <a:p>
            <a:r>
              <a:rPr lang="en-US" altLang="ja-JP" dirty="0" smtClean="0"/>
              <a:t> (1) loss changing graph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(2) training accuracy and the result </a:t>
            </a:r>
            <a:r>
              <a:rPr lang="en-US" altLang="ja-JP" dirty="0" err="1" smtClean="0"/>
              <a:t>matrics</a:t>
            </a:r>
            <a:endParaRPr lang="en-US" altLang="ja-JP" dirty="0" smtClean="0"/>
          </a:p>
          <a:p>
            <a:r>
              <a:rPr lang="en-US" altLang="ja-JP" dirty="0" smtClean="0"/>
              <a:t> (3) testing accuracy and the result </a:t>
            </a:r>
            <a:r>
              <a:rPr lang="en-US" altLang="ja-JP" dirty="0" err="1" smtClean="0"/>
              <a:t>matrics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85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6347" y="1216746"/>
            <a:ext cx="7735887" cy="5218689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A=[1 2 3 4; 5 6 7 8; 9 1 2 3]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A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1   2   3   4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5   6   7   8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9   1   2   3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B=A’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B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1   5   9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2   6   1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3   7   2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4   8   3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23850" y="260350"/>
            <a:ext cx="838835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(5)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0244" name="テキスト ボックス 1"/>
          <p:cNvSpPr txBox="1">
            <a:spLocks noChangeArrowheads="1"/>
          </p:cNvSpPr>
          <p:nvPr/>
        </p:nvSpPr>
        <p:spPr bwMode="auto">
          <a:xfrm>
            <a:off x="2916238" y="2092325"/>
            <a:ext cx="5424487" cy="132397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A matrix is entered row by row,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And each row is separated by the semicolon(;).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/>
              <a:t>Within each row, elements are separated by a space or a comma(,).</a:t>
            </a:r>
            <a:endParaRPr lang="ja-JP" altLang="en-US" sz="2000" dirty="0"/>
          </a:p>
        </p:txBody>
      </p:sp>
      <p:sp>
        <p:nvSpPr>
          <p:cNvPr id="10245" name="テキスト ボックス 5"/>
          <p:cNvSpPr txBox="1">
            <a:spLocks noChangeArrowheads="1"/>
          </p:cNvSpPr>
          <p:nvPr/>
        </p:nvSpPr>
        <p:spPr bwMode="auto">
          <a:xfrm>
            <a:off x="2916238" y="4168775"/>
            <a:ext cx="5424487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A’ is a transpose of matrix A. </a:t>
            </a:r>
          </a:p>
        </p:txBody>
      </p:sp>
    </p:spTree>
    <p:extLst>
      <p:ext uri="{BB962C8B-B14F-4D97-AF65-F5344CB8AC3E}">
        <p14:creationId xmlns:p14="http://schemas.microsoft.com/office/powerpoint/2010/main" val="9717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Exercise 4.2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2960" y="962922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Try to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increase the performance of the neural network by setting the parameter to various values.</a:t>
            </a:r>
          </a:p>
        </p:txBody>
      </p:sp>
    </p:spTree>
    <p:extLst>
      <p:ext uri="{BB962C8B-B14F-4D97-AF65-F5344CB8AC3E}">
        <p14:creationId xmlns:p14="http://schemas.microsoft.com/office/powerpoint/2010/main" val="40265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0069" y="1161328"/>
            <a:ext cx="7935912" cy="5357235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5   6   7   8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9   1   2   3 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&gt;&gt; A(2, 3)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A(2, 3) =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1   2   3   4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5   6   0   8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9   1   2   3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</a:t>
            </a:r>
          </a:p>
        </p:txBody>
      </p:sp>
      <p:grpSp>
        <p:nvGrpSpPr>
          <p:cNvPr id="11267" name="グループ化 2"/>
          <p:cNvGrpSpPr>
            <a:grpSpLocks/>
          </p:cNvGrpSpPr>
          <p:nvPr/>
        </p:nvGrpSpPr>
        <p:grpSpPr bwMode="auto">
          <a:xfrm>
            <a:off x="5875338" y="4437063"/>
            <a:ext cx="2665412" cy="1922462"/>
            <a:chOff x="4644008" y="3294683"/>
            <a:chExt cx="2665561" cy="1922288"/>
          </a:xfrm>
        </p:grpSpPr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4644008" y="3955087"/>
              <a:ext cx="2665561" cy="126188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800"/>
                <a:t>  </a:t>
              </a:r>
              <a:r>
                <a:rPr lang="en-US" altLang="ja-JP" sz="2400"/>
                <a:t>A =  1   2   3   4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 5   6   7   8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          9   1   2   3</a:t>
              </a:r>
            </a:p>
          </p:txBody>
        </p:sp>
        <p:sp>
          <p:nvSpPr>
            <p:cNvPr id="11273" name="Line 13"/>
            <p:cNvSpPr>
              <a:spLocks noChangeShapeType="1"/>
            </p:cNvSpPr>
            <p:nvPr/>
          </p:nvSpPr>
          <p:spPr bwMode="auto">
            <a:xfrm>
              <a:off x="5940962" y="3725293"/>
              <a:ext cx="396800" cy="7047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Text Box 14"/>
            <p:cNvSpPr txBox="1">
              <a:spLocks noChangeArrowheads="1"/>
            </p:cNvSpPr>
            <p:nvPr/>
          </p:nvSpPr>
          <p:spPr bwMode="auto">
            <a:xfrm>
              <a:off x="5061521" y="3294683"/>
              <a:ext cx="13476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2400"/>
                <a:t>A(2, 3)</a:t>
              </a:r>
              <a:endParaRPr lang="ja-JP" altLang="en-US" sz="2400"/>
            </a:p>
          </p:txBody>
        </p:sp>
        <p:sp>
          <p:nvSpPr>
            <p:cNvPr id="11275" name="Oval 9"/>
            <p:cNvSpPr>
              <a:spLocks noChangeArrowheads="1"/>
            </p:cNvSpPr>
            <p:nvPr/>
          </p:nvSpPr>
          <p:spPr bwMode="auto">
            <a:xfrm>
              <a:off x="6284829" y="4376169"/>
              <a:ext cx="431800" cy="433387"/>
            </a:xfrm>
            <a:prstGeom prst="ellipse">
              <a:avLst/>
            </a:prstGeom>
            <a:solidFill>
              <a:schemeClr val="accent1">
                <a:alpha val="25098"/>
              </a:schemeClr>
            </a:solidFill>
            <a:ln w="127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(6)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1269" name="テキスト ボックス 14"/>
          <p:cNvSpPr txBox="1">
            <a:spLocks noChangeArrowheads="1"/>
          </p:cNvSpPr>
          <p:nvPr/>
        </p:nvSpPr>
        <p:spPr bwMode="auto">
          <a:xfrm>
            <a:off x="2879725" y="1628775"/>
            <a:ext cx="5661025" cy="585788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check the A matrix again,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we simply type A.</a:t>
            </a:r>
          </a:p>
        </p:txBody>
      </p:sp>
      <p:sp>
        <p:nvSpPr>
          <p:cNvPr id="11270" name="テキスト ボックス 14"/>
          <p:cNvSpPr txBox="1">
            <a:spLocks noChangeArrowheads="1"/>
          </p:cNvSpPr>
          <p:nvPr/>
        </p:nvSpPr>
        <p:spPr bwMode="auto">
          <a:xfrm>
            <a:off x="2867025" y="3449638"/>
            <a:ext cx="5673725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extract the element in the second row, third column, we write A(2,3). </a:t>
            </a:r>
          </a:p>
        </p:txBody>
      </p:sp>
      <p:sp>
        <p:nvSpPr>
          <p:cNvPr id="11271" name="テキスト ボックス 14"/>
          <p:cNvSpPr txBox="1">
            <a:spLocks noChangeArrowheads="1"/>
          </p:cNvSpPr>
          <p:nvPr/>
        </p:nvSpPr>
        <p:spPr bwMode="auto">
          <a:xfrm>
            <a:off x="2867025" y="4794250"/>
            <a:ext cx="2768600" cy="8318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If we want to set the element to 0, we write A(2, 3)=0. </a:t>
            </a:r>
          </a:p>
        </p:txBody>
      </p:sp>
    </p:spTree>
    <p:extLst>
      <p:ext uri="{BB962C8B-B14F-4D97-AF65-F5344CB8AC3E}">
        <p14:creationId xmlns:p14="http://schemas.microsoft.com/office/powerpoint/2010/main" val="41273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2613" y="1195388"/>
            <a:ext cx="7974012" cy="5289550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A(:, 3)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3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A(1, :)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      1   2   3   4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&gt;&gt; A(1, :) + A(3, :)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 err="1"/>
              <a:t>ans</a:t>
            </a:r>
            <a:r>
              <a:rPr lang="en-US" altLang="ja-JP" sz="2400" dirty="0"/>
              <a:t> = 10   3   5   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sz="2400" dirty="0"/>
              <a:t>   </a:t>
            </a:r>
          </a:p>
        </p:txBody>
      </p:sp>
      <p:sp>
        <p:nvSpPr>
          <p:cNvPr id="12291" name="テキスト ボックス 1"/>
          <p:cNvSpPr txBox="1">
            <a:spLocks noChangeArrowheads="1"/>
          </p:cNvSpPr>
          <p:nvPr/>
        </p:nvSpPr>
        <p:spPr bwMode="auto">
          <a:xfrm>
            <a:off x="3154363" y="1555750"/>
            <a:ext cx="5424487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A(:, 3) is the third column of matrix A.</a:t>
            </a:r>
          </a:p>
        </p:txBody>
      </p:sp>
      <p:sp>
        <p:nvSpPr>
          <p:cNvPr id="12292" name="テキスト ボックス 4"/>
          <p:cNvSpPr txBox="1">
            <a:spLocks noChangeArrowheads="1"/>
          </p:cNvSpPr>
          <p:nvPr/>
        </p:nvSpPr>
        <p:spPr bwMode="auto">
          <a:xfrm>
            <a:off x="3132138" y="3440113"/>
            <a:ext cx="5424487" cy="40005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A(1, :) represents the first row of matrix A.</a:t>
            </a:r>
          </a:p>
        </p:txBody>
      </p:sp>
      <p:sp>
        <p:nvSpPr>
          <p:cNvPr id="12293" name="テキスト ボックス 5"/>
          <p:cNvSpPr txBox="1">
            <a:spLocks noChangeArrowheads="1"/>
          </p:cNvSpPr>
          <p:nvPr/>
        </p:nvSpPr>
        <p:spPr bwMode="auto">
          <a:xfrm>
            <a:off x="3160713" y="2125663"/>
            <a:ext cx="5424487" cy="708025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/>
              <a:t>The colon operator (</a:t>
            </a:r>
            <a:r>
              <a:rPr lang="en-US" altLang="ja-JP" sz="2000">
                <a:sym typeface="Wingdings" panose="05000000000000000000" pitchFamily="2" charset="2"/>
              </a:rPr>
              <a:t>:) stands for all columns or all rows</a:t>
            </a:r>
            <a:r>
              <a:rPr lang="en-US" altLang="ja-JP" sz="2000"/>
              <a:t>.</a:t>
            </a:r>
          </a:p>
        </p:txBody>
      </p:sp>
      <p:sp>
        <p:nvSpPr>
          <p:cNvPr id="12294" name="テキスト ボックス 4"/>
          <p:cNvSpPr txBox="1">
            <a:spLocks noChangeArrowheads="1"/>
          </p:cNvSpPr>
          <p:nvPr/>
        </p:nvSpPr>
        <p:spPr bwMode="auto">
          <a:xfrm>
            <a:off x="3116263" y="5360556"/>
            <a:ext cx="5468937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000"/>
              <a:t>This means addition of the first and third rows of A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(7)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</p:spTree>
    <p:extLst>
      <p:ext uri="{BB962C8B-B14F-4D97-AF65-F5344CB8AC3E}">
        <p14:creationId xmlns:p14="http://schemas.microsoft.com/office/powerpoint/2010/main" val="1025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341438"/>
            <a:ext cx="7639050" cy="5516562"/>
          </a:xfrm>
          <a:noFill/>
          <a:ln w="15875" cap="rnd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 smtClean="0"/>
              <a:t>&gt;&gt; </a:t>
            </a:r>
            <a:r>
              <a:rPr lang="en-US" altLang="ja-JP" dirty="0"/>
              <a:t>A(:, 1) =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0   1   2   3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A(end, end) =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A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0   2   3   4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0   6   0   8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0   1   2   0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ja-JP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&gt;&gt; A(end, end-1)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 err="1"/>
              <a:t>ans</a:t>
            </a:r>
            <a:r>
              <a:rPr lang="en-US" altLang="ja-JP" dirty="0"/>
              <a:t>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ja-JP" dirty="0"/>
              <a:t>         2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3850" y="173038"/>
            <a:ext cx="838835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3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 in MATLAB (8)</a:t>
            </a:r>
          </a:p>
          <a:p>
            <a:pPr eaLnBrk="1" hangingPunct="1">
              <a:defRPr/>
            </a:pPr>
            <a:r>
              <a:rPr lang="en-US" altLang="ja-JP" sz="32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(Matrix Manipulations)</a:t>
            </a:r>
          </a:p>
        </p:txBody>
      </p:sp>
      <p:sp>
        <p:nvSpPr>
          <p:cNvPr id="13316" name="テキスト ボックス 14"/>
          <p:cNvSpPr txBox="1">
            <a:spLocks noChangeArrowheads="1"/>
          </p:cNvSpPr>
          <p:nvPr/>
        </p:nvSpPr>
        <p:spPr bwMode="auto">
          <a:xfrm>
            <a:off x="3116263" y="1628775"/>
            <a:ext cx="4840287" cy="584200"/>
          </a:xfrm>
          <a:prstGeom prst="rect">
            <a:avLst/>
          </a:prstGeom>
          <a:solidFill>
            <a:schemeClr val="bg1"/>
          </a:solidFill>
          <a:ln w="12700" cap="rnd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ja-JP" sz="2000"/>
              <a:t> If we want to set the first column to 0s, we write A(:, 1)=0.  </a:t>
            </a:r>
          </a:p>
        </p:txBody>
      </p:sp>
    </p:spTree>
    <p:extLst>
      <p:ext uri="{BB962C8B-B14F-4D97-AF65-F5344CB8AC3E}">
        <p14:creationId xmlns:p14="http://schemas.microsoft.com/office/powerpoint/2010/main" val="31919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9653</TotalTime>
  <Words>42646</Words>
  <Application>Microsoft Office PowerPoint</Application>
  <PresentationFormat>On-screen Show (4:3)</PresentationFormat>
  <Paragraphs>1946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ＭＳ ゴシック</vt:lpstr>
      <vt:lpstr>ＭＳ Ｐゴシック</vt:lpstr>
      <vt:lpstr>游ゴシック</vt:lpstr>
      <vt:lpstr>Arial</vt:lpstr>
      <vt:lpstr>Arial Unicode MS</vt:lpstr>
      <vt:lpstr>Calibri</vt:lpstr>
      <vt:lpstr>Calibri Light</vt:lpstr>
      <vt:lpstr>Cambria Math</vt:lpstr>
      <vt:lpstr>inherit</vt:lpstr>
      <vt:lpstr>Roboto</vt:lpstr>
      <vt:lpstr>Wingdings</vt:lpstr>
      <vt:lpstr>レトロスペクト</vt:lpstr>
      <vt:lpstr>Recognizing hand-written digits using Neural Network</vt:lpstr>
      <vt:lpstr>Review for the final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Operation in MATLAB (13)</vt:lpstr>
      <vt:lpstr> Matrix representation</vt:lpstr>
      <vt:lpstr>Feedforward calculation (review for Exercise1.5)</vt:lpstr>
      <vt:lpstr>Representation of logic functions using formal neurons (1)</vt:lpstr>
      <vt:lpstr>Representation of logic functions using formal neurons (2)</vt:lpstr>
      <vt:lpstr>Exercise2.1</vt:lpstr>
      <vt:lpstr>Review of Backpropagation</vt:lpstr>
      <vt:lpstr>【review】Outline of Learning Neural Network</vt:lpstr>
      <vt:lpstr>【Review】 How can we reduce the LOSS (1)</vt:lpstr>
      <vt:lpstr>【Review】 How can we reduce the LOSS (2)</vt:lpstr>
      <vt:lpstr>【Review】How can we reduce the LOSS (3)</vt:lpstr>
      <vt:lpstr>【Review】 Simple example</vt:lpstr>
      <vt:lpstr>【Review】 Simple example</vt:lpstr>
      <vt:lpstr>【Review】 Simple example</vt:lpstr>
      <vt:lpstr>【Review】 Simple example</vt:lpstr>
      <vt:lpstr>【Appendix】 Differencial of Sigmoid Function </vt:lpstr>
      <vt:lpstr>【Review】 Simple example</vt:lpstr>
      <vt:lpstr>【Review】 Implementation for Backward Calculation</vt:lpstr>
      <vt:lpstr>【Review】 Implementation for Backward Calculation</vt:lpstr>
      <vt:lpstr>【Review】 Implementation for Backward Calculation</vt:lpstr>
      <vt:lpstr>【Review】Exercise 3.3</vt:lpstr>
      <vt:lpstr>NN Learning for Mathematical Functions</vt:lpstr>
      <vt:lpstr>Learning sin function using neural network</vt:lpstr>
      <vt:lpstr>Learning sin function using neural network</vt:lpstr>
      <vt:lpstr>Generating sin data and display the result graph</vt:lpstr>
      <vt:lpstr>Exercise 3.6</vt:lpstr>
      <vt:lpstr>Exercise 3.7</vt:lpstr>
      <vt:lpstr>Tips for exercise3_7.m</vt:lpstr>
      <vt:lpstr>Recognizing Hand-Written Digits Using Neural Network</vt:lpstr>
      <vt:lpstr>MNIST Dataset</vt:lpstr>
      <vt:lpstr>Training Dataset and Test Dataset</vt:lpstr>
      <vt:lpstr>Download MNIST Dataset</vt:lpstr>
      <vt:lpstr>Load MNIST Dataset</vt:lpstr>
      <vt:lpstr>Display sample data</vt:lpstr>
      <vt:lpstr>Normalization</vt:lpstr>
      <vt:lpstr>Make label vector ( crrect answer vector )</vt:lpstr>
      <vt:lpstr>Neural Network Structure</vt:lpstr>
      <vt:lpstr>Data loading</vt:lpstr>
      <vt:lpstr>MATLAB code</vt:lpstr>
      <vt:lpstr>Neural network model and learning</vt:lpstr>
      <vt:lpstr>Neural network model and learning</vt:lpstr>
      <vt:lpstr>Displaying results</vt:lpstr>
      <vt:lpstr>Result matrics</vt:lpstr>
      <vt:lpstr>Displaying results</vt:lpstr>
      <vt:lpstr>Checking Mistaken Images</vt:lpstr>
      <vt:lpstr>Exercise 4.1</vt:lpstr>
      <vt:lpstr>Exercise 4.2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ニューラルネットワークによる機械学習の基礎</dc:title>
  <dc:creator>yamashita</dc:creator>
  <cp:lastModifiedBy>Akihiro Yamashita</cp:lastModifiedBy>
  <cp:revision>598</cp:revision>
  <cp:lastPrinted>2017-07-27T08:07:39Z</cp:lastPrinted>
  <dcterms:created xsi:type="dcterms:W3CDTF">2017-06-16T02:05:52Z</dcterms:created>
  <dcterms:modified xsi:type="dcterms:W3CDTF">2018-08-16T12:05:07Z</dcterms:modified>
</cp:coreProperties>
</file>