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3" Type="http://schemas.openxmlformats.org/officeDocument/2006/relationships/presProps" Target="presProps.xml"/><Relationship Id="rId21" Type="http://schemas.openxmlformats.org/officeDocument/2006/relationships/customXml" Target="../customXml/item1.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0" Type="http://schemas.openxmlformats.org/officeDocument/2006/relationships/slide" Target="slides/slide15.xml"/><Relationship Id="rId2" Type="http://schemas.openxmlformats.org/officeDocument/2006/relationships/viewProps" Target="viewProps.xml"/><Relationship Id="rId16" Type="http://schemas.openxmlformats.org/officeDocument/2006/relationships/slide" Target="slides/slide11.xml"/><Relationship Id="rId11" Type="http://schemas.openxmlformats.org/officeDocument/2006/relationships/slide" Target="slides/slide6.xml"/><Relationship Id="rId1" Type="http://schemas.openxmlformats.org/officeDocument/2006/relationships/theme" Target="theme/theme2.xml"/><Relationship Id="rId6" Type="http://schemas.openxmlformats.org/officeDocument/2006/relationships/slide" Target="slides/slide1.xml"/><Relationship Id="rId15" Type="http://schemas.openxmlformats.org/officeDocument/2006/relationships/slide" Target="slides/slide10.xml"/><Relationship Id="rId5" Type="http://schemas.openxmlformats.org/officeDocument/2006/relationships/notesMaster" Target="notesMasters/notesMaster1.xml"/><Relationship Id="rId23" Type="http://schemas.openxmlformats.org/officeDocument/2006/relationships/customXml" Target="../customXml/item3.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22580c04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22580c04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22580c04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22580c04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22580c04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22580c04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22580c04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22580c04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22580c04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22580c04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22580c04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22580c04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22580c04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22580c04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22580c0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22580c0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38372ac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38372ac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38372acd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38372acd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38372acd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38372acd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38372acd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38372acd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38372acd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38372acd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38372acd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38372acd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latin typeface="Comic Sans MS"/>
                <a:ea typeface="Comic Sans MS"/>
                <a:cs typeface="Comic Sans MS"/>
                <a:sym typeface="Comic Sans MS"/>
              </a:rPr>
              <a:t>Betriebssysteme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Labor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000000"/>
                </a:solidFill>
                <a:latin typeface="Calibri"/>
                <a:ea typeface="Calibri"/>
                <a:cs typeface="Calibri"/>
                <a:sym typeface="Calibri"/>
              </a:rPr>
              <a:t>Kommunikationsdienste - </a:t>
            </a:r>
            <a:r>
              <a:rPr lang="en" sz="2500">
                <a:solidFill>
                  <a:srgbClr val="000000"/>
                </a:solidFill>
                <a:highlight>
                  <a:srgbClr val="FFFFFF"/>
                </a:highlight>
                <a:latin typeface="Calibri"/>
                <a:ea typeface="Calibri"/>
                <a:cs typeface="Calibri"/>
                <a:sym typeface="Calibri"/>
              </a:rPr>
              <a:t>Das UNIX Mailsystem</a:t>
            </a:r>
            <a:endParaRPr sz="2500">
              <a:solidFill>
                <a:srgbClr val="000000"/>
              </a:solidFill>
              <a:latin typeface="Calibri"/>
              <a:ea typeface="Calibri"/>
              <a:cs typeface="Calibri"/>
              <a:sym typeface="Calibri"/>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ist eine der beliebtesten Einrichtungen von Unix</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z</a:t>
            </a:r>
            <a:r>
              <a:rPr lang="en">
                <a:solidFill>
                  <a:schemeClr val="dk1"/>
                </a:solidFill>
                <a:latin typeface="Calibri"/>
                <a:ea typeface="Calibri"/>
                <a:cs typeface="Calibri"/>
                <a:sym typeface="Calibri"/>
              </a:rPr>
              <a:t>um Lesen von E-Mails können wir die Befehle </a:t>
            </a:r>
            <a:r>
              <a:rPr i="1" lang="en">
                <a:solidFill>
                  <a:schemeClr val="dk1"/>
                </a:solidFill>
                <a:latin typeface="Calibri"/>
                <a:ea typeface="Calibri"/>
                <a:cs typeface="Calibri"/>
                <a:sym typeface="Calibri"/>
              </a:rPr>
              <a:t>mail</a:t>
            </a:r>
            <a:r>
              <a:rPr lang="en">
                <a:solidFill>
                  <a:schemeClr val="dk1"/>
                </a:solidFill>
                <a:latin typeface="Calibri"/>
                <a:ea typeface="Calibri"/>
                <a:cs typeface="Calibri"/>
                <a:sym typeface="Calibri"/>
              </a:rPr>
              <a:t>, </a:t>
            </a:r>
            <a:r>
              <a:rPr i="1" lang="en">
                <a:solidFill>
                  <a:schemeClr val="dk1"/>
                </a:solidFill>
                <a:latin typeface="Calibri"/>
                <a:ea typeface="Calibri"/>
                <a:cs typeface="Calibri"/>
                <a:sym typeface="Calibri"/>
              </a:rPr>
              <a:t>mailx</a:t>
            </a:r>
            <a:r>
              <a:rPr lang="en">
                <a:solidFill>
                  <a:schemeClr val="dk1"/>
                </a:solidFill>
                <a:latin typeface="Calibri"/>
                <a:ea typeface="Calibri"/>
                <a:cs typeface="Calibri"/>
                <a:sym typeface="Calibri"/>
              </a:rPr>
              <a:t> oder </a:t>
            </a:r>
            <a:r>
              <a:rPr i="1" lang="en">
                <a:solidFill>
                  <a:schemeClr val="dk1"/>
                </a:solidFill>
                <a:latin typeface="Calibri"/>
                <a:ea typeface="Calibri"/>
                <a:cs typeface="Calibri"/>
                <a:sym typeface="Calibri"/>
              </a:rPr>
              <a:t>pine</a:t>
            </a:r>
            <a:r>
              <a:rPr lang="en">
                <a:solidFill>
                  <a:schemeClr val="dk1"/>
                </a:solidFill>
                <a:latin typeface="Calibri"/>
                <a:ea typeface="Calibri"/>
                <a:cs typeface="Calibri"/>
                <a:sym typeface="Calibri"/>
              </a:rPr>
              <a:t> verwenden</a:t>
            </a:r>
            <a:endParaRPr>
              <a:solidFill>
                <a:schemeClr val="dk1"/>
              </a:solidFill>
              <a:latin typeface="Calibri"/>
              <a:ea typeface="Calibri"/>
              <a:cs typeface="Calibri"/>
              <a:sym typeface="Calibri"/>
            </a:endParaRPr>
          </a:p>
          <a:p>
            <a:pPr indent="0" lvl="0" marL="2286000" rtl="0" algn="l">
              <a:spcBef>
                <a:spcPts val="1200"/>
              </a:spcBef>
              <a:spcAft>
                <a:spcPts val="0"/>
              </a:spcAft>
              <a:buClr>
                <a:schemeClr val="dk1"/>
              </a:buClr>
              <a:buSzPts val="1100"/>
              <a:buFont typeface="Arial"/>
              <a:buNone/>
            </a:pPr>
            <a:r>
              <a:rPr lang="en">
                <a:solidFill>
                  <a:schemeClr val="dk1"/>
                </a:solidFill>
                <a:latin typeface="Calibri"/>
                <a:ea typeface="Calibri"/>
                <a:cs typeface="Calibri"/>
                <a:sym typeface="Calibri"/>
              </a:rPr>
              <a:t>$ mail [Option] [Benutzer ... ]</a:t>
            </a:r>
            <a:endParaRPr>
              <a:solidFill>
                <a:schemeClr val="dk1"/>
              </a:solidFill>
              <a:latin typeface="Calibri"/>
              <a:ea typeface="Calibri"/>
              <a:cs typeface="Calibri"/>
              <a:sym typeface="Calibri"/>
            </a:endParaRPr>
          </a:p>
          <a:p>
            <a:pPr indent="0" lvl="0" marL="2286000" rtl="0" algn="l">
              <a:spcBef>
                <a:spcPts val="12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Beispiel:</a:t>
            </a:r>
            <a:endParaRPr b="1">
              <a:solidFill>
                <a:schemeClr val="dk1"/>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a:solidFill>
                  <a:schemeClr val="dk1"/>
                </a:solidFill>
                <a:latin typeface="Calibri"/>
                <a:ea typeface="Calibri"/>
                <a:cs typeface="Calibri"/>
                <a:sym typeface="Calibri"/>
              </a:rPr>
              <a:t>	echo ”Guten Tag” | mail -s ”Hallo” meineAdresse@domain.com</a:t>
            </a:r>
            <a:endParaRPr>
              <a:solidFill>
                <a:schemeClr val="dk1"/>
              </a:solidFill>
              <a:latin typeface="Calibri"/>
              <a:ea typeface="Calibri"/>
              <a:cs typeface="Calibri"/>
              <a:sym typeface="Calibri"/>
            </a:endParaRPr>
          </a:p>
          <a:p>
            <a:pPr indent="0" lvl="0" marL="457200" rtl="0" algn="l">
              <a:spcBef>
                <a:spcPts val="1200"/>
              </a:spcBef>
              <a:spcAft>
                <a:spcPts val="1200"/>
              </a:spcAft>
              <a:buClr>
                <a:schemeClr val="dk1"/>
              </a:buClr>
              <a:buSzPts val="1100"/>
              <a:buFont typeface="Arial"/>
              <a:buNone/>
            </a:pPr>
            <a:r>
              <a:rPr lang="en">
                <a:solidFill>
                  <a:schemeClr val="dk1"/>
                </a:solidFill>
                <a:latin typeface="Calibri"/>
                <a:ea typeface="Calibri"/>
                <a:cs typeface="Calibri"/>
                <a:sym typeface="Calibri"/>
              </a:rPr>
              <a:t>(Sendet eine E-Mail an die E-Mail-Adresse </a:t>
            </a:r>
            <a:r>
              <a:rPr i="1" lang="en">
                <a:solidFill>
                  <a:schemeClr val="dk1"/>
                </a:solidFill>
                <a:latin typeface="Calibri"/>
                <a:ea typeface="Calibri"/>
                <a:cs typeface="Calibri"/>
                <a:sym typeface="Calibri"/>
              </a:rPr>
              <a:t>meineAdresse@domain.com</a:t>
            </a:r>
            <a:r>
              <a:rPr lang="en">
                <a:solidFill>
                  <a:schemeClr val="dk1"/>
                </a:solidFill>
                <a:latin typeface="Calibri"/>
                <a:ea typeface="Calibri"/>
                <a:cs typeface="Calibri"/>
                <a:sym typeface="Calibri"/>
              </a:rPr>
              <a:t> mit dem Betreff “</a:t>
            </a:r>
            <a:r>
              <a:rPr i="1" lang="en">
                <a:solidFill>
                  <a:schemeClr val="dk1"/>
                </a:solidFill>
                <a:latin typeface="Calibri"/>
                <a:ea typeface="Calibri"/>
                <a:cs typeface="Calibri"/>
                <a:sym typeface="Calibri"/>
              </a:rPr>
              <a:t>Hallo</a:t>
            </a:r>
            <a:r>
              <a:rPr lang="en">
                <a:solidFill>
                  <a:schemeClr val="dk1"/>
                </a:solidFill>
                <a:latin typeface="Calibri"/>
                <a:ea typeface="Calibri"/>
                <a:cs typeface="Calibri"/>
                <a:sym typeface="Calibri"/>
              </a:rPr>
              <a:t>” und mit dem Text “</a:t>
            </a:r>
            <a:r>
              <a:rPr i="1" lang="en">
                <a:solidFill>
                  <a:schemeClr val="dk1"/>
                </a:solidFill>
                <a:latin typeface="Calibri"/>
                <a:ea typeface="Calibri"/>
                <a:cs typeface="Calibri"/>
                <a:sym typeface="Calibri"/>
              </a:rPr>
              <a:t>Guten Tag</a:t>
            </a:r>
            <a:r>
              <a:rPr lang="en">
                <a:solidFill>
                  <a:schemeClr val="dk1"/>
                </a:solidFill>
                <a:latin typeface="Calibri"/>
                <a:ea typeface="Calibri"/>
                <a:cs typeface="Calibri"/>
                <a:sym typeface="Calibri"/>
              </a:rPr>
              <a:t>”</a:t>
            </a:r>
            <a:r>
              <a:rPr lang="en">
                <a:solidFill>
                  <a:schemeClr val="dk1"/>
                </a:solidFill>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Aufgaben</a:t>
            </a:r>
            <a:endParaRPr>
              <a:latin typeface="Calibri"/>
              <a:ea typeface="Calibri"/>
              <a:cs typeface="Calibri"/>
              <a:sym typeface="Calibri"/>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000000"/>
              </a:buClr>
              <a:buSzPts val="1800"/>
              <a:buFont typeface="Calibri"/>
              <a:buAutoNum type="arabicPeriod"/>
            </a:pPr>
            <a:r>
              <a:rPr lang="en">
                <a:solidFill>
                  <a:schemeClr val="dk1"/>
                </a:solidFill>
                <a:latin typeface="Calibri"/>
                <a:ea typeface="Calibri"/>
                <a:cs typeface="Calibri"/>
                <a:sym typeface="Calibri"/>
              </a:rPr>
              <a:t>Erstellen Sie in euren persönlichen Ordner die folgende Struktur von Ordner und Dateien:</a:t>
            </a:r>
            <a:endParaRPr>
              <a:solidFill>
                <a:schemeClr val="dk1"/>
              </a:solidFill>
              <a:latin typeface="Calibri"/>
              <a:ea typeface="Calibri"/>
              <a:cs typeface="Calibri"/>
              <a:sym typeface="Calibri"/>
            </a:endParaRPr>
          </a:p>
          <a:p>
            <a:pPr indent="0" lvl="0" marL="457200" rtl="0" algn="l">
              <a:spcBef>
                <a:spcPts val="1200"/>
              </a:spcBef>
              <a:spcAft>
                <a:spcPts val="1200"/>
              </a:spcAft>
              <a:buNone/>
            </a:pPr>
            <a:r>
              <a:t/>
            </a:r>
            <a:endParaRPr>
              <a:solidFill>
                <a:schemeClr val="dk1"/>
              </a:solidFill>
              <a:latin typeface="Calibri"/>
              <a:ea typeface="Calibri"/>
              <a:cs typeface="Calibri"/>
              <a:sym typeface="Calibri"/>
            </a:endParaRPr>
          </a:p>
        </p:txBody>
      </p:sp>
      <p:pic>
        <p:nvPicPr>
          <p:cNvPr id="116" name="Google Shape;116;p23"/>
          <p:cNvPicPr preferRelativeResize="0"/>
          <p:nvPr/>
        </p:nvPicPr>
        <p:blipFill>
          <a:blip r:embed="rId3">
            <a:alphaModFix/>
          </a:blip>
          <a:stretch>
            <a:fillRect/>
          </a:stretch>
        </p:blipFill>
        <p:spPr>
          <a:xfrm>
            <a:off x="3485650" y="1649875"/>
            <a:ext cx="2172700" cy="2662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Calibri"/>
                <a:ea typeface="Calibri"/>
                <a:cs typeface="Calibri"/>
                <a:sym typeface="Calibri"/>
              </a:rPr>
              <a:t>Aufgaben</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Calibri"/>
                <a:ea typeface="Calibri"/>
                <a:cs typeface="Calibri"/>
                <a:sym typeface="Calibri"/>
              </a:rPr>
              <a:t>2.   Kopieren Sie das</a:t>
            </a:r>
            <a:r>
              <a:rPr lang="en">
                <a:solidFill>
                  <a:srgbClr val="000000"/>
                </a:solidFill>
                <a:latin typeface="Calibri"/>
                <a:ea typeface="Calibri"/>
                <a:cs typeface="Calibri"/>
                <a:sym typeface="Calibri"/>
              </a:rPr>
              <a:t> </a:t>
            </a:r>
            <a:r>
              <a:rPr b="1" i="1" lang="en">
                <a:solidFill>
                  <a:srgbClr val="000000"/>
                </a:solidFill>
                <a:latin typeface="Calibri"/>
                <a:ea typeface="Calibri"/>
                <a:cs typeface="Calibri"/>
                <a:sym typeface="Calibri"/>
              </a:rPr>
              <a:t>abc</a:t>
            </a:r>
            <a:r>
              <a:rPr lang="en">
                <a:solidFill>
                  <a:srgbClr val="000000"/>
                </a:solidFill>
                <a:latin typeface="Calibri"/>
                <a:ea typeface="Calibri"/>
                <a:cs typeface="Calibri"/>
                <a:sym typeface="Calibri"/>
              </a:rPr>
              <a:t>-Verzeichnis mit seinem gesamten Inhalt (rekursiv) als einem Unterverzeichnis von </a:t>
            </a:r>
            <a:r>
              <a:rPr b="1" i="1" lang="en">
                <a:solidFill>
                  <a:srgbClr val="000000"/>
                </a:solidFill>
                <a:latin typeface="Calibri"/>
                <a:ea typeface="Calibri"/>
                <a:cs typeface="Calibri"/>
                <a:sym typeface="Calibri"/>
              </a:rPr>
              <a:t>zz</a:t>
            </a:r>
            <a:r>
              <a:rPr lang="en">
                <a:solidFill>
                  <a:srgbClr val="000000"/>
                </a:solidFill>
                <a:latin typeface="Calibri"/>
                <a:ea typeface="Calibri"/>
                <a:cs typeface="Calibri"/>
                <a:sym typeface="Calibri"/>
              </a:rPr>
              <a:t> (-&gt; es wird ein Unterverzeichnis/Unterordner </a:t>
            </a:r>
            <a:r>
              <a:rPr b="1" i="1" lang="en">
                <a:solidFill>
                  <a:srgbClr val="000000"/>
                </a:solidFill>
                <a:latin typeface="Calibri"/>
                <a:ea typeface="Calibri"/>
                <a:cs typeface="Calibri"/>
                <a:sym typeface="Calibri"/>
              </a:rPr>
              <a:t>abc</a:t>
            </a:r>
            <a:r>
              <a:rPr lang="en">
                <a:solidFill>
                  <a:srgbClr val="000000"/>
                </a:solidFill>
                <a:latin typeface="Calibri"/>
                <a:ea typeface="Calibri"/>
                <a:cs typeface="Calibri"/>
                <a:sym typeface="Calibri"/>
              </a:rPr>
              <a:t> in </a:t>
            </a:r>
            <a:r>
              <a:rPr b="1" i="1" lang="en">
                <a:solidFill>
                  <a:srgbClr val="000000"/>
                </a:solidFill>
                <a:latin typeface="Calibri"/>
                <a:ea typeface="Calibri"/>
                <a:cs typeface="Calibri"/>
                <a:sym typeface="Calibri"/>
              </a:rPr>
              <a:t>zz</a:t>
            </a:r>
            <a:r>
              <a:rPr lang="en">
                <a:solidFill>
                  <a:srgbClr val="000000"/>
                </a:solidFill>
                <a:latin typeface="Calibri"/>
                <a:ea typeface="Calibri"/>
                <a:cs typeface="Calibri"/>
                <a:sym typeface="Calibri"/>
              </a:rPr>
              <a:t> resultieren).</a:t>
            </a:r>
            <a:endParaRPr>
              <a:solidFill>
                <a:srgbClr val="000000"/>
              </a:solidFill>
              <a:latin typeface="Calibri"/>
              <a:ea typeface="Calibri"/>
              <a:cs typeface="Calibri"/>
              <a:sym typeface="Calibri"/>
            </a:endParaRPr>
          </a:p>
          <a:p>
            <a:pPr indent="0" lvl="0" marL="0" rtl="0" algn="l">
              <a:spcBef>
                <a:spcPts val="1200"/>
              </a:spcBef>
              <a:spcAft>
                <a:spcPts val="0"/>
              </a:spcAft>
              <a:buNone/>
            </a:pPr>
            <a:r>
              <a:t/>
            </a:r>
            <a:endParaRPr>
              <a:solidFill>
                <a:srgbClr val="000000"/>
              </a:solidFill>
              <a:latin typeface="Calibri"/>
              <a:ea typeface="Calibri"/>
              <a:cs typeface="Calibri"/>
              <a:sym typeface="Calibri"/>
            </a:endParaRPr>
          </a:p>
          <a:p>
            <a:pPr indent="0" lvl="0" marL="0" rtl="0" algn="l">
              <a:spcBef>
                <a:spcPts val="1200"/>
              </a:spcBef>
              <a:spcAft>
                <a:spcPts val="1200"/>
              </a:spcAft>
              <a:buNone/>
            </a:pPr>
            <a:r>
              <a:rPr lang="en">
                <a:solidFill>
                  <a:srgbClr val="000000"/>
                </a:solidFill>
                <a:latin typeface="Calibri"/>
                <a:ea typeface="Calibri"/>
                <a:cs typeface="Calibri"/>
                <a:sym typeface="Calibri"/>
              </a:rPr>
              <a:t>3.   Erstellen Sie ein Verzeichnis, für das Sie den Recht </a:t>
            </a:r>
            <a:r>
              <a:rPr b="1" lang="en">
                <a:solidFill>
                  <a:srgbClr val="000000"/>
                </a:solidFill>
                <a:latin typeface="Calibri"/>
                <a:ea typeface="Calibri"/>
                <a:cs typeface="Calibri"/>
                <a:sym typeface="Calibri"/>
              </a:rPr>
              <a:t>x</a:t>
            </a:r>
            <a:r>
              <a:rPr lang="en">
                <a:solidFill>
                  <a:srgbClr val="000000"/>
                </a:solidFill>
                <a:latin typeface="Calibri"/>
                <a:ea typeface="Calibri"/>
                <a:cs typeface="Calibri"/>
                <a:sym typeface="Calibri"/>
              </a:rPr>
              <a:t> (Ausführen) angeben, aber ohne den Recht </a:t>
            </a:r>
            <a:r>
              <a:rPr b="1" lang="en">
                <a:solidFill>
                  <a:srgbClr val="000000"/>
                </a:solidFill>
                <a:latin typeface="Calibri"/>
                <a:ea typeface="Calibri"/>
                <a:cs typeface="Calibri"/>
                <a:sym typeface="Calibri"/>
              </a:rPr>
              <a:t>r </a:t>
            </a:r>
            <a:r>
              <a:rPr lang="en">
                <a:solidFill>
                  <a:srgbClr val="000000"/>
                </a:solidFill>
                <a:latin typeface="Calibri"/>
                <a:ea typeface="Calibri"/>
                <a:cs typeface="Calibri"/>
                <a:sym typeface="Calibri"/>
              </a:rPr>
              <a:t>(Lesen)</a:t>
            </a:r>
            <a:r>
              <a:rPr lang="en">
                <a:solidFill>
                  <a:srgbClr val="000000"/>
                </a:solidFill>
                <a:latin typeface="Calibri"/>
                <a:ea typeface="Calibri"/>
                <a:cs typeface="Calibri"/>
                <a:sym typeface="Calibri"/>
              </a:rPr>
              <a:t> zu haben. Erstellen Sie eine Datei darin. Was bemerken Sie? Geben Sie danach den Recht </a:t>
            </a:r>
            <a:r>
              <a:rPr b="1" lang="en">
                <a:solidFill>
                  <a:srgbClr val="000000"/>
                </a:solidFill>
                <a:latin typeface="Calibri"/>
                <a:ea typeface="Calibri"/>
                <a:cs typeface="Calibri"/>
                <a:sym typeface="Calibri"/>
              </a:rPr>
              <a:t>r</a:t>
            </a:r>
            <a:r>
              <a:rPr lang="en">
                <a:solidFill>
                  <a:srgbClr val="000000"/>
                </a:solidFill>
                <a:latin typeface="Calibri"/>
                <a:ea typeface="Calibri"/>
                <a:cs typeface="Calibri"/>
                <a:sym typeface="Calibri"/>
              </a:rPr>
              <a:t> und nehmen Sie dem Recht </a:t>
            </a:r>
            <a:r>
              <a:rPr b="1" lang="en">
                <a:solidFill>
                  <a:srgbClr val="000000"/>
                </a:solidFill>
                <a:latin typeface="Calibri"/>
                <a:ea typeface="Calibri"/>
                <a:cs typeface="Calibri"/>
                <a:sym typeface="Calibri"/>
              </a:rPr>
              <a:t>x</a:t>
            </a:r>
            <a:r>
              <a:rPr lang="en">
                <a:solidFill>
                  <a:srgbClr val="000000"/>
                </a:solidFill>
                <a:latin typeface="Calibri"/>
                <a:ea typeface="Calibri"/>
                <a:cs typeface="Calibri"/>
                <a:sym typeface="Calibri"/>
              </a:rPr>
              <a:t>. Was bemerken Sie jetzt?</a:t>
            </a:r>
            <a:endParaRPr>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Calibri"/>
                <a:ea typeface="Calibri"/>
                <a:cs typeface="Calibri"/>
                <a:sym typeface="Calibri"/>
              </a:rPr>
              <a:t>Aufgaben</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Calibri"/>
                <a:ea typeface="Calibri"/>
                <a:cs typeface="Calibri"/>
                <a:sym typeface="Calibri"/>
              </a:rPr>
              <a:t>4.   Geben Sie die richtigen Rechte ein, damit die folgenden Aussagen gleichzeitig erfüllt werden:</a:t>
            </a:r>
            <a:endParaRPr>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jeder darf den Inhalt der Ordner abc und abc/t sehen</a:t>
            </a:r>
            <a:endParaRPr>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jeder darf Dateien in abc/t hinzufügen</a:t>
            </a:r>
            <a:endParaRPr>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jeder darf die Dateien x, y, t1, t2, t3 von abc lesen</a:t>
            </a:r>
            <a:endParaRPr>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Char char="-"/>
            </a:pPr>
            <a:r>
              <a:rPr lang="en">
                <a:solidFill>
                  <a:srgbClr val="000000"/>
                </a:solidFill>
                <a:latin typeface="Calibri"/>
                <a:ea typeface="Calibri"/>
                <a:cs typeface="Calibri"/>
                <a:sym typeface="Calibri"/>
              </a:rPr>
              <a:t>jeder darf </a:t>
            </a:r>
            <a:r>
              <a:rPr b="1" lang="en">
                <a:solidFill>
                  <a:srgbClr val="000000"/>
                </a:solidFill>
                <a:latin typeface="Calibri"/>
                <a:ea typeface="Calibri"/>
                <a:cs typeface="Calibri"/>
                <a:sym typeface="Calibri"/>
              </a:rPr>
              <a:t>nicht</a:t>
            </a:r>
            <a:r>
              <a:rPr lang="en">
                <a:solidFill>
                  <a:srgbClr val="000000"/>
                </a:solidFill>
                <a:latin typeface="Calibri"/>
                <a:ea typeface="Calibri"/>
                <a:cs typeface="Calibri"/>
                <a:sym typeface="Calibri"/>
              </a:rPr>
              <a:t> die Dateien a und b aus abc/t lesen</a:t>
            </a:r>
            <a:endParaRPr>
              <a:solidFill>
                <a:srgbClr val="000000"/>
              </a:solidFill>
              <a:latin typeface="Calibri"/>
              <a:ea typeface="Calibri"/>
              <a:cs typeface="Calibri"/>
              <a:sym typeface="Calibri"/>
            </a:endParaRPr>
          </a:p>
          <a:p>
            <a:pPr indent="0" lvl="0" marL="0" rtl="0" algn="l">
              <a:spcBef>
                <a:spcPts val="0"/>
              </a:spcBef>
              <a:spcAft>
                <a:spcPts val="0"/>
              </a:spcAft>
              <a:buNone/>
            </a:pPr>
            <a:r>
              <a:t/>
            </a:r>
            <a:endParaRPr>
              <a:solidFill>
                <a:srgbClr val="000000"/>
              </a:solidFill>
              <a:latin typeface="Calibri"/>
              <a:ea typeface="Calibri"/>
              <a:cs typeface="Calibri"/>
              <a:sym typeface="Calibri"/>
            </a:endParaRPr>
          </a:p>
          <a:p>
            <a:pPr indent="0" lvl="0" marL="0" rtl="0" algn="l">
              <a:spcBef>
                <a:spcPts val="0"/>
              </a:spcBef>
              <a:spcAft>
                <a:spcPts val="0"/>
              </a:spcAft>
              <a:buNone/>
            </a:pPr>
            <a:r>
              <a:rPr lang="en">
                <a:solidFill>
                  <a:srgbClr val="000000"/>
                </a:solidFill>
                <a:latin typeface="Calibri"/>
                <a:ea typeface="Calibri"/>
                <a:cs typeface="Calibri"/>
                <a:sym typeface="Calibri"/>
              </a:rPr>
              <a:t>5.   Listen Sie im Langformat t, t1, t2, t3 von abc auf. (Es sollen nur die Zugriffsrechte von t sichtbar sein und nicht auf die darin enthaltenen Dateien)</a:t>
            </a:r>
            <a:endParaRPr>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Calibri"/>
                <a:ea typeface="Calibri"/>
                <a:cs typeface="Calibri"/>
                <a:sym typeface="Calibri"/>
              </a:rPr>
              <a:t>Aufgaben</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Calibri"/>
                <a:ea typeface="Calibri"/>
                <a:cs typeface="Calibri"/>
                <a:sym typeface="Calibri"/>
              </a:rPr>
              <a:t>6.   Der Befehl </a:t>
            </a:r>
            <a:r>
              <a:rPr b="1" i="1" lang="en">
                <a:solidFill>
                  <a:srgbClr val="000000"/>
                </a:solidFill>
                <a:latin typeface="Calibri"/>
                <a:ea typeface="Calibri"/>
                <a:cs typeface="Calibri"/>
                <a:sym typeface="Calibri"/>
              </a:rPr>
              <a:t>cp /dev/zero /dev/null</a:t>
            </a:r>
            <a:r>
              <a:rPr lang="en">
                <a:solidFill>
                  <a:srgbClr val="000000"/>
                </a:solidFill>
                <a:latin typeface="Calibri"/>
                <a:ea typeface="Calibri"/>
                <a:cs typeface="Calibri"/>
                <a:sym typeface="Calibri"/>
              </a:rPr>
              <a:t> ist eine Art Endlosschleife (“</a:t>
            </a:r>
            <a:r>
              <a:rPr lang="en">
                <a:solidFill>
                  <a:srgbClr val="000000"/>
                </a:solidFill>
                <a:latin typeface="Calibri"/>
                <a:ea typeface="Calibri"/>
                <a:cs typeface="Calibri"/>
                <a:sym typeface="Calibri"/>
              </a:rPr>
              <a:t>unendlicher Zyklus</a:t>
            </a:r>
            <a:r>
              <a:rPr lang="en">
                <a:solidFill>
                  <a:srgbClr val="000000"/>
                </a:solidFill>
                <a:latin typeface="Calibri"/>
                <a:ea typeface="Calibri"/>
                <a:cs typeface="Calibri"/>
                <a:sym typeface="Calibri"/>
              </a:rPr>
              <a:t>” -&gt; es endet nicht). Starten Sie den Befehl und verschieben Sie er in den Hintergrund. </a:t>
            </a:r>
            <a:r>
              <a:rPr lang="en">
                <a:solidFill>
                  <a:srgbClr val="000000"/>
                </a:solidFill>
                <a:latin typeface="Calibri"/>
                <a:ea typeface="Calibri"/>
                <a:cs typeface="Calibri"/>
                <a:sym typeface="Calibri"/>
              </a:rPr>
              <a:t>Listen Sie die aktiven Prozesse auf und beenden Sie den Befehl. (in beiden Fällen: im Vordergrund bewegt und mit ˆC </a:t>
            </a:r>
            <a:r>
              <a:rPr lang="en">
                <a:solidFill>
                  <a:srgbClr val="000000"/>
                </a:solidFill>
                <a:latin typeface="Calibri"/>
                <a:ea typeface="Calibri"/>
                <a:cs typeface="Calibri"/>
                <a:sym typeface="Calibri"/>
              </a:rPr>
              <a:t>gestoppt </a:t>
            </a:r>
            <a:r>
              <a:rPr lang="en">
                <a:solidFill>
                  <a:srgbClr val="000000"/>
                </a:solidFill>
                <a:latin typeface="Calibri"/>
                <a:ea typeface="Calibri"/>
                <a:cs typeface="Calibri"/>
                <a:sym typeface="Calibri"/>
              </a:rPr>
              <a:t>oder mit kill).</a:t>
            </a:r>
            <a:endParaRPr>
              <a:solidFill>
                <a:srgbClr val="000000"/>
              </a:solidFill>
              <a:latin typeface="Calibri"/>
              <a:ea typeface="Calibri"/>
              <a:cs typeface="Calibri"/>
              <a:sym typeface="Calibri"/>
            </a:endParaRPr>
          </a:p>
          <a:p>
            <a:pPr indent="457200" lvl="0" marL="0" rtl="0" algn="l">
              <a:spcBef>
                <a:spcPts val="0"/>
              </a:spcBef>
              <a:spcAft>
                <a:spcPts val="0"/>
              </a:spcAft>
              <a:buNone/>
            </a:pPr>
            <a:r>
              <a:rPr b="1" lang="en">
                <a:solidFill>
                  <a:srgbClr val="000000"/>
                </a:solidFill>
                <a:latin typeface="Calibri"/>
                <a:ea typeface="Calibri"/>
                <a:cs typeface="Calibri"/>
                <a:sym typeface="Calibri"/>
              </a:rPr>
              <a:t>Vorsicht</a:t>
            </a:r>
            <a:r>
              <a:rPr b="1" lang="en">
                <a:solidFill>
                  <a:srgbClr val="000000"/>
                </a:solidFill>
                <a:latin typeface="Calibri"/>
                <a:ea typeface="Calibri"/>
                <a:cs typeface="Calibri"/>
                <a:sym typeface="Calibri"/>
              </a:rPr>
              <a:t>: </a:t>
            </a:r>
            <a:r>
              <a:rPr lang="en">
                <a:solidFill>
                  <a:srgbClr val="000000"/>
                </a:solidFill>
                <a:latin typeface="Calibri"/>
                <a:ea typeface="Calibri"/>
                <a:cs typeface="Calibri"/>
                <a:sym typeface="Calibri"/>
              </a:rPr>
              <a:t>Der Befehl verbraucht viele Systemressourcen. Lassen Sie es nicht länger laufen, als Sie es versuchen müsst. </a:t>
            </a:r>
            <a:r>
              <a:rPr lang="en">
                <a:solidFill>
                  <a:srgbClr val="FF0000"/>
                </a:solidFill>
                <a:latin typeface="Calibri"/>
                <a:ea typeface="Calibri"/>
                <a:cs typeface="Calibri"/>
                <a:sym typeface="Calibri"/>
              </a:rPr>
              <a:t>Beenden Sie es vor dem Abschluss der Sitzung.</a:t>
            </a:r>
            <a:endParaRPr>
              <a:solidFill>
                <a:srgbClr val="FF0000"/>
              </a:solidFill>
              <a:latin typeface="Calibri"/>
              <a:ea typeface="Calibri"/>
              <a:cs typeface="Calibri"/>
              <a:sym typeface="Calibri"/>
            </a:endParaRPr>
          </a:p>
          <a:p>
            <a:pPr indent="0" lvl="0" marL="0" rtl="0" algn="l">
              <a:spcBef>
                <a:spcPts val="0"/>
              </a:spcBef>
              <a:spcAft>
                <a:spcPts val="0"/>
              </a:spcAft>
              <a:buNone/>
            </a:pPr>
            <a:r>
              <a:t/>
            </a:r>
            <a:endParaRPr>
              <a:solidFill>
                <a:srgbClr val="000000"/>
              </a:solidFill>
              <a:latin typeface="Calibri"/>
              <a:ea typeface="Calibri"/>
              <a:cs typeface="Calibri"/>
              <a:sym typeface="Calibri"/>
            </a:endParaRPr>
          </a:p>
          <a:p>
            <a:pPr indent="0" lvl="0" marL="0" rtl="0" algn="l">
              <a:spcBef>
                <a:spcPts val="0"/>
              </a:spcBef>
              <a:spcAft>
                <a:spcPts val="0"/>
              </a:spcAft>
              <a:buNone/>
            </a:pPr>
            <a:r>
              <a:rPr lang="en">
                <a:solidFill>
                  <a:srgbClr val="000000"/>
                </a:solidFill>
                <a:latin typeface="Calibri"/>
                <a:ea typeface="Calibri"/>
                <a:cs typeface="Calibri"/>
                <a:sym typeface="Calibri"/>
              </a:rPr>
              <a:t>7.   Erstellen Sie in </a:t>
            </a:r>
            <a:r>
              <a:rPr b="1" i="1" lang="en">
                <a:solidFill>
                  <a:srgbClr val="000000"/>
                </a:solidFill>
                <a:latin typeface="Calibri"/>
                <a:ea typeface="Calibri"/>
                <a:cs typeface="Calibri"/>
                <a:sym typeface="Calibri"/>
              </a:rPr>
              <a:t>tt</a:t>
            </a:r>
            <a:r>
              <a:rPr lang="en">
                <a:solidFill>
                  <a:srgbClr val="000000"/>
                </a:solidFill>
                <a:latin typeface="Calibri"/>
                <a:ea typeface="Calibri"/>
                <a:cs typeface="Calibri"/>
                <a:sym typeface="Calibri"/>
              </a:rPr>
              <a:t> einen symbolischen Link (Verbindung) mit dem Namen </a:t>
            </a:r>
            <a:r>
              <a:rPr b="1" i="1" lang="en">
                <a:solidFill>
                  <a:srgbClr val="000000"/>
                </a:solidFill>
                <a:latin typeface="Calibri"/>
                <a:ea typeface="Calibri"/>
                <a:cs typeface="Calibri"/>
                <a:sym typeface="Calibri"/>
              </a:rPr>
              <a:t>c</a:t>
            </a:r>
            <a:r>
              <a:rPr lang="en">
                <a:solidFill>
                  <a:srgbClr val="000000"/>
                </a:solidFill>
                <a:latin typeface="Calibri"/>
                <a:ea typeface="Calibri"/>
                <a:cs typeface="Calibri"/>
                <a:sym typeface="Calibri"/>
              </a:rPr>
              <a:t> zu </a:t>
            </a:r>
            <a:r>
              <a:rPr b="1" i="1" lang="en">
                <a:solidFill>
                  <a:srgbClr val="000000"/>
                </a:solidFill>
                <a:latin typeface="Calibri"/>
                <a:ea typeface="Calibri"/>
                <a:cs typeface="Calibri"/>
                <a:sym typeface="Calibri"/>
              </a:rPr>
              <a:t>abc</a:t>
            </a:r>
            <a:r>
              <a:rPr lang="en">
                <a:solidFill>
                  <a:srgbClr val="000000"/>
                </a:solidFill>
                <a:latin typeface="Calibri"/>
                <a:ea typeface="Calibri"/>
                <a:cs typeface="Calibri"/>
                <a:sym typeface="Calibri"/>
              </a:rPr>
              <a:t>. Entdecken Sie seine Funktionalität durch die Anwendung der </a:t>
            </a:r>
            <a:r>
              <a:rPr b="1" lang="en">
                <a:solidFill>
                  <a:srgbClr val="000000"/>
                </a:solidFill>
                <a:latin typeface="Calibri"/>
                <a:ea typeface="Calibri"/>
                <a:cs typeface="Calibri"/>
                <a:sym typeface="Calibri"/>
              </a:rPr>
              <a:t>cd</a:t>
            </a:r>
            <a:r>
              <a:rPr lang="en">
                <a:solidFill>
                  <a:srgbClr val="000000"/>
                </a:solidFill>
                <a:latin typeface="Calibri"/>
                <a:ea typeface="Calibri"/>
                <a:cs typeface="Calibri"/>
                <a:sym typeface="Calibri"/>
              </a:rPr>
              <a:t>- und </a:t>
            </a:r>
            <a:r>
              <a:rPr b="1" lang="en">
                <a:solidFill>
                  <a:srgbClr val="000000"/>
                </a:solidFill>
                <a:latin typeface="Calibri"/>
                <a:ea typeface="Calibri"/>
                <a:cs typeface="Calibri"/>
                <a:sym typeface="Calibri"/>
              </a:rPr>
              <a:t>pwd</a:t>
            </a:r>
            <a:r>
              <a:rPr lang="en">
                <a:solidFill>
                  <a:srgbClr val="000000"/>
                </a:solidFill>
                <a:latin typeface="Calibri"/>
                <a:ea typeface="Calibri"/>
                <a:cs typeface="Calibri"/>
                <a:sym typeface="Calibri"/>
              </a:rPr>
              <a:t>-Befehle.</a:t>
            </a:r>
            <a:endParaRPr>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Calibri"/>
                <a:ea typeface="Calibri"/>
                <a:cs typeface="Calibri"/>
                <a:sym typeface="Calibri"/>
              </a:rPr>
              <a:t>Aufgaben</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Calibri"/>
                <a:ea typeface="Calibri"/>
                <a:cs typeface="Calibri"/>
                <a:sym typeface="Calibri"/>
              </a:rPr>
              <a:t>8. Erstellen Sie eine Textdatei, in die Sie die Befehle schreiben, mit denen Sie die oben genannten Aufgaben gelöst haben, sowie die Antwort auf die Fragen. Senden Sie den Inhalt der Textdatei per E-Mail an den Laborlehrer. (Verwendung des </a:t>
            </a:r>
            <a:r>
              <a:rPr lang="en">
                <a:solidFill>
                  <a:srgbClr val="000000"/>
                </a:solidFill>
                <a:highlight>
                  <a:srgbClr val="FFFFFF"/>
                </a:highlight>
                <a:latin typeface="Calibri"/>
                <a:ea typeface="Calibri"/>
                <a:cs typeface="Calibri"/>
                <a:sym typeface="Calibri"/>
              </a:rPr>
              <a:t>UNIX Mailsystems -&gt; durch UNIX-Befehl</a:t>
            </a:r>
            <a:r>
              <a:rPr lang="en">
                <a:solidFill>
                  <a:srgbClr val="000000"/>
                </a:solidFill>
                <a:latin typeface="Calibri"/>
                <a:ea typeface="Calibri"/>
                <a:cs typeface="Calibri"/>
                <a:sym typeface="Calibri"/>
              </a:rPr>
              <a:t>)</a:t>
            </a:r>
            <a:endParaRPr>
              <a:solidFill>
                <a:srgbClr val="000000"/>
              </a:solidFill>
              <a:latin typeface="Calibri"/>
              <a:ea typeface="Calibri"/>
              <a:cs typeface="Calibri"/>
              <a:sym typeface="Calibri"/>
            </a:endParaRPr>
          </a:p>
          <a:p>
            <a:pPr indent="0" lvl="0" marL="0" rtl="0" algn="l">
              <a:spcBef>
                <a:spcPts val="1200"/>
              </a:spcBef>
              <a:spcAft>
                <a:spcPts val="0"/>
              </a:spcAft>
              <a:buNone/>
            </a:pPr>
            <a:r>
              <a:rPr b="1" lang="en">
                <a:solidFill>
                  <a:srgbClr val="000000"/>
                </a:solidFill>
                <a:latin typeface="Calibri"/>
                <a:ea typeface="Calibri"/>
                <a:cs typeface="Calibri"/>
                <a:sym typeface="Calibri"/>
              </a:rPr>
              <a:t>Betreff der E-Mail:</a:t>
            </a:r>
            <a:r>
              <a:rPr lang="en">
                <a:solidFill>
                  <a:srgbClr val="000000"/>
                </a:solidFill>
                <a:latin typeface="Calibri"/>
                <a:ea typeface="Calibri"/>
                <a:cs typeface="Calibri"/>
                <a:sym typeface="Calibri"/>
              </a:rPr>
              <a:t> “Labor2 - NAME/GRUPPE”</a:t>
            </a:r>
            <a:endParaRPr>
              <a:solidFill>
                <a:srgbClr val="000000"/>
              </a:solidFill>
              <a:latin typeface="Calibri"/>
              <a:ea typeface="Calibri"/>
              <a:cs typeface="Calibri"/>
              <a:sym typeface="Calibri"/>
            </a:endParaRPr>
          </a:p>
          <a:p>
            <a:pPr indent="0" lvl="0" marL="0" rtl="0" algn="l">
              <a:spcBef>
                <a:spcPts val="1200"/>
              </a:spcBef>
              <a:spcAft>
                <a:spcPts val="0"/>
              </a:spcAft>
              <a:buNone/>
            </a:pPr>
            <a:r>
              <a:t/>
            </a:r>
            <a:endParaRPr>
              <a:solidFill>
                <a:srgbClr val="000000"/>
              </a:solidFill>
              <a:latin typeface="Calibri"/>
              <a:ea typeface="Calibri"/>
              <a:cs typeface="Calibri"/>
              <a:sym typeface="Calibri"/>
            </a:endParaRPr>
          </a:p>
          <a:p>
            <a:pPr indent="0" lvl="0" marL="0" rtl="0" algn="l">
              <a:spcBef>
                <a:spcPts val="1200"/>
              </a:spcBef>
              <a:spcAft>
                <a:spcPts val="0"/>
              </a:spcAft>
              <a:buNone/>
            </a:pPr>
            <a:r>
              <a:rPr b="1" lang="en" sz="1500">
                <a:solidFill>
                  <a:srgbClr val="000000"/>
                </a:solidFill>
                <a:latin typeface="Calibri"/>
                <a:ea typeface="Calibri"/>
                <a:cs typeface="Calibri"/>
                <a:sym typeface="Calibri"/>
              </a:rPr>
              <a:t>Gruppe 711:</a:t>
            </a:r>
            <a:r>
              <a:rPr lang="en" sz="1500">
                <a:solidFill>
                  <a:srgbClr val="000000"/>
                </a:solidFill>
                <a:latin typeface="Calibri"/>
                <a:ea typeface="Calibri"/>
                <a:cs typeface="Calibri"/>
                <a:sym typeface="Calibri"/>
              </a:rPr>
              <a:t> </a:t>
            </a:r>
            <a:r>
              <a:rPr i="1" lang="en" sz="1500">
                <a:solidFill>
                  <a:srgbClr val="000000"/>
                </a:solidFill>
                <a:latin typeface="Calibri"/>
                <a:ea typeface="Calibri"/>
                <a:cs typeface="Calibri"/>
                <a:sym typeface="Calibri"/>
              </a:rPr>
              <a:t>madalinad@scs.ubbcluj.ro </a:t>
            </a:r>
            <a:endParaRPr i="1" sz="1500">
              <a:solidFill>
                <a:srgbClr val="000000"/>
              </a:solidFill>
              <a:latin typeface="Calibri"/>
              <a:ea typeface="Calibri"/>
              <a:cs typeface="Calibri"/>
              <a:sym typeface="Calibri"/>
            </a:endParaRPr>
          </a:p>
          <a:p>
            <a:pPr indent="0" lvl="0" marL="0" rtl="0" algn="l">
              <a:spcBef>
                <a:spcPts val="1200"/>
              </a:spcBef>
              <a:spcAft>
                <a:spcPts val="1200"/>
              </a:spcAft>
              <a:buNone/>
            </a:pPr>
            <a:r>
              <a:rPr b="1" lang="en" sz="1500">
                <a:solidFill>
                  <a:srgbClr val="000000"/>
                </a:solidFill>
                <a:latin typeface="Calibri"/>
                <a:ea typeface="Calibri"/>
                <a:cs typeface="Calibri"/>
                <a:sym typeface="Calibri"/>
              </a:rPr>
              <a:t>Gruppen 712 und 713:</a:t>
            </a:r>
            <a:r>
              <a:rPr lang="en" sz="1500">
                <a:solidFill>
                  <a:srgbClr val="000000"/>
                </a:solidFill>
                <a:latin typeface="Calibri"/>
                <a:ea typeface="Calibri"/>
                <a:cs typeface="Calibri"/>
                <a:sym typeface="Calibri"/>
              </a:rPr>
              <a:t> </a:t>
            </a:r>
            <a:r>
              <a:rPr i="1" lang="en" sz="1500">
                <a:solidFill>
                  <a:srgbClr val="000000"/>
                </a:solidFill>
                <a:latin typeface="Calibri"/>
                <a:ea typeface="Calibri"/>
                <a:cs typeface="Calibri"/>
                <a:sym typeface="Calibri"/>
              </a:rPr>
              <a:t>florin.albisoru@math.ubbcluj.ro</a:t>
            </a:r>
            <a:endParaRPr i="1" sz="15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Inhalt</a:t>
            </a:r>
            <a:endParaRPr>
              <a:latin typeface="Calibri"/>
              <a:ea typeface="Calibri"/>
              <a:cs typeface="Calibri"/>
              <a:sym typeface="Calibri"/>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rgbClr val="000000"/>
              </a:buClr>
              <a:buSzPts val="1800"/>
              <a:buChar char="-"/>
            </a:pPr>
            <a:r>
              <a:rPr lang="en">
                <a:solidFill>
                  <a:srgbClr val="000000"/>
                </a:solidFill>
                <a:latin typeface="Calibri"/>
                <a:ea typeface="Calibri"/>
                <a:cs typeface="Calibri"/>
                <a:sym typeface="Calibri"/>
              </a:rPr>
              <a:t>Wiederholung</a:t>
            </a:r>
            <a:endParaRPr>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Telnet und SSH Netzwerkprotokolle</a:t>
            </a:r>
            <a:endParaRPr>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FTP Netzwerkprotokoll</a:t>
            </a:r>
            <a:endParaRPr>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Texteditoren</a:t>
            </a:r>
            <a:endParaRPr>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Weitere UNIX-Befehle</a:t>
            </a:r>
            <a:endParaRPr>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Kommunikationsdienste - </a:t>
            </a:r>
            <a:r>
              <a:rPr lang="en">
                <a:solidFill>
                  <a:srgbClr val="000000"/>
                </a:solidFill>
                <a:highlight>
                  <a:srgbClr val="FFFFFF"/>
                </a:highlight>
                <a:latin typeface="Calibri"/>
                <a:ea typeface="Calibri"/>
                <a:cs typeface="Calibri"/>
                <a:sym typeface="Calibri"/>
              </a:rPr>
              <a:t>Das UNIX Mailsystem</a:t>
            </a:r>
            <a:endParaRPr>
              <a:solidFill>
                <a:srgbClr val="000000"/>
              </a:solidFill>
              <a:highlight>
                <a:srgbClr val="FFFFFF"/>
              </a:highlight>
              <a:latin typeface="Calibri"/>
              <a:ea typeface="Calibri"/>
              <a:cs typeface="Calibri"/>
              <a:sym typeface="Calibri"/>
            </a:endParaRPr>
          </a:p>
          <a:p>
            <a:pPr indent="-342900" lvl="0" marL="457200" rtl="0" algn="l">
              <a:lnSpc>
                <a:spcPct val="100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Aufgaben</a:t>
            </a:r>
            <a:endParaRPr>
              <a:solidFill>
                <a:srgbClr val="000000"/>
              </a:solidFill>
              <a:highlight>
                <a:srgbClr val="FFFFFF"/>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Wiederholung</a:t>
            </a:r>
            <a:endParaRPr>
              <a:latin typeface="Calibri"/>
              <a:ea typeface="Calibri"/>
              <a:cs typeface="Calibri"/>
              <a:sym typeface="Calibri"/>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Setup -&gt; alle haben eine funktionale UNIX-Server-Verbindung</a:t>
            </a:r>
            <a:endParaRPr>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UNIX- Befehle zum Arbeiten mit Ordner:</a:t>
            </a:r>
            <a:endParaRPr>
              <a:solidFill>
                <a:srgbClr val="000000"/>
              </a:solidFill>
              <a:latin typeface="Calibri"/>
              <a:ea typeface="Calibri"/>
              <a:cs typeface="Calibri"/>
              <a:sym typeface="Calibri"/>
            </a:endParaRPr>
          </a:p>
          <a:p>
            <a:pPr indent="-317500" lvl="1" marL="914400" rtl="0" algn="l">
              <a:spcBef>
                <a:spcPts val="0"/>
              </a:spcBef>
              <a:spcAft>
                <a:spcPts val="0"/>
              </a:spcAft>
              <a:buClr>
                <a:srgbClr val="000000"/>
              </a:buClr>
              <a:buSzPts val="1400"/>
              <a:buFont typeface="Calibri"/>
              <a:buChar char="-"/>
            </a:pPr>
            <a:r>
              <a:rPr lang="en">
                <a:solidFill>
                  <a:srgbClr val="000000"/>
                </a:solidFill>
                <a:latin typeface="Calibri"/>
                <a:ea typeface="Calibri"/>
                <a:cs typeface="Calibri"/>
                <a:sym typeface="Calibri"/>
              </a:rPr>
              <a:t>ls</a:t>
            </a:r>
            <a:endParaRPr>
              <a:solidFill>
                <a:srgbClr val="000000"/>
              </a:solidFill>
              <a:latin typeface="Calibri"/>
              <a:ea typeface="Calibri"/>
              <a:cs typeface="Calibri"/>
              <a:sym typeface="Calibri"/>
            </a:endParaRPr>
          </a:p>
          <a:p>
            <a:pPr indent="-317500" lvl="1" marL="914400" rtl="0" algn="l">
              <a:spcBef>
                <a:spcPts val="0"/>
              </a:spcBef>
              <a:spcAft>
                <a:spcPts val="0"/>
              </a:spcAft>
              <a:buClr>
                <a:srgbClr val="000000"/>
              </a:buClr>
              <a:buSzPts val="1400"/>
              <a:buFont typeface="Calibri"/>
              <a:buChar char="-"/>
            </a:pPr>
            <a:r>
              <a:rPr lang="en">
                <a:solidFill>
                  <a:srgbClr val="000000"/>
                </a:solidFill>
                <a:latin typeface="Calibri"/>
                <a:ea typeface="Calibri"/>
                <a:cs typeface="Calibri"/>
                <a:sym typeface="Calibri"/>
              </a:rPr>
              <a:t>pwd</a:t>
            </a:r>
            <a:endParaRPr>
              <a:solidFill>
                <a:srgbClr val="000000"/>
              </a:solidFill>
              <a:latin typeface="Calibri"/>
              <a:ea typeface="Calibri"/>
              <a:cs typeface="Calibri"/>
              <a:sym typeface="Calibri"/>
            </a:endParaRPr>
          </a:p>
          <a:p>
            <a:pPr indent="-317500" lvl="1" marL="914400" rtl="0" algn="l">
              <a:spcBef>
                <a:spcPts val="0"/>
              </a:spcBef>
              <a:spcAft>
                <a:spcPts val="0"/>
              </a:spcAft>
              <a:buClr>
                <a:srgbClr val="000000"/>
              </a:buClr>
              <a:buSzPts val="1400"/>
              <a:buFont typeface="Calibri"/>
              <a:buChar char="-"/>
            </a:pPr>
            <a:r>
              <a:rPr lang="en">
                <a:solidFill>
                  <a:srgbClr val="000000"/>
                </a:solidFill>
                <a:latin typeface="Calibri"/>
                <a:ea typeface="Calibri"/>
                <a:cs typeface="Calibri"/>
                <a:sym typeface="Calibri"/>
              </a:rPr>
              <a:t>c</a:t>
            </a:r>
            <a:r>
              <a:rPr lang="en">
                <a:solidFill>
                  <a:srgbClr val="000000"/>
                </a:solidFill>
                <a:latin typeface="Calibri"/>
                <a:ea typeface="Calibri"/>
                <a:cs typeface="Calibri"/>
                <a:sym typeface="Calibri"/>
              </a:rPr>
              <a:t>d</a:t>
            </a:r>
            <a:endParaRPr>
              <a:solidFill>
                <a:srgbClr val="000000"/>
              </a:solidFill>
              <a:latin typeface="Calibri"/>
              <a:ea typeface="Calibri"/>
              <a:cs typeface="Calibri"/>
              <a:sym typeface="Calibri"/>
            </a:endParaRPr>
          </a:p>
          <a:p>
            <a:pPr indent="-317500" lvl="1" marL="914400" rtl="0" algn="l">
              <a:spcBef>
                <a:spcPts val="0"/>
              </a:spcBef>
              <a:spcAft>
                <a:spcPts val="0"/>
              </a:spcAft>
              <a:buClr>
                <a:srgbClr val="000000"/>
              </a:buClr>
              <a:buSzPts val="1400"/>
              <a:buFont typeface="Calibri"/>
              <a:buChar char="-"/>
            </a:pPr>
            <a:r>
              <a:rPr lang="en">
                <a:solidFill>
                  <a:srgbClr val="000000"/>
                </a:solidFill>
                <a:latin typeface="Calibri"/>
                <a:ea typeface="Calibri"/>
                <a:cs typeface="Calibri"/>
                <a:sym typeface="Calibri"/>
              </a:rPr>
              <a:t>mkdir</a:t>
            </a:r>
            <a:endParaRPr>
              <a:solidFill>
                <a:srgbClr val="000000"/>
              </a:solidFill>
              <a:latin typeface="Calibri"/>
              <a:ea typeface="Calibri"/>
              <a:cs typeface="Calibri"/>
              <a:sym typeface="Calibri"/>
            </a:endParaRPr>
          </a:p>
          <a:p>
            <a:pPr indent="-317500" lvl="1" marL="914400" rtl="0" algn="l">
              <a:spcBef>
                <a:spcPts val="0"/>
              </a:spcBef>
              <a:spcAft>
                <a:spcPts val="0"/>
              </a:spcAft>
              <a:buClr>
                <a:srgbClr val="000000"/>
              </a:buClr>
              <a:buSzPts val="1400"/>
              <a:buFont typeface="Calibri"/>
              <a:buChar char="-"/>
            </a:pPr>
            <a:r>
              <a:rPr lang="en">
                <a:solidFill>
                  <a:srgbClr val="000000"/>
                </a:solidFill>
                <a:latin typeface="Calibri"/>
                <a:ea typeface="Calibri"/>
                <a:cs typeface="Calibri"/>
                <a:sym typeface="Calibri"/>
              </a:rPr>
              <a:t>Rmdir</a:t>
            </a:r>
            <a:endParaRPr>
              <a:solidFill>
                <a:srgbClr val="000000"/>
              </a:solidFill>
              <a:latin typeface="Calibri"/>
              <a:ea typeface="Calibri"/>
              <a:cs typeface="Calibri"/>
              <a:sym typeface="Calibri"/>
            </a:endParaRPr>
          </a:p>
          <a:p>
            <a:pPr indent="-317500" lvl="1" marL="914400" rtl="0" algn="l">
              <a:spcBef>
                <a:spcPts val="0"/>
              </a:spcBef>
              <a:spcAft>
                <a:spcPts val="0"/>
              </a:spcAft>
              <a:buClr>
                <a:srgbClr val="000000"/>
              </a:buClr>
              <a:buSzPts val="1400"/>
              <a:buFont typeface="Calibri"/>
              <a:buChar char="-"/>
            </a:pPr>
            <a:r>
              <a:rPr lang="en">
                <a:solidFill>
                  <a:srgbClr val="000000"/>
                </a:solidFill>
                <a:latin typeface="Calibri"/>
                <a:ea typeface="Calibri"/>
                <a:cs typeface="Calibri"/>
                <a:sym typeface="Calibri"/>
              </a:rPr>
              <a:t>mv</a:t>
            </a:r>
            <a:endParaRPr>
              <a:solidFill>
                <a:srgbClr val="000000"/>
              </a:solidFill>
              <a:latin typeface="Calibri"/>
              <a:ea typeface="Calibri"/>
              <a:cs typeface="Calibri"/>
              <a:sym typeface="Calibri"/>
            </a:endParaRPr>
          </a:p>
          <a:p>
            <a:pPr indent="-317500" lvl="1" marL="914400" rtl="0" algn="l">
              <a:spcBef>
                <a:spcPts val="0"/>
              </a:spcBef>
              <a:spcAft>
                <a:spcPts val="0"/>
              </a:spcAft>
              <a:buClr>
                <a:srgbClr val="000000"/>
              </a:buClr>
              <a:buSzPts val="1400"/>
              <a:buFont typeface="Calibri"/>
              <a:buChar char="-"/>
            </a:pPr>
            <a:r>
              <a:rPr lang="en">
                <a:solidFill>
                  <a:srgbClr val="000000"/>
                </a:solidFill>
                <a:latin typeface="Calibri"/>
                <a:ea typeface="Calibri"/>
                <a:cs typeface="Calibri"/>
                <a:sym typeface="Calibri"/>
              </a:rPr>
              <a:t>Rm</a:t>
            </a:r>
            <a:endParaRPr>
              <a:solidFill>
                <a:srgbClr val="000000"/>
              </a:solidFill>
              <a:latin typeface="Calibri"/>
              <a:ea typeface="Calibri"/>
              <a:cs typeface="Calibri"/>
              <a:sym typeface="Calibri"/>
            </a:endParaRPr>
          </a:p>
          <a:p>
            <a:pPr indent="-317500" lvl="1" marL="914400" rtl="0" algn="l">
              <a:spcBef>
                <a:spcPts val="0"/>
              </a:spcBef>
              <a:spcAft>
                <a:spcPts val="0"/>
              </a:spcAft>
              <a:buClr>
                <a:srgbClr val="000000"/>
              </a:buClr>
              <a:buSzPts val="1400"/>
              <a:buFont typeface="Calibri"/>
              <a:buChar char="-"/>
            </a:pPr>
            <a:r>
              <a:rPr lang="en">
                <a:solidFill>
                  <a:srgbClr val="000000"/>
                </a:solidFill>
                <a:latin typeface="Calibri"/>
                <a:ea typeface="Calibri"/>
                <a:cs typeface="Calibri"/>
                <a:sym typeface="Calibri"/>
              </a:rPr>
              <a:t>cat</a:t>
            </a:r>
            <a:endParaRPr>
              <a:solidFill>
                <a:srgbClr val="000000"/>
              </a:solidFill>
              <a:latin typeface="Calibri"/>
              <a:ea typeface="Calibri"/>
              <a:cs typeface="Calibri"/>
              <a:sym typeface="Calibri"/>
            </a:endParaRPr>
          </a:p>
          <a:p>
            <a:pPr indent="-317500" lvl="1" marL="914400" rtl="0" algn="l">
              <a:spcBef>
                <a:spcPts val="0"/>
              </a:spcBef>
              <a:spcAft>
                <a:spcPts val="0"/>
              </a:spcAft>
              <a:buClr>
                <a:srgbClr val="000000"/>
              </a:buClr>
              <a:buSzPts val="1400"/>
              <a:buFont typeface="Calibri"/>
              <a:buChar char="-"/>
            </a:pPr>
            <a:r>
              <a:rPr lang="en">
                <a:solidFill>
                  <a:srgbClr val="000000"/>
                </a:solidFill>
                <a:latin typeface="Calibri"/>
                <a:ea typeface="Calibri"/>
                <a:cs typeface="Calibri"/>
                <a:sym typeface="Calibri"/>
              </a:rPr>
              <a:t>chmod</a:t>
            </a:r>
            <a:endParaRPr>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500">
                <a:latin typeface="Calibri"/>
                <a:ea typeface="Calibri"/>
                <a:cs typeface="Calibri"/>
                <a:sym typeface="Calibri"/>
              </a:rPr>
              <a:t>Netzwerkprotokolle </a:t>
            </a:r>
            <a:endParaRPr sz="25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rgbClr val="000000"/>
              </a:buClr>
              <a:buSzPts val="2300"/>
              <a:buFont typeface="Calibri"/>
              <a:buChar char="-"/>
            </a:pPr>
            <a:r>
              <a:rPr lang="en" sz="1700">
                <a:solidFill>
                  <a:srgbClr val="000000"/>
                </a:solidFill>
                <a:highlight>
                  <a:srgbClr val="FFFFFF"/>
                </a:highlight>
                <a:latin typeface="Calibri"/>
                <a:ea typeface="Calibri"/>
                <a:cs typeface="Calibri"/>
                <a:sym typeface="Calibri"/>
              </a:rPr>
              <a:t>Um eine Verbindung zu einem Unix-Server herzustellen, kann ein Kommunikationsprotokoll verwendet werden (wie telnet oder ssh). Durch diese erhalten wir ein virtuelles Terminal zum Unix-Server.</a:t>
            </a:r>
            <a:endParaRPr sz="1700">
              <a:solidFill>
                <a:srgbClr val="000000"/>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700">
              <a:solidFill>
                <a:srgbClr val="000000"/>
              </a:solidFill>
              <a:highlight>
                <a:srgbClr val="FFFFFF"/>
              </a:highlight>
              <a:latin typeface="Calibri"/>
              <a:ea typeface="Calibri"/>
              <a:cs typeface="Calibri"/>
              <a:sym typeface="Calibri"/>
            </a:endParaRPr>
          </a:p>
          <a:p>
            <a:pPr indent="-374650" lvl="0" marL="457200" rtl="0" algn="l">
              <a:spcBef>
                <a:spcPts val="0"/>
              </a:spcBef>
              <a:spcAft>
                <a:spcPts val="0"/>
              </a:spcAft>
              <a:buClr>
                <a:srgbClr val="000000"/>
              </a:buClr>
              <a:buSzPts val="2300"/>
              <a:buFont typeface="Calibri"/>
              <a:buChar char="-"/>
            </a:pPr>
            <a:r>
              <a:rPr b="1" lang="en" sz="1700">
                <a:solidFill>
                  <a:srgbClr val="000000"/>
                </a:solidFill>
                <a:highlight>
                  <a:srgbClr val="FFFFFF"/>
                </a:highlight>
                <a:latin typeface="Calibri"/>
                <a:ea typeface="Calibri"/>
                <a:cs typeface="Calibri"/>
                <a:sym typeface="Calibri"/>
              </a:rPr>
              <a:t>Telnet</a:t>
            </a:r>
            <a:r>
              <a:rPr lang="en" sz="1700">
                <a:solidFill>
                  <a:srgbClr val="000000"/>
                </a:solidFill>
                <a:highlight>
                  <a:srgbClr val="FFFFFF"/>
                </a:highlight>
                <a:latin typeface="Calibri"/>
                <a:ea typeface="Calibri"/>
                <a:cs typeface="Calibri"/>
                <a:sym typeface="Calibri"/>
              </a:rPr>
              <a:t> ist ein Netzwerkprotokoll, mit dem virtuell auf einen Computer zugegriffen und ein bidirektionaler, kollaborativer und textbasierter Kommunikationskanal zwischen zwei Computern bereitgestellt wird. Es funktioniert mit einem sogenannten virtuellen Terminalverbindungsemulator oder einer abstrakten Instanz einer Verbindung zu einem Computer, wobei Standardprotokolle verwendet werden, um sich wie ein physisches Terminal zu verhalten, das mit einer Maschine verbunden ist.</a:t>
            </a:r>
            <a:endParaRPr sz="1700">
              <a:solidFill>
                <a:srgbClr val="000000"/>
              </a:solidFill>
              <a:highlight>
                <a:srgbClr val="FFFFFF"/>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500">
                <a:solidFill>
                  <a:srgbClr val="000000"/>
                </a:solidFill>
                <a:latin typeface="Calibri"/>
                <a:ea typeface="Calibri"/>
                <a:cs typeface="Calibri"/>
                <a:sym typeface="Calibri"/>
              </a:rPr>
              <a:t>Netzwerkprotokolle</a:t>
            </a:r>
            <a:endParaRPr sz="2500">
              <a:solidFill>
                <a:srgbClr val="000000"/>
              </a:solidFill>
              <a:latin typeface="Calibri"/>
              <a:ea typeface="Calibri"/>
              <a:cs typeface="Calibri"/>
              <a:sym typeface="Calibri"/>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Calibri"/>
              <a:buChar char="-"/>
            </a:pPr>
            <a:r>
              <a:rPr b="1" lang="en">
                <a:solidFill>
                  <a:srgbClr val="000000"/>
                </a:solidFill>
                <a:highlight>
                  <a:srgbClr val="FFFFFF"/>
                </a:highlight>
                <a:latin typeface="Calibri"/>
                <a:ea typeface="Calibri"/>
                <a:cs typeface="Calibri"/>
                <a:sym typeface="Calibri"/>
              </a:rPr>
              <a:t>SSH </a:t>
            </a:r>
            <a:r>
              <a:rPr lang="en">
                <a:solidFill>
                  <a:srgbClr val="000000"/>
                </a:solidFill>
                <a:highlight>
                  <a:srgbClr val="FFFFFF"/>
                </a:highlight>
                <a:latin typeface="Calibri"/>
                <a:ea typeface="Calibri"/>
                <a:cs typeface="Calibri"/>
                <a:sym typeface="Calibri"/>
              </a:rPr>
              <a:t>(Secure Shell) ist ein Netzwerkkommunikationsprotokoll, mit dem zwei Computer kommunizieren und Daten gemeinsam nutzen können. Ein Merkmal von SSH ist, dass die Kommunikation zwischen den beiden Computern verschlüsselt ist, was bedeutet, dass sie für die Verwendung in unsicheren Netzwerken geeignet ist.</a:t>
            </a:r>
            <a:endParaRPr>
              <a:solidFill>
                <a:srgbClr val="000000"/>
              </a:solidFill>
              <a:highlight>
                <a:srgbClr val="FFFFFF"/>
              </a:highlight>
              <a:latin typeface="Calibri"/>
              <a:ea typeface="Calibri"/>
              <a:cs typeface="Calibri"/>
              <a:sym typeface="Calibri"/>
            </a:endParaRPr>
          </a:p>
          <a:p>
            <a:pPr indent="0" lvl="0" marL="0" rtl="0" algn="l">
              <a:spcBef>
                <a:spcPts val="1200"/>
              </a:spcBef>
              <a:spcAft>
                <a:spcPts val="0"/>
              </a:spcAft>
              <a:buNone/>
            </a:pPr>
            <a:r>
              <a:t/>
            </a:r>
            <a:endParaRPr>
              <a:solidFill>
                <a:srgbClr val="000000"/>
              </a:solidFill>
              <a:highlight>
                <a:srgbClr val="FFFFFF"/>
              </a:highlight>
              <a:latin typeface="Calibri"/>
              <a:ea typeface="Calibri"/>
              <a:cs typeface="Calibri"/>
              <a:sym typeface="Calibri"/>
            </a:endParaRPr>
          </a:p>
          <a:p>
            <a:pPr indent="-342900" lvl="0" marL="457200" rtl="0" algn="l">
              <a:spcBef>
                <a:spcPts val="1200"/>
              </a:spcBef>
              <a:spcAft>
                <a:spcPts val="0"/>
              </a:spcAft>
              <a:buClr>
                <a:srgbClr val="000000"/>
              </a:buClr>
              <a:buSzPts val="1800"/>
              <a:buFont typeface="Calibri"/>
              <a:buChar char="-"/>
            </a:pPr>
            <a:r>
              <a:rPr lang="en">
                <a:solidFill>
                  <a:srgbClr val="000000"/>
                </a:solidFill>
                <a:highlight>
                  <a:srgbClr val="FFFFFF"/>
                </a:highlight>
                <a:latin typeface="Calibri"/>
                <a:ea typeface="Calibri"/>
                <a:cs typeface="Calibri"/>
                <a:sym typeface="Calibri"/>
              </a:rPr>
              <a:t>In unserem Netzwerk (</a:t>
            </a:r>
            <a:r>
              <a:rPr i="1" lang="en">
                <a:solidFill>
                  <a:srgbClr val="000000"/>
                </a:solidFill>
                <a:highlight>
                  <a:srgbClr val="FFFFFF"/>
                </a:highlight>
                <a:latin typeface="Calibri"/>
                <a:ea typeface="Calibri"/>
                <a:cs typeface="Calibri"/>
                <a:sym typeface="Calibri"/>
              </a:rPr>
              <a:t>scs.ubbcluj.ro</a:t>
            </a:r>
            <a:r>
              <a:rPr lang="en">
                <a:solidFill>
                  <a:srgbClr val="000000"/>
                </a:solidFill>
                <a:highlight>
                  <a:srgbClr val="FFFFFF"/>
                </a:highlight>
                <a:latin typeface="Calibri"/>
                <a:ea typeface="Calibri"/>
                <a:cs typeface="Calibri"/>
                <a:sym typeface="Calibri"/>
              </a:rPr>
              <a:t>) wird </a:t>
            </a:r>
            <a:r>
              <a:rPr lang="en" u="sng">
                <a:solidFill>
                  <a:srgbClr val="000000"/>
                </a:solidFill>
                <a:highlight>
                  <a:srgbClr val="FFFFFF"/>
                </a:highlight>
                <a:latin typeface="Calibri"/>
                <a:ea typeface="Calibri"/>
                <a:cs typeface="Calibri"/>
                <a:sym typeface="Calibri"/>
              </a:rPr>
              <a:t>ausschließlich</a:t>
            </a:r>
            <a:r>
              <a:rPr lang="en">
                <a:solidFill>
                  <a:srgbClr val="000000"/>
                </a:solidFill>
                <a:highlight>
                  <a:srgbClr val="FFFFFF"/>
                </a:highlight>
                <a:latin typeface="Calibri"/>
                <a:ea typeface="Calibri"/>
                <a:cs typeface="Calibri"/>
                <a:sym typeface="Calibri"/>
              </a:rPr>
              <a:t> das SSH-Protokoll verwendet. Der am besten geeignete Verbindungsclient ist </a:t>
            </a:r>
            <a:r>
              <a:rPr b="1" lang="en">
                <a:solidFill>
                  <a:srgbClr val="000000"/>
                </a:solidFill>
                <a:highlight>
                  <a:srgbClr val="FFFFFF"/>
                </a:highlight>
                <a:latin typeface="Calibri"/>
                <a:ea typeface="Calibri"/>
                <a:cs typeface="Calibri"/>
                <a:sym typeface="Calibri"/>
              </a:rPr>
              <a:t>putty</a:t>
            </a:r>
            <a:r>
              <a:rPr lang="en">
                <a:solidFill>
                  <a:srgbClr val="000000"/>
                </a:solidFill>
                <a:highlight>
                  <a:srgbClr val="FFFFFF"/>
                </a:highlight>
                <a:latin typeface="Calibri"/>
                <a:ea typeface="Calibri"/>
                <a:cs typeface="Calibri"/>
                <a:sym typeface="Calibri"/>
              </a:rPr>
              <a:t>.</a:t>
            </a:r>
            <a:endParaRPr>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Calibri"/>
                <a:ea typeface="Calibri"/>
                <a:cs typeface="Calibri"/>
                <a:sym typeface="Calibri"/>
              </a:rPr>
              <a:t>FTP Netzwerkprotokoll</a:t>
            </a:r>
            <a:endParaRPr sz="250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Char char="-"/>
            </a:pPr>
            <a:r>
              <a:rPr lang="en">
                <a:solidFill>
                  <a:srgbClr val="000000"/>
                </a:solidFill>
                <a:latin typeface="Calibri"/>
                <a:ea typeface="Calibri"/>
                <a:cs typeface="Calibri"/>
                <a:sym typeface="Calibri"/>
              </a:rPr>
              <a:t>FTP = </a:t>
            </a:r>
            <a:r>
              <a:rPr b="1" lang="en">
                <a:solidFill>
                  <a:srgbClr val="000000"/>
                </a:solidFill>
                <a:latin typeface="Calibri"/>
                <a:ea typeface="Calibri"/>
                <a:cs typeface="Calibri"/>
                <a:sym typeface="Calibri"/>
              </a:rPr>
              <a:t>File Transfer Protocol</a:t>
            </a:r>
            <a:endParaRPr b="1">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auf dieser Weise kann man zwei Computer verbinden und Dateien zwischen ihnen verschieben.</a:t>
            </a:r>
            <a:endParaRPr>
              <a:solidFill>
                <a:srgbClr val="000000"/>
              </a:solidFill>
              <a:latin typeface="Calibri"/>
              <a:ea typeface="Calibri"/>
              <a:cs typeface="Calibri"/>
              <a:sym typeface="Calibri"/>
            </a:endParaRPr>
          </a:p>
          <a:p>
            <a:pPr indent="0" lvl="0" marL="457200" rtl="0" algn="l">
              <a:spcBef>
                <a:spcPts val="1200"/>
              </a:spcBef>
              <a:spcAft>
                <a:spcPts val="0"/>
              </a:spcAft>
              <a:buNone/>
            </a:pPr>
            <a:r>
              <a:t/>
            </a:r>
            <a:endParaRPr>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mit einem FTP-Client können wir die Datei auf einen Server hochladen, herunterladen, löschen, verschieben, umbenennen und kopieren. Wenn Sie Ihre Datei über FTP senden, führen Ihre Dateien hauptsächlich das Hoch- oder Herunterladen vom FTP-Server durch. Wenn Sie die Dateien hochladen, übertragen Sie die Dateien von Ihrem PC auf den Server, und wenn Sie die Datei herunterladen, übertragen Sie die Datei vom Server auf Ihren PC.</a:t>
            </a:r>
            <a:endParaRPr>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500">
                <a:latin typeface="Calibri"/>
                <a:ea typeface="Calibri"/>
                <a:cs typeface="Calibri"/>
                <a:sym typeface="Calibri"/>
              </a:rPr>
              <a:t>FTP Netzwerkprotokoll</a:t>
            </a:r>
            <a:endParaRPr sz="250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Calibri"/>
              <a:buChar char="-"/>
            </a:pPr>
            <a:r>
              <a:rPr b="1" lang="en" sz="1500">
                <a:solidFill>
                  <a:srgbClr val="000000"/>
                </a:solidFill>
                <a:latin typeface="Calibri"/>
                <a:ea typeface="Calibri"/>
                <a:cs typeface="Calibri"/>
                <a:sym typeface="Calibri"/>
              </a:rPr>
              <a:t>Vorteile der Verwendung von FTP:</a:t>
            </a:r>
            <a:endParaRPr b="1" sz="1500">
              <a:solidFill>
                <a:srgbClr val="000000"/>
              </a:solidFill>
              <a:latin typeface="Calibri"/>
              <a:ea typeface="Calibri"/>
              <a:cs typeface="Calibri"/>
              <a:sym typeface="Calibri"/>
            </a:endParaRPr>
          </a:p>
          <a:p>
            <a:pPr indent="-323850" lvl="1" marL="914400" rtl="0" algn="l">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Sie können mehrere Dateien und Ordner übertragen.</a:t>
            </a:r>
            <a:endParaRPr sz="1500">
              <a:solidFill>
                <a:srgbClr val="000000"/>
              </a:solidFill>
              <a:latin typeface="Calibri"/>
              <a:ea typeface="Calibri"/>
              <a:cs typeface="Calibri"/>
              <a:sym typeface="Calibri"/>
            </a:endParaRPr>
          </a:p>
          <a:p>
            <a:pPr indent="-323850" lvl="1" marL="914400" rtl="0" algn="l">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Die Datenübertragung ist schneller als HTTP.</a:t>
            </a:r>
            <a:endParaRPr sz="1500">
              <a:solidFill>
                <a:srgbClr val="000000"/>
              </a:solidFill>
              <a:latin typeface="Calibri"/>
              <a:ea typeface="Calibri"/>
              <a:cs typeface="Calibri"/>
              <a:sym typeface="Calibri"/>
            </a:endParaRPr>
          </a:p>
          <a:p>
            <a:pPr indent="-323850" lvl="1" marL="914400" rtl="0" algn="l">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Wenn die Verbindung unterbrochen wird, kann die Übertragung fortgesetzt werden.</a:t>
            </a:r>
            <a:endParaRPr sz="1500">
              <a:solidFill>
                <a:srgbClr val="000000"/>
              </a:solidFill>
              <a:latin typeface="Calibri"/>
              <a:ea typeface="Calibri"/>
              <a:cs typeface="Calibri"/>
              <a:sym typeface="Calibri"/>
            </a:endParaRPr>
          </a:p>
          <a:p>
            <a:pPr indent="-323850" lvl="1" marL="914400" rtl="0" algn="l">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Die Größe der zu übertragenden Datei ist nicht begrenzt.</a:t>
            </a:r>
            <a:endParaRPr sz="1500">
              <a:solidFill>
                <a:srgbClr val="000000"/>
              </a:solidFill>
              <a:latin typeface="Calibri"/>
              <a:ea typeface="Calibri"/>
              <a:cs typeface="Calibri"/>
              <a:sym typeface="Calibri"/>
            </a:endParaRPr>
          </a:p>
          <a:p>
            <a:pPr indent="-323850" lvl="0" marL="457200" rtl="0" algn="l">
              <a:spcBef>
                <a:spcPts val="0"/>
              </a:spcBef>
              <a:spcAft>
                <a:spcPts val="0"/>
              </a:spcAft>
              <a:buClr>
                <a:srgbClr val="000000"/>
              </a:buClr>
              <a:buSzPts val="1500"/>
              <a:buFont typeface="Calibri"/>
              <a:buChar char="-"/>
            </a:pPr>
            <a:r>
              <a:rPr b="1" lang="en" sz="1500">
                <a:solidFill>
                  <a:srgbClr val="000000"/>
                </a:solidFill>
                <a:latin typeface="Calibri"/>
                <a:ea typeface="Calibri"/>
                <a:cs typeface="Calibri"/>
                <a:sym typeface="Calibri"/>
              </a:rPr>
              <a:t>Nachteile der Verwendung von FTP:</a:t>
            </a:r>
            <a:endParaRPr b="1" sz="1500">
              <a:solidFill>
                <a:srgbClr val="000000"/>
              </a:solidFill>
              <a:latin typeface="Calibri"/>
              <a:ea typeface="Calibri"/>
              <a:cs typeface="Calibri"/>
              <a:sym typeface="Calibri"/>
            </a:endParaRPr>
          </a:p>
          <a:p>
            <a:pPr indent="-323850" lvl="1" marL="914400" rtl="0" algn="l">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Ist anfällig für Paketerfassung und andere Angriffe. FTP verschlüsselt den Datenverkehr nicht, sodass Daten leicht gelesen werden können, indem die Datenpakete erfasst werden, da sie während der Übertragung im Klartext gesendet werden.</a:t>
            </a:r>
            <a:endParaRPr sz="1500">
              <a:solidFill>
                <a:srgbClr val="000000"/>
              </a:solidFill>
              <a:latin typeface="Calibri"/>
              <a:ea typeface="Calibri"/>
              <a:cs typeface="Calibri"/>
              <a:sym typeface="Calibri"/>
            </a:endParaRPr>
          </a:p>
          <a:p>
            <a:pPr indent="0" lvl="0" marL="0" rtl="0" algn="l">
              <a:spcBef>
                <a:spcPts val="0"/>
              </a:spcBef>
              <a:spcAft>
                <a:spcPts val="0"/>
              </a:spcAft>
              <a:buNone/>
            </a:pPr>
            <a:r>
              <a:t/>
            </a:r>
            <a:endParaRPr sz="1500">
              <a:solidFill>
                <a:srgbClr val="000000"/>
              </a:solidFill>
              <a:latin typeface="Calibri"/>
              <a:ea typeface="Calibri"/>
              <a:cs typeface="Calibri"/>
              <a:sym typeface="Calibri"/>
            </a:endParaRPr>
          </a:p>
          <a:p>
            <a:pPr indent="-323850" lvl="0" marL="457200" rtl="0" algn="l">
              <a:spcBef>
                <a:spcPts val="0"/>
              </a:spcBef>
              <a:spcAft>
                <a:spcPts val="0"/>
              </a:spcAft>
              <a:buClr>
                <a:srgbClr val="000000"/>
              </a:buClr>
              <a:buSzPts val="1500"/>
              <a:buFont typeface="Calibri"/>
              <a:buChar char="-"/>
            </a:pPr>
            <a:r>
              <a:rPr lang="en" sz="1500">
                <a:solidFill>
                  <a:srgbClr val="000000"/>
                </a:solidFill>
                <a:highlight>
                  <a:srgbClr val="FFFFFF"/>
                </a:highlight>
                <a:latin typeface="Calibri"/>
                <a:ea typeface="Calibri"/>
                <a:cs typeface="Calibri"/>
                <a:sym typeface="Calibri"/>
              </a:rPr>
              <a:t>Die Dateiübertragung zwischen Unix und Windows erfolgt einfach über FTP. Ausgehend von </a:t>
            </a:r>
            <a:r>
              <a:rPr b="1" i="1" lang="en" sz="1500">
                <a:solidFill>
                  <a:srgbClr val="000000"/>
                </a:solidFill>
                <a:highlight>
                  <a:srgbClr val="FFFFFF"/>
                </a:highlight>
                <a:latin typeface="Calibri"/>
                <a:ea typeface="Calibri"/>
                <a:cs typeface="Calibri"/>
                <a:sym typeface="Calibri"/>
              </a:rPr>
              <a:t>Total Commander</a:t>
            </a:r>
            <a:r>
              <a:rPr lang="en" sz="1500">
                <a:solidFill>
                  <a:srgbClr val="000000"/>
                </a:solidFill>
                <a:highlight>
                  <a:srgbClr val="FFFFFF"/>
                </a:highlight>
                <a:latin typeface="Calibri"/>
                <a:ea typeface="Calibri"/>
                <a:cs typeface="Calibri"/>
                <a:sym typeface="Calibri"/>
              </a:rPr>
              <a:t> (</a:t>
            </a:r>
            <a:r>
              <a:rPr lang="en" sz="1500">
                <a:solidFill>
                  <a:srgbClr val="000000"/>
                </a:solidFill>
                <a:latin typeface="Calibri"/>
                <a:ea typeface="Calibri"/>
                <a:cs typeface="Calibri"/>
                <a:sym typeface="Calibri"/>
              </a:rPr>
              <a:t>Ctrl-N</a:t>
            </a:r>
            <a:r>
              <a:rPr lang="en" sz="1500">
                <a:solidFill>
                  <a:srgbClr val="000000"/>
                </a:solidFill>
                <a:highlight>
                  <a:srgbClr val="FFFFFF"/>
                </a:highlight>
                <a:latin typeface="Calibri"/>
                <a:ea typeface="Calibri"/>
                <a:cs typeface="Calibri"/>
                <a:sym typeface="Calibri"/>
              </a:rPr>
              <a:t>) oder </a:t>
            </a:r>
            <a:r>
              <a:rPr b="1" i="1" lang="en" sz="1500">
                <a:solidFill>
                  <a:srgbClr val="000000"/>
                </a:solidFill>
                <a:latin typeface="Calibri"/>
                <a:ea typeface="Calibri"/>
                <a:cs typeface="Calibri"/>
                <a:sym typeface="Calibri"/>
              </a:rPr>
              <a:t>WinScp</a:t>
            </a:r>
            <a:r>
              <a:rPr lang="en" sz="1500">
                <a:solidFill>
                  <a:srgbClr val="000000"/>
                </a:solidFill>
                <a:highlight>
                  <a:srgbClr val="FFFFFF"/>
                </a:highlight>
                <a:latin typeface="Calibri"/>
                <a:ea typeface="Calibri"/>
                <a:cs typeface="Calibri"/>
                <a:sym typeface="Calibri"/>
              </a:rPr>
              <a:t>. </a:t>
            </a:r>
            <a:endParaRPr sz="15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Calibri"/>
                <a:ea typeface="Calibri"/>
                <a:cs typeface="Calibri"/>
                <a:sym typeface="Calibri"/>
              </a:rPr>
              <a:t>Texteditoren</a:t>
            </a:r>
            <a:endParaRPr sz="2500"/>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können zum Bearbeiten von Textdateien, Schreiben von Codes, Aktualisieren von Benutzeranweisungsdateien usw. verwendet werden.</a:t>
            </a:r>
            <a:endParaRPr>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Das Linux-System unterstützt mehrere Texteditoren.</a:t>
            </a:r>
            <a:endParaRPr>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Zum Beispiel:</a:t>
            </a:r>
            <a:endParaRPr>
              <a:solidFill>
                <a:srgbClr val="000000"/>
              </a:solidFill>
              <a:latin typeface="Calibri"/>
              <a:ea typeface="Calibri"/>
              <a:cs typeface="Calibri"/>
              <a:sym typeface="Calibri"/>
            </a:endParaRPr>
          </a:p>
          <a:p>
            <a:pPr indent="-342900" lvl="3" marL="1828800" rtl="0" algn="l">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n</a:t>
            </a:r>
            <a:r>
              <a:rPr lang="en" sz="1800">
                <a:solidFill>
                  <a:srgbClr val="000000"/>
                </a:solidFill>
                <a:latin typeface="Calibri"/>
                <a:ea typeface="Calibri"/>
                <a:cs typeface="Calibri"/>
                <a:sym typeface="Calibri"/>
              </a:rPr>
              <a:t>ano</a:t>
            </a:r>
            <a:endParaRPr sz="1800">
              <a:solidFill>
                <a:srgbClr val="000000"/>
              </a:solidFill>
              <a:latin typeface="Calibri"/>
              <a:ea typeface="Calibri"/>
              <a:cs typeface="Calibri"/>
              <a:sym typeface="Calibri"/>
            </a:endParaRPr>
          </a:p>
          <a:p>
            <a:pPr indent="-342900" lvl="3" marL="1828800" rtl="0" algn="l">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joe</a:t>
            </a:r>
            <a:endParaRPr sz="1800">
              <a:solidFill>
                <a:srgbClr val="000000"/>
              </a:solidFill>
              <a:latin typeface="Calibri"/>
              <a:ea typeface="Calibri"/>
              <a:cs typeface="Calibri"/>
              <a:sym typeface="Calibri"/>
            </a:endParaRPr>
          </a:p>
          <a:p>
            <a:pPr indent="-342900" lvl="3" marL="1828800" rtl="0" algn="l">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vi</a:t>
            </a:r>
            <a:endParaRPr sz="1800">
              <a:solidFill>
                <a:srgbClr val="000000"/>
              </a:solidFill>
              <a:latin typeface="Calibri"/>
              <a:ea typeface="Calibri"/>
              <a:cs typeface="Calibri"/>
              <a:sym typeface="Calibri"/>
            </a:endParaRPr>
          </a:p>
          <a:p>
            <a:pPr indent="-342900" lvl="3" marL="1828800" rtl="0" algn="l">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mcedit</a:t>
            </a:r>
            <a:endParaRPr sz="1800">
              <a:solidFill>
                <a:srgbClr val="000000"/>
              </a:solidFill>
              <a:latin typeface="Calibri"/>
              <a:ea typeface="Calibri"/>
              <a:cs typeface="Calibri"/>
              <a:sym typeface="Calibri"/>
            </a:endParaRPr>
          </a:p>
          <a:p>
            <a:pPr indent="-342900" lvl="3" marL="1828800" rtl="0" algn="l">
              <a:lnSpc>
                <a:spcPct val="10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pico</a:t>
            </a:r>
            <a:endParaRPr sz="1800">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Es ist kein spezieller Texteditor erforderlich. Wählen Sie, was Ihrer Meinung nach am besten zu Ihnen passt.</a:t>
            </a:r>
            <a:endParaRPr>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Calibri"/>
                <a:ea typeface="Calibri"/>
                <a:cs typeface="Calibri"/>
                <a:sym typeface="Calibri"/>
              </a:rPr>
              <a:t>Weitere UNIX-Befehle:</a:t>
            </a:r>
            <a:endParaRPr sz="2500">
              <a:latin typeface="Calibri"/>
              <a:ea typeface="Calibri"/>
              <a:cs typeface="Calibri"/>
              <a:sym typeface="Calibri"/>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Font typeface="Calibri"/>
              <a:buChar char="-"/>
            </a:pPr>
            <a:r>
              <a:rPr b="1" lang="en" sz="1600">
                <a:solidFill>
                  <a:srgbClr val="000000"/>
                </a:solidFill>
                <a:latin typeface="Calibri"/>
                <a:ea typeface="Calibri"/>
                <a:cs typeface="Calibri"/>
                <a:sym typeface="Calibri"/>
              </a:rPr>
              <a:t>finger:</a:t>
            </a:r>
            <a:r>
              <a:rPr lang="en" sz="1600">
                <a:solidFill>
                  <a:srgbClr val="000000"/>
                </a:solidFill>
                <a:latin typeface="Calibri"/>
                <a:ea typeface="Calibri"/>
                <a:cs typeface="Calibri"/>
                <a:sym typeface="Calibri"/>
              </a:rPr>
              <a:t> ist ein Befehl zum Nachschlagen von Benutzerinformationen, der Details zu allen angemeldeten Benutzern enthält.</a:t>
            </a:r>
            <a:r>
              <a:rPr lang="en" sz="1600">
                <a:solidFill>
                  <a:srgbClr val="000000"/>
                </a:solidFill>
                <a:latin typeface="Calibri"/>
                <a:ea typeface="Calibri"/>
                <a:cs typeface="Calibri"/>
                <a:sym typeface="Calibri"/>
              </a:rPr>
              <a:t> </a:t>
            </a:r>
            <a:endParaRPr sz="1600">
              <a:solidFill>
                <a:srgbClr val="000000"/>
              </a:solidFill>
              <a:latin typeface="Calibri"/>
              <a:ea typeface="Calibri"/>
              <a:cs typeface="Calibri"/>
              <a:sym typeface="Calibri"/>
            </a:endParaRPr>
          </a:p>
          <a:p>
            <a:pPr indent="-330200" lvl="1" marL="914400" rtl="0" algn="l">
              <a:lnSpc>
                <a:spcPct val="1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wird im Allgemeinen von Systemadministratoren verwendet.</a:t>
            </a:r>
            <a:endParaRPr sz="1600">
              <a:solidFill>
                <a:srgbClr val="000000"/>
              </a:solidFill>
              <a:latin typeface="Calibri"/>
              <a:ea typeface="Calibri"/>
              <a:cs typeface="Calibri"/>
              <a:sym typeface="Calibri"/>
            </a:endParaRPr>
          </a:p>
          <a:p>
            <a:pPr indent="-330200" lvl="0" marL="457200" rtl="0" algn="l">
              <a:lnSpc>
                <a:spcPct val="100000"/>
              </a:lnSpc>
              <a:spcBef>
                <a:spcPts val="0"/>
              </a:spcBef>
              <a:spcAft>
                <a:spcPts val="0"/>
              </a:spcAft>
              <a:buClr>
                <a:srgbClr val="000000"/>
              </a:buClr>
              <a:buSzPts val="1600"/>
              <a:buFont typeface="Calibri"/>
              <a:buChar char="-"/>
            </a:pPr>
            <a:r>
              <a:rPr b="1" lang="en" sz="1600">
                <a:solidFill>
                  <a:srgbClr val="000000"/>
                </a:solidFill>
                <a:latin typeface="Calibri"/>
                <a:ea typeface="Calibri"/>
                <a:cs typeface="Calibri"/>
                <a:sym typeface="Calibri"/>
              </a:rPr>
              <a:t>last:</a:t>
            </a:r>
            <a:r>
              <a:rPr lang="en" sz="1600">
                <a:solidFill>
                  <a:srgbClr val="000000"/>
                </a:solidFill>
                <a:latin typeface="Calibri"/>
                <a:ea typeface="Calibri"/>
                <a:cs typeface="Calibri"/>
                <a:sym typeface="Calibri"/>
              </a:rPr>
              <a:t> zeigt eine Liste der zuletzt angemeldeten Benutzer an.</a:t>
            </a:r>
            <a:endParaRPr sz="1600">
              <a:solidFill>
                <a:srgbClr val="000000"/>
              </a:solidFill>
              <a:latin typeface="Calibri"/>
              <a:ea typeface="Calibri"/>
              <a:cs typeface="Calibri"/>
              <a:sym typeface="Calibri"/>
            </a:endParaRPr>
          </a:p>
          <a:p>
            <a:pPr indent="-330200" lvl="0" marL="457200" rtl="0" algn="l">
              <a:lnSpc>
                <a:spcPct val="100000"/>
              </a:lnSpc>
              <a:spcBef>
                <a:spcPts val="0"/>
              </a:spcBef>
              <a:spcAft>
                <a:spcPts val="0"/>
              </a:spcAft>
              <a:buClr>
                <a:srgbClr val="000000"/>
              </a:buClr>
              <a:buSzPts val="1600"/>
              <a:buFont typeface="Calibri"/>
              <a:buChar char="-"/>
            </a:pPr>
            <a:r>
              <a:rPr b="1" lang="en" sz="1600">
                <a:solidFill>
                  <a:srgbClr val="000000"/>
                </a:solidFill>
                <a:latin typeface="Calibri"/>
                <a:ea typeface="Calibri"/>
                <a:cs typeface="Calibri"/>
                <a:sym typeface="Calibri"/>
              </a:rPr>
              <a:t>cut:</a:t>
            </a:r>
            <a:r>
              <a:rPr lang="en" sz="1600">
                <a:solidFill>
                  <a:srgbClr val="000000"/>
                </a:solidFill>
                <a:latin typeface="Calibri"/>
                <a:ea typeface="Calibri"/>
                <a:cs typeface="Calibri"/>
                <a:sym typeface="Calibri"/>
              </a:rPr>
              <a:t> ist ein Befehl zum Ausschneiden der Abschnitte aus jeder Dateizeile und zum Schreiben des Ergebnisses in die Standardausgabe.</a:t>
            </a:r>
            <a:endParaRPr sz="1600">
              <a:solidFill>
                <a:srgbClr val="000000"/>
              </a:solidFill>
              <a:latin typeface="Calibri"/>
              <a:ea typeface="Calibri"/>
              <a:cs typeface="Calibri"/>
              <a:sym typeface="Calibri"/>
            </a:endParaRPr>
          </a:p>
          <a:p>
            <a:pPr indent="-330200" lvl="1" marL="914400" rtl="0" algn="l">
              <a:lnSpc>
                <a:spcPct val="1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es kann verwendet werden, um Teile einer Zeile nach Byte-Position, Zeichen und Feld zu schneiden.</a:t>
            </a:r>
            <a:endParaRPr sz="1600">
              <a:solidFill>
                <a:srgbClr val="000000"/>
              </a:solidFill>
              <a:latin typeface="Calibri"/>
              <a:ea typeface="Calibri"/>
              <a:cs typeface="Calibri"/>
              <a:sym typeface="Calibri"/>
            </a:endParaRPr>
          </a:p>
          <a:p>
            <a:pPr indent="-330200" lvl="0" marL="457200" rtl="0" algn="l">
              <a:lnSpc>
                <a:spcPct val="100000"/>
              </a:lnSpc>
              <a:spcBef>
                <a:spcPts val="0"/>
              </a:spcBef>
              <a:spcAft>
                <a:spcPts val="0"/>
              </a:spcAft>
              <a:buClr>
                <a:srgbClr val="000000"/>
              </a:buClr>
              <a:buSzPts val="1600"/>
              <a:buFont typeface="Calibri"/>
              <a:buChar char="-"/>
            </a:pPr>
            <a:r>
              <a:rPr b="1" lang="en" sz="1600">
                <a:solidFill>
                  <a:schemeClr val="dk1"/>
                </a:solidFill>
                <a:latin typeface="Calibri"/>
                <a:ea typeface="Calibri"/>
                <a:cs typeface="Calibri"/>
                <a:sym typeface="Calibri"/>
              </a:rPr>
              <a:t>grep:</a:t>
            </a:r>
            <a:r>
              <a:rPr lang="en" sz="1600">
                <a:solidFill>
                  <a:schemeClr val="dk1"/>
                </a:solidFill>
                <a:latin typeface="Calibri"/>
                <a:ea typeface="Calibri"/>
                <a:cs typeface="Calibri"/>
                <a:sym typeface="Calibri"/>
              </a:rPr>
              <a:t> wird verwendet, um Text zu suchen. Es durchsucht die angegebene Datei nach Zeilen, die eine Übereinstimmung mit den angegebenen Zeichenfolgen oder Wörtern enthalten</a:t>
            </a:r>
            <a:endParaRPr sz="1600">
              <a:solidFill>
                <a:srgbClr val="000000"/>
              </a:solidFill>
              <a:latin typeface="Calibri"/>
              <a:ea typeface="Calibri"/>
              <a:cs typeface="Calibri"/>
              <a:sym typeface="Calibri"/>
            </a:endParaRPr>
          </a:p>
          <a:p>
            <a:pPr indent="-330200" lvl="0" marL="457200" rtl="0" algn="l">
              <a:lnSpc>
                <a:spcPct val="100000"/>
              </a:lnSpc>
              <a:spcBef>
                <a:spcPts val="0"/>
              </a:spcBef>
              <a:spcAft>
                <a:spcPts val="0"/>
              </a:spcAft>
              <a:buClr>
                <a:srgbClr val="000000"/>
              </a:buClr>
              <a:buSzPts val="1600"/>
              <a:buFont typeface="Calibri"/>
              <a:buChar char="-"/>
            </a:pPr>
            <a:r>
              <a:rPr b="1" lang="en" sz="1600">
                <a:solidFill>
                  <a:srgbClr val="000000"/>
                </a:solidFill>
                <a:latin typeface="Calibri"/>
                <a:ea typeface="Calibri"/>
                <a:cs typeface="Calibri"/>
                <a:sym typeface="Calibri"/>
              </a:rPr>
              <a:t>pine:</a:t>
            </a:r>
            <a:r>
              <a:rPr lang="en" sz="1600">
                <a:solidFill>
                  <a:srgbClr val="000000"/>
                </a:solidFill>
                <a:latin typeface="Calibri"/>
                <a:ea typeface="Calibri"/>
                <a:cs typeface="Calibri"/>
                <a:sym typeface="Calibri"/>
              </a:rPr>
              <a:t> ist ein bildschirmorientiertes Tool zur Nachrichtenverarbeitung (Zugriff auf E-Mails und Newsgroups.)</a:t>
            </a:r>
            <a:endParaRPr sz="1600">
              <a:solidFill>
                <a:srgbClr val="000000"/>
              </a:solidFill>
              <a:latin typeface="Calibri"/>
              <a:ea typeface="Calibri"/>
              <a:cs typeface="Calibri"/>
              <a:sym typeface="Calibri"/>
            </a:endParaRPr>
          </a:p>
          <a:p>
            <a:pPr indent="-330200" lvl="0" marL="457200" rtl="0" algn="l">
              <a:lnSpc>
                <a:spcPct val="1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 Überprüfen Sie auch die folgenden Befehle: ps, kill, fg, bg, </a:t>
            </a:r>
            <a:r>
              <a:rPr lang="en" sz="1600">
                <a:solidFill>
                  <a:schemeClr val="dk1"/>
                </a:solidFill>
                <a:latin typeface="Calibri"/>
                <a:ea typeface="Calibri"/>
                <a:cs typeface="Calibri"/>
                <a:sym typeface="Calibri"/>
              </a:rPr>
              <a:t>less, more,</a:t>
            </a:r>
            <a:endParaRPr sz="1600">
              <a:solidFill>
                <a:srgbClr val="000000"/>
              </a:solidFill>
              <a:latin typeface="Calibri"/>
              <a:ea typeface="Calibri"/>
              <a:cs typeface="Calibri"/>
              <a:sym typeface="Calibri"/>
            </a:endParaRPr>
          </a:p>
          <a:p>
            <a:pPr indent="0" lvl="0" marL="0" rtl="0" algn="l">
              <a:spcBef>
                <a:spcPts val="0"/>
              </a:spcBef>
              <a:spcAft>
                <a:spcPts val="1200"/>
              </a:spcAft>
              <a:buNone/>
            </a:pPr>
            <a:r>
              <a:t/>
            </a:r>
            <a:endParaRPr sz="16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498F6DCE372C449C469FFCD69E8045" ma:contentTypeVersion="2" ma:contentTypeDescription="Create a new document." ma:contentTypeScope="" ma:versionID="77716ea996e2b6c2a9d5952f2844d85d">
  <xsd:schema xmlns:xsd="http://www.w3.org/2001/XMLSchema" xmlns:xs="http://www.w3.org/2001/XMLSchema" xmlns:p="http://schemas.microsoft.com/office/2006/metadata/properties" xmlns:ns2="c2547f4d-0b55-491b-88af-abad7ce8c46e" targetNamespace="http://schemas.microsoft.com/office/2006/metadata/properties" ma:root="true" ma:fieldsID="dd8f4a8d56d1bcb44052f32949f4b1c0" ns2:_="">
    <xsd:import namespace="c2547f4d-0b55-491b-88af-abad7ce8c46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547f4d-0b55-491b-88af-abad7ce8c4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18AD2F-49A1-499C-96C5-69651423ABCF}"/>
</file>

<file path=customXml/itemProps2.xml><?xml version="1.0" encoding="utf-8"?>
<ds:datastoreItem xmlns:ds="http://schemas.openxmlformats.org/officeDocument/2006/customXml" ds:itemID="{731F46D1-77B6-45F0-965F-F983900B0C6B}"/>
</file>

<file path=customXml/itemProps3.xml><?xml version="1.0" encoding="utf-8"?>
<ds:datastoreItem xmlns:ds="http://schemas.openxmlformats.org/officeDocument/2006/customXml" ds:itemID="{6F28D39A-CF7D-499A-AE6A-99BA424BBFB8}"/>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0x010100F0498F6DCE372C449C469FFCD69E8045</vt:lpwstr>
  </property>
</Properties>
</file>