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C" initials="SC" lastIdx="1" clrIdx="0">
    <p:extLst>
      <p:ext uri="{19B8F6BF-5375-455C-9EA6-DF929625EA0E}">
        <p15:presenceInfo xmlns:p15="http://schemas.microsoft.com/office/powerpoint/2012/main" userId="Samuel 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rgbClr val="191B0E"/>
          </a:solidFill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89000"/>
              </a:lnSpc>
            </a:pPr>
            <a:r>
              <a:rPr lang="pt-BR" sz="7200" b="0" strike="noStrike" cap="all" spc="-1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lang="en-US" sz="72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222F0F-E87F-4277-A0F2-6F68E3C642F0}" type="datetime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7/9/2021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D7C08F3-7F0A-445C-A0B2-8A2AB09B463B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3400"/>
            <a:ext cx="10673640" cy="5350320"/>
            <a:chOff x="752760" y="743400"/>
            <a:chExt cx="10673640" cy="535032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040"/>
              <a:ext cx="3275280" cy="440820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91B0E"/>
                </a:solidFill>
                <a:latin typeface="Franklin Gothic Book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191B0E"/>
                </a:solidFill>
                <a:latin typeface="Franklin Gothic Book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191B0E"/>
                </a:solidFill>
                <a:latin typeface="Franklin Gothic Book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rgbClr val="191B0E"/>
          </a:solidFill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Clique para editar os estilos de texto Mestres</a:t>
            </a: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864000" lvl="1" indent="-3240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i="1" strike="noStrike" spc="-1">
                <a:solidFill>
                  <a:srgbClr val="191B0E"/>
                </a:solidFill>
                <a:latin typeface="Franklin Gothic Book"/>
              </a:rPr>
              <a:t>Segundo nível</a:t>
            </a: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1296000" lvl="2" indent="-2880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191B0E"/>
                </a:solidFill>
                <a:latin typeface="Franklin Gothic Book"/>
              </a:rPr>
              <a:t>Terceiro nível</a:t>
            </a:r>
            <a:endParaRPr lang="en-US" sz="1800" b="0" i="1" strike="noStrike" spc="-1">
              <a:solidFill>
                <a:srgbClr val="191B0E"/>
              </a:solidFill>
              <a:latin typeface="Franklin Gothic Book"/>
            </a:endParaRPr>
          </a:p>
          <a:p>
            <a:pPr marL="1728000" lvl="3" indent="-2160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i="1" strike="noStrike" spc="-1">
                <a:solidFill>
                  <a:srgbClr val="191B0E"/>
                </a:solidFill>
                <a:latin typeface="Franklin Gothic Book"/>
              </a:rPr>
              <a:t>Quarto nível</a:t>
            </a:r>
            <a:endParaRPr lang="en-US" sz="18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2160000" lvl="4" indent="-2160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191B0E"/>
                </a:solidFill>
                <a:latin typeface="Franklin Gothic Book"/>
              </a:rPr>
              <a:t>Quinto nível</a:t>
            </a:r>
            <a:endParaRPr lang="en-US" sz="16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A51276F-E1B9-4DA3-B3D4-9F3C1031CDC7}" type="datetime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7/9/2021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2D1083-7AA5-429B-9AE2-91CA959E639E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9000"/>
              </a:lnSpc>
            </a:pPr>
            <a:r>
              <a:rPr lang="pt-BR" sz="7200" b="0" strike="noStrike" cap="all" spc="-1">
                <a:solidFill>
                  <a:srgbClr val="191B0E"/>
                </a:solidFill>
                <a:latin typeface="Bahnschrift Condensed"/>
              </a:rPr>
              <a:t>Estruturas de repetição</a:t>
            </a:r>
            <a:endParaRPr lang="en-US" sz="72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12000"/>
              </a:lnSpc>
            </a:pPr>
            <a:r>
              <a:rPr lang="pt-BR" sz="3200" b="0" strike="noStrike" spc="-1" dirty="0">
                <a:solidFill>
                  <a:srgbClr val="191B0E"/>
                </a:solidFill>
                <a:latin typeface="Bahnschrift Condensed"/>
              </a:rPr>
              <a:t>Laços Aninhados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817F05-F56D-4425-B5EB-9B971F046458}"/>
              </a:ext>
            </a:extLst>
          </p:cNvPr>
          <p:cNvSpPr txBox="1"/>
          <p:nvPr/>
        </p:nvSpPr>
        <p:spPr>
          <a:xfrm>
            <a:off x="1403498" y="5042160"/>
            <a:ext cx="2730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Condensed" panose="020B0502040204020203" pitchFamily="34" charset="0"/>
              </a:rPr>
              <a:t>Laura Machado </a:t>
            </a:r>
            <a:r>
              <a:rPr lang="pt-BR" sz="1400" dirty="0" err="1">
                <a:latin typeface="Bahnschrift Condensed" panose="020B0502040204020203" pitchFamily="34" charset="0"/>
              </a:rPr>
              <a:t>Isolani</a:t>
            </a:r>
            <a:endParaRPr lang="pt-BR" sz="1400" dirty="0">
              <a:latin typeface="Bahnschrift Condensed" panose="020B0502040204020203" pitchFamily="34" charset="0"/>
            </a:endParaRPr>
          </a:p>
          <a:p>
            <a:r>
              <a:rPr lang="pt-BR" sz="1400" dirty="0">
                <a:latin typeface="Bahnschrift Condensed" panose="020B0502040204020203" pitchFamily="34" charset="0"/>
              </a:rPr>
              <a:t>Leonardo dos Santos </a:t>
            </a:r>
            <a:r>
              <a:rPr lang="pt-BR" sz="1400" dirty="0" err="1">
                <a:latin typeface="Bahnschrift Condensed" panose="020B0502040204020203" pitchFamily="34" charset="0"/>
              </a:rPr>
              <a:t>Zavadzki</a:t>
            </a:r>
            <a:endParaRPr lang="pt-BR" sz="1400" dirty="0">
              <a:latin typeface="Bahnschrift Condensed" panose="020B0502040204020203" pitchFamily="34" charset="0"/>
            </a:endParaRPr>
          </a:p>
          <a:p>
            <a:r>
              <a:rPr lang="pt-BR" sz="1400" dirty="0">
                <a:latin typeface="Bahnschrift Condensed" panose="020B0502040204020203" pitchFamily="34" charset="0"/>
              </a:rPr>
              <a:t>Samuel Canuto Sales de Oliveira</a:t>
            </a:r>
          </a:p>
          <a:p>
            <a:r>
              <a:rPr lang="pt-BR" sz="1400" dirty="0">
                <a:latin typeface="Bahnschrift Condensed" panose="020B0502040204020203" pitchFamily="34" charset="0"/>
              </a:rPr>
              <a:t>Victor Henrique Custodio </a:t>
            </a:r>
            <a:r>
              <a:rPr lang="pt-BR" sz="1400" dirty="0" err="1">
                <a:latin typeface="Bahnschrift Condensed" panose="020B0502040204020203" pitchFamily="34" charset="0"/>
              </a:rPr>
              <a:t>Wosniak</a:t>
            </a:r>
            <a:endParaRPr lang="pt-BR" sz="1400" dirty="0">
              <a:latin typeface="Bahnschrift Condensed" panose="020B0502040204020203" pitchFamily="34" charset="0"/>
            </a:endParaRPr>
          </a:p>
          <a:p>
            <a:r>
              <a:rPr lang="pt-BR" sz="1400" dirty="0">
                <a:latin typeface="Bahnschrift Condensed" panose="020B0502040204020203" pitchFamily="34" charset="0"/>
              </a:rPr>
              <a:t>Vinicius José </a:t>
            </a:r>
            <a:r>
              <a:rPr lang="pt-BR" sz="1400" dirty="0" err="1">
                <a:latin typeface="Bahnschrift Condensed" panose="020B0502040204020203" pitchFamily="34" charset="0"/>
              </a:rPr>
              <a:t>Noveli</a:t>
            </a:r>
            <a:r>
              <a:rPr lang="pt-BR" sz="1400" dirty="0"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1028" name="Picture 4" descr="Laços em png para montagens digitais | Desenho de laço, Imagens de laços,  Laço png">
            <a:extLst>
              <a:ext uri="{FF2B5EF4-FFF2-40B4-BE49-F238E27FC236}">
                <a16:creationId xmlns:a16="http://schemas.microsoft.com/office/drawing/2014/main" id="{A5EAACE4-E086-4FEC-8CC8-06BC3F449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3328">
            <a:off x="7223112" y="4140161"/>
            <a:ext cx="463919" cy="3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C0952-4CE6-4D00-B8B3-F89F6F38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" dirty="0">
                <a:solidFill>
                  <a:srgbClr val="191B0E"/>
                </a:solidFill>
                <a:latin typeface="Bahnschrift Condensed"/>
              </a:rPr>
              <a:t>Controle de Laços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DC122-86D2-4E7A-B476-8F6024013B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71600" y="2618912"/>
            <a:ext cx="9600840" cy="3364637"/>
          </a:xfrm>
        </p:spPr>
        <p:txBody>
          <a:bodyPr/>
          <a:lstStyle/>
          <a:p>
            <a:endParaRPr lang="pt-BR" dirty="0">
              <a:latin typeface="Bahnschrift Condensed" panose="020B0502040204020203" pitchFamily="34" charset="0"/>
            </a:endParaRPr>
          </a:p>
          <a:p>
            <a:pPr>
              <a:buFontTx/>
              <a:buChar char="-"/>
            </a:pPr>
            <a:endParaRPr lang="pt-BR" i="0" dirty="0">
              <a:effectLst/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Bahnschrift Condense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5DB5ED-0CE2-44FD-81A8-280D798036FE}"/>
              </a:ext>
            </a:extLst>
          </p:cNvPr>
          <p:cNvSpPr txBox="1"/>
          <p:nvPr/>
        </p:nvSpPr>
        <p:spPr>
          <a:xfrm>
            <a:off x="1371600" y="2618912"/>
            <a:ext cx="9354845" cy="238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750" indent="-285750">
              <a:spcBef>
                <a:spcPts val="1417"/>
              </a:spcBef>
              <a:buClr>
                <a:srgbClr val="191B0E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91B0E"/>
                </a:solidFill>
                <a:latin typeface="Bahnschrift Condensed"/>
              </a:rPr>
              <a:t>Break:</a:t>
            </a:r>
          </a:p>
          <a:p>
            <a:pPr marL="108000">
              <a:spcBef>
                <a:spcPts val="1417"/>
              </a:spcBef>
              <a:buClr>
                <a:srgbClr val="191B0E"/>
              </a:buClr>
            </a:pP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Utilizado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para </a:t>
            </a: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encerrar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o </a:t>
            </a: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bloco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de </a:t>
            </a: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comandos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, “</a:t>
            </a: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ignorando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” o restante dos commandos do </a:t>
            </a: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bloco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191B0E"/>
              </a:buClr>
            </a:pPr>
            <a:endParaRPr lang="en-US" spc="-1" dirty="0">
              <a:solidFill>
                <a:srgbClr val="191B0E"/>
              </a:solidFill>
              <a:latin typeface="Bahnschrift Condensed" panose="020B0502040204020203" pitchFamily="34" charset="0"/>
            </a:endParaRPr>
          </a:p>
          <a:p>
            <a:pPr marL="393750" indent="-285750">
              <a:spcBef>
                <a:spcPts val="1417"/>
              </a:spcBef>
              <a:buClr>
                <a:srgbClr val="191B0E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Continue:</a:t>
            </a:r>
            <a:r>
              <a:rPr lang="en-US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191B0E"/>
              </a:buClr>
            </a:pPr>
            <a:r>
              <a:rPr lang="en-US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U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tilizado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para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interromper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um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único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ciclo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e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não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todo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o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laço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.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Iniciando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imediatamente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a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próxima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91B0E"/>
                </a:solidFill>
                <a:latin typeface="Bahnschrift Condensed" panose="020B0502040204020203" pitchFamily="34" charset="0"/>
              </a:rPr>
              <a:t>iteração</a:t>
            </a:r>
            <a:r>
              <a:rPr lang="en-US" sz="1800" b="0" strike="noStrike" spc="-1" dirty="0">
                <a:solidFill>
                  <a:srgbClr val="191B0E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1026" name="Picture 2" descr="Sinal de stop – Wikipédia, a enciclopédia livre">
            <a:extLst>
              <a:ext uri="{FF2B5EF4-FFF2-40B4-BE49-F238E27FC236}">
                <a16:creationId xmlns:a16="http://schemas.microsoft.com/office/drawing/2014/main" id="{46E3459B-29E5-4F06-A30B-B4C5401C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843" y="2911877"/>
            <a:ext cx="706515" cy="7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CA SIGA EM FRENTE R-26 - isinaliza">
            <a:extLst>
              <a:ext uri="{FF2B5EF4-FFF2-40B4-BE49-F238E27FC236}">
                <a16:creationId xmlns:a16="http://schemas.microsoft.com/office/drawing/2014/main" id="{00D9D2FA-49FC-4090-8D76-1F5B040B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346" y="4395185"/>
            <a:ext cx="800470" cy="80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CA03-4BDA-41B7-8B3A-725B792A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8BEBA-8619-40AA-8487-67689F50AF0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14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>
                <a:solidFill>
                  <a:srgbClr val="191B0E"/>
                </a:solidFill>
                <a:latin typeface="Bahnschrift Condensed"/>
              </a:rPr>
              <a:t>Laços de Repetição: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3600" b="0" strike="noStrike" spc="-1">
                <a:solidFill>
                  <a:srgbClr val="191B0E"/>
                </a:solidFill>
                <a:latin typeface="Bahnschrift Condensed"/>
              </a:rPr>
              <a:t>Artifícios utilizados para repetir um bloco de comandos, até que uma determinada condição seja satisfeita.</a:t>
            </a:r>
            <a:endParaRPr lang="en-US" sz="36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36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400" b="0" strike="noStrike" spc="-1">
                <a:solidFill>
                  <a:srgbClr val="191B0E"/>
                </a:solidFill>
                <a:latin typeface="Bahnschrift Condensed"/>
              </a:rPr>
              <a:t>Podem ser divididos em dois tipos: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pt-BR" sz="2000" b="0" strike="noStrike" spc="-1">
                <a:solidFill>
                  <a:srgbClr val="191B0E"/>
                </a:solidFill>
                <a:latin typeface="Bahnschrift Condensed"/>
              </a:rPr>
              <a:t>       </a:t>
            </a:r>
            <a:r>
              <a:rPr lang="pt-BR" sz="2200" b="0" strike="noStrike" spc="-1">
                <a:solidFill>
                  <a:srgbClr val="191B0E"/>
                </a:solidFill>
                <a:latin typeface="Bahnschrift Condensed"/>
              </a:rPr>
              <a:t>-Laços determinados</a:t>
            </a:r>
            <a:endParaRPr lang="en-US" sz="22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pt-BR" sz="2000" b="0" strike="noStrike" spc="-1">
                <a:solidFill>
                  <a:srgbClr val="191B0E"/>
                </a:solidFill>
                <a:latin typeface="Bahnschrift Condensed"/>
              </a:rPr>
              <a:t>       </a:t>
            </a:r>
            <a:r>
              <a:rPr lang="pt-BR" sz="2200" b="0" strike="noStrike" spc="-1">
                <a:solidFill>
                  <a:srgbClr val="191B0E"/>
                </a:solidFill>
                <a:latin typeface="Bahnschrift Condensed"/>
              </a:rPr>
              <a:t>-Laços Indeterminados</a:t>
            </a:r>
            <a:endParaRPr lang="en-US" sz="22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>
                <a:solidFill>
                  <a:srgbClr val="191B0E"/>
                </a:solidFill>
                <a:latin typeface="Bahnschrift Condensed"/>
              </a:rPr>
              <a:t>Laços Determinados: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400" b="0" strike="noStrike" spc="-1">
                <a:solidFill>
                  <a:srgbClr val="191B0E"/>
                </a:solidFill>
                <a:latin typeface="Bahnschrift Condensed"/>
              </a:rPr>
              <a:t>Quando o número de repetições do bloco de comandos é conhecida e é utilizada como condição de parada.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pt-BR" sz="2400" b="0" strike="noStrike" spc="-1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93" name="Picture 8"/>
          <p:cNvPicPr/>
          <p:nvPr/>
        </p:nvPicPr>
        <p:blipFill>
          <a:blip r:embed="rId2"/>
          <a:stretch/>
        </p:blipFill>
        <p:spPr>
          <a:xfrm>
            <a:off x="3567240" y="3429000"/>
            <a:ext cx="5057280" cy="32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>
                <a:solidFill>
                  <a:srgbClr val="191B0E"/>
                </a:solidFill>
                <a:latin typeface="Bahnschrift Condensed"/>
              </a:rPr>
              <a:t>Laços Indeterminados: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400" b="0" strike="noStrike" spc="-1">
                <a:solidFill>
                  <a:srgbClr val="191B0E"/>
                </a:solidFill>
                <a:latin typeface="Bahnschrift Condensed"/>
              </a:rPr>
              <a:t>Quando o número de repetições do bloco de comandos é desconhecida e é utilizado outro parâmetro como condição de parada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400" b="0" strike="noStrike" spc="-1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2762280" y="3429000"/>
            <a:ext cx="6819480" cy="322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>
                <a:solidFill>
                  <a:srgbClr val="191B0E"/>
                </a:solidFill>
                <a:latin typeface="Bahnschrift Condensed"/>
              </a:rPr>
              <a:t>Laços Aninhados:</a:t>
            </a:r>
            <a:br/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São laços dentro de laços- seguem o fluxo normal das estruturas de repetição!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O(s) laço(s) mais interno se repitirá até que sua respectiva condição seja satisfeita, e assim o laço externo se inicia novamente.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EXEMPLOS: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 dirty="0" err="1">
                <a:solidFill>
                  <a:srgbClr val="191B0E"/>
                </a:solidFill>
                <a:latin typeface="Bahnschrift Condensed"/>
              </a:rPr>
              <a:t>While</a:t>
            </a:r>
            <a:r>
              <a:rPr lang="pt-BR" sz="4400" b="0" strike="noStrike" spc="-1" dirty="0">
                <a:solidFill>
                  <a:srgbClr val="191B0E"/>
                </a:solidFill>
                <a:latin typeface="Bahnschrift Condensed"/>
              </a:rPr>
              <a:t> dentro de for</a:t>
            </a:r>
            <a:br>
              <a:rPr dirty="0"/>
            </a:b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01" name="Imagem 100"/>
          <p:cNvPicPr/>
          <p:nvPr/>
        </p:nvPicPr>
        <p:blipFill>
          <a:blip r:embed="rId2"/>
          <a:stretch/>
        </p:blipFill>
        <p:spPr>
          <a:xfrm>
            <a:off x="2880000" y="2448000"/>
            <a:ext cx="7242480" cy="3816000"/>
          </a:xfrm>
          <a:prstGeom prst="rect">
            <a:avLst/>
          </a:prstGeom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3BF405-7CC4-41AC-AC40-9FB96DA7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77" y="4571216"/>
            <a:ext cx="4407023" cy="22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 dirty="0">
                <a:solidFill>
                  <a:srgbClr val="191B0E"/>
                </a:solidFill>
                <a:latin typeface="Bahnschrift Condensed"/>
              </a:rPr>
              <a:t>For dentro de </a:t>
            </a:r>
            <a:r>
              <a:rPr lang="pt-BR" sz="4400" b="0" strike="noStrike" spc="-1" dirty="0" err="1">
                <a:solidFill>
                  <a:srgbClr val="191B0E"/>
                </a:solidFill>
                <a:latin typeface="Bahnschrift Condensed"/>
              </a:rPr>
              <a:t>while</a:t>
            </a:r>
            <a:br>
              <a:rPr dirty="0"/>
            </a:b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785343-3924-481C-9D5F-CED5117F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84" y="2774272"/>
            <a:ext cx="8078327" cy="203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 dirty="0" err="1">
                <a:solidFill>
                  <a:srgbClr val="191B0E"/>
                </a:solidFill>
                <a:latin typeface="Bahnschrift Condensed"/>
              </a:rPr>
              <a:t>While</a:t>
            </a:r>
            <a:r>
              <a:rPr lang="pt-BR" sz="4400" b="0" strike="noStrike" spc="-1" dirty="0">
                <a:solidFill>
                  <a:srgbClr val="191B0E"/>
                </a:solidFill>
                <a:latin typeface="Bahnschrift Condensed"/>
              </a:rPr>
              <a:t> dentro de </a:t>
            </a:r>
            <a:r>
              <a:rPr lang="pt-BR" sz="4400" b="0" strike="noStrike" spc="-1" dirty="0" err="1">
                <a:solidFill>
                  <a:srgbClr val="191B0E"/>
                </a:solidFill>
                <a:latin typeface="Bahnschrift Condensed"/>
              </a:rPr>
              <a:t>while</a:t>
            </a:r>
            <a:br>
              <a:rPr dirty="0"/>
            </a:b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29284C-A04B-40E3-A52A-B048F3CFEA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880000" y="2016360"/>
            <a:ext cx="756000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pt-BR" sz="4400" b="0" strike="noStrike" spc="-1" dirty="0">
                <a:solidFill>
                  <a:srgbClr val="191B0E"/>
                </a:solidFill>
                <a:latin typeface="Bahnschrift Condensed"/>
              </a:rPr>
              <a:t>For dentro de for</a:t>
            </a:r>
            <a:br>
              <a:rPr dirty="0"/>
            </a:b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191B0E"/>
              </a:buClr>
              <a:buFont typeface="Wingdings" charset="2"/>
              <a:buChar char=""/>
            </a:pPr>
            <a:r>
              <a:rPr lang="en-US" sz="2400" b="0" strike="noStrike" spc="-1" dirty="0">
                <a:solidFill>
                  <a:srgbClr val="191B0E"/>
                </a:solidFill>
                <a:latin typeface="Bahnschrift Condensed"/>
              </a:rPr>
              <a:t>EX:</a:t>
            </a:r>
            <a:endParaRPr lang="en-US" sz="24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736000" y="2344680"/>
            <a:ext cx="6779520" cy="370332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4A6B40-A8D5-4850-A95B-95A37333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26" y="4873408"/>
            <a:ext cx="4455974" cy="19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145</TotalTime>
  <Words>229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Bahnschrift Condensed</vt:lpstr>
      <vt:lpstr>Franklin Gothic Book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Controle de Laços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Samuel C</cp:lastModifiedBy>
  <cp:revision>10</cp:revision>
  <dcterms:modified xsi:type="dcterms:W3CDTF">2021-07-09T17:51:45Z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2021-07-06T22:11:06Z</dcterms:created>
  <dc:creator>Samuel C</dc:creator>
  <dc:description/>
  <dc:language>pt-BR</dc:language>
  <cp:lastModifiedBy/>
  <dcterms:modified xsi:type="dcterms:W3CDTF">2021-07-07T16:24:09Z</dcterms:modified>
  <cp:revision>8</cp:revision>
  <dc:subject/>
  <dc:title>Estruturas de repetição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