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92" r:id="rId3"/>
    <p:sldId id="278" r:id="rId4"/>
    <p:sldId id="279" r:id="rId5"/>
    <p:sldId id="280" r:id="rId6"/>
    <p:sldId id="258" r:id="rId7"/>
    <p:sldId id="262" r:id="rId8"/>
    <p:sldId id="281" r:id="rId9"/>
    <p:sldId id="282" r:id="rId10"/>
    <p:sldId id="283" r:id="rId11"/>
    <p:sldId id="284" r:id="rId12"/>
    <p:sldId id="260" r:id="rId13"/>
    <p:sldId id="298" r:id="rId14"/>
    <p:sldId id="299" r:id="rId15"/>
    <p:sldId id="294" r:id="rId16"/>
    <p:sldId id="285" r:id="rId17"/>
    <p:sldId id="261" r:id="rId18"/>
    <p:sldId id="30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8"/>
    <p:restoredTop sz="96281"/>
  </p:normalViewPr>
  <p:slideViewPr>
    <p:cSldViewPr snapToGrid="0" snapToObjects="1">
      <p:cViewPr varScale="1">
        <p:scale>
          <a:sx n="105" d="100"/>
          <a:sy n="105" d="100"/>
        </p:scale>
        <p:origin x="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D14CD-7CE4-4D34-BEE1-4B6A20595C96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A4D5F-4370-4553-92CE-B07891636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648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3C2DE-654A-1A43-B2DF-B86806ABE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 大作业</a:t>
            </a:r>
            <a:r>
              <a:rPr kumimoji="1"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kumimoji="1"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</a:t>
            </a:r>
            <a:br>
              <a:rPr kumimoji="1"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sz="5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NeRF</a:t>
            </a:r>
            <a:r>
              <a:rPr kumimoji="1" lang="en-US" altLang="zh-CN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cap="none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Neural Radiance Field PRE</a:t>
            </a:r>
            <a:endParaRPr kumimoji="1" lang="zh-CN" altLang="en-US" sz="5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D62C07-6252-FF46-9BCB-F6E54A363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李昭阳</a:t>
            </a:r>
            <a:endParaRPr lang="en-US" altLang="zh-CN" sz="2800" b="1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清华大学自动化系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598754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80E2-460F-134D-B65B-6265BA7C8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89850"/>
            <a:ext cx="9603275" cy="48533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实现原理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337881-B9B8-D8A6-61DD-256926EAF826}"/>
              </a:ext>
            </a:extLst>
          </p:cNvPr>
          <p:cNvSpPr txBox="1"/>
          <p:nvPr/>
        </p:nvSpPr>
        <p:spPr>
          <a:xfrm>
            <a:off x="2347565" y="2603920"/>
            <a:ext cx="74968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用已有的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128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体素定义一个基础的八叉树（最终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512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分辨率默认树高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32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；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256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分辨率默认树高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16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对树中的点进行遍历，若密度大于阈值（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-50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），则认为该点在边界内，将其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refine log</a:t>
            </a:r>
            <a:r>
              <a:rPr lang="en-US" altLang="zh-CN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16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次，以达到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512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256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）分辨率的效果（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32 * 16 = 512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将细分后形成的树的树叶取样并返回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NERF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进行查找，将查找到的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sigma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color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进行拼接并储存备查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查找时判断该模型的八叉树是否为空，若非空则使用已存储好的八叉树数据进行渲染和建模</a:t>
            </a:r>
          </a:p>
        </p:txBody>
      </p:sp>
    </p:spTree>
    <p:extLst>
      <p:ext uri="{BB962C8B-B14F-4D97-AF65-F5344CB8AC3E}">
        <p14:creationId xmlns:p14="http://schemas.microsoft.com/office/powerpoint/2010/main" val="3740877819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80E2-460F-134D-B65B-6265BA7C8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32238"/>
            <a:ext cx="9603275" cy="527719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思路的差异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8DB0E6-A440-547E-678D-4D264B2EE8F2}"/>
              </a:ext>
            </a:extLst>
          </p:cNvPr>
          <p:cNvSpPr txBox="1"/>
          <p:nvPr/>
        </p:nvSpPr>
        <p:spPr>
          <a:xfrm>
            <a:off x="926511" y="2214501"/>
            <a:ext cx="42026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PPT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的思路：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以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128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分辨率为基础，对每个体素划分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刀（分为八块），再对八块分别判断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A8B37F-4603-1091-5696-A7FDDD550B37}"/>
              </a:ext>
            </a:extLst>
          </p:cNvPr>
          <p:cNvSpPr txBox="1"/>
          <p:nvPr/>
        </p:nvSpPr>
        <p:spPr>
          <a:xfrm>
            <a:off x="6610021" y="2225260"/>
            <a:ext cx="432371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失败可能原因：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Svox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自带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refine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均匀取样时取到的点是浮点数在取整过程中存在偏差，导致本应相同的顶点变得离散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8E94E2-4D8A-6790-DC7C-B6B1E0A8447F}"/>
              </a:ext>
            </a:extLst>
          </p:cNvPr>
          <p:cNvSpPr txBox="1"/>
          <p:nvPr/>
        </p:nvSpPr>
        <p:spPr>
          <a:xfrm>
            <a:off x="6632935" y="3821669"/>
            <a:ext cx="45659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思路改变：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树中的体素只要在最初被认定为“体内”，则直接进行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log</a:t>
            </a:r>
            <a:r>
              <a:rPr lang="en-US" altLang="zh-CN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16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次划分，有效解决了渲染图片“白点化”，模型“离散化”的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bug</a:t>
            </a:r>
          </a:p>
          <a:p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由实验得，在最终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256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分辨率的情况下，改变思路的查找时长增加并不显著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C456C34-5B95-4250-6DFC-61A3541B52E0}"/>
              </a:ext>
            </a:extLst>
          </p:cNvPr>
          <p:cNvGrpSpPr/>
          <p:nvPr/>
        </p:nvGrpSpPr>
        <p:grpSpPr>
          <a:xfrm>
            <a:off x="607048" y="3537949"/>
            <a:ext cx="4952018" cy="2629541"/>
            <a:chOff x="346657" y="3456366"/>
            <a:chExt cx="5879070" cy="3002078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60C11A8-A9E1-3B62-96B8-32B7FD996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657" y="3456366"/>
              <a:ext cx="2939535" cy="3002078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54311D4-3299-F844-8647-5DE603F34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6192" y="3456366"/>
              <a:ext cx="2939535" cy="30020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727536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80E2-460F-134D-B65B-6265BA7C8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756" y="1354763"/>
            <a:ext cx="9603275" cy="49309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0DA76C-F7CD-1641-FA70-901B301A2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13" y="2355605"/>
            <a:ext cx="6148967" cy="384535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54733F4-E1C4-F69B-7A99-62412E395683}"/>
              </a:ext>
            </a:extLst>
          </p:cNvPr>
          <p:cNvSpPr txBox="1"/>
          <p:nvPr/>
        </p:nvSpPr>
        <p:spPr>
          <a:xfrm>
            <a:off x="7508980" y="3476588"/>
            <a:ext cx="4081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save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过程中建立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octree</a:t>
            </a:r>
          </a:p>
          <a:p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query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时判断模型的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octree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是否为空，非空则进入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octree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查找</a:t>
            </a:r>
          </a:p>
        </p:txBody>
      </p:sp>
    </p:spTree>
    <p:extLst>
      <p:ext uri="{BB962C8B-B14F-4D97-AF65-F5344CB8AC3E}">
        <p14:creationId xmlns:p14="http://schemas.microsoft.com/office/powerpoint/2010/main" val="4079197771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80E2-460F-134D-B65B-6265BA7C8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77342"/>
            <a:ext cx="9603275" cy="570109"/>
          </a:xfrm>
        </p:spPr>
        <p:txBody>
          <a:bodyPr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改进数据结构效果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221FA14-D9AF-CDC8-8AA5-D6197FBA062F}"/>
              </a:ext>
            </a:extLst>
          </p:cNvPr>
          <p:cNvGrpSpPr/>
          <p:nvPr/>
        </p:nvGrpSpPr>
        <p:grpSpPr>
          <a:xfrm>
            <a:off x="842742" y="2443950"/>
            <a:ext cx="10506515" cy="3709517"/>
            <a:chOff x="842742" y="2443950"/>
            <a:chExt cx="10506515" cy="370951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19C32820-8088-ABB0-AEFC-90AFA2FF133E}"/>
                </a:ext>
              </a:extLst>
            </p:cNvPr>
            <p:cNvGrpSpPr/>
            <p:nvPr/>
          </p:nvGrpSpPr>
          <p:grpSpPr>
            <a:xfrm>
              <a:off x="842742" y="2443950"/>
              <a:ext cx="10506515" cy="3179206"/>
              <a:chOff x="548339" y="2649842"/>
              <a:chExt cx="10506515" cy="3179206"/>
            </a:xfrm>
          </p:grpSpPr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D1FDF243-BB44-3EDF-7EA8-A5A1D932D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8339" y="2649843"/>
                <a:ext cx="3179205" cy="3179205"/>
              </a:xfrm>
              <a:prstGeom prst="rect">
                <a:avLst/>
              </a:prstGeom>
            </p:spPr>
          </p:pic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65B51554-0D10-3C99-50BC-85D2AB888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1994" y="2649842"/>
                <a:ext cx="3179205" cy="3179205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D9BBC015-2402-3E48-8500-01A62DA6C9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75649" y="2649843"/>
                <a:ext cx="3179205" cy="3179205"/>
              </a:xfrm>
              <a:prstGeom prst="rect">
                <a:avLst/>
              </a:prstGeom>
            </p:spPr>
          </p:pic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CCF660A-CFA4-D07E-82AC-D11504B5BCB6}"/>
                </a:ext>
              </a:extLst>
            </p:cNvPr>
            <p:cNvSpPr txBox="1"/>
            <p:nvPr/>
          </p:nvSpPr>
          <p:spPr>
            <a:xfrm>
              <a:off x="1363525" y="5783126"/>
              <a:ext cx="2137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基础体素</a:t>
              </a:r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128</a:t>
              </a:r>
              <a:r>
                <a: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分辨率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C376E5D-E188-64A2-155F-BB965136596A}"/>
                </a:ext>
              </a:extLst>
            </p:cNvPr>
            <p:cNvSpPr txBox="1"/>
            <p:nvPr/>
          </p:nvSpPr>
          <p:spPr>
            <a:xfrm>
              <a:off x="5027180" y="5783126"/>
              <a:ext cx="2137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改进体素</a:t>
              </a:r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256</a:t>
              </a:r>
              <a:r>
                <a: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分辨率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0D651F3-7D10-4DF9-25A1-1C4BEBE30A66}"/>
                </a:ext>
              </a:extLst>
            </p:cNvPr>
            <p:cNvSpPr txBox="1"/>
            <p:nvPr/>
          </p:nvSpPr>
          <p:spPr>
            <a:xfrm>
              <a:off x="8690838" y="5784135"/>
              <a:ext cx="2137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改进体素</a:t>
              </a:r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512</a:t>
              </a:r>
              <a:r>
                <a: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分辨率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1050341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80E2-460F-134D-B65B-6265BA7C8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46581"/>
            <a:ext cx="9603275" cy="545886"/>
          </a:xfrm>
        </p:spPr>
        <p:txBody>
          <a:bodyPr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改进数据结构效果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15F7018-CD20-17CF-75E2-B33481B96654}"/>
              </a:ext>
            </a:extLst>
          </p:cNvPr>
          <p:cNvGrpSpPr/>
          <p:nvPr/>
        </p:nvGrpSpPr>
        <p:grpSpPr>
          <a:xfrm>
            <a:off x="838637" y="2484949"/>
            <a:ext cx="6804959" cy="3643713"/>
            <a:chOff x="717524" y="2315392"/>
            <a:chExt cx="6804959" cy="364371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6A1AFA3-1CCC-F9D1-2E63-980034AF5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8777" y="2315392"/>
              <a:ext cx="3083706" cy="3083706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07BEF6D-AD67-7859-E28C-47965A64D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524" y="2315392"/>
              <a:ext cx="3083706" cy="3083706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1CADAE9-D2D1-00CE-F389-28D36CB47628}"/>
                </a:ext>
              </a:extLst>
            </p:cNvPr>
            <p:cNvSpPr txBox="1"/>
            <p:nvPr/>
          </p:nvSpPr>
          <p:spPr>
            <a:xfrm>
              <a:off x="5575250" y="5589773"/>
              <a:ext cx="810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NERF</a:t>
              </a: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6BF20D7-E08A-3FFC-5275-D735E76DB3CB}"/>
                </a:ext>
              </a:extLst>
            </p:cNvPr>
            <p:cNvSpPr txBox="1"/>
            <p:nvPr/>
          </p:nvSpPr>
          <p:spPr>
            <a:xfrm>
              <a:off x="1189358" y="5589773"/>
              <a:ext cx="214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改进体素</a:t>
              </a:r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512</a:t>
              </a:r>
              <a:r>
                <a: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分辨率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D16BE3F8-E953-A0C2-A69C-7164EC8CF343}"/>
              </a:ext>
            </a:extLst>
          </p:cNvPr>
          <p:cNvSpPr txBox="1"/>
          <p:nvPr/>
        </p:nvSpPr>
        <p:spPr>
          <a:xfrm>
            <a:off x="7883488" y="3011139"/>
            <a:ext cx="4197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改进后体素数据结构在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512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分辨率下的清晰度明显高于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NERF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改进体素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512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单幅渲染时间为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24.67 s/it</a:t>
            </a:r>
          </a:p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NERF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单幅渲染时间为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72.88 s/it</a:t>
            </a: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改进体素数据结构在时间复杂 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度上也有绝对优势</a:t>
            </a:r>
          </a:p>
        </p:txBody>
      </p:sp>
    </p:spTree>
    <p:extLst>
      <p:ext uri="{BB962C8B-B14F-4D97-AF65-F5344CB8AC3E}">
        <p14:creationId xmlns:p14="http://schemas.microsoft.com/office/powerpoint/2010/main" val="2234088655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57310E3E-F748-29A6-88A7-A0E0711A9676}"/>
              </a:ext>
            </a:extLst>
          </p:cNvPr>
          <p:cNvSpPr txBox="1">
            <a:spLocks/>
          </p:cNvSpPr>
          <p:nvPr/>
        </p:nvSpPr>
        <p:spPr>
          <a:xfrm>
            <a:off x="1451579" y="1277342"/>
            <a:ext cx="9603275" cy="5701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改进数据结构效果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A55AAC0-C885-B443-A60A-065A92CEB327}"/>
              </a:ext>
            </a:extLst>
          </p:cNvPr>
          <p:cNvGrpSpPr/>
          <p:nvPr/>
        </p:nvGrpSpPr>
        <p:grpSpPr>
          <a:xfrm>
            <a:off x="1245851" y="2500676"/>
            <a:ext cx="9700298" cy="3703016"/>
            <a:chOff x="1245851" y="2088893"/>
            <a:chExt cx="9700298" cy="3703016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6BC7DC50-3534-5E8B-DC9F-F54690DBB603}"/>
                </a:ext>
              </a:extLst>
            </p:cNvPr>
            <p:cNvGrpSpPr/>
            <p:nvPr/>
          </p:nvGrpSpPr>
          <p:grpSpPr>
            <a:xfrm>
              <a:off x="1245851" y="2088893"/>
              <a:ext cx="9700298" cy="3270339"/>
              <a:chOff x="721440" y="2088893"/>
              <a:chExt cx="10476321" cy="3685079"/>
            </a:xfrm>
          </p:grpSpPr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BC645C9B-F2E1-D98E-A5B3-25F4A2A961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443851" y="2088893"/>
                <a:ext cx="2975875" cy="3615549"/>
              </a:xfrm>
              <a:prstGeom prst="rect">
                <a:avLst/>
              </a:prstGeom>
            </p:spPr>
          </p:pic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id="{77F1419A-25B0-E00E-A8F5-6D3A40F0C9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31497" y="2088893"/>
                <a:ext cx="3066264" cy="3685079"/>
              </a:xfrm>
              <a:prstGeom prst="rect">
                <a:avLst/>
              </a:prstGeom>
            </p:spPr>
          </p:pic>
          <p:pic>
            <p:nvPicPr>
              <p:cNvPr id="30" name="图片 29">
                <a:extLst>
                  <a:ext uri="{FF2B5EF4-FFF2-40B4-BE49-F238E27FC236}">
                    <a16:creationId xmlns:a16="http://schemas.microsoft.com/office/drawing/2014/main" id="{78CCF7D0-2721-6AA5-426C-8CD1CC1256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440" y="2088893"/>
                <a:ext cx="3010640" cy="3619026"/>
              </a:xfrm>
              <a:prstGeom prst="rect">
                <a:avLst/>
              </a:prstGeom>
            </p:spPr>
          </p:pic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6EB24F9-0B7A-E774-3E07-23FF154B4D3B}"/>
                </a:ext>
              </a:extLst>
            </p:cNvPr>
            <p:cNvSpPr txBox="1"/>
            <p:nvPr/>
          </p:nvSpPr>
          <p:spPr>
            <a:xfrm>
              <a:off x="1570847" y="5422577"/>
              <a:ext cx="2137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基础体素</a:t>
              </a:r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128</a:t>
              </a:r>
              <a:r>
                <a: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分辨率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24859D0-B069-E0E5-00AE-22CFDE8D5CA4}"/>
                </a:ext>
              </a:extLst>
            </p:cNvPr>
            <p:cNvSpPr txBox="1"/>
            <p:nvPr/>
          </p:nvSpPr>
          <p:spPr>
            <a:xfrm>
              <a:off x="5001429" y="5417017"/>
              <a:ext cx="2137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改进体素</a:t>
              </a:r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256</a:t>
              </a:r>
              <a:r>
                <a: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分辨率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95AF9E0-0BAD-1C49-92D8-677C4AB2D362}"/>
                </a:ext>
              </a:extLst>
            </p:cNvPr>
            <p:cNvSpPr txBox="1"/>
            <p:nvPr/>
          </p:nvSpPr>
          <p:spPr>
            <a:xfrm>
              <a:off x="8457763" y="5417017"/>
              <a:ext cx="2137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改进体素</a:t>
              </a:r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512</a:t>
              </a:r>
              <a:r>
                <a: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分辨率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0136501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3C2DE-654A-1A43-B2DF-B86806ABE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kumimoji="1" lang="zh-CN" altLang="en-US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纹理映射</a:t>
            </a:r>
          </a:p>
        </p:txBody>
      </p:sp>
    </p:spTree>
    <p:extLst>
      <p:ext uri="{BB962C8B-B14F-4D97-AF65-F5344CB8AC3E}">
        <p14:creationId xmlns:p14="http://schemas.microsoft.com/office/powerpoint/2010/main" val="4279513439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31CD3-6704-B740-A689-B51255DC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70803"/>
            <a:ext cx="9603275" cy="576164"/>
          </a:xfrm>
        </p:spPr>
        <p:txBody>
          <a:bodyPr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纹理映射效果展示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E9CC95-B8B3-6375-8F52-8F5A992EE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346" y="2442028"/>
            <a:ext cx="3440426" cy="36303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578D0FF-B553-C438-5AFC-BB3CAF4B3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82" y="2442689"/>
            <a:ext cx="3400978" cy="362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59033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D7DE6BD-7863-9D20-A3CB-8C3D9BCD4C98}"/>
              </a:ext>
            </a:extLst>
          </p:cNvPr>
          <p:cNvSpPr txBox="1"/>
          <p:nvPr/>
        </p:nvSpPr>
        <p:spPr>
          <a:xfrm>
            <a:off x="3268675" y="2644170"/>
            <a:ext cx="5654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感谢倾听！</a:t>
            </a:r>
          </a:p>
        </p:txBody>
      </p:sp>
    </p:spTree>
    <p:extLst>
      <p:ext uri="{BB962C8B-B14F-4D97-AF65-F5344CB8AC3E}">
        <p14:creationId xmlns:p14="http://schemas.microsoft.com/office/powerpoint/2010/main" val="4176285804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3C2DE-654A-1A43-B2DF-B86806ABE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NERF</a:t>
            </a:r>
            <a:r>
              <a:rPr kumimoji="1" lang="zh-CN" altLang="en-US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的理解与特点</a:t>
            </a:r>
          </a:p>
        </p:txBody>
      </p:sp>
    </p:spTree>
    <p:extLst>
      <p:ext uri="{BB962C8B-B14F-4D97-AF65-F5344CB8AC3E}">
        <p14:creationId xmlns:p14="http://schemas.microsoft.com/office/powerpoint/2010/main" val="1896407693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6C33F-208D-D54E-85D7-0E904FF3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87597"/>
            <a:ext cx="9603275" cy="587136"/>
          </a:xfrm>
        </p:spPr>
        <p:txBody>
          <a:bodyPr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神经辐射场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Nerf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00F13D-0E8B-48D5-911E-E40AE69C9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702424"/>
          </a:xfrm>
        </p:spPr>
        <p:txBody>
          <a:bodyPr/>
          <a:lstStyle/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NERF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Neural Radiance Field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）是一种描述三维物体和场景的表达方式，使用的输入是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5D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坐标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空间位置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x,y,z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以及观察视角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θ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φ)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，输出一个体素场景（颜色和密度），可以以任意视角查看，并通过体素渲染技术，生成需要视角的照片。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体素场景的密度是一束光线由发出到其上各点仍“存活”的概率的积分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7" name="Picture 2" descr="https://github.com/krrish94/nerf-pytorch/raw/master/assets/pipeline.jpg">
            <a:extLst>
              <a:ext uri="{FF2B5EF4-FFF2-40B4-BE49-F238E27FC236}">
                <a16:creationId xmlns:a16="http://schemas.microsoft.com/office/drawing/2014/main" id="{2E1CB34A-1D49-4897-D501-A61A57087D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31"/>
          <a:stretch/>
        </p:blipFill>
        <p:spPr bwMode="auto">
          <a:xfrm>
            <a:off x="2700076" y="4152725"/>
            <a:ext cx="6791848" cy="199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194829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6C33F-208D-D54E-85D7-0E904FF3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7138"/>
            <a:ext cx="9603275" cy="587136"/>
          </a:xfrm>
        </p:spPr>
        <p:txBody>
          <a:bodyPr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神经辐射场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Nerf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00F13D-0E8B-48D5-911E-E40AE69C9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467" y="2740258"/>
            <a:ext cx="10011498" cy="281060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NERF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是一个隐式的场景表达，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不能像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point cloud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mesh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voxel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一样直接看见三维模型，各点的颜色和密度都需要查询神经网络；</a:t>
            </a:r>
            <a:endParaRPr lang="en-US" altLang="zh-CN" b="0" i="0" dirty="0">
              <a:solidFill>
                <a:srgbClr val="121212"/>
              </a:solidFill>
              <a:effectLst/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b="0" i="0" dirty="0">
              <a:solidFill>
                <a:srgbClr val="121212"/>
              </a:solidFill>
              <a:effectLst/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NeRF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可以合成照片级别的新视角，相比于传统方法重建的模型细节更加丰富；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NERF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只能表示静态场景，且经过训练的原始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NeRF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在泛化到其他视点时渲染效果差。</a:t>
            </a:r>
          </a:p>
        </p:txBody>
      </p:sp>
    </p:spTree>
    <p:extLst>
      <p:ext uri="{BB962C8B-B14F-4D97-AF65-F5344CB8AC3E}">
        <p14:creationId xmlns:p14="http://schemas.microsoft.com/office/powerpoint/2010/main" val="2266749219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3C2DE-654A-1A43-B2DF-B86806ABE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体素数据结构代码与讲解</a:t>
            </a:r>
          </a:p>
        </p:txBody>
      </p:sp>
    </p:spTree>
    <p:extLst>
      <p:ext uri="{BB962C8B-B14F-4D97-AF65-F5344CB8AC3E}">
        <p14:creationId xmlns:p14="http://schemas.microsoft.com/office/powerpoint/2010/main" val="3313396679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2A669-70B4-B04F-B929-CEA2A7B27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09631"/>
            <a:ext cx="9603275" cy="1049235"/>
          </a:xfrm>
        </p:spPr>
        <p:txBody>
          <a:bodyPr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体素数据结构代码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740806-9E0E-6243-4C28-D26793E86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009" y="2149556"/>
            <a:ext cx="5122755" cy="34397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F4D23E-17ED-BD98-A19B-9AEC3A36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53" y="2401019"/>
            <a:ext cx="5034623" cy="293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87249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6C33F-208D-D54E-85D7-0E904FF3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302" y="1221478"/>
            <a:ext cx="9603275" cy="539831"/>
          </a:xfrm>
        </p:spPr>
        <p:txBody>
          <a:bodyPr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渲染效果对比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41F2E72-E4C2-4D98-292D-837C8114D632}"/>
              </a:ext>
            </a:extLst>
          </p:cNvPr>
          <p:cNvGrpSpPr/>
          <p:nvPr/>
        </p:nvGrpSpPr>
        <p:grpSpPr>
          <a:xfrm>
            <a:off x="637860" y="2348706"/>
            <a:ext cx="3155862" cy="3931930"/>
            <a:chOff x="872010" y="2027757"/>
            <a:chExt cx="3155862" cy="393193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CBDE657-D3A4-4A07-0AF6-3CD87F94F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2010" y="2027757"/>
              <a:ext cx="3155862" cy="3155862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0270C54-5B79-EB9A-28F0-335C041173E5}"/>
                </a:ext>
              </a:extLst>
            </p:cNvPr>
            <p:cNvSpPr txBox="1"/>
            <p:nvPr/>
          </p:nvSpPr>
          <p:spPr>
            <a:xfrm>
              <a:off x="1060174" y="5313356"/>
              <a:ext cx="2779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NERF</a:t>
              </a:r>
              <a:r>
                <a: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渲染效果</a:t>
              </a:r>
              <a:endPara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algn="ctr"/>
              <a:r>
                <a: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时间约为</a:t>
              </a:r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72.88s/it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D452BB6-EE6D-50CD-4E1B-3079A2E7B777}"/>
              </a:ext>
            </a:extLst>
          </p:cNvPr>
          <p:cNvGrpSpPr/>
          <p:nvPr/>
        </p:nvGrpSpPr>
        <p:grpSpPr>
          <a:xfrm>
            <a:off x="4444830" y="2348706"/>
            <a:ext cx="3161040" cy="3931930"/>
            <a:chOff x="5341064" y="2348706"/>
            <a:chExt cx="3161040" cy="393193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4D239AE2-019B-91B1-6296-7C97E1B12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1064" y="2348706"/>
              <a:ext cx="3161040" cy="316104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C9BFF18-7884-970B-34BE-870C19A416D4}"/>
                </a:ext>
              </a:extLst>
            </p:cNvPr>
            <p:cNvSpPr txBox="1"/>
            <p:nvPr/>
          </p:nvSpPr>
          <p:spPr>
            <a:xfrm>
              <a:off x="5531817" y="5634305"/>
              <a:ext cx="2779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基础</a:t>
              </a:r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128</a:t>
              </a:r>
              <a:r>
                <a: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体素渲染效果</a:t>
              </a:r>
              <a:endPara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algn="ctr"/>
              <a:r>
                <a: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时间约为</a:t>
              </a:r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3.02s/it</a:t>
              </a: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2DBC9F81-CB26-441C-548F-26078EFBC6CF}"/>
              </a:ext>
            </a:extLst>
          </p:cNvPr>
          <p:cNvSpPr txBox="1"/>
          <p:nvPr/>
        </p:nvSpPr>
        <p:spPr>
          <a:xfrm>
            <a:off x="7881528" y="3326472"/>
            <a:ext cx="42478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渲染效果：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NERF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＞基础体素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可能原因：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NERF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的分辨率更高，超过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128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像素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	               NERF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取样方式更优，或许为双线性插值取样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渲染时间：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NERF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＜＜ 基础体素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可能原因：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NERF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的查询更为细致</a:t>
            </a:r>
          </a:p>
        </p:txBody>
      </p:sp>
    </p:spTree>
    <p:extLst>
      <p:ext uri="{BB962C8B-B14F-4D97-AF65-F5344CB8AC3E}">
        <p14:creationId xmlns:p14="http://schemas.microsoft.com/office/powerpoint/2010/main" val="1768391844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2A669-70B4-B04F-B929-CEA2A7B27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19676"/>
            <a:ext cx="9603275" cy="543390"/>
          </a:xfrm>
          <a:noFill/>
        </p:spPr>
        <p:txBody>
          <a:bodyPr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几何重建效果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521819C-03AF-E4FB-681A-30DFAA0F3CA5}"/>
              </a:ext>
            </a:extLst>
          </p:cNvPr>
          <p:cNvGrpSpPr/>
          <p:nvPr/>
        </p:nvGrpSpPr>
        <p:grpSpPr>
          <a:xfrm>
            <a:off x="464512" y="2139152"/>
            <a:ext cx="3296066" cy="3989146"/>
            <a:chOff x="1451579" y="2143693"/>
            <a:chExt cx="3296066" cy="430549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E5EDAE2-9D2F-9F6B-99C9-19144CBEA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1579" y="2143693"/>
              <a:ext cx="3296066" cy="3790824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FA49F87-3472-BE73-E841-A82F25CF1499}"/>
                </a:ext>
              </a:extLst>
            </p:cNvPr>
            <p:cNvSpPr txBox="1"/>
            <p:nvPr/>
          </p:nvSpPr>
          <p:spPr>
            <a:xfrm>
              <a:off x="1628109" y="6079852"/>
              <a:ext cx="2943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基础</a:t>
              </a:r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64</a:t>
              </a:r>
              <a:r>
                <a: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分辨率几何重建效果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D98EA09-61AB-752C-9AA7-B94ECCC4C03B}"/>
              </a:ext>
            </a:extLst>
          </p:cNvPr>
          <p:cNvGrpSpPr/>
          <p:nvPr/>
        </p:nvGrpSpPr>
        <p:grpSpPr>
          <a:xfrm>
            <a:off x="4097889" y="2139153"/>
            <a:ext cx="3302090" cy="3989146"/>
            <a:chOff x="5381683" y="2168147"/>
            <a:chExt cx="3296066" cy="4281037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F499696-3253-EEAD-C0BB-022369D95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1683" y="2168147"/>
              <a:ext cx="3296066" cy="3766370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C0EE309-D766-A789-5F5C-ADF8B5BA1CE2}"/>
                </a:ext>
              </a:extLst>
            </p:cNvPr>
            <p:cNvSpPr txBox="1"/>
            <p:nvPr/>
          </p:nvSpPr>
          <p:spPr>
            <a:xfrm>
              <a:off x="5512353" y="6079852"/>
              <a:ext cx="3034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基础</a:t>
              </a:r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128</a:t>
              </a:r>
              <a:r>
                <a: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分辨率几何重建效果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D363883-64A0-F821-71D6-A84997D0367F}"/>
              </a:ext>
            </a:extLst>
          </p:cNvPr>
          <p:cNvGrpSpPr/>
          <p:nvPr/>
        </p:nvGrpSpPr>
        <p:grpSpPr>
          <a:xfrm>
            <a:off x="7737289" y="2139153"/>
            <a:ext cx="3871351" cy="3983089"/>
            <a:chOff x="7737289" y="2139153"/>
            <a:chExt cx="3871351" cy="3983089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9261ECC8-8132-684F-6DCE-738F9B8C2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37289" y="2139153"/>
              <a:ext cx="3871351" cy="3508636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E26D4CE-7926-6D06-B019-604DC415220C}"/>
                </a:ext>
              </a:extLst>
            </p:cNvPr>
            <p:cNvSpPr txBox="1"/>
            <p:nvPr/>
          </p:nvSpPr>
          <p:spPr>
            <a:xfrm>
              <a:off x="8031888" y="5752910"/>
              <a:ext cx="3282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几何重建代码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4135894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3C2DE-654A-1A43-B2DF-B86806ABE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八叉树优化体素数据结构</a:t>
            </a:r>
          </a:p>
        </p:txBody>
      </p:sp>
    </p:spTree>
    <p:extLst>
      <p:ext uri="{BB962C8B-B14F-4D97-AF65-F5344CB8AC3E}">
        <p14:creationId xmlns:p14="http://schemas.microsoft.com/office/powerpoint/2010/main" val="3666290985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7228</TotalTime>
  <Words>685</Words>
  <Application>Microsoft Office PowerPoint</Application>
  <PresentationFormat>宽屏</PresentationFormat>
  <Paragraphs>72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华文仿宋</vt:lpstr>
      <vt:lpstr>华文楷体</vt:lpstr>
      <vt:lpstr>微软雅黑</vt:lpstr>
      <vt:lpstr>Arial</vt:lpstr>
      <vt:lpstr>Gill Sans MT</vt:lpstr>
      <vt:lpstr>画廊</vt:lpstr>
      <vt:lpstr>数据结构 大作业C 答辩 NeRF Neural Radiance Field PRE</vt:lpstr>
      <vt:lpstr>NERF的理解与特点</vt:lpstr>
      <vt:lpstr>神经辐射场 Nerf</vt:lpstr>
      <vt:lpstr>神经辐射场 Nerf 特点</vt:lpstr>
      <vt:lpstr>体素数据结构代码与讲解</vt:lpstr>
      <vt:lpstr>体素数据结构代码</vt:lpstr>
      <vt:lpstr>渲染效果对比</vt:lpstr>
      <vt:lpstr>几何重建效果</vt:lpstr>
      <vt:lpstr>八叉树优化体素数据结构</vt:lpstr>
      <vt:lpstr>实现原理</vt:lpstr>
      <vt:lpstr>与PPT思路的差异</vt:lpstr>
      <vt:lpstr>代码展示</vt:lpstr>
      <vt:lpstr>改进数据结构效果</vt:lpstr>
      <vt:lpstr>改进数据结构效果</vt:lpstr>
      <vt:lpstr>PowerPoint 演示文稿</vt:lpstr>
      <vt:lpstr>纹理映射</vt:lpstr>
      <vt:lpstr>纹理映射效果展示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数据结构大作业2  Mesh Segmentation</dc:title>
  <dc:creator>李 梦成</dc:creator>
  <cp:lastModifiedBy>qhlzy0971@163.com</cp:lastModifiedBy>
  <cp:revision>232</cp:revision>
  <dcterms:created xsi:type="dcterms:W3CDTF">2020-12-17T03:05:57Z</dcterms:created>
  <dcterms:modified xsi:type="dcterms:W3CDTF">2023-01-29T16:54:32Z</dcterms:modified>
</cp:coreProperties>
</file>