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7"/>
  </p:notesMasterIdLst>
  <p:sldIdLst>
    <p:sldId id="256" r:id="rId2"/>
    <p:sldId id="364" r:id="rId3"/>
    <p:sldId id="383" r:id="rId4"/>
    <p:sldId id="432" r:id="rId5"/>
    <p:sldId id="431" r:id="rId6"/>
    <p:sldId id="372" r:id="rId7"/>
    <p:sldId id="433" r:id="rId8"/>
    <p:sldId id="434" r:id="rId9"/>
    <p:sldId id="435" r:id="rId10"/>
    <p:sldId id="436" r:id="rId11"/>
    <p:sldId id="438" r:id="rId12"/>
    <p:sldId id="437" r:id="rId13"/>
    <p:sldId id="439" r:id="rId14"/>
    <p:sldId id="373" r:id="rId15"/>
    <p:sldId id="440" r:id="rId16"/>
    <p:sldId id="441" r:id="rId17"/>
    <p:sldId id="443" r:id="rId18"/>
    <p:sldId id="442" r:id="rId19"/>
    <p:sldId id="445" r:id="rId20"/>
    <p:sldId id="446" r:id="rId21"/>
    <p:sldId id="447" r:id="rId22"/>
    <p:sldId id="444" r:id="rId23"/>
    <p:sldId id="448" r:id="rId24"/>
    <p:sldId id="449" r:id="rId25"/>
    <p:sldId id="450" r:id="rId26"/>
    <p:sldId id="451" r:id="rId27"/>
    <p:sldId id="452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7D8D3"/>
    <a:srgbClr val="0166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06" autoAdjust="0"/>
    <p:restoredTop sz="94434" autoAdjust="0"/>
  </p:normalViewPr>
  <p:slideViewPr>
    <p:cSldViewPr snapToGrid="0">
      <p:cViewPr varScale="1">
        <p:scale>
          <a:sx n="169" d="100"/>
          <a:sy n="169" d="100"/>
        </p:scale>
        <p:origin x="2288" y="184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CDE496-2357-49FD-BD49-FA469177D3B4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9243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49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6180-303E-45FE-B4C7-717AC6E81B89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D1D-0FE6-4074-AFB7-744552ACB885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1FDB7-8D95-41F8-884A-8B8342980238}" type="datetime1">
              <a:rPr lang="zh-CN" altLang="en-US" smtClean="0"/>
              <a:t>2021/10/8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E69F5-CC96-4BEF-BD30-D0A6F1BDFC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201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50F9C-2759-4329-B79A-B4F66533CA78}" type="datetime1">
              <a:rPr lang="zh-CN" altLang="en-US" smtClean="0"/>
              <a:t>2021/10/8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01E5E-FF46-4BB9-B298-29CBCCDB65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07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>
            <a:normAutofit/>
          </a:bodyPr>
          <a:lstStyle>
            <a:lvl1pPr marL="536575" indent="-536575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 sz="2400"/>
            </a:lvl1pPr>
            <a:lvl2pPr marL="900113" indent="-442913" algn="l">
              <a:spcBef>
                <a:spcPts val="1000"/>
              </a:spcBef>
              <a:buFont typeface="Wingdings" panose="05000000000000000000" pitchFamily="2" charset="2"/>
              <a:buChar char="Ø"/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794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168825"/>
            <a:ext cx="8403771" cy="9053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E3A186-4061-47B0-9A4D-8E04634311AD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24" y="6414407"/>
            <a:ext cx="32884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109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9B12-9E89-4AD3-823D-4475F196CE55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D2AA-2BFA-4ECD-BCA7-012709F27A91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5EEF-3C75-41A2-8C0F-EDE03EF8B301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59CC-6D70-462D-ADA8-2E97DD23C2B9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E69E-9747-49F4-9495-716645B35193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2982-531D-4CF5-957C-ECBC04D3EF1B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AB12-32C6-4734-9D3C-95910F69F945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371" y="365126"/>
            <a:ext cx="8403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825625"/>
            <a:ext cx="8403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17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5DDD0C2-DE47-49BE-99DF-CCA6F1E40A4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24" y="6356351"/>
            <a:ext cx="32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109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《</a:t>
            </a:r>
            <a:r>
              <a:rPr lang="zh-CN" altLang="en-US" sz="4400" b="1" dirty="0">
                <a:solidFill>
                  <a:schemeClr val="bg1"/>
                </a:solidFill>
              </a:rPr>
              <a:t>计算机语言与程序设计</a:t>
            </a:r>
            <a:r>
              <a:rPr lang="en-US" altLang="zh-CN" sz="4400" b="1" dirty="0">
                <a:solidFill>
                  <a:schemeClr val="bg1"/>
                </a:solidFill>
              </a:rPr>
              <a:t>》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zh-CN" altLang="en-US" sz="4400" b="1" dirty="0">
                <a:solidFill>
                  <a:schemeClr val="bg1"/>
                </a:solidFill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</a:rPr>
              <a:t>2.5</a:t>
            </a:r>
            <a:r>
              <a:rPr lang="zh-CN" altLang="en-US" sz="4400" b="1" dirty="0">
                <a:solidFill>
                  <a:schemeClr val="bg1"/>
                </a:solidFill>
              </a:rPr>
              <a:t>周 缓冲输入专题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0537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清华大学 自动化系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26789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范静涛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DDD2-1CE4-4393-96FA-F47FF4E37525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gets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9BA-5906-4307-B02A-4C814AC35E26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B52053-1733-7E41-BF1E-FD37BFD748A5}"/>
              </a:ext>
            </a:extLst>
          </p:cNvPr>
          <p:cNvSpPr txBox="1"/>
          <p:nvPr/>
        </p:nvSpPr>
        <p:spPr>
          <a:xfrm>
            <a:off x="257555" y="1311204"/>
            <a:ext cx="67219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"AAAAAAAAAAAAAAAAAAAA"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gets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(Array);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"%s\n"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Array);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673DFF6-8082-D34D-AC48-79C59F2BA411}"/>
              </a:ext>
            </a:extLst>
          </p:cNvPr>
          <p:cNvSpPr txBox="1">
            <a:spLocks noChangeArrowheads="1"/>
          </p:cNvSpPr>
          <p:nvPr/>
        </p:nvSpPr>
        <p:spPr>
          <a:xfrm>
            <a:off x="257555" y="3017471"/>
            <a:ext cx="8403771" cy="3256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思考，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"AAAAAAAAAAAAAAAAAAAA"</a:t>
            </a:r>
            <a:r>
              <a:rPr lang="zh-CN" altLang="en-US" sz="2000" dirty="0"/>
              <a:t>占多少字节？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如果输入</a:t>
            </a:r>
            <a:r>
              <a:rPr lang="en-US" altLang="zh-CN" sz="2000" dirty="0"/>
              <a:t>12345</a:t>
            </a:r>
            <a:r>
              <a:rPr lang="zh-CN" altLang="en-US" sz="2000" dirty="0"/>
              <a:t>和</a:t>
            </a:r>
            <a:r>
              <a:rPr lang="en-US" altLang="zh-CN" sz="2000" dirty="0"/>
              <a:t>Enter</a:t>
            </a:r>
            <a:r>
              <a:rPr lang="zh-CN" altLang="en-US" sz="2000" dirty="0"/>
              <a:t>，缓冲区中有多少个字符？是什么？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执行</a:t>
            </a:r>
            <a:r>
              <a:rPr lang="en-US" altLang="zh-CN" sz="2000" dirty="0"/>
              <a:t>gets</a:t>
            </a:r>
            <a:r>
              <a:rPr lang="zh-CN" altLang="en-US" sz="2000" dirty="0"/>
              <a:t>之后，</a:t>
            </a:r>
            <a:r>
              <a:rPr lang="en-US" altLang="zh-CN" sz="2000" dirty="0"/>
              <a:t>Array</a:t>
            </a:r>
            <a:r>
              <a:rPr lang="zh-CN" altLang="en-US" sz="2000" dirty="0"/>
              <a:t>中存了什么？缓冲区中有多少个字符？是什么？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如果直接输入</a:t>
            </a:r>
            <a:r>
              <a:rPr lang="en-US" altLang="zh-CN" sz="2000" dirty="0"/>
              <a:t>Enter</a:t>
            </a:r>
            <a:r>
              <a:rPr lang="zh-CN" altLang="en-US" sz="2000" dirty="0"/>
              <a:t>，缓冲区中有多少个字符？是什么？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执行</a:t>
            </a:r>
            <a:r>
              <a:rPr lang="en-US" altLang="zh-CN" sz="2000" dirty="0"/>
              <a:t>gets</a:t>
            </a:r>
            <a:r>
              <a:rPr lang="zh-CN" altLang="en-US" sz="2000" dirty="0"/>
              <a:t>之后，</a:t>
            </a:r>
            <a:r>
              <a:rPr lang="en-US" altLang="zh-CN" sz="2000" dirty="0"/>
              <a:t>Array</a:t>
            </a:r>
            <a:r>
              <a:rPr lang="zh-CN" altLang="en-US" sz="2000" dirty="0"/>
              <a:t>中存了什么？缓冲区中有多少个字符？是什么？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6973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gets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9BA-5906-4307-B02A-4C814AC35E26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B52053-1733-7E41-BF1E-FD37BFD748A5}"/>
              </a:ext>
            </a:extLst>
          </p:cNvPr>
          <p:cNvSpPr txBox="1"/>
          <p:nvPr/>
        </p:nvSpPr>
        <p:spPr>
          <a:xfrm>
            <a:off x="257555" y="1311204"/>
            <a:ext cx="67219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"AAAAAAAAAAAAAAAAAAAA"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gets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(Array);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"%s\n"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Array);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673DFF6-8082-D34D-AC48-79C59F2BA411}"/>
              </a:ext>
            </a:extLst>
          </p:cNvPr>
          <p:cNvSpPr txBox="1">
            <a:spLocks noChangeArrowheads="1"/>
          </p:cNvSpPr>
          <p:nvPr/>
        </p:nvSpPr>
        <p:spPr>
          <a:xfrm>
            <a:off x="257555" y="3017471"/>
            <a:ext cx="8403771" cy="325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如果输入</a:t>
            </a:r>
            <a:r>
              <a:rPr lang="en-US" altLang="zh-CN" sz="2000" dirty="0"/>
              <a:t>123456789012345678901</a:t>
            </a:r>
            <a:r>
              <a:rPr lang="zh-CN" altLang="en-US" sz="2000" dirty="0"/>
              <a:t>和</a:t>
            </a:r>
            <a:r>
              <a:rPr lang="en-US" altLang="zh-CN" sz="2000" dirty="0"/>
              <a:t>Enter</a:t>
            </a:r>
            <a:r>
              <a:rPr lang="zh-CN" altLang="en-US" sz="2000" dirty="0"/>
              <a:t>，缓冲区中有多少个字符？是什么？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执行</a:t>
            </a:r>
            <a:r>
              <a:rPr lang="en-US" altLang="zh-CN" sz="2000" dirty="0"/>
              <a:t>gets</a:t>
            </a:r>
            <a:r>
              <a:rPr lang="zh-CN" altLang="en-US" sz="2000" dirty="0"/>
              <a:t>之后，</a:t>
            </a:r>
            <a:r>
              <a:rPr lang="en-US" altLang="zh-CN" sz="2000" dirty="0"/>
              <a:t>Array</a:t>
            </a:r>
            <a:r>
              <a:rPr lang="zh-CN" altLang="en-US" sz="2000" dirty="0"/>
              <a:t>中存了什么？缓冲区中有多少个字符？是什么？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有何风险？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3602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FF00"/>
                </a:solidFill>
              </a:rPr>
              <a:t>小练习</a:t>
            </a:r>
            <a:r>
              <a:rPr lang="en-US" altLang="zh-CN" sz="2400" dirty="0">
                <a:solidFill>
                  <a:srgbClr val="FFFF00"/>
                </a:solidFill>
              </a:rPr>
              <a:t>1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9BA-5906-4307-B02A-4C814AC35E26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673DFF6-8082-D34D-AC48-79C59F2BA411}"/>
              </a:ext>
            </a:extLst>
          </p:cNvPr>
          <p:cNvSpPr txBox="1">
            <a:spLocks noChangeArrowheads="1"/>
          </p:cNvSpPr>
          <p:nvPr/>
        </p:nvSpPr>
        <p:spPr>
          <a:xfrm>
            <a:off x="257554" y="3601992"/>
            <a:ext cx="8759124" cy="20696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如果输入</a:t>
            </a:r>
            <a:r>
              <a:rPr lang="en-US" altLang="zh-CN" sz="2000" dirty="0"/>
              <a:t>12345</a:t>
            </a:r>
            <a:r>
              <a:rPr lang="zh-CN" altLang="en-US" sz="2000" dirty="0"/>
              <a:t>、</a:t>
            </a:r>
            <a:r>
              <a:rPr lang="en-US" altLang="zh-CN" sz="2000" dirty="0"/>
              <a:t>Enter</a:t>
            </a:r>
            <a:r>
              <a:rPr lang="zh-CN" altLang="en-US" sz="2000" dirty="0"/>
              <a:t>、</a:t>
            </a:r>
            <a:r>
              <a:rPr lang="en-US" altLang="zh-CN" sz="2000" dirty="0"/>
              <a:t>6</a:t>
            </a:r>
            <a:r>
              <a:rPr lang="zh-CN" altLang="en-US" sz="2000" dirty="0"/>
              <a:t>、</a:t>
            </a:r>
            <a:r>
              <a:rPr lang="en-US" altLang="zh-CN" sz="2000" dirty="0"/>
              <a:t>Enter</a:t>
            </a:r>
            <a:r>
              <a:rPr lang="zh-CN" altLang="en-US" sz="2000" dirty="0"/>
              <a:t>，代码执行结束时，缓冲区中有多少个字符？是什么？</a:t>
            </a:r>
            <a:r>
              <a:rPr lang="en-US" altLang="zh-CN" sz="2000" dirty="0"/>
              <a:t>Array</a:t>
            </a:r>
            <a:r>
              <a:rPr lang="zh-CN" altLang="en-US" sz="2000" dirty="0"/>
              <a:t>和</a:t>
            </a:r>
            <a:r>
              <a:rPr lang="en-US" altLang="zh-CN" sz="2000" dirty="0"/>
              <a:t>Ch</a:t>
            </a:r>
            <a:r>
              <a:rPr lang="zh-CN" altLang="en-US" sz="2000" dirty="0"/>
              <a:t>里面分别是什么？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如果输入</a:t>
            </a:r>
            <a:r>
              <a:rPr lang="en-US" altLang="zh-CN" sz="2000" dirty="0"/>
              <a:t>12345</a:t>
            </a:r>
            <a:r>
              <a:rPr lang="zh-CN" altLang="en-US" sz="2000" dirty="0"/>
              <a:t>、空格、</a:t>
            </a:r>
            <a:r>
              <a:rPr lang="en-US" altLang="zh-CN" sz="2000" dirty="0"/>
              <a:t>6</a:t>
            </a:r>
            <a:r>
              <a:rPr lang="zh-CN" altLang="en-US" sz="2000" dirty="0"/>
              <a:t>、</a:t>
            </a:r>
            <a:r>
              <a:rPr lang="en-US" altLang="zh-CN" sz="2000" dirty="0"/>
              <a:t>Enter</a:t>
            </a:r>
            <a:r>
              <a:rPr lang="zh-CN" altLang="en-US" sz="2000" dirty="0"/>
              <a:t>，会发生什么？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B505F1-C6A5-3941-A5A8-A41FB30BD7E4}"/>
              </a:ext>
            </a:extLst>
          </p:cNvPr>
          <p:cNvSpPr txBox="1"/>
          <p:nvPr/>
        </p:nvSpPr>
        <p:spPr>
          <a:xfrm>
            <a:off x="257554" y="1306882"/>
            <a:ext cx="92915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"AAAAAAAAAAAAAAAAAAAA"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Ch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'\0'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gets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(Array);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 = </a:t>
            </a:r>
            <a:r>
              <a:rPr lang="en-US" altLang="zh-CN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getchar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"%s %c\n"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Array, Ch);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16D252-C511-F64E-B50A-E1F465136AB1}"/>
              </a:ext>
            </a:extLst>
          </p:cNvPr>
          <p:cNvSpPr/>
          <p:nvPr/>
        </p:nvSpPr>
        <p:spPr>
          <a:xfrm>
            <a:off x="768977" y="5572743"/>
            <a:ext cx="5841132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光标闪烁，一直在等待，但是为什么呢？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57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FF00"/>
                </a:solidFill>
              </a:rPr>
              <a:t>小练习</a:t>
            </a:r>
            <a:r>
              <a:rPr lang="en-US" altLang="zh-CN" sz="2400" dirty="0">
                <a:solidFill>
                  <a:srgbClr val="FFFF00"/>
                </a:solidFill>
              </a:rPr>
              <a:t>1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9BA-5906-4307-B02A-4C814AC35E26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673DFF6-8082-D34D-AC48-79C59F2BA411}"/>
              </a:ext>
            </a:extLst>
          </p:cNvPr>
          <p:cNvSpPr txBox="1">
            <a:spLocks noChangeArrowheads="1"/>
          </p:cNvSpPr>
          <p:nvPr/>
        </p:nvSpPr>
        <p:spPr>
          <a:xfrm>
            <a:off x="257554" y="3601992"/>
            <a:ext cx="8759124" cy="2069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如果输入</a:t>
            </a:r>
            <a:r>
              <a:rPr lang="en-US" altLang="zh-CN" sz="2000" dirty="0"/>
              <a:t>6</a:t>
            </a:r>
            <a:r>
              <a:rPr lang="zh-CN" altLang="en-US" sz="2000" dirty="0"/>
              <a:t>、</a:t>
            </a:r>
            <a:r>
              <a:rPr lang="en-US" altLang="zh-CN" sz="2000" dirty="0"/>
              <a:t>Enter</a:t>
            </a:r>
            <a:r>
              <a:rPr lang="zh-CN" altLang="en-US" sz="2000" dirty="0"/>
              <a:t>、</a:t>
            </a:r>
            <a:r>
              <a:rPr lang="en-US" altLang="zh-CN" sz="2000" dirty="0"/>
              <a:t>54321</a:t>
            </a:r>
            <a:r>
              <a:rPr lang="zh-CN" altLang="en-US" sz="2000" dirty="0"/>
              <a:t>、</a:t>
            </a:r>
            <a:r>
              <a:rPr lang="en-US" altLang="zh-CN" sz="2000" dirty="0"/>
              <a:t>Enter</a:t>
            </a:r>
            <a:r>
              <a:rPr lang="zh-CN" altLang="en-US" sz="2000" dirty="0"/>
              <a:t>，代码执行结束时，缓冲区中有多少个字符？是什么？</a:t>
            </a:r>
            <a:r>
              <a:rPr lang="en-US" altLang="zh-CN" sz="2000" dirty="0"/>
              <a:t>Array</a:t>
            </a:r>
            <a:r>
              <a:rPr lang="zh-CN" altLang="en-US" sz="2000" dirty="0"/>
              <a:t>和</a:t>
            </a:r>
            <a:r>
              <a:rPr lang="en-US" altLang="zh-CN" sz="2000" dirty="0"/>
              <a:t>Ch</a:t>
            </a:r>
            <a:r>
              <a:rPr lang="zh-CN" altLang="en-US" sz="2000" dirty="0"/>
              <a:t>里面分别是什么？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如果输入</a:t>
            </a:r>
            <a:r>
              <a:rPr lang="en-US" altLang="zh-CN" sz="2000" dirty="0"/>
              <a:t>6</a:t>
            </a:r>
            <a:r>
              <a:rPr lang="zh-CN" altLang="en-US" sz="2000" dirty="0"/>
              <a:t>、空格、</a:t>
            </a:r>
            <a:r>
              <a:rPr lang="en-US" altLang="zh-CN" sz="2000" dirty="0"/>
              <a:t>54321</a:t>
            </a:r>
            <a:r>
              <a:rPr lang="zh-CN" altLang="en-US" sz="2000" dirty="0"/>
              <a:t>、</a:t>
            </a:r>
            <a:r>
              <a:rPr lang="en-US" altLang="zh-CN" sz="2000" dirty="0"/>
              <a:t>Enter</a:t>
            </a:r>
            <a:r>
              <a:rPr lang="zh-CN" altLang="en-US" sz="2000" dirty="0"/>
              <a:t>，代码执行结束时，缓冲区中有多少个字符？是什么？</a:t>
            </a:r>
            <a:r>
              <a:rPr lang="en-US" altLang="zh-CN" sz="2000" dirty="0"/>
              <a:t>Array</a:t>
            </a:r>
            <a:r>
              <a:rPr lang="zh-CN" altLang="en-US" sz="2000" dirty="0"/>
              <a:t>和</a:t>
            </a:r>
            <a:r>
              <a:rPr lang="en-US" altLang="zh-CN" sz="2000" dirty="0"/>
              <a:t>Ch</a:t>
            </a:r>
            <a:r>
              <a:rPr lang="zh-CN" altLang="en-US" sz="2000" dirty="0"/>
              <a:t>里面分别是什么？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B505F1-C6A5-3941-A5A8-A41FB30BD7E4}"/>
              </a:ext>
            </a:extLst>
          </p:cNvPr>
          <p:cNvSpPr txBox="1"/>
          <p:nvPr/>
        </p:nvSpPr>
        <p:spPr>
          <a:xfrm>
            <a:off x="257554" y="1306882"/>
            <a:ext cx="92915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"AAAAAAAAAAAAAAAAAAAA"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Ch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'\0'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 = </a:t>
            </a:r>
            <a:r>
              <a:rPr lang="en-US" altLang="zh-CN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getchar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gets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(Array);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"%s %c\n"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Array, Ch);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109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rgbClr val="AA0D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scanf</a:t>
            </a:r>
            <a:r>
              <a:rPr lang="en-US" altLang="zh-CN" dirty="0"/>
              <a:t>("</a:t>
            </a:r>
            <a:r>
              <a:rPr lang="zh-CN" altLang="en-US" dirty="0"/>
              <a:t>格式控制串</a:t>
            </a:r>
            <a:r>
              <a:rPr lang="en-US" altLang="zh-CN" dirty="0"/>
              <a:t>"</a:t>
            </a:r>
            <a:r>
              <a:rPr lang="zh-CN" altLang="en-US" dirty="0"/>
              <a:t>，地址表）</a:t>
            </a:r>
          </a:p>
          <a:p>
            <a:r>
              <a:rPr lang="zh-CN" altLang="en-US" dirty="0"/>
              <a:t>功能：按指定格式从缓冲区读入数据，存入地址表指定的</a:t>
            </a:r>
            <a:br>
              <a:rPr lang="en-US" altLang="zh-CN" dirty="0"/>
            </a:br>
            <a:r>
              <a:rPr lang="zh-CN" altLang="en-US" dirty="0"/>
              <a:t>存储单元中</a:t>
            </a:r>
          </a:p>
          <a:p>
            <a:r>
              <a:rPr lang="zh-CN" altLang="en-US" dirty="0"/>
              <a:t>返值：返回输入数据个数</a:t>
            </a:r>
            <a:endParaRPr lang="en-US" altLang="zh-CN" dirty="0"/>
          </a:p>
          <a:p>
            <a:r>
              <a:rPr lang="zh-CN" altLang="en-US" b="1" dirty="0"/>
              <a:t>注意</a:t>
            </a:r>
            <a:r>
              <a:rPr lang="zh-CN" altLang="en-US" dirty="0"/>
              <a:t>，</a:t>
            </a:r>
            <a:r>
              <a:rPr lang="en-US" altLang="zh-CN" dirty="0" err="1"/>
              <a:t>scanf</a:t>
            </a:r>
            <a:r>
              <a:rPr lang="zh-CN" altLang="en-US" dirty="0"/>
              <a:t>承担了 “</a:t>
            </a:r>
            <a:r>
              <a:rPr lang="zh-CN" altLang="en-US" b="1" dirty="0">
                <a:solidFill>
                  <a:srgbClr val="C00000"/>
                </a:solidFill>
              </a:rPr>
              <a:t>转换</a:t>
            </a:r>
            <a:r>
              <a:rPr lang="zh-CN" altLang="en-US" dirty="0"/>
              <a:t>”功能：输入到缓冲区的都是字符序列，放到具体变量里的都是特定数据类型的码。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scanf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5B0-1942-4F41-B916-85A6F9EC3BB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scanf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5B0-1942-4F41-B916-85A6F9EC3BB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21ABB1-CD59-F248-A47E-3E918C5C1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3"/>
          <a:stretch/>
        </p:blipFill>
        <p:spPr>
          <a:xfrm>
            <a:off x="7256" y="1307084"/>
            <a:ext cx="9144000" cy="510732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229420-0418-A845-99E6-49EE3DA40B56}"/>
              </a:ext>
            </a:extLst>
          </p:cNvPr>
          <p:cNvSpPr txBox="1"/>
          <p:nvPr/>
        </p:nvSpPr>
        <p:spPr>
          <a:xfrm>
            <a:off x="3390796" y="3860745"/>
            <a:ext cx="6124379" cy="2582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说明：</a:t>
            </a:r>
            <a:endParaRPr lang="en-US" altLang="zh-CN" sz="2000" b="1" dirty="0">
              <a:solidFill>
                <a:srgbClr val="C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指令</a:t>
            </a:r>
            <a:r>
              <a:rPr lang="en-US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directive</a:t>
            </a:r>
            <a:r>
              <a:rPr lang="en-US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方括号表示</a:t>
            </a:r>
            <a:r>
              <a:rPr lang="zh-CN" altLang="en-US" b="1" dirty="0">
                <a:solidFill>
                  <a:srgbClr val="00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可选</a:t>
            </a:r>
            <a:r>
              <a:rPr lang="zh-CN" altLang="en-US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，可加可不加，加了有作用</a:t>
            </a:r>
            <a:endParaRPr lang="en-US" altLang="zh-CN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最大域宽度</a:t>
            </a:r>
            <a:r>
              <a:rPr lang="en-US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maximum field width</a:t>
            </a:r>
            <a:r>
              <a:rPr lang="en-US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长度修饰符（</a:t>
            </a:r>
            <a:r>
              <a:rPr lang="en-US" altLang="zh-CN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length-modifier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b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转换说明符（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conversion-specifier</a:t>
            </a:r>
            <a:r>
              <a:rPr lang="zh-CN" altLang="en-US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63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格式字符串中的</a:t>
            </a:r>
            <a:r>
              <a:rPr lang="en-US" altLang="zh-CN" dirty="0"/>
              <a:t>white-</a:t>
            </a:r>
            <a:r>
              <a:rPr lang="en-US" altLang="zh-CN" dirty="0" err="1"/>
              <a:t>sapce</a:t>
            </a:r>
            <a:r>
              <a:rPr lang="zh-CN" altLang="en-US" dirty="0"/>
              <a:t>指令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5B0-1942-4F41-B916-85A6F9EC3BB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48329C-C9E7-CC43-94E9-EE762895A4EE}"/>
              </a:ext>
            </a:extLst>
          </p:cNvPr>
          <p:cNvSpPr txBox="1"/>
          <p:nvPr/>
        </p:nvSpPr>
        <p:spPr>
          <a:xfrm>
            <a:off x="374417" y="1303474"/>
            <a:ext cx="8526515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由白字符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(white-space)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构成的指令，</a:t>
            </a:r>
            <a:r>
              <a:rPr lang="zh-CN" altLang="en-US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缓冲区头部尚未读取的</a:t>
            </a: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个或多个连续的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white-</a:t>
            </a:r>
            <a:r>
              <a:rPr lang="en-US" altLang="zh-CN" sz="24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sapce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字符，直到碰到第一个非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white-</a:t>
            </a:r>
            <a:r>
              <a:rPr lang="en-US" altLang="zh-CN" sz="24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sapce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的字符停止（不删除也不读取这一字符）。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5F56DD-464C-2845-9FD7-7EB7A3ABAFEE}"/>
              </a:ext>
            </a:extLst>
          </p:cNvPr>
          <p:cNvSpPr txBox="1"/>
          <p:nvPr/>
        </p:nvSpPr>
        <p:spPr>
          <a:xfrm>
            <a:off x="806669" y="3221798"/>
            <a:ext cx="70525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Ch =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'\0'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%c"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&amp;Ch);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"%c\n"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Ch);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C2F0811-D704-934B-8571-8405D487A296}"/>
              </a:ext>
            </a:extLst>
          </p:cNvPr>
          <p:cNvSpPr txBox="1">
            <a:spLocks noChangeArrowheads="1"/>
          </p:cNvSpPr>
          <p:nvPr/>
        </p:nvSpPr>
        <p:spPr>
          <a:xfrm>
            <a:off x="384876" y="4788397"/>
            <a:ext cx="8759124" cy="2069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如果输入</a:t>
            </a:r>
            <a:r>
              <a:rPr lang="en-US" altLang="zh-CN" sz="2000" dirty="0"/>
              <a:t>1</a:t>
            </a:r>
            <a:r>
              <a:rPr lang="zh-CN" altLang="en-US" sz="2000" dirty="0"/>
              <a:t>或多个</a:t>
            </a:r>
            <a:r>
              <a:rPr lang="en-US" altLang="zh-CN" sz="2000" dirty="0"/>
              <a:t>Enter/Tab/</a:t>
            </a:r>
            <a:r>
              <a:rPr lang="zh-CN" altLang="en-US" sz="2000" dirty="0"/>
              <a:t>空格、</a:t>
            </a:r>
            <a:r>
              <a:rPr lang="en-US" altLang="zh-CN" sz="2000" dirty="0"/>
              <a:t>6</a:t>
            </a:r>
            <a:r>
              <a:rPr lang="zh-CN" altLang="en-US" sz="2000" dirty="0"/>
              <a:t>、</a:t>
            </a:r>
            <a:r>
              <a:rPr lang="en-US" altLang="zh-CN" sz="2000" dirty="0"/>
              <a:t>Enter</a:t>
            </a:r>
            <a:r>
              <a:rPr lang="zh-CN" altLang="en-US" sz="2000" dirty="0"/>
              <a:t>，代码执行结束时，缓冲区中有多少个字符？是什么？</a:t>
            </a:r>
            <a:r>
              <a:rPr lang="en-US" altLang="zh-CN" sz="2000" dirty="0"/>
              <a:t>Ch</a:t>
            </a:r>
            <a:r>
              <a:rPr lang="zh-CN" altLang="en-US" sz="2000" dirty="0"/>
              <a:t>里是什么？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直接输入</a:t>
            </a:r>
            <a:r>
              <a:rPr lang="en-US" altLang="zh-CN" sz="2000" dirty="0"/>
              <a:t>Enter</a:t>
            </a:r>
            <a:r>
              <a:rPr lang="zh-CN" altLang="en-US" sz="2000" dirty="0"/>
              <a:t>会怎样？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4218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</a:t>
            </a:r>
            <a:r>
              <a:rPr lang="zh-CN" altLang="en-US" dirty="0"/>
              <a:t>格式字符串中的普通指令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5B0-1942-4F41-B916-85A6F9EC3BB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48329C-C9E7-CC43-94E9-EE762895A4EE}"/>
              </a:ext>
            </a:extLst>
          </p:cNvPr>
          <p:cNvSpPr txBox="1"/>
          <p:nvPr/>
        </p:nvSpPr>
        <p:spPr>
          <a:xfrm>
            <a:off x="374417" y="1141424"/>
            <a:ext cx="8526515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由普通字符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非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也非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white-space)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构成的指令，</a:t>
            </a:r>
            <a:r>
              <a:rPr lang="zh-CN" altLang="en-US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检测缓冲区第一个未读字符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，是否与指令字符相同：相同，则删除缓冲区中这一字符；不同，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缓冲区中第一字符保持未读状态，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结束整个</a:t>
            </a:r>
            <a:r>
              <a:rPr lang="en-US" altLang="zh-CN" sz="24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scan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的执行，不管是否还有后续指令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5F56DD-464C-2845-9FD7-7EB7A3ABAFEE}"/>
              </a:ext>
            </a:extLst>
          </p:cNvPr>
          <p:cNvSpPr txBox="1"/>
          <p:nvPr/>
        </p:nvSpPr>
        <p:spPr>
          <a:xfrm>
            <a:off x="806669" y="3256158"/>
            <a:ext cx="70525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Ch =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'\0'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k%c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&amp;Ch);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"%c\n"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Ch);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C2F0811-D704-934B-8571-8405D487A296}"/>
              </a:ext>
            </a:extLst>
          </p:cNvPr>
          <p:cNvSpPr txBox="1">
            <a:spLocks noChangeArrowheads="1"/>
          </p:cNvSpPr>
          <p:nvPr/>
        </p:nvSpPr>
        <p:spPr>
          <a:xfrm>
            <a:off x="384876" y="4788397"/>
            <a:ext cx="8759124" cy="2069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如果输入</a:t>
            </a:r>
            <a:r>
              <a:rPr lang="en-US" altLang="zh-CN" sz="2000" dirty="0"/>
              <a:t>k</a:t>
            </a:r>
            <a:r>
              <a:rPr lang="zh-CN" altLang="en-US" sz="2000" dirty="0"/>
              <a:t>、</a:t>
            </a:r>
            <a:r>
              <a:rPr lang="en-US" altLang="zh-CN" sz="2000" dirty="0"/>
              <a:t>6</a:t>
            </a:r>
            <a:r>
              <a:rPr lang="zh-CN" altLang="en-US" sz="2000" dirty="0"/>
              <a:t>、</a:t>
            </a:r>
            <a:r>
              <a:rPr lang="en-US" altLang="zh-CN" sz="2000" dirty="0"/>
              <a:t>Enter</a:t>
            </a:r>
            <a:r>
              <a:rPr lang="zh-CN" altLang="en-US" sz="2000" dirty="0"/>
              <a:t>，代码执行结束时，缓冲区中有多少个字符？是什么？</a:t>
            </a:r>
            <a:r>
              <a:rPr lang="en-US" altLang="zh-CN" sz="2000" dirty="0"/>
              <a:t>Ch</a:t>
            </a:r>
            <a:r>
              <a:rPr lang="zh-CN" altLang="en-US" sz="2000" dirty="0"/>
              <a:t>里是什么？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直接输入</a:t>
            </a:r>
            <a:r>
              <a:rPr lang="en-US" altLang="zh-CN" sz="2000" dirty="0"/>
              <a:t>6</a:t>
            </a:r>
            <a:r>
              <a:rPr lang="zh-CN" altLang="en-US" sz="2000" dirty="0"/>
              <a:t>、</a:t>
            </a:r>
            <a:r>
              <a:rPr lang="en-US" altLang="zh-CN" sz="2000" dirty="0"/>
              <a:t>Enter</a:t>
            </a:r>
            <a:r>
              <a:rPr lang="zh-CN" altLang="en-US" sz="2000" dirty="0"/>
              <a:t>会怎样？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9394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格式字符串中的转换指令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5B0-1942-4F41-B916-85A6F9EC3BB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48329C-C9E7-CC43-94E9-EE762895A4EE}"/>
              </a:ext>
            </a:extLst>
          </p:cNvPr>
          <p:cNvSpPr txBox="1"/>
          <p:nvPr/>
        </p:nvSpPr>
        <p:spPr>
          <a:xfrm>
            <a:off x="374417" y="1141424"/>
            <a:ext cx="8526515" cy="3766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开头（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从缓冲区中匹配一个字符序列，并执行“转换”。</a:t>
            </a:r>
            <a:endParaRPr lang="en-US" altLang="zh-CN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>
                <a:solidFill>
                  <a:srgbClr val="FF2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sz="1800" dirty="0">
                <a:solidFill>
                  <a:srgbClr val="0233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[*][maximum field width][length-modifier]</a:t>
            </a:r>
            <a:r>
              <a:rPr lang="en-US" altLang="zh-CN" sz="1800" dirty="0">
                <a:solidFill>
                  <a:srgbClr val="FF2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conversion-specifier </a:t>
            </a:r>
          </a:p>
          <a:p>
            <a:pPr algn="ctr"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会自动跳过缓冲区头部未读的</a:t>
            </a: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white-space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自动跳过缓冲区头部连续的、不限长度的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white-space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不跳过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white-space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特殊情况：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%c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%n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%[</a:t>
            </a:r>
          </a:p>
        </p:txBody>
      </p:sp>
    </p:spTree>
    <p:extLst>
      <p:ext uri="{BB962C8B-B14F-4D97-AF65-F5344CB8AC3E}">
        <p14:creationId xmlns:p14="http://schemas.microsoft.com/office/powerpoint/2010/main" val="75732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格式字符串中的转换指令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5B0-1942-4F41-B916-85A6F9EC3BB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48329C-C9E7-CC43-94E9-EE762895A4EE}"/>
              </a:ext>
            </a:extLst>
          </p:cNvPr>
          <p:cNvSpPr txBox="1"/>
          <p:nvPr/>
        </p:nvSpPr>
        <p:spPr>
          <a:xfrm>
            <a:off x="374417" y="1141424"/>
            <a:ext cx="8526515" cy="3766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开头（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从缓冲区中匹配一个字符序列，并执行“转换”。</a:t>
            </a:r>
            <a:endParaRPr lang="en-US" altLang="zh-CN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>
                <a:solidFill>
                  <a:srgbClr val="FF2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sz="1800" dirty="0">
                <a:solidFill>
                  <a:srgbClr val="0233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[*][maximum field width][length-modifier]</a:t>
            </a:r>
            <a:r>
              <a:rPr lang="en-US" altLang="zh-CN" sz="1800" dirty="0">
                <a:solidFill>
                  <a:srgbClr val="FF2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conversion-specifier </a:t>
            </a:r>
          </a:p>
          <a:p>
            <a:pPr algn="ctr"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赋值抑制字符 </a:t>
            </a:r>
            <a:r>
              <a:rPr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conversion-specifier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读取缓冲区序列，然后丢弃。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并不需要对应的变量地址，因为不执行赋值</a:t>
            </a:r>
            <a:endParaRPr lang="en-US" altLang="zh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49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377371" y="1348269"/>
            <a:ext cx="8403771" cy="1207456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语言无</a:t>
            </a:r>
            <a:r>
              <a:rPr lang="en-US" altLang="zh-CN" dirty="0"/>
              <a:t>I/O</a:t>
            </a:r>
            <a:r>
              <a:rPr lang="zh-CN" altLang="en-US" dirty="0"/>
              <a:t>语句，</a:t>
            </a:r>
            <a:r>
              <a:rPr lang="en-US" altLang="zh-CN" dirty="0"/>
              <a:t>I/O</a:t>
            </a:r>
            <a:r>
              <a:rPr lang="zh-CN" altLang="en-US" dirty="0"/>
              <a:t>操作由函数实现</a:t>
            </a:r>
          </a:p>
          <a:p>
            <a:r>
              <a:rPr lang="zh-CN" altLang="en-US" dirty="0"/>
              <a:t> </a:t>
            </a:r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语言中只有缓存输入</a:t>
            </a: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838926" y="3368128"/>
            <a:ext cx="1535688" cy="340735"/>
          </a:xfrm>
          <a:prstGeom prst="rect">
            <a:avLst/>
          </a:prstGeom>
          <a:solidFill>
            <a:srgbClr val="336699"/>
          </a:solidFill>
          <a:ln w="3175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2539852" y="2841765"/>
            <a:ext cx="513694" cy="1325620"/>
          </a:xfrm>
          <a:prstGeom prst="rect">
            <a:avLst/>
          </a:prstGeom>
          <a:solidFill>
            <a:srgbClr val="336699"/>
          </a:solidFill>
          <a:ln w="3175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dirty="0"/>
              <a:t>只有缓冲型</a:t>
            </a:r>
          </a:p>
        </p:txBody>
      </p:sp>
      <p:sp>
        <p:nvSpPr>
          <p:cNvPr id="13" name="Text Box 50"/>
          <p:cNvSpPr txBox="1">
            <a:spLocks noChangeArrowheads="1"/>
          </p:cNvSpPr>
          <p:nvPr/>
        </p:nvSpPr>
        <p:spPr bwMode="auto">
          <a:xfrm>
            <a:off x="3671249" y="3042634"/>
            <a:ext cx="2185456" cy="340735"/>
          </a:xfrm>
          <a:prstGeom prst="rect">
            <a:avLst/>
          </a:prstGeom>
          <a:solidFill>
            <a:srgbClr val="336699"/>
          </a:solidFill>
          <a:ln w="3175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混合型</a:t>
            </a:r>
            <a:r>
              <a:rPr lang="en-US" altLang="zh-CN" dirty="0"/>
              <a:t>: 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3708533" y="3653407"/>
            <a:ext cx="860480" cy="340735"/>
          </a:xfrm>
          <a:prstGeom prst="rect">
            <a:avLst/>
          </a:prstGeom>
          <a:solidFill>
            <a:srgbClr val="336699"/>
          </a:solidFill>
          <a:ln w="3175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/>
              <a:t>字符型</a:t>
            </a:r>
          </a:p>
        </p:txBody>
      </p:sp>
      <p:sp>
        <p:nvSpPr>
          <p:cNvPr id="17" name="Text Box 54"/>
          <p:cNvSpPr txBox="1">
            <a:spLocks noChangeArrowheads="1"/>
          </p:cNvSpPr>
          <p:nvPr/>
        </p:nvSpPr>
        <p:spPr bwMode="auto">
          <a:xfrm>
            <a:off x="4868952" y="3433847"/>
            <a:ext cx="987753" cy="340735"/>
          </a:xfrm>
          <a:prstGeom prst="rect">
            <a:avLst/>
          </a:prstGeom>
          <a:solidFill>
            <a:srgbClr val="336699"/>
          </a:solidFill>
          <a:ln w="3175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r>
              <a:rPr lang="en-US" altLang="zh-CN"/>
              <a:t>getchar()</a:t>
            </a:r>
          </a:p>
        </p:txBody>
      </p:sp>
      <p:sp>
        <p:nvSpPr>
          <p:cNvPr id="18" name="Text Box 55"/>
          <p:cNvSpPr txBox="1">
            <a:spLocks noChangeArrowheads="1"/>
          </p:cNvSpPr>
          <p:nvPr/>
        </p:nvSpPr>
        <p:spPr bwMode="auto">
          <a:xfrm>
            <a:off x="4889173" y="3825174"/>
            <a:ext cx="981657" cy="340735"/>
          </a:xfrm>
          <a:prstGeom prst="rect">
            <a:avLst/>
          </a:prstGeom>
          <a:solidFill>
            <a:srgbClr val="336699"/>
          </a:solidFill>
          <a:ln w="3175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r>
              <a:rPr lang="en-US" altLang="zh-CN"/>
              <a:t>gets()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8118-8F4B-4FFD-B35D-B5A0F4CA1CF1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3576" y="6414407"/>
            <a:ext cx="2192288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7" name="Left Brace 46"/>
          <p:cNvSpPr/>
          <p:nvPr/>
        </p:nvSpPr>
        <p:spPr>
          <a:xfrm>
            <a:off x="4670044" y="3538540"/>
            <a:ext cx="161406" cy="417783"/>
          </a:xfrm>
          <a:prstGeom prst="leftBrace">
            <a:avLst>
              <a:gd name="adj1" fmla="val 40221"/>
              <a:gd name="adj2" fmla="val 50000"/>
            </a:avLst>
          </a:prstGeom>
          <a:ln w="28575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Left Brace 49"/>
          <p:cNvSpPr/>
          <p:nvPr/>
        </p:nvSpPr>
        <p:spPr>
          <a:xfrm>
            <a:off x="3381889" y="3191983"/>
            <a:ext cx="161406" cy="611677"/>
          </a:xfrm>
          <a:prstGeom prst="leftBrace">
            <a:avLst>
              <a:gd name="adj1" fmla="val 40221"/>
              <a:gd name="adj2" fmla="val 50000"/>
            </a:avLst>
          </a:prstGeom>
          <a:ln w="28575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013823" y="30182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既可输入字符也可输入数值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13823" y="34526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输入一个字符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13823" y="38309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输入一个字符串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BD2D5F-451D-F64B-9AB6-E810B2957190}"/>
              </a:ext>
            </a:extLst>
          </p:cNvPr>
          <p:cNvSpPr/>
          <p:nvPr/>
        </p:nvSpPr>
        <p:spPr>
          <a:xfrm>
            <a:off x="2156974" y="5221821"/>
            <a:ext cx="520764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什么是“缓存”？，如何“缓存”？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67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格式字符串中的转换指令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5B0-1942-4F41-B916-85A6F9EC3BB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48329C-C9E7-CC43-94E9-EE762895A4EE}"/>
              </a:ext>
            </a:extLst>
          </p:cNvPr>
          <p:cNvSpPr txBox="1"/>
          <p:nvPr/>
        </p:nvSpPr>
        <p:spPr>
          <a:xfrm>
            <a:off x="374417" y="1141424"/>
            <a:ext cx="8526515" cy="4874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开头（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从缓冲区中匹配一个字符序列，并执行“转换”。</a:t>
            </a:r>
            <a:endParaRPr lang="en-US" altLang="zh-CN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>
                <a:solidFill>
                  <a:srgbClr val="FF2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sz="1800" dirty="0">
                <a:solidFill>
                  <a:srgbClr val="0233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[*][maximum field width][length-modifier]</a:t>
            </a:r>
            <a:r>
              <a:rPr lang="en-US" altLang="zh-CN" sz="1800" dirty="0">
                <a:solidFill>
                  <a:srgbClr val="FF23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conversion-specifier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最大读取字符数量</a:t>
            </a:r>
            <a:r>
              <a:rPr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maximum</a:t>
            </a:r>
            <a:r>
              <a:rPr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field</a:t>
            </a:r>
            <a:r>
              <a:rPr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MFW</a:t>
            </a:r>
            <a:r>
              <a:rPr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最多从缓冲区中读取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匹配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转换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丢弃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MFW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个字符。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不给出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MFW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时，读取长度以符合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conversion-specifier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的最大字符数为准。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不可对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%c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添加非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MFW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，这种行为很复杂，如有精力，可以参看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↓</a:t>
            </a:r>
            <a:endParaRPr lang="en-US" altLang="zh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49C3D5-A766-5D46-8A7C-C0AB9CDC4CD2}"/>
              </a:ext>
            </a:extLst>
          </p:cNvPr>
          <p:cNvSpPr txBox="1"/>
          <p:nvPr/>
        </p:nvSpPr>
        <p:spPr>
          <a:xfrm>
            <a:off x="1156587" y="5898520"/>
            <a:ext cx="7402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https://segmentfault.com/q/1010000016700855?utm_source=tag-newest</a:t>
            </a:r>
          </a:p>
        </p:txBody>
      </p:sp>
    </p:spTree>
    <p:extLst>
      <p:ext uri="{BB962C8B-B14F-4D97-AF65-F5344CB8AC3E}">
        <p14:creationId xmlns:p14="http://schemas.microsoft.com/office/powerpoint/2010/main" val="169432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 </a:t>
            </a:r>
            <a:r>
              <a:rPr lang="zh-CN" altLang="en-US" dirty="0"/>
              <a:t>整数类型</a:t>
            </a:r>
            <a:r>
              <a:rPr lang="en-US" altLang="zh-CN" dirty="0"/>
              <a:t>conversion-specifier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5B0-1942-4F41-B916-85A6F9EC3BB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96E85E0-E98F-C84F-92E4-F4BC6561AE6E}"/>
              </a:ext>
            </a:extLst>
          </p:cNvPr>
          <p:cNvGraphicFramePr>
            <a:graphicFrameLocks noGrp="1"/>
          </p:cNvGraphicFramePr>
          <p:nvPr/>
        </p:nvGraphicFramePr>
        <p:xfrm>
          <a:off x="555566" y="1652115"/>
          <a:ext cx="8225576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30">
                  <a:extLst>
                    <a:ext uri="{9D8B030D-6E8A-4147-A177-3AD203B41FA5}">
                      <a16:colId xmlns:a16="http://schemas.microsoft.com/office/drawing/2014/main" val="1237376660"/>
                    </a:ext>
                  </a:extLst>
                </a:gridCol>
                <a:gridCol w="1103641">
                  <a:extLst>
                    <a:ext uri="{9D8B030D-6E8A-4147-A177-3AD203B41FA5}">
                      <a16:colId xmlns:a16="http://schemas.microsoft.com/office/drawing/2014/main" val="291183912"/>
                    </a:ext>
                  </a:extLst>
                </a:gridCol>
                <a:gridCol w="5266481">
                  <a:extLst>
                    <a:ext uri="{9D8B030D-6E8A-4147-A177-3AD203B41FA5}">
                      <a16:colId xmlns:a16="http://schemas.microsoft.com/office/drawing/2014/main" val="2107739421"/>
                    </a:ext>
                  </a:extLst>
                </a:gridCol>
                <a:gridCol w="1199724">
                  <a:extLst>
                    <a:ext uri="{9D8B030D-6E8A-4147-A177-3AD203B41FA5}">
                      <a16:colId xmlns:a16="http://schemas.microsoft.com/office/drawing/2014/main" val="1753018325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输入进制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输入匹配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建议输出变量类型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17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%d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首字符可以是</a:t>
                      </a:r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正负号</a:t>
                      </a:r>
                      <a:endParaRPr lang="en-US" altLang="zh-CN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除正负号外，连续多个的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'0'~'9'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signed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0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%u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首字符可以是</a:t>
                      </a:r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正负号</a:t>
                      </a:r>
                      <a:endParaRPr lang="en-US" altLang="zh-CN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除正负号外，连续多个的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'0'~'9'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unsigned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1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%o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首字符可以是</a:t>
                      </a:r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正负号</a:t>
                      </a:r>
                      <a:endParaRPr lang="en-US" altLang="zh-CN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之后可以是</a:t>
                      </a:r>
                      <a:r>
                        <a:rPr lang="en-US" altLang="zh-CN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'0',</a:t>
                      </a:r>
                      <a:r>
                        <a:rPr lang="zh-CN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lang="en-US" altLang="zh-CN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进制，也可以没有</a:t>
                      </a:r>
                      <a:endParaRPr lang="en-US" altLang="zh-CN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后接连续多个的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'0'~'7'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unsigned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9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%x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首字符可以是</a:t>
                      </a:r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正负号</a:t>
                      </a:r>
                      <a:endParaRPr lang="en-US" altLang="zh-CN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之后可以是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"0x"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或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"0X"</a:t>
                      </a:r>
                      <a:r>
                        <a:rPr lang="en-US" altLang="zh-CN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',</a:t>
                      </a:r>
                      <a:r>
                        <a:rPr lang="zh-CN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lang="en-US" altLang="zh-CN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进制，也可以没有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后接连续多个的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'0'~'9'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'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a'~'f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'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'A'~'F'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unsigned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92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自动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前面几种都可以，自动判断进制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signed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9640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4F3FE32-532D-D24D-997F-4D4182650CAE}"/>
              </a:ext>
            </a:extLst>
          </p:cNvPr>
          <p:cNvSpPr/>
          <p:nvPr/>
        </p:nvSpPr>
        <p:spPr>
          <a:xfrm>
            <a:off x="1747788" y="1170283"/>
            <a:ext cx="5841132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本质都是字符序列转换成整型补码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50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 </a:t>
            </a:r>
            <a:r>
              <a:rPr lang="zh-CN" altLang="en-US" dirty="0"/>
              <a:t>整数类型</a:t>
            </a:r>
            <a:r>
              <a:rPr lang="en-US" altLang="zh-CN" dirty="0"/>
              <a:t>conversion-specifier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5B0-1942-4F41-B916-85A6F9EC3BB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96E85E0-E98F-C84F-92E4-F4BC6561A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97394"/>
              </p:ext>
            </p:extLst>
          </p:nvPr>
        </p:nvGraphicFramePr>
        <p:xfrm>
          <a:off x="1909804" y="1736621"/>
          <a:ext cx="506590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324">
                  <a:extLst>
                    <a:ext uri="{9D8B030D-6E8A-4147-A177-3AD203B41FA5}">
                      <a16:colId xmlns:a16="http://schemas.microsoft.com/office/drawing/2014/main" val="1237376660"/>
                    </a:ext>
                  </a:extLst>
                </a:gridCol>
                <a:gridCol w="3275578">
                  <a:extLst>
                    <a:ext uri="{9D8B030D-6E8A-4147-A177-3AD203B41FA5}">
                      <a16:colId xmlns:a16="http://schemas.microsoft.com/office/drawing/2014/main" val="1753018325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转换长度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17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hh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char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0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short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1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long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9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ll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long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long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92143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4F3FE32-532D-D24D-997F-4D4182650CAE}"/>
              </a:ext>
            </a:extLst>
          </p:cNvPr>
          <p:cNvSpPr/>
          <p:nvPr/>
        </p:nvSpPr>
        <p:spPr>
          <a:xfrm>
            <a:off x="1" y="1170283"/>
            <a:ext cx="9144000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%d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%u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%o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%x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sz="24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配合</a:t>
            </a:r>
            <a:r>
              <a:rPr lang="en-US" altLang="zh-CN" sz="2400" b="1" dirty="0">
                <a:solidFill>
                  <a:srgbClr val="0233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length-modifier</a:t>
            </a:r>
            <a:r>
              <a:rPr lang="zh-CN" altLang="en-US" sz="2400" b="1" dirty="0">
                <a:solidFill>
                  <a:srgbClr val="0233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233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LM</a:t>
            </a:r>
            <a:r>
              <a:rPr lang="zh-CN" altLang="en-US" sz="2400" b="1" dirty="0">
                <a:solidFill>
                  <a:srgbClr val="0233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CA43CD-F091-2541-A964-F7ECCD278946}"/>
              </a:ext>
            </a:extLst>
          </p:cNvPr>
          <p:cNvSpPr txBox="1"/>
          <p:nvPr/>
        </p:nvSpPr>
        <p:spPr>
          <a:xfrm>
            <a:off x="605910" y="3731874"/>
            <a:ext cx="1244279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sz="1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hhd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sz="1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hd</a:t>
            </a:r>
            <a:endParaRPr lang="en-US" altLang="zh-CN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%d</a:t>
            </a:r>
            <a:endParaRPr lang="en-US" altLang="zh-CN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ld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sz="1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lld</a:t>
            </a:r>
            <a:endParaRPr lang="en-US" altLang="zh-CN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进制</a:t>
            </a:r>
            <a:endParaRPr lang="en-US" altLang="zh-CN" sz="18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9429F8-E99B-4B49-A33F-0683D6AEFBA2}"/>
              </a:ext>
            </a:extLst>
          </p:cNvPr>
          <p:cNvSpPr txBox="1"/>
          <p:nvPr/>
        </p:nvSpPr>
        <p:spPr>
          <a:xfrm>
            <a:off x="5981625" y="3731874"/>
            <a:ext cx="1244279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sz="1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hhu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%hu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%u</a:t>
            </a:r>
            <a:endParaRPr lang="en-US" altLang="zh-CN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lu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sz="1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llu</a:t>
            </a:r>
            <a:endParaRPr lang="en-US" altLang="zh-CN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进制</a:t>
            </a:r>
            <a:endParaRPr lang="en-US" altLang="zh-CN" sz="18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B8997A-7623-694A-A649-805135AF7AA0}"/>
              </a:ext>
            </a:extLst>
          </p:cNvPr>
          <p:cNvSpPr txBox="1"/>
          <p:nvPr/>
        </p:nvSpPr>
        <p:spPr>
          <a:xfrm>
            <a:off x="6862256" y="3731874"/>
            <a:ext cx="1244279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sz="1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hho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%ho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%o</a:t>
            </a:r>
            <a:endParaRPr lang="en-US" altLang="zh-CN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%lo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sz="1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llo</a:t>
            </a:r>
            <a:endParaRPr lang="en-US" altLang="zh-CN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进制</a:t>
            </a:r>
            <a:endParaRPr lang="en-US" altLang="zh-CN" sz="18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06D165-8ABA-E14F-8574-ED14DE8EBD04}"/>
              </a:ext>
            </a:extLst>
          </p:cNvPr>
          <p:cNvSpPr txBox="1"/>
          <p:nvPr/>
        </p:nvSpPr>
        <p:spPr>
          <a:xfrm>
            <a:off x="7742887" y="3731874"/>
            <a:ext cx="1244279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sz="1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hhx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%hx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%x</a:t>
            </a:r>
            <a:endParaRPr lang="en-US" altLang="zh-CN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%lx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sz="1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llx</a:t>
            </a:r>
            <a:endParaRPr lang="en-US" altLang="zh-CN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进制</a:t>
            </a:r>
            <a:endParaRPr lang="en-US" altLang="zh-CN" sz="18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571DE9-88BA-6549-9568-498ECD6889C1}"/>
              </a:ext>
            </a:extLst>
          </p:cNvPr>
          <p:cNvSpPr txBox="1"/>
          <p:nvPr/>
        </p:nvSpPr>
        <p:spPr>
          <a:xfrm>
            <a:off x="1702054" y="3731874"/>
            <a:ext cx="1244279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sz="1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hhi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%hi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lang="en-US" altLang="zh-CN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%li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en-US" altLang="zh-CN" sz="1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lli</a:t>
            </a:r>
            <a:endParaRPr lang="en-US" altLang="zh-CN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进制自动</a:t>
            </a:r>
            <a:endParaRPr lang="en-US" altLang="zh-CN" sz="18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56077C-6378-7141-B005-720F06C8DEAA}"/>
              </a:ext>
            </a:extLst>
          </p:cNvPr>
          <p:cNvSpPr txBox="1"/>
          <p:nvPr/>
        </p:nvSpPr>
        <p:spPr>
          <a:xfrm>
            <a:off x="3246709" y="3681822"/>
            <a:ext cx="2392091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char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short</a:t>
            </a:r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endParaRPr lang="en-US" altLang="zh-CN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</a:p>
          <a:p>
            <a:pPr algn="ctr">
              <a:lnSpc>
                <a:spcPct val="150000"/>
              </a:lnSpc>
            </a:pP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long</a:t>
            </a:r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long</a:t>
            </a:r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singed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|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endParaRPr lang="en-US" altLang="zh-CN" sz="18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左箭头 15">
            <a:extLst>
              <a:ext uri="{FF2B5EF4-FFF2-40B4-BE49-F238E27FC236}">
                <a16:creationId xmlns:a16="http://schemas.microsoft.com/office/drawing/2014/main" id="{BC951E81-2DC0-DF49-8D37-DCF08B5E3DD2}"/>
              </a:ext>
            </a:extLst>
          </p:cNvPr>
          <p:cNvSpPr/>
          <p:nvPr/>
        </p:nvSpPr>
        <p:spPr>
          <a:xfrm>
            <a:off x="2986278" y="4782189"/>
            <a:ext cx="520861" cy="335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左箭头 16">
            <a:extLst>
              <a:ext uri="{FF2B5EF4-FFF2-40B4-BE49-F238E27FC236}">
                <a16:creationId xmlns:a16="http://schemas.microsoft.com/office/drawing/2014/main" id="{B3E07BB4-5F97-A547-BAED-BA74962CC544}"/>
              </a:ext>
            </a:extLst>
          </p:cNvPr>
          <p:cNvSpPr/>
          <p:nvPr/>
        </p:nvSpPr>
        <p:spPr>
          <a:xfrm rot="10800000">
            <a:off x="5202272" y="4832241"/>
            <a:ext cx="520861" cy="335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153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 </a:t>
            </a:r>
            <a:r>
              <a:rPr lang="zh-CN" altLang="en-US" dirty="0"/>
              <a:t>整数类型</a:t>
            </a:r>
            <a:r>
              <a:rPr lang="en-US" altLang="zh-CN" dirty="0"/>
              <a:t>conversion-specifier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5B0-1942-4F41-B916-85A6F9EC3BB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F3FE32-532D-D24D-997F-4D4182650CAE}"/>
              </a:ext>
            </a:extLst>
          </p:cNvPr>
          <p:cNvSpPr/>
          <p:nvPr/>
        </p:nvSpPr>
        <p:spPr>
          <a:xfrm>
            <a:off x="1" y="1170283"/>
            <a:ext cx="9144000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整型转换过程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156D6A-88E4-ED48-907B-D55B3DD53A56}"/>
              </a:ext>
            </a:extLst>
          </p:cNvPr>
          <p:cNvSpPr/>
          <p:nvPr/>
        </p:nvSpPr>
        <p:spPr>
          <a:xfrm>
            <a:off x="319995" y="1336420"/>
            <a:ext cx="197927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缓冲区字节序列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A87E2C-D3BE-4B46-8987-4E69B4A369DC}"/>
              </a:ext>
            </a:extLst>
          </p:cNvPr>
          <p:cNvSpPr/>
          <p:nvPr/>
        </p:nvSpPr>
        <p:spPr>
          <a:xfrm>
            <a:off x="1100171" y="2736657"/>
            <a:ext cx="5280930" cy="89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转化为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如果超出了其最大表示范围，取最大或最小值</a:t>
            </a: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986331F0-7CC9-234A-9CB2-5C8B1E31CC7E}"/>
              </a:ext>
            </a:extLst>
          </p:cNvPr>
          <p:cNvSpPr/>
          <p:nvPr/>
        </p:nvSpPr>
        <p:spPr>
          <a:xfrm>
            <a:off x="1416139" y="1872339"/>
            <a:ext cx="508710" cy="743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619EBAA-C293-8548-AFA2-D4000B7B4720}"/>
              </a:ext>
            </a:extLst>
          </p:cNvPr>
          <p:cNvSpPr txBox="1"/>
          <p:nvPr/>
        </p:nvSpPr>
        <p:spPr>
          <a:xfrm>
            <a:off x="2016501" y="1813327"/>
            <a:ext cx="65522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读取连续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个，可以构成带符号整数（数学意义的整数，不考虑是否超出表示范围）的字符序列，当存在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MFW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时，最多读取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MFW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个字符。如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，匹配失败，结束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scanf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执行。</a:t>
            </a: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BA368495-F3F9-3F4B-90B1-A6CA2055A7B8}"/>
              </a:ext>
            </a:extLst>
          </p:cNvPr>
          <p:cNvSpPr/>
          <p:nvPr/>
        </p:nvSpPr>
        <p:spPr>
          <a:xfrm>
            <a:off x="3486281" y="3690977"/>
            <a:ext cx="508710" cy="743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344134-CE83-FD41-9E86-437962ABCCE0}"/>
              </a:ext>
            </a:extLst>
          </p:cNvPr>
          <p:cNvSpPr/>
          <p:nvPr/>
        </p:nvSpPr>
        <p:spPr>
          <a:xfrm>
            <a:off x="3740636" y="4501792"/>
            <a:ext cx="2129741" cy="47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BDF529-F56B-3241-8B20-60563ED4E5FB}"/>
              </a:ext>
            </a:extLst>
          </p:cNvPr>
          <p:cNvSpPr txBox="1"/>
          <p:nvPr/>
        </p:nvSpPr>
        <p:spPr>
          <a:xfrm>
            <a:off x="4086170" y="3868989"/>
            <a:ext cx="2078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截取补码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29AF925-1203-FD46-A378-225F081202D4}"/>
              </a:ext>
            </a:extLst>
          </p:cNvPr>
          <p:cNvSpPr/>
          <p:nvPr/>
        </p:nvSpPr>
        <p:spPr>
          <a:xfrm>
            <a:off x="4826355" y="5833959"/>
            <a:ext cx="2129741" cy="47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真正的变量</a:t>
            </a:r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090C019C-1DF8-C04A-9D1A-0586886DEEF3}"/>
              </a:ext>
            </a:extLst>
          </p:cNvPr>
          <p:cNvSpPr/>
          <p:nvPr/>
        </p:nvSpPr>
        <p:spPr>
          <a:xfrm>
            <a:off x="4572000" y="5024282"/>
            <a:ext cx="508710" cy="743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2D7FB4-8538-6C41-8222-F39D7AC671C6}"/>
              </a:ext>
            </a:extLst>
          </p:cNvPr>
          <p:cNvSpPr txBox="1"/>
          <p:nvPr/>
        </p:nvSpPr>
        <p:spPr>
          <a:xfrm>
            <a:off x="5125402" y="5192309"/>
            <a:ext cx="2078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拷贝补码</a:t>
            </a:r>
          </a:p>
        </p:txBody>
      </p:sp>
    </p:spTree>
    <p:extLst>
      <p:ext uri="{BB962C8B-B14F-4D97-AF65-F5344CB8AC3E}">
        <p14:creationId xmlns:p14="http://schemas.microsoft.com/office/powerpoint/2010/main" val="2151148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3.5 </a:t>
            </a:r>
            <a:r>
              <a:rPr lang="zh-CN" altLang="en-US" dirty="0"/>
              <a:t>浮点类型</a:t>
            </a:r>
            <a:r>
              <a:rPr lang="en-US" altLang="zh-CN" dirty="0"/>
              <a:t>conversion-specifier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5B0-1942-4F41-B916-85A6F9EC3BB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96E85E0-E98F-C84F-92E4-F4BC6561A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73239"/>
              </p:ext>
            </p:extLst>
          </p:nvPr>
        </p:nvGraphicFramePr>
        <p:xfrm>
          <a:off x="555566" y="1782799"/>
          <a:ext cx="8225576" cy="406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30">
                  <a:extLst>
                    <a:ext uri="{9D8B030D-6E8A-4147-A177-3AD203B41FA5}">
                      <a16:colId xmlns:a16="http://schemas.microsoft.com/office/drawing/2014/main" val="1237376660"/>
                    </a:ext>
                  </a:extLst>
                </a:gridCol>
                <a:gridCol w="1103641">
                  <a:extLst>
                    <a:ext uri="{9D8B030D-6E8A-4147-A177-3AD203B41FA5}">
                      <a16:colId xmlns:a16="http://schemas.microsoft.com/office/drawing/2014/main" val="291183912"/>
                    </a:ext>
                  </a:extLst>
                </a:gridCol>
                <a:gridCol w="5266481">
                  <a:extLst>
                    <a:ext uri="{9D8B030D-6E8A-4147-A177-3AD203B41FA5}">
                      <a16:colId xmlns:a16="http://schemas.microsoft.com/office/drawing/2014/main" val="2107739421"/>
                    </a:ext>
                  </a:extLst>
                </a:gridCol>
                <a:gridCol w="1199724">
                  <a:extLst>
                    <a:ext uri="{9D8B030D-6E8A-4147-A177-3AD203B41FA5}">
                      <a16:colId xmlns:a16="http://schemas.microsoft.com/office/drawing/2014/main" val="1753018325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输入格式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输入匹配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建议输出变量类型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17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%f</a:t>
                      </a:r>
                    </a:p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进制浮点表示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一个可选的前置正负号、一个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进制小数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float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20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%e</a:t>
                      </a:r>
                    </a:p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进制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计数法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一个可选的前置正负号、一个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进制小数、一个可选的后置字符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e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或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以及一个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进制整数。如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-732.103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和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7.12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47625" marR="47625" marT="66675" marB="66675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unsigned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1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%a</a:t>
                      </a:r>
                    </a:p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%A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进制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计数法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一个可选的前置正负号、一个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0x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开头的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16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进制小数、一个可选的后置字符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p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以及一个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16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进制整数。如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0xb.1ep-a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unsigned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9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%g</a:t>
                      </a:r>
                    </a:p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%G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自动选择进制和计数法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以上皆可以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unsigned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92143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4F3FE32-532D-D24D-997F-4D4182650CAE}"/>
              </a:ext>
            </a:extLst>
          </p:cNvPr>
          <p:cNvSpPr/>
          <p:nvPr/>
        </p:nvSpPr>
        <p:spPr>
          <a:xfrm>
            <a:off x="1747788" y="1170283"/>
            <a:ext cx="5841132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本质都是字符序列转换成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754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611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 </a:t>
            </a:r>
            <a:r>
              <a:rPr lang="zh-CN" altLang="en-US" dirty="0"/>
              <a:t>浮点类型</a:t>
            </a:r>
            <a:r>
              <a:rPr lang="en-US" altLang="zh-CN" dirty="0"/>
              <a:t>conversion-specifier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5B0-1942-4F41-B916-85A6F9EC3BB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96E85E0-E98F-C84F-92E4-F4BC6561A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22663"/>
              </p:ext>
            </p:extLst>
          </p:nvPr>
        </p:nvGraphicFramePr>
        <p:xfrm>
          <a:off x="1921379" y="2610736"/>
          <a:ext cx="506590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324">
                  <a:extLst>
                    <a:ext uri="{9D8B030D-6E8A-4147-A177-3AD203B41FA5}">
                      <a16:colId xmlns:a16="http://schemas.microsoft.com/office/drawing/2014/main" val="1237376660"/>
                    </a:ext>
                  </a:extLst>
                </a:gridCol>
                <a:gridCol w="3275578">
                  <a:extLst>
                    <a:ext uri="{9D8B030D-6E8A-4147-A177-3AD203B41FA5}">
                      <a16:colId xmlns:a16="http://schemas.microsoft.com/office/drawing/2014/main" val="1753018325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转换长度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17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double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9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long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double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92143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4F3FE32-532D-D24D-997F-4D4182650CAE}"/>
              </a:ext>
            </a:extLst>
          </p:cNvPr>
          <p:cNvSpPr/>
          <p:nvPr/>
        </p:nvSpPr>
        <p:spPr>
          <a:xfrm>
            <a:off x="0" y="1699371"/>
            <a:ext cx="9144000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%a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%e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%f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%g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配合</a:t>
            </a:r>
            <a:r>
              <a:rPr lang="en-US" altLang="zh-CN" sz="2400" b="1" dirty="0">
                <a:solidFill>
                  <a:srgbClr val="0233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length-modifier</a:t>
            </a:r>
            <a:r>
              <a:rPr lang="zh-CN" altLang="en-US" sz="2400" b="1" dirty="0">
                <a:solidFill>
                  <a:srgbClr val="0233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233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LM</a:t>
            </a:r>
            <a:r>
              <a:rPr lang="zh-CN" altLang="en-US" sz="2400" b="1" dirty="0">
                <a:solidFill>
                  <a:srgbClr val="0233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14FA8A-6CED-6C4E-BAB8-2EA1F5FD2C9A}"/>
              </a:ext>
            </a:extLst>
          </p:cNvPr>
          <p:cNvSpPr/>
          <p:nvPr/>
        </p:nvSpPr>
        <p:spPr>
          <a:xfrm>
            <a:off x="0" y="4688372"/>
            <a:ext cx="9144000" cy="1004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不论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%a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%e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%f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%g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有没有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LM</a:t>
            </a:r>
          </a:p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都是：先转为最高精度类型，再降低精度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641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3.5 </a:t>
            </a:r>
            <a:r>
              <a:rPr lang="zh-CN" altLang="en-US" dirty="0"/>
              <a:t>字符类型</a:t>
            </a:r>
            <a:r>
              <a:rPr lang="en-US" altLang="zh-CN" dirty="0"/>
              <a:t>conversion-specifier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5B0-1942-4F41-B916-85A6F9EC3BB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F3FE32-532D-D24D-997F-4D4182650CAE}"/>
              </a:ext>
            </a:extLst>
          </p:cNvPr>
          <p:cNvSpPr/>
          <p:nvPr/>
        </p:nvSpPr>
        <p:spPr>
          <a:xfrm>
            <a:off x="0" y="1918997"/>
            <a:ext cx="9144000" cy="3650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5400" b="1" dirty="0">
                <a:solidFill>
                  <a:srgbClr val="00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%c</a:t>
            </a:r>
            <a:endParaRPr lang="en-US" altLang="zh-CN" sz="5400" b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不跳过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white-space</a:t>
            </a:r>
          </a:p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不可以改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，默认只能是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</a:p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*，表示跳过缓冲区一个任意字符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213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3.6 </a:t>
            </a:r>
            <a:r>
              <a:rPr lang="zh-CN" altLang="en-US" dirty="0"/>
              <a:t>扫描集类型</a:t>
            </a:r>
            <a:r>
              <a:rPr lang="en-US" altLang="zh-CN" dirty="0"/>
              <a:t>conversion-specifier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5B0-1942-4F41-B916-85A6F9EC3BB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078219-350C-1942-A1B4-FA116FDB945B}"/>
              </a:ext>
            </a:extLst>
          </p:cNvPr>
          <p:cNvSpPr txBox="1"/>
          <p:nvPr/>
        </p:nvSpPr>
        <p:spPr>
          <a:xfrm>
            <a:off x="603352" y="1326533"/>
            <a:ext cx="7951808" cy="5035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1800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[</a:t>
            </a:r>
            <a:r>
              <a:rPr lang="zh-CN" altLang="en-US" sz="1800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，从扫描集</a:t>
            </a:r>
            <a:r>
              <a:rPr lang="en-US" altLang="zh-CN" sz="1800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CN" sz="18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scanset</a:t>
            </a:r>
            <a:r>
              <a:rPr lang="en-US" altLang="zh-CN" sz="1800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zh-CN" altLang="en-US" sz="1800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中匹配一个非空</a:t>
            </a:r>
            <a:r>
              <a:rPr lang="en-US" altLang="zh-CN" sz="1800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(nonempty)</a:t>
            </a:r>
            <a:r>
              <a:rPr lang="zh-CN" altLang="en-US" sz="1800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字符序列。 转换说明符包括</a:t>
            </a:r>
            <a:r>
              <a:rPr lang="en-US" altLang="zh-CN" sz="1800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format</a:t>
            </a:r>
            <a:r>
              <a:rPr lang="zh-CN" altLang="en-US" sz="1800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格式字符串中的所有后续字符，直至遇到右方括号</a:t>
            </a:r>
            <a:r>
              <a:rPr lang="en-US" altLang="zh-CN" sz="1800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(])</a:t>
            </a:r>
            <a:r>
              <a:rPr lang="zh-CN" altLang="en-US" sz="1800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US" altLang="zh-CN" sz="1800" dirty="0"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800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方括号之间的字符构成扫描集。</a:t>
            </a:r>
            <a:endParaRPr lang="en-US" altLang="zh-CN" sz="1800" dirty="0"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[</a:t>
            </a:r>
            <a:r>
              <a:rPr lang="zh-CN" altLang="en-US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后面的字符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不</a:t>
            </a:r>
            <a:r>
              <a:rPr lang="zh-CN" altLang="en-US" b="1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en-US" altLang="zh-CN" b="1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^</a:t>
            </a:r>
            <a:r>
              <a:rPr lang="zh-CN" altLang="en-US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字符的情况下，扫描集包含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[]</a:t>
            </a:r>
            <a:r>
              <a:rPr lang="zh-CN" altLang="en-US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间出现的所有字符。</a:t>
            </a:r>
            <a:endParaRPr lang="en-US" altLang="zh-CN" dirty="0"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[</a:t>
            </a:r>
            <a:r>
              <a:rPr lang="zh-CN" altLang="en-US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后面的字符</a:t>
            </a:r>
            <a:r>
              <a:rPr lang="zh-CN" altLang="en-US" b="1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en-US" altLang="zh-CN" b="1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^</a:t>
            </a:r>
            <a:r>
              <a:rPr lang="zh-CN" altLang="en-US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字符的情况下，扫描集包含</a:t>
            </a:r>
            <a:r>
              <a:rPr lang="en-US" altLang="zh-CN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^</a:t>
            </a:r>
            <a:r>
              <a:rPr lang="zh-CN" altLang="en-US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字符和</a:t>
            </a:r>
            <a:r>
              <a:rPr lang="en-US" altLang="zh-CN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]</a:t>
            </a:r>
            <a:r>
              <a:rPr lang="zh-CN" altLang="en-US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之间的列表中</a:t>
            </a:r>
            <a:r>
              <a:rPr lang="zh-CN" altLang="en-US" b="1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未出现</a:t>
            </a:r>
            <a:r>
              <a:rPr lang="zh-CN" altLang="en-US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的所有字符。</a:t>
            </a:r>
            <a:endParaRPr lang="en-US" altLang="zh-CN" dirty="0"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如果转换说明符以</a:t>
            </a:r>
            <a:r>
              <a:rPr lang="en-US" altLang="zh-CN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[]</a:t>
            </a:r>
            <a:r>
              <a:rPr lang="zh-CN" altLang="en-US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或</a:t>
            </a:r>
            <a:r>
              <a:rPr lang="en-US" altLang="zh-CN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[^]</a:t>
            </a:r>
            <a:r>
              <a:rPr lang="zh-CN" altLang="en-US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开头，则右方括号字符在扫描列表中，下一个右括号字符是结束规范的匹配右方括号</a:t>
            </a:r>
            <a:r>
              <a:rPr lang="en-US" altLang="zh-CN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;</a:t>
            </a:r>
            <a:r>
              <a:rPr lang="zh-CN" altLang="en-US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否则，下一个右方括号字符是结束规范的右方括号字符。</a:t>
            </a:r>
            <a:endParaRPr lang="en-US" altLang="zh-CN" dirty="0"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如果</a:t>
            </a:r>
            <a:r>
              <a:rPr lang="en-US" altLang="zh-CN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zh-CN" altLang="en-US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字符在扫描列表中，并且不是第一个字符，也不是第一个字符是</a:t>
            </a:r>
            <a:r>
              <a:rPr lang="en-US" altLang="zh-CN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^</a:t>
            </a:r>
            <a:r>
              <a:rPr lang="zh-CN" altLang="en-US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的第二个字符，也不是最后一个字符，则行为是由实现定义的。接收非空字符串的参数应当是字符数组首地址</a:t>
            </a:r>
            <a:r>
              <a:rPr lang="en-US" altLang="zh-CN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zh-CN" altLang="en-US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空间结尾会自动加上结束符’</a:t>
            </a:r>
            <a:r>
              <a:rPr lang="en-US" altLang="zh-CN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\0’ 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7628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3.6 </a:t>
            </a:r>
            <a:r>
              <a:rPr lang="zh-CN" altLang="en-US" dirty="0"/>
              <a:t>特殊类型</a:t>
            </a:r>
            <a:r>
              <a:rPr lang="en-US" altLang="zh-CN" dirty="0"/>
              <a:t>conversion-specifier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5B0-1942-4F41-B916-85A6F9EC3BB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7E3283-F648-5544-AB40-04C12AF86F1A}"/>
              </a:ext>
            </a:extLst>
          </p:cNvPr>
          <p:cNvSpPr txBox="1"/>
          <p:nvPr/>
        </p:nvSpPr>
        <p:spPr>
          <a:xfrm>
            <a:off x="544009" y="1489479"/>
            <a:ext cx="7801337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%n</a:t>
            </a:r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，不消耗任何输入。对应的后续参数应该是一个指向有符号整数的指针。指针所指向的空间将被赋值为，到目前为止</a:t>
            </a: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(%n</a:t>
            </a:r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之前的所有输入项中</a:t>
            </a: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scanf</a:t>
            </a:r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函数从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缓冲区</a:t>
            </a:r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中读取的字符数。</a:t>
            </a:r>
            <a:r>
              <a:rPr lang="en-US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%n</a:t>
            </a:r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指令的执行不会增加完成</a:t>
            </a:r>
            <a:r>
              <a:rPr lang="en-US" altLang="zh-CN" sz="1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scanf</a:t>
            </a:r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函数时返回的赋值计数。不转换任何参数，但使用一个后继参数。不能附加转赋值抑制字符或字段宽度。 </a:t>
            </a:r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50D9F9-812E-E248-BF38-FAAB017F43CB}"/>
              </a:ext>
            </a:extLst>
          </p:cNvPr>
          <p:cNvSpPr txBox="1"/>
          <p:nvPr/>
        </p:nvSpPr>
        <p:spPr>
          <a:xfrm>
            <a:off x="544009" y="3878228"/>
            <a:ext cx="7801337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%%</a:t>
            </a:r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，匹配一个百分号，不进行转换。 </a:t>
            </a:r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1C7DA3-E9A9-2E44-9071-85BB9A6AA726}"/>
              </a:ext>
            </a:extLst>
          </p:cNvPr>
          <p:cNvSpPr txBox="1"/>
          <p:nvPr/>
        </p:nvSpPr>
        <p:spPr>
          <a:xfrm>
            <a:off x="544009" y="4723099"/>
            <a:ext cx="7801337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%p</a:t>
            </a:r>
            <a:r>
              <a:rPr lang="zh-CN" altLang="en-US" sz="180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，在各个编译器上含义不同。 </a:t>
            </a:r>
            <a:endParaRPr lang="zh-CN" altLang="en-US" dirty="0">
              <a:solidFill>
                <a:srgbClr val="C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660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24C70E7-985A-A74F-B807-B2692FF6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A16088-8B7C-0840-98C7-02E528AD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" y="0"/>
            <a:ext cx="9139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5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720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公元</a:t>
            </a:r>
            <a:r>
              <a:rPr lang="en-US" altLang="zh-CN" dirty="0"/>
              <a:t>XXXX</a:t>
            </a:r>
            <a:r>
              <a:rPr lang="zh-CN" altLang="en-US" dirty="0"/>
              <a:t>年，人类发明了一种食物自动制作系统：电饭煲连接米桶，米桶连接粮仓。</a:t>
            </a:r>
            <a:endParaRPr lang="en-US" altLang="zh-CN" dirty="0"/>
          </a:p>
          <a:p>
            <a:pPr marL="488950" indent="-48895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、当电饭煲收到做饭指令时，先检查米桶是否空了，如果空了，转</a:t>
            </a:r>
            <a:r>
              <a:rPr lang="en-US" altLang="zh-CN" dirty="0"/>
              <a:t>4</a:t>
            </a:r>
            <a:r>
              <a:rPr lang="zh-CN" altLang="en-US" dirty="0"/>
              <a:t>执行；</a:t>
            </a:r>
            <a:endParaRPr lang="en-US" altLang="zh-CN" dirty="0"/>
          </a:p>
          <a:p>
            <a:pPr marL="488950" indent="-48895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、持续取</a:t>
            </a:r>
            <a:r>
              <a:rPr lang="en-US" altLang="zh-CN" dirty="0"/>
              <a:t>1</a:t>
            </a:r>
            <a:r>
              <a:rPr lang="zh-CN" altLang="en-US" dirty="0"/>
              <a:t>份米，如果米没有达到预设数量时，米桶又空了，转</a:t>
            </a:r>
            <a:r>
              <a:rPr lang="en-US" altLang="zh-CN" dirty="0"/>
              <a:t>4</a:t>
            </a:r>
            <a:r>
              <a:rPr lang="zh-CN" altLang="en-US" dirty="0"/>
              <a:t>执行；</a:t>
            </a:r>
            <a:endParaRPr lang="en-US" altLang="zh-CN" dirty="0"/>
          </a:p>
          <a:p>
            <a:pPr marL="488950" indent="-488950">
              <a:buNone/>
            </a:pPr>
            <a:r>
              <a:rPr lang="en-US" altLang="zh-CN" dirty="0"/>
              <a:t>3</a:t>
            </a:r>
            <a:r>
              <a:rPr lang="zh-CN" altLang="en-US" dirty="0"/>
              <a:t>、蒸饭，结束。</a:t>
            </a:r>
            <a:endParaRPr lang="en-US" altLang="zh-CN" dirty="0"/>
          </a:p>
          <a:p>
            <a:pPr marL="488950" indent="-48895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、粮仓自动加米到米桶，数量多少由粮仓决定。</a:t>
            </a:r>
            <a:endParaRPr lang="en-US" altLang="zh-C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缓存输入机制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EEBE-C464-411B-908B-AEAA5EA911AD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1E3012-7954-BC4B-8B27-4D1E39631418}"/>
              </a:ext>
            </a:extLst>
          </p:cNvPr>
          <p:cNvSpPr/>
          <p:nvPr/>
        </p:nvSpPr>
        <p:spPr>
          <a:xfrm>
            <a:off x="2156974" y="5509732"/>
            <a:ext cx="520764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米桶，就是“缓存”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330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24C70E7-985A-A74F-B807-B2692FF6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C25AEA-8262-C34A-9827-68E0C9A6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" y="0"/>
            <a:ext cx="9131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1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E4374C-2AEB-8C4C-80F7-BCE1D120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24BF87-4ADB-0841-BB0B-C4893D83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B0AE0-CC1B-F443-8081-17FAF20D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186-4061-47B0-9A4D-8E04634311AD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02976-165F-2B46-8D4F-20FB8BB4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97443-DA56-9E4C-9395-EFF776BD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49DE5C-30E2-014C-AFE5-59FEE171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1"/>
            <a:ext cx="9144000" cy="68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0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E4374C-2AEB-8C4C-80F7-BCE1D120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24BF87-4ADB-0841-BB0B-C4893D83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B0AE0-CC1B-F443-8081-17FAF20D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186-4061-47B0-9A4D-8E04634311AD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02976-165F-2B46-8D4F-20FB8BB4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97443-DA56-9E4C-9395-EFF776BD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ABF76F-033A-B64C-9F47-0FA1D1BF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" y="0"/>
            <a:ext cx="9134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7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E4374C-2AEB-8C4C-80F7-BCE1D120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24BF87-4ADB-0841-BB0B-C4893D83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B0AE0-CC1B-F443-8081-17FAF20D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186-4061-47B0-9A4D-8E04634311AD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02976-165F-2B46-8D4F-20FB8BB4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97443-DA56-9E4C-9395-EFF776BD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519DD7-0CCA-B14D-B033-36D470EFF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6" y="0"/>
            <a:ext cx="9106647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116343C-CA11-694C-9FD5-866A2021875C}"/>
              </a:ext>
            </a:extLst>
          </p:cNvPr>
          <p:cNvSpPr/>
          <p:nvPr/>
        </p:nvSpPr>
        <p:spPr>
          <a:xfrm>
            <a:off x="211597" y="3429000"/>
            <a:ext cx="1828800" cy="2437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231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E4374C-2AEB-8C4C-80F7-BCE1D120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24BF87-4ADB-0841-BB0B-C4893D83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B0AE0-CC1B-F443-8081-17FAF20D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186-4061-47B0-9A4D-8E04634311AD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02976-165F-2B46-8D4F-20FB8BB4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97443-DA56-9E4C-9395-EFF776BD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7395DF-9CE5-474B-8F67-53ECD12DC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"/>
            <a:ext cx="9144000" cy="685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67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F75CD7-7DC1-DF4B-BBBF-30F2B9FF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一起总结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D3138-820B-6D43-8A02-B5BFA5DF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186-4061-47B0-9A4D-8E04634311AD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2A777-524F-5F4B-A667-2A233C34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FD8AA-7160-2A47-8691-26C6494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35</a:t>
            </a:fld>
            <a:endParaRPr lang="zh-CN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59A2B2D-049D-AE49-B1AF-BF278F967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92390"/>
              </p:ext>
            </p:extLst>
          </p:nvPr>
        </p:nvGraphicFramePr>
        <p:xfrm>
          <a:off x="1422931" y="1811020"/>
          <a:ext cx="685114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585">
                  <a:extLst>
                    <a:ext uri="{9D8B030D-6E8A-4147-A177-3AD203B41FA5}">
                      <a16:colId xmlns:a16="http://schemas.microsoft.com/office/drawing/2014/main" val="3696415667"/>
                    </a:ext>
                  </a:extLst>
                </a:gridCol>
                <a:gridCol w="1639875">
                  <a:extLst>
                    <a:ext uri="{9D8B030D-6E8A-4147-A177-3AD203B41FA5}">
                      <a16:colId xmlns:a16="http://schemas.microsoft.com/office/drawing/2014/main" val="2890115511"/>
                    </a:ext>
                  </a:extLst>
                </a:gridCol>
                <a:gridCol w="1685216">
                  <a:extLst>
                    <a:ext uri="{9D8B030D-6E8A-4147-A177-3AD203B41FA5}">
                      <a16:colId xmlns:a16="http://schemas.microsoft.com/office/drawing/2014/main" val="3654721870"/>
                    </a:ext>
                  </a:extLst>
                </a:gridCol>
                <a:gridCol w="1659464">
                  <a:extLst>
                    <a:ext uri="{9D8B030D-6E8A-4147-A177-3AD203B41FA5}">
                      <a16:colId xmlns:a16="http://schemas.microsoft.com/office/drawing/2014/main" val="2412061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输入方式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是否跳过前导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white-space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结尾符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删除结尾符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62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getchar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×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8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gets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×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\n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B05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√</a:t>
                      </a:r>
                      <a:endParaRPr lang="zh-CN" altLang="en-US" dirty="0">
                        <a:solidFill>
                          <a:srgbClr val="00B05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7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scanf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("%c")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×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8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scanf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("%s")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√</a:t>
                      </a:r>
                      <a:endParaRPr lang="zh-CN" altLang="en-US" dirty="0">
                        <a:solidFill>
                          <a:srgbClr val="00B05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white-space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×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4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scanf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("%n")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×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3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scanf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("%[…]")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×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非扫描集字符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×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63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scanf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其他用法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√</a:t>
                      </a:r>
                      <a:endParaRPr lang="zh-CN" altLang="en-US" dirty="0">
                        <a:solidFill>
                          <a:srgbClr val="00B05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white-space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×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34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缓存输入机制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EEBE-C464-411B-908B-AEAA5EA911AD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6FE3169-270E-6140-ADA2-0F587341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7" y="2237409"/>
            <a:ext cx="2429073" cy="242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6687B510-6BAD-4E4F-94BD-E223617AC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54" y="1502314"/>
            <a:ext cx="3780692" cy="378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E1CBFE-E15E-0443-9D95-05976B7F80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02" b="3714"/>
          <a:stretch/>
        </p:blipFill>
        <p:spPr>
          <a:xfrm>
            <a:off x="5743399" y="1228330"/>
            <a:ext cx="3400601" cy="406405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FA68BC-32F1-D244-B3A2-CA24713E7A64}"/>
              </a:ext>
            </a:extLst>
          </p:cNvPr>
          <p:cNvSpPr/>
          <p:nvPr/>
        </p:nvSpPr>
        <p:spPr>
          <a:xfrm>
            <a:off x="1471932" y="3246791"/>
            <a:ext cx="258897" cy="110463"/>
          </a:xfrm>
          <a:prstGeom prst="rect">
            <a:avLst/>
          </a:prstGeom>
          <a:solidFill>
            <a:srgbClr val="D7D8D3"/>
          </a:solidFill>
          <a:ln>
            <a:solidFill>
              <a:srgbClr val="D7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Text Box 50">
            <a:extLst>
              <a:ext uri="{FF2B5EF4-FFF2-40B4-BE49-F238E27FC236}">
                <a16:creationId xmlns:a16="http://schemas.microsoft.com/office/drawing/2014/main" id="{3D384EE1-6BEB-4844-8D9C-A6C1BC024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142" y="5005141"/>
            <a:ext cx="1111955" cy="340735"/>
          </a:xfrm>
          <a:prstGeom prst="rect">
            <a:avLst/>
          </a:prstGeom>
          <a:solidFill>
            <a:srgbClr val="336699"/>
          </a:solidFill>
          <a:ln w="3175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r>
              <a:rPr lang="en-US" altLang="zh-CN" dirty="0" err="1"/>
              <a:t>scanf</a:t>
            </a:r>
            <a:r>
              <a:rPr lang="en-US" altLang="zh-CN" dirty="0"/>
              <a:t>()</a:t>
            </a:r>
          </a:p>
        </p:txBody>
      </p:sp>
      <p:sp>
        <p:nvSpPr>
          <p:cNvPr id="16" name="Text Box 54">
            <a:extLst>
              <a:ext uri="{FF2B5EF4-FFF2-40B4-BE49-F238E27FC236}">
                <a16:creationId xmlns:a16="http://schemas.microsoft.com/office/drawing/2014/main" id="{2AB62395-534C-364E-BF7B-56A55AACA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143" y="5396354"/>
            <a:ext cx="1111954" cy="340735"/>
          </a:xfrm>
          <a:prstGeom prst="rect">
            <a:avLst/>
          </a:prstGeom>
          <a:solidFill>
            <a:srgbClr val="336699"/>
          </a:solidFill>
          <a:ln w="3175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r>
              <a:rPr lang="en-US" altLang="zh-CN"/>
              <a:t>getchar()</a:t>
            </a:r>
          </a:p>
        </p:txBody>
      </p:sp>
      <p:sp>
        <p:nvSpPr>
          <p:cNvPr id="17" name="Text Box 55">
            <a:extLst>
              <a:ext uri="{FF2B5EF4-FFF2-40B4-BE49-F238E27FC236}">
                <a16:creationId xmlns:a16="http://schemas.microsoft.com/office/drawing/2014/main" id="{BC1A171F-C4D9-6D49-AF1D-59DAAB505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142" y="5787681"/>
            <a:ext cx="1126080" cy="340735"/>
          </a:xfrm>
          <a:prstGeom prst="rect">
            <a:avLst/>
          </a:prstGeom>
          <a:solidFill>
            <a:srgbClr val="336699"/>
          </a:solidFill>
          <a:ln w="3175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gets()</a:t>
            </a:r>
          </a:p>
        </p:txBody>
      </p:sp>
      <p:sp>
        <p:nvSpPr>
          <p:cNvPr id="18" name="Text Box 50">
            <a:extLst>
              <a:ext uri="{FF2B5EF4-FFF2-40B4-BE49-F238E27FC236}">
                <a16:creationId xmlns:a16="http://schemas.microsoft.com/office/drawing/2014/main" id="{2D030CC7-A9F2-1642-BDE5-FF804786B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182" y="5621665"/>
            <a:ext cx="2185456" cy="340735"/>
          </a:xfrm>
          <a:prstGeom prst="rect">
            <a:avLst/>
          </a:prstGeom>
          <a:solidFill>
            <a:srgbClr val="336699"/>
          </a:solidFill>
          <a:ln w="3175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dirty="0"/>
              <a:t>输入缓冲区（</a:t>
            </a:r>
            <a:r>
              <a:rPr lang="en-US" altLang="zh-CN" dirty="0"/>
              <a:t>Buffer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9" name="Text Box 50">
            <a:extLst>
              <a:ext uri="{FF2B5EF4-FFF2-40B4-BE49-F238E27FC236}">
                <a16:creationId xmlns:a16="http://schemas.microsoft.com/office/drawing/2014/main" id="{5CB4E422-E028-F048-B10B-5FB0BA54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777" y="5621665"/>
            <a:ext cx="1126080" cy="340735"/>
          </a:xfrm>
          <a:prstGeom prst="rect">
            <a:avLst/>
          </a:prstGeom>
          <a:solidFill>
            <a:srgbClr val="336699"/>
          </a:solidFill>
          <a:ln w="3175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dirty="0"/>
              <a:t>键盘输入</a:t>
            </a:r>
            <a:endParaRPr lang="en-US" altLang="zh-CN" dirty="0"/>
          </a:p>
        </p:txBody>
      </p:sp>
      <p:sp>
        <p:nvSpPr>
          <p:cNvPr id="12" name="左箭头 11">
            <a:extLst>
              <a:ext uri="{FF2B5EF4-FFF2-40B4-BE49-F238E27FC236}">
                <a16:creationId xmlns:a16="http://schemas.microsoft.com/office/drawing/2014/main" id="{DFF06BDC-8D4A-A648-B024-61A2E9F969A6}"/>
              </a:ext>
            </a:extLst>
          </p:cNvPr>
          <p:cNvSpPr/>
          <p:nvPr/>
        </p:nvSpPr>
        <p:spPr>
          <a:xfrm>
            <a:off x="5344530" y="3429001"/>
            <a:ext cx="729205" cy="370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箭头 20">
            <a:extLst>
              <a:ext uri="{FF2B5EF4-FFF2-40B4-BE49-F238E27FC236}">
                <a16:creationId xmlns:a16="http://schemas.microsoft.com/office/drawing/2014/main" id="{37627EDD-D27D-304B-A24C-98DB563FBABC}"/>
              </a:ext>
            </a:extLst>
          </p:cNvPr>
          <p:cNvSpPr/>
          <p:nvPr/>
        </p:nvSpPr>
        <p:spPr>
          <a:xfrm>
            <a:off x="2637881" y="3429000"/>
            <a:ext cx="729205" cy="370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左箭头 24">
            <a:extLst>
              <a:ext uri="{FF2B5EF4-FFF2-40B4-BE49-F238E27FC236}">
                <a16:creationId xmlns:a16="http://schemas.microsoft.com/office/drawing/2014/main" id="{E89576CA-F6F5-6D4A-9335-7630895FBDD1}"/>
              </a:ext>
            </a:extLst>
          </p:cNvPr>
          <p:cNvSpPr/>
          <p:nvPr/>
        </p:nvSpPr>
        <p:spPr>
          <a:xfrm>
            <a:off x="5802237" y="5629670"/>
            <a:ext cx="729205" cy="370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箭头 25">
            <a:extLst>
              <a:ext uri="{FF2B5EF4-FFF2-40B4-BE49-F238E27FC236}">
                <a16:creationId xmlns:a16="http://schemas.microsoft.com/office/drawing/2014/main" id="{6CC8020C-5FC1-0844-9312-31725F1E9B10}"/>
              </a:ext>
            </a:extLst>
          </p:cNvPr>
          <p:cNvSpPr/>
          <p:nvPr/>
        </p:nvSpPr>
        <p:spPr>
          <a:xfrm>
            <a:off x="2473154" y="5569265"/>
            <a:ext cx="729205" cy="370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98D67F0-922F-694E-A268-376FD8B349C5}"/>
              </a:ext>
            </a:extLst>
          </p:cNvPr>
          <p:cNvSpPr txBox="1"/>
          <p:nvPr/>
        </p:nvSpPr>
        <p:spPr>
          <a:xfrm>
            <a:off x="5935975" y="5887416"/>
            <a:ext cx="827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尾插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1775272-7785-8A4C-89CA-93842753E99F}"/>
              </a:ext>
            </a:extLst>
          </p:cNvPr>
          <p:cNvSpPr txBox="1"/>
          <p:nvPr/>
        </p:nvSpPr>
        <p:spPr>
          <a:xfrm>
            <a:off x="2552156" y="5947322"/>
            <a:ext cx="827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头删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55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16197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缓存</a:t>
            </a:r>
            <a:r>
              <a:rPr lang="zh-CN" altLang="en-US" dirty="0"/>
              <a:t>是指输入字符数据经过一个暂存队列（缓冲区）</a:t>
            </a:r>
          </a:p>
          <a:p>
            <a:pPr lvl="1"/>
            <a:r>
              <a:rPr lang="zh-CN" altLang="en-US" b="1" dirty="0"/>
              <a:t>键盘输入</a:t>
            </a:r>
            <a:r>
              <a:rPr lang="zh-CN" altLang="en-US" dirty="0"/>
              <a:t>的是字符序列，</a:t>
            </a:r>
            <a:r>
              <a:rPr lang="zh-CN" altLang="en-US" b="1" dirty="0"/>
              <a:t>只有按下</a:t>
            </a:r>
            <a:r>
              <a:rPr lang="en-US" altLang="zh-CN" b="1" dirty="0"/>
              <a:t>Enter</a:t>
            </a:r>
            <a:r>
              <a:rPr lang="zh-CN" altLang="en-US" b="1" dirty="0"/>
              <a:t>键</a:t>
            </a:r>
            <a:r>
              <a:rPr lang="zh-CN" altLang="en-US" dirty="0"/>
              <a:t>时，</a:t>
            </a:r>
            <a:r>
              <a:rPr lang="zh-CN" altLang="en-US" b="1" dirty="0"/>
              <a:t>才被连同</a:t>
            </a:r>
            <a:r>
              <a:rPr lang="en-US" altLang="zh-CN" b="1" dirty="0"/>
              <a:t>Enter('\n')</a:t>
            </a:r>
            <a:r>
              <a:rPr lang="zh-CN" altLang="en-US" b="1" dirty="0"/>
              <a:t>一起送入缓冲区。</a:t>
            </a:r>
          </a:p>
          <a:p>
            <a:pPr lvl="1"/>
            <a:r>
              <a:rPr lang="en-US" altLang="zh-CN" dirty="0"/>
              <a:t>Enter</a:t>
            </a:r>
            <a:r>
              <a:rPr lang="zh-CN" altLang="en-US" dirty="0"/>
              <a:t>键按下之前，可以修改输入错误的字符</a:t>
            </a:r>
            <a:endParaRPr lang="en-US" altLang="zh-C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缓存输入机制</a:t>
            </a:r>
            <a:endParaRPr lang="zh-CN" altLang="en-US" sz="2400" b="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EEBE-C464-411B-908B-AEAA5EA911AD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CF0D136-26DB-2748-B388-D68B5BA4942E}"/>
              </a:ext>
            </a:extLst>
          </p:cNvPr>
          <p:cNvSpPr txBox="1">
            <a:spLocks/>
          </p:cNvSpPr>
          <p:nvPr/>
        </p:nvSpPr>
        <p:spPr>
          <a:xfrm>
            <a:off x="362858" y="2981064"/>
            <a:ext cx="8403771" cy="190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/>
              <a:t>scanf</a:t>
            </a:r>
            <a:r>
              <a:rPr lang="zh-CN" altLang="en-US" b="1" dirty="0"/>
              <a:t>、</a:t>
            </a:r>
            <a:r>
              <a:rPr lang="en-US" altLang="zh-CN" b="1" dirty="0" err="1"/>
              <a:t>getchar</a:t>
            </a:r>
            <a:r>
              <a:rPr lang="zh-CN" altLang="en-US" b="1" dirty="0"/>
              <a:t>、</a:t>
            </a:r>
            <a:r>
              <a:rPr lang="en-US" altLang="zh-CN" b="1" dirty="0"/>
              <a:t>gets</a:t>
            </a:r>
            <a:r>
              <a:rPr lang="zh-CN" altLang="en-US" dirty="0"/>
              <a:t>均从</a:t>
            </a:r>
            <a:r>
              <a:rPr lang="zh-CN" altLang="en-US" dirty="0">
                <a:solidFill>
                  <a:srgbClr val="C00000"/>
                </a:solidFill>
              </a:rPr>
              <a:t>同一缓冲区</a:t>
            </a:r>
            <a:r>
              <a:rPr lang="zh-CN" altLang="en-US" dirty="0"/>
              <a:t>中读取字符序列，并按需要转换成其他类型的数据。</a:t>
            </a:r>
          </a:p>
          <a:p>
            <a:pPr lvl="1"/>
            <a:r>
              <a:rPr lang="zh-CN" altLang="en-US" b="1" dirty="0"/>
              <a:t>优先检查缓冲区</a:t>
            </a:r>
            <a:r>
              <a:rPr lang="zh-CN" altLang="en-US" dirty="0"/>
              <a:t>是否为空，非空则从缓冲区中读取。</a:t>
            </a:r>
            <a:endParaRPr lang="en-US" altLang="zh-CN" dirty="0"/>
          </a:p>
          <a:p>
            <a:pPr lvl="1"/>
            <a:r>
              <a:rPr lang="zh-CN" altLang="en-US" dirty="0"/>
              <a:t>只有在缓冲区为空时，才会要求从键盘输入到缓冲区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D3ED681-428A-D443-8C51-CAA7D71FC5B6}"/>
              </a:ext>
            </a:extLst>
          </p:cNvPr>
          <p:cNvSpPr txBox="1">
            <a:spLocks/>
          </p:cNvSpPr>
          <p:nvPr/>
        </p:nvSpPr>
        <p:spPr>
          <a:xfrm>
            <a:off x="377371" y="4873918"/>
            <a:ext cx="8403771" cy="137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“</a:t>
            </a:r>
            <a:r>
              <a:rPr lang="zh-CN" altLang="en-US" b="1" dirty="0"/>
              <a:t>白空格”（</a:t>
            </a:r>
            <a:r>
              <a:rPr lang="en-US" altLang="zh-CN" b="1" dirty="0"/>
              <a:t>White-</a:t>
            </a:r>
            <a:r>
              <a:rPr lang="en-US" altLang="zh-CN" b="1" dirty="0" err="1"/>
              <a:t>sapce</a:t>
            </a:r>
            <a:r>
              <a:rPr lang="zh-CN" altLang="en-US" b="1" dirty="0"/>
              <a:t>）</a:t>
            </a:r>
            <a:r>
              <a:rPr lang="zh-CN" altLang="en-US" dirty="0"/>
              <a:t>包括：</a:t>
            </a:r>
            <a:r>
              <a:rPr lang="en-US" altLang="zh-CN" dirty="0"/>
              <a:t>①</a:t>
            </a:r>
            <a:r>
              <a:rPr lang="en-US" altLang="zh-CN" sz="2400" dirty="0">
                <a:effectLst/>
                <a:latin typeface="Times" pitchFamily="2" charset="0"/>
              </a:rPr>
              <a:t>space (</a:t>
            </a:r>
            <a:r>
              <a:rPr lang="en-US" altLang="zh-CN" sz="2400" b="1" dirty="0">
                <a:effectLst/>
                <a:latin typeface="Courier" pitchFamily="2" charset="0"/>
              </a:rPr>
              <a:t>' '</a:t>
            </a:r>
            <a:r>
              <a:rPr lang="en-US" altLang="zh-CN" sz="2400" dirty="0">
                <a:effectLst/>
                <a:latin typeface="Times" pitchFamily="2" charset="0"/>
              </a:rPr>
              <a:t>), ②form feed (</a:t>
            </a:r>
            <a:r>
              <a:rPr lang="en-US" altLang="zh-CN" sz="2400" b="1" dirty="0">
                <a:effectLst/>
                <a:latin typeface="Courier" pitchFamily="2" charset="0"/>
              </a:rPr>
              <a:t>'\f'</a:t>
            </a:r>
            <a:r>
              <a:rPr lang="en-US" altLang="zh-CN" sz="2400" dirty="0">
                <a:effectLst/>
                <a:latin typeface="Times" pitchFamily="2" charset="0"/>
              </a:rPr>
              <a:t>), ③new-line (</a:t>
            </a:r>
            <a:r>
              <a:rPr lang="en-US" altLang="zh-CN" sz="2400" b="1" dirty="0">
                <a:effectLst/>
                <a:latin typeface="Courier" pitchFamily="2" charset="0"/>
              </a:rPr>
              <a:t>'\n'</a:t>
            </a:r>
            <a:r>
              <a:rPr lang="en-US" altLang="zh-CN" sz="2400" dirty="0">
                <a:effectLst/>
                <a:latin typeface="Times" pitchFamily="2" charset="0"/>
              </a:rPr>
              <a:t>), ④carriage return (</a:t>
            </a:r>
            <a:r>
              <a:rPr lang="en-US" altLang="zh-CN" sz="2400" b="1" dirty="0">
                <a:effectLst/>
                <a:latin typeface="Courier" pitchFamily="2" charset="0"/>
              </a:rPr>
              <a:t>'\r'</a:t>
            </a:r>
            <a:r>
              <a:rPr lang="en-US" altLang="zh-CN" sz="2400" dirty="0">
                <a:effectLst/>
                <a:latin typeface="Times" pitchFamily="2" charset="0"/>
              </a:rPr>
              <a:t>), ⑤horizontal tab (</a:t>
            </a:r>
            <a:r>
              <a:rPr lang="en-US" altLang="zh-CN" sz="2400" b="1" dirty="0">
                <a:effectLst/>
                <a:latin typeface="Courier" pitchFamily="2" charset="0"/>
              </a:rPr>
              <a:t>'\t'</a:t>
            </a:r>
            <a:r>
              <a:rPr lang="en-US" altLang="zh-CN" sz="2400" dirty="0">
                <a:effectLst/>
                <a:latin typeface="Times" pitchFamily="2" charset="0"/>
              </a:rPr>
              <a:t>), ⑥vertical tab (</a:t>
            </a:r>
            <a:r>
              <a:rPr lang="en-US" altLang="zh-CN" sz="2400" b="1" dirty="0">
                <a:effectLst/>
                <a:latin typeface="Courier" pitchFamily="2" charset="0"/>
              </a:rPr>
              <a:t>'\v'</a:t>
            </a:r>
            <a:r>
              <a:rPr lang="en-US" altLang="zh-CN" sz="2400" dirty="0">
                <a:effectLst/>
                <a:latin typeface="Times" pitchFamily="2" charset="0"/>
              </a:rPr>
              <a:t>)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836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字符输入函数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getchar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zh-CN" altLang="en-US" dirty="0"/>
              <a:t>功能：从缓冲区读入</a:t>
            </a:r>
            <a:r>
              <a:rPr lang="en-US" altLang="zh-CN" dirty="0"/>
              <a:t>1</a:t>
            </a:r>
            <a:r>
              <a:rPr lang="zh-CN" altLang="en-US" dirty="0"/>
              <a:t>个字符</a:t>
            </a:r>
          </a:p>
          <a:p>
            <a:pPr lvl="1"/>
            <a:r>
              <a:rPr lang="zh-CN" altLang="en-US" dirty="0"/>
              <a:t>返值：</a:t>
            </a:r>
            <a:r>
              <a:rPr lang="zh-CN" altLang="en-US" b="1" dirty="0">
                <a:solidFill>
                  <a:srgbClr val="C00000"/>
                </a:solidFill>
              </a:rPr>
              <a:t>正常，所读取字符的</a:t>
            </a:r>
            <a:r>
              <a:rPr lang="en-US" altLang="zh-CN" b="1" dirty="0">
                <a:solidFill>
                  <a:srgbClr val="C00000"/>
                </a:solidFill>
              </a:rPr>
              <a:t>ASCII</a:t>
            </a:r>
            <a:r>
              <a:rPr lang="zh-CN" altLang="en-US" b="1" dirty="0">
                <a:solidFill>
                  <a:srgbClr val="C00000"/>
                </a:solidFill>
              </a:rPr>
              <a:t>码</a:t>
            </a:r>
            <a:r>
              <a:rPr lang="en-US" altLang="zh-CN" dirty="0"/>
              <a:t>;</a:t>
            </a:r>
            <a:r>
              <a:rPr lang="zh-CN" altLang="en-US" dirty="0"/>
              <a:t>出错，返回</a:t>
            </a:r>
            <a:r>
              <a:rPr lang="en-US" altLang="zh-CN" dirty="0"/>
              <a:t>EOF(-1)</a:t>
            </a:r>
            <a:r>
              <a:rPr lang="zh-CN" altLang="zh-C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getchar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855400" y="3168737"/>
            <a:ext cx="5363656" cy="28645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lIns="90000" tIns="46800" rIns="90000" bIns="46800" anchor="ctr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ts val="0"/>
              </a:spcBef>
              <a:defRPr>
                <a:latin typeface="+mj-lt"/>
                <a:ea typeface="微软雅黑" panose="020B0503020204020204" pitchFamily="34" charset="-122"/>
              </a:defRPr>
            </a:lvl1pPr>
            <a:lvl2pPr marL="533400" lvl="1" indent="0">
              <a:lnSpc>
                <a:spcPct val="90000"/>
              </a:lnSpc>
              <a:spcBef>
                <a:spcPts val="1000"/>
              </a:spcBef>
              <a:defRPr>
                <a:latin typeface="+mj-lt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ch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'\0';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"Enter a character:"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ch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getchar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"%c---&gt;hex:%x\n"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zh-CN" altLang="en-US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2E0D6E"/>
                </a:solidFill>
                <a:latin typeface="Menlo" panose="020B0609030804020204" pitchFamily="49" charset="0"/>
              </a:rPr>
              <a:t>0;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46428" y="4277822"/>
            <a:ext cx="2355969" cy="646331"/>
          </a:xfrm>
          <a:prstGeom prst="rect">
            <a:avLst/>
          </a:prstGeom>
          <a:solidFill>
            <a:schemeClr val="tx1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Enter a </a:t>
            </a:r>
            <a:r>
              <a:rPr lang="en-US" altLang="zh-CN" dirty="0" err="1"/>
              <a:t>character:A</a:t>
            </a:r>
            <a:r>
              <a:rPr lang="en-US" altLang="zh-CN" dirty="0">
                <a:sym typeface="Symbol" panose="05050102010706020507" pitchFamily="18" charset="2"/>
              </a:rPr>
              <a:t>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A---&gt;hex41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9BA-5906-4307-B02A-4C814AC35E26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9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如果按下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Enter</a:t>
            </a:r>
            <a:r>
              <a:rPr lang="zh-CN" altLang="en-US" dirty="0"/>
              <a:t>键后，缓冲区中有几个字符？是什么？</a:t>
            </a:r>
            <a:endParaRPr lang="en-US" altLang="zh-CN" dirty="0"/>
          </a:p>
          <a:p>
            <a:pPr marL="536575" marR="0" lvl="0" indent="-53657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zh-CN" altLang="en-US" dirty="0">
                <a:solidFill>
                  <a:prstClr val="black"/>
                </a:solidFill>
              </a:rPr>
              <a:t>接下来，执行了</a:t>
            </a:r>
            <a:r>
              <a:rPr lang="en-US" altLang="zh-CN" dirty="0" err="1">
                <a:solidFill>
                  <a:prstClr val="black"/>
                </a:solidFill>
              </a:rPr>
              <a:t>getchar</a:t>
            </a:r>
            <a:r>
              <a:rPr lang="zh-CN" altLang="en-US" dirty="0">
                <a:solidFill>
                  <a:prstClr val="black"/>
                </a:solidFill>
              </a:rPr>
              <a:t>之后，缓冲区中有几个字符？是什么？</a:t>
            </a:r>
            <a:endParaRPr lang="en-US" altLang="zh-CN" dirty="0">
              <a:solidFill>
                <a:prstClr val="black"/>
              </a:solidFill>
            </a:endParaRPr>
          </a:p>
          <a:p>
            <a:pPr marL="536575" marR="0" lvl="0" indent="-53657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36575" marR="0" lvl="0" indent="-53657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dirty="0"/>
              <a:t>如果仅仅按下</a:t>
            </a:r>
            <a:r>
              <a:rPr lang="en-US" altLang="zh-CN" dirty="0"/>
              <a:t>Enter</a:t>
            </a:r>
            <a:r>
              <a:rPr lang="zh-CN" altLang="en-US" dirty="0"/>
              <a:t>键后，缓冲区中有几个字符？是什么？</a:t>
            </a:r>
            <a:endParaRPr lang="en-US" altLang="zh-CN" dirty="0"/>
          </a:p>
          <a:p>
            <a:pPr marL="536575" marR="0" lvl="0" indent="-53657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zh-CN" altLang="en-US" dirty="0">
                <a:solidFill>
                  <a:prstClr val="black"/>
                </a:solidFill>
              </a:rPr>
              <a:t>接下来，执行了</a:t>
            </a:r>
            <a:r>
              <a:rPr lang="en-US" altLang="zh-CN" dirty="0" err="1">
                <a:solidFill>
                  <a:prstClr val="black"/>
                </a:solidFill>
              </a:rPr>
              <a:t>getchar</a:t>
            </a:r>
            <a:r>
              <a:rPr lang="zh-CN" altLang="en-US" dirty="0">
                <a:solidFill>
                  <a:prstClr val="black"/>
                </a:solidFill>
              </a:rPr>
              <a:t>之后，缓冲区中有几个字符？是什么？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getchar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9BA-5906-4307-B02A-4C814AC35E26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5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xfrm>
            <a:off x="377371" y="1348268"/>
            <a:ext cx="8403771" cy="314270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功能总结：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/>
            <a:r>
              <a:rPr lang="zh-CN" altLang="en-US" sz="2400" dirty="0">
                <a:solidFill>
                  <a:prstClr val="black"/>
                </a:solidFill>
              </a:rPr>
              <a:t>只要缓冲区里还有字符，就从缓冲区头部读一个，并把读取字符从缓冲区中删掉。之后返回读取字符的</a:t>
            </a:r>
            <a:r>
              <a:rPr lang="en-US" altLang="zh-CN" sz="2400" dirty="0">
                <a:solidFill>
                  <a:prstClr val="black"/>
                </a:solidFill>
              </a:rPr>
              <a:t>ASCII</a:t>
            </a:r>
            <a:r>
              <a:rPr lang="zh-CN" altLang="en-US" sz="2400" dirty="0">
                <a:solidFill>
                  <a:prstClr val="black"/>
                </a:solidFill>
              </a:rPr>
              <a:t>码。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/>
            <a:r>
              <a:rPr lang="zh-CN" altLang="en-US" sz="2400" dirty="0">
                <a:solidFill>
                  <a:prstClr val="black"/>
                </a:solidFill>
              </a:rPr>
              <a:t>缓冲区为空，则要求键盘输入一个字符序列到缓冲区，再执行前一个步骤。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/>
            <a:r>
              <a:rPr lang="zh-CN" altLang="en-US" sz="2400" dirty="0">
                <a:solidFill>
                  <a:prstClr val="black"/>
                </a:solidFill>
              </a:rPr>
              <a:t>什么都能读进来，包括</a:t>
            </a:r>
            <a:r>
              <a:rPr lang="en-US" altLang="zh-CN" sz="2400" dirty="0">
                <a:solidFill>
                  <a:prstClr val="black"/>
                </a:solidFill>
              </a:rPr>
              <a:t>Enter</a:t>
            </a:r>
            <a:r>
              <a:rPr lang="zh-CN" altLang="en-US" sz="2400" dirty="0">
                <a:solidFill>
                  <a:prstClr val="black"/>
                </a:solidFill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</a:rPr>
              <a:t>'\n'</a:t>
            </a:r>
            <a:r>
              <a:rPr lang="zh-CN" altLang="en-US" sz="2400" dirty="0">
                <a:solidFill>
                  <a:prstClr val="black"/>
                </a:solidFill>
              </a:rPr>
              <a:t>）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getchar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9BA-5906-4307-B02A-4C814AC35E26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89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gets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9BA-5906-4307-B02A-4C814AC35E26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628DC0-BF50-944A-971B-0EBA141D145E}"/>
              </a:ext>
            </a:extLst>
          </p:cNvPr>
          <p:cNvSpPr txBox="1">
            <a:spLocks noChangeArrowheads="1"/>
          </p:cNvSpPr>
          <p:nvPr/>
        </p:nvSpPr>
        <p:spPr>
          <a:xfrm>
            <a:off x="518197" y="1329957"/>
            <a:ext cx="8403771" cy="482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/>
              <a:t>字符</a:t>
            </a:r>
            <a:r>
              <a:rPr lang="zh-CN" altLang="en-US" dirty="0"/>
              <a:t>串</a:t>
            </a:r>
            <a:r>
              <a:rPr lang="zh-CN" altLang="zh-CN" dirty="0"/>
              <a:t>输入函数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格式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gets(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str);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功能：从缓冲区中读取一些列字符到</a:t>
            </a:r>
            <a:r>
              <a:rPr lang="en-US" altLang="zh-CN" dirty="0"/>
              <a:t>str</a:t>
            </a:r>
            <a:r>
              <a:rPr lang="zh-CN" altLang="en-US" dirty="0"/>
              <a:t>指代的存储空间中。在缓冲区中碰到</a:t>
            </a:r>
            <a:r>
              <a:rPr lang="en-US" altLang="zh-CN" dirty="0">
                <a:solidFill>
                  <a:srgbClr val="FF0000"/>
                </a:solidFill>
              </a:rPr>
              <a:t>'\n'</a:t>
            </a:r>
            <a:r>
              <a:rPr lang="zh-CN" altLang="en-US" dirty="0"/>
              <a:t>则认为输入结束，同时在缓冲区中删除</a:t>
            </a:r>
            <a:r>
              <a:rPr lang="en-US" altLang="zh-CN" dirty="0">
                <a:solidFill>
                  <a:srgbClr val="FF0000"/>
                </a:solidFill>
              </a:rPr>
              <a:t>'\n</a:t>
            </a:r>
            <a:r>
              <a:rPr lang="en-US" altLang="zh-CN" dirty="0"/>
              <a:t>'</a:t>
            </a:r>
            <a:r>
              <a:rPr lang="zh-CN" altLang="en-US" dirty="0"/>
              <a:t>。输入结束时，在</a:t>
            </a:r>
            <a:r>
              <a:rPr lang="en-US" altLang="zh-CN" dirty="0"/>
              <a:t>str</a:t>
            </a:r>
            <a:r>
              <a:rPr lang="zh-CN" altLang="en-US" dirty="0"/>
              <a:t>所被填充的最后一个字节之后，添加</a:t>
            </a:r>
            <a:r>
              <a:rPr lang="en-US" altLang="zh-CN" dirty="0">
                <a:solidFill>
                  <a:srgbClr val="FF0000"/>
                </a:solidFill>
              </a:rPr>
              <a:t>'\0'</a:t>
            </a:r>
            <a:r>
              <a:rPr lang="zh-CN" altLang="en-US" dirty="0"/>
              <a:t>作为字符串结尾符。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返值：</a:t>
            </a:r>
            <a:r>
              <a:rPr lang="zh-CN" altLang="en-US" b="1" dirty="0">
                <a:solidFill>
                  <a:srgbClr val="C00000"/>
                </a:solidFill>
              </a:rPr>
              <a:t>正常，第一个被读取的字符在内存中的地址</a:t>
            </a:r>
            <a:r>
              <a:rPr lang="zh-CN" altLang="en-US" dirty="0"/>
              <a:t>；出错，</a:t>
            </a:r>
            <a:r>
              <a:rPr lang="en-US" altLang="zh-CN" dirty="0"/>
              <a:t>NULL(0)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2033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25483</TotalTime>
  <Words>3251</Words>
  <Application>Microsoft Macintosh PowerPoint</Application>
  <PresentationFormat>全屏显示(4:3)</PresentationFormat>
  <Paragraphs>444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DengXian</vt:lpstr>
      <vt:lpstr>Microsoft YaHei</vt:lpstr>
      <vt:lpstr>Microsoft YaHei</vt:lpstr>
      <vt:lpstr>Arial</vt:lpstr>
      <vt:lpstr>Calibri</vt:lpstr>
      <vt:lpstr>Calibri Light</vt:lpstr>
      <vt:lpstr>Courier</vt:lpstr>
      <vt:lpstr>Menlo</vt:lpstr>
      <vt:lpstr>Times</vt:lpstr>
      <vt:lpstr>Wingdings</vt:lpstr>
      <vt:lpstr>Office Theme</vt:lpstr>
      <vt:lpstr>《计算机语言与程序设计》 第2.5周 缓冲输入专题</vt:lpstr>
      <vt:lpstr>C语言中只有缓存输入</vt:lpstr>
      <vt:lpstr>缓存输入机制</vt:lpstr>
      <vt:lpstr>缓存输入机制</vt:lpstr>
      <vt:lpstr>缓存输入机制</vt:lpstr>
      <vt:lpstr>1. getchar</vt:lpstr>
      <vt:lpstr>1. getchar</vt:lpstr>
      <vt:lpstr>1. getchar</vt:lpstr>
      <vt:lpstr>2. gets</vt:lpstr>
      <vt:lpstr>2. gets</vt:lpstr>
      <vt:lpstr>2. gets</vt:lpstr>
      <vt:lpstr>小练习1：</vt:lpstr>
      <vt:lpstr>小练习1：</vt:lpstr>
      <vt:lpstr>3. scanf</vt:lpstr>
      <vt:lpstr>3. scanf</vt:lpstr>
      <vt:lpstr>3.1 格式字符串中的white-sapce指令</vt:lpstr>
      <vt:lpstr>3.2 格式字符串中的普通指令</vt:lpstr>
      <vt:lpstr>3.3 格式字符串中的转换指令</vt:lpstr>
      <vt:lpstr>3.3 格式字符串中的转换指令</vt:lpstr>
      <vt:lpstr>3.3 格式字符串中的转换指令</vt:lpstr>
      <vt:lpstr>3.4 整数类型conversion-specifier</vt:lpstr>
      <vt:lpstr>3.4 整数类型conversion-specifier</vt:lpstr>
      <vt:lpstr>3.4 整数类型conversion-specifier</vt:lpstr>
      <vt:lpstr>3.5 浮点类型conversion-specifier</vt:lpstr>
      <vt:lpstr>3.4 浮点类型conversion-specifier</vt:lpstr>
      <vt:lpstr>3.5 字符类型conversion-specifier</vt:lpstr>
      <vt:lpstr>3.6 扫描集类型conversion-specifier</vt:lpstr>
      <vt:lpstr>3.6 特殊类型conversion-specifier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一起总结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Jingtao FAN</cp:lastModifiedBy>
  <cp:revision>646</cp:revision>
  <dcterms:created xsi:type="dcterms:W3CDTF">2017-04-20T02:24:35Z</dcterms:created>
  <dcterms:modified xsi:type="dcterms:W3CDTF">2021-10-08T00:55:52Z</dcterms:modified>
</cp:coreProperties>
</file>