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91" r:id="rId11"/>
    <p:sldId id="341" r:id="rId12"/>
    <p:sldId id="342" r:id="rId13"/>
    <p:sldId id="303" r:id="rId14"/>
    <p:sldId id="305" r:id="rId15"/>
    <p:sldId id="306" r:id="rId16"/>
    <p:sldId id="307" r:id="rId17"/>
    <p:sldId id="308" r:id="rId18"/>
    <p:sldId id="345" r:id="rId19"/>
    <p:sldId id="319" r:id="rId20"/>
    <p:sldId id="320" r:id="rId21"/>
    <p:sldId id="347" r:id="rId22"/>
    <p:sldId id="326" r:id="rId23"/>
    <p:sldId id="322" r:id="rId24"/>
    <p:sldId id="318" r:id="rId25"/>
    <p:sldId id="348" r:id="rId26"/>
    <p:sldId id="352" r:id="rId27"/>
    <p:sldId id="333" r:id="rId28"/>
    <p:sldId id="353" r:id="rId29"/>
    <p:sldId id="329" r:id="rId30"/>
    <p:sldId id="330" r:id="rId31"/>
    <p:sldId id="259" r:id="rId32"/>
    <p:sldId id="260" r:id="rId33"/>
    <p:sldId id="262" r:id="rId34"/>
    <p:sldId id="263" r:id="rId35"/>
    <p:sldId id="264" r:id="rId36"/>
    <p:sldId id="363" r:id="rId37"/>
    <p:sldId id="364" r:id="rId38"/>
    <p:sldId id="365" r:id="rId39"/>
    <p:sldId id="344" r:id="rId40"/>
    <p:sldId id="366" r:id="rId41"/>
    <p:sldId id="369" r:id="rId42"/>
    <p:sldId id="269" r:id="rId43"/>
    <p:sldId id="373" r:id="rId44"/>
    <p:sldId id="374" r:id="rId45"/>
    <p:sldId id="375" r:id="rId46"/>
    <p:sldId id="377" r:id="rId47"/>
    <p:sldId id="378" r:id="rId48"/>
    <p:sldId id="368" r:id="rId49"/>
    <p:sldId id="270" r:id="rId50"/>
    <p:sldId id="402" r:id="rId51"/>
    <p:sldId id="379" r:id="rId52"/>
    <p:sldId id="275" r:id="rId53"/>
    <p:sldId id="274" r:id="rId54"/>
    <p:sldId id="321" r:id="rId55"/>
    <p:sldId id="380" r:id="rId56"/>
    <p:sldId id="276" r:id="rId57"/>
    <p:sldId id="381" r:id="rId58"/>
    <p:sldId id="382" r:id="rId59"/>
    <p:sldId id="282" r:id="rId60"/>
    <p:sldId id="383" r:id="rId61"/>
    <p:sldId id="284" r:id="rId62"/>
    <p:sldId id="384" r:id="rId63"/>
    <p:sldId id="346" r:id="rId64"/>
    <p:sldId id="385" r:id="rId65"/>
    <p:sldId id="287" r:id="rId66"/>
    <p:sldId id="288" r:id="rId67"/>
    <p:sldId id="325" r:id="rId68"/>
    <p:sldId id="387" r:id="rId69"/>
    <p:sldId id="290" r:id="rId70"/>
    <p:sldId id="327" r:id="rId71"/>
    <p:sldId id="293" r:id="rId72"/>
    <p:sldId id="328" r:id="rId73"/>
    <p:sldId id="388" r:id="rId74"/>
    <p:sldId id="294" r:id="rId75"/>
    <p:sldId id="389" r:id="rId76"/>
    <p:sldId id="331" r:id="rId77"/>
    <p:sldId id="332" r:id="rId78"/>
    <p:sldId id="390" r:id="rId79"/>
    <p:sldId id="298" r:id="rId80"/>
    <p:sldId id="334" r:id="rId81"/>
    <p:sldId id="300" r:id="rId82"/>
    <p:sldId id="302" r:id="rId83"/>
    <p:sldId id="391" r:id="rId84"/>
    <p:sldId id="304" r:id="rId85"/>
    <p:sldId id="335" r:id="rId86"/>
    <p:sldId id="336" r:id="rId87"/>
    <p:sldId id="392" r:id="rId88"/>
    <p:sldId id="393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1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 autoAdjust="0"/>
    <p:restoredTop sz="79375" autoAdjust="0"/>
  </p:normalViewPr>
  <p:slideViewPr>
    <p:cSldViewPr snapToGrid="0">
      <p:cViewPr>
        <p:scale>
          <a:sx n="167" d="100"/>
          <a:sy n="167" d="100"/>
        </p:scale>
        <p:origin x="968" y="-952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6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4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0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1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5E1D201-541E-4BF9-BC91-E576AEF162C6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20C0-5CAD-4C28-B339-2706F97CC1FE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1D63-160B-4103-8407-46DB5885A8F0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77189-55F8-4148-ADB3-3CB0515A7DAA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E69F5-CC96-4BEF-BD30-D0A6F1BDFC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20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1DFB-84C8-4EA4-A374-08A895A78FDF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01E5E-FF46-4BB9-B298-29CBCCDB65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0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74F703-82C9-4A9D-99DC-9AF92E029A3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66B-43D6-4CB4-A840-C85312A29C4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D23-6AA6-46A2-A94C-3BF8AB1F8176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A650-85B9-4BAD-AFD8-697A23362D9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9BAD-1CC2-4B7B-820F-5DDE9ED2734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4FB7-CD00-4C1E-9809-3E1BF1BB72C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6889-25A0-4B2B-9247-0159C9B2C29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22B6-5857-46A4-AF69-096359346694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36EB1D-289F-4B44-BCFE-9FC89A70221E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4</a:t>
            </a:r>
            <a:r>
              <a:rPr lang="zh-CN" altLang="en-US" sz="4400" b="1" dirty="0">
                <a:solidFill>
                  <a:schemeClr val="bg1"/>
                </a:solidFill>
              </a:rPr>
              <a:t>周 循环结构、数组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3B08-9E28-423C-B3BA-BB2767B9290B}" type="datetime1">
              <a:rPr lang="zh-CN" altLang="en-US" smtClean="0"/>
              <a:t>2021/10/22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优雅地设计条件分支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D2BC-9C97-4FEE-AA0A-F90C142B686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00814E-7CF4-004B-A6CF-21279FBB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3" y="1181602"/>
            <a:ext cx="4934458" cy="512540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B48FB65-4A7C-D84C-9A6F-DF42F629FF03}"/>
              </a:ext>
            </a:extLst>
          </p:cNvPr>
          <p:cNvSpPr/>
          <p:nvPr/>
        </p:nvSpPr>
        <p:spPr>
          <a:xfrm>
            <a:off x="5260848" y="2747236"/>
            <a:ext cx="3883152" cy="199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_Bool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AreThereTomatos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  <a:latin typeface="Menlo" panose="020B0609030804020204" pitchFamily="49" charset="0"/>
              </a:rPr>
              <a:t>?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WaterMolenCount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1ul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AreThereTomatos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WaterMolenCount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2ul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BuyWaterMolens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WaterMolenCount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9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16" y="1483659"/>
            <a:ext cx="5834062" cy="1017494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1900" b="1" dirty="0"/>
              <a:t>一般形式：</a:t>
            </a:r>
          </a:p>
        </p:txBody>
      </p:sp>
      <p:pic>
        <p:nvPicPr>
          <p:cNvPr id="8197" name="Picture 4" descr="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8" y="1843511"/>
            <a:ext cx="2430780" cy="380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7815" y="4011646"/>
            <a:ext cx="5479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根据循环条件执行循环语句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求值，并转为</a:t>
            </a:r>
            <a:r>
              <a:rPr lang="en-US" altLang="zh-CN" dirty="0">
                <a:ea typeface="微软雅黑" panose="020B0503020204020204" pitchFamily="34" charset="-122"/>
              </a:rPr>
              <a:t>_Bool</a:t>
            </a:r>
            <a:r>
              <a:rPr lang="zh-CN" altLang="en-US" dirty="0">
                <a:ea typeface="微软雅黑" panose="020B0503020204020204" pitchFamily="34" charset="-122"/>
              </a:rPr>
              <a:t>值；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为真，则执行</a:t>
            </a:r>
            <a:r>
              <a:rPr lang="en-US" altLang="zh-CN" dirty="0">
                <a:ea typeface="微软雅黑" panose="020B0503020204020204" pitchFamily="34" charset="-122"/>
              </a:rPr>
              <a:t>statements</a:t>
            </a:r>
            <a:r>
              <a:rPr lang="zh-CN" altLang="en-US" dirty="0">
                <a:ea typeface="微软雅黑" panose="020B0503020204020204" pitchFamily="34" charset="-122"/>
              </a:rPr>
              <a:t>，重复步骤①；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为假，执行后续语句；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6C8A-4BE6-4BDC-AD27-FBDAE550ECC6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C4A272-033D-8E49-8154-7737736BB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47" y="2312435"/>
            <a:ext cx="3957154" cy="11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6" name="Rectangle 5"/>
          <p:cNvSpPr/>
          <p:nvPr/>
        </p:nvSpPr>
        <p:spPr>
          <a:xfrm>
            <a:off x="377371" y="4725750"/>
            <a:ext cx="8295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注意</a:t>
            </a:r>
            <a:r>
              <a:rPr lang="en-US" altLang="zh-CN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后边没有分号！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不管循环体包含几条语句，均应该用花括弧括起来，以复合语句形式出现。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在循环体中应有使循环趋向于结束的语句。如果无此语句，则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的值始终不改变，循环永不结束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死循环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b="5508"/>
          <a:stretch/>
        </p:blipFill>
        <p:spPr>
          <a:xfrm>
            <a:off x="5836025" y="1309615"/>
            <a:ext cx="2263512" cy="29437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4417" y="1511542"/>
            <a:ext cx="4043219" cy="3108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n  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循环直到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大于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(n &lt;=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sum += n;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累加和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"sum is 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sum);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90F-AC26-4BA4-B622-70455E879804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90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1BC4B62-78ED-784E-80AE-51F1F22C3F13}"/>
              </a:ext>
            </a:extLst>
          </p:cNvPr>
          <p:cNvSpPr/>
          <p:nvPr/>
        </p:nvSpPr>
        <p:spPr>
          <a:xfrm>
            <a:off x="374417" y="1511542"/>
            <a:ext cx="4043219" cy="3108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n  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循环直到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大于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(n &lt;=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sum += n;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累加和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"sum is 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sum);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800" y="5162473"/>
            <a:ext cx="7942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循环结构需精确设计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三要素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C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循环初始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C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C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循环控制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79256" y="1775615"/>
            <a:ext cx="4051495" cy="841755"/>
          </a:xfrm>
          <a:prstGeom prst="wedgeRoundRectCallout">
            <a:avLst>
              <a:gd name="adj1" fmla="val -107789"/>
              <a:gd name="adj2" fmla="val 3903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循环初始：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循环之前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，使得循环“就绪”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572000" y="2699573"/>
            <a:ext cx="4051495" cy="841755"/>
          </a:xfrm>
          <a:prstGeom prst="wedgeRoundRectCallout">
            <a:avLst>
              <a:gd name="adj1" fmla="val -99514"/>
              <a:gd name="adj2" fmla="val -207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循环得以继续或终止的判定；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579256" y="3628647"/>
            <a:ext cx="4051495" cy="841755"/>
          </a:xfrm>
          <a:prstGeom prst="wedgeRoundRectCallout">
            <a:avLst>
              <a:gd name="adj1" fmla="val -116308"/>
              <a:gd name="adj2" fmla="val -5143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循环内部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控制循环条件的关键过程。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75AE-59A5-47C3-A456-001B5E61ECC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0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do-while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543050"/>
            <a:ext cx="4386262" cy="9177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1" dirty="0">
                <a:latin typeface="+mj-lt"/>
              </a:rPr>
              <a:t>一般形式</a:t>
            </a:r>
            <a:r>
              <a:rPr lang="en-US" altLang="zh-CN" sz="2100" b="1" dirty="0">
                <a:latin typeface="+mj-lt"/>
              </a:rPr>
              <a:t>:</a:t>
            </a:r>
            <a:r>
              <a:rPr lang="en-US" altLang="zh-CN" sz="2100" b="1" dirty="0">
                <a:solidFill>
                  <a:srgbClr val="000099"/>
                </a:solidFill>
                <a:latin typeface="+mj-lt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537" y="4509094"/>
            <a:ext cx="83118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根据循环条件执行循环语句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ea typeface="微软雅黑" panose="020B0503020204020204" pitchFamily="34" charset="-122"/>
              </a:rPr>
              <a:t>statements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求值，并转为</a:t>
            </a:r>
            <a:r>
              <a:rPr lang="en-US" altLang="zh-CN" dirty="0">
                <a:ea typeface="微软雅黑" panose="020B0503020204020204" pitchFamily="34" charset="-122"/>
              </a:rPr>
              <a:t>_Bool</a:t>
            </a:r>
            <a:r>
              <a:rPr lang="zh-CN" altLang="en-US" dirty="0">
                <a:ea typeface="微软雅黑" panose="020B0503020204020204" pitchFamily="34" charset="-122"/>
              </a:rPr>
              <a:t>值；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为真，则执行</a:t>
            </a:r>
            <a:r>
              <a:rPr lang="en-US" altLang="zh-CN" dirty="0">
                <a:ea typeface="微软雅黑" panose="020B0503020204020204" pitchFamily="34" charset="-122"/>
              </a:rPr>
              <a:t>statements</a:t>
            </a:r>
            <a:r>
              <a:rPr lang="zh-CN" altLang="en-US" dirty="0">
                <a:ea typeface="微软雅黑" panose="020B0503020204020204" pitchFamily="34" charset="-122"/>
              </a:rPr>
              <a:t>，重复步骤①；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为假，执行后续语句；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195"/>
          <a:stretch/>
        </p:blipFill>
        <p:spPr>
          <a:xfrm>
            <a:off x="5594250" y="2166093"/>
            <a:ext cx="2902050" cy="23170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A7EA-2E37-459C-B775-382C73FBD1F5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41DF7A-F95E-7F46-B15F-8049BDE8A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1"/>
          <a:stretch/>
        </p:blipFill>
        <p:spPr>
          <a:xfrm>
            <a:off x="1179829" y="2629661"/>
            <a:ext cx="3759385" cy="11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1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do-while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4417" y="1435980"/>
            <a:ext cx="8438473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&amp;x);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digit;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"please input an positive number.\n"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digit = x %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ret = ret *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digit;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x /=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ret);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B87-02DC-4C68-8513-F1A79A994A42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Rounded Rectangular Callout 15">
            <a:extLst>
              <a:ext uri="{FF2B5EF4-FFF2-40B4-BE49-F238E27FC236}">
                <a16:creationId xmlns:a16="http://schemas.microsoft.com/office/drawing/2014/main" id="{1685F184-93FB-6F48-9DC7-9A19F0495876}"/>
              </a:ext>
            </a:extLst>
          </p:cNvPr>
          <p:cNvSpPr/>
          <p:nvPr/>
        </p:nvSpPr>
        <p:spPr>
          <a:xfrm>
            <a:off x="6261753" y="5001142"/>
            <a:ext cx="2236072" cy="841755"/>
          </a:xfrm>
          <a:prstGeom prst="wedgeRoundRectCallout">
            <a:avLst>
              <a:gd name="adj1" fmla="val -195641"/>
              <a:gd name="adj2" fmla="val -463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注意此处：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while()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必有分号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83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b="1" dirty="0">
                <a:solidFill>
                  <a:srgbClr val="C00000"/>
                </a:solidFill>
              </a:rPr>
              <a:t>一般情况</a:t>
            </a:r>
            <a:r>
              <a:rPr lang="zh-CN" altLang="en-US" dirty="0"/>
              <a:t>下，用</a:t>
            </a:r>
            <a:r>
              <a:rPr lang="en-US" altLang="zh-CN" dirty="0"/>
              <a:t>while</a:t>
            </a:r>
            <a:r>
              <a:rPr lang="zh-CN" altLang="en-US" dirty="0"/>
              <a:t>语句和用</a:t>
            </a:r>
            <a:r>
              <a:rPr lang="en-US" altLang="zh-CN" dirty="0"/>
              <a:t>do-while</a:t>
            </a:r>
            <a:r>
              <a:rPr lang="zh-CN" altLang="en-US" dirty="0"/>
              <a:t>语句处理同一问题时，若二者的循环体部分是一样的</a:t>
            </a:r>
          </a:p>
          <a:p>
            <a:r>
              <a:rPr lang="zh-CN" altLang="en-US" dirty="0"/>
              <a:t>结果一样么？（初始值相同？循环次数相同？）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 </a:t>
            </a:r>
            <a:r>
              <a:rPr lang="en-US" altLang="zh-CN" sz="2800" dirty="0">
                <a:solidFill>
                  <a:srgbClr val="FFFF00"/>
                </a:solidFill>
              </a:rPr>
              <a:t>vs. do-while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BD5-3328-4212-86CF-C4677BD68EFA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3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for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538" y="1543050"/>
            <a:ext cx="4386262" cy="91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100" b="1" dirty="0">
                <a:latin typeface="+mj-lt"/>
              </a:rPr>
              <a:t>一般形式</a:t>
            </a:r>
            <a:r>
              <a:rPr lang="en-US" altLang="zh-CN" sz="2100" b="1" dirty="0">
                <a:latin typeface="+mj-lt"/>
              </a:rPr>
              <a:t>:</a:t>
            </a:r>
            <a:r>
              <a:rPr lang="en-US" altLang="zh-CN" sz="2100" b="1" dirty="0">
                <a:solidFill>
                  <a:srgbClr val="000099"/>
                </a:solidFill>
                <a:latin typeface="+mj-lt"/>
              </a:rPr>
              <a:t> </a:t>
            </a:r>
          </a:p>
        </p:txBody>
      </p:sp>
      <p:pic>
        <p:nvPicPr>
          <p:cNvPr id="7" name="Picture 5" descr="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60" y="1360551"/>
            <a:ext cx="2130662" cy="465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5519" y="3629271"/>
            <a:ext cx="5962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求解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initialization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求解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condition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，若其值为真，则执行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statements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，然后执行下面第③步。若为假，则结束循环，转到第⑤ 步。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求解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increment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转回上面第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②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步骤继续执行。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循环结束，执行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for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语句下面的一个语句 </a:t>
            </a:r>
          </a:p>
        </p:txBody>
      </p:sp>
      <p:sp>
        <p:nvSpPr>
          <p:cNvPr id="3" name="Rectangle 2"/>
          <p:cNvSpPr/>
          <p:nvPr/>
        </p:nvSpPr>
        <p:spPr>
          <a:xfrm>
            <a:off x="490538" y="53678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循环语句使用最为灵活，可以取代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AC15-59BF-4D22-86A5-6ABD7671A043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7F1E9F-4ECA-534C-925B-83FE557B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8" y="2457086"/>
            <a:ext cx="5595081" cy="8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4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for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000" dirty="0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59229" y="3227402"/>
            <a:ext cx="3878043" cy="26941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lnSpc>
                <a:spcPct val="11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6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 marL="355600" indent="-3556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个表达式都可省略（但不建议），即：不设初值，不判断条件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，循环变量不增值。无终止地执行循环体。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556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556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可以是与循环变量无关的其他表达式，也可以是逗号表达式。</a:t>
            </a:r>
          </a:p>
          <a:p>
            <a:pPr marL="469900" indent="-4699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0538" y="1543050"/>
            <a:ext cx="4386262" cy="48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100" b="1" dirty="0">
                <a:latin typeface="+mj-lt"/>
              </a:rPr>
              <a:t>for</a:t>
            </a:r>
            <a:r>
              <a:rPr lang="zh-CN" altLang="en-US" sz="2100" b="1" dirty="0">
                <a:latin typeface="+mj-lt"/>
              </a:rPr>
              <a:t>语句最简单的形式：</a:t>
            </a:r>
          </a:p>
        </p:txBody>
      </p:sp>
      <p:sp>
        <p:nvSpPr>
          <p:cNvPr id="2" name="Rectangle 1"/>
          <p:cNvSpPr/>
          <p:nvPr/>
        </p:nvSpPr>
        <p:spPr>
          <a:xfrm>
            <a:off x="3306854" y="1579547"/>
            <a:ext cx="549554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for(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循环变量赋初值；循环条件；循环变量增值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74917" y="2086707"/>
            <a:ext cx="167038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nn-NO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(; ;) {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sum += i;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i++;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8867" y="3445688"/>
            <a:ext cx="443774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 &lt;=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i++, Sum +=i)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7273" y="4998212"/>
            <a:ext cx="482933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j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 </a:t>
            </a:r>
            <a:r>
              <a:rPr lang="nn-NO" altLang="zh-CN" sz="1200" b="1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j; i++, j--) {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Sum += (i + j);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nn-NO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== j) {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Sum += i;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093" y="5598377"/>
            <a:ext cx="314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最好不要把与循环控制无关的内容放到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2870-C0BF-42B0-80C3-584772F25054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D65F3F4-6218-B54F-82D6-F88CCB2E7C56}"/>
              </a:ext>
            </a:extLst>
          </p:cNvPr>
          <p:cNvSpPr/>
          <p:nvPr/>
        </p:nvSpPr>
        <p:spPr>
          <a:xfrm>
            <a:off x="666093" y="1996303"/>
            <a:ext cx="4123049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nn-NO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nn-NO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nn-NO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 = </a:t>
            </a:r>
            <a:r>
              <a:rPr lang="nn-NO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i &lt;= </a:t>
            </a:r>
            <a:r>
              <a:rPr lang="nn-NO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i++) {</a:t>
            </a:r>
          </a:p>
          <a:p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Sum += i;</a:t>
            </a:r>
          </a:p>
          <a:p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3ADDE78-C223-FE49-94F6-028E93E2B2F8}"/>
              </a:ext>
            </a:extLst>
          </p:cNvPr>
          <p:cNvSpPr/>
          <p:nvPr/>
        </p:nvSpPr>
        <p:spPr>
          <a:xfrm>
            <a:off x="4628867" y="4258083"/>
            <a:ext cx="443774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 &lt;=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Sum +=i, i++)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3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三种循环都可以用来处理同一问题，一般情况下它们可以互相代替。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关于循环中止条件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while</a:t>
            </a:r>
            <a:r>
              <a:rPr lang="zh-CN" altLang="en-US" dirty="0"/>
              <a:t>循环和</a:t>
            </a:r>
            <a:r>
              <a:rPr lang="en-US" altLang="zh-CN" dirty="0"/>
              <a:t>do-while</a:t>
            </a:r>
            <a:r>
              <a:rPr lang="zh-CN" altLang="en-US" dirty="0"/>
              <a:t>循环中，只在</a:t>
            </a:r>
            <a:r>
              <a:rPr lang="en-US" altLang="zh-CN" dirty="0"/>
              <a:t>while</a:t>
            </a:r>
            <a:r>
              <a:rPr lang="zh-CN" altLang="en-US" dirty="0"/>
              <a:t>后面的括号内指定循环条件，因此为了使循环能正常结束，应在循环体中包含使循环趋于结束的语句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循环可以在表达式</a:t>
            </a:r>
            <a:r>
              <a:rPr lang="en-US" altLang="zh-CN" dirty="0"/>
              <a:t>3</a:t>
            </a:r>
            <a:r>
              <a:rPr lang="zh-CN" altLang="en-US" dirty="0"/>
              <a:t>中包含使循环趋于结束的操作。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：几种循环的比较</a:t>
            </a:r>
            <a:endParaRPr lang="zh-CN" alt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021977" y="2385084"/>
            <a:ext cx="7530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循环紧凑简练、功能强大，凡用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循环能完成的，用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循环都能实现。</a:t>
            </a:r>
            <a:endParaRPr lang="zh-CN" alt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2ABF-1EF8-4C10-994A-89D4AF5FC260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3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645124"/>
          </a:xfrm>
        </p:spPr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语句的格式：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条件分支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switch</a:t>
            </a:r>
            <a:r>
              <a:rPr lang="zh-CN" altLang="en-US" sz="2800" dirty="0">
                <a:solidFill>
                  <a:srgbClr val="FFFF00"/>
                </a:solidFill>
              </a:rPr>
              <a:t>语句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B0B9B3-C51C-4D40-85BF-E683E257926D}" type="slidenum">
              <a:rPr lang="en-US" altLang="zh-CN">
                <a:solidFill>
                  <a:schemeClr val="bg1"/>
                </a:solidFill>
              </a:rPr>
              <a:pPr eaLnBrk="1" hangingPunct="1"/>
              <a:t>2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5183" y="2537490"/>
            <a:ext cx="4189500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后面表达式的值：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当表达式的值与某一个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后面的常量表达式的值相等时，就执行此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后面的语句，</a:t>
            </a:r>
            <a:r>
              <a:rPr lang="zh-CN" altLang="en-US" dirty="0">
                <a:solidFill>
                  <a:srgbClr val="0D13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及后续语句序列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若没有匹配任何一个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后面的语句。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B34-7692-4ACC-AD18-4E3EC9C416ED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4E6FAF-798F-2F4C-B353-0C1C56D1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8" y="2267460"/>
            <a:ext cx="3594100" cy="2692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AE64035-4D51-2943-BBA2-3F37E74C4E50}"/>
              </a:ext>
            </a:extLst>
          </p:cNvPr>
          <p:cNvSpPr/>
          <p:nvPr/>
        </p:nvSpPr>
        <p:spPr>
          <a:xfrm>
            <a:off x="1091184" y="2609088"/>
            <a:ext cx="2474976" cy="101193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50BA73-8AE7-B946-AEDF-C5C2EA922CB1}"/>
              </a:ext>
            </a:extLst>
          </p:cNvPr>
          <p:cNvSpPr/>
          <p:nvPr/>
        </p:nvSpPr>
        <p:spPr>
          <a:xfrm>
            <a:off x="1255301" y="362102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此结构可重复出现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85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关于初始化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循环时，循环变量初始化的操作应在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语句之前完成。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语句可以在表达式</a:t>
            </a:r>
            <a:r>
              <a:rPr lang="en-US" altLang="zh-CN" dirty="0"/>
              <a:t>1</a:t>
            </a:r>
            <a:r>
              <a:rPr lang="zh-CN" altLang="en-US" dirty="0"/>
              <a:t>中实现循环变量的初始化。</a:t>
            </a:r>
          </a:p>
          <a:p>
            <a:r>
              <a:rPr lang="zh-CN" altLang="en-US" dirty="0"/>
              <a:t>关于循环中止</a:t>
            </a:r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循环、</a:t>
            </a:r>
            <a:r>
              <a:rPr lang="en-US" altLang="zh-CN" dirty="0"/>
              <a:t>do-while</a:t>
            </a:r>
            <a:r>
              <a:rPr lang="zh-CN" altLang="en-US" dirty="0"/>
              <a:t>循环和</a:t>
            </a:r>
            <a:r>
              <a:rPr lang="en-US" altLang="zh-CN" dirty="0"/>
              <a:t>for</a:t>
            </a:r>
            <a:r>
              <a:rPr lang="zh-CN" altLang="en-US" dirty="0"/>
              <a:t>循环，均可以用</a:t>
            </a:r>
            <a:r>
              <a:rPr lang="en-US" altLang="zh-CN" dirty="0"/>
              <a:t>break</a:t>
            </a:r>
            <a:r>
              <a:rPr lang="zh-CN" altLang="en-US" dirty="0"/>
              <a:t>语句跳出循环，用</a:t>
            </a:r>
            <a:r>
              <a:rPr lang="en-US" altLang="zh-CN" dirty="0"/>
              <a:t>continue</a:t>
            </a:r>
            <a:r>
              <a:rPr lang="zh-CN" altLang="en-US" dirty="0"/>
              <a:t>语句结束本次循环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：几种循环的比较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310-FD46-497F-A95F-17854ECCFAD8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100598"/>
              </p:ext>
            </p:extLst>
          </p:nvPr>
        </p:nvGraphicFramePr>
        <p:xfrm>
          <a:off x="510989" y="1438583"/>
          <a:ext cx="81220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do-while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设置循环初始值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语句前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语句前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语句前或表达式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结束条件的判断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先判断后执行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先执行后判断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先判断后执行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循环控制的计数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循环体内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循环体内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表达式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或循环体内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1.</a:t>
            </a:r>
            <a:r>
              <a:rPr lang="zh-CN" altLang="en-US" dirty="0">
                <a:solidFill>
                  <a:prstClr val="white"/>
                </a:solidFill>
              </a:rPr>
              <a:t>循环的加速与中止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continue</a:t>
            </a:r>
            <a:r>
              <a:rPr lang="zh-CN" altLang="en-US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vs. break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891-B313-4F8C-BE66-7CB64438C35F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0435" y="1890663"/>
            <a:ext cx="2260317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435" y="3876675"/>
            <a:ext cx="226031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20291" y="1904052"/>
            <a:ext cx="1968217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20291" y="3876675"/>
            <a:ext cx="196821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18048" y="1890663"/>
            <a:ext cx="3176015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(expr1; expr2; expr3)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18048" y="3876675"/>
            <a:ext cx="3176015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(expr1; expr2; expr3)</a:t>
            </a: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cxnSp>
        <p:nvCxnSpPr>
          <p:cNvPr id="19" name="Elbow Connector 18"/>
          <p:cNvCxnSpPr>
            <a:cxnSpLocks/>
          </p:cNvCxnSpPr>
          <p:nvPr/>
        </p:nvCxnSpPr>
        <p:spPr>
          <a:xfrm rot="16200000" flipV="1">
            <a:off x="1634445" y="2160479"/>
            <a:ext cx="310886" cy="28508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cxnSpLocks/>
          </p:cNvCxnSpPr>
          <p:nvPr/>
        </p:nvCxnSpPr>
        <p:spPr>
          <a:xfrm rot="5400000">
            <a:off x="4411515" y="2537645"/>
            <a:ext cx="370595" cy="29260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</p:cNvCxnSpPr>
          <p:nvPr/>
        </p:nvCxnSpPr>
        <p:spPr>
          <a:xfrm rot="10800000" flipV="1">
            <a:off x="3462956" y="4455578"/>
            <a:ext cx="883920" cy="689446"/>
          </a:xfrm>
          <a:prstGeom prst="bentConnector3">
            <a:avLst>
              <a:gd name="adj1" fmla="val 345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</p:cNvCxnSpPr>
          <p:nvPr/>
        </p:nvCxnSpPr>
        <p:spPr>
          <a:xfrm flipV="1">
            <a:off x="7242048" y="2146242"/>
            <a:ext cx="1054608" cy="342586"/>
          </a:xfrm>
          <a:prstGeom prst="bentConnector3">
            <a:avLst>
              <a:gd name="adj1" fmla="val 99711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</p:cNvCxnSpPr>
          <p:nvPr/>
        </p:nvCxnSpPr>
        <p:spPr>
          <a:xfrm rot="10800000" flipV="1">
            <a:off x="640080" y="4455578"/>
            <a:ext cx="1559348" cy="689446"/>
          </a:xfrm>
          <a:prstGeom prst="bentConnector3">
            <a:avLst>
              <a:gd name="adj1" fmla="val -39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cxnSpLocks/>
          </p:cNvCxnSpPr>
          <p:nvPr/>
        </p:nvCxnSpPr>
        <p:spPr>
          <a:xfrm rot="10800000" flipV="1">
            <a:off x="5969118" y="4498848"/>
            <a:ext cx="925456" cy="646176"/>
          </a:xfrm>
          <a:prstGeom prst="bentConnector3">
            <a:avLst>
              <a:gd name="adj1" fmla="val -61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2804BD7-203A-6A4D-B545-BAEB2AA13C33}"/>
              </a:ext>
            </a:extLst>
          </p:cNvPr>
          <p:cNvSpPr/>
          <p:nvPr/>
        </p:nvSpPr>
        <p:spPr>
          <a:xfrm>
            <a:off x="391042" y="1314998"/>
            <a:ext cx="4859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加速，直接进入下次循环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11920C-4B5A-144B-BC0D-858E73BE4B3A}"/>
              </a:ext>
            </a:extLst>
          </p:cNvPr>
          <p:cNvSpPr/>
          <p:nvPr/>
        </p:nvSpPr>
        <p:spPr>
          <a:xfrm>
            <a:off x="374417" y="3439791"/>
            <a:ext cx="5392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终止，执行循环结构的后继语句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646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41412" y="1859339"/>
            <a:ext cx="8675688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n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n &lt;=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n++){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 %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   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n);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1.</a:t>
            </a:r>
            <a:r>
              <a:rPr lang="zh-CN" altLang="en-US" sz="4400" dirty="0"/>
              <a:t>循环的加速与中止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continue</a:t>
            </a:r>
            <a:r>
              <a:rPr lang="zh-CN" altLang="en-US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vs. break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DF84-2F38-42C5-9D55-197568F90C68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337348" y="2993136"/>
            <a:ext cx="2575772" cy="3823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加速，直接进入下次循环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29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循环的终止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break</a:t>
            </a:r>
            <a:r>
              <a:rPr lang="zh-CN" altLang="en-US" sz="2800" dirty="0">
                <a:solidFill>
                  <a:srgbClr val="FFFF00"/>
                </a:solidFill>
              </a:rPr>
              <a:t>语句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CCB-0EE3-4A5C-A3D5-5C5A49B25546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190133"/>
            <a:ext cx="4255008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&amp;m);</a:t>
            </a: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m-1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之间逐一检查是否被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整除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&lt;= m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如果整除则结束检查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(m %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根据循环结束位置判断是否素数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m)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"Yes\n"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"No\n"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94604" y="2816217"/>
            <a:ext cx="1524624" cy="415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提前结束循环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5989B97-1BE2-354B-A33C-A1A3DD8813AE}"/>
              </a:ext>
            </a:extLst>
          </p:cNvPr>
          <p:cNvSpPr/>
          <p:nvPr/>
        </p:nvSpPr>
        <p:spPr>
          <a:xfrm>
            <a:off x="4888991" y="1190133"/>
            <a:ext cx="4255008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&amp;m);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m-1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之间逐一检查是否被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整除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&lt;= m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如果整除则结束检查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(m %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根据循环结束位置判断是否素数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m)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"Yes\n"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"No\n"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3A3EE7-02F9-DF42-8C00-9056F430F025}"/>
              </a:ext>
            </a:extLst>
          </p:cNvPr>
          <p:cNvSpPr/>
          <p:nvPr/>
        </p:nvSpPr>
        <p:spPr>
          <a:xfrm>
            <a:off x="5321807" y="2060448"/>
            <a:ext cx="1152144" cy="2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897128-986D-3448-956C-F1DAB7C92C49}"/>
              </a:ext>
            </a:extLst>
          </p:cNvPr>
          <p:cNvSpPr/>
          <p:nvPr/>
        </p:nvSpPr>
        <p:spPr>
          <a:xfrm>
            <a:off x="5760719" y="3986784"/>
            <a:ext cx="768096" cy="2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4B5E7B-B73B-8649-8A69-136621FF4A7C}"/>
              </a:ext>
            </a:extLst>
          </p:cNvPr>
          <p:cNvSpPr/>
          <p:nvPr/>
        </p:nvSpPr>
        <p:spPr>
          <a:xfrm>
            <a:off x="871727" y="3986783"/>
            <a:ext cx="768096" cy="2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67D0AE-3392-9F49-8182-101B0E0F4E2E}"/>
              </a:ext>
            </a:extLst>
          </p:cNvPr>
          <p:cNvSpPr/>
          <p:nvPr/>
        </p:nvSpPr>
        <p:spPr>
          <a:xfrm>
            <a:off x="1036319" y="2517648"/>
            <a:ext cx="987552" cy="21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35AAFB-EED1-0147-9673-958698F6F1D0}"/>
              </a:ext>
            </a:extLst>
          </p:cNvPr>
          <p:cNvSpPr/>
          <p:nvPr/>
        </p:nvSpPr>
        <p:spPr>
          <a:xfrm>
            <a:off x="4304137" y="323174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23F3FC-639F-564B-B6AC-E5047B68605F}"/>
              </a:ext>
            </a:extLst>
          </p:cNvPr>
          <p:cNvSpPr/>
          <p:nvPr/>
        </p:nvSpPr>
        <p:spPr>
          <a:xfrm>
            <a:off x="961074" y="5907189"/>
            <a:ext cx="7221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里定义循环变量，在循环结束后，对其访问，右侧方法是通用的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93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372" y="1348268"/>
            <a:ext cx="6232738" cy="4828695"/>
          </a:xfrm>
        </p:spPr>
        <p:txBody>
          <a:bodyPr/>
          <a:lstStyle/>
          <a:p>
            <a:r>
              <a:rPr lang="zh-CN" altLang="en-US" dirty="0"/>
              <a:t>一个循环体内可以包含另一个完整的循环结构，形成嵌套循环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语言中循环语句（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）可以互相嵌套，形成多重循环，循环嵌套的层数没有限制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循环的嵌套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8B9-39CD-43B6-90B6-DE801F3DE985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8394" y="3613150"/>
            <a:ext cx="1402789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while()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while()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89206" y="3613150"/>
            <a:ext cx="1708862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do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do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 while();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r>
              <a:rPr lang="en-US" altLang="zh-CN" dirty="0">
                <a:ea typeface="微软雅黑" panose="020B0503020204020204" pitchFamily="34" charset="-122"/>
              </a:rPr>
              <a:t> while()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86091" y="3613150"/>
            <a:ext cx="1708862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for(;;)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for(;;)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582975" y="1397159"/>
            <a:ext cx="2332141" cy="4801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for(;;)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while()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for(;;)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do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3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} while();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  <p:bldP spid="1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循环的嵌套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AE43-672E-4FD3-B780-59DA22FDDA91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1453081"/>
            <a:ext cx="9144000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Row &lt;=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Row++)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每行先输出若干空格：与行相关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Space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Space &lt;=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- Row; Space++)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 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控制每行的*的个数：与行相关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asterisk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asterisk &lt;=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Row -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asterisk++)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"*"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每行末尾输出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个换行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97" y="1178761"/>
            <a:ext cx="1963503" cy="2048203"/>
          </a:xfrm>
        </p:spPr>
      </p:pic>
    </p:spTree>
    <p:extLst>
      <p:ext uri="{BB962C8B-B14F-4D97-AF65-F5344CB8AC3E}">
        <p14:creationId xmlns:p14="http://schemas.microsoft.com/office/powerpoint/2010/main" val="65049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219" y="1165388"/>
            <a:ext cx="8403771" cy="4828695"/>
          </a:xfrm>
        </p:spPr>
        <p:txBody>
          <a:bodyPr/>
          <a:lstStyle/>
          <a:p>
            <a:r>
              <a:rPr lang="zh-CN" altLang="en-US" dirty="0"/>
              <a:t>整数逆序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D1F1-673D-4A68-A0AD-41D42C231F7A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7056" y="1564007"/>
            <a:ext cx="8997696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digit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&amp;x);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(x &gt;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digit = x %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digit);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ret = ret *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digit;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("x=%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d,digit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=%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d,ret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=%d\n", x, digit, ret);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x /=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(“\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n%d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", ret);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079565" y="2342571"/>
            <a:ext cx="3061088" cy="1492623"/>
          </a:xfrm>
          <a:prstGeom prst="wedgeRoundRectCallout">
            <a:avLst>
              <a:gd name="adj1" fmla="val -118090"/>
              <a:gd name="adj2" fmla="val 4633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个位数正确么？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x=0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结果正确么？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10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正确么？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是负数？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92888" y="5758985"/>
            <a:ext cx="2617221" cy="377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调试技巧也要掌握和积累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5256194" y="4613758"/>
            <a:ext cx="729497" cy="1145228"/>
          </a:xfrm>
          <a:prstGeom prst="lin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</p:cxnSp>
      <p:cxnSp>
        <p:nvCxnSpPr>
          <p:cNvPr id="14" name="Straight Connector 13"/>
          <p:cNvCxnSpPr>
            <a:stCxn id="10" idx="0"/>
          </p:cNvCxnSpPr>
          <p:nvPr/>
        </p:nvCxnSpPr>
        <p:spPr>
          <a:xfrm flipH="1" flipV="1">
            <a:off x="3845859" y="5405718"/>
            <a:ext cx="1455640" cy="353267"/>
          </a:xfrm>
          <a:prstGeom prst="lin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47376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89773"/>
            <a:ext cx="8403771" cy="498820"/>
          </a:xfrm>
        </p:spPr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100</a:t>
            </a:r>
            <a:r>
              <a:rPr lang="zh-CN" altLang="en-US" dirty="0"/>
              <a:t>以内的全部素数，每行打印</a:t>
            </a:r>
            <a:r>
              <a:rPr lang="en-US" altLang="zh-CN" dirty="0"/>
              <a:t>5</a:t>
            </a:r>
            <a:r>
              <a:rPr lang="zh-CN" altLang="en-US" dirty="0"/>
              <a:t>个数字。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  <a:endParaRPr lang="zh-CN" altLang="en-US" sz="3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0F19-3675-47C3-AEA0-3F72D52E1DD4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74417" y="1730212"/>
            <a:ext cx="8554430" cy="4339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math.h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Counter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altLang="zh-CN" sz="1200" u="sng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SqrtOfNum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u="sng" dirty="0">
                <a:solidFill>
                  <a:srgbClr val="2E0D6E"/>
                </a:solidFill>
                <a:latin typeface="Menlo" panose="020B0609030804020204" pitchFamily="49" charset="0"/>
              </a:rPr>
              <a:t>sqrt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SqrtOfNum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SqrtOfNum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Counter++;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(Counter %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50056" y="2389157"/>
            <a:ext cx="3920347" cy="377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跳过偶数，减少循环次数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50056" y="2860511"/>
            <a:ext cx="3914251" cy="7160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</a:pP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SqrtOfNum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sqrt(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69900" indent="-469900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放在循环外，减少循环次数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0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65389"/>
            <a:ext cx="8403771" cy="489976"/>
          </a:xfrm>
        </p:spPr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>
                <a:solidFill>
                  <a:srgbClr val="0000FF"/>
                </a:solidFill>
              </a:rPr>
              <a:t>同时</a:t>
            </a:r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角、</a:t>
            </a:r>
            <a:r>
              <a:rPr lang="en-US" altLang="zh-CN" dirty="0"/>
              <a:t>2</a:t>
            </a:r>
            <a:r>
              <a:rPr lang="zh-CN" altLang="en-US" dirty="0"/>
              <a:t>角和</a:t>
            </a:r>
            <a:r>
              <a:rPr lang="en-US" altLang="zh-CN" dirty="0"/>
              <a:t>5</a:t>
            </a:r>
            <a:r>
              <a:rPr lang="zh-CN" altLang="en-US" dirty="0"/>
              <a:t>角硬币凑出</a:t>
            </a:r>
            <a:r>
              <a:rPr lang="en-US" altLang="zh-CN" dirty="0"/>
              <a:t>10</a:t>
            </a:r>
            <a:r>
              <a:rPr lang="zh-CN" altLang="en-US" dirty="0"/>
              <a:t>元以下整数金额？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9B7-9166-4A9F-8933-F9621A30B7E9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1578273"/>
            <a:ext cx="9144000" cy="4324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1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1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100" dirty="0" err="1">
                <a:solidFill>
                  <a:srgbClr val="C41A16"/>
                </a:solidFill>
                <a:latin typeface="Menlo" panose="020B0609030804020204" pitchFamily="49" charset="0"/>
              </a:rPr>
              <a:t>math.h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1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_Bool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&amp;x);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++ 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++ 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++ 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altLang="zh-CN" sz="11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"%d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元：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1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角，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角，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5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角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x,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930057" y="1789488"/>
            <a:ext cx="1311821" cy="377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嵌套顺序？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54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84" y="1240894"/>
            <a:ext cx="8214404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/>
              <a:t>求</a:t>
            </a:r>
            <a:r>
              <a:rPr lang="en-US" altLang="zh-CN" sz="2100" dirty="0"/>
              <a:t>Fibonacci</a:t>
            </a:r>
            <a:r>
              <a:rPr lang="zh-CN" altLang="en-US" sz="2100" dirty="0"/>
              <a:t>数列前</a:t>
            </a:r>
            <a:r>
              <a:rPr lang="en-US" altLang="zh-CN" sz="2100" dirty="0"/>
              <a:t>40</a:t>
            </a:r>
            <a:r>
              <a:rPr lang="zh-CN" altLang="en-US" sz="2100" dirty="0"/>
              <a:t>个数。这个数列有如下特点：</a:t>
            </a:r>
          </a:p>
          <a:p>
            <a:pPr lvl="1" eaLnBrk="1" hangingPunct="1"/>
            <a:r>
              <a:rPr lang="zh-CN" altLang="en-US" sz="1900" dirty="0"/>
              <a:t>第</a:t>
            </a:r>
            <a:r>
              <a:rPr lang="en-US" altLang="zh-CN" sz="1900" dirty="0"/>
              <a:t>1</a:t>
            </a:r>
            <a:r>
              <a:rPr lang="zh-CN" altLang="en-US" sz="1900" dirty="0"/>
              <a:t>，</a:t>
            </a:r>
            <a:r>
              <a:rPr lang="en-US" altLang="zh-CN" sz="1900" dirty="0"/>
              <a:t>2</a:t>
            </a:r>
            <a:r>
              <a:rPr lang="zh-CN" altLang="en-US" sz="1900" dirty="0"/>
              <a:t>两个数为</a:t>
            </a:r>
            <a:r>
              <a:rPr lang="en-US" altLang="zh-CN" sz="1900" dirty="0"/>
              <a:t>1</a:t>
            </a:r>
            <a:r>
              <a:rPr lang="zh-CN" altLang="en-US" sz="1900" dirty="0"/>
              <a:t>，</a:t>
            </a:r>
            <a:r>
              <a:rPr lang="en-US" altLang="zh-CN" sz="1900" dirty="0"/>
              <a:t>1</a:t>
            </a:r>
            <a:r>
              <a:rPr lang="zh-CN" altLang="en-US" sz="1900" dirty="0"/>
              <a:t>。</a:t>
            </a:r>
          </a:p>
          <a:p>
            <a:pPr lvl="1" eaLnBrk="1" hangingPunct="1"/>
            <a:r>
              <a:rPr lang="zh-CN" altLang="en-US" sz="1900" dirty="0"/>
              <a:t>从第</a:t>
            </a:r>
            <a:r>
              <a:rPr lang="en-US" altLang="zh-CN" sz="1900" dirty="0"/>
              <a:t>3</a:t>
            </a:r>
            <a:r>
              <a:rPr lang="zh-CN" altLang="en-US" sz="1900" dirty="0"/>
              <a:t>个数开始，该数是其前面两个数之和。即</a:t>
            </a:r>
            <a:r>
              <a:rPr lang="en-US" altLang="zh-CN" sz="1900" dirty="0"/>
              <a:t>:</a:t>
            </a: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r>
              <a:rPr lang="zh-CN" altLang="en-US" sz="1900" dirty="0"/>
              <a:t>请每行打印四个数。</a:t>
            </a:r>
            <a:endParaRPr lang="en-US" altLang="zh-CN" sz="19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B2B-376B-479D-8799-995203A5A9A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93256" y="272864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000" dirty="0"/>
              <a:t>F(1)=1              (n=1)</a:t>
            </a:r>
          </a:p>
          <a:p>
            <a:r>
              <a:rPr lang="pt-BR" altLang="zh-CN" sz="2000" dirty="0"/>
              <a:t>F(2)=1              (n=2)</a:t>
            </a:r>
          </a:p>
          <a:p>
            <a:r>
              <a:rPr lang="pt-BR" altLang="zh-CN" sz="2000" dirty="0"/>
              <a:t>F(n)=F(n-1)+F(n-2)  (n≥3)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9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fld id="{6D36F074-4BCE-4893-8D08-E1864316A571}" type="slidenum"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条件分支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r>
              <a:rPr lang="en-US" altLang="zh-CN" dirty="0">
                <a:solidFill>
                  <a:srgbClr val="FFFF00"/>
                </a:solidFill>
              </a:rPr>
              <a:t>switch</a:t>
            </a:r>
            <a:r>
              <a:rPr lang="zh-CN" altLang="en-US" dirty="0">
                <a:solidFill>
                  <a:srgbClr val="FFFF00"/>
                </a:solidFill>
              </a:rPr>
              <a:t>语句</a:t>
            </a:r>
            <a:endParaRPr lang="zh-CN" alt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17" y="1554480"/>
            <a:ext cx="8284029" cy="4657344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CC0000"/>
                </a:solidFill>
              </a:rPr>
              <a:t>说明：</a:t>
            </a:r>
            <a:endParaRPr lang="zh-CN" altLang="en-US" sz="2000" b="1" dirty="0"/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switch</a:t>
            </a:r>
            <a:r>
              <a:rPr lang="zh-CN" altLang="en-US" sz="1800" dirty="0"/>
              <a:t>后面括弧内的</a:t>
            </a:r>
            <a:r>
              <a:rPr lang="zh-CN" altLang="en-US" sz="1800" b="1" dirty="0">
                <a:solidFill>
                  <a:srgbClr val="0D13A9"/>
                </a:solidFill>
              </a:rPr>
              <a:t>表达式</a:t>
            </a:r>
            <a:r>
              <a:rPr lang="zh-CN" altLang="en-US" sz="1800" dirty="0"/>
              <a:t>，一般基于</a:t>
            </a:r>
            <a:r>
              <a:rPr lang="zh-CN" altLang="en-US" sz="1800" dirty="0">
                <a:solidFill>
                  <a:srgbClr val="C00000"/>
                </a:solidFill>
              </a:rPr>
              <a:t>整型</a:t>
            </a:r>
            <a:r>
              <a:rPr lang="zh-CN" altLang="en-US" sz="1800" dirty="0"/>
              <a:t>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D13A9"/>
                </a:solidFill>
              </a:rPr>
              <a:t>case</a:t>
            </a:r>
            <a:r>
              <a:rPr lang="zh-CN" altLang="en-US" sz="1800" b="1" dirty="0">
                <a:solidFill>
                  <a:srgbClr val="0D13A9"/>
                </a:solidFill>
              </a:rPr>
              <a:t>常量表达式</a:t>
            </a:r>
            <a:r>
              <a:rPr lang="zh-CN" altLang="en-US" sz="1800" dirty="0"/>
              <a:t>只是起语句</a:t>
            </a:r>
            <a:r>
              <a:rPr lang="zh-CN" altLang="en-US" sz="1800" b="1" dirty="0">
                <a:solidFill>
                  <a:srgbClr val="C00000"/>
                </a:solidFill>
              </a:rPr>
              <a:t>标号作用</a:t>
            </a:r>
            <a:r>
              <a:rPr lang="zh-CN" altLang="en-US" sz="1800" dirty="0"/>
              <a:t>，并不做条件判断。应该在执行一个</a:t>
            </a:r>
            <a:r>
              <a:rPr lang="en-US" altLang="zh-CN" sz="1800" dirty="0"/>
              <a:t>case</a:t>
            </a:r>
            <a:r>
              <a:rPr lang="zh-CN" altLang="en-US" sz="1800" dirty="0"/>
              <a:t>分支后</a:t>
            </a:r>
            <a:r>
              <a:rPr lang="en-US" altLang="zh-CN" sz="1800" dirty="0"/>
              <a:t>,</a:t>
            </a:r>
            <a:r>
              <a:rPr lang="zh-CN" altLang="en-US" sz="1800" dirty="0"/>
              <a:t>可以用一个</a:t>
            </a:r>
            <a:r>
              <a:rPr lang="en-US" altLang="zh-CN" sz="1800" b="1" dirty="0">
                <a:solidFill>
                  <a:srgbClr val="C00000"/>
                </a:solidFill>
              </a:rPr>
              <a:t>break</a:t>
            </a:r>
            <a:r>
              <a:rPr lang="zh-CN" altLang="en-US" sz="1800" dirty="0"/>
              <a:t>语句终止执行</a:t>
            </a:r>
            <a:r>
              <a:rPr lang="en-US" altLang="zh-CN" sz="1800" dirty="0"/>
              <a:t>switch</a:t>
            </a:r>
            <a:r>
              <a:rPr lang="zh-CN" altLang="en-US" sz="1800" dirty="0"/>
              <a:t>语句</a:t>
            </a:r>
            <a:r>
              <a:rPr lang="zh-CN" altLang="en-US" sz="1800" dirty="0">
                <a:solidFill>
                  <a:srgbClr val="CC0000"/>
                </a:solidFill>
              </a:rPr>
              <a:t>。</a:t>
            </a:r>
            <a:endParaRPr lang="en-US" altLang="zh-CN" sz="1800" dirty="0">
              <a:solidFill>
                <a:srgbClr val="CC0000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每一个</a:t>
            </a:r>
            <a:r>
              <a:rPr lang="en-US" altLang="zh-CN" sz="1800" b="1" dirty="0">
                <a:solidFill>
                  <a:srgbClr val="0D13A9"/>
                </a:solidFill>
              </a:rPr>
              <a:t>case</a:t>
            </a:r>
            <a:r>
              <a:rPr lang="zh-CN" altLang="en-US" sz="1800" b="1" dirty="0">
                <a:solidFill>
                  <a:srgbClr val="0D13A9"/>
                </a:solidFill>
              </a:rPr>
              <a:t>常量表达式</a:t>
            </a:r>
            <a:r>
              <a:rPr lang="zh-CN" altLang="en-US" sz="1800" dirty="0"/>
              <a:t>的值</a:t>
            </a:r>
            <a:r>
              <a:rPr lang="zh-CN" altLang="en-US" sz="1800" b="1" dirty="0">
                <a:solidFill>
                  <a:srgbClr val="C00000"/>
                </a:solidFill>
              </a:rPr>
              <a:t>必须互不相同</a:t>
            </a:r>
            <a:r>
              <a:rPr lang="zh-CN" altLang="en-US" sz="1800" dirty="0"/>
              <a:t>，否则会出现矛盾方案。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各个</a:t>
            </a:r>
            <a:r>
              <a:rPr lang="en-US" altLang="zh-CN" sz="1800" dirty="0"/>
              <a:t>case</a:t>
            </a:r>
            <a:r>
              <a:rPr lang="zh-CN" altLang="en-US" sz="1800" dirty="0"/>
              <a:t>和</a:t>
            </a:r>
            <a:r>
              <a:rPr lang="en-US" altLang="zh-CN" sz="1800" dirty="0"/>
              <a:t>default</a:t>
            </a:r>
            <a:r>
              <a:rPr lang="zh-CN" altLang="en-US" sz="1800" dirty="0"/>
              <a:t>的</a:t>
            </a:r>
            <a:r>
              <a:rPr lang="zh-CN" altLang="en-US" sz="1800" b="1" dirty="0">
                <a:solidFill>
                  <a:srgbClr val="C00000"/>
                </a:solidFill>
              </a:rPr>
              <a:t>出现次序不影响执行结果</a:t>
            </a:r>
            <a:r>
              <a:rPr lang="zh-CN" altLang="en-US" sz="1800" b="1" dirty="0"/>
              <a:t>。</a:t>
            </a:r>
            <a:endParaRPr lang="zh-CN" altLang="en-US" sz="18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多个标号可以</a:t>
            </a:r>
            <a:r>
              <a:rPr lang="zh-CN" altLang="en-US" sz="1800" b="1" dirty="0">
                <a:solidFill>
                  <a:srgbClr val="C00000"/>
                </a:solidFill>
              </a:rPr>
              <a:t>共用一组执行语句</a:t>
            </a:r>
            <a:r>
              <a:rPr lang="zh-CN" altLang="en-US" sz="1800" dirty="0"/>
              <a:t>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64F-A028-4E6C-B684-C4B67F642516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02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  <a:endParaRPr lang="zh-CN" altLang="en-US" sz="34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1412" y="1759145"/>
            <a:ext cx="8675688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f2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"%12lu%12lu"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f1, f2);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f1 += f2;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f2 += f1;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677-0B09-4759-ADFC-C316C1228143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0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294480"/>
            <a:ext cx="8403771" cy="4828695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为了处理批量数据，</a:t>
            </a:r>
            <a:r>
              <a:rPr lang="en-US" altLang="zh-CN" dirty="0"/>
              <a:t>C</a:t>
            </a:r>
            <a:r>
              <a:rPr lang="zh-CN" altLang="en-US" dirty="0"/>
              <a:t>语言把若干具有</a:t>
            </a:r>
            <a:r>
              <a:rPr lang="zh-CN" altLang="en-US" b="1" dirty="0">
                <a:solidFill>
                  <a:srgbClr val="C00000"/>
                </a:solidFill>
              </a:rPr>
              <a:t>相同数据类型</a:t>
            </a:r>
            <a:r>
              <a:rPr lang="zh-CN" altLang="en-US" dirty="0"/>
              <a:t>的数据</a:t>
            </a:r>
            <a:r>
              <a:rPr lang="zh-CN" altLang="en-US" b="1" dirty="0">
                <a:solidFill>
                  <a:srgbClr val="C00000"/>
                </a:solidFill>
              </a:rPr>
              <a:t>有序组织</a:t>
            </a:r>
            <a:r>
              <a:rPr lang="zh-CN" altLang="en-US" dirty="0"/>
              <a:t>起来，形成一种组合数据类型，称为数组。</a:t>
            </a:r>
            <a:endParaRPr lang="en-US" altLang="zh-CN" dirty="0"/>
          </a:p>
          <a:p>
            <a:r>
              <a:rPr lang="zh-CN" altLang="en-US" dirty="0"/>
              <a:t>这些数据可以用一个名字来表示，并通过循环逐个访问和处理。</a:t>
            </a:r>
            <a:endParaRPr lang="en-US" altLang="zh-CN" dirty="0"/>
          </a:p>
          <a:p>
            <a:r>
              <a:rPr lang="zh-CN" altLang="en-US" dirty="0"/>
              <a:t>数组可以是一维、二维、甚至多维。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什么是数组？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882" y="1431893"/>
            <a:ext cx="8243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一个简单的问题，用程序实现如下功能：连续输入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个数，然后反序输出。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6783" y="2576249"/>
            <a:ext cx="4866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如何定义变量？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如何使用变量？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9004-D8BE-4652-A640-29880C177D9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一维数组的声明格式为：</a:t>
            </a:r>
            <a:endParaRPr lang="en-US" altLang="zh-CN" dirty="0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68402" y="3930825"/>
            <a:ext cx="7696200" cy="275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数组名定名规则和变量名相同，遵循标识符定名规则。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方括号中的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用来表示数组长度，必须是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数组长度必须在定义时指定，且一经定义长度不可改变。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常量表达式中可以包括常量和符号常量，但不能包含变量（因为编译时需要分配合适的内存）。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9306" y="1438508"/>
            <a:ext cx="4572000" cy="407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  数组名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整形表达式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402" y="1774989"/>
            <a:ext cx="847559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 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N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Array1[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Array2[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Array3[N];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正确，长度是整型常量、符号常量或常量表达式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Array5[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59.5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错误，长度非整型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m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Array6[m];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正确，但变长数组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(VLA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，仅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C99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支持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，只能声明在函数内部。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DAA-3EA0-45B4-B4CD-11357B7D8583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：声明</a:t>
            </a:r>
          </a:p>
        </p:txBody>
      </p:sp>
    </p:spTree>
    <p:extLst>
      <p:ext uri="{BB962C8B-B14F-4D97-AF65-F5344CB8AC3E}">
        <p14:creationId xmlns:p14="http://schemas.microsoft.com/office/powerpoint/2010/main" val="22585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5940739" cy="4828695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语言规定数组元素在内存中连续存放</a:t>
            </a:r>
            <a:endParaRPr lang="en-US" altLang="zh-CN" dirty="0"/>
          </a:p>
          <a:p>
            <a:pPr lvl="1"/>
            <a:r>
              <a:rPr lang="zh-CN" altLang="en-US" dirty="0"/>
              <a:t>数组占用得内存空间是所有数据元素占用的字节数的总和</a:t>
            </a:r>
            <a:endParaRPr lang="en-US" altLang="zh-CN" dirty="0"/>
          </a:p>
          <a:p>
            <a:pPr lvl="1"/>
            <a:r>
              <a:rPr lang="zh-CN" altLang="en-US" dirty="0"/>
              <a:t>每个数据元素占用空间就是基类型的字节数</a:t>
            </a:r>
          </a:p>
          <a:p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：存储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CE63-DBD7-468C-99D8-8D199E27D70E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297940" y="3224330"/>
            <a:ext cx="4961828" cy="40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例如</a:t>
            </a:r>
            <a:r>
              <a:rPr kumimoji="1"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score[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</a:pPr>
            <a:endParaRPr kumimoji="1"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69057" y="1529738"/>
            <a:ext cx="2071624" cy="2288288"/>
            <a:chOff x="1873" y="1483"/>
            <a:chExt cx="2543" cy="2601"/>
          </a:xfrm>
        </p:grpSpPr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2976" y="1488"/>
              <a:ext cx="1440" cy="2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2976" y="283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7" name="Line 9"/>
            <p:cNvSpPr>
              <a:spLocks noChangeShapeType="1"/>
            </p:cNvSpPr>
            <p:nvPr/>
          </p:nvSpPr>
          <p:spPr bwMode="auto">
            <a:xfrm>
              <a:off x="2976" y="182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2976" y="216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2976" y="2496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2976" y="374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2976" y="3120"/>
              <a:ext cx="0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4416" y="3120"/>
              <a:ext cx="0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4" name="Text Box 16"/>
            <p:cNvSpPr txBox="1">
              <a:spLocks noChangeArrowheads="1"/>
            </p:cNvSpPr>
            <p:nvPr/>
          </p:nvSpPr>
          <p:spPr bwMode="auto">
            <a:xfrm>
              <a:off x="3487" y="1513"/>
              <a:ext cx="420" cy="2571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86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90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71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52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dirty="0">
                  <a:latin typeface="+mj-lt"/>
                  <a:sym typeface="Monotype Sorts" pitchFamily="2" charset="2"/>
                </a:rPr>
                <a:t>…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en-US" altLang="zh-CN" dirty="0">
                <a:latin typeface="+mj-lt"/>
                <a:sym typeface="Monotype Sorts" pitchFamily="2" charset="2"/>
              </a:endParaRP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84</a:t>
              </a:r>
              <a:endParaRPr kumimoji="1" lang="zh-CN" altLang="zh-CN" sz="1200" dirty="0">
                <a:latin typeface="+mj-lt"/>
                <a:sym typeface="Monotype Sorts" pitchFamily="2" charset="2"/>
              </a:endParaRPr>
            </a:p>
          </p:txBody>
        </p:sp>
        <p:sp>
          <p:nvSpPr>
            <p:cNvPr id="9235" name="Text Box 17"/>
            <p:cNvSpPr txBox="1">
              <a:spLocks noChangeArrowheads="1"/>
            </p:cNvSpPr>
            <p:nvPr/>
          </p:nvSpPr>
          <p:spPr bwMode="auto">
            <a:xfrm>
              <a:off x="1873" y="1483"/>
              <a:ext cx="982" cy="2573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600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onotype Sorts" pitchFamily="2" charset="2"/>
                </a:rPr>
                <a:t>低地址</a:t>
              </a: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en-US" altLang="zh-CN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en-US" altLang="zh-CN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1600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onotype Sorts" pitchFamily="2" charset="2"/>
                </a:rPr>
                <a:t>高地址</a:t>
              </a:r>
              <a:endParaRPr lang="zh-CN" altLang="en-US" sz="1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58998" y="4619908"/>
            <a:ext cx="7922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可以将一维数组看作是内存中一个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很大的变量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，简称块（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），数组名就是这个块的名字。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8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语言是通过数组名加相对偏移来索引元素，一般形式为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这里方括号（</a:t>
            </a:r>
            <a:r>
              <a:rPr lang="en-US" altLang="zh-CN" dirty="0"/>
              <a:t>[ ]</a:t>
            </a:r>
            <a:r>
              <a:rPr lang="zh-CN" altLang="en-US" dirty="0"/>
              <a:t>）为下标引用运算符</a:t>
            </a:r>
            <a:endParaRPr lang="en-US" altLang="zh-CN" dirty="0"/>
          </a:p>
          <a:p>
            <a:endParaRPr kumimoji="1" lang="en-US" altLang="zh-CN" dirty="0">
              <a:latin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EA48-9865-44A5-9440-E06B384873D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113147" y="3190964"/>
            <a:ext cx="51274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例如</a:t>
            </a:r>
            <a:r>
              <a:rPr kumimoji="1"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1986" y="1925533"/>
            <a:ext cx="1800026" cy="407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15470" y="3680979"/>
            <a:ext cx="7696200" cy="22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下标必须是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开始，不能越界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（编译器不做检查）。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只能引用单个数组元素，不可以批量引用。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定义数组时用到的方括号与引用数组元素时用到的方括号含义不同。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整个数组不允许进行赋值运算、算术运算等操作，只有元素才可以。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161E-39BE-4974-A84B-4A416DC18032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10</a:t>
            </a:r>
            <a:r>
              <a:rPr lang="zh-CN" altLang="en-US" dirty="0"/>
              <a:t>个整数，逆序输出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902073" y="2047875"/>
            <a:ext cx="7515785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Array[N];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u="sng" dirty="0">
                <a:solidFill>
                  <a:srgbClr val="000000"/>
                </a:solidFill>
                <a:latin typeface="Menlo" panose="020B0609030804020204" pitchFamily="49" charset="0"/>
              </a:rPr>
              <a:t>N - </a:t>
            </a:r>
            <a:r>
              <a:rPr lang="en-US" altLang="zh-CN" u="sng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--)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 "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6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C901-EBF2-4588-B708-A70A02B4574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04" y="2691457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08033" y="2643533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3C704ACA-6811-C842-B58D-FDBB92F8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945429"/>
            <a:ext cx="8403771" cy="46748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/>
              <a:t>给定元素个数，部分</a:t>
            </a:r>
            <a:r>
              <a:rPr lang="en-US" altLang="zh-CN" dirty="0"/>
              <a:t>/</a:t>
            </a:r>
            <a:r>
              <a:rPr lang="zh-CN" altLang="en-US" dirty="0"/>
              <a:t>全部初始化元素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74BC57-078A-084B-AFC8-956B4396E5E6}"/>
              </a:ext>
            </a:extLst>
          </p:cNvPr>
          <p:cNvSpPr/>
          <p:nvPr/>
        </p:nvSpPr>
        <p:spPr>
          <a:xfrm>
            <a:off x="612857" y="4214467"/>
            <a:ext cx="8072690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初值列表的大括号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｛｝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是必需的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初值按一维数组内存形式中的元素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排列顺序一一对应初始化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初值列表提供的元素个数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不能超过数组长度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，但可以小于数组长度。如果初值个数小于数组长度，则只初始化前面的数组元素，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剩余元素初始化为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2261985-CBFA-5F47-9254-8F7548A86265}"/>
              </a:ext>
            </a:extLst>
          </p:cNvPr>
          <p:cNvSpPr txBox="1">
            <a:spLocks/>
          </p:cNvSpPr>
          <p:nvPr/>
        </p:nvSpPr>
        <p:spPr>
          <a:xfrm>
            <a:off x="377371" y="1348264"/>
            <a:ext cx="8403771" cy="50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在定义数组时对数组元素赋以初值（</a:t>
            </a:r>
            <a:r>
              <a:rPr lang="en-US" altLang="zh-CN" dirty="0"/>
              <a:t>VLA</a:t>
            </a:r>
            <a:r>
              <a:rPr lang="zh-CN" altLang="en-US" dirty="0"/>
              <a:t>不能初始化）。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D856E33-D32A-1840-BFDE-ACDF7019F3F6}"/>
              </a:ext>
            </a:extLst>
          </p:cNvPr>
          <p:cNvSpPr/>
          <p:nvPr/>
        </p:nvSpPr>
        <p:spPr>
          <a:xfrm>
            <a:off x="978004" y="347692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E211B56D-BF60-CA4A-940A-34B8C29D2C6E}"/>
              </a:ext>
            </a:extLst>
          </p:cNvPr>
          <p:cNvGraphicFramePr>
            <a:graphicFrameLocks noGrp="1"/>
          </p:cNvGraphicFramePr>
          <p:nvPr/>
        </p:nvGraphicFramePr>
        <p:xfrm>
          <a:off x="5808033" y="3429000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544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C901-EBF2-4588-B708-A70A02B4574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04" y="2691457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08033" y="2643533"/>
          <a:ext cx="11661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3C704ACA-6811-C842-B58D-FDBB92F8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945429"/>
            <a:ext cx="8403771" cy="46748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/>
              <a:t>不给定元素个数，全部初始化元素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74BC57-078A-084B-AFC8-956B4396E5E6}"/>
              </a:ext>
            </a:extLst>
          </p:cNvPr>
          <p:cNvSpPr/>
          <p:nvPr/>
        </p:nvSpPr>
        <p:spPr>
          <a:xfrm>
            <a:off x="612857" y="4214467"/>
            <a:ext cx="8072690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初值列表的大括号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｛｝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是必需的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在提供了初值列表的前提下，数组定义时可以不用指定数组长度，编译器会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根据初值个数自动确定数组的长度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2261985-CBFA-5F47-9254-8F7548A86265}"/>
              </a:ext>
            </a:extLst>
          </p:cNvPr>
          <p:cNvSpPr txBox="1">
            <a:spLocks/>
          </p:cNvSpPr>
          <p:nvPr/>
        </p:nvSpPr>
        <p:spPr>
          <a:xfrm>
            <a:off x="377371" y="1348264"/>
            <a:ext cx="8403771" cy="50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在定义数组时对数组元素赋以初值（</a:t>
            </a:r>
            <a:r>
              <a:rPr lang="en-US" altLang="zh-CN" dirty="0"/>
              <a:t>VLA</a:t>
            </a:r>
            <a:r>
              <a:rPr lang="zh-CN" altLang="en-US" dirty="0"/>
              <a:t>不能初始化） 。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D856E33-D32A-1840-BFDE-ACDF7019F3F6}"/>
              </a:ext>
            </a:extLst>
          </p:cNvPr>
          <p:cNvSpPr/>
          <p:nvPr/>
        </p:nvSpPr>
        <p:spPr>
          <a:xfrm>
            <a:off x="978004" y="347692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E211B56D-BF60-CA4A-940A-34B8C29D2C6E}"/>
              </a:ext>
            </a:extLst>
          </p:cNvPr>
          <p:cNvGraphicFramePr>
            <a:graphicFrameLocks noGrp="1"/>
          </p:cNvGraphicFramePr>
          <p:nvPr/>
        </p:nvGraphicFramePr>
        <p:xfrm>
          <a:off x="5808033" y="3429000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514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C901-EBF2-4588-B708-A70A02B4574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04" y="2691457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3C704ACA-6811-C842-B58D-FDBB92F8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945429"/>
            <a:ext cx="8403771" cy="46748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/>
              <a:t>全部元素初始化为</a:t>
            </a:r>
            <a:r>
              <a:rPr lang="en-US" altLang="zh-CN" dirty="0"/>
              <a:t>0</a:t>
            </a:r>
            <a:r>
              <a:rPr lang="zh-CN" altLang="en-US" dirty="0"/>
              <a:t>的特殊操作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2261985-CBFA-5F47-9254-8F7548A86265}"/>
              </a:ext>
            </a:extLst>
          </p:cNvPr>
          <p:cNvSpPr txBox="1">
            <a:spLocks/>
          </p:cNvSpPr>
          <p:nvPr/>
        </p:nvSpPr>
        <p:spPr>
          <a:xfrm>
            <a:off x="377371" y="1348264"/>
            <a:ext cx="8403771" cy="50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在定义数组时对数组元素赋以初值（</a:t>
            </a:r>
            <a:r>
              <a:rPr lang="en-US" altLang="zh-CN" dirty="0"/>
              <a:t>VLA</a:t>
            </a:r>
            <a:r>
              <a:rPr lang="zh-CN" altLang="en-US" dirty="0"/>
              <a:t>不能初始化） 。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D856E33-D32A-1840-BFDE-ACDF7019F3F6}"/>
              </a:ext>
            </a:extLst>
          </p:cNvPr>
          <p:cNvSpPr/>
          <p:nvPr/>
        </p:nvSpPr>
        <p:spPr>
          <a:xfrm>
            <a:off x="978004" y="4526090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E211B56D-BF60-CA4A-940A-34B8C29D2C6E}"/>
              </a:ext>
            </a:extLst>
          </p:cNvPr>
          <p:cNvGraphicFramePr>
            <a:graphicFrameLocks noGrp="1"/>
          </p:cNvGraphicFramePr>
          <p:nvPr/>
        </p:nvGraphicFramePr>
        <p:xfrm>
          <a:off x="5808033" y="4526090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+mj-lt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089DF872-80E8-634D-8830-F1A5767E668E}"/>
              </a:ext>
            </a:extLst>
          </p:cNvPr>
          <p:cNvGraphicFramePr>
            <a:graphicFrameLocks noGrp="1"/>
          </p:cNvGraphicFramePr>
          <p:nvPr/>
        </p:nvGraphicFramePr>
        <p:xfrm>
          <a:off x="5808033" y="2638771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内容占位符 15">
            <a:extLst>
              <a:ext uri="{FF2B5EF4-FFF2-40B4-BE49-F238E27FC236}">
                <a16:creationId xmlns:a16="http://schemas.microsoft.com/office/drawing/2014/main" id="{4C6E7F3D-5F65-D44A-9736-1A9F47D6EBF3}"/>
              </a:ext>
            </a:extLst>
          </p:cNvPr>
          <p:cNvSpPr txBox="1">
            <a:spLocks/>
          </p:cNvSpPr>
          <p:nvPr/>
        </p:nvSpPr>
        <p:spPr>
          <a:xfrm>
            <a:off x="370114" y="3720432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不初始化数组，则不能确定元素数值，不一定是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362BAD-E802-8B45-A781-69D7A4F8BE5B}"/>
              </a:ext>
            </a:extLst>
          </p:cNvPr>
          <p:cNvSpPr/>
          <p:nvPr/>
        </p:nvSpPr>
        <p:spPr>
          <a:xfrm>
            <a:off x="978004" y="5140404"/>
            <a:ext cx="6113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不使用列表进行初始化时，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元素初始值为脏数据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具体初始值与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定义所在位置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有关，待续</a:t>
            </a:r>
          </a:p>
        </p:txBody>
      </p:sp>
    </p:spTree>
    <p:extLst>
      <p:ext uri="{BB962C8B-B14F-4D97-AF65-F5344CB8AC3E}">
        <p14:creationId xmlns:p14="http://schemas.microsoft.com/office/powerpoint/2010/main" val="189585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初始化规律总结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6AE-6F14-4C16-83AD-7F1B524960F1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D552190-19D3-A14A-80B4-85CCD399F951}"/>
              </a:ext>
            </a:extLst>
          </p:cNvPr>
          <p:cNvSpPr/>
          <p:nvPr/>
        </p:nvSpPr>
        <p:spPr>
          <a:xfrm>
            <a:off x="1271720" y="2979557"/>
            <a:ext cx="6893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CFEDD3-F38E-4E4D-97DD-9D2CDB773D6F}"/>
              </a:ext>
            </a:extLst>
          </p:cNvPr>
          <p:cNvSpPr/>
          <p:nvPr/>
        </p:nvSpPr>
        <p:spPr>
          <a:xfrm>
            <a:off x="374417" y="1312782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数组，是不是数据类型？必须不是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547C87-E04D-2C45-BE1F-64494559E734}"/>
              </a:ext>
            </a:extLst>
          </p:cNvPr>
          <p:cNvSpPr/>
          <p:nvPr/>
        </p:nvSpPr>
        <p:spPr>
          <a:xfrm>
            <a:off x="591234" y="4898887"/>
            <a:ext cx="4434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元素数据类型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6FB6C08-DE98-E748-9597-C784DE4B897F}"/>
              </a:ext>
            </a:extLst>
          </p:cNvPr>
          <p:cNvCxnSpPr/>
          <p:nvPr/>
        </p:nvCxnSpPr>
        <p:spPr>
          <a:xfrm flipH="1" flipV="1">
            <a:off x="1772816" y="3407180"/>
            <a:ext cx="606482" cy="14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29CB51E-B0D6-424F-A915-0BFC55E12368}"/>
              </a:ext>
            </a:extLst>
          </p:cNvPr>
          <p:cNvCxnSpPr>
            <a:cxnSpLocks/>
          </p:cNvCxnSpPr>
          <p:nvPr/>
        </p:nvCxnSpPr>
        <p:spPr>
          <a:xfrm flipH="1" flipV="1">
            <a:off x="3592071" y="3436268"/>
            <a:ext cx="220937" cy="5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7B7AA90-3167-0B48-9DF5-0BBD57AEC002}"/>
              </a:ext>
            </a:extLst>
          </p:cNvPr>
          <p:cNvSpPr/>
          <p:nvPr/>
        </p:nvSpPr>
        <p:spPr>
          <a:xfrm>
            <a:off x="2747652" y="3949682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元素个数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FAF9A3-94AC-E247-816E-B419BF0F62D1}"/>
              </a:ext>
            </a:extLst>
          </p:cNvPr>
          <p:cNvSpPr/>
          <p:nvPr/>
        </p:nvSpPr>
        <p:spPr>
          <a:xfrm>
            <a:off x="2332645" y="21879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8585CEE-DB69-AE48-A9BE-2C7A467C87B5}"/>
              </a:ext>
            </a:extLst>
          </p:cNvPr>
          <p:cNvCxnSpPr>
            <a:cxnSpLocks/>
          </p:cNvCxnSpPr>
          <p:nvPr/>
        </p:nvCxnSpPr>
        <p:spPr>
          <a:xfrm flipH="1">
            <a:off x="2709687" y="2535486"/>
            <a:ext cx="220937" cy="5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D4E2520-3C73-274F-8478-7E379113495B}"/>
              </a:ext>
            </a:extLst>
          </p:cNvPr>
          <p:cNvSpPr/>
          <p:nvPr/>
        </p:nvSpPr>
        <p:spPr>
          <a:xfrm>
            <a:off x="5564199" y="493463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元素初值列表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B3B98AE-1196-2E4F-81D7-FC00F5A0E503}"/>
              </a:ext>
            </a:extLst>
          </p:cNvPr>
          <p:cNvCxnSpPr/>
          <p:nvPr/>
        </p:nvCxnSpPr>
        <p:spPr>
          <a:xfrm flipH="1" flipV="1">
            <a:off x="6230393" y="3511048"/>
            <a:ext cx="606482" cy="14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8729501-2AD4-5642-A117-0AA9B1EFB44E}"/>
              </a:ext>
            </a:extLst>
          </p:cNvPr>
          <p:cNvSpPr/>
          <p:nvPr/>
        </p:nvSpPr>
        <p:spPr>
          <a:xfrm>
            <a:off x="416636" y="5761290"/>
            <a:ext cx="7433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数组是连续存放的若干相同类型的变量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常量的集合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157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条件分支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r>
              <a:rPr lang="en-US" altLang="zh-CN" dirty="0">
                <a:solidFill>
                  <a:srgbClr val="FFFF00"/>
                </a:solidFill>
              </a:rPr>
              <a:t>switch</a:t>
            </a:r>
            <a:r>
              <a:rPr lang="zh-CN" altLang="en-US" dirty="0">
                <a:solidFill>
                  <a:srgbClr val="FFFF00"/>
                </a:solidFill>
              </a:rPr>
              <a:t>语句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F72-600A-4CF6-81B1-D55CFE5F2D1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165247" y="-15682"/>
            <a:ext cx="4978753" cy="63616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</a:pPr>
            <a:r>
              <a:rPr lang="en-US" altLang="zh-CN" sz="1600" dirty="0">
                <a:solidFill>
                  <a:srgbClr val="0081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/*</a:t>
            </a:r>
            <a:r>
              <a:rPr lang="zh-CN" altLang="en-US" sz="1600" dirty="0">
                <a:solidFill>
                  <a:srgbClr val="0081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以英文单词形式输出星期几</a:t>
            </a:r>
            <a:r>
              <a:rPr lang="en-US" altLang="zh-CN" sz="1600" dirty="0">
                <a:solidFill>
                  <a:srgbClr val="0081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*/</a:t>
            </a:r>
          </a:p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nWeek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nWeek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nWeek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"Monday\n"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"Tuesday\n"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"Wednesday\n"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"Thursday\n"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"Friday\n"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"Saturday\n"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"Sunday\n"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266600" y="1074202"/>
            <a:ext cx="1804248" cy="646986"/>
          </a:xfrm>
          <a:prstGeom prst="wedgeRoundRectCallout">
            <a:avLst>
              <a:gd name="adj1" fmla="val -120330"/>
              <a:gd name="adj2" fmla="val 113028"/>
              <a:gd name="adj3" fmla="val 16667"/>
            </a:avLst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就像是界碑，但也仅仅是界碑。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CA262DE-ACF0-9043-BB18-77AC58AB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2" y="1931314"/>
            <a:ext cx="3700853" cy="2080732"/>
          </a:xfrm>
        </p:spPr>
        <p:txBody>
          <a:bodyPr>
            <a:normAutofit/>
          </a:bodyPr>
          <a:lstStyle/>
          <a:p>
            <a:r>
              <a:rPr lang="en-US" altLang="zh-CN" dirty="0"/>
              <a:t>break</a:t>
            </a:r>
            <a:r>
              <a:rPr lang="zh-CN" altLang="en-US" dirty="0"/>
              <a:t>语句的作用</a:t>
            </a:r>
          </a:p>
          <a:p>
            <a:r>
              <a:rPr lang="zh-CN" altLang="en-US" dirty="0"/>
              <a:t>如果没有</a:t>
            </a:r>
            <a:r>
              <a:rPr lang="en-US" altLang="zh-CN" dirty="0"/>
              <a:t>break</a:t>
            </a:r>
            <a:r>
              <a:rPr lang="zh-CN" altLang="en-US" dirty="0"/>
              <a:t>会怎样？</a:t>
            </a:r>
          </a:p>
        </p:txBody>
      </p:sp>
    </p:spTree>
    <p:extLst>
      <p:ext uri="{BB962C8B-B14F-4D97-AF65-F5344CB8AC3E}">
        <p14:creationId xmlns:p14="http://schemas.microsoft.com/office/powerpoint/2010/main" val="2982680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初始化规律总结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6AE-6F14-4C16-83AD-7F1B524960F1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2B23B9-E2C0-7B44-9B27-29DB283AE3A0}"/>
              </a:ext>
            </a:extLst>
          </p:cNvPr>
          <p:cNvSpPr txBox="1"/>
          <p:nvPr/>
        </p:nvSpPr>
        <p:spPr>
          <a:xfrm>
            <a:off x="595570" y="2390298"/>
            <a:ext cx="394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方括号内指定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8B723A-08B2-D94D-A1C9-77D2BAF5D908}"/>
              </a:ext>
            </a:extLst>
          </p:cNvPr>
          <p:cNvSpPr txBox="1"/>
          <p:nvPr/>
        </p:nvSpPr>
        <p:spPr>
          <a:xfrm>
            <a:off x="4804300" y="2390298"/>
            <a:ext cx="3414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4E4D63D-8335-6D4E-975F-9C1A3B690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54922"/>
              </p:ext>
            </p:extLst>
          </p:nvPr>
        </p:nvGraphicFramePr>
        <p:xfrm>
          <a:off x="522989" y="2776579"/>
          <a:ext cx="8098022" cy="35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70">
                  <a:extLst>
                    <a:ext uri="{9D8B030D-6E8A-4147-A177-3AD203B41FA5}">
                      <a16:colId xmlns:a16="http://schemas.microsoft.com/office/drawing/2014/main" val="3224104927"/>
                    </a:ext>
                  </a:extLst>
                </a:gridCol>
                <a:gridCol w="1909198">
                  <a:extLst>
                    <a:ext uri="{9D8B030D-6E8A-4147-A177-3AD203B41FA5}">
                      <a16:colId xmlns:a16="http://schemas.microsoft.com/office/drawing/2014/main" val="2095947150"/>
                    </a:ext>
                  </a:extLst>
                </a:gridCol>
                <a:gridCol w="4948854">
                  <a:extLst>
                    <a:ext uri="{9D8B030D-6E8A-4147-A177-3AD203B41FA5}">
                      <a16:colId xmlns:a16="http://schemas.microsoft.com/office/drawing/2014/main" val="4007669909"/>
                    </a:ext>
                  </a:extLst>
                </a:gridCol>
              </a:tblGrid>
              <a:tr h="336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元素实际个数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元素初值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17151"/>
                  </a:ext>
                </a:extLst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初始化列表指定全部初值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627121"/>
                  </a:ext>
                </a:extLst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en-US" altLang="zh-CN" sz="1800" i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脏数据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210063"/>
                  </a:ext>
                </a:extLst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867270"/>
                  </a:ext>
                </a:extLst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初始化列表指定全部初值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29676"/>
                  </a:ext>
                </a:extLst>
              </a:tr>
              <a:tr h="336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初始化列表指定前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个初值，其余为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904134"/>
                  </a:ext>
                </a:extLst>
              </a:tr>
              <a:tr h="336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93294"/>
                  </a:ext>
                </a:extLst>
              </a:tr>
            </a:tbl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DEBD0A4C-D336-FD49-91E9-C0E166C6D76D}"/>
              </a:ext>
            </a:extLst>
          </p:cNvPr>
          <p:cNvSpPr/>
          <p:nvPr/>
        </p:nvSpPr>
        <p:spPr>
          <a:xfrm>
            <a:off x="1132639" y="1470640"/>
            <a:ext cx="6893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57827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5C4CEC-5348-2441-8975-6FAAF94C07F9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5FD070-4528-E74A-99B6-30EF500ED9A6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239740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E721A0-8417-4640-A806-18C84017C183}"/>
              </a:ext>
            </a:extLst>
          </p:cNvPr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69C52-FE5D-D44B-BAF7-833D4941190F}"/>
              </a:ext>
            </a:extLst>
          </p:cNvPr>
          <p:cNvSpPr txBox="1"/>
          <p:nvPr/>
        </p:nvSpPr>
        <p:spPr>
          <a:xfrm>
            <a:off x="2944478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560AB2-B98B-A946-8DC9-62260180D208}"/>
              </a:ext>
            </a:extLst>
          </p:cNvPr>
          <p:cNvSpPr txBox="1"/>
          <p:nvPr/>
        </p:nvSpPr>
        <p:spPr>
          <a:xfrm>
            <a:off x="4914867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7FE019-58C1-3E4A-AF0C-BAE101CEC3CD}"/>
              </a:ext>
            </a:extLst>
          </p:cNvPr>
          <p:cNvSpPr txBox="1"/>
          <p:nvPr/>
        </p:nvSpPr>
        <p:spPr>
          <a:xfrm>
            <a:off x="6801202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A8598C4-0E4C-9E47-B6B2-C0F31B8D695D}"/>
              </a:ext>
            </a:extLst>
          </p:cNvPr>
          <p:cNvSpPr/>
          <p:nvPr/>
        </p:nvSpPr>
        <p:spPr>
          <a:xfrm>
            <a:off x="561949" y="1879911"/>
            <a:ext cx="7676563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764758-ABB0-9740-8189-A85B601001A5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16AA68-7C8A-8B40-8096-C812C5F6CAA0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429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E721A0-8417-4640-A806-18C84017C183}"/>
              </a:ext>
            </a:extLst>
          </p:cNvPr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69C52-FE5D-D44B-BAF7-833D4941190F}"/>
              </a:ext>
            </a:extLst>
          </p:cNvPr>
          <p:cNvSpPr txBox="1"/>
          <p:nvPr/>
        </p:nvSpPr>
        <p:spPr>
          <a:xfrm>
            <a:off x="2944478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560AB2-B98B-A946-8DC9-62260180D208}"/>
              </a:ext>
            </a:extLst>
          </p:cNvPr>
          <p:cNvSpPr txBox="1"/>
          <p:nvPr/>
        </p:nvSpPr>
        <p:spPr>
          <a:xfrm>
            <a:off x="4914867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A8598C4-0E4C-9E47-B6B2-C0F31B8D695D}"/>
              </a:ext>
            </a:extLst>
          </p:cNvPr>
          <p:cNvSpPr/>
          <p:nvPr/>
        </p:nvSpPr>
        <p:spPr>
          <a:xfrm>
            <a:off x="561949" y="1879911"/>
            <a:ext cx="6155199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764758-ABB0-9740-8189-A85B601001A5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16AA68-7C8A-8B40-8096-C812C5F6CAA0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30189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E721A0-8417-4640-A806-18C84017C183}"/>
              </a:ext>
            </a:extLst>
          </p:cNvPr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69C52-FE5D-D44B-BAF7-833D4941190F}"/>
              </a:ext>
            </a:extLst>
          </p:cNvPr>
          <p:cNvSpPr txBox="1"/>
          <p:nvPr/>
        </p:nvSpPr>
        <p:spPr>
          <a:xfrm>
            <a:off x="2944478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A8598C4-0E4C-9E47-B6B2-C0F31B8D695D}"/>
              </a:ext>
            </a:extLst>
          </p:cNvPr>
          <p:cNvSpPr/>
          <p:nvPr/>
        </p:nvSpPr>
        <p:spPr>
          <a:xfrm>
            <a:off x="561950" y="1879911"/>
            <a:ext cx="4232052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764758-ABB0-9740-8189-A85B601001A5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16AA68-7C8A-8B40-8096-C812C5F6CAA0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149920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E721A0-8417-4640-A806-18C84017C183}"/>
              </a:ext>
            </a:extLst>
          </p:cNvPr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A8598C4-0E4C-9E47-B6B2-C0F31B8D695D}"/>
              </a:ext>
            </a:extLst>
          </p:cNvPr>
          <p:cNvSpPr/>
          <p:nvPr/>
        </p:nvSpPr>
        <p:spPr>
          <a:xfrm>
            <a:off x="561950" y="1879911"/>
            <a:ext cx="2308904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764758-ABB0-9740-8189-A85B601001A5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16AA68-7C8A-8B40-8096-C812C5F6CAA0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2907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C6A77D7-8DD3-F840-80E7-BE37004D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" y="1220536"/>
            <a:ext cx="9144000" cy="5047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Height[Count]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Round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Step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//input-loop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Count; Step++){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&amp;Height[Step]);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input-loop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(Round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Round &lt; Count; Round++)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 - Round; Step++)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(Height[Step] &gt;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Temp        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Height[Step];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Height[Step]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Step-loop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Round-loop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774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5841685" cy="47061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Count</a:t>
            </a:r>
            <a:r>
              <a:rPr lang="zh-CN" altLang="en-US" dirty="0"/>
              <a:t>个数值进行排序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需要多少</a:t>
            </a:r>
            <a:r>
              <a:rPr lang="en-US" altLang="zh-CN" dirty="0"/>
              <a:t>Round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Round</a:t>
            </a:r>
            <a:r>
              <a:rPr lang="zh-CN" altLang="en-US" dirty="0"/>
              <a:t>需要多少次比较（</a:t>
            </a:r>
            <a:r>
              <a:rPr lang="en-US" altLang="zh-CN" dirty="0"/>
              <a:t>Step</a:t>
            </a:r>
            <a:r>
              <a:rPr lang="zh-CN" altLang="en-US" dirty="0"/>
              <a:t>）？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78AF4D-3FCA-1B4C-9CA8-A30EB366F4FD}"/>
              </a:ext>
            </a:extLst>
          </p:cNvPr>
          <p:cNvSpPr txBox="1"/>
          <p:nvPr/>
        </p:nvSpPr>
        <p:spPr>
          <a:xfrm>
            <a:off x="4685014" y="2438403"/>
            <a:ext cx="30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endParaRPr kumimoji="1" lang="zh-CN" altLang="en-US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21C4E1-10D7-B741-8D71-485AB35CC2FB}"/>
              </a:ext>
            </a:extLst>
          </p:cNvPr>
          <p:cNvSpPr txBox="1"/>
          <p:nvPr/>
        </p:nvSpPr>
        <p:spPr>
          <a:xfrm>
            <a:off x="1688313" y="4173042"/>
            <a:ext cx="617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次比较</a:t>
            </a:r>
            <a:endParaRPr kumimoji="1"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开始）</a:t>
            </a:r>
          </a:p>
        </p:txBody>
      </p:sp>
    </p:spTree>
    <p:extLst>
      <p:ext uri="{BB962C8B-B14F-4D97-AF65-F5344CB8AC3E}">
        <p14:creationId xmlns:p14="http://schemas.microsoft.com/office/powerpoint/2010/main" val="413052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用起泡法对</a:t>
            </a:r>
            <a:r>
              <a:rPr lang="en-US" altLang="zh-CN" dirty="0"/>
              <a:t>10</a:t>
            </a:r>
            <a:r>
              <a:rPr lang="zh-CN" altLang="en-US" dirty="0"/>
              <a:t>个数排序</a:t>
            </a:r>
            <a:r>
              <a:rPr lang="en-US" altLang="zh-CN" dirty="0"/>
              <a:t>(</a:t>
            </a:r>
            <a:r>
              <a:rPr lang="zh-CN" altLang="en-US" dirty="0"/>
              <a:t>由小到大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286000"/>
            <a:ext cx="8610600" cy="2332038"/>
            <a:chOff x="192" y="1200"/>
            <a:chExt cx="5424" cy="1968"/>
          </a:xfrm>
        </p:grpSpPr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92" y="1200"/>
              <a:ext cx="5424" cy="1968"/>
            </a:xfrm>
            <a:prstGeom prst="rect">
              <a:avLst/>
            </a:prstGeom>
            <a:solidFill>
              <a:srgbClr val="FFED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6392" name="Picture 6" descr="g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93"/>
              <a:ext cx="4271" cy="17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624" y="1920"/>
              <a:ext cx="576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Text Box 8"/>
            <p:cNvSpPr txBox="1">
              <a:spLocks noChangeArrowheads="1"/>
            </p:cNvSpPr>
            <p:nvPr/>
          </p:nvSpPr>
          <p:spPr bwMode="auto">
            <a:xfrm>
              <a:off x="320" y="1528"/>
              <a:ext cx="276" cy="136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第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一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趟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比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较</a:t>
              </a:r>
            </a:p>
          </p:txBody>
        </p:sp>
      </p:grp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304800" y="4876800"/>
            <a:ext cx="8686800" cy="90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经过第一趟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次比较与交换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后，最大的数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。然后进行对余下的前面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个数第二趟比较，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828800"/>
            <a:ext cx="8458200" cy="2590800"/>
            <a:chOff x="144" y="1248"/>
            <a:chExt cx="5328" cy="1776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144" y="1248"/>
              <a:ext cx="5328" cy="1776"/>
            </a:xfrm>
            <a:prstGeom prst="rect">
              <a:avLst/>
            </a:prstGeom>
            <a:solidFill>
              <a:srgbClr val="E9FFE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7415" name="Picture 6" descr="g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344"/>
              <a:ext cx="3936" cy="16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7416" name="Group 7"/>
            <p:cNvGrpSpPr>
              <a:grpSpLocks/>
            </p:cNvGrpSpPr>
            <p:nvPr/>
          </p:nvGrpSpPr>
          <p:grpSpPr bwMode="auto">
            <a:xfrm>
              <a:off x="4320" y="1392"/>
              <a:ext cx="1008" cy="1527"/>
              <a:chOff x="3936" y="1776"/>
              <a:chExt cx="706" cy="1336"/>
            </a:xfrm>
          </p:grpSpPr>
          <p:sp>
            <p:nvSpPr>
              <p:cNvPr id="17417" name="Text Box 8"/>
              <p:cNvSpPr txBox="1">
                <a:spLocks noChangeArrowheads="1"/>
              </p:cNvSpPr>
              <p:nvPr/>
            </p:nvSpPr>
            <p:spPr bwMode="auto">
              <a:xfrm>
                <a:off x="4416" y="1776"/>
                <a:ext cx="226" cy="1336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第</a:t>
                </a: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二</a:t>
                </a: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趟</a:t>
                </a: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比</a:t>
                </a: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较</a:t>
                </a:r>
              </a:p>
            </p:txBody>
          </p:sp>
          <p:sp>
            <p:nvSpPr>
              <p:cNvPr id="17418" name="Line 9"/>
              <p:cNvSpPr>
                <a:spLocks noChangeShapeType="1"/>
              </p:cNvSpPr>
              <p:nvPr/>
            </p:nvSpPr>
            <p:spPr bwMode="auto">
              <a:xfrm flipH="1">
                <a:off x="3936" y="2064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12C-1F4F-4136-9963-C0738E5E7710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AAAEA055-589A-7A4A-87DE-0824519086DA}"/>
              </a:ext>
            </a:extLst>
          </p:cNvPr>
          <p:cNvSpPr/>
          <p:nvPr/>
        </p:nvSpPr>
        <p:spPr>
          <a:xfrm>
            <a:off x="120523" y="1890092"/>
            <a:ext cx="4017401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分段计价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(Number &gt;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 Cost =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0.15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(Number &gt;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Cost =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(Number &gt;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Cost=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0.075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(Number &gt;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Cost =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Cost=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F72-600A-4CF6-81B1-D55CFE5F2D1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165247" y="-15682"/>
            <a:ext cx="4978753" cy="6873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 anchor="ctr"/>
          <a:lstStyle/>
          <a:p>
            <a:r>
              <a:rPr lang="en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endParaRPr lang="en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number;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0.0f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number /=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(number) {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0.0f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0.05f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0.075f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0.1f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default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0.15f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CA262DE-ACF0-9043-BB18-77AC58AB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1224184"/>
            <a:ext cx="3700853" cy="905377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分段计价的</a:t>
            </a:r>
            <a:r>
              <a:rPr lang="en-US" altLang="zh-CN" dirty="0"/>
              <a:t>switch</a:t>
            </a:r>
            <a:r>
              <a:rPr lang="zh-CN" altLang="en-US" dirty="0"/>
              <a:t>实现，合理选择分支结构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C58BD355-144F-3C4C-92AF-BD9589CF93F9}"/>
              </a:ext>
            </a:extLst>
          </p:cNvPr>
          <p:cNvSpPr/>
          <p:nvPr/>
        </p:nvSpPr>
        <p:spPr>
          <a:xfrm>
            <a:off x="3708047" y="3673493"/>
            <a:ext cx="91440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44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C6A77D7-8DD3-F840-80E7-BE37004D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" y="1220536"/>
            <a:ext cx="9144000" cy="5047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Height[Count]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Round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Step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//input-loop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Count; Step++){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&amp;Height[Step]);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input-loop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(Round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Round &lt; Count; Round++)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 - Round; Step++)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(Height[Step] &gt;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Temp        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Height[Step];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Height[Step]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Step-loop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Round-loop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17420E-FF83-8E44-95BF-461BE32AA7AD}"/>
              </a:ext>
            </a:extLst>
          </p:cNvPr>
          <p:cNvSpPr txBox="1"/>
          <p:nvPr/>
        </p:nvSpPr>
        <p:spPr>
          <a:xfrm>
            <a:off x="4995775" y="3644622"/>
            <a:ext cx="283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Count-1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个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endParaRPr kumimoji="1" lang="zh-CN" altLang="en-US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3A29A4-E291-7440-B641-68E54CC8CB4F}"/>
              </a:ext>
            </a:extLst>
          </p:cNvPr>
          <p:cNvSpPr txBox="1"/>
          <p:nvPr/>
        </p:nvSpPr>
        <p:spPr>
          <a:xfrm>
            <a:off x="3357503" y="5221965"/>
            <a:ext cx="572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Count-Round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次比较</a:t>
            </a:r>
            <a:endParaRPr kumimoji="1"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开始）</a:t>
            </a:r>
          </a:p>
        </p:txBody>
      </p:sp>
    </p:spTree>
    <p:extLst>
      <p:ext uri="{BB962C8B-B14F-4D97-AF65-F5344CB8AC3E}">
        <p14:creationId xmlns:p14="http://schemas.microsoft.com/office/powerpoint/2010/main" val="684541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40411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二维数组的声明格式为：</a:t>
            </a:r>
            <a:endParaRPr lang="en-US" altLang="zh-CN" dirty="0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72912" y="3429000"/>
            <a:ext cx="7696200" cy="22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二维数组的元素类型、数组名和常量表达式的含义和要求完全与一维数组类似。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这里用方括号（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）对应了维数，约定多维数组越往左称为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高维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，越往右称为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低维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3399" y="2099821"/>
            <a:ext cx="5965604" cy="407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 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03" y="2701175"/>
            <a:ext cx="8475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Array1[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不可以写成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Array1[3,4]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Array2[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不可以写成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Array[2, 9]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1DB-7575-44C9-BA05-3C0459F5C2B9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：声明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4CCA5C-3FBD-D84D-9103-74CA00DCECE1}"/>
              </a:ext>
            </a:extLst>
          </p:cNvPr>
          <p:cNvSpPr/>
          <p:nvPr/>
        </p:nvSpPr>
        <p:spPr>
          <a:xfrm>
            <a:off x="374417" y="5608583"/>
            <a:ext cx="2832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 等于 维数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BB6C6E-3C3B-EE46-976E-FE8FBC41A478}"/>
              </a:ext>
            </a:extLst>
          </p:cNvPr>
          <p:cNvSpPr/>
          <p:nvPr/>
        </p:nvSpPr>
        <p:spPr>
          <a:xfrm>
            <a:off x="3717514" y="5597609"/>
            <a:ext cx="470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所有表达式乘积 等于 元素数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6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二维数组在内存中线性排列，排列顺序是</a:t>
            </a:r>
            <a:r>
              <a:rPr lang="zh-CN" altLang="en-US" b="1" dirty="0">
                <a:solidFill>
                  <a:srgbClr val="FF0000"/>
                </a:solidFill>
              </a:rPr>
              <a:t>按行存放</a:t>
            </a:r>
            <a:r>
              <a:rPr lang="zh-CN" altLang="en-US" dirty="0"/>
              <a:t>，即先顺序存放第一行的元素，再存放第二行的元素</a:t>
            </a:r>
            <a:r>
              <a:rPr lang="en-US" altLang="zh-CN" dirty="0"/>
              <a:t>…… </a:t>
            </a:r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：存放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16BD-A8D1-4D2C-8CE9-07EA4B956E5D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pic>
        <p:nvPicPr>
          <p:cNvPr id="130054" name="Picture 6" descr="g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072" y="3366345"/>
            <a:ext cx="3715537" cy="212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09062" y="2553842"/>
            <a:ext cx="3639138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a[3][4]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数组的存放的顺序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8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我们可以把二维数组看作是一种特殊的一维数组：它的元素又是一个一维数组。</a:t>
            </a:r>
          </a:p>
          <a:p>
            <a:pPr eaLnBrk="1" hangingPunct="1"/>
            <a:endParaRPr lang="en-US" altLang="zh-CN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098-92A2-4D96-A96C-8E72498A281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：存放</a:t>
            </a:r>
          </a:p>
        </p:txBody>
      </p:sp>
      <p:sp>
        <p:nvSpPr>
          <p:cNvPr id="5" name="Rectangle 4"/>
          <p:cNvSpPr/>
          <p:nvPr/>
        </p:nvSpPr>
        <p:spPr>
          <a:xfrm>
            <a:off x="860612" y="2403140"/>
            <a:ext cx="78129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例如：可以把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看作是一个包含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个元素的一维数组，元素为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a[0], a[1], a[2]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，每个元素是一个包含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个元素的一维数组，比如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a[0][0], a[0][1], a[0][2], a[0][3]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b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，其余依次类推；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，其余依次类推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783099" y="4936179"/>
            <a:ext cx="2115455" cy="82026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后续指针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运算会用到！</a:t>
            </a:r>
          </a:p>
        </p:txBody>
      </p:sp>
      <p:pic>
        <p:nvPicPr>
          <p:cNvPr id="129028" name="Picture 4" descr="g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33" y="3467792"/>
            <a:ext cx="4975041" cy="14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232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169" name="Group 97"/>
          <p:cNvGraphicFramePr>
            <a:graphicFrameLocks noGrp="1"/>
          </p:cNvGraphicFramePr>
          <p:nvPr>
            <p:ph idx="1"/>
          </p:nvPr>
        </p:nvGraphicFramePr>
        <p:xfrm>
          <a:off x="373521" y="2694161"/>
          <a:ext cx="8402637" cy="3352800"/>
        </p:xfrm>
        <a:graphic>
          <a:graphicData uri="http://schemas.openxmlformats.org/drawingml/2006/table">
            <a:tbl>
              <a:tblPr/>
              <a:tblGrid>
                <a:gridCol w="280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地址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值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数组元素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[0][0]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4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[0][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1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8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[0][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2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[1][0]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10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[1][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1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14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[1][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2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18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[2][0]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[2][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1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20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[2][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2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：存放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1830C-53C9-4C68-9395-E888892A0AEB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1990" y="1655556"/>
            <a:ext cx="7434263" cy="390016"/>
          </a:xfrm>
        </p:spPr>
        <p:txBody>
          <a:bodyPr/>
          <a:lstStyle/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800" dirty="0">
                <a:sym typeface="Monotype Sorts" pitchFamily="2" charset="2"/>
              </a:rPr>
              <a:t>例如：</a:t>
            </a:r>
            <a:r>
              <a:rPr kumimoji="1" lang="en-US" altLang="zh-CN" sz="1800" dirty="0" err="1">
                <a:sym typeface="Monotype Sorts" pitchFamily="2" charset="2"/>
              </a:rPr>
              <a:t>int</a:t>
            </a:r>
            <a:r>
              <a:rPr kumimoji="1" lang="en-US" altLang="zh-CN" sz="1800" dirty="0">
                <a:sym typeface="Monotype Sorts" pitchFamily="2" charset="2"/>
              </a:rPr>
              <a:t> a[3][3]={ {1,2,3}, {4,5,6}, {7,8,9} };</a:t>
            </a:r>
          </a:p>
          <a:p>
            <a:pPr eaLnBrk="1" hangingPunct="1"/>
            <a:endParaRPr lang="en-US" altLang="zh-CN" sz="1800" dirty="0"/>
          </a:p>
        </p:txBody>
      </p:sp>
      <p:sp>
        <p:nvSpPr>
          <p:cNvPr id="8" name="Cloud Callout 7"/>
          <p:cNvSpPr/>
          <p:nvPr/>
        </p:nvSpPr>
        <p:spPr>
          <a:xfrm>
            <a:off x="6219056" y="1383837"/>
            <a:ext cx="2412000" cy="677908"/>
          </a:xfrm>
          <a:prstGeom prst="cloudCallout">
            <a:avLst>
              <a:gd name="adj1" fmla="val -65970"/>
              <a:gd name="adj2" fmla="val 208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初始化稍后讲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8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90971" y="1357313"/>
            <a:ext cx="856773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二维数组元素的表示形式为：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BF87-0463-412F-88D3-C60A0188A6D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35943" y="1973183"/>
            <a:ext cx="3005951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15470" y="2524537"/>
            <a:ext cx="7696200" cy="22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下标可以是整型常量、变量或表达式，如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1][2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两个下标各自独立索引对应维的元素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数组元素可以出现在表达式中，也可以被赋值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在使用数组元素时，应该注意下标值应在已定义的数组大小的范围内。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8696" y="4123035"/>
            <a:ext cx="3621504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b[1][2]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a[1][2]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a[2][3];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4184" y="4995272"/>
            <a:ext cx="4107777" cy="122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a[3][4];  /*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3×4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 *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a[3][4]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3; </a:t>
            </a:r>
          </a:p>
        </p:txBody>
      </p:sp>
      <p:sp>
        <p:nvSpPr>
          <p:cNvPr id="9" name="Multiply 8"/>
          <p:cNvSpPr/>
          <p:nvPr/>
        </p:nvSpPr>
        <p:spPr>
          <a:xfrm>
            <a:off x="3899448" y="5678363"/>
            <a:ext cx="578625" cy="510934"/>
          </a:xfrm>
          <a:prstGeom prst="mathMultiply">
            <a:avLst>
              <a:gd name="adj1" fmla="val 136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2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2F32-7C36-4A94-B6C3-114375B3D01D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980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按照多维数据形式给二维数组赋初值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84CBAD0-5F10-B74C-8D25-7C9BC62DC07F}"/>
              </a:ext>
            </a:extLst>
          </p:cNvPr>
          <p:cNvSpPr/>
          <p:nvPr/>
        </p:nvSpPr>
        <p:spPr>
          <a:xfrm>
            <a:off x="1470561" y="2460270"/>
            <a:ext cx="61863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2" name="内容占位符 15">
            <a:extLst>
              <a:ext uri="{FF2B5EF4-FFF2-40B4-BE49-F238E27FC236}">
                <a16:creationId xmlns:a16="http://schemas.microsoft.com/office/drawing/2014/main" id="{61AC8452-14CE-3A48-B120-E43BFEB6C6D6}"/>
              </a:ext>
            </a:extLst>
          </p:cNvPr>
          <p:cNvSpPr txBox="1">
            <a:spLocks/>
          </p:cNvSpPr>
          <p:nvPr/>
        </p:nvSpPr>
        <p:spPr>
          <a:xfrm>
            <a:off x="377371" y="1945429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给定行数，部分</a:t>
            </a:r>
            <a:r>
              <a:rPr lang="en-US" altLang="zh-CN" dirty="0"/>
              <a:t>/</a:t>
            </a:r>
            <a:r>
              <a:rPr lang="zh-CN" altLang="en-US" dirty="0"/>
              <a:t>全部行初始化（行内也可以是部分）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8FDABBF-1046-6C41-9EBB-BD6350D14CBD}"/>
              </a:ext>
            </a:extLst>
          </p:cNvPr>
          <p:cNvSpPr/>
          <p:nvPr/>
        </p:nvSpPr>
        <p:spPr>
          <a:xfrm>
            <a:off x="1470561" y="4267097"/>
            <a:ext cx="61863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B9173B-3012-1C4D-8FF6-A32C49B133FD}"/>
              </a:ext>
            </a:extLst>
          </p:cNvPr>
          <p:cNvSpPr/>
          <p:nvPr/>
        </p:nvSpPr>
        <p:spPr>
          <a:xfrm>
            <a:off x="838521" y="5732086"/>
            <a:ext cx="8305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未定给的行或行内为给定的初值的元素，初值均为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CN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2F32-7C36-4A94-B6C3-114375B3D01D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980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按照多维数据形式给二维数组赋初值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84CBAD0-5F10-B74C-8D25-7C9BC62DC07F}"/>
              </a:ext>
            </a:extLst>
          </p:cNvPr>
          <p:cNvSpPr/>
          <p:nvPr/>
        </p:nvSpPr>
        <p:spPr>
          <a:xfrm>
            <a:off x="1470561" y="2460270"/>
            <a:ext cx="61863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2" name="内容占位符 15">
            <a:extLst>
              <a:ext uri="{FF2B5EF4-FFF2-40B4-BE49-F238E27FC236}">
                <a16:creationId xmlns:a16="http://schemas.microsoft.com/office/drawing/2014/main" id="{61AC8452-14CE-3A48-B120-E43BFEB6C6D6}"/>
              </a:ext>
            </a:extLst>
          </p:cNvPr>
          <p:cNvSpPr txBox="1">
            <a:spLocks/>
          </p:cNvSpPr>
          <p:nvPr/>
        </p:nvSpPr>
        <p:spPr>
          <a:xfrm>
            <a:off x="377371" y="1945429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未给定行数，全部行初始化（行内也可以是部分）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B9173B-3012-1C4D-8FF6-A32C49B133FD}"/>
              </a:ext>
            </a:extLst>
          </p:cNvPr>
          <p:cNvSpPr/>
          <p:nvPr/>
        </p:nvSpPr>
        <p:spPr>
          <a:xfrm>
            <a:off x="911444" y="4151060"/>
            <a:ext cx="33105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行数自动确定为</a:t>
            </a:r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列数不能省略</a:t>
            </a:r>
          </a:p>
        </p:txBody>
      </p:sp>
    </p:spTree>
    <p:extLst>
      <p:ext uri="{BB962C8B-B14F-4D97-AF65-F5344CB8AC3E}">
        <p14:creationId xmlns:p14="http://schemas.microsoft.com/office/powerpoint/2010/main" val="2370586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2F32-7C36-4A94-B6C3-114375B3D01D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980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按照一维数据形式给二维数组赋初值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84CBAD0-5F10-B74C-8D25-7C9BC62DC07F}"/>
              </a:ext>
            </a:extLst>
          </p:cNvPr>
          <p:cNvSpPr/>
          <p:nvPr/>
        </p:nvSpPr>
        <p:spPr>
          <a:xfrm>
            <a:off x="1470561" y="3102130"/>
            <a:ext cx="587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2" name="内容占位符 15">
            <a:extLst>
              <a:ext uri="{FF2B5EF4-FFF2-40B4-BE49-F238E27FC236}">
                <a16:creationId xmlns:a16="http://schemas.microsoft.com/office/drawing/2014/main" id="{61AC8452-14CE-3A48-B120-E43BFEB6C6D6}"/>
              </a:ext>
            </a:extLst>
          </p:cNvPr>
          <p:cNvSpPr txBox="1">
            <a:spLocks/>
          </p:cNvSpPr>
          <p:nvPr/>
        </p:nvSpPr>
        <p:spPr>
          <a:xfrm>
            <a:off x="377371" y="1945429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行数无所谓，全部</a:t>
            </a:r>
            <a:r>
              <a:rPr lang="en-US" altLang="zh-CN" dirty="0"/>
              <a:t>/</a:t>
            </a:r>
            <a:r>
              <a:rPr lang="zh-CN" altLang="en-US" dirty="0"/>
              <a:t>部分元素初始化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B9173B-3012-1C4D-8FF6-A32C49B133FD}"/>
              </a:ext>
            </a:extLst>
          </p:cNvPr>
          <p:cNvSpPr/>
          <p:nvPr/>
        </p:nvSpPr>
        <p:spPr>
          <a:xfrm>
            <a:off x="911444" y="4151060"/>
            <a:ext cx="33105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行数自动确定为</a:t>
            </a:r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列数不能省略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A5A2DC-5F3D-7249-A7C4-799889A86BE7}"/>
              </a:ext>
            </a:extLst>
          </p:cNvPr>
          <p:cNvSpPr/>
          <p:nvPr/>
        </p:nvSpPr>
        <p:spPr>
          <a:xfrm>
            <a:off x="637982" y="5597609"/>
            <a:ext cx="816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给定的元素数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列数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？给定的元素数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列数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给定的元素数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列数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AC7D493-B2E5-5C4D-9B06-49EB0C42A919}"/>
              </a:ext>
            </a:extLst>
          </p:cNvPr>
          <p:cNvCxnSpPr/>
          <p:nvPr/>
        </p:nvCxnSpPr>
        <p:spPr>
          <a:xfrm>
            <a:off x="4221966" y="4452727"/>
            <a:ext cx="696398" cy="105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38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将一个方阵二维数组行和列元素互换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kumimoji="1" lang="zh-CN" altLang="en-US" b="1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05A-FEA9-4EE4-8185-872E7FF4106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3E0B8-19E2-1847-B8C4-27C62C410547}"/>
              </a:ext>
            </a:extLst>
          </p:cNvPr>
          <p:cNvSpPr/>
          <p:nvPr/>
        </p:nvSpPr>
        <p:spPr>
          <a:xfrm>
            <a:off x="900545" y="1693850"/>
            <a:ext cx="66917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Col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Col++)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Temp            = Array[Row][Col];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Array[Row][Col] = Array[Col][Row];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Array[Col][Row]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Col-loop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Row-loop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7C7268EC-758A-DA4B-94A4-B15FEE5D4ED6}"/>
              </a:ext>
            </a:extLst>
          </p:cNvPr>
          <p:cNvSpPr/>
          <p:nvPr/>
        </p:nvSpPr>
        <p:spPr>
          <a:xfrm rot="18900000">
            <a:off x="6391481" y="1577343"/>
            <a:ext cx="2272146" cy="2299854"/>
          </a:xfrm>
          <a:prstGeom prst="plus">
            <a:avLst>
              <a:gd name="adj" fmla="val 4706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92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22F3BE-47FE-1F42-A3ED-6971B0B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BCEEE-DB15-E047-85ED-A90DEA0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BE90-BD0B-4E40-9A79-6F6BDED28AD2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9DDE2-67E0-BB42-9323-F90A049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134F8-F8BC-8D49-A9CC-21964800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83F302-F20D-6047-BAF2-8796D43E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7" t="15099" r="2699"/>
          <a:stretch/>
        </p:blipFill>
        <p:spPr>
          <a:xfrm>
            <a:off x="485212" y="1175657"/>
            <a:ext cx="8153554" cy="5238749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F4129A7F-7950-6B4B-B634-2C5B891E4B56}"/>
              </a:ext>
            </a:extLst>
          </p:cNvPr>
          <p:cNvSpPr txBox="1">
            <a:spLocks/>
          </p:cNvSpPr>
          <p:nvPr/>
        </p:nvSpPr>
        <p:spPr>
          <a:xfrm>
            <a:off x="4914911" y="1175656"/>
            <a:ext cx="2558930" cy="1491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多分支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互不交叉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DE336A-C7E5-3F4D-8AC6-A282C13E534F}"/>
              </a:ext>
            </a:extLst>
          </p:cNvPr>
          <p:cNvSpPr/>
          <p:nvPr/>
        </p:nvSpPr>
        <p:spPr>
          <a:xfrm>
            <a:off x="8527760" y="1175656"/>
            <a:ext cx="1166766" cy="5238750"/>
          </a:xfrm>
          <a:prstGeom prst="rect">
            <a:avLst/>
          </a:prstGeom>
          <a:solidFill>
            <a:srgbClr val="6A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67246A-24BC-BE45-B827-6CAC5262122F}"/>
              </a:ext>
            </a:extLst>
          </p:cNvPr>
          <p:cNvSpPr/>
          <p:nvPr/>
        </p:nvSpPr>
        <p:spPr>
          <a:xfrm>
            <a:off x="-681554" y="1175655"/>
            <a:ext cx="1166766" cy="5188023"/>
          </a:xfrm>
          <a:prstGeom prst="rect">
            <a:avLst/>
          </a:prstGeom>
          <a:solidFill>
            <a:srgbClr val="6A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54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将一个方阵二维数组行和列元素互换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2.2</a:t>
            </a:r>
            <a:r>
              <a:rPr kumimoji="1" lang="zh-CN" altLang="en-US" b="1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05A-FEA9-4EE4-8185-872E7FF4106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3E0B8-19E2-1847-B8C4-27C62C410547}"/>
              </a:ext>
            </a:extLst>
          </p:cNvPr>
          <p:cNvSpPr/>
          <p:nvPr/>
        </p:nvSpPr>
        <p:spPr>
          <a:xfrm>
            <a:off x="900545" y="1693850"/>
            <a:ext cx="74260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Row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1; Col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Col++)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Temp            = Array[Row][Col];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Array[Row][Col] = Array[Col][Row];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Array[Col][Row]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Col-loop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Row-loop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77D1BB-0A2A-2C47-8171-9C773BD5E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1"/>
          <a:stretch/>
        </p:blipFill>
        <p:spPr>
          <a:xfrm>
            <a:off x="6029883" y="1460923"/>
            <a:ext cx="2978539" cy="22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80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126588"/>
            <a:ext cx="8403771" cy="4828695"/>
          </a:xfrm>
        </p:spPr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3×4</a:t>
            </a:r>
            <a:r>
              <a:rPr lang="zh-CN" altLang="en-US" dirty="0"/>
              <a:t>的矩阵，要求编程序求出其中值最大的那个元素的值，以及其所在的行号和列号。 </a:t>
            </a:r>
          </a:p>
          <a:p>
            <a:endParaRPr lang="zh-CN" alt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kumimoji="1" lang="zh-CN" altLang="en-US" b="1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DBE4-0680-42E5-9085-36058D7ECD15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1965303"/>
            <a:ext cx="9144000" cy="4965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3pPr>
            <a:lvl4pPr lvl="3">
              <a:lnSpc>
                <a:spcPts val="1900"/>
              </a:lnSpc>
            </a:lvl4pPr>
          </a:lstStyle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][j] &gt; Max)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Max = 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][j];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Row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Col = 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j-loop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1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33113"/>
          </a:xfrm>
        </p:spPr>
        <p:txBody>
          <a:bodyPr>
            <a:norm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方阵右上三角元素的和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63D-CFB7-4095-A20F-26647749BD43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74417" y="1771370"/>
            <a:ext cx="7861300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Array[Size][Size]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 &lt; Size; Row++)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Row; Col &lt; Size; Col++)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Sum += Array[Row][Col];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Col-loop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Row-loop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9989" y="2100104"/>
            <a:ext cx="4444011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ts val="19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定义常量，移植性、扩展性、可读性增强</a:t>
            </a:r>
          </a:p>
        </p:txBody>
      </p:sp>
      <p:sp>
        <p:nvSpPr>
          <p:cNvPr id="9" name="Rectangle 8"/>
          <p:cNvSpPr/>
          <p:nvPr/>
        </p:nvSpPr>
        <p:spPr>
          <a:xfrm>
            <a:off x="882567" y="5926353"/>
            <a:ext cx="721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大量的数据输入如何调试？用好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Ctr+V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43370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995" y="1356599"/>
            <a:ext cx="8608009" cy="4828695"/>
          </a:xfrm>
        </p:spPr>
        <p:txBody>
          <a:bodyPr/>
          <a:lstStyle/>
          <a:p>
            <a:r>
              <a:rPr lang="zh-CN" altLang="en-US" dirty="0"/>
              <a:t>数组内存寻址方式：</a:t>
            </a:r>
            <a:r>
              <a:rPr lang="zh-CN" altLang="en-US" b="1" dirty="0">
                <a:solidFill>
                  <a:srgbClr val="C00000"/>
                </a:solidFill>
              </a:rPr>
              <a:t>基址变址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一维数组：</a:t>
            </a:r>
            <a:r>
              <a:rPr lang="en-US" altLang="zh-CN" i="1" dirty="0" err="1"/>
              <a:t>DataType</a:t>
            </a:r>
            <a:r>
              <a:rPr lang="zh-CN" altLang="en-US" dirty="0"/>
              <a:t> </a:t>
            </a:r>
            <a:r>
              <a:rPr lang="en-US" altLang="zh-CN" dirty="0"/>
              <a:t>Array[N]</a:t>
            </a:r>
            <a:r>
              <a:rPr lang="zh-CN" altLang="en-US" dirty="0"/>
              <a:t>，则</a:t>
            </a:r>
            <a:r>
              <a:rPr lang="en-US" altLang="zh-CN" dirty="0"/>
              <a:t>Array[Index]</a:t>
            </a:r>
            <a:r>
              <a:rPr lang="zh-CN" altLang="en-US" dirty="0"/>
              <a:t>的地址</a:t>
            </a:r>
            <a:r>
              <a:rPr lang="en-US" altLang="zh-CN" dirty="0"/>
              <a:t>:</a:t>
            </a:r>
            <a:r>
              <a:rPr lang="zh-CN" altLang="en-US" dirty="0"/>
              <a:t>为</a:t>
            </a:r>
            <a:r>
              <a:rPr lang="en-US" altLang="zh-CN" dirty="0"/>
              <a:t>Array</a:t>
            </a:r>
            <a:r>
              <a:rPr lang="zh-CN" altLang="en-US" dirty="0"/>
              <a:t>中第一个元素地址</a:t>
            </a:r>
            <a:r>
              <a:rPr lang="en-US" altLang="zh-CN" dirty="0"/>
              <a:t>+Index</a:t>
            </a:r>
            <a:r>
              <a:rPr lang="zh-CN" altLang="en-US" dirty="0"/>
              <a:t> *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i="1" dirty="0" err="1"/>
              <a:t>DataType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二维数组： </a:t>
            </a:r>
            <a:r>
              <a:rPr lang="en-US" altLang="zh-CN" i="1" dirty="0" err="1"/>
              <a:t>DataType</a:t>
            </a:r>
            <a:r>
              <a:rPr lang="zh-CN" altLang="en-US" dirty="0"/>
              <a:t> </a:t>
            </a:r>
            <a:r>
              <a:rPr lang="en-US" altLang="zh-CN" dirty="0"/>
              <a:t>Array[N][M]</a:t>
            </a:r>
            <a:r>
              <a:rPr lang="zh-CN" altLang="en-US" dirty="0"/>
              <a:t>，则</a:t>
            </a:r>
            <a:r>
              <a:rPr lang="en-US" altLang="zh-CN" dirty="0"/>
              <a:t>Array[Idx1][Idx2]</a:t>
            </a:r>
            <a:r>
              <a:rPr lang="zh-CN" altLang="en-US" dirty="0"/>
              <a:t>的地址为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中第一个元素地址</a:t>
            </a:r>
            <a:r>
              <a:rPr lang="en-US" altLang="zh-CN" dirty="0"/>
              <a:t>+Idx1</a:t>
            </a:r>
            <a:r>
              <a:rPr lang="zh-CN" altLang="en-US" dirty="0"/>
              <a:t> * </a:t>
            </a:r>
            <a:r>
              <a:rPr lang="en-US" altLang="zh-CN" dirty="0"/>
              <a:t>M</a:t>
            </a:r>
            <a:r>
              <a:rPr lang="zh-CN" altLang="en-US" dirty="0"/>
              <a:t> *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i="1" dirty="0" err="1"/>
              <a:t>DataType</a:t>
            </a:r>
            <a:r>
              <a:rPr lang="en-US" altLang="zh-CN" dirty="0"/>
              <a:t>) +Idx2</a:t>
            </a:r>
            <a:r>
              <a:rPr lang="zh-CN" altLang="en-US" dirty="0"/>
              <a:t> *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i="1" dirty="0" err="1"/>
              <a:t>DataType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数组的首地址为基址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元素类型和索引值带权累加和为变址，各维度元素个数就是权。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：降维等价性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63D-CFB7-4095-A20F-26647749BD43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515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995" y="1356599"/>
            <a:ext cx="8608009" cy="4828695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如果将一个二维数组</a:t>
            </a:r>
            <a:r>
              <a:rPr lang="en-US" altLang="zh-CN" b="1" dirty="0">
                <a:solidFill>
                  <a:srgbClr val="C00000"/>
                </a:solidFill>
              </a:rPr>
              <a:t>Array2D[N][M]</a:t>
            </a:r>
            <a:r>
              <a:rPr lang="zh-CN" altLang="en-US" b="1" dirty="0">
                <a:solidFill>
                  <a:srgbClr val="C00000"/>
                </a:solidFill>
              </a:rPr>
              <a:t>当做一维数组</a:t>
            </a:r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看，则</a:t>
            </a:r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应有</a:t>
            </a:r>
            <a:r>
              <a:rPr lang="en-US" altLang="zh-CN" b="1" dirty="0">
                <a:solidFill>
                  <a:srgbClr val="C00000"/>
                </a:solidFill>
              </a:rPr>
              <a:t>[N</a:t>
            </a:r>
            <a:r>
              <a:rPr lang="zh-CN" altLang="en-US" b="1" dirty="0">
                <a:solidFill>
                  <a:srgbClr val="C00000"/>
                </a:solidFill>
              </a:rPr>
              <a:t>*</a:t>
            </a:r>
            <a:r>
              <a:rPr lang="en-US" altLang="zh-CN" b="1" dirty="0">
                <a:solidFill>
                  <a:srgbClr val="C00000"/>
                </a:solidFill>
              </a:rPr>
              <a:t>M]</a:t>
            </a:r>
            <a:r>
              <a:rPr lang="zh-CN" altLang="en-US" b="1" dirty="0">
                <a:solidFill>
                  <a:srgbClr val="C00000"/>
                </a:solidFill>
              </a:rPr>
              <a:t>个元素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Array2D[Idx1][Idx2]</a:t>
            </a:r>
            <a:r>
              <a:rPr lang="zh-CN" altLang="en-US" b="1" dirty="0">
                <a:solidFill>
                  <a:srgbClr val="C00000"/>
                </a:solidFill>
              </a:rPr>
              <a:t>代表着</a:t>
            </a:r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</a:rPr>
              <a:t>[Idx1</a:t>
            </a:r>
            <a:r>
              <a:rPr lang="zh-CN" altLang="en-US" b="1" dirty="0">
                <a:solidFill>
                  <a:srgbClr val="C00000"/>
                </a:solidFill>
              </a:rPr>
              <a:t> * </a:t>
            </a:r>
            <a:r>
              <a:rPr lang="en-US" altLang="zh-CN" b="1" dirty="0">
                <a:solidFill>
                  <a:srgbClr val="C00000"/>
                </a:solidFill>
              </a:rPr>
              <a:t>M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+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Idx2]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</a:rPr>
              <a:t>[</a:t>
            </a:r>
            <a:r>
              <a:rPr lang="en-US" altLang="zh-CN" b="1" dirty="0" err="1">
                <a:solidFill>
                  <a:srgbClr val="C00000"/>
                </a:solidFill>
              </a:rPr>
              <a:t>Idx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r>
              <a:rPr lang="zh-CN" altLang="en-US" b="1" dirty="0">
                <a:solidFill>
                  <a:srgbClr val="C00000"/>
                </a:solidFill>
              </a:rPr>
              <a:t>代表着</a:t>
            </a:r>
            <a:r>
              <a:rPr lang="en-US" altLang="zh-CN" b="1" dirty="0">
                <a:solidFill>
                  <a:srgbClr val="C00000"/>
                </a:solidFill>
              </a:rPr>
              <a:t>Array2D[</a:t>
            </a:r>
            <a:r>
              <a:rPr lang="en-US" altLang="zh-CN" b="1" dirty="0" err="1">
                <a:solidFill>
                  <a:srgbClr val="C00000"/>
                </a:solidFill>
              </a:rPr>
              <a:t>Idx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M][</a:t>
            </a:r>
            <a:r>
              <a:rPr lang="en-US" altLang="zh-CN" b="1" dirty="0" err="1">
                <a:solidFill>
                  <a:srgbClr val="C00000"/>
                </a:solidFill>
              </a:rPr>
              <a:t>Idx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%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M]</a:t>
            </a:r>
          </a:p>
          <a:p>
            <a:endParaRPr lang="en-US" altLang="zh-CN" dirty="0"/>
          </a:p>
          <a:p>
            <a:r>
              <a:rPr lang="zh-CN" altLang="en-US" dirty="0"/>
              <a:t>我们物理上可以用一维数组的实际存储来表示二维数组，甚至更高维的数组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：降维等价性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63D-CFB7-4095-A20F-26647749BD43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68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数组的基类型可以是字符，即字符数组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文本信息用途非常广，如姓名、通信地址、邮箱、学号等。字符数组及衍生出来的</a:t>
            </a:r>
            <a:r>
              <a:rPr lang="en-US" altLang="zh-CN" dirty="0"/>
              <a:t>"</a:t>
            </a:r>
            <a:r>
              <a:rPr lang="zh-CN" altLang="en-US" dirty="0"/>
              <a:t>字符串</a:t>
            </a:r>
            <a:r>
              <a:rPr lang="en-US" altLang="zh-CN" dirty="0"/>
              <a:t>"</a:t>
            </a:r>
            <a:r>
              <a:rPr lang="zh-CN" altLang="en-US" dirty="0"/>
              <a:t>使得程序能方便地表示文本信息。</a:t>
            </a:r>
            <a:endParaRPr lang="en-US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142-3DB0-4AAF-901F-669AF1186252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022350" y="3787572"/>
            <a:ext cx="7625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20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];</a:t>
            </a:r>
            <a:br>
              <a:rPr lang="en-US" altLang="zh-CN" sz="2000" dirty="0">
                <a:latin typeface="+mj-lt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]='I';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 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]='a';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]='m';	</a:t>
            </a:r>
          </a:p>
          <a:p>
            <a:pPr marL="723900" indent="-723900" eaLnBrk="1" hangingPunct="1"/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 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]='h';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6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]='a';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7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]='p';</a:t>
            </a:r>
          </a:p>
          <a:p>
            <a:pPr marL="723900" indent="-723900" eaLnBrk="1" hangingPunct="1"/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8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]='p';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9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]='y';</a:t>
            </a:r>
          </a:p>
        </p:txBody>
      </p:sp>
      <p:pic>
        <p:nvPicPr>
          <p:cNvPr id="144389" name="Picture 5" descr="g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5229733"/>
            <a:ext cx="6469271" cy="846825"/>
          </a:xfrm>
          <a:prstGeom prst="rect">
            <a:avLst/>
          </a:prstGeom>
          <a:noFill/>
          <a:ln w="28575">
            <a:solidFill>
              <a:srgbClr val="66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9223" y="1952611"/>
            <a:ext cx="3579826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对字符数组初始化，可逐个字符赋给数组中各元素。</a:t>
            </a:r>
          </a:p>
          <a:p>
            <a:endParaRPr lang="zh-CN" altLang="en-US" sz="2600" dirty="0"/>
          </a:p>
          <a:p>
            <a:r>
              <a:rPr lang="zh-CN" altLang="en-US" sz="2600" dirty="0"/>
              <a:t>如果初值个数小于数组长度，则只将这些字符赋给数组中前面那些元素，其余的元素自动定为空字符。</a:t>
            </a:r>
          </a:p>
          <a:p>
            <a:pPr eaLnBrk="1" hangingPunct="1"/>
            <a:endParaRPr lang="zh-CN" altLang="en-US" sz="26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4060" y="4152028"/>
            <a:ext cx="7417826" cy="796413"/>
            <a:chOff x="96" y="2160"/>
            <a:chExt cx="5520" cy="576"/>
          </a:xfrm>
        </p:grpSpPr>
        <p:pic>
          <p:nvPicPr>
            <p:cNvPr id="35846" name="Picture 5" descr="g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160"/>
              <a:ext cx="5520" cy="56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>
              <a:off x="5040" y="2736"/>
              <a:ext cx="528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3A7F-DEE2-40EB-AD14-7C4415706881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：初始化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661" y="20024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c[10]={‘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I’,’a’,’m’,’h’,’a’,’p’,’p’,’y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’}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27661" y="3651075"/>
            <a:ext cx="7290625" cy="369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例如： </a:t>
            </a:r>
            <a:r>
              <a:rPr lang="en-US" altLang="zh-CN" dirty="0"/>
              <a:t>char c[10]={'c'</a:t>
            </a:r>
            <a:r>
              <a:rPr lang="zh-CN" altLang="en-US" dirty="0"/>
              <a:t>，</a:t>
            </a:r>
            <a:r>
              <a:rPr lang="en-US" altLang="zh-CN" dirty="0"/>
              <a:t>' '</a:t>
            </a:r>
            <a:r>
              <a:rPr lang="zh-CN" altLang="en-US" dirty="0"/>
              <a:t>，</a:t>
            </a:r>
            <a:r>
              <a:rPr lang="en-US" altLang="zh-CN" dirty="0"/>
              <a:t>'p'</a:t>
            </a:r>
            <a:r>
              <a:rPr lang="zh-CN" altLang="en-US" dirty="0"/>
              <a:t>，</a:t>
            </a:r>
            <a:r>
              <a:rPr lang="en-US" altLang="zh-CN" dirty="0"/>
              <a:t>'r'</a:t>
            </a:r>
            <a:r>
              <a:rPr lang="zh-CN" altLang="en-US" dirty="0"/>
              <a:t>，</a:t>
            </a:r>
            <a:r>
              <a:rPr lang="en-US" altLang="zh-CN" dirty="0"/>
              <a:t>'o'</a:t>
            </a:r>
            <a:r>
              <a:rPr lang="zh-CN" altLang="en-US" dirty="0"/>
              <a:t>，</a:t>
            </a:r>
            <a:r>
              <a:rPr lang="en-US" altLang="zh-CN" dirty="0"/>
              <a:t>'g'</a:t>
            </a:r>
            <a:r>
              <a:rPr lang="zh-CN" altLang="en-US" dirty="0"/>
              <a:t>，</a:t>
            </a:r>
            <a:r>
              <a:rPr lang="en-US" altLang="zh-CN" dirty="0"/>
              <a:t>'r'</a:t>
            </a:r>
            <a:r>
              <a:rPr lang="zh-CN" altLang="en-US" dirty="0"/>
              <a:t>，</a:t>
            </a:r>
            <a:r>
              <a:rPr lang="en-US" altLang="zh-CN" dirty="0"/>
              <a:t>'a'</a:t>
            </a:r>
            <a:r>
              <a:rPr lang="zh-CN" altLang="en-US" dirty="0"/>
              <a:t>，</a:t>
            </a:r>
            <a:r>
              <a:rPr lang="en-US" altLang="zh-CN" dirty="0"/>
              <a:t>'m'}; 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1239033" y="5461585"/>
            <a:ext cx="5530281" cy="677908"/>
          </a:xfrm>
          <a:prstGeom prst="cloudCallout">
            <a:avLst>
              <a:gd name="adj1" fmla="val 68554"/>
              <a:gd name="adj2" fmla="val -990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是空字符，不是空格字符，也不是‘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’！！！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23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由于初值列表的字符通常很多，因此经常不给长度值，字符数组的长度</a:t>
            </a:r>
            <a:r>
              <a:rPr lang="zh-CN" altLang="en-US" b="1" dirty="0">
                <a:solidFill>
                  <a:srgbClr val="C00000"/>
                </a:solidFill>
              </a:rPr>
              <a:t>由编译器自动确定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：初始化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5FA0-62F5-4DB1-8C71-BB3C38F15E2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64160" y="2460970"/>
            <a:ext cx="620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s[]={'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H','e','l','l','o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','└┘','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W','o','r','l','d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60" y="3267157"/>
            <a:ext cx="6163953" cy="9542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8251" y="4458896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实际上数据应是字符的</a:t>
            </a:r>
            <a:r>
              <a:rPr lang="en-US" altLang="zh-CN" dirty="0">
                <a:latin typeface="SegoeUI"/>
                <a:ea typeface="黑体" panose="02010609060101010101" pitchFamily="49" charset="-122"/>
              </a:rPr>
              <a:t>ASCII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值，形式如下：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31" y="4828228"/>
            <a:ext cx="7108358" cy="8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72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字符数组在使用时，同样只能逐个引用字符元素的值而不能一次引用整个字符数组对象，如不能进行赋值、算术运算等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：初始化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B76E-F702-4508-A036-9149E81CC9F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45587" y="3429000"/>
            <a:ext cx="6667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s1[5]={'B','a','s','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','c'} , s2[5];</a:t>
            </a:r>
          </a:p>
          <a:p>
            <a:pPr marL="711200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 </a:t>
            </a:r>
            <a:r>
              <a:rPr lang="en-US" altLang="zh-CN" sz="2400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en-US" altLang="zh-CN" sz="2400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错误，数组不能赋值</a:t>
            </a:r>
          </a:p>
          <a:p>
            <a:pPr marL="7112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s2[0] = s1[0]; </a:t>
            </a:r>
            <a:r>
              <a:rPr lang="en-US" altLang="zh-CN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正确，数组元素赋值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9046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定义和初始化一个二维字符数组</a:t>
            </a:r>
          </a:p>
          <a:p>
            <a:pPr eaLnBrk="1" hangingPunct="1"/>
            <a:endParaRPr lang="en-US" altLang="zh-CN" b="1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087309" y="2125783"/>
            <a:ext cx="3686629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+mj-lt"/>
              </a:rPr>
              <a:t> char diamond[5][5]=</a:t>
            </a:r>
          </a:p>
          <a:p>
            <a:r>
              <a:rPr lang="en-US" altLang="zh-CN" dirty="0">
                <a:latin typeface="+mj-lt"/>
              </a:rPr>
              <a:t>{</a:t>
            </a: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</a:p>
          <a:p>
            <a:pPr lvl="1"/>
            <a:r>
              <a:rPr lang="en-US" altLang="zh-CN" dirty="0">
                <a:latin typeface="+mj-lt"/>
              </a:rPr>
              <a:t>{'*'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</a:p>
          <a:p>
            <a:r>
              <a:rPr lang="en-US" altLang="zh-CN" dirty="0">
                <a:latin typeface="+mj-lt"/>
              </a:rPr>
              <a:t>}</a:t>
            </a:r>
          </a:p>
        </p:txBody>
      </p:sp>
      <p:pic>
        <p:nvPicPr>
          <p:cNvPr id="147461" name="Picture 5" descr="g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13" y="2343124"/>
            <a:ext cx="1275118" cy="18736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307-4FAE-4D4D-A5C8-9C38C0018FC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：二维字符数组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034272" y="4823325"/>
            <a:ext cx="58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A[3][20]={{"C"}, {"C++"}, {"Data Structure"}};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4272" y="5223753"/>
            <a:ext cx="58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A[3][20]={"C", "C++", "Data Structure"};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4272" y="5593085"/>
            <a:ext cx="58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A[][20]={"C", "C++", "Data Structure"};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13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22F3BE-47FE-1F42-A3ED-6971B0B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BCEEE-DB15-E047-85ED-A90DEA0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BE90-BD0B-4E40-9A79-6F6BDED28AD2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9DDE2-67E0-BB42-9323-F90A049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134F8-F8BC-8D49-A9CC-21964800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F4129A7F-7950-6B4B-B634-2C5B891E4B56}"/>
              </a:ext>
            </a:extLst>
          </p:cNvPr>
          <p:cNvSpPr txBox="1">
            <a:spLocks/>
          </p:cNvSpPr>
          <p:nvPr/>
        </p:nvSpPr>
        <p:spPr>
          <a:xfrm>
            <a:off x="4942904" y="1175656"/>
            <a:ext cx="2558930" cy="1491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多分支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互不交叉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D98650-0063-1944-BBF8-90117A280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2" t="15976" r="3121"/>
          <a:stretch/>
        </p:blipFill>
        <p:spPr>
          <a:xfrm>
            <a:off x="513205" y="1187573"/>
            <a:ext cx="8154956" cy="5208171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3D82AE26-AA8A-E34C-93B9-37F069AC42E7}"/>
              </a:ext>
            </a:extLst>
          </p:cNvPr>
          <p:cNvSpPr txBox="1">
            <a:spLocks/>
          </p:cNvSpPr>
          <p:nvPr/>
        </p:nvSpPr>
        <p:spPr>
          <a:xfrm>
            <a:off x="4942904" y="1194319"/>
            <a:ext cx="2558930" cy="1491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en-US" altLang="zh-CN" dirty="0"/>
              <a:t>switch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多入口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有重叠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DE1A4E-0447-F34E-B6A5-B2C06F6D78D1}"/>
              </a:ext>
            </a:extLst>
          </p:cNvPr>
          <p:cNvSpPr/>
          <p:nvPr/>
        </p:nvSpPr>
        <p:spPr>
          <a:xfrm>
            <a:off x="8555753" y="1175656"/>
            <a:ext cx="1166766" cy="5220088"/>
          </a:xfrm>
          <a:prstGeom prst="rect">
            <a:avLst/>
          </a:prstGeom>
          <a:solidFill>
            <a:srgbClr val="6A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B8E8C5-90DD-3E48-A394-103F00FEC72D}"/>
              </a:ext>
            </a:extLst>
          </p:cNvPr>
          <p:cNvSpPr/>
          <p:nvPr/>
        </p:nvSpPr>
        <p:spPr>
          <a:xfrm>
            <a:off x="-583383" y="1168909"/>
            <a:ext cx="1166766" cy="5194769"/>
          </a:xfrm>
          <a:prstGeom prst="rect">
            <a:avLst/>
          </a:prstGeom>
          <a:solidFill>
            <a:srgbClr val="6A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44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114" y="1211234"/>
            <a:ext cx="8403771" cy="497631"/>
          </a:xfrm>
        </p:spPr>
        <p:txBody>
          <a:bodyPr>
            <a:normAutofit/>
          </a:bodyPr>
          <a:lstStyle/>
          <a:p>
            <a:r>
              <a:rPr lang="zh-CN" altLang="en-US" dirty="0"/>
              <a:t>输入不多于</a:t>
            </a:r>
            <a:r>
              <a:rPr lang="en-US" altLang="zh-CN" dirty="0"/>
              <a:t>100</a:t>
            </a:r>
            <a:r>
              <a:rPr lang="zh-CN" altLang="en-US" dirty="0"/>
              <a:t>个字符，输出期中不是*的字符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8-3BA4-4BE0-B23C-40E45FDB6A7E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29426" y="1674385"/>
            <a:ext cx="7763162" cy="4247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连续输入多个字符，直到回车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'\n'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为止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((s[Count]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getchar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Count++;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Count;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(s[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'*'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过滤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'*'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s[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0165" y="4998372"/>
            <a:ext cx="4923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638175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字符数组存储的实际字符个数未必总是数组长度，其余空间存储值 不确定，因此就要始终记录实际个数。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5327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语言规定字符串是以</a:t>
            </a:r>
            <a:r>
              <a:rPr lang="en-US" altLang="zh-CN" dirty="0"/>
              <a:t>‘\0’</a:t>
            </a:r>
            <a:r>
              <a:rPr lang="zh-CN" altLang="en-US" dirty="0"/>
              <a:t>（</a:t>
            </a:r>
            <a:r>
              <a:rPr lang="en-US" altLang="zh-CN" dirty="0"/>
              <a:t>ASCII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）字符作为结束符的字符数组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通过判断数组元素是否为空字符来判断字符串是否结束</a:t>
            </a:r>
            <a:r>
              <a:rPr lang="zh-CN" altLang="en-US" dirty="0"/>
              <a:t>，无需记录字符实际长度</a:t>
            </a:r>
            <a:endParaRPr lang="en-US" altLang="zh-CN" dirty="0"/>
          </a:p>
          <a:p>
            <a:pPr lvl="1"/>
            <a:r>
              <a:rPr lang="zh-CN" altLang="en-US" dirty="0"/>
              <a:t>字符数组并不要求它的最后一个字符为</a:t>
            </a:r>
            <a:r>
              <a:rPr lang="en-US" altLang="zh-CN" dirty="0"/>
              <a:t>'\0'</a:t>
            </a:r>
            <a:r>
              <a:rPr lang="zh-CN" altLang="en-US" dirty="0"/>
              <a:t>，甚至可以不包含</a:t>
            </a:r>
            <a:r>
              <a:rPr lang="en-US" altLang="zh-CN" dirty="0"/>
              <a:t>'\0’,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为了与字符串处理方法一致，在字符数组中也常人为地加上一个</a:t>
            </a:r>
            <a:r>
              <a:rPr lang="en-US" altLang="zh-CN" dirty="0"/>
              <a:t>'\0'</a:t>
            </a:r>
            <a:r>
              <a:rPr lang="zh-CN" altLang="en-US" dirty="0"/>
              <a:t>，方便在字符数组中对于字符串的引用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D7E-598F-4A2E-9454-721568803C01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72378" y="3650733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c[5]={'C'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'h'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'n'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'a'};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2378" y="5090712"/>
            <a:ext cx="575755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char c[6]={'C'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'h'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en-US" altLang="zh-CN" dirty="0" err="1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'n'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'a'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'\0'};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350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字符串长度是指在第</a:t>
            </a:r>
            <a:r>
              <a:rPr lang="en-US" altLang="zh-CN" dirty="0"/>
              <a:t>1</a:t>
            </a:r>
            <a:r>
              <a:rPr lang="zh-CN" altLang="en-US" dirty="0"/>
              <a:t>个空字符之前的字符个数（不包括空字符）</a:t>
            </a:r>
            <a:endParaRPr lang="en-US" altLang="zh-CN" dirty="0"/>
          </a:p>
          <a:p>
            <a:r>
              <a:rPr lang="zh-CN" altLang="en-US" dirty="0"/>
              <a:t>字符串常量是以</a:t>
            </a:r>
            <a:r>
              <a:rPr lang="zh-CN" altLang="en-US" b="1" dirty="0">
                <a:solidFill>
                  <a:srgbClr val="C00000"/>
                </a:solidFill>
              </a:rPr>
              <a:t>一对双引号括起来的字符序列</a:t>
            </a:r>
            <a:r>
              <a:rPr lang="zh-CN" altLang="en-US" dirty="0"/>
              <a:t>。</a:t>
            </a:r>
            <a:r>
              <a:rPr lang="en-US" altLang="zh-CN" dirty="0"/>
              <a:t>C</a:t>
            </a:r>
            <a:r>
              <a:rPr lang="zh-CN" altLang="en-US" dirty="0"/>
              <a:t>语言在编译时为字符串常量自动在其后增加一个空字符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E715-955D-40ED-81E9-422B9B21F7C3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44" y="4228231"/>
            <a:ext cx="4197027" cy="7473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6619" y="3778766"/>
            <a:ext cx="39068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"Hello"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的存储形式为：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br>
              <a:rPr lang="en-US" altLang="zh-CN" dirty="0">
                <a:latin typeface="+mj-lt"/>
                <a:ea typeface="微软雅黑" panose="020B0503020204020204" pitchFamily="34" charset="-122"/>
              </a:rPr>
            </a:b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数组长度是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，字符串长度是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9070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字符串实际存放在字符数组中，因此</a:t>
            </a:r>
            <a:r>
              <a:rPr lang="zh-CN" altLang="en-US" b="1" dirty="0">
                <a:solidFill>
                  <a:srgbClr val="C00000"/>
                </a:solidFill>
              </a:rPr>
              <a:t>定义字符数组时</a:t>
            </a:r>
            <a:r>
              <a:rPr lang="zh-CN" altLang="en-US" dirty="0"/>
              <a:t>数组长度至少为字符串长度加</a:t>
            </a:r>
            <a:r>
              <a:rPr lang="en-US" altLang="zh-CN" dirty="0"/>
              <a:t>1</a:t>
            </a:r>
            <a:r>
              <a:rPr lang="zh-CN" altLang="en-US" dirty="0"/>
              <a:t>（空字符占位），</a:t>
            </a:r>
            <a:r>
              <a:rPr lang="zh-CN" altLang="en-US" b="1" dirty="0">
                <a:solidFill>
                  <a:srgbClr val="C00000"/>
                </a:solidFill>
              </a:rPr>
              <a:t>避免越界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空字符串尽管字符串长度是</a:t>
            </a:r>
            <a:r>
              <a:rPr lang="en-US" altLang="zh-CN" dirty="0"/>
              <a:t>0</a:t>
            </a:r>
            <a:r>
              <a:rPr lang="zh-CN" altLang="en-US" dirty="0"/>
              <a:t>，但它依然要占据字符数组空间，空字符串</a:t>
            </a:r>
            <a:r>
              <a:rPr lang="en-US" altLang="zh-CN" dirty="0"/>
              <a:t>""</a:t>
            </a:r>
            <a:r>
              <a:rPr lang="zh-CN" altLang="en-US" dirty="0"/>
              <a:t>的存储形式为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如果一个字符数组中</a:t>
            </a:r>
            <a:r>
              <a:rPr lang="zh-CN" altLang="en-US" b="1" dirty="0">
                <a:solidFill>
                  <a:srgbClr val="C00000"/>
                </a:solidFill>
              </a:rPr>
              <a:t>没有空字符而把它当作字符串使用</a:t>
            </a:r>
            <a:r>
              <a:rPr lang="zh-CN" altLang="en-US" dirty="0"/>
              <a:t>，程序往往因为没有结束条件而</a:t>
            </a:r>
            <a:r>
              <a:rPr lang="zh-CN" altLang="en-US" b="1" dirty="0">
                <a:solidFill>
                  <a:srgbClr val="C00000"/>
                </a:solidFill>
              </a:rPr>
              <a:t>数组越界</a:t>
            </a:r>
            <a:r>
              <a:rPr lang="zh-CN" altLang="en-US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2786-72B3-4F01-8802-0F0A214A3751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73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36" y="3762615"/>
            <a:ext cx="1216607" cy="10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620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比较以下数组初始化方法的异同？？？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6A4B-4F36-4D12-8894-8E39C5F2D3C9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056" y="2574124"/>
            <a:ext cx="7818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c[10];</a:t>
            </a:r>
            <a:br>
              <a:rPr lang="en-US" altLang="zh-CN" sz="2000" dirty="0"/>
            </a:br>
            <a:r>
              <a:rPr lang="en-US" altLang="zh-CN" sz="2000" dirty="0"/>
              <a:t>c[0]=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;c</a:t>
            </a:r>
            <a:r>
              <a:rPr lang="en-US" altLang="zh-CN" sz="2000" dirty="0"/>
              <a:t>[1]=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c[2]=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a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c[3]=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m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c[4]=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 ;c[5]=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h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  c[6]=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;c</a:t>
            </a:r>
            <a:r>
              <a:rPr lang="en-US" altLang="zh-CN" sz="2000" dirty="0"/>
              <a:t>[7]=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p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 ;c[8]=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;c</a:t>
            </a:r>
            <a:r>
              <a:rPr lang="en-US" altLang="zh-CN" sz="2000" dirty="0"/>
              <a:t>[9]=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</a:t>
            </a:r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c[10]={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m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h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}</a:t>
            </a:r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c[] ={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m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h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}</a:t>
            </a:r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c[] ={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r>
              <a:rPr lang="en-US" altLang="zh-CN" sz="2000" dirty="0" err="1"/>
              <a:t>I□am□happy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r>
              <a:rPr lang="en-US" altLang="zh-CN" sz="2000" dirty="0"/>
              <a:t>}</a:t>
            </a:r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c[] =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r>
              <a:rPr lang="en-US" altLang="zh-CN" sz="2000" dirty="0" err="1"/>
              <a:t>I□am□happy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endParaRPr lang="en-US" altLang="zh-CN" sz="2000" dirty="0"/>
          </a:p>
        </p:txBody>
      </p:sp>
      <p:sp>
        <p:nvSpPr>
          <p:cNvPr id="5" name="Cloud Callout 4"/>
          <p:cNvSpPr/>
          <p:nvPr/>
        </p:nvSpPr>
        <p:spPr>
          <a:xfrm>
            <a:off x="6124353" y="3370521"/>
            <a:ext cx="2413591" cy="1127051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亲自试试看，体会字符串与字符数组区别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77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字符串不是</a:t>
            </a:r>
            <a:r>
              <a:rPr lang="en-US" altLang="zh-CN" dirty="0"/>
              <a:t>C</a:t>
            </a:r>
            <a:r>
              <a:rPr lang="zh-CN" altLang="en-US" dirty="0"/>
              <a:t>语言的内置数据类型，但应用程序通常都将它当作基本类型来用，称为</a:t>
            </a:r>
            <a:r>
              <a:rPr lang="en-US" altLang="zh-CN" dirty="0"/>
              <a:t>C</a:t>
            </a:r>
            <a:r>
              <a:rPr lang="zh-CN" altLang="en-US" dirty="0"/>
              <a:t>风格字符串（</a:t>
            </a:r>
            <a:r>
              <a:rPr lang="en-US" altLang="zh-CN" dirty="0"/>
              <a:t>C-style string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由于数组的整体操作是有限制的，例如不能赋值、运算、输入输出，所以</a:t>
            </a:r>
            <a:r>
              <a:rPr lang="en-US" altLang="zh-CN" b="1" dirty="0">
                <a:solidFill>
                  <a:srgbClr val="C00000"/>
                </a:solidFill>
              </a:rPr>
              <a:t>C</a:t>
            </a:r>
            <a:r>
              <a:rPr lang="zh-CN" altLang="en-US" b="1" dirty="0">
                <a:solidFill>
                  <a:srgbClr val="C00000"/>
                </a:solidFill>
              </a:rPr>
              <a:t>语言标准库函数中专门针对字符串定义了许多函数</a:t>
            </a:r>
            <a:r>
              <a:rPr lang="zh-CN" altLang="en-US" dirty="0"/>
              <a:t>，可以方便地处理字符串。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9024-C0C4-495B-ADBF-279E8A6A544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92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字符串定义与字符数组完全相同，形式为：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语言允许使用字符串常量初始化字符数组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8576-1290-4B6A-9795-9DE6060057DD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25101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110239" y="2140803"/>
            <a:ext cx="290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字符串名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], ......;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92771" y="3534488"/>
            <a:ext cx="563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s[12]={"Hello World"};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数组长度为字符串长度加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2771" y="4041334"/>
            <a:ext cx="6032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s[12]="Hello World";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字符串初始化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2771" y="4539224"/>
            <a:ext cx="69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char s[]="Hello World";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字符串初始化，编译器自动计算字符串长度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2771" y="5046360"/>
            <a:ext cx="60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char s[11]="Hello World";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不是字符串，因为它没有空字符</a:t>
            </a:r>
          </a:p>
        </p:txBody>
      </p:sp>
    </p:spTree>
    <p:extLst>
      <p:ext uri="{BB962C8B-B14F-4D97-AF65-F5344CB8AC3E}">
        <p14:creationId xmlns:p14="http://schemas.microsoft.com/office/powerpoint/2010/main" val="5266840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775FDC-7E29-479B-BFE3-944A8FC53CEC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：用格式化输入（</a:t>
            </a:r>
            <a:r>
              <a:rPr lang="en-US" altLang="zh-CN" dirty="0" err="1"/>
              <a:t>scanf</a:t>
            </a:r>
            <a:r>
              <a:rPr lang="zh-CN" altLang="en-US" dirty="0"/>
              <a:t>）和输出（</a:t>
            </a:r>
            <a:r>
              <a:rPr lang="en-US" altLang="zh-CN" dirty="0" err="1"/>
              <a:t>printf</a:t>
            </a:r>
            <a:r>
              <a:rPr lang="zh-CN" altLang="en-US" dirty="0"/>
              <a:t>）函数</a:t>
            </a:r>
            <a:endParaRPr lang="en-US" altLang="zh-CN" dirty="0"/>
          </a:p>
          <a:p>
            <a:pPr lvl="1"/>
            <a:r>
              <a:rPr lang="zh-CN" altLang="en-US" dirty="0"/>
              <a:t>逐个字符输入输出。用格式符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/>
              <a:t>%c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zh-CN" altLang="en-US" dirty="0"/>
              <a:t>输入或输出一个字符。</a:t>
            </a:r>
            <a:endParaRPr lang="en-US" altLang="zh-CN" dirty="0"/>
          </a:p>
          <a:p>
            <a:pPr lvl="1"/>
            <a:r>
              <a:rPr lang="zh-CN" altLang="en-US" dirty="0"/>
              <a:t>将整个字符串一次输入或输出。用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/>
              <a:t>%s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zh-CN" altLang="en-US" dirty="0"/>
              <a:t>格式符，意思是对字符串的输入输出。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gets</a:t>
            </a:r>
            <a:r>
              <a:rPr lang="zh-CN" altLang="en-US" dirty="0"/>
              <a:t>和</a:t>
            </a:r>
            <a:r>
              <a:rPr lang="en-US" altLang="zh-CN" dirty="0"/>
              <a:t>puts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B71A-8CDF-4845-B426-56D3BB0B5155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01670" y="3762615"/>
            <a:ext cx="67463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c[6];</a:t>
            </a:r>
          </a:p>
          <a:p>
            <a:pPr marL="723900"/>
            <a:r>
              <a:rPr lang="nn-NO" altLang="zh-CN" dirty="0">
                <a:latin typeface="+mj-lt"/>
                <a:ea typeface="微软雅黑" panose="020B0503020204020204" pitchFamily="34" charset="-122"/>
              </a:rPr>
              <a:t>for (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nn-NO" altLang="zh-CN" dirty="0">
                <a:latin typeface="+mj-lt"/>
                <a:ea typeface="微软雅黑" panose="020B0503020204020204" pitchFamily="34" charset="-122"/>
              </a:rPr>
              <a:t>i = 0; i &lt; 6-1; i++)</a:t>
            </a:r>
          </a:p>
          <a:p>
            <a:pPr marL="1181100" lvl="2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scanf</a:t>
            </a:r>
            <a:r>
              <a:rPr lang="nn-NO" altLang="zh-CN" dirty="0">
                <a:latin typeface="+mj-lt"/>
                <a:ea typeface="微软雅黑" panose="020B0503020204020204" pitchFamily="34" charset="-122"/>
              </a:rPr>
              <a:t>(“%d”, </a:t>
            </a:r>
            <a:r>
              <a:rPr lang="nn-NO" altLang="zh-CN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&amp;c[i]</a:t>
            </a:r>
            <a:r>
              <a:rPr lang="nn-NO" altLang="zh-CN" dirty="0">
                <a:latin typeface="+mj-lt"/>
                <a:ea typeface="微软雅黑" panose="020B0503020204020204" pitchFamily="34" charset="-122"/>
              </a:rPr>
              <a:t>);</a:t>
            </a:r>
          </a:p>
          <a:p>
            <a:pPr marL="723900"/>
            <a:r>
              <a:rPr lang="nn-NO" altLang="zh-CN" dirty="0">
                <a:latin typeface="+mj-lt"/>
                <a:ea typeface="微软雅黑" panose="020B0503020204020204" pitchFamily="34" charset="-122"/>
              </a:rPr>
              <a:t>c[6] = 0;</a:t>
            </a:r>
          </a:p>
          <a:p>
            <a:pPr marL="723900"/>
            <a:endParaRPr lang="nn-NO" altLang="zh-CN" dirty="0">
              <a:latin typeface="+mj-lt"/>
              <a:ea typeface="微软雅黑" panose="020B0503020204020204" pitchFamily="34" charset="-122"/>
            </a:endParaRPr>
          </a:p>
          <a:p>
            <a:pPr marL="723900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for (int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= 0;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&lt; 6-1;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++)</a:t>
            </a:r>
          </a:p>
          <a:p>
            <a:pPr marL="1181100" lvl="2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("%d", c[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]);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132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dirty="0"/>
              <a:t>用</a:t>
            </a:r>
            <a:r>
              <a:rPr lang="en-US" altLang="zh-CN" sz="2200" dirty="0" err="1"/>
              <a:t>scanf</a:t>
            </a:r>
            <a:r>
              <a:rPr lang="zh-CN" altLang="en-US" sz="2200" dirty="0"/>
              <a:t>函数输入一个字符串</a:t>
            </a:r>
          </a:p>
          <a:p>
            <a:pPr lvl="1" eaLnBrk="1" hangingPunct="1"/>
            <a:r>
              <a:rPr lang="zh-CN" altLang="en-US" sz="2000" dirty="0"/>
              <a:t>如果利用一个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函数输入多个字符串，则在输入时以空格分隔。</a:t>
            </a:r>
          </a:p>
          <a:p>
            <a:pPr lvl="1" eaLnBrk="1" hangingPunct="1"/>
            <a:endParaRPr lang="en-US" altLang="zh-CN" sz="20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sz="20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32A2-CD2F-4952-9171-D3F3A16D9D0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396384"/>
            <a:ext cx="675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strl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[5]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str2[5]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str3[5];</a:t>
            </a:r>
          </a:p>
          <a:p>
            <a:pPr marL="1168400" lvl="2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(″%s %s %s″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str3);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1361" y="32057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输入数据：</a:t>
            </a:r>
          </a:p>
          <a:p>
            <a:pPr lvl="2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How are you?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8922" y="4484682"/>
            <a:ext cx="7784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函数中的输入项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如果字符数组名，不要再加地址符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语言中数组名代表该数组的起始地址。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函数将空格、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、回车作为输入项的间隔，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所以输入字符串时遇到这三个字符就结束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输入完成后，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在字符串末尾添加空字符，未赋值单元置零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527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328A5F-82C5-4D39-AA0C-A0E4583C0E30}" type="slidenum">
              <a:rPr lang="en-US" altLang="zh-CN">
                <a:solidFill>
                  <a:schemeClr val="bg1"/>
                </a:solidFill>
              </a:rPr>
              <a:pPr eaLnBrk="1" hangingPunct="1"/>
              <a:t>79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输出一个字符串</a:t>
            </a:r>
            <a:endParaRPr lang="en-US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477-2155-4C69-AB26-6D3FC9379E8E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6705" y="22316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例如，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[] = "China";</a:t>
            </a:r>
          </a:p>
          <a:p>
            <a:pPr indent="723900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("%s", str);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29771" y="3449998"/>
            <a:ext cx="8403771" cy="270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说明：</a:t>
            </a:r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用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/>
              <a:t>%s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zh-CN" altLang="en-US" dirty="0"/>
              <a:t>格式符输出字符串时，</a:t>
            </a:r>
            <a:r>
              <a:rPr lang="en-US" altLang="zh-CN" dirty="0" err="1"/>
              <a:t>printf</a:t>
            </a:r>
            <a:r>
              <a:rPr lang="zh-CN" altLang="en-US" dirty="0"/>
              <a:t>函数中的输出项是</a:t>
            </a:r>
            <a:r>
              <a:rPr lang="zh-CN" altLang="en-US" b="1" dirty="0">
                <a:solidFill>
                  <a:srgbClr val="C00000"/>
                </a:solidFill>
              </a:rPr>
              <a:t>字符数组名</a:t>
            </a:r>
            <a:r>
              <a:rPr lang="zh-CN" altLang="en-US" dirty="0"/>
              <a:t>，而不是数组元素名。</a:t>
            </a:r>
            <a:endParaRPr lang="en-US" altLang="zh-CN" dirty="0"/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如果数组长度大于字符串实际长度，也只输出到遇</a:t>
            </a:r>
            <a:r>
              <a:rPr lang="en-US" altLang="zh-CN" dirty="0"/>
              <a:t>'\0'</a:t>
            </a:r>
            <a:r>
              <a:rPr lang="zh-CN" altLang="en-US" dirty="0"/>
              <a:t>结束。</a:t>
            </a:r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输出字符不包括结束符</a:t>
            </a:r>
            <a:r>
              <a:rPr lang="en-US" altLang="zh-CN" dirty="0"/>
              <a:t>'\0'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如果字符串没有空字符，</a:t>
            </a:r>
            <a:r>
              <a:rPr lang="en-US" altLang="zh-CN" b="1" dirty="0" err="1">
                <a:solidFill>
                  <a:srgbClr val="C00000"/>
                </a:solidFill>
              </a:rPr>
              <a:t>printf</a:t>
            </a:r>
            <a:r>
              <a:rPr lang="zh-CN" altLang="en-US" b="1" dirty="0">
                <a:solidFill>
                  <a:srgbClr val="C00000"/>
                </a:solidFill>
              </a:rPr>
              <a:t>就会引起数组越界</a:t>
            </a:r>
            <a:r>
              <a:rPr lang="zh-CN" altLang="en-US" dirty="0"/>
              <a:t>。</a:t>
            </a:r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如果一个字符数组中包含一个以上</a:t>
            </a:r>
            <a:r>
              <a:rPr lang="en-US" altLang="zh-CN" dirty="0"/>
              <a:t>'\0'</a:t>
            </a:r>
            <a:r>
              <a:rPr lang="zh-CN" altLang="en-US" dirty="0"/>
              <a:t>，则遇</a:t>
            </a:r>
            <a:r>
              <a:rPr lang="zh-CN" altLang="en-US" b="1" dirty="0">
                <a:solidFill>
                  <a:srgbClr val="C00000"/>
                </a:solidFill>
              </a:rPr>
              <a:t>第一个</a:t>
            </a:r>
            <a:r>
              <a:rPr lang="en-US" altLang="zh-CN" b="1" dirty="0">
                <a:solidFill>
                  <a:srgbClr val="C00000"/>
                </a:solidFill>
              </a:rPr>
              <a:t>'\0'</a:t>
            </a:r>
            <a:r>
              <a:rPr lang="zh-CN" altLang="en-US" b="1" dirty="0">
                <a:solidFill>
                  <a:srgbClr val="C00000"/>
                </a:solidFill>
              </a:rPr>
              <a:t>时输出就结束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396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221953"/>
            <a:ext cx="4443984" cy="1411520"/>
          </a:xfrm>
        </p:spPr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if-else</a:t>
            </a:r>
            <a:r>
              <a:rPr lang="zh-CN" altLang="en-US" dirty="0"/>
              <a:t>程序结构的设计：优化选择条件，选择正确的算法，减少嵌套层数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7643" y="168825"/>
            <a:ext cx="8403771" cy="905377"/>
          </a:xfrm>
        </p:spPr>
        <p:txBody>
          <a:bodyPr>
            <a:normAutofit/>
          </a:bodyPr>
          <a:lstStyle/>
          <a:p>
            <a:r>
              <a:rPr lang="zh-CN" altLang="en-US" dirty="0"/>
              <a:t>优雅地设计条件分支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009D-951A-4684-AB6A-7DE5BA4F9B3C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038344" y="0"/>
            <a:ext cx="409941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 anchor="t"/>
          <a:lstStyle/>
          <a:p>
            <a:r>
              <a:rPr lang="en-US" altLang="zh-CN" sz="13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3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3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3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3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释义性代码，不允许在实际代码中</a:t>
            </a:r>
          </a:p>
          <a:p>
            <a:r>
              <a:rPr lang="zh-CN" alt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一行声明或定义多个变量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常量</a:t>
            </a:r>
          </a:p>
          <a:p>
            <a:r>
              <a:rPr lang="zh-CN" alt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a, b, c, d, t;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300" dirty="0" err="1">
                <a:solidFill>
                  <a:srgbClr val="C41A16"/>
                </a:solidFill>
                <a:latin typeface="Menlo" panose="020B0609030804020204" pitchFamily="49" charset="0"/>
              </a:rPr>
              <a:t>d%d%d%d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, &amp;a, &amp;b, &amp;c, &amp;d);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(a &gt; b)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a, a = b, b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a&lt;=b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//↑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逗号表达式，从左到右求值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(a &gt; c)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a, a = c, c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a&lt;=c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(a &gt; d)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a, a = d, d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a&lt;=d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 &lt; </a:t>
            </a:r>
            <a:r>
              <a:rPr lang="en-US" altLang="zh-CN" sz="1300" dirty="0" err="1">
                <a:solidFill>
                  <a:srgbClr val="007400"/>
                </a:solidFill>
                <a:latin typeface="Menlo" panose="020B0609030804020204" pitchFamily="49" charset="0"/>
              </a:rPr>
              <a:t>b,c,d</a:t>
            </a:r>
            <a:endParaRPr lang="en-US" altLang="zh-CN" sz="13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(b &gt; c)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b, b = c, c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b&lt;=c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(b &gt; d)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b, b = d, d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b&lt;=d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 &lt; b &lt; </a:t>
            </a:r>
            <a:r>
              <a:rPr lang="en-US" altLang="zh-CN" sz="1300" dirty="0" err="1">
                <a:solidFill>
                  <a:srgbClr val="007400"/>
                </a:solidFill>
                <a:latin typeface="Menlo" panose="020B0609030804020204" pitchFamily="49" charset="0"/>
              </a:rPr>
              <a:t>c,d</a:t>
            </a:r>
            <a:endParaRPr lang="en-US" altLang="zh-CN" sz="13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(c &gt; d)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c, c = d, d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c&lt;=d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 &lt; b &lt; c &lt; d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300" dirty="0" err="1">
                <a:solidFill>
                  <a:srgbClr val="C41A16"/>
                </a:solidFill>
                <a:latin typeface="Menlo" panose="020B0609030804020204" pitchFamily="49" charset="0"/>
              </a:rPr>
              <a:t>d,%d,%d,%d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a,b,c,d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3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996" y="2589564"/>
            <a:ext cx="403700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四个数按由小到大的顺序打印出来。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如果按照常规逐一比较输出或相似的思路去求解，就会用到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多重嵌套，会有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个分支（全排列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4!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的含义？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如何判定升序降序排列？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3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gets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其一般形式为</a:t>
            </a:r>
            <a:r>
              <a:rPr lang="en-US" altLang="zh-CN" dirty="0"/>
              <a:t>: 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输入一个字符串到字符数组</a:t>
            </a:r>
            <a:r>
              <a:rPr lang="en-US" altLang="zh-CN" dirty="0"/>
              <a:t>s</a:t>
            </a:r>
            <a:r>
              <a:rPr lang="zh-CN" altLang="en-US" dirty="0"/>
              <a:t>中。</a:t>
            </a:r>
            <a:r>
              <a:rPr lang="en-US" altLang="zh-CN" dirty="0"/>
              <a:t>s</a:t>
            </a:r>
            <a:r>
              <a:rPr lang="zh-CN" altLang="en-US" dirty="0"/>
              <a:t>是字符数组或指向字符数组的指针，输入后自动添加</a:t>
            </a:r>
            <a:r>
              <a:rPr lang="en-US" altLang="zh-CN" dirty="0">
                <a:latin typeface="+mj-lt"/>
              </a:rPr>
              <a:t>’\0’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en-US" b="1" dirty="0">
                <a:solidFill>
                  <a:srgbClr val="C00000"/>
                </a:solidFill>
              </a:rPr>
              <a:t>是字符数组</a:t>
            </a:r>
            <a:r>
              <a:rPr lang="zh-CN" altLang="en-US" dirty="0"/>
              <a:t>或指向字符数组的指针</a:t>
            </a:r>
            <a:r>
              <a:rPr lang="en-US" altLang="zh-CN" dirty="0"/>
              <a:t>(</a:t>
            </a:r>
            <a:r>
              <a:rPr lang="zh-CN" altLang="en-US" dirty="0"/>
              <a:t>不是数组元素！！！ </a:t>
            </a:r>
            <a:r>
              <a:rPr lang="en-US" altLang="zh-CN" dirty="0"/>
              <a:t>	)</a:t>
            </a:r>
          </a:p>
          <a:p>
            <a:pPr lvl="1"/>
            <a:r>
              <a:rPr lang="zh-CN" altLang="en-US" dirty="0"/>
              <a:t>返回值是字符数组的起始地址。</a:t>
            </a:r>
            <a:endParaRPr lang="en-US" altLang="zh-CN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0A1-C85F-45D8-A999-AE25D36BF993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846942" y="4114800"/>
            <a:ext cx="25726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[80];</a:t>
            </a:r>
          </a:p>
          <a:p>
            <a:pPr marL="723900"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gets(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); </a:t>
            </a:r>
          </a:p>
          <a:p>
            <a:pPr eaLnBrk="1" hangingPunct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输入 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Computer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2246" y="2292701"/>
            <a:ext cx="2443727" cy="36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>
                <a:solidFill>
                  <a:srgbClr val="C00000"/>
                </a:solidFill>
              </a:rPr>
              <a:t>char *gets(char *s);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86992" y="5270090"/>
            <a:ext cx="7848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输入的字符个数应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小于字符串定义的数组长度，否则</a:t>
            </a:r>
            <a:r>
              <a:rPr lang="zh-CN" altLang="en-US" dirty="0">
                <a:ea typeface="微软雅黑" panose="020B0503020204020204" pitchFamily="34" charset="-122"/>
              </a:rPr>
              <a:t>将导致数组越界。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可以输入空格和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，但不能输入回车。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17" y="4187988"/>
            <a:ext cx="4145276" cy="75049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09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puts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其一般形式为</a:t>
            </a:r>
            <a:r>
              <a:rPr lang="en-US" altLang="zh-CN" dirty="0"/>
              <a:t>: 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其作用是将一个字符串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'\0'</a:t>
            </a:r>
            <a:r>
              <a:rPr lang="zh-CN" altLang="en-US" dirty="0"/>
              <a:t>结束的字符序列</a:t>
            </a:r>
            <a:r>
              <a:rPr lang="en-US" altLang="zh-CN" dirty="0"/>
              <a:t>)</a:t>
            </a:r>
            <a:r>
              <a:rPr lang="zh-CN" altLang="en-US" dirty="0"/>
              <a:t>输出到终端，输完后再输出一个换行（</a:t>
            </a:r>
            <a:r>
              <a:rPr lang="en-US" altLang="zh-CN" dirty="0"/>
              <a:t>'\n'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en-US" b="1" dirty="0">
                <a:solidFill>
                  <a:srgbClr val="C00000"/>
                </a:solidFill>
              </a:rPr>
              <a:t>是字符数组</a:t>
            </a:r>
            <a:r>
              <a:rPr lang="zh-CN" altLang="en-US" dirty="0"/>
              <a:t>或指向字符数组的指针，返回值表示输出字符的个数。</a:t>
            </a:r>
          </a:p>
          <a:p>
            <a:endParaRPr lang="zh-CN" alt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1E9-E95F-429F-B82E-EDC3AAF7018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83442" y="3878834"/>
            <a:ext cx="60270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[]={″China\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nBeijing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″};</a:t>
            </a:r>
          </a:p>
          <a:p>
            <a:pPr marL="990600" lvl="1" indent="-266700"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puts(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);</a:t>
            </a:r>
          </a:p>
          <a:p>
            <a:pPr marL="990600" lvl="1" indent="-266700" eaLnBrk="1" hangingPunct="1"/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624" y="2196586"/>
            <a:ext cx="222157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 err="1">
                <a:solidFill>
                  <a:srgbClr val="C00000"/>
                </a:solidFill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</a:rPr>
              <a:t> puts (char *s)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670" y="5076230"/>
            <a:ext cx="535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ea typeface="微软雅黑" panose="020B0503020204020204" pitchFamily="34" charset="-122"/>
              </a:rPr>
              <a:t>puts</a:t>
            </a:r>
            <a:r>
              <a:rPr lang="zh-CN" altLang="en-US" dirty="0">
                <a:ea typeface="微软雅黑" panose="020B0503020204020204" pitchFamily="34" charset="-122"/>
              </a:rPr>
              <a:t>函数输出的字符串中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可以包含转义字符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即结束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5009" y="3939357"/>
            <a:ext cx="2357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输出：</a:t>
            </a:r>
            <a:r>
              <a:rPr lang="en-US" altLang="zh-CN" dirty="0">
                <a:ea typeface="微软雅黑" panose="020B0503020204020204" pitchFamily="34" charset="-122"/>
              </a:rPr>
              <a:t>China</a:t>
            </a:r>
          </a:p>
          <a:p>
            <a:pPr marL="723900" lvl="1"/>
            <a:r>
              <a:rPr lang="en-US" altLang="zh-CN" dirty="0">
                <a:ea typeface="微软雅黑" panose="020B0503020204020204" pitchFamily="34" charset="-122"/>
              </a:rPr>
              <a:t>Beijing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881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strcat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一般形式为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 err="1"/>
              <a:t>strcat</a:t>
            </a:r>
            <a:r>
              <a:rPr lang="zh-CN" altLang="en-US" dirty="0"/>
              <a:t>将</a:t>
            </a:r>
            <a:r>
              <a:rPr lang="en-US" altLang="zh-CN" dirty="0"/>
              <a:t>s2</a:t>
            </a:r>
            <a:r>
              <a:rPr lang="zh-CN" altLang="en-US" dirty="0"/>
              <a:t>字符串连接到</a:t>
            </a:r>
            <a:r>
              <a:rPr lang="en-US" altLang="zh-CN" dirty="0"/>
              <a:t>s1</a:t>
            </a:r>
            <a:r>
              <a:rPr lang="zh-CN" altLang="en-US" dirty="0"/>
              <a:t>的后面，包括空字符。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s1</a:t>
            </a:r>
            <a:r>
              <a:rPr lang="zh-CN" altLang="en-US" dirty="0"/>
              <a:t>是字符数组或指向字符数组的指针，</a:t>
            </a:r>
            <a:r>
              <a:rPr lang="zh-CN" altLang="en-US" b="1" dirty="0">
                <a:solidFill>
                  <a:srgbClr val="C00000"/>
                </a:solidFill>
              </a:rPr>
              <a:t>其长度应该足够大</a:t>
            </a:r>
            <a:r>
              <a:rPr lang="zh-CN" altLang="en-US" dirty="0"/>
              <a:t>，以便能容纳连接的字符串；</a:t>
            </a:r>
            <a:endParaRPr lang="en-US" altLang="zh-CN" dirty="0"/>
          </a:p>
          <a:p>
            <a:pPr lvl="1"/>
            <a:r>
              <a:rPr lang="en-US" altLang="zh-CN" dirty="0"/>
              <a:t>s2</a:t>
            </a:r>
            <a:r>
              <a:rPr lang="zh-CN" altLang="en-US" dirty="0"/>
              <a:t>可以是字符串常量、字符数组或指向字符数组的指针。</a:t>
            </a:r>
          </a:p>
          <a:p>
            <a:r>
              <a:rPr lang="en-US" altLang="zh-CN" dirty="0" err="1"/>
              <a:t>strncat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/>
              <a:t>strcat</a:t>
            </a:r>
            <a:r>
              <a:rPr lang="zh-CN" altLang="en-US" dirty="0"/>
              <a:t>连接字符串时可能会由于</a:t>
            </a:r>
            <a:r>
              <a:rPr lang="en-US" altLang="zh-CN" dirty="0"/>
              <a:t>s1</a:t>
            </a:r>
            <a:r>
              <a:rPr lang="zh-CN" altLang="en-US" dirty="0"/>
              <a:t>存储空间小导致数组越界，而</a:t>
            </a:r>
            <a:r>
              <a:rPr lang="en-US" altLang="zh-CN" dirty="0" err="1"/>
              <a:t>strncat</a:t>
            </a:r>
            <a:r>
              <a:rPr lang="zh-CN" altLang="en-US" dirty="0"/>
              <a:t>可以避免。</a:t>
            </a:r>
            <a:r>
              <a:rPr lang="en-US" altLang="zh-CN" dirty="0"/>
              <a:t>n</a:t>
            </a:r>
            <a:r>
              <a:rPr lang="zh-CN" altLang="en-US" dirty="0"/>
              <a:t>指定追加的长度。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D1C7-DB30-4160-8E0E-071E71CCF79A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331872" y="2241034"/>
            <a:ext cx="450072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char *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strcat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(char *s1,const char *s2);</a:t>
            </a:r>
            <a:endParaRPr lang="zh-CN" altLang="en-US" sz="2000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9381" y="4890104"/>
            <a:ext cx="547476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char *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strncat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(char *s1,const char *s2,size_t n);</a:t>
            </a:r>
            <a:endParaRPr lang="zh-CN" altLang="en-US" sz="2000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180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3" name="Picture 5" descr="g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5" y="4547105"/>
            <a:ext cx="8174182" cy="901989"/>
          </a:xfrm>
          <a:prstGeom prst="rect">
            <a:avLst/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EE7-A0BD-4EC9-B62F-90C8A0E48EF0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95749" y="2212921"/>
            <a:ext cx="5938768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str1[30]={″People's  Republic  of  ″};</a:t>
            </a: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str2[]={″China″};</a:t>
            </a: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print(″%s″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strcat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str2));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输出：</a:t>
            </a: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People's Republic of China  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/>
          <a:lstStyle/>
          <a:p>
            <a:r>
              <a:rPr lang="en-US" altLang="zh-CN" dirty="0" err="1"/>
              <a:t>strcat</a:t>
            </a:r>
            <a:r>
              <a:rPr lang="zh-CN" altLang="en-US" dirty="0"/>
              <a:t>函数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009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strcpy</a:t>
            </a:r>
            <a:r>
              <a:rPr lang="zh-CN" altLang="en-US" dirty="0"/>
              <a:t>函数 </a:t>
            </a:r>
          </a:p>
          <a:p>
            <a:pPr lvl="1"/>
            <a:r>
              <a:rPr lang="zh-CN" altLang="en-US" dirty="0"/>
              <a:t>一般形式为：</a:t>
            </a:r>
            <a:r>
              <a:rPr lang="en-US" altLang="zh-CN" dirty="0"/>
              <a:t>char *</a:t>
            </a:r>
            <a:r>
              <a:rPr lang="en-US" altLang="zh-CN" dirty="0" err="1"/>
              <a:t>strcpy</a:t>
            </a:r>
            <a:r>
              <a:rPr lang="en-US" altLang="zh-CN" dirty="0"/>
              <a:t>(char *s1,const char *s2);</a:t>
            </a:r>
          </a:p>
          <a:p>
            <a:pPr lvl="1"/>
            <a:r>
              <a:rPr lang="en-US" altLang="zh-CN" dirty="0" err="1"/>
              <a:t>strcpy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字符串复制函数</a:t>
            </a:r>
            <a:r>
              <a:rPr lang="en-US" altLang="zh-CN" dirty="0"/>
              <a:t>"</a:t>
            </a:r>
            <a:r>
              <a:rPr lang="zh-CN" altLang="en-US" dirty="0"/>
              <a:t>，将字符串</a:t>
            </a:r>
            <a:r>
              <a:rPr lang="en-US" altLang="zh-CN" dirty="0"/>
              <a:t>2</a:t>
            </a:r>
            <a:r>
              <a:rPr lang="zh-CN" altLang="en-US" dirty="0"/>
              <a:t>复制到字符数组</a:t>
            </a:r>
            <a:r>
              <a:rPr lang="en-US" altLang="zh-CN" dirty="0"/>
              <a:t>1</a:t>
            </a:r>
            <a:r>
              <a:rPr lang="zh-CN" altLang="en-US" dirty="0"/>
              <a:t>中去。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 err="1"/>
              <a:t>str</a:t>
            </a:r>
            <a:r>
              <a:rPr lang="en-US" altLang="zh-CN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/>
              <a:t>cpy</a:t>
            </a:r>
            <a:r>
              <a:rPr lang="zh-CN" altLang="en-US" dirty="0"/>
              <a:t>函数将字符串</a:t>
            </a:r>
            <a:r>
              <a:rPr lang="en-US" altLang="zh-CN" dirty="0"/>
              <a:t>2</a:t>
            </a:r>
            <a:r>
              <a:rPr lang="zh-CN" altLang="en-US" dirty="0"/>
              <a:t>中前面若干字符复制到字符数组</a:t>
            </a:r>
            <a:r>
              <a:rPr lang="en-US" altLang="zh-CN" dirty="0"/>
              <a:t>1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A289-ED70-42A4-A574-0DDEECF1FDF0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F78975-6952-4104-AD9B-72D4D65ED7C8}" type="slidenum">
              <a:rPr lang="en-US" altLang="zh-CN">
                <a:solidFill>
                  <a:schemeClr val="bg1"/>
                </a:solidFill>
              </a:rPr>
              <a:pPr eaLnBrk="1" hangingPunct="1"/>
              <a:t>84</a:t>
            </a:fld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2229" name="Picture 4" descr="g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46" y="3826943"/>
            <a:ext cx="3967439" cy="47887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47056" y="29017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str1[10]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str2[]={″China″};</a:t>
            </a:r>
          </a:p>
          <a:p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strcpy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(str1, str2);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0561" y="5139333"/>
            <a:ext cx="7218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br>
              <a:rPr lang="en-US" altLang="zh-CN" dirty="0">
                <a:latin typeface="+mj-lt"/>
                <a:ea typeface="微软雅黑" panose="020B0503020204020204" pitchFamily="34" charset="-122"/>
              </a:rPr>
            </a:b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strncpy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2);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作用是将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中前面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个字符复制到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中去，然后再加一个‘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\0’</a:t>
            </a:r>
          </a:p>
        </p:txBody>
      </p:sp>
    </p:spTree>
    <p:extLst>
      <p:ext uri="{BB962C8B-B14F-4D97-AF65-F5344CB8AC3E}">
        <p14:creationId xmlns:p14="http://schemas.microsoft.com/office/powerpoint/2010/main" val="35482366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2AD6-2F4A-46AD-BE75-FF3163746CFA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strcpy</a:t>
            </a:r>
            <a:r>
              <a:rPr lang="zh-CN" altLang="en-US" dirty="0"/>
              <a:t>函数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699" y="2013965"/>
            <a:ext cx="78761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的长度不应小于字符串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的长度。（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strncpy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采用截断拷贝，可以避免溢出）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必须写成数组名形式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可以是字符数组名，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也可以是一个字符串常量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″China″)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连同字符串后面的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一起复制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不能用赋值语句将一个字符串常量或字符数组直接给一个字符数组。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7300" y="40476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str1=″China″; str1=str2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不合法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752" y="5199451"/>
            <a:ext cx="7302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只能将一个字符串复制到另一个字符数组中去。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用赋值语句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只能将一个字符赋给一个字符型变量或字符数组的元素。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90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strcmp</a:t>
            </a:r>
            <a:r>
              <a:rPr lang="zh-CN" altLang="en-US" dirty="0"/>
              <a:t>函数 </a:t>
            </a:r>
          </a:p>
          <a:p>
            <a:pPr lvl="1"/>
            <a:r>
              <a:rPr lang="zh-CN" altLang="en-US" dirty="0"/>
              <a:t>其一般形式为：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作用是比较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</a:p>
          <a:p>
            <a:pPr lvl="1"/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可以是字符串常量、字符数组或指向字符数组的指针。</a:t>
            </a:r>
            <a:endParaRPr lang="en-US" altLang="zh-CN" dirty="0"/>
          </a:p>
          <a:p>
            <a:pPr lvl="1"/>
            <a:r>
              <a:rPr lang="zh-CN" altLang="en-US" dirty="0"/>
              <a:t>函数值是比较的结果</a:t>
            </a:r>
          </a:p>
          <a:p>
            <a:pPr lvl="2"/>
            <a:r>
              <a:rPr lang="zh-CN" altLang="en-US" dirty="0"/>
              <a:t>如果字符串</a:t>
            </a:r>
            <a:r>
              <a:rPr lang="en-US" altLang="zh-CN" dirty="0"/>
              <a:t>1=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，函数值为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如果字符串</a:t>
            </a:r>
            <a:r>
              <a:rPr lang="en-US" altLang="zh-CN" dirty="0"/>
              <a:t>1&gt;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，函数值为一正整数。</a:t>
            </a:r>
            <a:endParaRPr lang="en-US" altLang="zh-CN" dirty="0"/>
          </a:p>
          <a:p>
            <a:pPr lvl="2"/>
            <a:r>
              <a:rPr lang="zh-CN" altLang="en-US" dirty="0"/>
              <a:t>如果字符串</a:t>
            </a:r>
            <a:r>
              <a:rPr lang="en-US" altLang="zh-CN" dirty="0"/>
              <a:t>1&lt;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，函数值为一负整数。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9121-699F-4499-9494-98A462448FD3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979954" y="5150131"/>
            <a:ext cx="5204563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字符串大小比较的规则 </a:t>
            </a:r>
          </a:p>
          <a:p>
            <a:pPr algn="ctr" eaLnBrk="1" hangingPunct="1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"a"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"Big Foot"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的大小？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1872" y="2241034"/>
            <a:ext cx="495589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strcmp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 char *s1,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 char *s2);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strcmp</a:t>
            </a:r>
            <a:r>
              <a:rPr lang="zh-CN" altLang="en-US" dirty="0"/>
              <a:t>函数 </a:t>
            </a:r>
          </a:p>
          <a:p>
            <a:pPr lvl="1"/>
            <a:r>
              <a:rPr lang="zh-CN" altLang="en-US" dirty="0"/>
              <a:t>字符串比较的规则是对两个字符串自左向右依次比较字符的</a:t>
            </a:r>
            <a:r>
              <a:rPr lang="en-US" altLang="zh-CN" dirty="0"/>
              <a:t>ASCII</a:t>
            </a:r>
            <a:r>
              <a:rPr lang="zh-CN" altLang="en-US" dirty="0"/>
              <a:t>数值，直到出现不同的字符或遇到空字符为止。</a:t>
            </a:r>
            <a:endParaRPr lang="en-US" altLang="zh-CN" dirty="0"/>
          </a:p>
          <a:p>
            <a:pPr lvl="1"/>
            <a:r>
              <a:rPr lang="zh-CN" altLang="en-US" dirty="0"/>
              <a:t>若全部字符相同，则认为字符串相等。</a:t>
            </a:r>
            <a:endParaRPr lang="en-US" altLang="zh-CN" dirty="0"/>
          </a:p>
          <a:p>
            <a:pPr lvl="1"/>
            <a:r>
              <a:rPr lang="zh-CN" altLang="en-US" dirty="0"/>
              <a:t>若出现不同的字符则以第一个不相同的字符的比较结果为准。</a:t>
            </a:r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6E64-8F9C-4401-97F4-A79F91DE0E8A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470561" y="3482354"/>
            <a:ext cx="5761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一般地，数字字符小于字母、大写字母</a:t>
            </a:r>
          </a:p>
          <a:p>
            <a:pPr algn="ctr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小于小写字母、英文小于汉字等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2367" y="4618098"/>
            <a:ext cx="6815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(str1&gt;str2) ......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不是字符串比较的含义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(str1,str2)==0)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比较字符串相等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(str1,str2)!=0)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比较字符串不相等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(str1,str2)&gt;0)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(str1,str2)&lt;0)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07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strlen</a:t>
            </a:r>
            <a:r>
              <a:rPr lang="zh-CN" altLang="en-US" dirty="0"/>
              <a:t>函数 </a:t>
            </a:r>
          </a:p>
          <a:p>
            <a:pPr lvl="1"/>
            <a:r>
              <a:rPr lang="zh-CN" altLang="en-US" dirty="0"/>
              <a:t>其一般形式为：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strlen</a:t>
            </a:r>
            <a:r>
              <a:rPr lang="zh-CN" altLang="en-US" dirty="0"/>
              <a:t>是测试字符串长度的函数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可以是字符串常量、字符数组或指向字符数组的指针。</a:t>
            </a:r>
            <a:endParaRPr lang="en-US" altLang="zh-CN" dirty="0"/>
          </a:p>
          <a:p>
            <a:pPr lvl="1"/>
            <a:r>
              <a:rPr lang="zh-CN" altLang="en-US" dirty="0"/>
              <a:t>函数的值为字符串中的实际长度</a:t>
            </a:r>
            <a:r>
              <a:rPr lang="en-US" altLang="zh-CN" dirty="0"/>
              <a:t>(</a:t>
            </a:r>
            <a:r>
              <a:rPr lang="zh-CN" altLang="en-US" dirty="0"/>
              <a:t>不包括</a:t>
            </a:r>
            <a:r>
              <a:rPr lang="en-US" altLang="zh-CN" dirty="0"/>
              <a:t>'</a:t>
            </a:r>
            <a:r>
              <a:rPr lang="zh-CN" altLang="en-US" dirty="0"/>
              <a:t>＼</a:t>
            </a:r>
            <a:r>
              <a:rPr lang="en-US" altLang="zh-CN" dirty="0"/>
              <a:t>0'</a:t>
            </a:r>
            <a:r>
              <a:rPr lang="zh-CN" altLang="en-US" dirty="0"/>
              <a:t>在内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694-ADA8-479A-8632-B186779C54E4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660835" y="2276146"/>
            <a:ext cx="27372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size_t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strlen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 char *s);</a:t>
            </a:r>
            <a:endParaRPr lang="zh-CN" alt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7056" y="4495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例如，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[20]="Visual Basic";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n=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strlen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("Language");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//n=8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n=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strlen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//n=12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n=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sizeof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//n=20</a:t>
            </a:r>
            <a:endParaRPr lang="zh-CN" altLang="en-US" dirty="0">
              <a:solidFill>
                <a:srgbClr val="0081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4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switch</a:t>
            </a:r>
            <a:r>
              <a:rPr lang="zh-CN" altLang="en-US" dirty="0"/>
              <a:t>与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一般地，</a:t>
            </a:r>
            <a:r>
              <a:rPr lang="en-US" altLang="zh-CN" dirty="0"/>
              <a:t>switch</a:t>
            </a:r>
            <a:r>
              <a:rPr lang="zh-CN" altLang="en-US" dirty="0"/>
              <a:t>语句的程序完全可以用</a:t>
            </a:r>
            <a:r>
              <a:rPr lang="en-US" altLang="zh-CN" dirty="0"/>
              <a:t>if</a:t>
            </a:r>
            <a:r>
              <a:rPr lang="zh-CN" altLang="en-US" dirty="0"/>
              <a:t>语句写出来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语句的程序一定条件下可以用</a:t>
            </a:r>
            <a:r>
              <a:rPr lang="en-US" altLang="zh-CN" dirty="0"/>
              <a:t>switch</a:t>
            </a:r>
            <a:r>
              <a:rPr lang="zh-CN" altLang="en-US" dirty="0"/>
              <a:t>语句写出来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语句比用</a:t>
            </a:r>
            <a:r>
              <a:rPr lang="en-US" altLang="zh-CN" dirty="0"/>
              <a:t>if-else</a:t>
            </a:r>
            <a:r>
              <a:rPr lang="zh-CN" altLang="en-US" dirty="0"/>
              <a:t>语句简洁，可读性高。遇到多分支选择的情形，应当尽量选用</a:t>
            </a:r>
            <a:r>
              <a:rPr lang="en-US" altLang="zh-CN" dirty="0"/>
              <a:t>switch</a:t>
            </a:r>
            <a:r>
              <a:rPr lang="zh-CN" altLang="en-US" dirty="0"/>
              <a:t>语句，避免采用嵌套较深的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优雅地设计条件分支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D2BC-9C97-4FEE-AA0A-F90C142B686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26138" y="2967335"/>
            <a:ext cx="6085332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语句的分支判定是按“相等”来处理的，而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语句的条件判定就要宽广得多</a:t>
            </a:r>
          </a:p>
        </p:txBody>
      </p:sp>
    </p:spTree>
    <p:extLst>
      <p:ext uri="{BB962C8B-B14F-4D97-AF65-F5344CB8AC3E}">
        <p14:creationId xmlns:p14="http://schemas.microsoft.com/office/powerpoint/2010/main" val="386956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23237</TotalTime>
  <Words>13539</Words>
  <Application>Microsoft Macintosh PowerPoint</Application>
  <PresentationFormat>全屏显示(4:3)</PresentationFormat>
  <Paragraphs>1606</Paragraphs>
  <Slides>88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2" baseType="lpstr">
      <vt:lpstr>黑体</vt:lpstr>
      <vt:lpstr>宋体</vt:lpstr>
      <vt:lpstr>Microsoft YaHei</vt:lpstr>
      <vt:lpstr>Microsoft YaHei</vt:lpstr>
      <vt:lpstr>SegoeUI</vt:lpstr>
      <vt:lpstr>Arial</vt:lpstr>
      <vt:lpstr>Calibri</vt:lpstr>
      <vt:lpstr>Calibri Light</vt:lpstr>
      <vt:lpstr>Menlo</vt:lpstr>
      <vt:lpstr>Monotype Sorts</vt:lpstr>
      <vt:lpstr>Times New Roman</vt:lpstr>
      <vt:lpstr>Verdana</vt:lpstr>
      <vt:lpstr>Wingdings</vt:lpstr>
      <vt:lpstr>Office Theme</vt:lpstr>
      <vt:lpstr>《计算机语言与程序设计》 第4周 循环结构、数组</vt:lpstr>
      <vt:lpstr>2.2 条件分支：switch语句</vt:lpstr>
      <vt:lpstr>2.2 条件分支：switch语句</vt:lpstr>
      <vt:lpstr>2.2 条件分支：switch语句</vt:lpstr>
      <vt:lpstr>switch语句</vt:lpstr>
      <vt:lpstr>if-else if-else 与 switch</vt:lpstr>
      <vt:lpstr>if-else if-else 与 switch</vt:lpstr>
      <vt:lpstr>优雅地设计条件分支</vt:lpstr>
      <vt:lpstr>优雅地设计条件分支</vt:lpstr>
      <vt:lpstr>优雅地设计条件分支</vt:lpstr>
      <vt:lpstr>1. 三种循环语句：while循环</vt:lpstr>
      <vt:lpstr>1.三种循环语句：while循环</vt:lpstr>
      <vt:lpstr>1.三种循环语句：while循环</vt:lpstr>
      <vt:lpstr>1.三种循环语句：do-while循环</vt:lpstr>
      <vt:lpstr>1.三种循环语句：do-while循环</vt:lpstr>
      <vt:lpstr>1. 三种循环语句：while循环 vs. do-while循环</vt:lpstr>
      <vt:lpstr>1. 三种循环语句：for循环</vt:lpstr>
      <vt:lpstr>1. 三种循环语句：for循环</vt:lpstr>
      <vt:lpstr>1. 三种循环语句：几种循环的比较</vt:lpstr>
      <vt:lpstr>1. 三种循环语句：几种循环的比较</vt:lpstr>
      <vt:lpstr>1.循环的加速与中止：continue vs. break</vt:lpstr>
      <vt:lpstr>1.循环的加速与中止：continue vs. break</vt:lpstr>
      <vt:lpstr>1.循环的终止：break语句</vt:lpstr>
      <vt:lpstr>1.循环的嵌套</vt:lpstr>
      <vt:lpstr>1.循环的嵌套</vt:lpstr>
      <vt:lpstr>1. 循环程序举例</vt:lpstr>
      <vt:lpstr>1. 循环程序举例</vt:lpstr>
      <vt:lpstr>1. 循环程序举例</vt:lpstr>
      <vt:lpstr>1. 循环程序举例</vt:lpstr>
      <vt:lpstr>1. 循环程序举例</vt:lpstr>
      <vt:lpstr>2.什么是数组？</vt:lpstr>
      <vt:lpstr>2.1 一维数组：声明</vt:lpstr>
      <vt:lpstr>2.1 一维数组：存储</vt:lpstr>
      <vt:lpstr>2.1 一维数组：引用</vt:lpstr>
      <vt:lpstr>2.1 一维数组：引用</vt:lpstr>
      <vt:lpstr>2.1 一维数组：定义/初始化</vt:lpstr>
      <vt:lpstr>2.1 一维数组：定义/初始化</vt:lpstr>
      <vt:lpstr>2.1 一维数组：定义/初始化</vt:lpstr>
      <vt:lpstr>2.1 一维数组：定义/初始化规律总结</vt:lpstr>
      <vt:lpstr>2.1 一维数组：定义/初始化规律总结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2.2 二维数组：声明</vt:lpstr>
      <vt:lpstr>2.2 二维数组：存放</vt:lpstr>
      <vt:lpstr>2.2 二维数组：存放</vt:lpstr>
      <vt:lpstr>2.2 二维数组：存放</vt:lpstr>
      <vt:lpstr>2.2 二维数组：引用</vt:lpstr>
      <vt:lpstr>2.2 二维数组：定义/初始化</vt:lpstr>
      <vt:lpstr>2.2 二维数组：定义/初始化</vt:lpstr>
      <vt:lpstr>2.2 二维数组：定义/初始化</vt:lpstr>
      <vt:lpstr>2.2 二维数组：程序举例</vt:lpstr>
      <vt:lpstr>2.2 二维数组：程序举例</vt:lpstr>
      <vt:lpstr>2.2 二维数组：程序举例</vt:lpstr>
      <vt:lpstr>2.2 二维数组：程序举例</vt:lpstr>
      <vt:lpstr>2.3 数组：降维等价性</vt:lpstr>
      <vt:lpstr>2.3 数组：降维等价性</vt:lpstr>
      <vt:lpstr>2.4 字符数组：定义</vt:lpstr>
      <vt:lpstr>2.4 字符数组：初始化</vt:lpstr>
      <vt:lpstr>2.4 字符数组：初始化</vt:lpstr>
      <vt:lpstr>2.4 字符数组：初始化</vt:lpstr>
      <vt:lpstr>2.4 字符数组：二维字符数组</vt:lpstr>
      <vt:lpstr>2.4 字符数组：引用</vt:lpstr>
      <vt:lpstr>2.4 字符串：结束标志</vt:lpstr>
      <vt:lpstr>2.4 字符串：结束标志</vt:lpstr>
      <vt:lpstr>2.4 字符串：结束标志</vt:lpstr>
      <vt:lpstr>2.4 字符串：结束标志</vt:lpstr>
      <vt:lpstr>2.4 字符串：定义</vt:lpstr>
      <vt:lpstr>2.4 字符串：定义</vt:lpstr>
      <vt:lpstr>2.4 字符串：输入输出</vt:lpstr>
      <vt:lpstr>2.4 字符数组：输入输出</vt:lpstr>
      <vt:lpstr>2.4 字符数组：输入输出</vt:lpstr>
      <vt:lpstr>2.4 字符数组：输入输出</vt:lpstr>
      <vt:lpstr>2.4 字符数组：输入输出</vt:lpstr>
      <vt:lpstr>2.4 字符串：处理函数</vt:lpstr>
      <vt:lpstr>2.4 字符串：处理函数</vt:lpstr>
      <vt:lpstr>2.4 字符串：处理函数</vt:lpstr>
      <vt:lpstr>2.4 字符串：处理函数</vt:lpstr>
      <vt:lpstr>2.4 字符串：处理函数</vt:lpstr>
      <vt:lpstr>2.4 字符串：处理函数</vt:lpstr>
      <vt:lpstr>2.4 字符串：处理函数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582</cp:revision>
  <dcterms:created xsi:type="dcterms:W3CDTF">2017-04-20T02:24:35Z</dcterms:created>
  <dcterms:modified xsi:type="dcterms:W3CDTF">2021-10-22T00:45:21Z</dcterms:modified>
</cp:coreProperties>
</file>