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612" r:id="rId3"/>
    <p:sldId id="646" r:id="rId4"/>
    <p:sldId id="569" r:id="rId5"/>
    <p:sldId id="587" r:id="rId6"/>
    <p:sldId id="535" r:id="rId7"/>
    <p:sldId id="536" r:id="rId8"/>
    <p:sldId id="647" r:id="rId9"/>
    <p:sldId id="648" r:id="rId10"/>
    <p:sldId id="649" r:id="rId11"/>
    <p:sldId id="574" r:id="rId12"/>
    <p:sldId id="650" r:id="rId13"/>
    <p:sldId id="651" r:id="rId14"/>
    <p:sldId id="652" r:id="rId15"/>
    <p:sldId id="653" r:id="rId16"/>
    <p:sldId id="654" r:id="rId17"/>
    <p:sldId id="605" r:id="rId18"/>
    <p:sldId id="521" r:id="rId19"/>
    <p:sldId id="522" r:id="rId20"/>
    <p:sldId id="523" r:id="rId21"/>
    <p:sldId id="655" r:id="rId22"/>
    <p:sldId id="524" r:id="rId23"/>
    <p:sldId id="525" r:id="rId24"/>
    <p:sldId id="580" r:id="rId25"/>
    <p:sldId id="581" r:id="rId26"/>
    <p:sldId id="585" r:id="rId27"/>
    <p:sldId id="582" r:id="rId28"/>
    <p:sldId id="583" r:id="rId29"/>
    <p:sldId id="584" r:id="rId30"/>
    <p:sldId id="590" r:id="rId31"/>
    <p:sldId id="589" r:id="rId32"/>
    <p:sldId id="586" r:id="rId33"/>
    <p:sldId id="546" r:id="rId34"/>
    <p:sldId id="547" r:id="rId35"/>
    <p:sldId id="556" r:id="rId36"/>
    <p:sldId id="527" r:id="rId37"/>
    <p:sldId id="537" r:id="rId38"/>
    <p:sldId id="538" r:id="rId39"/>
    <p:sldId id="539" r:id="rId40"/>
    <p:sldId id="592" r:id="rId41"/>
    <p:sldId id="593" r:id="rId42"/>
    <p:sldId id="595" r:id="rId43"/>
    <p:sldId id="596" r:id="rId44"/>
    <p:sldId id="597" r:id="rId45"/>
    <p:sldId id="599" r:id="rId46"/>
    <p:sldId id="598" r:id="rId47"/>
    <p:sldId id="604" r:id="rId48"/>
    <p:sldId id="610" r:id="rId49"/>
    <p:sldId id="602" r:id="rId50"/>
    <p:sldId id="603" r:id="rId51"/>
    <p:sldId id="611" r:id="rId52"/>
    <p:sldId id="550" r:id="rId53"/>
    <p:sldId id="551" r:id="rId54"/>
    <p:sldId id="552" r:id="rId55"/>
    <p:sldId id="553" r:id="rId56"/>
    <p:sldId id="554" r:id="rId57"/>
    <p:sldId id="55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E0B4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6" autoAdjust="0"/>
    <p:restoredTop sz="94434" autoAdjust="0"/>
  </p:normalViewPr>
  <p:slideViewPr>
    <p:cSldViewPr snapToGrid="0">
      <p:cViewPr varScale="1">
        <p:scale>
          <a:sx n="127" d="100"/>
          <a:sy n="127" d="100"/>
        </p:scale>
        <p:origin x="1592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8</a:t>
            </a:r>
            <a:r>
              <a:rPr lang="zh-CN" altLang="en-US" sz="4400" b="1" dirty="0">
                <a:solidFill>
                  <a:schemeClr val="bg1"/>
                </a:solidFill>
              </a:rPr>
              <a:t>周  指针第二讲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832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>
                <a:solidFill>
                  <a:srgbClr val="0000FF"/>
                </a:solidFill>
              </a:rPr>
              <a:t>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56EED-A710-6149-B629-48CC290EAB33}"/>
              </a:ext>
            </a:extLst>
          </p:cNvPr>
          <p:cNvSpPr txBox="1"/>
          <p:nvPr/>
        </p:nvSpPr>
        <p:spPr>
          <a:xfrm>
            <a:off x="929104" y="5879287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p[0]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'0';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会怎样？</a:t>
            </a:r>
          </a:p>
        </p:txBody>
      </p:sp>
    </p:spTree>
    <p:extLst>
      <p:ext uri="{BB962C8B-B14F-4D97-AF65-F5344CB8AC3E}">
        <p14:creationId xmlns:p14="http://schemas.microsoft.com/office/powerpoint/2010/main" val="5159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23418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3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0000FF"/>
                </a:solidFill>
              </a:rPr>
              <a:t>二维字符数组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字符串数组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38916" y="385604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638326" y="4501723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F4A4622-58A6-0643-9033-84932448A01F}"/>
              </a:ext>
            </a:extLst>
          </p:cNvPr>
          <p:cNvSpPr/>
          <p:nvPr/>
        </p:nvSpPr>
        <p:spPr>
          <a:xfrm>
            <a:off x="656759" y="3618597"/>
            <a:ext cx="7963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sa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5BF6046-E6ED-CD4C-90D1-38440007ED91}"/>
              </a:ext>
            </a:extLst>
          </p:cNvPr>
          <p:cNvSpPr/>
          <p:nvPr/>
        </p:nvSpPr>
        <p:spPr>
          <a:xfrm>
            <a:off x="1470561" y="5973882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DFF0F-E07A-F54B-8CB5-A08275501D8C}"/>
              </a:ext>
            </a:extLst>
          </p:cNvPr>
          <p:cNvSpPr txBox="1"/>
          <p:nvPr/>
        </p:nvSpPr>
        <p:spPr>
          <a:xfrm>
            <a:off x="105791" y="5620883"/>
            <a:ext cx="350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strcpy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TempPointer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PointerArray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]);</a:t>
            </a:r>
          </a:p>
          <a:p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35281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00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92714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类似数组作为函数参数，函数调用时发生</a:t>
            </a:r>
            <a:r>
              <a:rPr lang="zh-CN" altLang="en-US" b="1" dirty="0">
                <a:solidFill>
                  <a:srgbClr val="0000FF"/>
                </a:solidFill>
              </a:rPr>
              <a:t>地址的</a:t>
            </a:r>
            <a:r>
              <a:rPr lang="zh-CN" altLang="en-US" b="1" dirty="0">
                <a:solidFill>
                  <a:srgbClr val="C00000"/>
                </a:solidFill>
              </a:rPr>
              <a:t>值传递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指针参数能够</a:t>
            </a:r>
            <a:r>
              <a:rPr lang="zh-CN" altLang="en-US" b="1" dirty="0">
                <a:solidFill>
                  <a:srgbClr val="C00000"/>
                </a:solidFill>
              </a:rPr>
              <a:t>将更多的运算结果返回到主调函数中</a:t>
            </a:r>
            <a:r>
              <a:rPr lang="zh-CN" altLang="en-US" dirty="0"/>
              <a:t>。指针是函数间参数传递的重要工具。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一般形式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指针作为函数参数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104382" y="3897972"/>
            <a:ext cx="494091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指向类型* 指针变量名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,......)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634" y="5217023"/>
            <a:ext cx="766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语言不会对任何指针类型做隐式类型转换，因此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函数形参与实参的指针指向类型必须严格一致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01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输入两个整数，按从小到大次序输出，用函数实现。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02373" y="1991202"/>
            <a:ext cx="4572000" cy="4185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t   = *p1;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*p1 = *p2;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*p2 =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,&amp;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(a &gt; b)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endParaRPr lang="zh-CN" altLang="en-US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：保留被调函数的结果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375" y="2274126"/>
            <a:ext cx="36030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如果需要在函数调用结束后保留被调函数的计算结果，需要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用指针变量作为形参，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将变量的指针（或地址）传递到被调函数中，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达到修改变量的目的。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7943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3696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/>
          <a:lstStyle/>
          <a:p>
            <a:r>
              <a:rPr lang="zh-CN" altLang="en-US" dirty="0"/>
              <a:t>编写函数，计算并返回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的平方和、自然对数和、几何平均数、和的平方根。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" y="2290083"/>
            <a:ext cx="9144000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b,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a * a + b * b;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sqab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返回平方和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(a) +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(b);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lnab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返回自然对数和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(a + b) /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avg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返回几何平均数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 + b));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函数返回和的平方根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//↑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绝对绝对绝对，不要这么写，因为函数功能要保持单一！！！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,y=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,fsq,fln,favg,fsqr;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(x, y,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x, y,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：返回多个结果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主调函数</a:t>
            </a:r>
            <a:r>
              <a:rPr lang="en-US" altLang="zh-CN" dirty="0"/>
              <a:t>Caller</a:t>
            </a:r>
            <a:r>
              <a:rPr lang="zh-CN" altLang="en-US" dirty="0"/>
              <a:t>，被调函数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zh-CN" altLang="en-US" dirty="0"/>
              <a:t>如希望通过调用</a:t>
            </a:r>
            <a:r>
              <a:rPr lang="en-US" altLang="zh-CN" dirty="0" err="1"/>
              <a:t>Func</a:t>
            </a:r>
            <a:r>
              <a:rPr lang="zh-CN" altLang="en-US" dirty="0"/>
              <a:t>修改</a:t>
            </a:r>
            <a:r>
              <a:rPr lang="en-US" altLang="zh-CN" dirty="0"/>
              <a:t>Caller</a:t>
            </a:r>
            <a:r>
              <a:rPr lang="zh-CN" altLang="en-US" dirty="0"/>
              <a:t>中的局部变量</a:t>
            </a:r>
            <a:r>
              <a:rPr lang="en-US" altLang="zh-CN" dirty="0"/>
              <a:t>a</a:t>
            </a:r>
            <a:r>
              <a:rPr lang="zh-CN" altLang="en-US" dirty="0"/>
              <a:t>的值，则：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：规律总结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38675-616D-4944-85B2-1881F6B38811}"/>
              </a:ext>
            </a:extLst>
          </p:cNvPr>
          <p:cNvSpPr txBox="1"/>
          <p:nvPr/>
        </p:nvSpPr>
        <p:spPr>
          <a:xfrm>
            <a:off x="1014761" y="2789939"/>
            <a:ext cx="4514249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中对应的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形参类型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en-US" altLang="zh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中修改：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*形参</a:t>
            </a:r>
          </a:p>
        </p:txBody>
      </p:sp>
    </p:spTree>
    <p:extLst>
      <p:ext uri="{BB962C8B-B14F-4D97-AF65-F5344CB8AC3E}">
        <p14:creationId xmlns:p14="http://schemas.microsoft.com/office/powerpoint/2010/main" val="153713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" y="1344365"/>
            <a:ext cx="9144000" cy="23999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作用和写法类似</a:t>
            </a:r>
            <a:endParaRPr lang="en-US" altLang="zh-CN" sz="2000" dirty="0"/>
          </a:p>
          <a:p>
            <a:pPr lvl="1"/>
            <a:r>
              <a:rPr lang="zh-CN" altLang="en-US" sz="1800" dirty="0"/>
              <a:t>函数调用中，实参向形参均传递地址的值拷贝，实参和形参指向同一段内存单元</a:t>
            </a:r>
            <a:endParaRPr lang="en-US" altLang="zh-CN" sz="1800" dirty="0"/>
          </a:p>
          <a:p>
            <a:pPr lvl="1"/>
            <a:r>
              <a:rPr lang="zh-CN" altLang="en-US" sz="1800" dirty="0"/>
              <a:t>数组与指针对于数据元素的引用写法一致：下标法、间接引用等</a:t>
            </a:r>
            <a:r>
              <a:rPr lang="en-US" altLang="zh-CN" sz="1800" dirty="0"/>
              <a:t>,</a:t>
            </a:r>
            <a:r>
              <a:rPr lang="zh-CN" altLang="en-US" sz="1800" dirty="0">
                <a:solidFill>
                  <a:srgbClr val="C00000"/>
                </a:solidFill>
              </a:rPr>
              <a:t>一般以形参形式为准，形参是数组则函数中都用数组，形参是指针类型则函数中都用指针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均无法做有效数据长度判断</a:t>
            </a:r>
            <a:endParaRPr lang="en-US" altLang="zh-C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9620" y="3272982"/>
            <a:ext cx="7516262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编写函数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，返回数组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个元素的平均值。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average(double a[],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a,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+= *(a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/ n 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90.5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"average=%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(x,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251724"/>
          </a:xfrm>
        </p:spPr>
        <p:txBody>
          <a:bodyPr/>
          <a:lstStyle/>
          <a:p>
            <a:r>
              <a:rPr lang="zh-CN" altLang="en-US" dirty="0"/>
              <a:t>含义不同</a:t>
            </a:r>
            <a:endParaRPr lang="en-US" altLang="zh-CN" dirty="0"/>
          </a:p>
          <a:p>
            <a:pPr lvl="1"/>
            <a:r>
              <a:rPr lang="zh-CN" altLang="en-US" dirty="0"/>
              <a:t>数组名是一个指针（指针都是常数），而指针名是一个指针变量。但作为参数是并不会有区分。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3649" y="2479101"/>
            <a:ext cx="618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A,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是指针常量，不能做自增自减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是指针变量，可以重新指向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B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是指针常量，不能被赋值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ED5F4E-A223-7044-ABEB-82DFFFE58533}"/>
              </a:ext>
            </a:extLst>
          </p:cNvPr>
          <p:cNvSpPr/>
          <p:nvPr/>
        </p:nvSpPr>
        <p:spPr>
          <a:xfrm>
            <a:off x="2930624" y="4801814"/>
            <a:ext cx="326243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编译器认为以上都正确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5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891" y="1166284"/>
            <a:ext cx="4994065" cy="4828695"/>
          </a:xfrm>
        </p:spPr>
        <p:txBody>
          <a:bodyPr/>
          <a:lstStyle/>
          <a:p>
            <a:r>
              <a:rPr lang="zh-CN" altLang="en-US" dirty="0"/>
              <a:t>用选择法对</a:t>
            </a:r>
            <a:r>
              <a:rPr lang="en-US" altLang="zh-CN" dirty="0"/>
              <a:t>10</a:t>
            </a:r>
            <a:r>
              <a:rPr lang="zh-CN" altLang="en-US" dirty="0"/>
              <a:t>个整数按由大到小顺序排序。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2287" y="1913057"/>
            <a:ext cx="4764881" cy="4944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读入数组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d"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排序，这里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已失效，重新指向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打印，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再次重新指向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 = a,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＝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 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10447" y="1226893"/>
            <a:ext cx="4333553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k;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n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k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选择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个元素之后的最大值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(x[j] &gt; x[k])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k = j;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若后续有比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x[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大的元素，交换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(k !=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 =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x[k];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x[k] =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如果有一个实参数组，想在函数中改变此数组中的元素的值，有四种方式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05" y="2598875"/>
            <a:ext cx="180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18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188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7285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66071" y="3332185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6072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2465" y="2598875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1957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7954" y="3351641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f(p,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7956" y="4947691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6983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9839" y="4919907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7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指针变量做函数参数时</a:t>
            </a:r>
            <a:endParaRPr lang="en-US" altLang="zh-CN" dirty="0"/>
          </a:p>
          <a:p>
            <a:pPr lvl="1"/>
            <a:r>
              <a:rPr lang="zh-CN" altLang="en-US" dirty="0"/>
              <a:t>在函数内部就有可能通过指针间接修改指向</a:t>
            </a:r>
            <a:r>
              <a:rPr lang="zh-CN" altLang="en-US" b="1" dirty="0">
                <a:solidFill>
                  <a:srgbClr val="C00000"/>
                </a:solidFill>
              </a:rPr>
              <a:t>对象的值</a:t>
            </a:r>
            <a:r>
              <a:rPr lang="zh-CN" altLang="en-US" dirty="0"/>
              <a:t>，为避免此类操作可以对指针参数进行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如果不允许在函数内部修改形参</a:t>
            </a:r>
            <a:r>
              <a:rPr lang="zh-CN" altLang="en-US" b="1" dirty="0">
                <a:solidFill>
                  <a:srgbClr val="C00000"/>
                </a:solidFill>
              </a:rPr>
              <a:t>指针变量的值</a:t>
            </a:r>
            <a:r>
              <a:rPr lang="zh-CN" altLang="en-US" dirty="0"/>
              <a:t>，可对指针变量进行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 err="1">
                <a:solidFill>
                  <a:srgbClr val="FFFF00"/>
                </a:solidFill>
              </a:rPr>
              <a:t>const</a:t>
            </a:r>
            <a:r>
              <a:rPr lang="zh-CN" altLang="en-US" sz="2400" dirty="0">
                <a:solidFill>
                  <a:srgbClr val="FFFF00"/>
                </a:solidFill>
              </a:rPr>
              <a:t>限定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8840" y="26206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fun1(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错误，*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&amp;m;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正确，指针变量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可以修改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1677" y="26206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8840" y="48429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fun2(char*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*p=m;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正确*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是可以修改的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p=&amp;m;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错误指针变量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1676" y="48651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40521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将数组ａ中ｎ个整数按相反顺序存放。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Picture 5" descr="j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61" y="2420597"/>
            <a:ext cx="597693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705" y="1237001"/>
            <a:ext cx="4752000" cy="2285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m;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01295" y="3327643"/>
            <a:ext cx="4752000" cy="301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j = x + 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x +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p;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j--)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*j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9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假设主调函数中有定义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如果一个函数</a:t>
            </a:r>
            <a:r>
              <a:rPr lang="en-US" altLang="zh-CN" dirty="0"/>
              <a:t>fun</a:t>
            </a:r>
            <a:r>
              <a:rPr lang="zh-CN" altLang="en-US" dirty="0"/>
              <a:t>的功能是将两个指针的值交换，即函数调用后</a:t>
            </a:r>
            <a:r>
              <a:rPr lang="en-US" altLang="zh-CN" dirty="0"/>
              <a:t>p1</a:t>
            </a:r>
            <a:r>
              <a:rPr lang="zh-CN" altLang="en-US" dirty="0"/>
              <a:t>指向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，那么如何设计该函数？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264297" y="1311646"/>
            <a:ext cx="1997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8414" y="4504914"/>
            <a:ext cx="7281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传递一级指针时，对指针指向的内存变量做有效操作；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传递二级指针时，对指针的指向做有效改变；</a:t>
            </a:r>
            <a:endParaRPr lang="zh-CN" altLang="en-US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50816"/>
              </p:ext>
            </p:extLst>
          </p:nvPr>
        </p:nvGraphicFramePr>
        <p:xfrm>
          <a:off x="144143" y="1530521"/>
          <a:ext cx="8827138" cy="486492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1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列元素的指针常数，去引用为整型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6964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若要在函数</a:t>
            </a:r>
            <a:r>
              <a:rPr lang="en-US" altLang="zh-CN" dirty="0"/>
              <a:t>fun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修改</a:t>
            </a:r>
            <a:r>
              <a:rPr lang="en-US" altLang="zh-CN" b="1" dirty="0">
                <a:solidFill>
                  <a:srgbClr val="C00000"/>
                </a:solidFill>
              </a:rPr>
              <a:t>p1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p2</a:t>
            </a:r>
            <a:r>
              <a:rPr lang="zh-CN" altLang="en-US" b="1" dirty="0">
                <a:solidFill>
                  <a:srgbClr val="C00000"/>
                </a:solidFill>
              </a:rPr>
              <a:t>的值</a:t>
            </a:r>
            <a:r>
              <a:rPr lang="zh-CN" altLang="en-US" dirty="0"/>
              <a:t>，函数调用就必须用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的地址作为实参，即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&amp;p1</a:t>
            </a:r>
            <a:r>
              <a:rPr lang="zh-CN" altLang="en-US" dirty="0"/>
              <a:t>的类型应是二级指针，因此函数</a:t>
            </a:r>
            <a:r>
              <a:rPr lang="en-US" altLang="zh-CN" dirty="0"/>
              <a:t>fun</a:t>
            </a:r>
            <a:r>
              <a:rPr lang="zh-CN" altLang="en-US" dirty="0"/>
              <a:t>应如下定义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1558" y="4330304"/>
            <a:ext cx="8205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y) {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指向指针的指针变量作为函数形参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指针类型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 = *x;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*x = *y;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*y = 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和*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y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为指针类型，两个指针交换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766" y="251758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(&amp;p1, &amp;p2);</a:t>
            </a:r>
          </a:p>
        </p:txBody>
      </p:sp>
    </p:spTree>
    <p:extLst>
      <p:ext uri="{BB962C8B-B14F-4D97-AF65-F5344CB8AC3E}">
        <p14:creationId xmlns:p14="http://schemas.microsoft.com/office/powerpoint/2010/main" val="429002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将二维数组进行按行逆序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函数形参可以是指向数组的指针变量，例如：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178" y="1857291"/>
            <a:ext cx="24564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05" y="4479803"/>
            <a:ext cx="9022702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(*p1)[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(*p2)[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 {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指向的一维数组的元素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这种方法太费劲了，实际应用中直接用数组做参数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B0555-5AE5-3E4F-A658-77EDB5C8BEDB}"/>
              </a:ext>
            </a:extLst>
          </p:cNvPr>
          <p:cNvSpPr/>
          <p:nvPr/>
        </p:nvSpPr>
        <p:spPr>
          <a:xfrm>
            <a:off x="3303832" y="1857291"/>
            <a:ext cx="5574117" cy="1600438"/>
          </a:xfrm>
          <a:prstGeom prst="rect">
            <a:avLst/>
          </a:prstGeom>
          <a:solidFill>
            <a:srgbClr val="C5E0B4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j) {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 + j);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A+j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行的元素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78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类似数字型数组，字符串作为函数参数传递的是地址，被调函数的修改会返回到主调函数</a:t>
            </a:r>
            <a:endParaRPr lang="en-US" altLang="zh-CN" dirty="0"/>
          </a:p>
          <a:p>
            <a:r>
              <a:rPr lang="zh-CN" altLang="en-US" dirty="0"/>
              <a:t>函数形参可用字符数组，也可用指针变量，两种形式等价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21290" y="3429000"/>
            <a:ext cx="8403771" cy="1703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字符串复制函数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字符串连接函数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字符串比较函数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计算字符串长度函数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：字符串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8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一个函数可以带回一个整型值、字符值、实型值等，也可以带回指针型的数据，即地址。</a:t>
            </a:r>
          </a:p>
          <a:p>
            <a:r>
              <a:rPr lang="zh-CN" altLang="en-US" dirty="0"/>
              <a:t>返回指针值的函数，定义形式为</a:t>
            </a:r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364164" y="2988840"/>
            <a:ext cx="31983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类型名* 函数名（参数列表）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164" y="5460726"/>
            <a:ext cx="501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substring(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*sub) {…}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163" y="5027933"/>
            <a:ext cx="22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a(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 x, 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y) { …}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714" y="4481463"/>
            <a:ext cx="133882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25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函数返回指针值，需要考虑</a:t>
            </a:r>
            <a:r>
              <a:rPr lang="zh-CN" altLang="en-US" b="1" dirty="0">
                <a:solidFill>
                  <a:srgbClr val="C00000"/>
                </a:solidFill>
              </a:rPr>
              <a:t>指针有效性</a:t>
            </a:r>
            <a:r>
              <a:rPr lang="zh-CN" altLang="en-US" dirty="0"/>
              <a:t>的问题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一般地，函数应返回（</a:t>
            </a:r>
            <a:r>
              <a:rPr lang="zh-CN" altLang="en-US" dirty="0">
                <a:solidFill>
                  <a:srgbClr val="C00000"/>
                </a:solidFill>
              </a:rPr>
              <a:t>比返回值生命周期更长的实体指针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由主调函数传递进去的有效指针值；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动态分配得到的指针值（后面将要讲到）；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值指针，表示无效指针。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8309" y="1966014"/>
            <a:ext cx="8081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substring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sub)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正确返回值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与返回类型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char 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匹配，但“无效”了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599" y="3693952"/>
            <a:ext cx="707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函数调用结束后，局部变量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被释放，主调函数获得的指针无效。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</p:spTree>
    <p:extLst>
      <p:ext uri="{BB962C8B-B14F-4D97-AF65-F5344CB8AC3E}">
        <p14:creationId xmlns:p14="http://schemas.microsoft.com/office/powerpoint/2010/main" val="2950429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有若干个学生的成绩（每个学生有４门课程），要求在用户输入学生序号以后，能输出该学生的全部成绩。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48" y="2179350"/>
            <a:ext cx="7613779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(*pointer)[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*(pointer + n);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score[][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67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"enter the index of student:"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sz="1200" dirty="0">
                <a:solidFill>
                  <a:srgbClr val="26474B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(score, 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"%5.2f\t"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475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函数代码在内存中也要占据一段存储空间（代码区），这段存储空间的起始地址称为函数入口地址。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语言规定函数入口地址为</a:t>
            </a:r>
            <a:r>
              <a:rPr lang="zh-CN" altLang="en-US" b="1" dirty="0">
                <a:solidFill>
                  <a:srgbClr val="C00000"/>
                </a:solidFill>
              </a:rPr>
              <a:t>函数的指针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rgbClr val="C00000"/>
                </a:solidFill>
              </a:rPr>
              <a:t>函数名</a:t>
            </a:r>
            <a:r>
              <a:rPr lang="zh-CN" altLang="en-US" dirty="0"/>
              <a:t>既代表函数，又是函数的指针。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指向函数的指针变量，定义形式为：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它指向如下函数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647055" y="4248835"/>
            <a:ext cx="5627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......;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055" y="5278226"/>
            <a:ext cx="5627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19165" y="4763530"/>
            <a:ext cx="2284035" cy="408623"/>
          </a:xfrm>
          <a:prstGeom prst="wedgeRoundRectCallout">
            <a:avLst>
              <a:gd name="adj1" fmla="val -98443"/>
              <a:gd name="adj2" fmla="val -94362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注意：括号不能省略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2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与数据对象的指针不同，函数指针一般只有赋值和间接引用的操作</a:t>
            </a:r>
            <a:endParaRPr lang="en-US" altLang="zh-CN" dirty="0"/>
          </a:p>
          <a:p>
            <a:r>
              <a:rPr lang="zh-CN" altLang="en-US" dirty="0"/>
              <a:t>赋值：将函数的地址赋值给函数指针变量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br>
              <a:rPr lang="en-US" altLang="zh-CN" dirty="0"/>
            </a:br>
            <a:r>
              <a:rPr lang="zh-CN" altLang="en-US" dirty="0"/>
              <a:t>函数指针变量与指向函数</a:t>
            </a:r>
            <a:r>
              <a:rPr lang="zh-CN" altLang="en-US" b="1" dirty="0">
                <a:solidFill>
                  <a:srgbClr val="C00000"/>
                </a:solidFill>
              </a:rPr>
              <a:t>具有相同的函数原型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14399" y="2568562"/>
            <a:ext cx="64287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</a:p>
        </p:txBody>
      </p:sp>
    </p:spTree>
    <p:extLst>
      <p:ext uri="{BB962C8B-B14F-4D97-AF65-F5344CB8AC3E}">
        <p14:creationId xmlns:p14="http://schemas.microsoft.com/office/powerpoint/2010/main" val="394354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引用：通过函数指针调用函数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36712" y="1935034"/>
            <a:ext cx="8517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lvl="0"/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……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c=max(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c=min(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8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指向函数的指针多用于指向不同的函数，实现动态调用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常见用途之一是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把指针作为参数传递到其他函数。</a:t>
            </a:r>
            <a:r>
              <a:rPr lang="zh-CN" altLang="en-US" dirty="0"/>
              <a:t>广泛用于菜单设计、事件驱动、动态链接库等场合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461" y="2686797"/>
            <a:ext cx="5458408" cy="4002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fr" altLang="zh-CN" sz="1400" dirty="0" err="1">
                <a:solidFill>
                  <a:srgbClr val="643820"/>
                </a:solidFill>
                <a:latin typeface="Menlo" panose="020B0609030804020204" pitchFamily="49" charset="0"/>
              </a:rPr>
              <a:t>include</a:t>
            </a:r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fr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fr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y) ? x : y;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(x&lt;y)?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x:y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x+y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//typedef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//void process(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* fun)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(*fun)(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fun(x, y));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：应用实例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0634" y="2694492"/>
            <a:ext cx="3956665" cy="2913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 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"max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289E37-E9D6-7A4A-AF8A-6EBF8218F744}"/>
              </a:ext>
            </a:extLst>
          </p:cNvPr>
          <p:cNvSpPr txBox="1"/>
          <p:nvPr/>
        </p:nvSpPr>
        <p:spPr>
          <a:xfrm rot="1377633">
            <a:off x="5801968" y="3577948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15780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静态内存：编译时为程序中的数据对象分配相应存储空间</a:t>
            </a:r>
            <a:endParaRPr lang="en-US" altLang="zh-CN" dirty="0"/>
          </a:p>
          <a:p>
            <a:pPr lvl="1"/>
            <a:r>
              <a:rPr lang="zh-CN" altLang="en-US" dirty="0"/>
              <a:t>编译时空间大小必须明确，数组的长度必须是常量</a:t>
            </a:r>
            <a:endParaRPr lang="en-US" altLang="zh-CN" dirty="0"/>
          </a:p>
          <a:p>
            <a:pPr lvl="1"/>
            <a:r>
              <a:rPr lang="zh-CN" altLang="en-US" dirty="0"/>
              <a:t>运行期间不可以更改大小</a:t>
            </a:r>
            <a:endParaRPr lang="en-US" altLang="zh-CN" dirty="0"/>
          </a:p>
          <a:p>
            <a:pPr lvl="1"/>
            <a:r>
              <a:rPr lang="zh-CN" altLang="en-US" dirty="0"/>
              <a:t>全局变量、局部变量、静态变量等</a:t>
            </a:r>
            <a:endParaRPr lang="en-US" altLang="zh-CN" dirty="0"/>
          </a:p>
          <a:p>
            <a:pPr lvl="1"/>
            <a:r>
              <a:rPr lang="zh-CN" altLang="en-US" dirty="0"/>
              <a:t>在数据区分配空间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动态内存：程序运行中根据需要动态地申请或释放内存</a:t>
            </a:r>
            <a:endParaRPr lang="en-US" altLang="zh-CN" dirty="0"/>
          </a:p>
          <a:p>
            <a:pPr lvl="1"/>
            <a:r>
              <a:rPr lang="zh-CN" altLang="en-US" dirty="0"/>
              <a:t>编译阶段不需要预先分配存储空间</a:t>
            </a:r>
            <a:endParaRPr lang="en-US" altLang="zh-CN" dirty="0"/>
          </a:p>
          <a:p>
            <a:pPr lvl="1"/>
            <a:r>
              <a:rPr lang="zh-CN" altLang="en-US" dirty="0"/>
              <a:t>运行时根据程序需要适时、适量分配，并可扩大或缩小空间</a:t>
            </a:r>
            <a:endParaRPr lang="en-US" altLang="zh-CN" dirty="0"/>
          </a:p>
          <a:p>
            <a:pPr lvl="1"/>
            <a:r>
              <a:rPr lang="zh-CN" altLang="en-US" dirty="0"/>
              <a:t>在堆（</a:t>
            </a:r>
            <a:r>
              <a:rPr lang="en-US" altLang="zh-CN" dirty="0"/>
              <a:t>heap</a:t>
            </a:r>
            <a:r>
              <a:rPr lang="zh-CN" altLang="en-US" dirty="0"/>
              <a:t>）分配内存，空间上限是物理内存的上限</a:t>
            </a:r>
            <a:endParaRPr lang="en-US" altLang="zh-CN" dirty="0"/>
          </a:p>
          <a:p>
            <a:pPr lvl="1"/>
            <a:r>
              <a:rPr lang="zh-CN" altLang="en-US" dirty="0"/>
              <a:t>分配和释放开销大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语言动态内存管理是通过标准库函数来实现的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动态内存分配函数（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 err="1"/>
              <a:t>malloc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size</a:t>
            </a:r>
            <a:r>
              <a:rPr lang="zh-CN" altLang="en-US" dirty="0"/>
              <a:t>：申请分配的字节数，类型</a:t>
            </a:r>
            <a:r>
              <a:rPr lang="en-US" altLang="zh-CN" dirty="0" err="1"/>
              <a:t>size_t</a:t>
            </a:r>
            <a:r>
              <a:rPr lang="zh-CN" altLang="en-US" dirty="0"/>
              <a:t>一般为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指针；分配失败（如空间不足），函数返回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90845" y="189962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845" y="3033711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318" y="4829562"/>
            <a:ext cx="7126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对返回值进行检查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对分配得的内存空间并未初始化，使用前务必进行初始化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返回的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指针可以显式转换为其他指针类型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不要丢失起始地址，否则内存泄露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787719-F164-674E-9B60-0BFD212409A0}"/>
              </a:ext>
            </a:extLst>
          </p:cNvPr>
          <p:cNvSpPr/>
          <p:nvPr/>
        </p:nvSpPr>
        <p:spPr>
          <a:xfrm>
            <a:off x="6219056" y="2534917"/>
            <a:ext cx="213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754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562422"/>
          </a:xfrm>
        </p:spPr>
        <p:txBody>
          <a:bodyPr/>
          <a:lstStyle/>
          <a:p>
            <a:r>
              <a:rPr lang="zh-CN" altLang="en-US" dirty="0"/>
              <a:t>动态内存分配函数（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 err="1"/>
              <a:t>calloc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功能：</a:t>
            </a:r>
            <a:r>
              <a:rPr lang="zh-CN" altLang="en-US" dirty="0">
                <a:latin typeface="+mj-lt"/>
              </a:rPr>
              <a:t>分配</a:t>
            </a:r>
            <a:r>
              <a:rPr lang="en-US" altLang="zh-CN" sz="1800" dirty="0" err="1"/>
              <a:t>nmemb</a:t>
            </a:r>
            <a:r>
              <a:rPr lang="zh-CN" altLang="en-US" dirty="0">
                <a:latin typeface="+mj-lt"/>
              </a:rPr>
              <a:t>个连续的指定大小的内存空间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参数：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nmemb</a:t>
            </a:r>
            <a:r>
              <a:rPr lang="zh-CN" altLang="en-US" dirty="0">
                <a:latin typeface="+mj-lt"/>
              </a:rPr>
              <a:t>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，每个内存空间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的大小为</a:t>
            </a:r>
            <a:r>
              <a:rPr lang="en-US" altLang="zh-CN" dirty="0">
                <a:latin typeface="+mj-lt"/>
              </a:rPr>
              <a:t>size</a:t>
            </a:r>
            <a:r>
              <a:rPr lang="zh-CN" altLang="en-US" dirty="0">
                <a:latin typeface="+mj-lt"/>
              </a:rPr>
              <a:t>个字节，总字节为</a:t>
            </a:r>
            <a:r>
              <a:rPr lang="en-US" altLang="zh-CN" dirty="0" err="1">
                <a:latin typeface="+mj-lt"/>
              </a:rPr>
              <a:t>nmemb</a:t>
            </a:r>
            <a:r>
              <a:rPr lang="en-US" altLang="zh-CN" dirty="0">
                <a:latin typeface="+mj-lt"/>
              </a:rPr>
              <a:t>*size</a:t>
            </a:r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类型指针，</a:t>
            </a:r>
            <a:r>
              <a:rPr lang="zh-CN" altLang="en-US" b="1" dirty="0">
                <a:solidFill>
                  <a:srgbClr val="C00000"/>
                </a:solidFill>
              </a:rPr>
              <a:t>并初始化为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；分配失败，返回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58593" y="205592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nmemb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593" y="4910690"/>
            <a:ext cx="6636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未初始化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4368C-DFE1-D140-98A6-75DEB745D907}"/>
              </a:ext>
            </a:extLst>
          </p:cNvPr>
          <p:cNvSpPr/>
          <p:nvPr/>
        </p:nvSpPr>
        <p:spPr>
          <a:xfrm>
            <a:off x="6219056" y="1396397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16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动态内存调整函数：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功能与参数：将指针</a:t>
            </a:r>
            <a:r>
              <a:rPr lang="en-US" altLang="zh-CN" dirty="0" err="1"/>
              <a:t>ptr</a:t>
            </a:r>
            <a:r>
              <a:rPr lang="zh-CN" altLang="en-US" dirty="0"/>
              <a:t>所指向的动态内存空间扩大或缩小为</a:t>
            </a:r>
            <a:r>
              <a:rPr lang="en-US" altLang="zh-CN" dirty="0"/>
              <a:t>size</a:t>
            </a:r>
            <a:r>
              <a:rPr lang="zh-CN" altLang="en-US" dirty="0"/>
              <a:t>大小，</a:t>
            </a:r>
            <a:r>
              <a:rPr lang="zh-CN" altLang="en-US" dirty="0">
                <a:solidFill>
                  <a:srgbClr val="C00000"/>
                </a:solidFill>
              </a:rPr>
              <a:t>扩大空间时原有内存中的内容保持不变</a:t>
            </a:r>
            <a:r>
              <a:rPr lang="zh-CN" altLang="en-US" dirty="0"/>
              <a:t>，缩小空间可能会丢失缩小的部分内容。</a:t>
            </a:r>
            <a:endParaRPr lang="en-US" altLang="zh-CN" dirty="0"/>
          </a:p>
          <a:p>
            <a:pPr lvl="1"/>
            <a:r>
              <a:rPr lang="zh-CN" altLang="en-US" dirty="0"/>
              <a:t>返回值：如果调整成功，函数返回一个指向调整后的内存空间起始地址的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020652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realloc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893" y="4679858"/>
            <a:ext cx="90263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B32483-2350-054E-A33B-6880A787B446}"/>
              </a:ext>
            </a:extLst>
          </p:cNvPr>
          <p:cNvSpPr/>
          <p:nvPr/>
        </p:nvSpPr>
        <p:spPr>
          <a:xfrm>
            <a:off x="6219056" y="1396397"/>
            <a:ext cx="142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6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动态内存释放函数：</a:t>
            </a:r>
            <a:r>
              <a:rPr lang="en-US" altLang="zh-CN" dirty="0"/>
              <a:t> free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功能：释放</a:t>
            </a:r>
            <a:r>
              <a:rPr lang="en-US" altLang="zh-CN" dirty="0" err="1"/>
              <a:t>ptr</a:t>
            </a:r>
            <a:r>
              <a:rPr lang="zh-CN" altLang="en-US" dirty="0"/>
              <a:t>指向的动态分配的内存空间，如果</a:t>
            </a:r>
            <a:r>
              <a:rPr lang="en-US" altLang="zh-CN" dirty="0" err="1"/>
              <a:t>ptr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则什么也不做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r>
              <a:rPr lang="en-US" altLang="zh-CN" dirty="0" err="1"/>
              <a:t>ptr</a:t>
            </a:r>
            <a:r>
              <a:rPr lang="zh-CN" altLang="en-US" dirty="0"/>
              <a:t>指向已有的动态内存空间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198031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642" y="3585028"/>
            <a:ext cx="7578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释放之后，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的内容（所存放的地址值）并不会改变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因此，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free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操作后需要设置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，避免产生“无效指针”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F478B25-8BAC-6F4F-9BB1-E1C97303757B}"/>
              </a:ext>
            </a:extLst>
          </p:cNvPr>
          <p:cNvSpPr/>
          <p:nvPr/>
        </p:nvSpPr>
        <p:spPr>
          <a:xfrm>
            <a:off x="200961" y="4656775"/>
            <a:ext cx="9026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b="1" dirty="0">
                <a:latin typeface="Menlo" panose="020B0609030804020204" pitchFamily="49" charset="0"/>
              </a:rPr>
              <a:t>free(</a:t>
            </a:r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b="1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=</a:t>
            </a:r>
            <a:r>
              <a:rPr lang="zh-CN" altLang="en-US" sz="1600" b="1" dirty="0"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NULL;</a:t>
            </a:r>
            <a:endParaRPr lang="zh-CN" altLang="en-US" sz="16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动态内存批量赋值：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功能及参数：将已开辟内存空间 </a:t>
            </a:r>
            <a:r>
              <a:rPr lang="en-US" altLang="zh-CN" dirty="0"/>
              <a:t>s </a:t>
            </a:r>
            <a:r>
              <a:rPr lang="zh-CN" altLang="en-US" dirty="0"/>
              <a:t>的首 </a:t>
            </a:r>
            <a:r>
              <a:rPr lang="en-US" altLang="zh-CN" dirty="0"/>
              <a:t>n </a:t>
            </a:r>
            <a:r>
              <a:rPr lang="zh-CN" altLang="en-US" dirty="0"/>
              <a:t>个字节的值设为值 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内存拷贝：</a:t>
            </a:r>
            <a:r>
              <a:rPr lang="en-US" altLang="zh-CN" dirty="0" err="1"/>
              <a:t>memcpy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功能及参数：从</a:t>
            </a:r>
            <a:r>
              <a:rPr lang="en-US" altLang="zh-CN" dirty="0" err="1"/>
              <a:t>src</a:t>
            </a:r>
            <a:r>
              <a:rPr lang="zh-CN" altLang="en-US" dirty="0"/>
              <a:t>所指向的内存区域 拷贝 </a:t>
            </a:r>
            <a:r>
              <a:rPr lang="en-US" altLang="zh-CN" dirty="0"/>
              <a:t>count</a:t>
            </a:r>
            <a:r>
              <a:rPr lang="zh-CN" altLang="en-US" dirty="0"/>
              <a:t>个字节的内容 到</a:t>
            </a:r>
            <a:r>
              <a:rPr lang="en-US" altLang="zh-CN" dirty="0" err="1"/>
              <a:t>dest</a:t>
            </a:r>
            <a:r>
              <a:rPr lang="zh-CN" altLang="en-US" dirty="0"/>
              <a:t>所指向的内存区域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18360" y="1909023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*s,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941" y="28391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rgbClr val="333333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'/0'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545" y="4972415"/>
            <a:ext cx="791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src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count);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28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动态内存管理按程序员人为的指令进行，生命期由程序员决定，允许跨越函数。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动态内存分配和释放必须对应（</a:t>
            </a:r>
            <a:r>
              <a:rPr lang="zh-CN" altLang="en-US" dirty="0">
                <a:solidFill>
                  <a:srgbClr val="C00000"/>
                </a:solidFill>
              </a:rPr>
              <a:t>遵守实体生存周期必须不小于指针变量生存周期的原则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不释放内存会产生“内存泄漏”</a:t>
            </a:r>
            <a:endParaRPr lang="en-US" altLang="zh-CN" dirty="0"/>
          </a:p>
          <a:p>
            <a:pPr lvl="1"/>
            <a:r>
              <a:rPr lang="zh-CN" altLang="en-US" dirty="0"/>
              <a:t>再次释放已经释放的内存空间，会导致程序崩溃性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动态分配内存一般需要</a:t>
            </a:r>
            <a:r>
              <a:rPr lang="zh-CN" altLang="en-US" b="1" dirty="0">
                <a:solidFill>
                  <a:srgbClr val="C00000"/>
                </a:solidFill>
              </a:rPr>
              <a:t>人为的指令赋初始值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避免释放内存后出现“无效指针”，</a:t>
            </a:r>
            <a:r>
              <a:rPr lang="zh-CN" altLang="en-US" dirty="0"/>
              <a:t>应及时设置为空指针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：注意事项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71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内容占位符 2"/>
          <p:cNvSpPr>
            <a:spLocks noGrp="1"/>
          </p:cNvSpPr>
          <p:nvPr>
            <p:ph idx="1"/>
          </p:nvPr>
        </p:nvSpPr>
        <p:spPr>
          <a:xfrm>
            <a:off x="0" y="1195818"/>
            <a:ext cx="4633168" cy="5262979"/>
          </a:xfr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根据行、列动态生成一个二维数组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根据行、列动态销毁一个二维数组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级指针代表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维数组的行列维度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"Please input m and n:"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主函数输入二维数组的维度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&amp;m, &amp;n);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函数调用生成一个动态二维数组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a =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(m,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引用动态数组的元素，进行赋值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*(*(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)+j))=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i+j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][j]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释放空间的语句或者函数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(a, m, 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3119F-56FC-4E5F-BF9B-AE794F4A4441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A99C087-AC48-734D-8B86-6D8A6644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2717579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 * m1);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* n1);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51A1BFB2-2760-CD47-9507-D9D60926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4889136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55176"/>
          </a:xfrm>
        </p:spPr>
        <p:txBody>
          <a:bodyPr>
            <a:normAutofit/>
          </a:bodyPr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2548" y="2047378"/>
            <a:ext cx="7552954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这里函数调用结束后内存丢失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仍然为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运行错误</a:t>
            </a:r>
          </a:p>
          <a:p>
            <a:r>
              <a:rPr lang="zh-CN" altLang="en-US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23443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4417" y="2093412"/>
            <a:ext cx="8540343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参数是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13169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F9765B-F26C-5A4D-9CFC-1BA528680423}"/>
              </a:ext>
            </a:extLst>
          </p:cNvPr>
          <p:cNvSpPr txBox="1"/>
          <p:nvPr/>
        </p:nvSpPr>
        <p:spPr>
          <a:xfrm>
            <a:off x="5144046" y="2347187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8858B1-BB0B-DF4A-809C-C11DC94F2873}"/>
              </a:ext>
            </a:extLst>
          </p:cNvPr>
          <p:cNvSpPr txBox="1"/>
          <p:nvPr/>
        </p:nvSpPr>
        <p:spPr>
          <a:xfrm>
            <a:off x="4001218" y="5004897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为什么是正确的？</a:t>
            </a:r>
          </a:p>
        </p:txBody>
      </p:sp>
    </p:spTree>
    <p:extLst>
      <p:ext uri="{BB962C8B-B14F-4D97-AF65-F5344CB8AC3E}">
        <p14:creationId xmlns:p14="http://schemas.microsoft.com/office/powerpoint/2010/main" val="32242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930" y="2093412"/>
            <a:ext cx="8392212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编译器将提出警告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所指向空间的生命周期小于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自己的生命周期，错误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745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3484" y="1846474"/>
            <a:ext cx="827465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("%s", str);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031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aphicFrame>
        <p:nvGraphicFramePr>
          <p:cNvPr id="7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996178"/>
              </p:ext>
            </p:extLst>
          </p:nvPr>
        </p:nvGraphicFramePr>
        <p:xfrm>
          <a:off x="633802" y="1581111"/>
          <a:ext cx="7882076" cy="4326387"/>
        </p:xfrm>
        <a:graphic>
          <a:graphicData uri="http://schemas.openxmlformats.org/drawingml/2006/table">
            <a:tbl>
              <a:tblPr/>
              <a:tblGrid>
                <a:gridCol w="1387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6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定义整型变量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a[n];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，它有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4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定义指针变量数组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个指向整型变量的指针元素组成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为指向含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个元素的一维整形数组的指针变量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f();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为带回整型返回值的函数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为返回一个指针值的函数，该指针指向整型数据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为指向函数的指针，该函数返回一个整型值，无参数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是一个指针变量，它指向一个指向整型变量的指针变量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1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  <a:endParaRPr lang="en-US" altLang="zh-CN" dirty="0"/>
          </a:p>
          <a:p>
            <a:pPr lvl="1"/>
            <a:r>
              <a:rPr lang="zh-CN" altLang="en-US" dirty="0"/>
              <a:t>指针变量加（减）一个整数、自增自减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指针相减，计算指针间元素个数</a:t>
            </a:r>
            <a:endParaRPr lang="en-US" altLang="zh-CN" dirty="0"/>
          </a:p>
          <a:p>
            <a:r>
              <a:rPr lang="zh-CN" altLang="en-US" dirty="0"/>
              <a:t>比较运算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强制类型转换</a:t>
            </a:r>
            <a:endParaRPr lang="en-US" altLang="zh-CN" dirty="0"/>
          </a:p>
          <a:p>
            <a:pPr lvl="1"/>
            <a:r>
              <a:rPr lang="zh-CN" altLang="en-US" dirty="0"/>
              <a:t>编译器在赋值、参数传递、算术运算时不做自动类型转换</a:t>
            </a:r>
            <a:endParaRPr lang="en-US" altLang="zh-CN" dirty="0"/>
          </a:p>
          <a:p>
            <a:pPr lvl="1"/>
            <a:r>
              <a:rPr lang="zh-CN" altLang="en-US" dirty="0"/>
              <a:t>特定需要时可以进行强制类型转换，产生目标类型的临时指针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：运算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4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赋值时务必保证指向类型一致、指针级次一致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9984" y="2083535"/>
            <a:ext cx="586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a, array[10], matrix[3][4], 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p, *p1, *p2, *pp;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 = &amp;a;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将变量ａ的地址赋给ｐ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array;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首元素地址赋给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&amp;array[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第</a:t>
            </a:r>
            <a:r>
              <a:rPr lang="en-US" altLang="zh-CN" sz="2000" dirty="0" err="1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个元素的地址赋给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//p1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都是指针变量，将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的值赋给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p1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pp = matrix;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matrix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首行地址赋给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pp</a:t>
            </a:r>
            <a:endParaRPr lang="zh-CN" altLang="en-US" sz="2000" dirty="0">
              <a:solidFill>
                <a:srgbClr val="008000"/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max(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(*p) 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max;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为已定义的函数，将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的入口地址赋给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14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指向一个已知对象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指向空地址，即零地址或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用作初始化或操作前判断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指向未知对象</a:t>
            </a:r>
            <a:endParaRPr lang="en-US" altLang="zh-CN" dirty="0"/>
          </a:p>
          <a:p>
            <a:pPr lvl="1"/>
            <a:r>
              <a:rPr lang="zh-CN" altLang="en-US" dirty="0"/>
              <a:t>野指针：未进行初始化</a:t>
            </a:r>
            <a:endParaRPr lang="en-US" altLang="zh-CN" dirty="0"/>
          </a:p>
          <a:p>
            <a:pPr lvl="1"/>
            <a:r>
              <a:rPr lang="zh-CN" altLang="en-US" dirty="0"/>
              <a:t>迷途指针：指向对象内存释放或者访问数组越界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：状态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3493516"/>
            <a:ext cx="5869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NULL;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if (p != NULL) …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1774561"/>
            <a:ext cx="5869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a;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             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&amp;a;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16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可进行强制类型转换使之适合于被赋值的变量的类型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可以不做类型转换而指向任何类型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不可做算数运算、可做比较运算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0561" y="2027793"/>
            <a:ext cx="5869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p1;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void* p2;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p1 = (char*)p2;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4706" y="40835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例如：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void* pv1;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pv1 = &amp;x; </a:t>
            </a:r>
            <a:r>
              <a:rPr lang="en-US" altLang="zh-CN" dirty="0">
                <a:solidFill>
                  <a:srgbClr val="0081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ea typeface="微软雅黑" panose="020B0503020204020204" pitchFamily="34" charset="-122"/>
              </a:rPr>
              <a:t>无需指针类型转换</a:t>
            </a:r>
          </a:p>
        </p:txBody>
      </p:sp>
    </p:spTree>
    <p:extLst>
      <p:ext uri="{BB962C8B-B14F-4D97-AF65-F5344CB8AC3E}">
        <p14:creationId xmlns:p14="http://schemas.microsoft.com/office/powerpoint/2010/main" val="313368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指针作为函数参数，与数组作函数参数类似</a:t>
            </a:r>
            <a:endParaRPr lang="en-US" altLang="zh-CN" dirty="0"/>
          </a:p>
          <a:p>
            <a:pPr lvl="1"/>
            <a:r>
              <a:rPr lang="zh-CN" altLang="en-US" dirty="0"/>
              <a:t>形参与实参传地址值、主调函数与被调函数共享内存，函数调用结束后操作结果保留</a:t>
            </a:r>
            <a:endParaRPr lang="en-US" altLang="zh-CN" dirty="0"/>
          </a:p>
          <a:p>
            <a:pPr lvl="1"/>
            <a:r>
              <a:rPr lang="zh-CN" altLang="en-US" dirty="0"/>
              <a:t>可以返回多个结果</a:t>
            </a:r>
            <a:endParaRPr lang="en-US" altLang="zh-CN" dirty="0"/>
          </a:p>
          <a:p>
            <a:pPr lvl="1"/>
            <a:r>
              <a:rPr lang="zh-CN" altLang="en-US" dirty="0"/>
              <a:t>不检查越界操作，需要传送数据大小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指针作为函数返回值</a:t>
            </a:r>
            <a:endParaRPr lang="en-US" altLang="zh-CN" dirty="0"/>
          </a:p>
          <a:p>
            <a:pPr lvl="1"/>
            <a:r>
              <a:rPr lang="zh-CN" altLang="en-US" dirty="0"/>
              <a:t>一旦使用，要特别注意指针的有效性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函数指针</a:t>
            </a:r>
            <a:endParaRPr lang="en-US" altLang="zh-CN" dirty="0"/>
          </a:p>
          <a:p>
            <a:pPr lvl="1"/>
            <a:r>
              <a:rPr lang="zh-CN" altLang="en-US" dirty="0"/>
              <a:t>一般用于根据用户需求选择特定函数的情形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：指针与函数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9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3234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4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36158</TotalTime>
  <Words>9088</Words>
  <Application>Microsoft Macintosh PowerPoint</Application>
  <PresentationFormat>全屏显示(4:3)</PresentationFormat>
  <Paragraphs>1121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微软雅黑</vt:lpstr>
      <vt:lpstr>微软雅黑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《计算机语言与程序设计》 第8周  指针第二讲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指针作为函数参数</vt:lpstr>
      <vt:lpstr>指针作为函数参数：保留被调函数的结果</vt:lpstr>
      <vt:lpstr>指针作为函数参数：返回多个结果</vt:lpstr>
      <vt:lpstr>指针作为函数参数：规律总结</vt:lpstr>
      <vt:lpstr>指针作为函数参数：与数组作函数参数的异同</vt:lpstr>
      <vt:lpstr>指针作为函数参数：与数组作函数参数的异同</vt:lpstr>
      <vt:lpstr>指针作为函数参数：实例</vt:lpstr>
      <vt:lpstr>指针作为函数参数：与数组作函数参数的异同</vt:lpstr>
      <vt:lpstr>指针作为函数参数：const限定</vt:lpstr>
      <vt:lpstr>指针作为函数参数：一级指针实例</vt:lpstr>
      <vt:lpstr>指针作为函数参数：一级指针实例</vt:lpstr>
      <vt:lpstr>指针作为函数参数：二级指针实例</vt:lpstr>
      <vt:lpstr>指针作为函数参数：二级指针实例</vt:lpstr>
      <vt:lpstr>指针作为函数参数：二级指针实例</vt:lpstr>
      <vt:lpstr>指针作为函数参数：字符串</vt:lpstr>
      <vt:lpstr>返回指针值的函数</vt:lpstr>
      <vt:lpstr>返回指针值的函数</vt:lpstr>
      <vt:lpstr>返回指针值的函数：实例</vt:lpstr>
      <vt:lpstr>函数指针</vt:lpstr>
      <vt:lpstr>函数指针：赋值与引用操作</vt:lpstr>
      <vt:lpstr>函数指针：赋值与引用操作</vt:lpstr>
      <vt:lpstr>函数指针：应用实例</vt:lpstr>
      <vt:lpstr>动态内存管理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动态内存管理：注意事项</vt:lpstr>
      <vt:lpstr>动态内存：实例</vt:lpstr>
      <vt:lpstr>动态内存管理：实例</vt:lpstr>
      <vt:lpstr>动态内存管理：实例</vt:lpstr>
      <vt:lpstr>动态内存管理：实例</vt:lpstr>
      <vt:lpstr>动态内存管理：实例</vt:lpstr>
      <vt:lpstr>指针小结：定义</vt:lpstr>
      <vt:lpstr>指针小结：运算</vt:lpstr>
      <vt:lpstr>指针小结：赋值</vt:lpstr>
      <vt:lpstr>指针小结：状态</vt:lpstr>
      <vt:lpstr>指针小结：void指针</vt:lpstr>
      <vt:lpstr>指针小结：指针与函数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1006</cp:revision>
  <dcterms:created xsi:type="dcterms:W3CDTF">2017-04-20T02:24:35Z</dcterms:created>
  <dcterms:modified xsi:type="dcterms:W3CDTF">2021-11-11T13:50:23Z</dcterms:modified>
</cp:coreProperties>
</file>