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911" r:id="rId1"/>
  </p:sldMasterIdLst>
  <p:notesMasterIdLst>
    <p:notesMasterId r:id="rId19"/>
  </p:notesMasterIdLst>
  <p:sldIdLst>
    <p:sldId id="625" r:id="rId2"/>
    <p:sldId id="624" r:id="rId3"/>
    <p:sldId id="543" r:id="rId4"/>
    <p:sldId id="597" r:id="rId5"/>
    <p:sldId id="544" r:id="rId6"/>
    <p:sldId id="545" r:id="rId7"/>
    <p:sldId id="539" r:id="rId8"/>
    <p:sldId id="546" r:id="rId9"/>
    <p:sldId id="622" r:id="rId10"/>
    <p:sldId id="549" r:id="rId11"/>
    <p:sldId id="550" r:id="rId12"/>
    <p:sldId id="551" r:id="rId13"/>
    <p:sldId id="555" r:id="rId14"/>
    <p:sldId id="556" r:id="rId15"/>
    <p:sldId id="557" r:id="rId16"/>
    <p:sldId id="558" r:id="rId17"/>
    <p:sldId id="623" r:id="rId18"/>
  </p:sldIdLst>
  <p:sldSz cx="12192000" cy="6858000"/>
  <p:notesSz cx="6858000" cy="9144000"/>
  <p:embeddedFontLst>
    <p:embeddedFont>
      <p:font typeface="等线" panose="02010600030101010101" pitchFamily="2" charset="-122"/>
      <p:regular r:id="rId20"/>
      <p:bold r:id="rId21"/>
    </p:embeddedFont>
    <p:embeddedFont>
      <p:font typeface="等线" panose="02010600030101010101" pitchFamily="2" charset="-122"/>
      <p:regular r:id="rId20"/>
      <p:bold r:id="rId21"/>
    </p:embeddedFont>
    <p:embeddedFont>
      <p:font typeface="DengXian Light" panose="02010600030101010101" pitchFamily="2" charset="-122"/>
      <p:regular r:id="rId22"/>
    </p:embeddedFont>
    <p:embeddedFont>
      <p:font typeface="DengXian Light" panose="02010600030101010101" pitchFamily="2" charset="-122"/>
      <p:regular r:id="rId22"/>
    </p:embeddedFont>
    <p:embeddedFont>
      <p:font typeface="黑体" panose="02010609060101010101" pitchFamily="49" charset="-122"/>
      <p:regular r:id="rId23"/>
    </p:embeddedFont>
    <p:embeddedFont>
      <p:font typeface="隶书" panose="02010509060101010101" pitchFamily="49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5"/>
      <p:bold r:id="rId26"/>
    </p:embeddedFont>
    <p:embeddedFont>
      <p:font typeface="맑은 고딕" panose="020B0503020000020004" pitchFamily="34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sz="5400" b="1" kern="1200">
        <a:solidFill>
          <a:srgbClr val="0000FF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82423" autoAdjust="0"/>
  </p:normalViewPr>
  <p:slideViewPr>
    <p:cSldViewPr showGuides="1">
      <p:cViewPr>
        <p:scale>
          <a:sx n="74" d="100"/>
          <a:sy n="74" d="100"/>
        </p:scale>
        <p:origin x="4848" y="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450C32C-1DB7-E647-8C32-9E84DABB01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4DBAF8-CC52-8B4D-9159-2CF9711BE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D901A1-98DA-E84D-AFBD-871DE919D94C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8E8188E-AEAC-7F4C-986A-4E8EDF196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F268A52-DFA9-C447-A5E8-5C23B3D2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D9F23-9D1E-FC45-8FBC-3BF4B02891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1C5D6-2EA8-204D-83AF-D9DB7E9F7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3DDED2-5F3B-F24A-91A5-FC1BBA520D9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5286532C-E25D-6E4B-AC7C-2CC01932BD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9031D411-16B8-5049-93B7-BD62103DA5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E73EBAA0-F946-F34C-A1AE-8DFBE6730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A8F953E4-791E-8448-A814-77B819FF0268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48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1A1E45F8-25D2-1044-AA33-673D6E69BE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D80AAE3E-783E-FF45-913A-0A2BBAFDB5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CCA9EB4D-CFE3-FA43-A39A-533753DC0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40EAACB2-97DA-B14B-B7DD-7A20AAB70544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66ECCBEE-01CC-B94A-96A5-E2AB61B26E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EC83BB21-7243-C44D-B979-1A0AAF3B36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33AD2D47-E33B-3342-BDDD-BA75FC5B7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3E5B9A4-AA74-0340-91C1-2F02A731CE3A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12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FF5DE82D-7A00-5547-86C4-C1DE2DB18F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B7C1A946-A3CC-B046-A6B8-3429807D29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D8D3FD30-C272-A34D-9EBA-05DF94267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43FDE3C-8B77-4948-9E91-EA706F83D481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BBBDABF8-3921-F544-9405-FD16ED01B4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C75723A2-C5A7-614D-A959-1DE55526B3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668385E9-5B75-3942-BB8B-2C6D16CB9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B8F2F0D-42E3-8B4D-9841-B9F769062E74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7BCFAA42-4639-774F-82D6-E091D10D3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7A0E5584-1EA2-8D48-BB68-EF115E47F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4B7A12A8-2037-D847-8C86-6F4B0A117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882B77DD-528A-FB49-9B99-714504D4BE98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281DC178-D14C-DE4E-AF8D-5F0A7505F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770F127E-4098-7545-BA71-EEC206C3E8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F49F488D-E3D1-914C-ABAA-40A688939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7E9AA06-9A2D-BC4C-B0ED-2A61BFFDB5AD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16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281DC178-D14C-DE4E-AF8D-5F0A7505F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770F127E-4098-7545-BA71-EEC206C3E8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F49F488D-E3D1-914C-ABAA-40A688939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B7E9AA06-9A2D-BC4C-B0ED-2A61BFFDB5AD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94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9F8E741B-C7D2-C443-A6AA-DB9CC16B53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F6609FB-F988-FE48-9E2F-A99585C370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819171A3-07F6-144C-B998-62DE56CF1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202F4413-7E41-A243-AD24-C13015E72141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9F266C76-B1AA-B947-A88B-F42AF6F594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C7F75E25-8939-0E42-BF34-FFC162EF93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28F3D856-CED2-5944-B265-F6AD568A6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81C8CB57-2B55-9F49-AA9E-E5837371C8CD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6D56FF49-CD25-8A44-BD0F-57F1F9CD94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E52C0AB9-545B-EE43-8054-B6955D0DB3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8BA8A8A7-09D8-BF4C-8B06-953DD1C48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635A1473-E74C-F14B-A75A-FA918339C904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E378B8C3-F210-7643-B3E2-BE45416603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23737582-FEAA-EC4A-8AF0-B00371EA2A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84CC4105-FAF4-A14E-909E-39EDF0E0A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F952BBCE-451C-084D-9CF2-E489A3C2C104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91530766-C704-7E44-936F-BF45E3DDF1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710A66CF-09EE-EF4A-B7E6-699A7FB5ED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AE87FCC0-13E5-5D4E-9C11-F9D47449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7604F061-7B19-A044-84A5-C4866CF975A7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96DEC3FD-D676-434A-9E77-09F3C4747B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C2D34FBA-3429-DD4F-9184-D73AC862EE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21465FEE-BCB5-4648-8C2E-14128CD83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DB60C81-76B0-FD4B-A773-7FAB739F7DB7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96DEC3FD-D676-434A-9E77-09F3C4747B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C2D34FBA-3429-DD4F-9184-D73AC862EE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21465FEE-BCB5-4648-8C2E-14128CD83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DB60C81-76B0-FD4B-A773-7FAB739F7DB7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5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63C1F06D-5070-C648-9D98-ABA6B3D831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DC2B95F2-450E-A64E-AEDF-8027B896A5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说明：</a:t>
            </a:r>
          </a:p>
          <a:p>
            <a:r>
              <a:rPr lang="zh-CN" altLang="en-US"/>
              <a:t>本</a:t>
            </a:r>
            <a:r>
              <a:rPr lang="en-US" altLang="zh-CN"/>
              <a:t>PPT</a:t>
            </a:r>
            <a:r>
              <a:rPr lang="zh-CN" altLang="en-US"/>
              <a:t>参考了郑莉老师的课件及教材：</a:t>
            </a:r>
          </a:p>
          <a:p>
            <a:r>
              <a:rPr lang="zh-CN" altLang="en-US"/>
              <a:t>郑莉 等</a:t>
            </a:r>
            <a:r>
              <a:rPr lang="en-US" altLang="zh-CN"/>
              <a:t>. C++</a:t>
            </a:r>
            <a:r>
              <a:rPr lang="zh-CN" altLang="en-US"/>
              <a:t>语言程序设计</a:t>
            </a:r>
            <a:r>
              <a:rPr lang="en-US" altLang="zh-CN"/>
              <a:t>(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版</a:t>
            </a:r>
            <a:r>
              <a:rPr lang="en-US" altLang="zh-CN"/>
              <a:t>). </a:t>
            </a:r>
            <a:r>
              <a:rPr lang="zh-CN" altLang="en-US"/>
              <a:t>清华大学出版社，</a:t>
            </a:r>
            <a:r>
              <a:rPr lang="en-US" altLang="zh-CN"/>
              <a:t>2010.7.</a:t>
            </a:r>
          </a:p>
          <a:p>
            <a:endParaRPr lang="zh-CN" altLang="en-US"/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DCA32479-844E-504A-8B15-E148C7D2C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54FD7308-1FB8-E845-8DE2-ADD9F47BA4DA}" type="slidenum"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2A68B-7458-2245-A792-4309AE48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1CDE0-4FE5-BC45-861D-E2EFBDE4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F1434-448A-E343-B0BB-55DA375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C3DC6-2D02-1D42-B006-19C1815E1C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7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B2173-E28C-754D-A263-7E31A679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B651F-B1FA-5C47-A29E-45F30264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4C571-32C3-514F-8E66-675E130F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C0B0F-B0BC-5B4B-B275-E6F4D8F374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79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7F6CA-84FA-0340-BF14-E4CBC64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FBC9F-D70C-FD4A-9431-9836360F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64F6B-5946-C044-A1D4-40102754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6D931-2EBC-6441-BC0E-02776A8616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9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50000"/>
              </a:lnSpc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E4C2-DDCB-6D41-9402-938B1854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D908-2866-2B46-9499-85E922A6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1D0F1-036F-7543-89FA-330A90EB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FA9A4-FF8D-F741-B858-EAE8C5C5ED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16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3DE67-6744-D84E-AE01-919CF93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7EE9-5324-914D-AA38-EC38F331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E73C5-7031-A14F-813C-D94C9475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8622C-909C-F54F-9A3B-4CEA0D0FC8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6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7B93E8-976B-5047-9B5D-F57C3744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632398-3A07-404A-881D-1C498965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7090C9B-B208-9248-A2E7-0A8466C2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565FF-48C2-AD45-BE9C-D87B82B2EA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14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BEE545E-287E-7F40-A9E3-EBC0EA98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B493880-8ED3-5C47-86FB-CEE8D6D4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D239F30-811B-D345-A512-4319D48A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2DEF3-16D3-074D-A367-AD2719E80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27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5275D8C-8ABC-9E40-9830-42ACA1B6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2A2149-DA1F-BE4F-8254-EBD4A646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EB71F35-2429-2748-9684-BAF6262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4300A-5EDB-884C-AC0C-74E32B1737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4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C85C075-6A5F-3A4B-977F-1CEB417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D938C4C-F418-BC46-B754-61BE2ECE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9F0BBD1-979A-9043-A242-07ED60E0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46962-6094-AA48-8D68-674033FDD6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CC36AC7-0641-4345-819C-BFFAE6B9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AD365D-0148-4649-94A5-1ACC634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9047C55-065E-3A4D-B54D-44E75DF8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BC492-B457-3247-8952-2366921E2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14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D53FCF-E15F-EA4C-A14B-B98E7E9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082DC8-6462-6F4E-9631-885803A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2D166A0-5267-6B4F-88BA-D7EF9108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417C6-D231-B043-9F8F-513C52338D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1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4672E34-16D6-A742-BE77-B27989A498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52EAC2E-B19E-AE44-A5E0-16904B86A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12875"/>
            <a:ext cx="105156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38F24-0D15-D545-8352-E003FEBC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2E85B-7FDB-DC48-BA90-033D6FA0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181C-9DCF-844D-9F48-55B6603B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96C02E25-C281-C442-A545-35D9EB776FC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13" r:id="rId2"/>
    <p:sldLayoutId id="2147484914" r:id="rId3"/>
    <p:sldLayoutId id="2147484915" r:id="rId4"/>
    <p:sldLayoutId id="2147484916" r:id="rId5"/>
    <p:sldLayoutId id="2147484917" r:id="rId6"/>
    <p:sldLayoutId id="2147484918" r:id="rId7"/>
    <p:sldLayoutId id="2147484919" r:id="rId8"/>
    <p:sldLayoutId id="2147484920" r:id="rId9"/>
    <p:sldLayoutId id="2147484921" r:id="rId10"/>
    <p:sldLayoutId id="2147484922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zh-CN" altLang="en-US" sz="3300" b="1" kern="1200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50000"/>
        </a:lnSpc>
        <a:spcBef>
          <a:spcPts val="75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75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29C6-8B14-3342-A493-353CB0921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13</a:t>
            </a:r>
            <a:r>
              <a:rPr kumimoji="1" lang="zh-CN" altLang="en-US" dirty="0"/>
              <a:t>周 运算符重载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A7C4B-C739-454F-B177-42EAE92EB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39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内容占位符 2">
            <a:extLst>
              <a:ext uri="{FF2B5EF4-FFF2-40B4-BE49-F238E27FC236}">
                <a16:creationId xmlns:a16="http://schemas.microsoft.com/office/drawing/2014/main" id="{E91219E8-7E2D-D344-8751-A55DECBF8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1556792"/>
            <a:ext cx="10515600" cy="469572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前置</a:t>
            </a:r>
            <a:r>
              <a:rPr lang="zh-CN" altLang="en-US" dirty="0"/>
              <a:t>单目运算符 </a:t>
            </a:r>
            <a:r>
              <a:rPr lang="en-US" altLang="zh-CN" dirty="0"/>
              <a:t>U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如果要重载 </a:t>
            </a:r>
            <a:r>
              <a:rPr lang="en-US" altLang="zh-CN" dirty="0"/>
              <a:t>U </a:t>
            </a:r>
            <a:r>
              <a:rPr lang="zh-CN" altLang="en-US" dirty="0"/>
              <a:t>为类成员函数，使之能够实现表达式 </a:t>
            </a:r>
            <a:r>
              <a:rPr lang="en-US" altLang="zh-CN" dirty="0">
                <a:solidFill>
                  <a:schemeClr val="tx2"/>
                </a:solidFill>
              </a:rPr>
              <a:t>U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zh-CN" altLang="en-US" dirty="0"/>
              <a:t>，其中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类对象，则 </a:t>
            </a:r>
            <a:r>
              <a:rPr lang="en-US" altLang="zh-CN" dirty="0"/>
              <a:t>U </a:t>
            </a:r>
            <a:r>
              <a:rPr lang="zh-CN" altLang="en-US" dirty="0"/>
              <a:t>应被重载为 </a:t>
            </a:r>
            <a:r>
              <a:rPr lang="en-US" altLang="zh-CN" dirty="0"/>
              <a:t>A </a:t>
            </a:r>
            <a:r>
              <a:rPr lang="zh-CN" altLang="en-US" dirty="0"/>
              <a:t>类的成员函数，无形参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经重载后，</a:t>
            </a:r>
            <a:br>
              <a:rPr lang="zh-CN" altLang="en-US" dirty="0"/>
            </a:br>
            <a:r>
              <a:rPr lang="zh-CN" altLang="en-US" u="sng" dirty="0"/>
              <a:t>表达式</a:t>
            </a:r>
            <a:r>
              <a:rPr lang="en-US" altLang="en-US" u="sng" dirty="0"/>
              <a:t> </a:t>
            </a:r>
            <a:r>
              <a:rPr lang="en-US" altLang="zh-CN" u="sng" dirty="0">
                <a:solidFill>
                  <a:schemeClr val="tx2"/>
                </a:solidFill>
              </a:rPr>
              <a:t>U </a:t>
            </a:r>
            <a:r>
              <a:rPr lang="en-US" altLang="zh-CN" u="sng" dirty="0" err="1">
                <a:solidFill>
                  <a:schemeClr val="tx2"/>
                </a:solidFill>
              </a:rPr>
              <a:t>oprd</a:t>
            </a:r>
            <a:r>
              <a:rPr lang="en-US" altLang="zh-CN" u="sng" dirty="0">
                <a:solidFill>
                  <a:schemeClr val="folHlink"/>
                </a:solidFill>
              </a:rPr>
              <a:t> </a:t>
            </a:r>
            <a:r>
              <a:rPr lang="zh-CN" altLang="en-US" u="sng" dirty="0"/>
              <a:t>相当于 </a:t>
            </a:r>
            <a:r>
              <a:rPr lang="en-US" altLang="zh-CN" u="sng" dirty="0" err="1">
                <a:solidFill>
                  <a:schemeClr val="tx2"/>
                </a:solidFill>
              </a:rPr>
              <a:t>oprd.operator</a:t>
            </a:r>
            <a:r>
              <a:rPr lang="en-US" altLang="zh-CN" u="sng" dirty="0">
                <a:solidFill>
                  <a:schemeClr val="tx2"/>
                </a:solidFill>
              </a:rPr>
              <a:t> U()</a:t>
            </a:r>
            <a:endParaRPr lang="en-US" altLang="zh-CN" u="sng" dirty="0">
              <a:solidFill>
                <a:schemeClr val="folHlink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A79D22-6418-8648-BD24-89DF38A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运算符重载为成员函数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内容占位符 2">
            <a:extLst>
              <a:ext uri="{FF2B5EF4-FFF2-40B4-BE49-F238E27FC236}">
                <a16:creationId xmlns:a16="http://schemas.microsoft.com/office/drawing/2014/main" id="{1D09DEA6-B2F9-A640-8114-EFC10DA5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11" y="1371600"/>
            <a:ext cx="9927704" cy="4865712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后置</a:t>
            </a:r>
            <a:r>
              <a:rPr lang="zh-CN" altLang="en-US" dirty="0"/>
              <a:t>单目运算</a:t>
            </a:r>
            <a:r>
              <a:rPr lang="en-US" altLang="zh-CN" dirty="0"/>
              <a:t>U</a:t>
            </a:r>
            <a:endParaRPr lang="en-US" altLang="en-US" dirty="0"/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如果要重载 </a:t>
            </a:r>
            <a:r>
              <a:rPr lang="en-US" altLang="zh-CN" dirty="0"/>
              <a:t>U</a:t>
            </a:r>
            <a:r>
              <a:rPr lang="zh-CN" altLang="en-US" dirty="0"/>
              <a:t>为类成员函数，使之能够实现表达式 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dirty="0"/>
              <a:t>，其中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类对象，则 </a:t>
            </a:r>
            <a:r>
              <a:rPr lang="en-US" altLang="zh-CN" dirty="0"/>
              <a:t>U</a:t>
            </a:r>
            <a:r>
              <a:rPr lang="zh-CN" altLang="en-US" dirty="0"/>
              <a:t>应被重载为 </a:t>
            </a:r>
            <a:r>
              <a:rPr lang="en-US" altLang="zh-CN" dirty="0"/>
              <a:t>A </a:t>
            </a:r>
            <a:r>
              <a:rPr lang="zh-CN" altLang="en-US" dirty="0"/>
              <a:t>类的成员函数，</a:t>
            </a:r>
            <a:r>
              <a:rPr lang="zh-CN" altLang="en-US" dirty="0">
                <a:solidFill>
                  <a:srgbClr val="FF0000"/>
                </a:solidFill>
              </a:rPr>
              <a:t>且具有一个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zh-CN" altLang="zh-CN" dirty="0">
                <a:solidFill>
                  <a:srgbClr val="FF0000"/>
                </a:solidFill>
              </a:rPr>
              <a:t>形参</a:t>
            </a:r>
            <a:endParaRPr lang="zh-CN" altLang="en-US" dirty="0"/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经重载后，</a:t>
            </a:r>
            <a:r>
              <a:rPr lang="zh-CN" altLang="en-US" u="sng" dirty="0"/>
              <a:t>表达式 </a:t>
            </a:r>
            <a:r>
              <a:rPr lang="en-US" altLang="en-US" u="sng" dirty="0"/>
              <a:t> </a:t>
            </a:r>
            <a:r>
              <a:rPr lang="en-US" altLang="zh-CN" u="sng" dirty="0" err="1">
                <a:solidFill>
                  <a:schemeClr val="tx2"/>
                </a:solidFill>
              </a:rPr>
              <a:t>oprd</a:t>
            </a:r>
            <a:r>
              <a:rPr lang="en-US" altLang="zh-CN" u="sng" dirty="0">
                <a:solidFill>
                  <a:schemeClr val="tx2"/>
                </a:solidFill>
              </a:rPr>
              <a:t>++</a:t>
            </a:r>
            <a:r>
              <a:rPr lang="en-US" altLang="zh-CN" u="sng" dirty="0">
                <a:solidFill>
                  <a:schemeClr val="folHlink"/>
                </a:solidFill>
              </a:rPr>
              <a:t> </a:t>
            </a:r>
            <a:r>
              <a:rPr lang="zh-CN" altLang="en-US" u="sng" dirty="0"/>
              <a:t>相当于  </a:t>
            </a:r>
            <a:r>
              <a:rPr lang="en-US" altLang="zh-CN" u="sng" dirty="0" err="1">
                <a:solidFill>
                  <a:schemeClr val="tx2"/>
                </a:solidFill>
              </a:rPr>
              <a:t>oprd.operator</a:t>
            </a:r>
            <a:r>
              <a:rPr lang="en-US" altLang="zh-CN" u="sng" dirty="0">
                <a:solidFill>
                  <a:schemeClr val="tx2"/>
                </a:solidFill>
              </a:rPr>
              <a:t> ++(0)</a:t>
            </a:r>
            <a:endParaRPr lang="en-US" altLang="zh-CN" u="sng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C84F57-21C7-8E43-87FD-0FE8CA9F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运算符重载为成员函数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内容占位符 2">
            <a:extLst>
              <a:ext uri="{FF2B5EF4-FFF2-40B4-BE49-F238E27FC236}">
                <a16:creationId xmlns:a16="http://schemas.microsoft.com/office/drawing/2014/main" id="{7382B01A-792B-0340-A160-DC2DAF2C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9927704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运算符前置</a:t>
            </a:r>
            <a:r>
              <a:rPr lang="en-US" altLang="zh-CN" dirty="0"/>
              <a:t>++</a:t>
            </a:r>
            <a:r>
              <a:rPr lang="zh-CN" altLang="en-US" dirty="0"/>
              <a:t>和后置</a:t>
            </a:r>
            <a:r>
              <a:rPr lang="en-US" altLang="zh-CN" dirty="0"/>
              <a:t>++</a:t>
            </a:r>
            <a:r>
              <a:rPr lang="zh-CN" altLang="en-US" dirty="0"/>
              <a:t>重载为时钟类的成员函数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前置单目运算符，重载函数没有形参，</a:t>
            </a:r>
            <a:r>
              <a:rPr lang="zh-CN" altLang="en-US" dirty="0">
                <a:solidFill>
                  <a:srgbClr val="FF0000"/>
                </a:solidFill>
              </a:rPr>
              <a:t>对于后置单目运算符，重载函数需要有一个整型形参</a:t>
            </a:r>
            <a:endParaRPr lang="zh-CN" altLang="en-US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操作数是时钟类的对象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实现时间增加</a:t>
            </a:r>
            <a:r>
              <a:rPr lang="en-US" altLang="zh-CN" dirty="0"/>
              <a:t>1</a:t>
            </a:r>
            <a:r>
              <a:rPr lang="zh-CN" altLang="en-US" dirty="0"/>
              <a:t>秒钟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880EE5-BEF6-F745-B7C0-3A3393F9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例：前、后自增运算符重载为成员函数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内容占位符 2">
            <a:extLst>
              <a:ext uri="{FF2B5EF4-FFF2-40B4-BE49-F238E27FC236}">
                <a16:creationId xmlns:a16="http://schemas.microsoft.com/office/drawing/2014/main" id="{E9E5668A-93F6-6B47-9CE8-BCEFDE80F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1371600"/>
            <a:ext cx="10515600" cy="500972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函数的形参代表依自左至右次序排列的各操作数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后置单目运算符 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的重载函数，</a:t>
            </a:r>
            <a:r>
              <a:rPr lang="zh-CN" altLang="en-US" dirty="0">
                <a:solidFill>
                  <a:srgbClr val="FF0000"/>
                </a:solidFill>
              </a:rPr>
              <a:t>形参列表中要增加一个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，但不必写形参名</a:t>
            </a:r>
            <a:endParaRPr lang="zh-CN" altLang="en-US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如果在运算符的重载函数中需要操作某类对象的私有成员，可以将此函数声明为该类的</a:t>
            </a:r>
            <a:r>
              <a:rPr lang="zh-CN" altLang="en-US" dirty="0">
                <a:solidFill>
                  <a:srgbClr val="FF0000"/>
                </a:solidFill>
              </a:rPr>
              <a:t>友元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3CD3A-0CE0-634C-B0A7-5C8B3A2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运算符重载为非成员函数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9BF0C-4E50-6049-9832-6F456C0D5E6E}"/>
              </a:ext>
            </a:extLst>
          </p:cNvPr>
          <p:cNvSpPr txBox="1"/>
          <p:nvPr/>
        </p:nvSpPr>
        <p:spPr>
          <a:xfrm>
            <a:off x="3992717" y="5157192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不是形参所属类的成员函数，</a:t>
            </a:r>
            <a:endParaRPr kumimoji="1"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但具有访问其非公有成员的特权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8F99975-BEE3-194C-BD06-35A3F709E242}"/>
              </a:ext>
            </a:extLst>
          </p:cNvPr>
          <p:cNvCxnSpPr/>
          <p:nvPr/>
        </p:nvCxnSpPr>
        <p:spPr>
          <a:xfrm>
            <a:off x="5015880" y="4797152"/>
            <a:ext cx="24192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8128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内容占位符 2">
            <a:extLst>
              <a:ext uri="{FF2B5EF4-FFF2-40B4-BE49-F238E27FC236}">
                <a16:creationId xmlns:a16="http://schemas.microsoft.com/office/drawing/2014/main" id="{B87BB30F-8E75-2945-98FB-428D9D5B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052736"/>
            <a:ext cx="10945216" cy="540045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/>
              <a:t>双目运算符 </a:t>
            </a:r>
            <a:r>
              <a:rPr lang="en-US" altLang="zh-CN" dirty="0"/>
              <a:t>B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en-US" u="sng" dirty="0"/>
              <a:t>表达式</a:t>
            </a:r>
            <a:r>
              <a:rPr lang="en-US" altLang="zh-CN" u="sng" dirty="0"/>
              <a:t>oprd1 B oprd2 </a:t>
            </a:r>
            <a:br>
              <a:rPr lang="en-US" altLang="zh-CN" u="sng" dirty="0"/>
            </a:br>
            <a:r>
              <a:rPr lang="zh-CN" altLang="en-US" u="sng" dirty="0"/>
              <a:t>等同于</a:t>
            </a:r>
            <a:r>
              <a:rPr lang="en-US" altLang="zh-CN" u="sng" dirty="0"/>
              <a:t>operator B(oprd1,oprd2 )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前置单目运算符 </a:t>
            </a:r>
            <a:r>
              <a:rPr lang="en-US" altLang="zh-CN" dirty="0"/>
              <a:t>U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zh-CN" u="sng" dirty="0"/>
              <a:t>表达式 </a:t>
            </a:r>
            <a:r>
              <a:rPr lang="en-US" altLang="zh-CN" u="sng" dirty="0">
                <a:solidFill>
                  <a:srgbClr val="C00000"/>
                </a:solidFill>
              </a:rPr>
              <a:t>U </a:t>
            </a:r>
            <a:r>
              <a:rPr lang="en-US" altLang="zh-CN" u="sng" dirty="0" err="1">
                <a:solidFill>
                  <a:srgbClr val="C00000"/>
                </a:solidFill>
              </a:rPr>
              <a:t>oprd</a:t>
            </a:r>
            <a:r>
              <a:rPr lang="en-US" altLang="zh-CN" u="sng" dirty="0">
                <a:solidFill>
                  <a:srgbClr val="C00000"/>
                </a:solidFill>
              </a:rPr>
              <a:t> </a:t>
            </a:r>
            <a:br>
              <a:rPr lang="en-US" altLang="zh-CN" u="sng" dirty="0"/>
            </a:br>
            <a:r>
              <a:rPr lang="zh-CN" altLang="zh-CN" u="sng" dirty="0"/>
              <a:t>等同于</a:t>
            </a:r>
            <a:r>
              <a:rPr lang="en-US" altLang="zh-CN" u="sng" dirty="0">
                <a:solidFill>
                  <a:srgbClr val="C00000"/>
                </a:solidFill>
              </a:rPr>
              <a:t>operator U(</a:t>
            </a:r>
            <a:r>
              <a:rPr lang="en-US" altLang="zh-CN" u="sng" dirty="0" err="1">
                <a:solidFill>
                  <a:srgbClr val="C00000"/>
                </a:solidFill>
              </a:rPr>
              <a:t>oprd</a:t>
            </a:r>
            <a:r>
              <a:rPr lang="en-US" altLang="zh-CN" u="sng" dirty="0">
                <a:solidFill>
                  <a:srgbClr val="C00000"/>
                </a:solidFill>
              </a:rPr>
              <a:t> 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后置单目运算</a:t>
            </a:r>
            <a:r>
              <a:rPr lang="en-US" altLang="zh-CN" dirty="0"/>
              <a:t>U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zh-CN" u="sng" dirty="0"/>
              <a:t>表达式 </a:t>
            </a:r>
            <a:r>
              <a:rPr lang="en-US" altLang="zh-CN" u="sng" dirty="0" err="1">
                <a:solidFill>
                  <a:srgbClr val="C00000"/>
                </a:solidFill>
              </a:rPr>
              <a:t>oprd</a:t>
            </a:r>
            <a:r>
              <a:rPr lang="en-US" altLang="zh-CN" u="sng" dirty="0">
                <a:solidFill>
                  <a:srgbClr val="C00000"/>
                </a:solidFill>
              </a:rPr>
              <a:t> U </a:t>
            </a:r>
            <a:br>
              <a:rPr lang="en-US" altLang="zh-CN" u="sng" dirty="0"/>
            </a:br>
            <a:r>
              <a:rPr lang="zh-CN" altLang="zh-CN" u="sng" dirty="0"/>
              <a:t>等同于</a:t>
            </a:r>
            <a:r>
              <a:rPr lang="en-US" altLang="zh-CN" u="sng" dirty="0">
                <a:solidFill>
                  <a:srgbClr val="C00000"/>
                </a:solidFill>
              </a:rPr>
              <a:t>operator U(oprd,0 )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40DF25-5F01-5E4A-937E-F6F325AA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运算符重载为非成员函数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内容占位符 2">
            <a:extLst>
              <a:ext uri="{FF2B5EF4-FFF2-40B4-BE49-F238E27FC236}">
                <a16:creationId xmlns:a16="http://schemas.microsoft.com/office/drawing/2014/main" id="{F5962E57-3DDF-7A47-8DB2-0FCA8DC0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980728"/>
            <a:ext cx="11521280" cy="5472461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/>
              <a:t>将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（双目）重载为非成员函数，并将其声明为复数类的友元，两个操作数都是复数类的常引用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/>
              <a:t>将</a:t>
            </a:r>
            <a:r>
              <a:rPr lang="en-US" altLang="zh-CN" dirty="0"/>
              <a:t>&lt;&lt;</a:t>
            </a:r>
            <a:r>
              <a:rPr lang="zh-CN" altLang="en-US" dirty="0"/>
              <a:t>（双目）重载为非成员函数，并将其声明为复数类的友元，它的</a:t>
            </a:r>
            <a:r>
              <a:rPr lang="zh-CN" altLang="en-US" dirty="0">
                <a:solidFill>
                  <a:srgbClr val="FF0000"/>
                </a:solidFill>
              </a:rPr>
              <a:t>左操作数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0000FF"/>
                </a:solidFill>
              </a:rPr>
              <a:t>std::</a:t>
            </a:r>
            <a:r>
              <a:rPr lang="en-US" altLang="zh-CN" dirty="0" err="1">
                <a:solidFill>
                  <a:srgbClr val="0000FF"/>
                </a:solidFill>
              </a:rPr>
              <a:t>ostream</a:t>
            </a:r>
            <a:r>
              <a:rPr lang="zh-CN" altLang="en-US" dirty="0"/>
              <a:t>引用，右操作数为</a:t>
            </a:r>
            <a:r>
              <a:rPr lang="zh-CN" altLang="en-US" dirty="0">
                <a:solidFill>
                  <a:srgbClr val="FF0000"/>
                </a:solidFill>
              </a:rPr>
              <a:t>复数类的常引用</a:t>
            </a:r>
            <a:r>
              <a:rPr lang="zh-CN" altLang="en-US" dirty="0"/>
              <a:t>，</a:t>
            </a:r>
            <a:r>
              <a:rPr lang="zh-CN" altLang="en-US" u="sng" dirty="0"/>
              <a:t>返回</a:t>
            </a:r>
            <a:r>
              <a:rPr lang="en-US" altLang="zh-CN" u="sng" dirty="0">
                <a:solidFill>
                  <a:srgbClr val="0000FF"/>
                </a:solidFill>
              </a:rPr>
              <a:t>std::</a:t>
            </a:r>
            <a:r>
              <a:rPr lang="en-US" altLang="zh-CN" u="sng" dirty="0" err="1">
                <a:solidFill>
                  <a:srgbClr val="0000FF"/>
                </a:solidFill>
              </a:rPr>
              <a:t>ostream</a:t>
            </a:r>
            <a:r>
              <a:rPr lang="zh-CN" altLang="en-US" u="sng" dirty="0"/>
              <a:t>引用</a:t>
            </a:r>
            <a:r>
              <a:rPr lang="zh-CN" altLang="en-US" dirty="0"/>
              <a:t>，用以支持下面形式的输出：</a:t>
            </a:r>
            <a:br>
              <a:rPr lang="zh-CN" altLang="en-US" dirty="0"/>
            </a:b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a &lt;&lt; b;</a:t>
            </a:r>
            <a:br>
              <a:rPr lang="en-US" altLang="zh-CN" dirty="0"/>
            </a:br>
            <a:r>
              <a:rPr lang="zh-CN" altLang="en-US" dirty="0"/>
              <a:t>该输出调用的是：</a:t>
            </a:r>
            <a:br>
              <a:rPr lang="zh-CN" altLang="en-US" dirty="0"/>
            </a:br>
            <a:r>
              <a:rPr lang="en-US" altLang="zh-CN" u="sng" dirty="0">
                <a:solidFill>
                  <a:srgbClr val="0000FF"/>
                </a:solidFill>
              </a:rPr>
              <a:t>operator &lt;&lt; (operator &lt;&lt; (</a:t>
            </a:r>
            <a:r>
              <a:rPr lang="en-US" altLang="zh-CN" u="sng" dirty="0" err="1">
                <a:solidFill>
                  <a:srgbClr val="0000FF"/>
                </a:solidFill>
              </a:rPr>
              <a:t>cout</a:t>
            </a:r>
            <a:r>
              <a:rPr lang="en-US" altLang="zh-CN" u="sng" dirty="0">
                <a:solidFill>
                  <a:srgbClr val="0000FF"/>
                </a:solidFill>
              </a:rPr>
              <a:t>, a), b);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33681F-FDFE-5A40-B660-FC7A32EA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56640" cy="1325563"/>
          </a:xfrm>
        </p:spPr>
        <p:txBody>
          <a:bodyPr/>
          <a:lstStyle/>
          <a:p>
            <a:r>
              <a:rPr kumimoji="1" lang="zh-CN" altLang="en-US" dirty="0"/>
              <a:t>以友元函数形式重载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的加减法运算和</a:t>
            </a:r>
            <a:r>
              <a:rPr kumimoji="1" lang="en-US" altLang="zh-CN" dirty="0"/>
              <a:t>&lt;&lt;”</a:t>
            </a:r>
            <a:r>
              <a:rPr kumimoji="1" lang="zh-CN" altLang="en-US" dirty="0"/>
              <a:t>运算符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902E-18A2-CC4C-863A-B1708BF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00656" cy="692695"/>
          </a:xfrm>
        </p:spPr>
        <p:txBody>
          <a:bodyPr/>
          <a:lstStyle/>
          <a:p>
            <a:r>
              <a:rPr kumimoji="1" lang="zh-CN" altLang="en-US" dirty="0"/>
              <a:t>以友元函数形式重载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的加减法运算和</a:t>
            </a:r>
            <a:r>
              <a:rPr kumimoji="1" lang="en-US" altLang="zh-CN" dirty="0"/>
              <a:t>&lt;&lt;”</a:t>
            </a:r>
            <a:r>
              <a:rPr kumimoji="1" lang="zh-CN" altLang="en-US" dirty="0"/>
              <a:t>运算符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017B0A-DCD7-694A-A265-00ADA9F61787}"/>
              </a:ext>
            </a:extLst>
          </p:cNvPr>
          <p:cNvSpPr/>
          <p:nvPr/>
        </p:nvSpPr>
        <p:spPr>
          <a:xfrm>
            <a:off x="191344" y="665835"/>
            <a:ext cx="105838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ifndef</a:t>
            </a: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#define 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&lt;iostream&gt;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namespace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B4F7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复数类定义</a:t>
            </a:r>
            <a:endParaRPr lang="zh-CN" altLang="en-US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外部接口</a:t>
            </a:r>
            <a:endParaRPr lang="zh-CN" altLang="en-US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构造函数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r = </a:t>
            </a:r>
            <a:r>
              <a:rPr lang="en-US" altLang="zh-CN" sz="1800" b="0" dirty="0">
                <a:solidFill>
                  <a:srgbClr val="1C00CF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0.0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</a:t>
            </a:r>
            <a:r>
              <a:rPr lang="en-US" altLang="zh-CN" sz="1800" b="0" dirty="0">
                <a:solidFill>
                  <a:srgbClr val="1C00CF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0.0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+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重载为友元函数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+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-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重载友元函数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输出运算符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&lt;&lt;</a:t>
            </a:r>
            <a:endParaRPr lang="zh-CN" altLang="en-US" sz="1800" b="0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(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out,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private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私有数据成员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复数实部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复数虚部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#endif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/* </a:t>
            </a:r>
            <a:r>
              <a:rPr lang="en-US" altLang="zh-CN" sz="1800" b="0" dirty="0" err="1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*/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902E-18A2-CC4C-863A-B1708BF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00656" cy="692695"/>
          </a:xfrm>
        </p:spPr>
        <p:txBody>
          <a:bodyPr/>
          <a:lstStyle/>
          <a:p>
            <a:r>
              <a:rPr kumimoji="1" lang="zh-CN" altLang="en-US" dirty="0"/>
              <a:t>以友元函数形式重载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的加减法运算和</a:t>
            </a:r>
            <a:r>
              <a:rPr kumimoji="1" lang="en-US" altLang="zh-CN" dirty="0"/>
              <a:t>&lt;&lt;”</a:t>
            </a:r>
            <a:r>
              <a:rPr kumimoji="1" lang="zh-CN" altLang="en-US" dirty="0"/>
              <a:t>运算符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26F0CD-D723-9F48-A99A-5FD9F4E7D57A}"/>
              </a:ext>
            </a:extLst>
          </p:cNvPr>
          <p:cNvSpPr/>
          <p:nvPr/>
        </p:nvSpPr>
        <p:spPr>
          <a:xfrm>
            <a:off x="444051" y="692696"/>
            <a:ext cx="113038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Complex.hpp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&lt;iostream&gt;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iomanip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&gt;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namespace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构造函数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r,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r;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+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(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out,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out &lt;&lt;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c.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 err="1">
                <a:solidFill>
                  <a:srgbClr val="2E0D6E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setiosflags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showpos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&lt;&lt;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c.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out;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875695"/>
      </p:ext>
    </p:extLst>
  </p:cSld>
  <p:clrMapOvr>
    <a:masterClrMapping/>
  </p:clrMapOvr>
  <p:transition advTm="1812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5">
            <a:extLst>
              <a:ext uri="{FF2B5EF4-FFF2-40B4-BE49-F238E27FC236}">
                <a16:creationId xmlns:a16="http://schemas.microsoft.com/office/drawing/2014/main" id="{4F34D315-FDDF-294C-B621-D93F35FE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9" y="332656"/>
            <a:ext cx="4500562" cy="6953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什么是运算符重载</a:t>
            </a:r>
            <a:endParaRPr sz="4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82990442-6E02-C641-BEF2-2F6E532BF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92" y="1556792"/>
            <a:ext cx="1123324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用“</a:t>
            </a:r>
            <a:r>
              <a:rPr lang="en-US" altLang="zh-CN" dirty="0"/>
              <a:t>+”</a:t>
            </a:r>
            <a:r>
              <a:rPr lang="zh-CN" altLang="en-US" dirty="0"/>
              <a:t>、“</a:t>
            </a:r>
            <a:r>
              <a:rPr lang="en-US" altLang="zh-CN" dirty="0"/>
              <a:t>-”</a:t>
            </a:r>
            <a:r>
              <a:rPr lang="zh-CN" altLang="en-US" dirty="0"/>
              <a:t>能够实现复数的加减运算吗？</a:t>
            </a:r>
          </a:p>
          <a:p>
            <a:pPr eaLnBrk="1" hangingPunct="1"/>
            <a:r>
              <a:rPr lang="zh-CN" altLang="en-US" dirty="0"/>
              <a:t>实现复数加减运算的方法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tx2"/>
                </a:solidFill>
              </a:rPr>
              <a:t>重载</a:t>
            </a:r>
            <a:r>
              <a:rPr lang="zh-CN" altLang="en-US" dirty="0"/>
              <a:t>“</a:t>
            </a:r>
            <a:r>
              <a:rPr lang="en-US" altLang="zh-CN" dirty="0"/>
              <a:t>+”</a:t>
            </a:r>
            <a:r>
              <a:rPr lang="zh-CN" altLang="en-US" dirty="0"/>
              <a:t>、“</a:t>
            </a:r>
            <a:r>
              <a:rPr lang="en-US" altLang="zh-CN" dirty="0"/>
              <a:t>-”</a:t>
            </a:r>
            <a:r>
              <a:rPr lang="zh-CN" altLang="en-US" dirty="0"/>
              <a:t>运算符</a:t>
            </a:r>
            <a:endParaRPr lang="en-US" altLang="zh-CN" dirty="0"/>
          </a:p>
          <a:p>
            <a:pPr eaLnBrk="1" hangingPunct="1"/>
            <a:r>
              <a:rPr lang="zh-CN" altLang="en-US" dirty="0"/>
              <a:t>运算符重载是对</a:t>
            </a:r>
            <a:r>
              <a:rPr lang="zh-CN" altLang="en-US" dirty="0">
                <a:solidFill>
                  <a:srgbClr val="FF0000"/>
                </a:solidFill>
              </a:rPr>
              <a:t>已有的运算符</a:t>
            </a:r>
            <a:r>
              <a:rPr lang="zh-CN" altLang="en-US" dirty="0"/>
              <a:t>赋予多重含义，使同一个运算符作用于不同类型的数据时导致不同的行为。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767970"/>
      </p:ext>
    </p:extLst>
  </p:cSld>
  <p:clrMapOvr>
    <a:masterClrMapping/>
  </p:clrMapOvr>
  <p:transition advTm="1812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内容占位符 2">
            <a:extLst>
              <a:ext uri="{FF2B5EF4-FFF2-40B4-BE49-F238E27FC236}">
                <a16:creationId xmlns:a16="http://schemas.microsoft.com/office/drawing/2014/main" id="{03D2B07B-71F4-5B46-B338-8540C48B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371600"/>
            <a:ext cx="11161240" cy="41148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/>
              <a:t>C++ </a:t>
            </a:r>
            <a:r>
              <a:rPr lang="zh-CN" altLang="en-US" dirty="0"/>
              <a:t>几乎可以重载全部的运算符，但</a:t>
            </a:r>
            <a:r>
              <a:rPr lang="zh-CN" altLang="en-US" b="1" dirty="0">
                <a:solidFill>
                  <a:srgbClr val="FF0000"/>
                </a:solidFill>
              </a:rPr>
              <a:t>只能够重载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中已经有的运算符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重载之后运算符的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结合性</a:t>
            </a:r>
            <a:r>
              <a:rPr lang="zh-CN" altLang="en-US" dirty="0"/>
              <a:t>都不会改变，</a:t>
            </a:r>
            <a:r>
              <a:rPr lang="zh-CN" altLang="en-US" dirty="0">
                <a:solidFill>
                  <a:srgbClr val="FF0000"/>
                </a:solidFill>
              </a:rPr>
              <a:t>操作数个数</a:t>
            </a:r>
            <a:r>
              <a:rPr lang="zh-CN" altLang="en-US" dirty="0"/>
              <a:t>也不会改变</a:t>
            </a:r>
          </a:p>
          <a:p>
            <a:pPr eaLnBrk="1" hangingPunct="1">
              <a:defRPr/>
            </a:pPr>
            <a:r>
              <a:rPr lang="zh-CN" altLang="en-US" dirty="0"/>
              <a:t>运算符重载是针对新类型数据的实际需要，对原有运算符进行适当的改造</a:t>
            </a:r>
          </a:p>
          <a:p>
            <a:pPr eaLnBrk="1" hangingPunct="1">
              <a:defRPr/>
            </a:pPr>
            <a:r>
              <a:rPr lang="zh-CN" altLang="en-US" dirty="0"/>
              <a:t>两种重载方式：重载为</a:t>
            </a:r>
            <a:r>
              <a:rPr lang="zh-CN" altLang="en-US" dirty="0">
                <a:solidFill>
                  <a:srgbClr val="FF0000"/>
                </a:solidFill>
              </a:rPr>
              <a:t>类成员函数</a:t>
            </a:r>
            <a:r>
              <a:rPr lang="zh-CN" altLang="en-US" dirty="0"/>
              <a:t>和重载为</a:t>
            </a:r>
            <a:r>
              <a:rPr lang="zh-CN" altLang="en-US" dirty="0">
                <a:solidFill>
                  <a:srgbClr val="FF0000"/>
                </a:solidFill>
              </a:rPr>
              <a:t>友元函数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重载运算符的函数</a:t>
            </a:r>
            <a:r>
              <a:rPr lang="zh-CN" altLang="en-US" dirty="0">
                <a:solidFill>
                  <a:srgbClr val="FF0000"/>
                </a:solidFill>
              </a:rPr>
              <a:t>不能有默认的参数</a:t>
            </a:r>
            <a:r>
              <a:rPr lang="zh-CN" altLang="en-US" dirty="0"/>
              <a:t>，否则就改变了运算符参数的个数</a:t>
            </a: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17E02F1B-7F32-6748-AA69-5B2DF23C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运算符重载规则</a:t>
            </a:r>
            <a:endParaRPr sz="4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内容占位符 2">
            <a:extLst>
              <a:ext uri="{FF2B5EF4-FFF2-40B4-BE49-F238E27FC236}">
                <a16:creationId xmlns:a16="http://schemas.microsoft.com/office/drawing/2014/main" id="{9C58121F-2E59-0D4B-80F7-6D7605B87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72046"/>
            <a:ext cx="7983537" cy="136842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C++</a:t>
            </a:r>
            <a:r>
              <a:rPr lang="zh-CN" altLang="en-US" sz="2400" dirty="0"/>
              <a:t>中可以被重载的操作符：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94F2294F-2C42-9A48-BAEE-DC44C678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19" y="1715683"/>
            <a:ext cx="9753675" cy="293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内容占位符 2">
            <a:extLst>
              <a:ext uri="{FF2B5EF4-FFF2-40B4-BE49-F238E27FC236}">
                <a16:creationId xmlns:a16="http://schemas.microsoft.com/office/drawing/2014/main" id="{96C0134D-AE30-1F4E-A40E-636BD6C9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019" y="4652964"/>
            <a:ext cx="9753675" cy="187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800100" indent="-3429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400" b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中不能被重载的操作符：</a:t>
            </a:r>
            <a:r>
              <a:rPr lang="zh-CN" altLang="en-US" sz="2400" b="0" dirty="0">
                <a:solidFill>
                  <a:srgbClr val="FF0000"/>
                </a:solidFill>
              </a:rPr>
              <a:t> 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0" dirty="0">
                <a:solidFill>
                  <a:schemeClr val="tx1"/>
                </a:solidFill>
              </a:rPr>
              <a:t>“</a:t>
            </a:r>
            <a:r>
              <a:rPr lang="en-US" altLang="zh-CN" sz="2400" b="0" dirty="0">
                <a:solidFill>
                  <a:schemeClr val="tx1"/>
                </a:solidFill>
              </a:rPr>
              <a:t>.”</a:t>
            </a:r>
            <a:r>
              <a:rPr lang="zh-CN" altLang="en-US" sz="2400" b="0" dirty="0">
                <a:solidFill>
                  <a:schemeClr val="tx1"/>
                </a:solidFill>
              </a:rPr>
              <a:t>、“</a:t>
            </a:r>
            <a:r>
              <a:rPr lang="en-US" altLang="zh-CN" sz="2400" b="0" dirty="0">
                <a:solidFill>
                  <a:schemeClr val="tx1"/>
                </a:solidFill>
              </a:rPr>
              <a:t>.*”</a:t>
            </a:r>
            <a:r>
              <a:rPr lang="zh-CN" altLang="en-US" sz="2400" b="0" dirty="0">
                <a:solidFill>
                  <a:schemeClr val="tx1"/>
                </a:solidFill>
              </a:rPr>
              <a:t>、“</a:t>
            </a:r>
            <a:r>
              <a:rPr lang="en-US" altLang="zh-CN" sz="2400" b="0" dirty="0">
                <a:solidFill>
                  <a:schemeClr val="tx1"/>
                </a:solidFill>
              </a:rPr>
              <a:t>::”</a:t>
            </a:r>
            <a:r>
              <a:rPr lang="zh-CN" altLang="en-US" sz="2400" b="0" dirty="0">
                <a:solidFill>
                  <a:schemeClr val="tx1"/>
                </a:solidFill>
              </a:rPr>
              <a:t>、“</a:t>
            </a:r>
            <a:r>
              <a:rPr lang="en-US" altLang="zh-CN" sz="2400" b="0" dirty="0">
                <a:solidFill>
                  <a:schemeClr val="tx1"/>
                </a:solidFill>
              </a:rPr>
              <a:t>? :”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要求，重载时，赋值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”=“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、下标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”[]”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、调用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”()”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和成员访问箭头</a:t>
            </a:r>
            <a:r>
              <a:rPr lang="en-US" altLang="zh-CN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”-&gt;”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操作符</a:t>
            </a:r>
            <a:r>
              <a:rPr lang="zh-CN" altLang="en-US" sz="2400" b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必须被重载为类的成员函数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400" b="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A2F7F1-3A1D-7548-B975-EF0B84D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运算符重载规则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内容占位符 2">
            <a:extLst>
              <a:ext uri="{FF2B5EF4-FFF2-40B4-BE49-F238E27FC236}">
                <a16:creationId xmlns:a16="http://schemas.microsoft.com/office/drawing/2014/main" id="{5110B4B6-334E-594F-82E6-4D6356D5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08720"/>
            <a:ext cx="11089232" cy="505075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声明形式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函数类型  类名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>
                <a:solidFill>
                  <a:srgbClr val="FF0000"/>
                </a:solidFill>
              </a:rPr>
              <a:t>operator </a:t>
            </a:r>
            <a:r>
              <a:rPr lang="zh-CN" altLang="en-US" dirty="0">
                <a:solidFill>
                  <a:srgbClr val="FF0000"/>
                </a:solidFill>
              </a:rPr>
              <a:t>运算符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形参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......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defRPr/>
            </a:pPr>
            <a:r>
              <a:rPr lang="zh-CN" altLang="en-US" dirty="0"/>
              <a:t>重载为类成员函数时  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参数个数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原操作数个数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r>
              <a:rPr lang="en-US" altLang="zh-CN" dirty="0"/>
              <a:t>	</a:t>
            </a:r>
            <a:r>
              <a:rPr lang="zh-CN" altLang="en-US" dirty="0"/>
              <a:t>（后置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除外）</a:t>
            </a:r>
          </a:p>
          <a:p>
            <a:pPr eaLnBrk="1" hangingPunct="1">
              <a:defRPr/>
            </a:pPr>
            <a:r>
              <a:rPr lang="zh-CN" altLang="en-US" dirty="0"/>
              <a:t>重载为非成员函数时  </a:t>
            </a:r>
            <a:r>
              <a:rPr lang="zh-CN" altLang="en-US" dirty="0">
                <a:solidFill>
                  <a:srgbClr val="0000FF"/>
                </a:solidFill>
              </a:rPr>
              <a:t>参数个数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原操作数个数</a:t>
            </a:r>
            <a:r>
              <a:rPr lang="zh-CN" altLang="en-US" dirty="0"/>
              <a:t>，且至少应该有一个</a:t>
            </a:r>
            <a:r>
              <a:rPr lang="zh-CN" altLang="en-US" dirty="0">
                <a:solidFill>
                  <a:srgbClr val="FF0000"/>
                </a:solidFill>
              </a:rPr>
              <a:t>自定义类型的形参</a:t>
            </a:r>
            <a:endParaRPr lang="zh-CN" altLang="en-US" dirty="0"/>
          </a:p>
        </p:txBody>
      </p:sp>
      <p:sp>
        <p:nvSpPr>
          <p:cNvPr id="14342" name="AutoShape 3148">
            <a:extLst>
              <a:ext uri="{FF2B5EF4-FFF2-40B4-BE49-F238E27FC236}">
                <a16:creationId xmlns:a16="http://schemas.microsoft.com/office/drawing/2014/main" id="{C5E0C744-BC9A-9A49-8F7A-99FC9EC1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318" y="2670969"/>
            <a:ext cx="2519363" cy="647700"/>
          </a:xfrm>
          <a:prstGeom prst="wedgeRoundRectCallout">
            <a:avLst>
              <a:gd name="adj1" fmla="val -50157"/>
              <a:gd name="adj2" fmla="val -159356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运算符前后可以有空格，也可以没有空格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381839-E046-3E4C-8C48-32455732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运算符重载为成员函数</a:t>
            </a:r>
          </a:p>
        </p:txBody>
      </p:sp>
    </p:spTree>
    <p:custDataLst>
      <p:tags r:id="rId1"/>
    </p:custDataLst>
  </p:cSld>
  <p:clrMapOvr>
    <a:masterClrMapping/>
  </p:clrMapOvr>
  <p:transition advTm="1812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9F43F7DE-2038-4645-A1BE-D60EDDC7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44675"/>
            <a:ext cx="11449272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/>
              <a:t>双目运算符 </a:t>
            </a:r>
            <a:r>
              <a:rPr lang="en-US" altLang="zh-CN" dirty="0"/>
              <a:t>B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如果要重载 </a:t>
            </a:r>
            <a:r>
              <a:rPr lang="en-US" altLang="zh-CN" dirty="0"/>
              <a:t>B </a:t>
            </a:r>
            <a:r>
              <a:rPr lang="zh-CN" altLang="en-US" dirty="0"/>
              <a:t>为类成员函数，使之能够实现表达式 </a:t>
            </a:r>
            <a:r>
              <a:rPr lang="en-US" altLang="zh-CN" dirty="0">
                <a:solidFill>
                  <a:schemeClr val="tx2"/>
                </a:solidFill>
              </a:rPr>
              <a:t>oprd1 B oprd2</a:t>
            </a:r>
            <a:r>
              <a:rPr lang="zh-CN" altLang="en-US" dirty="0"/>
              <a:t>，</a:t>
            </a:r>
            <a:r>
              <a:rPr lang="zh-CN" altLang="en-US" u="sng" dirty="0"/>
              <a:t>其中</a:t>
            </a:r>
            <a:r>
              <a:rPr lang="en-US" altLang="en-US" u="sng" dirty="0"/>
              <a:t> </a:t>
            </a:r>
            <a:r>
              <a:rPr lang="en-US" altLang="zh-CN" u="sng" dirty="0"/>
              <a:t>oprd1 </a:t>
            </a:r>
            <a:r>
              <a:rPr lang="zh-CN" altLang="en-US" u="sng" dirty="0"/>
              <a:t>为</a:t>
            </a:r>
            <a:r>
              <a:rPr lang="en-US" altLang="zh-CN" u="sng" dirty="0"/>
              <a:t>A </a:t>
            </a:r>
            <a:r>
              <a:rPr lang="zh-CN" altLang="en-US" u="sng" dirty="0"/>
              <a:t>类对象</a:t>
            </a:r>
            <a:r>
              <a:rPr lang="zh-CN" altLang="en-US" dirty="0"/>
              <a:t>，则 </a:t>
            </a:r>
            <a:r>
              <a:rPr lang="en-US" altLang="zh-CN" dirty="0"/>
              <a:t>B </a:t>
            </a:r>
            <a:r>
              <a:rPr lang="zh-CN" altLang="en-US" dirty="0"/>
              <a:t>应被重载为 </a:t>
            </a:r>
            <a:r>
              <a:rPr lang="en-US" altLang="zh-CN" dirty="0"/>
              <a:t>A </a:t>
            </a:r>
            <a:r>
              <a:rPr lang="zh-CN" altLang="en-US" dirty="0"/>
              <a:t>类的成员函数，形参类型应该是 </a:t>
            </a:r>
            <a:r>
              <a:rPr lang="en-US" altLang="zh-CN" dirty="0">
                <a:solidFill>
                  <a:schemeClr val="tx2"/>
                </a:solidFill>
              </a:rPr>
              <a:t>oprd2</a:t>
            </a:r>
            <a:r>
              <a:rPr lang="en-US" altLang="zh-CN" dirty="0"/>
              <a:t> </a:t>
            </a:r>
            <a:r>
              <a:rPr lang="zh-CN" altLang="en-US" dirty="0"/>
              <a:t>所属的类型。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经重载后，</a:t>
            </a:r>
            <a:r>
              <a:rPr lang="zh-CN" altLang="en-US" u="sng" dirty="0"/>
              <a:t>表达式</a:t>
            </a:r>
            <a:r>
              <a:rPr lang="en-US" altLang="en-US" u="sng" dirty="0"/>
              <a:t> </a:t>
            </a:r>
            <a:r>
              <a:rPr lang="en-US" altLang="zh-CN" u="sng" dirty="0">
                <a:solidFill>
                  <a:schemeClr val="tx2"/>
                </a:solidFill>
              </a:rPr>
              <a:t>oprd1 B oprd2</a:t>
            </a:r>
            <a:r>
              <a:rPr lang="en-US" altLang="zh-CN" u="sng" dirty="0"/>
              <a:t> </a:t>
            </a:r>
            <a:r>
              <a:rPr lang="zh-CN" altLang="en-US" u="sng" dirty="0"/>
              <a:t>相当于 </a:t>
            </a:r>
            <a:r>
              <a:rPr lang="en-US" altLang="zh-CN" u="sng" dirty="0">
                <a:solidFill>
                  <a:schemeClr val="tx2"/>
                </a:solidFill>
              </a:rPr>
              <a:t>oprd1.operator B(oprd2)</a:t>
            </a:r>
            <a:endParaRPr lang="en-US" altLang="zh-CN" u="sng" dirty="0">
              <a:solidFill>
                <a:schemeClr val="folHlink"/>
              </a:solidFill>
            </a:endParaRPr>
          </a:p>
        </p:txBody>
      </p:sp>
      <p:sp>
        <p:nvSpPr>
          <p:cNvPr id="15366" name="AutoShape 3148">
            <a:extLst>
              <a:ext uri="{FF2B5EF4-FFF2-40B4-BE49-F238E27FC236}">
                <a16:creationId xmlns:a16="http://schemas.microsoft.com/office/drawing/2014/main" id="{ECC9B19B-B12C-4149-8EDB-CE5EE694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5949950"/>
            <a:ext cx="2519363" cy="647700"/>
          </a:xfrm>
          <a:prstGeom prst="wedgeRoundRectCallout">
            <a:avLst>
              <a:gd name="adj1" fmla="val 23556"/>
              <a:gd name="adj2" fmla="val -219861"/>
              <a:gd name="adj3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ts val="375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这是理解和应用函数重载的关键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7CACB0-5B1D-9145-BD50-1238FC6C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运算符重载为成员函数</a:t>
            </a:r>
          </a:p>
        </p:txBody>
      </p:sp>
    </p:spTree>
    <p:custDataLst>
      <p:tags r:id="rId1"/>
    </p:custDataLst>
  </p:cSld>
  <p:clrMapOvr>
    <a:masterClrMapping/>
  </p:clrMapOvr>
  <p:transition advTm="1812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2">
            <a:extLst>
              <a:ext uri="{FF2B5EF4-FFF2-40B4-BE49-F238E27FC236}">
                <a16:creationId xmlns:a16="http://schemas.microsoft.com/office/drawing/2014/main" id="{0036CA72-80B9-0F42-B151-B359CEE6F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85176" cy="476272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 将“</a:t>
            </a:r>
            <a:r>
              <a:rPr lang="en-US" altLang="zh-CN" dirty="0"/>
              <a:t>+”</a:t>
            </a:r>
            <a:r>
              <a:rPr lang="zh-CN" altLang="en-US" dirty="0"/>
              <a:t>、“</a:t>
            </a:r>
            <a:r>
              <a:rPr lang="en-US" altLang="zh-CN" dirty="0"/>
              <a:t>-”</a:t>
            </a:r>
            <a:r>
              <a:rPr lang="zh-CN" altLang="en-US" dirty="0"/>
              <a:t>运算重载为复数类的成员函数。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  规则</a:t>
            </a:r>
            <a:r>
              <a:rPr lang="en-US" altLang="zh-CN" dirty="0"/>
              <a:t>: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实部和虚部分别相加减。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  操作数</a:t>
            </a:r>
            <a:r>
              <a:rPr lang="en-US" altLang="zh-CN" dirty="0"/>
              <a:t>: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两个操作数都是复数类的对象。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06A3D4-F236-8244-AF43-F50BB5D6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例：复数类加减法运算符重载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66E0C-374C-3E41-9DFC-2C66F76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例：复数类加减法运算符重载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D93083-0CB2-1545-922A-251956BDFE0C}"/>
              </a:ext>
            </a:extLst>
          </p:cNvPr>
          <p:cNvSpPr/>
          <p:nvPr/>
        </p:nvSpPr>
        <p:spPr>
          <a:xfrm>
            <a:off x="469268" y="931353"/>
            <a:ext cx="71389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sz="1800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643820"/>
                </a:solidFill>
                <a:latin typeface="Menlo" panose="020B0609030804020204" pitchFamily="49" charset="0"/>
              </a:rPr>
              <a:t>Complex_hpp</a:t>
            </a:r>
            <a:endParaRPr lang="en-US" altLang="zh-CN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#define </a:t>
            </a:r>
            <a:r>
              <a:rPr lang="en-US" altLang="zh-CN" sz="1800" dirty="0" err="1">
                <a:solidFill>
                  <a:srgbClr val="643820"/>
                </a:solidFill>
                <a:latin typeface="Menlo" panose="020B0609030804020204" pitchFamily="49" charset="0"/>
              </a:rPr>
              <a:t>Complex_hpp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B4F79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altLang="zh-CN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复数类定义</a:t>
            </a:r>
            <a:endParaRPr lang="zh-CN" altLang="en-US" sz="18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    </a:t>
            </a:r>
            <a:r>
              <a:rPr lang="en-US" altLang="zh-CN" sz="1800" dirty="0">
                <a:solidFill>
                  <a:srgbClr val="007400"/>
                </a:solidFill>
                <a:latin typeface="+mj-ea"/>
                <a:ea typeface="+mj-ea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+mj-ea"/>
                <a:ea typeface="+mj-ea"/>
              </a:rPr>
              <a:t>外部接口</a:t>
            </a:r>
            <a:endParaRPr lang="zh-CN" altLang="en-US" sz="1800" dirty="0">
              <a:solidFill>
                <a:srgbClr val="AA0D91"/>
              </a:solidFill>
              <a:latin typeface="+mj-ea"/>
              <a:ea typeface="+mj-ea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        </a:t>
            </a:r>
            <a:r>
              <a:rPr lang="en-US" altLang="zh-CN" sz="1800" dirty="0">
                <a:solidFill>
                  <a:srgbClr val="007400"/>
                </a:solidFill>
                <a:latin typeface="+mj-ea"/>
                <a:ea typeface="+mj-ea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+mj-ea"/>
                <a:ea typeface="+mj-ea"/>
              </a:rPr>
              <a:t>构造函数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r = 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运算符</a:t>
            </a:r>
            <a:r>
              <a:rPr lang="en-US" altLang="zh-CN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+</a:t>
            </a:r>
            <a:r>
              <a:rPr lang="zh-CN" altLang="en-US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重载成员函数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3F6E74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+ 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c2)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运算符</a:t>
            </a:r>
            <a:r>
              <a:rPr lang="en-US" altLang="zh-CN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-</a:t>
            </a:r>
            <a:r>
              <a:rPr lang="zh-CN" altLang="en-US" sz="1800" dirty="0">
                <a:solidFill>
                  <a:srgbClr val="0074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重载成员函数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3F6E74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- 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c2)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输出复数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    </a:t>
            </a:r>
            <a:r>
              <a:rPr lang="en-US" altLang="zh-CN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私有数据成员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latin typeface="+mn-ea"/>
                <a:ea typeface="+mn-ea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+mn-ea"/>
                <a:ea typeface="+mn-ea"/>
              </a:rPr>
              <a:t>复数实部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latin typeface="Menlo" panose="020B0609030804020204" pitchFamily="49" charset="0"/>
              </a:rPr>
              <a:t>m_real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复数虚部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latin typeface="Menlo" panose="020B0609030804020204" pitchFamily="49" charset="0"/>
              </a:rPr>
              <a:t>m_imag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#endif </a:t>
            </a:r>
            <a:r>
              <a:rPr lang="en-US" altLang="zh-CN" sz="1800" dirty="0">
                <a:solidFill>
                  <a:srgbClr val="007400"/>
                </a:solidFill>
                <a:latin typeface="Menlo" panose="020B0609030804020204" pitchFamily="49" charset="0"/>
              </a:rPr>
              <a:t>/* </a:t>
            </a:r>
            <a:r>
              <a:rPr lang="en-US" altLang="zh-CN" sz="1800" dirty="0" err="1">
                <a:solidFill>
                  <a:srgbClr val="007400"/>
                </a:solidFill>
                <a:latin typeface="Menlo" panose="020B0609030804020204" pitchFamily="49" charset="0"/>
              </a:rPr>
              <a:t>Complex_hpp</a:t>
            </a:r>
            <a:r>
              <a:rPr lang="en-US" altLang="zh-CN" sz="1800" dirty="0">
                <a:solidFill>
                  <a:srgbClr val="007400"/>
                </a:solidFill>
                <a:latin typeface="Menlo" panose="020B0609030804020204" pitchFamily="49" charset="0"/>
              </a:rPr>
              <a:t> */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1C611-6806-BD45-AE45-B0F40949E856}"/>
              </a:ext>
            </a:extLst>
          </p:cNvPr>
          <p:cNvSpPr txBox="1"/>
          <p:nvPr/>
        </p:nvSpPr>
        <p:spPr>
          <a:xfrm>
            <a:off x="4757456" y="4437112"/>
            <a:ext cx="6564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运算符：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返回值为什么是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为什么有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后缀？</a:t>
            </a:r>
          </a:p>
        </p:txBody>
      </p:sp>
    </p:spTree>
    <p:custDataLst>
      <p:tags r:id="rId1"/>
    </p:custDataLst>
  </p:cSld>
  <p:clrMapOvr>
    <a:masterClrMapping/>
  </p:clrMapOvr>
  <p:transition advTm="1812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66E0C-374C-3E41-9DFC-2C66F76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例：复数类加减法运算符重载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6301BC-8E76-4F40-909D-2C49CD4DED3B}"/>
              </a:ext>
            </a:extLst>
          </p:cNvPr>
          <p:cNvSpPr/>
          <p:nvPr/>
        </p:nvSpPr>
        <p:spPr>
          <a:xfrm>
            <a:off x="866670" y="908720"/>
            <a:ext cx="113253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Complex.hpp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&lt;iostream&gt;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iomanip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namespace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构造函数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r,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r;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+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重载成员函数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+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</a:t>
            </a: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c2)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-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重载成员函数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</a:t>
            </a: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2)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输出复数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display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()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{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 err="1">
                <a:solidFill>
                  <a:srgbClr val="2E0D6E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setiosflags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showpos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&lt;&lt;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0" dirty="0" err="1">
                <a:solidFill>
                  <a:srgbClr val="2E0D6E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841427"/>
      </p:ext>
    </p:extLst>
  </p:cSld>
  <p:clrMapOvr>
    <a:masterClrMapping/>
  </p:clrMapOvr>
  <p:transition advTm="18128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4|48.1|0|86.6|16.6"/>
</p:tagLst>
</file>

<file path=ppt/theme/theme1.xml><?xml version="1.0" encoding="utf-8"?>
<a:theme xmlns:a="http://schemas.openxmlformats.org/drawingml/2006/main" name="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" id="{57AE9C31-DA18-8A4E-9216-0F095F80C976}" vid="{3ED86784-0037-CC48-B7AC-8818BC98F15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28755</TotalTime>
  <Words>2306</Words>
  <Application>Microsoft Macintosh PowerPoint</Application>
  <PresentationFormat>宽屏</PresentationFormat>
  <Paragraphs>216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DengXian Light</vt:lpstr>
      <vt:lpstr>Times New Roman</vt:lpstr>
      <vt:lpstr>隶书</vt:lpstr>
      <vt:lpstr>Arial</vt:lpstr>
      <vt:lpstr>Tahoma</vt:lpstr>
      <vt:lpstr>Menlo</vt:lpstr>
      <vt:lpstr>等线</vt:lpstr>
      <vt:lpstr>等线</vt:lpstr>
      <vt:lpstr>微软雅黑</vt:lpstr>
      <vt:lpstr>黑体</vt:lpstr>
      <vt:lpstr>Wingdings</vt:lpstr>
      <vt:lpstr>Calibri</vt:lpstr>
      <vt:lpstr>微软雅黑</vt:lpstr>
      <vt:lpstr>DengXian Light</vt:lpstr>
      <vt:lpstr>맑은 고딕</vt:lpstr>
      <vt:lpstr>C</vt:lpstr>
      <vt:lpstr>第13周 运算符重载</vt:lpstr>
      <vt:lpstr>什么是运算符重载</vt:lpstr>
      <vt:lpstr>运算符重载规则</vt:lpstr>
      <vt:lpstr>运算符重载规则</vt:lpstr>
      <vt:lpstr>运算符重载为成员函数</vt:lpstr>
      <vt:lpstr>运算符重载为成员函数</vt:lpstr>
      <vt:lpstr>例：复数类加减法运算符重载</vt:lpstr>
      <vt:lpstr>例：复数类加减法运算符重载</vt:lpstr>
      <vt:lpstr>例：复数类加减法运算符重载</vt:lpstr>
      <vt:lpstr>运算符重载为成员函数</vt:lpstr>
      <vt:lpstr>运算符重载为成员函数</vt:lpstr>
      <vt:lpstr>例：前、后自增运算符重载为成员函数</vt:lpstr>
      <vt:lpstr>运算符重载为非成员函数</vt:lpstr>
      <vt:lpstr>运算符重载为非成员函数</vt:lpstr>
      <vt:lpstr>以友元函数形式重载Complex的加减法运算和&lt;&lt;”运算符</vt:lpstr>
      <vt:lpstr>以友元函数形式重载Complex的加减法运算和&lt;&lt;”运算符</vt:lpstr>
      <vt:lpstr>以友元函数形式重载Complex的加减法运算和&lt;&lt;”运算符</vt:lpstr>
    </vt:vector>
  </TitlesOfParts>
  <Company>정윤주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Jingtao FAN</cp:lastModifiedBy>
  <cp:revision>1320</cp:revision>
  <dcterms:created xsi:type="dcterms:W3CDTF">2001-07-18T23:57:34Z</dcterms:created>
  <dcterms:modified xsi:type="dcterms:W3CDTF">2020-12-09T08:55:34Z</dcterms:modified>
</cp:coreProperties>
</file>