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</p:sldMasterIdLst>
  <p:notesMasterIdLst>
    <p:notesMasterId r:id="rId22"/>
  </p:notesMasterIdLst>
  <p:sldIdLst>
    <p:sldId id="356" r:id="rId4"/>
    <p:sldId id="358" r:id="rId5"/>
    <p:sldId id="357" r:id="rId6"/>
    <p:sldId id="359" r:id="rId7"/>
    <p:sldId id="366" r:id="rId8"/>
    <p:sldId id="371" r:id="rId9"/>
    <p:sldId id="376" r:id="rId10"/>
    <p:sldId id="367" r:id="rId11"/>
    <p:sldId id="372" r:id="rId12"/>
    <p:sldId id="368" r:id="rId13"/>
    <p:sldId id="373" r:id="rId14"/>
    <p:sldId id="369" r:id="rId15"/>
    <p:sldId id="377" r:id="rId16"/>
    <p:sldId id="380" r:id="rId17"/>
    <p:sldId id="379" r:id="rId18"/>
    <p:sldId id="370" r:id="rId19"/>
    <p:sldId id="375" r:id="rId20"/>
    <p:sldId id="3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80C6E"/>
    <a:srgbClr val="692266"/>
    <a:srgbClr val="DEC9FB"/>
    <a:srgbClr val="F7E4FC"/>
    <a:srgbClr val="61106A"/>
    <a:srgbClr val="AC2761"/>
    <a:srgbClr val="862C73"/>
    <a:srgbClr val="9214B4"/>
    <a:srgbClr val="AB17D3"/>
    <a:srgbClr val="3C6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378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4938-860B-40A8-9DE6-812BAC971F07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B2CD-2A9E-4DF6-82E8-63C03AA850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3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3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19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3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7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8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49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8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DB1EA-3FAC-41CE-A40B-EE2C07A6057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2022/1/14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2140-CB71-4442-8529-49571E635128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1.jpe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1.jpeg"/><Relationship Id="rId9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1.jpe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hyperlink" Target="https://b23.tv/19SlOnr" TargetMode="Externa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344338" y="2300967"/>
            <a:ext cx="1157988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《</a:t>
            </a:r>
            <a:r>
              <a:rPr lang="zh-CN" altLang="en-US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京昆名剧赏析</a:t>
            </a: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》</a:t>
            </a:r>
            <a:endParaRPr lang="en-US" altLang="zh-CN" sz="66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  <a:p>
            <a:pPr lvl="0">
              <a:defRPr/>
            </a:pPr>
            <a:r>
              <a:rPr lang="en-US" altLang="zh-CN" sz="6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                  </a:t>
            </a:r>
            <a:r>
              <a:rPr lang="en-US" altLang="zh-CN" sz="4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——</a:t>
            </a:r>
            <a:r>
              <a:rPr lang="zh-CN" altLang="en-US" sz="4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四郎探母 回令（回关）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762B7C-BA40-4BF1-A5DB-75A4F4BF89D3}"/>
              </a:ext>
            </a:extLst>
          </p:cNvPr>
          <p:cNvGrpSpPr/>
          <p:nvPr/>
        </p:nvGrpSpPr>
        <p:grpSpPr>
          <a:xfrm>
            <a:off x="-6721265" y="724706"/>
            <a:ext cx="18785954" cy="9463205"/>
            <a:chOff x="-6721265" y="724706"/>
            <a:chExt cx="18785954" cy="9463205"/>
          </a:xfrm>
        </p:grpSpPr>
        <p:grpSp>
          <p:nvGrpSpPr>
            <p:cNvPr id="36" name="图形 10"/>
            <p:cNvGrpSpPr/>
            <p:nvPr/>
          </p:nvGrpSpPr>
          <p:grpSpPr>
            <a:xfrm rot="1911398" flipH="1">
              <a:off x="-6721265" y="724706"/>
              <a:ext cx="18785954" cy="9463205"/>
              <a:chOff x="1364551" y="1662116"/>
              <a:chExt cx="9464325" cy="3530151"/>
            </a:xfrm>
            <a:noFill/>
          </p:grpSpPr>
          <p:sp>
            <p:nvSpPr>
              <p:cNvPr id="37" name="任意多边形: 形状 36"/>
              <p:cNvSpPr/>
              <p:nvPr/>
            </p:nvSpPr>
            <p:spPr>
              <a:xfrm>
                <a:off x="1364551" y="3777993"/>
                <a:ext cx="9464325" cy="1414274"/>
              </a:xfrm>
              <a:custGeom>
                <a:avLst/>
                <a:gdLst>
                  <a:gd name="connsiteX0" fmla="*/ 0 w 9464325"/>
                  <a:gd name="connsiteY0" fmla="*/ 1414275 h 1414274"/>
                  <a:gd name="connsiteX1" fmla="*/ 3078766 w 9464325"/>
                  <a:gd name="connsiteY1" fmla="*/ 426056 h 1414274"/>
                  <a:gd name="connsiteX2" fmla="*/ 6081522 w 9464325"/>
                  <a:gd name="connsiteY2" fmla="*/ 920213 h 1414274"/>
                  <a:gd name="connsiteX3" fmla="*/ 9464326 w 9464325"/>
                  <a:gd name="connsiteY3" fmla="*/ 46008 h 141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4325" h="1414274">
                    <a:moveTo>
                      <a:pt x="0" y="1414275"/>
                    </a:moveTo>
                    <a:cubicBezTo>
                      <a:pt x="0" y="1414275"/>
                      <a:pt x="1824419" y="312042"/>
                      <a:pt x="3078766" y="426056"/>
                    </a:cubicBezTo>
                    <a:cubicBezTo>
                      <a:pt x="4184618" y="526545"/>
                      <a:pt x="4763834" y="1160910"/>
                      <a:pt x="6081522" y="920213"/>
                    </a:cubicBezTo>
                    <a:cubicBezTo>
                      <a:pt x="7029831" y="746953"/>
                      <a:pt x="8235410" y="-220025"/>
                      <a:pt x="9464326" y="46008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1385887" y="3686296"/>
                <a:ext cx="9428702" cy="1351094"/>
              </a:xfrm>
              <a:custGeom>
                <a:avLst/>
                <a:gdLst>
                  <a:gd name="connsiteX0" fmla="*/ 0 w 9428702"/>
                  <a:gd name="connsiteY0" fmla="*/ 1351095 h 1351094"/>
                  <a:gd name="connsiteX1" fmla="*/ 3014282 w 9428702"/>
                  <a:gd name="connsiteY1" fmla="*/ 411263 h 1351094"/>
                  <a:gd name="connsiteX2" fmla="*/ 6063139 w 9428702"/>
                  <a:gd name="connsiteY2" fmla="*/ 975619 h 1351094"/>
                  <a:gd name="connsiteX3" fmla="*/ 9428702 w 9428702"/>
                  <a:gd name="connsiteY3" fmla="*/ 43788 h 13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8702" h="1351094">
                    <a:moveTo>
                      <a:pt x="0" y="1351095"/>
                    </a:moveTo>
                    <a:cubicBezTo>
                      <a:pt x="0" y="1351095"/>
                      <a:pt x="1769840" y="284390"/>
                      <a:pt x="3014282" y="411263"/>
                    </a:cubicBezTo>
                    <a:cubicBezTo>
                      <a:pt x="4125754" y="528516"/>
                      <a:pt x="4762024" y="1211934"/>
                      <a:pt x="6063139" y="975619"/>
                    </a:cubicBezTo>
                    <a:cubicBezTo>
                      <a:pt x="7011639" y="803788"/>
                      <a:pt x="8199692" y="-222245"/>
                      <a:pt x="9428702" y="43788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1407128" y="3594367"/>
                <a:ext cx="9392983" cy="1288052"/>
              </a:xfrm>
              <a:custGeom>
                <a:avLst/>
                <a:gdLst>
                  <a:gd name="connsiteX0" fmla="*/ 0 w 9392983"/>
                  <a:gd name="connsiteY0" fmla="*/ 1288053 h 1288052"/>
                  <a:gd name="connsiteX1" fmla="*/ 2949798 w 9392983"/>
                  <a:gd name="connsiteY1" fmla="*/ 396513 h 1288052"/>
                  <a:gd name="connsiteX2" fmla="*/ 6044661 w 9392983"/>
                  <a:gd name="connsiteY2" fmla="*/ 1031163 h 1288052"/>
                  <a:gd name="connsiteX3" fmla="*/ 9392983 w 9392983"/>
                  <a:gd name="connsiteY3" fmla="*/ 41802 h 128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92983" h="1288052">
                    <a:moveTo>
                      <a:pt x="0" y="1288053"/>
                    </a:moveTo>
                    <a:cubicBezTo>
                      <a:pt x="0" y="1288053"/>
                      <a:pt x="1715643" y="252780"/>
                      <a:pt x="2949798" y="396513"/>
                    </a:cubicBezTo>
                    <a:cubicBezTo>
                      <a:pt x="4067270" y="526719"/>
                      <a:pt x="4760119" y="1263002"/>
                      <a:pt x="6044661" y="1031163"/>
                    </a:cubicBezTo>
                    <a:cubicBezTo>
                      <a:pt x="6993446" y="860666"/>
                      <a:pt x="8163973" y="-224327"/>
                      <a:pt x="9392983" y="41802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1428464" y="3502412"/>
                <a:ext cx="9357169" cy="1225130"/>
              </a:xfrm>
              <a:custGeom>
                <a:avLst/>
                <a:gdLst>
                  <a:gd name="connsiteX0" fmla="*/ 0 w 9357169"/>
                  <a:gd name="connsiteY0" fmla="*/ 1225131 h 1225130"/>
                  <a:gd name="connsiteX1" fmla="*/ 2885218 w 9357169"/>
                  <a:gd name="connsiteY1" fmla="*/ 381978 h 1225130"/>
                  <a:gd name="connsiteX2" fmla="*/ 6026182 w 9357169"/>
                  <a:gd name="connsiteY2" fmla="*/ 1086923 h 1225130"/>
                  <a:gd name="connsiteX3" fmla="*/ 9357169 w 9357169"/>
                  <a:gd name="connsiteY3" fmla="*/ 39935 h 122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7169" h="1225130">
                    <a:moveTo>
                      <a:pt x="0" y="1225131"/>
                    </a:moveTo>
                    <a:cubicBezTo>
                      <a:pt x="0" y="1225131"/>
                      <a:pt x="1661255" y="223672"/>
                      <a:pt x="2885218" y="381978"/>
                    </a:cubicBezTo>
                    <a:cubicBezTo>
                      <a:pt x="4008596" y="527330"/>
                      <a:pt x="4758214" y="1314190"/>
                      <a:pt x="6026182" y="1086923"/>
                    </a:cubicBezTo>
                    <a:cubicBezTo>
                      <a:pt x="6975158" y="917855"/>
                      <a:pt x="8128254" y="-226098"/>
                      <a:pt x="9357169" y="39935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1449800" y="3410088"/>
                <a:ext cx="9321545" cy="1180334"/>
              </a:xfrm>
              <a:custGeom>
                <a:avLst/>
                <a:gdLst>
                  <a:gd name="connsiteX0" fmla="*/ 0 w 9321545"/>
                  <a:gd name="connsiteY0" fmla="*/ 1162484 h 1180334"/>
                  <a:gd name="connsiteX1" fmla="*/ 2820734 w 9321545"/>
                  <a:gd name="connsiteY1" fmla="*/ 367717 h 1180334"/>
                  <a:gd name="connsiteX2" fmla="*/ 6007799 w 9321545"/>
                  <a:gd name="connsiteY2" fmla="*/ 1142862 h 1180334"/>
                  <a:gd name="connsiteX3" fmla="*/ 9321546 w 9321545"/>
                  <a:gd name="connsiteY3" fmla="*/ 38248 h 11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21545" h="1180334">
                    <a:moveTo>
                      <a:pt x="0" y="1162484"/>
                    </a:moveTo>
                    <a:cubicBezTo>
                      <a:pt x="0" y="1162484"/>
                      <a:pt x="1606868" y="195125"/>
                      <a:pt x="2820734" y="367717"/>
                    </a:cubicBezTo>
                    <a:cubicBezTo>
                      <a:pt x="3949922" y="528309"/>
                      <a:pt x="4756309" y="1365747"/>
                      <a:pt x="6007799" y="1142862"/>
                    </a:cubicBezTo>
                    <a:cubicBezTo>
                      <a:pt x="6957060" y="975222"/>
                      <a:pt x="8092536" y="-227785"/>
                      <a:pt x="9321546" y="38248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1471040" y="3317886"/>
                <a:ext cx="9285732" cy="1233216"/>
              </a:xfrm>
              <a:custGeom>
                <a:avLst/>
                <a:gdLst>
                  <a:gd name="connsiteX0" fmla="*/ 0 w 9285732"/>
                  <a:gd name="connsiteY0" fmla="*/ 1099808 h 1233216"/>
                  <a:gd name="connsiteX1" fmla="*/ 2756249 w 9285732"/>
                  <a:gd name="connsiteY1" fmla="*/ 353429 h 1233216"/>
                  <a:gd name="connsiteX2" fmla="*/ 5989320 w 9285732"/>
                  <a:gd name="connsiteY2" fmla="*/ 1198869 h 1233216"/>
                  <a:gd name="connsiteX3" fmla="*/ 9285732 w 9285732"/>
                  <a:gd name="connsiteY3" fmla="*/ 36723 h 123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5732" h="1233216">
                    <a:moveTo>
                      <a:pt x="0" y="1099808"/>
                    </a:moveTo>
                    <a:cubicBezTo>
                      <a:pt x="0" y="1099808"/>
                      <a:pt x="1552575" y="166739"/>
                      <a:pt x="2756249" y="353429"/>
                    </a:cubicBezTo>
                    <a:cubicBezTo>
                      <a:pt x="3891344" y="529547"/>
                      <a:pt x="4754499" y="1417277"/>
                      <a:pt x="5989320" y="1198869"/>
                    </a:cubicBezTo>
                    <a:cubicBezTo>
                      <a:pt x="6938772" y="1032562"/>
                      <a:pt x="8056817" y="-229405"/>
                      <a:pt x="9285732" y="36723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1492377" y="3225423"/>
                <a:ext cx="9250108" cy="1286593"/>
              </a:xfrm>
              <a:custGeom>
                <a:avLst/>
                <a:gdLst>
                  <a:gd name="connsiteX0" fmla="*/ 0 w 9250108"/>
                  <a:gd name="connsiteY0" fmla="*/ 1037395 h 1286593"/>
                  <a:gd name="connsiteX1" fmla="*/ 2691765 w 9250108"/>
                  <a:gd name="connsiteY1" fmla="*/ 339402 h 1286593"/>
                  <a:gd name="connsiteX2" fmla="*/ 5970937 w 9250108"/>
                  <a:gd name="connsiteY2" fmla="*/ 1255041 h 1286593"/>
                  <a:gd name="connsiteX3" fmla="*/ 9250109 w 9250108"/>
                  <a:gd name="connsiteY3" fmla="*/ 35269 h 128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50108" h="1286593">
                    <a:moveTo>
                      <a:pt x="0" y="1037395"/>
                    </a:moveTo>
                    <a:cubicBezTo>
                      <a:pt x="0" y="1037395"/>
                      <a:pt x="1498187" y="138901"/>
                      <a:pt x="2691765" y="339402"/>
                    </a:cubicBezTo>
                    <a:cubicBezTo>
                      <a:pt x="3832765" y="531141"/>
                      <a:pt x="4752594" y="1469067"/>
                      <a:pt x="5970937" y="1255041"/>
                    </a:cubicBezTo>
                    <a:cubicBezTo>
                      <a:pt x="6920675" y="1090163"/>
                      <a:pt x="8021098" y="-230764"/>
                      <a:pt x="9250109" y="35269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1513713" y="3132904"/>
                <a:ext cx="9214485" cy="1340243"/>
              </a:xfrm>
              <a:custGeom>
                <a:avLst/>
                <a:gdLst>
                  <a:gd name="connsiteX0" fmla="*/ 0 w 9214485"/>
                  <a:gd name="connsiteY0" fmla="*/ 974942 h 1340243"/>
                  <a:gd name="connsiteX1" fmla="*/ 2627281 w 9214485"/>
                  <a:gd name="connsiteY1" fmla="*/ 325337 h 1340243"/>
                  <a:gd name="connsiteX2" fmla="*/ 5952554 w 9214485"/>
                  <a:gd name="connsiteY2" fmla="*/ 1311270 h 1340243"/>
                  <a:gd name="connsiteX3" fmla="*/ 9214485 w 9214485"/>
                  <a:gd name="connsiteY3" fmla="*/ 33967 h 1340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4485" h="1340243">
                    <a:moveTo>
                      <a:pt x="0" y="974942"/>
                    </a:moveTo>
                    <a:cubicBezTo>
                      <a:pt x="0" y="974942"/>
                      <a:pt x="1443800" y="111120"/>
                      <a:pt x="2627281" y="325337"/>
                    </a:cubicBezTo>
                    <a:cubicBezTo>
                      <a:pt x="3774186" y="532887"/>
                      <a:pt x="4750785" y="1520725"/>
                      <a:pt x="5952554" y="1311270"/>
                    </a:cubicBezTo>
                    <a:cubicBezTo>
                      <a:pt x="6902482" y="1147821"/>
                      <a:pt x="7985474" y="-232161"/>
                      <a:pt x="9214485" y="33967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1535048" y="3040331"/>
                <a:ext cx="9178670" cy="1394298"/>
              </a:xfrm>
              <a:custGeom>
                <a:avLst/>
                <a:gdLst>
                  <a:gd name="connsiteX0" fmla="*/ 0 w 9178670"/>
                  <a:gd name="connsiteY0" fmla="*/ 912638 h 1394298"/>
                  <a:gd name="connsiteX1" fmla="*/ 2562797 w 9178670"/>
                  <a:gd name="connsiteY1" fmla="*/ 311420 h 1394298"/>
                  <a:gd name="connsiteX2" fmla="*/ 5934075 w 9178670"/>
                  <a:gd name="connsiteY2" fmla="*/ 1367648 h 1394298"/>
                  <a:gd name="connsiteX3" fmla="*/ 9178671 w 9178670"/>
                  <a:gd name="connsiteY3" fmla="*/ 32719 h 139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8670" h="1394298">
                    <a:moveTo>
                      <a:pt x="0" y="912638"/>
                    </a:moveTo>
                    <a:cubicBezTo>
                      <a:pt x="0" y="912638"/>
                      <a:pt x="1389412" y="83868"/>
                      <a:pt x="2562797" y="311420"/>
                    </a:cubicBezTo>
                    <a:cubicBezTo>
                      <a:pt x="3715607" y="534972"/>
                      <a:pt x="4748879" y="1572626"/>
                      <a:pt x="5934075" y="1367648"/>
                    </a:cubicBezTo>
                    <a:cubicBezTo>
                      <a:pt x="6884194" y="1205532"/>
                      <a:pt x="7949756" y="-233314"/>
                      <a:pt x="9178671" y="32719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1556289" y="2947464"/>
                <a:ext cx="9142952" cy="1448684"/>
              </a:xfrm>
              <a:custGeom>
                <a:avLst/>
                <a:gdLst>
                  <a:gd name="connsiteX0" fmla="*/ 0 w 9142952"/>
                  <a:gd name="connsiteY0" fmla="*/ 850534 h 1448684"/>
                  <a:gd name="connsiteX1" fmla="*/ 2498217 w 9142952"/>
                  <a:gd name="connsiteY1" fmla="*/ 297703 h 1448684"/>
                  <a:gd name="connsiteX2" fmla="*/ 5915597 w 9142952"/>
                  <a:gd name="connsiteY2" fmla="*/ 1424130 h 1448684"/>
                  <a:gd name="connsiteX3" fmla="*/ 9142953 w 9142952"/>
                  <a:gd name="connsiteY3" fmla="*/ 31575 h 1448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2952" h="1448684">
                    <a:moveTo>
                      <a:pt x="0" y="850534"/>
                    </a:moveTo>
                    <a:cubicBezTo>
                      <a:pt x="0" y="850534"/>
                      <a:pt x="1334929" y="56911"/>
                      <a:pt x="2498217" y="297703"/>
                    </a:cubicBezTo>
                    <a:cubicBezTo>
                      <a:pt x="3656838" y="537448"/>
                      <a:pt x="4746975" y="1624726"/>
                      <a:pt x="5915597" y="1424130"/>
                    </a:cubicBezTo>
                    <a:cubicBezTo>
                      <a:pt x="6866001" y="1263443"/>
                      <a:pt x="7913942" y="-234458"/>
                      <a:pt x="9142953" y="31575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1577625" y="2854784"/>
                <a:ext cx="9107329" cy="1503233"/>
              </a:xfrm>
              <a:custGeom>
                <a:avLst/>
                <a:gdLst>
                  <a:gd name="connsiteX0" fmla="*/ 0 w 9107329"/>
                  <a:gd name="connsiteY0" fmla="*/ 788337 h 1503233"/>
                  <a:gd name="connsiteX1" fmla="*/ 2433733 w 9107329"/>
                  <a:gd name="connsiteY1" fmla="*/ 283893 h 1503233"/>
                  <a:gd name="connsiteX2" fmla="*/ 5897214 w 9107329"/>
                  <a:gd name="connsiteY2" fmla="*/ 1480614 h 1503233"/>
                  <a:gd name="connsiteX3" fmla="*/ 9107329 w 9107329"/>
                  <a:gd name="connsiteY3" fmla="*/ 30528 h 1503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07329" h="1503233">
                    <a:moveTo>
                      <a:pt x="0" y="788337"/>
                    </a:moveTo>
                    <a:cubicBezTo>
                      <a:pt x="0" y="788337"/>
                      <a:pt x="1280541" y="30147"/>
                      <a:pt x="2433733" y="283893"/>
                    </a:cubicBezTo>
                    <a:cubicBezTo>
                      <a:pt x="3598164" y="540116"/>
                      <a:pt x="4745069" y="1676734"/>
                      <a:pt x="5897214" y="1480614"/>
                    </a:cubicBezTo>
                    <a:cubicBezTo>
                      <a:pt x="6847808" y="1321356"/>
                      <a:pt x="7878318" y="-235600"/>
                      <a:pt x="9107329" y="30528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1598961" y="2761788"/>
                <a:ext cx="9071610" cy="1558068"/>
              </a:xfrm>
              <a:custGeom>
                <a:avLst/>
                <a:gdLst>
                  <a:gd name="connsiteX0" fmla="*/ 0 w 9071610"/>
                  <a:gd name="connsiteY0" fmla="*/ 726362 h 1558068"/>
                  <a:gd name="connsiteX1" fmla="*/ 2369248 w 9071610"/>
                  <a:gd name="connsiteY1" fmla="*/ 270210 h 1558068"/>
                  <a:gd name="connsiteX2" fmla="*/ 5878830 w 9071610"/>
                  <a:gd name="connsiteY2" fmla="*/ 1537225 h 1558068"/>
                  <a:gd name="connsiteX3" fmla="*/ 9071610 w 9071610"/>
                  <a:gd name="connsiteY3" fmla="*/ 29513 h 1558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1610" h="1558068">
                    <a:moveTo>
                      <a:pt x="0" y="726362"/>
                    </a:moveTo>
                    <a:cubicBezTo>
                      <a:pt x="0" y="726362"/>
                      <a:pt x="1225963" y="3700"/>
                      <a:pt x="2369248" y="270210"/>
                    </a:cubicBezTo>
                    <a:cubicBezTo>
                      <a:pt x="3539490" y="543006"/>
                      <a:pt x="4743260" y="1728868"/>
                      <a:pt x="5878830" y="1537225"/>
                    </a:cubicBezTo>
                    <a:cubicBezTo>
                      <a:pt x="6829711" y="1379301"/>
                      <a:pt x="7842695" y="-236520"/>
                      <a:pt x="9071610" y="29513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1620202" y="2668806"/>
                <a:ext cx="9035891" cy="1613130"/>
              </a:xfrm>
              <a:custGeom>
                <a:avLst/>
                <a:gdLst>
                  <a:gd name="connsiteX0" fmla="*/ 0 w 9035891"/>
                  <a:gd name="connsiteY0" fmla="*/ 664467 h 1613130"/>
                  <a:gd name="connsiteX1" fmla="*/ 2304764 w 9035891"/>
                  <a:gd name="connsiteY1" fmla="*/ 256702 h 1613130"/>
                  <a:gd name="connsiteX2" fmla="*/ 5860352 w 9035891"/>
                  <a:gd name="connsiteY2" fmla="*/ 1593917 h 1613130"/>
                  <a:gd name="connsiteX3" fmla="*/ 9035891 w 9035891"/>
                  <a:gd name="connsiteY3" fmla="*/ 28578 h 161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35891" h="1613130">
                    <a:moveTo>
                      <a:pt x="0" y="664467"/>
                    </a:moveTo>
                    <a:cubicBezTo>
                      <a:pt x="0" y="664467"/>
                      <a:pt x="1171480" y="-22381"/>
                      <a:pt x="2304764" y="256702"/>
                    </a:cubicBezTo>
                    <a:cubicBezTo>
                      <a:pt x="3480721" y="546262"/>
                      <a:pt x="4741355" y="1781083"/>
                      <a:pt x="5860352" y="1593917"/>
                    </a:cubicBezTo>
                    <a:cubicBezTo>
                      <a:pt x="6811423" y="1437421"/>
                      <a:pt x="7806880" y="-237455"/>
                      <a:pt x="9035891" y="28578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1641538" y="2575939"/>
                <a:ext cx="9000172" cy="1668302"/>
              </a:xfrm>
              <a:custGeom>
                <a:avLst/>
                <a:gdLst>
                  <a:gd name="connsiteX0" fmla="*/ 0 w 9000172"/>
                  <a:gd name="connsiteY0" fmla="*/ 602458 h 1668302"/>
                  <a:gd name="connsiteX1" fmla="*/ 2240280 w 9000172"/>
                  <a:gd name="connsiteY1" fmla="*/ 243080 h 1668302"/>
                  <a:gd name="connsiteX2" fmla="*/ 5841968 w 9000172"/>
                  <a:gd name="connsiteY2" fmla="*/ 1650589 h 1668302"/>
                  <a:gd name="connsiteX3" fmla="*/ 9000172 w 9000172"/>
                  <a:gd name="connsiteY3" fmla="*/ 27719 h 166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00172" h="1668302">
                    <a:moveTo>
                      <a:pt x="0" y="602458"/>
                    </a:moveTo>
                    <a:cubicBezTo>
                      <a:pt x="0" y="602458"/>
                      <a:pt x="1116902" y="-48385"/>
                      <a:pt x="2240280" y="243080"/>
                    </a:cubicBezTo>
                    <a:cubicBezTo>
                      <a:pt x="3421952" y="549689"/>
                      <a:pt x="4739545" y="1833279"/>
                      <a:pt x="5841968" y="1650589"/>
                    </a:cubicBezTo>
                    <a:cubicBezTo>
                      <a:pt x="6793325" y="1495522"/>
                      <a:pt x="7771257" y="-238409"/>
                      <a:pt x="9000172" y="27719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1662874" y="2482864"/>
                <a:ext cx="8964548" cy="1723703"/>
              </a:xfrm>
              <a:custGeom>
                <a:avLst/>
                <a:gdLst>
                  <a:gd name="connsiteX0" fmla="*/ 0 w 8964548"/>
                  <a:gd name="connsiteY0" fmla="*/ 540561 h 1723703"/>
                  <a:gd name="connsiteX1" fmla="*/ 2175796 w 8964548"/>
                  <a:gd name="connsiteY1" fmla="*/ 229570 h 1723703"/>
                  <a:gd name="connsiteX2" fmla="*/ 5823585 w 8964548"/>
                  <a:gd name="connsiteY2" fmla="*/ 1707373 h 1723703"/>
                  <a:gd name="connsiteX3" fmla="*/ 8964549 w 8964548"/>
                  <a:gd name="connsiteY3" fmla="*/ 26878 h 172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64548" h="1723703">
                    <a:moveTo>
                      <a:pt x="0" y="540561"/>
                    </a:moveTo>
                    <a:cubicBezTo>
                      <a:pt x="0" y="540561"/>
                      <a:pt x="1062228" y="-74087"/>
                      <a:pt x="2175796" y="229570"/>
                    </a:cubicBezTo>
                    <a:cubicBezTo>
                      <a:pt x="3363087" y="553420"/>
                      <a:pt x="4737735" y="1885586"/>
                      <a:pt x="5823585" y="1707373"/>
                    </a:cubicBezTo>
                    <a:cubicBezTo>
                      <a:pt x="6775133" y="1553640"/>
                      <a:pt x="7735539" y="-239156"/>
                      <a:pt x="8964549" y="26878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1684115" y="2389726"/>
                <a:ext cx="8928829" cy="1779288"/>
              </a:xfrm>
              <a:custGeom>
                <a:avLst/>
                <a:gdLst>
                  <a:gd name="connsiteX0" fmla="*/ 0 w 8928829"/>
                  <a:gd name="connsiteY0" fmla="*/ 478823 h 1779288"/>
                  <a:gd name="connsiteX1" fmla="*/ 2111216 w 8928829"/>
                  <a:gd name="connsiteY1" fmla="*/ 216218 h 1779288"/>
                  <a:gd name="connsiteX2" fmla="*/ 5805012 w 8928829"/>
                  <a:gd name="connsiteY2" fmla="*/ 1764221 h 1779288"/>
                  <a:gd name="connsiteX3" fmla="*/ 8928830 w 8928829"/>
                  <a:gd name="connsiteY3" fmla="*/ 26099 h 177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829" h="1779288">
                    <a:moveTo>
                      <a:pt x="0" y="478823"/>
                    </a:moveTo>
                    <a:cubicBezTo>
                      <a:pt x="0" y="478823"/>
                      <a:pt x="1007459" y="-99535"/>
                      <a:pt x="2111216" y="216218"/>
                    </a:cubicBezTo>
                    <a:cubicBezTo>
                      <a:pt x="3304032" y="557404"/>
                      <a:pt x="4735735" y="1938053"/>
                      <a:pt x="5805012" y="1764221"/>
                    </a:cubicBezTo>
                    <a:cubicBezTo>
                      <a:pt x="6756940" y="1611917"/>
                      <a:pt x="7699820" y="-239934"/>
                      <a:pt x="8928830" y="26099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1705451" y="2296638"/>
                <a:ext cx="8893016" cy="1834890"/>
              </a:xfrm>
              <a:custGeom>
                <a:avLst/>
                <a:gdLst>
                  <a:gd name="connsiteX0" fmla="*/ 0 w 8893016"/>
                  <a:gd name="connsiteY0" fmla="*/ 416939 h 1834890"/>
                  <a:gd name="connsiteX1" fmla="*/ 2046732 w 8893016"/>
                  <a:gd name="connsiteY1" fmla="*/ 202722 h 1834890"/>
                  <a:gd name="connsiteX2" fmla="*/ 5786628 w 8893016"/>
                  <a:gd name="connsiteY2" fmla="*/ 1821019 h 1834890"/>
                  <a:gd name="connsiteX3" fmla="*/ 8893016 w 8893016"/>
                  <a:gd name="connsiteY3" fmla="*/ 25366 h 1834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3016" h="1834890">
                    <a:moveTo>
                      <a:pt x="0" y="416939"/>
                    </a:moveTo>
                    <a:cubicBezTo>
                      <a:pt x="0" y="416939"/>
                      <a:pt x="952691" y="-124938"/>
                      <a:pt x="2046732" y="202722"/>
                    </a:cubicBezTo>
                    <a:cubicBezTo>
                      <a:pt x="3244977" y="561528"/>
                      <a:pt x="4733925" y="1990279"/>
                      <a:pt x="5786628" y="1821019"/>
                    </a:cubicBezTo>
                    <a:cubicBezTo>
                      <a:pt x="6738652" y="1670143"/>
                      <a:pt x="7664101" y="-240667"/>
                      <a:pt x="8893016" y="25366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1726787" y="2203415"/>
                <a:ext cx="8857392" cy="1890742"/>
              </a:xfrm>
              <a:custGeom>
                <a:avLst/>
                <a:gdLst>
                  <a:gd name="connsiteX0" fmla="*/ 0 w 8857392"/>
                  <a:gd name="connsiteY0" fmla="*/ 355286 h 1890742"/>
                  <a:gd name="connsiteX1" fmla="*/ 1982248 w 8857392"/>
                  <a:gd name="connsiteY1" fmla="*/ 189455 h 1890742"/>
                  <a:gd name="connsiteX2" fmla="*/ 5768245 w 8857392"/>
                  <a:gd name="connsiteY2" fmla="*/ 1877952 h 1890742"/>
                  <a:gd name="connsiteX3" fmla="*/ 8857393 w 8857392"/>
                  <a:gd name="connsiteY3" fmla="*/ 24673 h 189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7392" h="1890742">
                    <a:moveTo>
                      <a:pt x="0" y="355286"/>
                    </a:moveTo>
                    <a:cubicBezTo>
                      <a:pt x="0" y="355286"/>
                      <a:pt x="897827" y="-149920"/>
                      <a:pt x="1982248" y="189455"/>
                    </a:cubicBezTo>
                    <a:cubicBezTo>
                      <a:pt x="3185922" y="566074"/>
                      <a:pt x="4732020" y="2042830"/>
                      <a:pt x="5768245" y="1877952"/>
                    </a:cubicBezTo>
                    <a:cubicBezTo>
                      <a:pt x="6720459" y="1728410"/>
                      <a:pt x="7628382" y="-241360"/>
                      <a:pt x="8857393" y="24673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1748123" y="2110330"/>
                <a:ext cx="8821578" cy="1946617"/>
              </a:xfrm>
              <a:custGeom>
                <a:avLst/>
                <a:gdLst>
                  <a:gd name="connsiteX0" fmla="*/ 0 w 8821578"/>
                  <a:gd name="connsiteY0" fmla="*/ 293494 h 1946617"/>
                  <a:gd name="connsiteX1" fmla="*/ 1917764 w 8821578"/>
                  <a:gd name="connsiteY1" fmla="*/ 176051 h 1946617"/>
                  <a:gd name="connsiteX2" fmla="*/ 5749766 w 8821578"/>
                  <a:gd name="connsiteY2" fmla="*/ 1934842 h 1946617"/>
                  <a:gd name="connsiteX3" fmla="*/ 8821579 w 8821578"/>
                  <a:gd name="connsiteY3" fmla="*/ 24032 h 194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578" h="1946617">
                    <a:moveTo>
                      <a:pt x="0" y="293494"/>
                    </a:moveTo>
                    <a:cubicBezTo>
                      <a:pt x="0" y="293494"/>
                      <a:pt x="842867" y="-174850"/>
                      <a:pt x="1917764" y="176051"/>
                    </a:cubicBezTo>
                    <a:cubicBezTo>
                      <a:pt x="3126677" y="570767"/>
                      <a:pt x="4730211" y="2095243"/>
                      <a:pt x="5749766" y="1934842"/>
                    </a:cubicBezTo>
                    <a:cubicBezTo>
                      <a:pt x="6702266" y="1786728"/>
                      <a:pt x="7592663" y="-242097"/>
                      <a:pt x="8821579" y="24032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1769363" y="2016957"/>
                <a:ext cx="8785955" cy="2002662"/>
              </a:xfrm>
              <a:custGeom>
                <a:avLst/>
                <a:gdLst>
                  <a:gd name="connsiteX0" fmla="*/ 0 w 8785955"/>
                  <a:gd name="connsiteY0" fmla="*/ 231895 h 2002662"/>
                  <a:gd name="connsiteX1" fmla="*/ 1853279 w 8785955"/>
                  <a:gd name="connsiteY1" fmla="*/ 162744 h 2002662"/>
                  <a:gd name="connsiteX2" fmla="*/ 5731383 w 8785955"/>
                  <a:gd name="connsiteY2" fmla="*/ 1991829 h 2002662"/>
                  <a:gd name="connsiteX3" fmla="*/ 8785955 w 8785955"/>
                  <a:gd name="connsiteY3" fmla="*/ 23393 h 2002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5955" h="2002662">
                    <a:moveTo>
                      <a:pt x="0" y="231895"/>
                    </a:moveTo>
                    <a:cubicBezTo>
                      <a:pt x="0" y="231895"/>
                      <a:pt x="787908" y="-199492"/>
                      <a:pt x="1853279" y="162744"/>
                    </a:cubicBezTo>
                    <a:cubicBezTo>
                      <a:pt x="3067431" y="575652"/>
                      <a:pt x="4728305" y="2147754"/>
                      <a:pt x="5731383" y="1991829"/>
                    </a:cubicBezTo>
                    <a:cubicBezTo>
                      <a:pt x="6684074" y="1845144"/>
                      <a:pt x="7557040" y="-242640"/>
                      <a:pt x="8785955" y="23393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1790700" y="1912397"/>
                <a:ext cx="8750236" cy="2070069"/>
              </a:xfrm>
              <a:custGeom>
                <a:avLst/>
                <a:gdLst>
                  <a:gd name="connsiteX0" fmla="*/ 0 w 8750236"/>
                  <a:gd name="connsiteY0" fmla="*/ 181578 h 2070069"/>
                  <a:gd name="connsiteX1" fmla="*/ 1788700 w 8750236"/>
                  <a:gd name="connsiteY1" fmla="*/ 160814 h 2070069"/>
                  <a:gd name="connsiteX2" fmla="*/ 5712905 w 8750236"/>
                  <a:gd name="connsiteY2" fmla="*/ 2060099 h 2070069"/>
                  <a:gd name="connsiteX3" fmla="*/ 8750236 w 8750236"/>
                  <a:gd name="connsiteY3" fmla="*/ 34131 h 207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0236" h="2070069">
                    <a:moveTo>
                      <a:pt x="0" y="181578"/>
                    </a:moveTo>
                    <a:cubicBezTo>
                      <a:pt x="0" y="181578"/>
                      <a:pt x="732758" y="-212757"/>
                      <a:pt x="1788700" y="160814"/>
                    </a:cubicBezTo>
                    <a:cubicBezTo>
                      <a:pt x="3007900" y="592106"/>
                      <a:pt x="4726401" y="2211642"/>
                      <a:pt x="5712905" y="2060099"/>
                    </a:cubicBezTo>
                    <a:cubicBezTo>
                      <a:pt x="6665881" y="1914843"/>
                      <a:pt x="7521226" y="-231997"/>
                      <a:pt x="8750236" y="34131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1812036" y="1788977"/>
                <a:ext cx="8714517" cy="2156395"/>
              </a:xfrm>
              <a:custGeom>
                <a:avLst/>
                <a:gdLst>
                  <a:gd name="connsiteX0" fmla="*/ 0 w 8714517"/>
                  <a:gd name="connsiteY0" fmla="*/ 150026 h 2156395"/>
                  <a:gd name="connsiteX1" fmla="*/ 1724215 w 8714517"/>
                  <a:gd name="connsiteY1" fmla="*/ 177649 h 2156395"/>
                  <a:gd name="connsiteX2" fmla="*/ 5694522 w 8714517"/>
                  <a:gd name="connsiteY2" fmla="*/ 2147229 h 2156395"/>
                  <a:gd name="connsiteX3" fmla="*/ 8714518 w 8714517"/>
                  <a:gd name="connsiteY3" fmla="*/ 63635 h 215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4517" h="2156395">
                    <a:moveTo>
                      <a:pt x="0" y="150026"/>
                    </a:moveTo>
                    <a:cubicBezTo>
                      <a:pt x="0" y="150026"/>
                      <a:pt x="676942" y="-205256"/>
                      <a:pt x="1724215" y="177649"/>
                    </a:cubicBezTo>
                    <a:cubicBezTo>
                      <a:pt x="2947607" y="629705"/>
                      <a:pt x="4724495" y="2294295"/>
                      <a:pt x="5694522" y="2147229"/>
                    </a:cubicBezTo>
                    <a:cubicBezTo>
                      <a:pt x="6647688" y="2003306"/>
                      <a:pt x="7485507" y="-202399"/>
                      <a:pt x="8714518" y="63635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1833276" y="1662116"/>
                <a:ext cx="8678894" cy="2246283"/>
              </a:xfrm>
              <a:custGeom>
                <a:avLst/>
                <a:gdLst>
                  <a:gd name="connsiteX0" fmla="*/ 0 w 8678894"/>
                  <a:gd name="connsiteY0" fmla="*/ 122011 h 2246283"/>
                  <a:gd name="connsiteX1" fmla="*/ 1659731 w 8678894"/>
                  <a:gd name="connsiteY1" fmla="*/ 198021 h 2246283"/>
                  <a:gd name="connsiteX2" fmla="*/ 5676138 w 8678894"/>
                  <a:gd name="connsiteY2" fmla="*/ 2237895 h 2246283"/>
                  <a:gd name="connsiteX3" fmla="*/ 8678894 w 8678894"/>
                  <a:gd name="connsiteY3" fmla="*/ 96675 h 2246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8894" h="2246283">
                    <a:moveTo>
                      <a:pt x="0" y="122011"/>
                    </a:moveTo>
                    <a:cubicBezTo>
                      <a:pt x="0" y="122011"/>
                      <a:pt x="622268" y="-197743"/>
                      <a:pt x="1659731" y="198021"/>
                    </a:cubicBezTo>
                    <a:cubicBezTo>
                      <a:pt x="2888742" y="666746"/>
                      <a:pt x="4722686" y="2380389"/>
                      <a:pt x="5676138" y="2237895"/>
                    </a:cubicBezTo>
                    <a:cubicBezTo>
                      <a:pt x="6629495" y="2095401"/>
                      <a:pt x="7449884" y="-169359"/>
                      <a:pt x="8678894" y="96675"/>
                    </a:cubicBezTo>
                  </a:path>
                </a:pathLst>
              </a:custGeom>
              <a:noFill/>
              <a:ln w="9525" cap="flat">
                <a:gradFill>
                  <a:gsLst>
                    <a:gs pos="0">
                      <a:schemeClr val="bg1">
                        <a:alpha val="7000"/>
                      </a:schemeClr>
                    </a:gs>
                    <a:gs pos="74000">
                      <a:schemeClr val="bg1">
                        <a:alpha val="19000"/>
                      </a:schemeClr>
                    </a:gs>
                    <a:gs pos="83000">
                      <a:schemeClr val="bg1">
                        <a:alpha val="15000"/>
                      </a:schemeClr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latin typeface="Gotham Rounded Book"/>
                  <a:ea typeface="思源黑体 CN Regular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1B1E49-72F8-48D8-B8EA-9FC25B332DE6}"/>
                </a:ext>
              </a:extLst>
            </p:cNvPr>
            <p:cNvGrpSpPr/>
            <p:nvPr/>
          </p:nvGrpSpPr>
          <p:grpSpPr>
            <a:xfrm>
              <a:off x="502846" y="6233245"/>
              <a:ext cx="7390249" cy="372002"/>
              <a:chOff x="484185" y="6227025"/>
              <a:chExt cx="7390249" cy="372002"/>
            </a:xfrm>
          </p:grpSpPr>
          <p:sp>
            <p:nvSpPr>
              <p:cNvPr id="118" name="文本框 117"/>
              <p:cNvSpPr txBox="1"/>
              <p:nvPr/>
            </p:nvSpPr>
            <p:spPr>
              <a:xfrm>
                <a:off x="484185" y="622702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M" panose="00020600040101010101" pitchFamily="18" charset="-122"/>
                    <a:ea typeface="思源黑体 CN Bold" panose="020B0800000000000000"/>
                    <a:cs typeface="OPPOSans M" panose="00020600040101010101" pitchFamily="18" charset="-122"/>
                  </a:rPr>
                  <a:t>第十三周</a:t>
                </a: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842164" y="6229695"/>
                <a:ext cx="60322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ea typeface="思源黑体 CN Bold" panose="020B0800000000000000"/>
                  </a:rPr>
                  <a:t>田典哲、吴双、刘婷玉、孙捷芊、李昭阳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思源黑体 CN Bold" panose="020B0800000000000000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1662513" y="6298157"/>
              <a:ext cx="0" cy="240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736040" y="2713477"/>
            <a:ext cx="87934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04     </a:t>
            </a:r>
            <a:r>
              <a:rPr lang="zh-CN" altLang="en-US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技艺特点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88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117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282153" y="494028"/>
            <a:ext cx="2301523" cy="5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研究背景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5C62A5-FB9E-4462-81CE-51B0D7346DEA}"/>
              </a:ext>
            </a:extLst>
          </p:cNvPr>
          <p:cNvGrpSpPr/>
          <p:nvPr/>
        </p:nvGrpSpPr>
        <p:grpSpPr>
          <a:xfrm>
            <a:off x="3282153" y="1276130"/>
            <a:ext cx="4200998" cy="908951"/>
            <a:chOff x="8542155" y="3557795"/>
            <a:chExt cx="3351223" cy="632557"/>
          </a:xfrm>
        </p:grpSpPr>
        <p:sp>
          <p:nvSpPr>
            <p:cNvPr id="187" name="矩形: 圆角 186"/>
            <p:cNvSpPr/>
            <p:nvPr/>
          </p:nvSpPr>
          <p:spPr>
            <a:xfrm>
              <a:off x="8542155" y="3557795"/>
              <a:ext cx="3351223" cy="632557"/>
            </a:xfrm>
            <a:prstGeom prst="roundRect">
              <a:avLst>
                <a:gd name="adj" fmla="val 9640"/>
              </a:avLst>
            </a:prstGeom>
            <a:solidFill>
              <a:srgbClr val="58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079531" y="3608779"/>
              <a:ext cx="2301523" cy="45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技艺特点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EFCFD6-2814-48B9-8C24-7CC4DF093A15}"/>
              </a:ext>
            </a:extLst>
          </p:cNvPr>
          <p:cNvGrpSpPr/>
          <p:nvPr/>
        </p:nvGrpSpPr>
        <p:grpSpPr>
          <a:xfrm>
            <a:off x="3282153" y="2472127"/>
            <a:ext cx="7668229" cy="3331516"/>
            <a:chOff x="3192603" y="2540549"/>
            <a:chExt cx="7668229" cy="3331516"/>
          </a:xfrm>
        </p:grpSpPr>
        <p:sp>
          <p:nvSpPr>
            <p:cNvPr id="190" name="矩形: 圆角 189"/>
            <p:cNvSpPr/>
            <p:nvPr/>
          </p:nvSpPr>
          <p:spPr>
            <a:xfrm>
              <a:off x="3192603" y="2540549"/>
              <a:ext cx="7668229" cy="3331516"/>
            </a:xfrm>
            <a:prstGeom prst="roundRect">
              <a:avLst>
                <a:gd name="adj" fmla="val 2065"/>
              </a:avLst>
            </a:prstGeom>
            <a:noFill/>
            <a:ln w="28575">
              <a:solidFill>
                <a:srgbClr val="58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3248535" y="2671398"/>
              <a:ext cx="7487889" cy="278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周信芳先生在</a:t>
              </a:r>
              <a:r>
                <a:rPr lang="en-US" altLang="zh-CN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《</a:t>
              </a: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对京剧</a:t>
              </a:r>
              <a:r>
                <a:rPr lang="en-US" altLang="zh-CN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〈</a:t>
              </a: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四郎探母</a:t>
              </a:r>
              <a:r>
                <a:rPr lang="en-US" altLang="zh-CN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〉</a:t>
              </a: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的看法</a:t>
              </a:r>
              <a:r>
                <a:rPr lang="en-US" altLang="zh-CN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》</a:t>
              </a: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一文中所说：“全剧角色搭配整齐，人物鲜明</a:t>
              </a:r>
              <a:r>
                <a:rPr lang="en-US" altLang="zh-CN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……</a:t>
              </a: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剧情连联贯，自始至终一气呵成</a:t>
              </a:r>
              <a:r>
                <a:rPr lang="en-US" altLang="zh-CN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……</a:t>
              </a: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剧中不论唱、做、念三者，各场有各场的特点。”情文并茂，唱作俱佳，且能将情理法三方面一一顾到。</a:t>
              </a:r>
              <a:endParaRPr lang="en-US" altLang="zh-CN" sz="2400" b="1" dirty="0">
                <a:latin typeface="字魂58号-创中黑" panose="00000500000000000000" pitchFamily="2" charset="-122"/>
                <a:ea typeface="思源黑体 CN Bold" panose="020B0800000000000000"/>
                <a:cs typeface="+mn-ea"/>
              </a:endParaRPr>
            </a:p>
            <a:p>
              <a:pPr marL="285750" indent="-285750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latin typeface="字魂58号-创中黑" panose="00000500000000000000" pitchFamily="2" charset="-122"/>
                  <a:ea typeface="思源黑体 CN Bold" panose="020B0800000000000000"/>
                  <a:cs typeface="+mn-ea"/>
                </a:rPr>
                <a:t>以“西皮”调式到底，囊括“西皮”声腔各种板式</a:t>
              </a:r>
            </a:p>
          </p:txBody>
        </p:sp>
      </p:grpSp>
      <p:sp>
        <p:nvSpPr>
          <p:cNvPr id="26" name="矩形 25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149698" y="2125635"/>
            <a:ext cx="1611053" cy="4515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7220" y="2164037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7220" y="3699882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2310" y="4450413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7220" y="5186036"/>
            <a:ext cx="17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代 表 名 家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1274" y="2939414"/>
            <a:ext cx="1464081" cy="41180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6C975E-CE0A-467B-B510-CF9997CFE319}"/>
              </a:ext>
            </a:extLst>
          </p:cNvPr>
          <p:cNvSpPr txBox="1"/>
          <p:nvPr/>
        </p:nvSpPr>
        <p:spPr>
          <a:xfrm>
            <a:off x="226460" y="5918749"/>
            <a:ext cx="16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Bold" panose="020B0800000000000000"/>
              </a:rPr>
              <a:t>片 断 欣 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E8B5E7F-5E22-48F4-AEE3-760DCC804AC4}"/>
              </a:ext>
            </a:extLst>
          </p:cNvPr>
          <p:cNvSpPr/>
          <p:nvPr/>
        </p:nvSpPr>
        <p:spPr>
          <a:xfrm>
            <a:off x="137325" y="4414193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580C6E"/>
                </a:solidFill>
                <a:ea typeface="思源黑体 CN Bold" panose="020B0800000000000000"/>
              </a:rPr>
              <a:t>技 艺 特 点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E9F8D0D-030F-4548-B3CF-3FC265C01032}"/>
              </a:ext>
            </a:extLst>
          </p:cNvPr>
          <p:cNvCxnSpPr>
            <a:cxnSpLocks/>
          </p:cNvCxnSpPr>
          <p:nvPr/>
        </p:nvCxnSpPr>
        <p:spPr>
          <a:xfrm>
            <a:off x="3222171" y="2314107"/>
            <a:ext cx="7728211" cy="0"/>
          </a:xfrm>
          <a:prstGeom prst="line">
            <a:avLst/>
          </a:prstGeom>
          <a:ln w="19050">
            <a:solidFill>
              <a:srgbClr val="58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2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736040" y="2713477"/>
            <a:ext cx="87934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05     </a:t>
            </a:r>
            <a:r>
              <a:rPr lang="zh-CN" altLang="en-US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代表名家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88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7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0" b="24109"/>
          <a:stretch>
            <a:fillRect/>
          </a:stretch>
        </p:blipFill>
        <p:spPr>
          <a:xfrm flipH="1">
            <a:off x="5597345" y="-254000"/>
            <a:ext cx="3326355" cy="11770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3" b="24366"/>
          <a:stretch>
            <a:fillRect/>
          </a:stretch>
        </p:blipFill>
        <p:spPr>
          <a:xfrm>
            <a:off x="8890933" y="-203200"/>
            <a:ext cx="3326355" cy="11770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2" name="文本框 171"/>
          <p:cNvSpPr txBox="1"/>
          <p:nvPr/>
        </p:nvSpPr>
        <p:spPr>
          <a:xfrm>
            <a:off x="1403162" y="291532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5005670" y="302592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6752176" y="300286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DDF16E-C398-4685-8327-8B8960D7A0E5}"/>
              </a:ext>
            </a:extLst>
          </p:cNvPr>
          <p:cNvGrpSpPr/>
          <p:nvPr/>
        </p:nvGrpSpPr>
        <p:grpSpPr>
          <a:xfrm>
            <a:off x="8506937" y="286797"/>
            <a:ext cx="1697251" cy="456500"/>
            <a:chOff x="3412680" y="280636"/>
            <a:chExt cx="1697251" cy="456500"/>
          </a:xfrm>
        </p:grpSpPr>
        <p:sp>
          <p:nvSpPr>
            <p:cNvPr id="171" name="矩形: 圆角 170"/>
            <p:cNvSpPr/>
            <p:nvPr/>
          </p:nvSpPr>
          <p:spPr>
            <a:xfrm>
              <a:off x="3412680" y="280636"/>
              <a:ext cx="1697251" cy="4565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3535855" y="314432"/>
              <a:ext cx="1502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代表名家</a:t>
              </a:r>
            </a:p>
          </p:txBody>
        </p:sp>
      </p:grpSp>
      <p:sp>
        <p:nvSpPr>
          <p:cNvPr id="54" name="矩形 53"/>
          <p:cNvSpPr/>
          <p:nvPr/>
        </p:nvSpPr>
        <p:spPr>
          <a:xfrm>
            <a:off x="6132152" y="3766773"/>
            <a:ext cx="130085" cy="342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1" dirty="0">
              <a:gradFill flip="none" rotWithShape="1">
                <a:gsLst>
                  <a:gs pos="66000">
                    <a:srgbClr val="7D4DA1"/>
                  </a:gs>
                  <a:gs pos="0">
                    <a:srgbClr val="6E448F"/>
                  </a:gs>
                  <a:gs pos="100000">
                    <a:srgbClr val="2B2862"/>
                  </a:gs>
                </a:gsLst>
                <a:lin ang="0" scaled="1"/>
                <a:tileRect/>
              </a:gra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5899632" y="3879664"/>
            <a:ext cx="5843330" cy="2267438"/>
          </a:xfrm>
          <a:prstGeom prst="roundRect">
            <a:avLst>
              <a:gd name="adj" fmla="val 8717"/>
            </a:avLst>
          </a:prstGeom>
          <a:solidFill>
            <a:sysClr val="window" lastClr="FFFFFF"/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" name="Docer Falling Dust PPT demo 13"/>
          <p:cNvSpPr txBox="1"/>
          <p:nvPr/>
        </p:nvSpPr>
        <p:spPr>
          <a:xfrm>
            <a:off x="6089923" y="3870554"/>
            <a:ext cx="5602020" cy="2267438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思源黑体 CN Bold" panose="020B0800000000000000"/>
                <a:cs typeface="+mn-ea"/>
                <a:sym typeface="+mn-lt"/>
              </a:rPr>
              <a:t>剧中表现：谭鑫培此剧，即以奎派之探母为基础，从而融会变化之，歌来圆妙自然，浑厚委宛，寓苍凉于清刚隽逸之中，峭而能坚，得刚柔相济之妙，无才佻薄弱之短。其在“见娘”“别妻”两场之工于悲音，抑扬转折，缘情善感，缠绵悱恻，具一唱三叹之妙。老谭自始至终，唱做虽属十分繁重，而能举重若轻，妙造自然，诚为绝唱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6B339DB-31EE-46BE-8E3C-F39BF928E686}"/>
              </a:ext>
            </a:extLst>
          </p:cNvPr>
          <p:cNvGrpSpPr/>
          <p:nvPr/>
        </p:nvGrpSpPr>
        <p:grpSpPr>
          <a:xfrm>
            <a:off x="5899632" y="1911002"/>
            <a:ext cx="5843330" cy="1672660"/>
            <a:chOff x="5899632" y="2085004"/>
            <a:chExt cx="5843330" cy="1672660"/>
          </a:xfrm>
        </p:grpSpPr>
        <p:sp>
          <p:nvSpPr>
            <p:cNvPr id="53" name="矩形: 圆角 52"/>
            <p:cNvSpPr/>
            <p:nvPr/>
          </p:nvSpPr>
          <p:spPr>
            <a:xfrm>
              <a:off x="5899632" y="2129112"/>
              <a:ext cx="5843330" cy="1628551"/>
            </a:xfrm>
            <a:prstGeom prst="roundRect">
              <a:avLst>
                <a:gd name="adj" fmla="val 871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1" name="Docer Falling Dust PPT demo 13"/>
            <p:cNvSpPr txBox="1"/>
            <p:nvPr/>
          </p:nvSpPr>
          <p:spPr>
            <a:xfrm>
              <a:off x="6065342" y="2085004"/>
              <a:ext cx="5447764" cy="1672660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谭鑫培（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1847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4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23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-1917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5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10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日），本名金福，字望重，京剧演员，工老生。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1905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年，谭鑫培在丰泰照相馆拍摄了黑白无声影片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《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定军山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，该片成为了中国第一部电影。 谭鑫培是京剧谭派的创立者，有伶界大王之赞。其对京剧艺术的革新，起到了继往开来的作用，对后世影响极其深远，行内有“无腔不学谭”之说。</a:t>
              </a:r>
            </a:p>
          </p:txBody>
        </p:sp>
      </p:grpSp>
      <p:sp>
        <p:nvSpPr>
          <p:cNvPr id="75" name="Docer Falling Dust PPT demo 12"/>
          <p:cNvSpPr txBox="1"/>
          <p:nvPr/>
        </p:nvSpPr>
        <p:spPr>
          <a:xfrm>
            <a:off x="4550075" y="1188069"/>
            <a:ext cx="3252483" cy="648918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  <a:cs typeface="+mn-ea"/>
                <a:sym typeface="+mn-lt"/>
              </a:rPr>
              <a:t>代表名家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345889" y="1512528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527163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8C1B998-D892-456C-A650-DB2D27030377}"/>
              </a:ext>
            </a:extLst>
          </p:cNvPr>
          <p:cNvSpPr txBox="1"/>
          <p:nvPr/>
        </p:nvSpPr>
        <p:spPr>
          <a:xfrm>
            <a:off x="3233856" y="300286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48CB97-837B-4A30-B6F8-EDB5240D322A}"/>
              </a:ext>
            </a:extLst>
          </p:cNvPr>
          <p:cNvSpPr txBox="1"/>
          <p:nvPr/>
        </p:nvSpPr>
        <p:spPr>
          <a:xfrm>
            <a:off x="10337944" y="309649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片断欣赏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3538BE-6BE5-48F8-A658-215596488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4" y="1836987"/>
            <a:ext cx="2639463" cy="4329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5E8228-6489-42FA-AF47-FDC5DD9EA3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81" y="3816736"/>
            <a:ext cx="2299178" cy="2350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32626A-54BE-414F-979A-E7BCA56A2C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33" y="1819935"/>
            <a:ext cx="1594923" cy="19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7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3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0" b="24109"/>
          <a:stretch>
            <a:fillRect/>
          </a:stretch>
        </p:blipFill>
        <p:spPr>
          <a:xfrm flipH="1">
            <a:off x="5597345" y="-254000"/>
            <a:ext cx="3326355" cy="11770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3" b="24366"/>
          <a:stretch>
            <a:fillRect/>
          </a:stretch>
        </p:blipFill>
        <p:spPr>
          <a:xfrm>
            <a:off x="8890933" y="-203200"/>
            <a:ext cx="3326355" cy="11770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2" name="文本框 171"/>
          <p:cNvSpPr txBox="1"/>
          <p:nvPr/>
        </p:nvSpPr>
        <p:spPr>
          <a:xfrm>
            <a:off x="1403162" y="291532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5005670" y="302592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6752176" y="300286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DDF16E-C398-4685-8327-8B8960D7A0E5}"/>
              </a:ext>
            </a:extLst>
          </p:cNvPr>
          <p:cNvGrpSpPr/>
          <p:nvPr/>
        </p:nvGrpSpPr>
        <p:grpSpPr>
          <a:xfrm>
            <a:off x="8506937" y="286797"/>
            <a:ext cx="1697251" cy="456500"/>
            <a:chOff x="3412680" y="280636"/>
            <a:chExt cx="1697251" cy="456500"/>
          </a:xfrm>
        </p:grpSpPr>
        <p:sp>
          <p:nvSpPr>
            <p:cNvPr id="171" name="矩形: 圆角 170"/>
            <p:cNvSpPr/>
            <p:nvPr/>
          </p:nvSpPr>
          <p:spPr>
            <a:xfrm>
              <a:off x="3412680" y="280636"/>
              <a:ext cx="1697251" cy="4565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3535855" y="314432"/>
              <a:ext cx="1502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代表名家</a:t>
              </a:r>
            </a:p>
          </p:txBody>
        </p:sp>
      </p:grpSp>
      <p:sp>
        <p:nvSpPr>
          <p:cNvPr id="54" name="矩形 53"/>
          <p:cNvSpPr/>
          <p:nvPr/>
        </p:nvSpPr>
        <p:spPr>
          <a:xfrm>
            <a:off x="6132152" y="3766773"/>
            <a:ext cx="130085" cy="342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1" dirty="0">
              <a:gradFill flip="none" rotWithShape="1">
                <a:gsLst>
                  <a:gs pos="66000">
                    <a:srgbClr val="7D4DA1"/>
                  </a:gs>
                  <a:gs pos="0">
                    <a:srgbClr val="6E448F"/>
                  </a:gs>
                  <a:gs pos="100000">
                    <a:srgbClr val="2B2862"/>
                  </a:gs>
                </a:gsLst>
                <a:lin ang="0" scaled="1"/>
                <a:tileRect/>
              </a:gra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5899632" y="4447592"/>
            <a:ext cx="5843330" cy="1699510"/>
          </a:xfrm>
          <a:prstGeom prst="roundRect">
            <a:avLst>
              <a:gd name="adj" fmla="val 8717"/>
            </a:avLst>
          </a:prstGeom>
          <a:solidFill>
            <a:sysClr val="window" lastClr="FFFFFF"/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" name="Docer Falling Dust PPT demo 13"/>
          <p:cNvSpPr txBox="1"/>
          <p:nvPr/>
        </p:nvSpPr>
        <p:spPr>
          <a:xfrm>
            <a:off x="6117067" y="4509565"/>
            <a:ext cx="5602020" cy="1528774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思源黑体 CN Bold" panose="020B0800000000000000"/>
                <a:cs typeface="+mn-ea"/>
                <a:sym typeface="+mn-lt"/>
              </a:rPr>
              <a:t>剧中表现：一下让人走进了剧中人的内心，二人缠缠绵绵，连环套般难解难分，尤其是最后的那个“哭头”：夫啊！驸马爷呀！真的是柔肠百折，让人顿时觉得，无论是强势的公主，还是可怜的驸马，其实都是历史的人质，政治的人质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A1D2D8-E30F-492D-9A2D-95303D515669}"/>
              </a:ext>
            </a:extLst>
          </p:cNvPr>
          <p:cNvGrpSpPr/>
          <p:nvPr/>
        </p:nvGrpSpPr>
        <p:grpSpPr>
          <a:xfrm>
            <a:off x="5899632" y="1869165"/>
            <a:ext cx="5843330" cy="2355665"/>
            <a:chOff x="5899632" y="2114669"/>
            <a:chExt cx="5843330" cy="1628551"/>
          </a:xfrm>
        </p:grpSpPr>
        <p:sp>
          <p:nvSpPr>
            <p:cNvPr id="53" name="矩形: 圆角 52"/>
            <p:cNvSpPr/>
            <p:nvPr/>
          </p:nvSpPr>
          <p:spPr>
            <a:xfrm>
              <a:off x="5899632" y="2114669"/>
              <a:ext cx="5843330" cy="1628551"/>
            </a:xfrm>
            <a:prstGeom prst="roundRect">
              <a:avLst>
                <a:gd name="adj" fmla="val 871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1" name="Docer Falling Dust PPT demo 13"/>
            <p:cNvSpPr txBox="1"/>
            <p:nvPr/>
          </p:nvSpPr>
          <p:spPr>
            <a:xfrm>
              <a:off x="6113694" y="2122997"/>
              <a:ext cx="5447764" cy="1603196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梅兰芳（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1894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10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22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日－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1961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日），名澜，又名鹤鸣，乳名裙姊，字畹华，别署缀玉轩主人，艺名兰芳，清光绪二十年（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1894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年）出生于北京，祖籍江苏泰州。中国京剧表演艺术大师。梅兰芳在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50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余年的舞台生活中，发展和提高了京剧旦角的演唱和表演艺术，形成一个具有独特风格的艺术流派，世称“梅派”。其代表作有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《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贵妃醉酒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》《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天女散花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》《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宇宙锋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》《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打渔杀家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等，并先后培养、教授学生</a:t>
              </a:r>
              <a:r>
                <a:rPr lang="en-US" altLang="zh-CN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100</a:t>
              </a:r>
              <a:r>
                <a:rPr lang="zh-CN" altLang="en-US" sz="14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多人。</a:t>
              </a:r>
            </a:p>
          </p:txBody>
        </p:sp>
      </p:grpSp>
      <p:sp>
        <p:nvSpPr>
          <p:cNvPr id="75" name="Docer Falling Dust PPT demo 12"/>
          <p:cNvSpPr txBox="1"/>
          <p:nvPr/>
        </p:nvSpPr>
        <p:spPr>
          <a:xfrm>
            <a:off x="4550075" y="1188069"/>
            <a:ext cx="3252483" cy="648918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  <a:cs typeface="+mn-ea"/>
                <a:sym typeface="+mn-lt"/>
              </a:rPr>
              <a:t>代表名家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353301" y="1495092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227423" y="153863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8C1B998-D892-456C-A650-DB2D27030377}"/>
              </a:ext>
            </a:extLst>
          </p:cNvPr>
          <p:cNvSpPr txBox="1"/>
          <p:nvPr/>
        </p:nvSpPr>
        <p:spPr>
          <a:xfrm>
            <a:off x="3233856" y="300286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48CB97-837B-4A30-B6F8-EDB5240D322A}"/>
              </a:ext>
            </a:extLst>
          </p:cNvPr>
          <p:cNvSpPr txBox="1"/>
          <p:nvPr/>
        </p:nvSpPr>
        <p:spPr>
          <a:xfrm>
            <a:off x="10337944" y="309649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片断欣赏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3538BE-6BE5-48F8-A658-215596488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4" y="1836987"/>
            <a:ext cx="2639463" cy="4329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5E8228-6489-42FA-AF47-FDC5DD9EA3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81" y="3816736"/>
            <a:ext cx="2299178" cy="2350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32626A-54BE-414F-979A-E7BCA56A2C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33" y="1819935"/>
            <a:ext cx="1594923" cy="19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7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3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0" b="24109"/>
          <a:stretch>
            <a:fillRect/>
          </a:stretch>
        </p:blipFill>
        <p:spPr>
          <a:xfrm flipH="1">
            <a:off x="5597345" y="-254000"/>
            <a:ext cx="3326355" cy="11770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3" b="24366"/>
          <a:stretch>
            <a:fillRect/>
          </a:stretch>
        </p:blipFill>
        <p:spPr>
          <a:xfrm>
            <a:off x="8890933" y="-203200"/>
            <a:ext cx="3326355" cy="11770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2" name="文本框 171"/>
          <p:cNvSpPr txBox="1"/>
          <p:nvPr/>
        </p:nvSpPr>
        <p:spPr>
          <a:xfrm>
            <a:off x="1403162" y="291532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5005670" y="302592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6752176" y="300286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DDF16E-C398-4685-8327-8B8960D7A0E5}"/>
              </a:ext>
            </a:extLst>
          </p:cNvPr>
          <p:cNvGrpSpPr/>
          <p:nvPr/>
        </p:nvGrpSpPr>
        <p:grpSpPr>
          <a:xfrm>
            <a:off x="8506937" y="286797"/>
            <a:ext cx="1697251" cy="456500"/>
            <a:chOff x="3412680" y="280636"/>
            <a:chExt cx="1697251" cy="456500"/>
          </a:xfrm>
        </p:grpSpPr>
        <p:sp>
          <p:nvSpPr>
            <p:cNvPr id="171" name="矩形: 圆角 170"/>
            <p:cNvSpPr/>
            <p:nvPr/>
          </p:nvSpPr>
          <p:spPr>
            <a:xfrm>
              <a:off x="3412680" y="280636"/>
              <a:ext cx="1697251" cy="4565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3535855" y="314432"/>
              <a:ext cx="1502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代表名家</a:t>
              </a:r>
            </a:p>
          </p:txBody>
        </p:sp>
      </p:grpSp>
      <p:sp>
        <p:nvSpPr>
          <p:cNvPr id="54" name="矩形 53"/>
          <p:cNvSpPr/>
          <p:nvPr/>
        </p:nvSpPr>
        <p:spPr>
          <a:xfrm>
            <a:off x="6132152" y="3766773"/>
            <a:ext cx="130085" cy="342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1" dirty="0">
              <a:gradFill flip="none" rotWithShape="1">
                <a:gsLst>
                  <a:gs pos="66000">
                    <a:srgbClr val="7D4DA1"/>
                  </a:gs>
                  <a:gs pos="0">
                    <a:srgbClr val="6E448F"/>
                  </a:gs>
                  <a:gs pos="100000">
                    <a:srgbClr val="2B2862"/>
                  </a:gs>
                </a:gsLst>
                <a:lin ang="0" scaled="1"/>
                <a:tileRect/>
              </a:gra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5899632" y="3816736"/>
            <a:ext cx="5843330" cy="2330366"/>
          </a:xfrm>
          <a:prstGeom prst="roundRect">
            <a:avLst>
              <a:gd name="adj" fmla="val 8717"/>
            </a:avLst>
          </a:prstGeom>
          <a:solidFill>
            <a:sysClr val="window" lastClr="FFFFFF"/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" name="Docer Falling Dust PPT demo 13"/>
          <p:cNvSpPr txBox="1"/>
          <p:nvPr/>
        </p:nvSpPr>
        <p:spPr>
          <a:xfrm>
            <a:off x="6080786" y="3832386"/>
            <a:ext cx="5602020" cy="231899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思源黑体 CN Bold" panose="020B0800000000000000"/>
                <a:cs typeface="+mn-ea"/>
                <a:sym typeface="+mn-lt"/>
              </a:rPr>
              <a:t>剧中表现：他全身家数，唱的转折锋芒，跟往常是大不相同。又大方，又好听，加上他那一条云遮月的嗓子，愈唱愈亮，好像月亮从云里钻出来了。‘余音绕梁，三日不绝’这种形容词用在这里再合适也没有的了。不要说听戏的傻了，就连我这唱戏的也听出了神。往下‘扭回头来叫小番’一句嘎词，一口气唱完，嗓音从高亢里面微带沙音，那才好听。后面的场子，一段紧一段，严密紧凑，到底不懈进行着。始终在观众的高昂情绪当中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D622906-6C02-40AC-91C0-72C31B3C5F79}"/>
              </a:ext>
            </a:extLst>
          </p:cNvPr>
          <p:cNvGrpSpPr/>
          <p:nvPr/>
        </p:nvGrpSpPr>
        <p:grpSpPr>
          <a:xfrm>
            <a:off x="5899632" y="1875498"/>
            <a:ext cx="5843330" cy="1762788"/>
            <a:chOff x="5899632" y="1875498"/>
            <a:chExt cx="5843330" cy="1762788"/>
          </a:xfrm>
        </p:grpSpPr>
        <p:sp>
          <p:nvSpPr>
            <p:cNvPr id="53" name="矩形: 圆角 52"/>
            <p:cNvSpPr/>
            <p:nvPr/>
          </p:nvSpPr>
          <p:spPr>
            <a:xfrm>
              <a:off x="5899632" y="1875498"/>
              <a:ext cx="5843330" cy="1762788"/>
            </a:xfrm>
            <a:prstGeom prst="roundRect">
              <a:avLst>
                <a:gd name="adj" fmla="val 871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1" name="Docer Falling Dust PPT demo 13"/>
            <p:cNvSpPr txBox="1"/>
            <p:nvPr/>
          </p:nvSpPr>
          <p:spPr>
            <a:xfrm>
              <a:off x="6020631" y="1889307"/>
              <a:ext cx="5722331" cy="1724277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王凤卿（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1883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7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月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12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日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-1956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年），京剧老生。 王瑶卿之弟，幼与其兄一同学艺。初习武生于崇富贵、陈春元，后改习老生，投李顺亭、贾丽川门下。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1897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年演出于四喜班，名渐显。汪桂芬赏识其艺，纳为弟子，传授拿手杰作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《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取成都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》《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朱砂痣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等剧。其它如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《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文昭关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》《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战长沙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》《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鱼肠剑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等，亦都有指正。 光绪三十四年（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1908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年），被选入升平署。至民国初年，名盛一时。 他曾与梅兰芳合作演出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《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汾河湾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》《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宝莲灯</a:t>
              </a:r>
              <a:r>
                <a:rPr lang="en-US" altLang="zh-CN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》</a:t>
              </a:r>
              <a:r>
                <a:rPr lang="zh-CN" altLang="en-US" sz="1200" dirty="0">
                  <a:latin typeface="微软雅黑" panose="020B0503020204020204" pitchFamily="34" charset="-122"/>
                  <a:ea typeface="思源黑体 CN Bold" panose="020B0800000000000000"/>
                  <a:cs typeface="+mn-ea"/>
                  <a:sym typeface="+mn-lt"/>
                </a:rPr>
                <a:t>，被誉为珠联璧合。 新中国成立后在中国戏曲学校任教。</a:t>
              </a:r>
            </a:p>
          </p:txBody>
        </p:sp>
      </p:grpSp>
      <p:sp>
        <p:nvSpPr>
          <p:cNvPr id="75" name="Docer Falling Dust PPT demo 12"/>
          <p:cNvSpPr txBox="1"/>
          <p:nvPr/>
        </p:nvSpPr>
        <p:spPr>
          <a:xfrm>
            <a:off x="4550075" y="1188069"/>
            <a:ext cx="3252483" cy="648918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  <a:cs typeface="+mn-ea"/>
                <a:sym typeface="+mn-lt"/>
              </a:rPr>
              <a:t>代表名家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403162" y="1513753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142925" y="1534608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8C1B998-D892-456C-A650-DB2D27030377}"/>
              </a:ext>
            </a:extLst>
          </p:cNvPr>
          <p:cNvSpPr txBox="1"/>
          <p:nvPr/>
        </p:nvSpPr>
        <p:spPr>
          <a:xfrm>
            <a:off x="3233856" y="300286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48CB97-837B-4A30-B6F8-EDB5240D322A}"/>
              </a:ext>
            </a:extLst>
          </p:cNvPr>
          <p:cNvSpPr txBox="1"/>
          <p:nvPr/>
        </p:nvSpPr>
        <p:spPr>
          <a:xfrm>
            <a:off x="10337944" y="309649"/>
            <a:ext cx="15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片断欣赏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3538BE-6BE5-48F8-A658-215596488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4" y="1836987"/>
            <a:ext cx="2639463" cy="4329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5E8228-6489-42FA-AF47-FDC5DD9EA3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81" y="3816736"/>
            <a:ext cx="2299178" cy="2350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32626A-54BE-414F-979A-E7BCA56A2C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33" y="1819935"/>
            <a:ext cx="1594923" cy="19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3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736040" y="2713477"/>
            <a:ext cx="87934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06     </a:t>
            </a:r>
            <a:r>
              <a:rPr lang="zh-CN" altLang="en-US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片断欣赏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88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326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282153" y="494028"/>
            <a:ext cx="2301523" cy="5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研究背景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9079531" y="3608779"/>
            <a:ext cx="230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查找资料</a:t>
            </a:r>
          </a:p>
        </p:txBody>
      </p:sp>
      <p:sp>
        <p:nvSpPr>
          <p:cNvPr id="26" name="矩形 25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149698" y="2125635"/>
            <a:ext cx="1611053" cy="4515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7220" y="2164037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7220" y="3699882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2310" y="4450413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7220" y="5186036"/>
            <a:ext cx="17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代 表 名 家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1274" y="2939414"/>
            <a:ext cx="1464081" cy="41180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6C975E-CE0A-467B-B510-CF9997CFE319}"/>
              </a:ext>
            </a:extLst>
          </p:cNvPr>
          <p:cNvSpPr txBox="1"/>
          <p:nvPr/>
        </p:nvSpPr>
        <p:spPr>
          <a:xfrm>
            <a:off x="226460" y="5918749"/>
            <a:ext cx="16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Bold" panose="020B0800000000000000"/>
              </a:rPr>
              <a:t>片 断 欣 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6A3061B-5BFE-4947-9AF5-647CB4F1E46A}"/>
              </a:ext>
            </a:extLst>
          </p:cNvPr>
          <p:cNvSpPr/>
          <p:nvPr/>
        </p:nvSpPr>
        <p:spPr>
          <a:xfrm>
            <a:off x="184311" y="5909960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580C6E"/>
                </a:solidFill>
                <a:ea typeface="思源黑体 CN Bold" panose="020B0800000000000000"/>
              </a:rPr>
              <a:t>片 段 赏 析</a:t>
            </a: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C739ADBA-559B-48E4-8F45-CCF5BBB79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84" y="1421396"/>
            <a:ext cx="8224473" cy="5145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71626-F916-4697-B186-7A6E86C894F0}"/>
              </a:ext>
            </a:extLst>
          </p:cNvPr>
          <p:cNvSpPr txBox="1"/>
          <p:nvPr/>
        </p:nvSpPr>
        <p:spPr>
          <a:xfrm>
            <a:off x="3519658" y="754653"/>
            <a:ext cx="707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Bold" panose="020B0800000000000000"/>
              </a:rPr>
              <a:t>京剧</a:t>
            </a:r>
            <a:r>
              <a:rPr lang="en-US" altLang="zh-CN" sz="2400" dirty="0">
                <a:ea typeface="思源黑体 CN Bold" panose="020B0800000000000000"/>
              </a:rPr>
              <a:t>《</a:t>
            </a:r>
            <a:r>
              <a:rPr lang="zh-CN" altLang="en-US" sz="2400" dirty="0">
                <a:ea typeface="思源黑体 CN Bold" panose="020B0800000000000000"/>
              </a:rPr>
              <a:t>四郎探母</a:t>
            </a:r>
            <a:r>
              <a:rPr lang="en-US" altLang="zh-CN" sz="2400" dirty="0">
                <a:ea typeface="思源黑体 CN Bold" panose="020B0800000000000000"/>
              </a:rPr>
              <a:t>》</a:t>
            </a:r>
            <a:r>
              <a:rPr lang="zh-CN" altLang="en-US" sz="2400" dirty="0">
                <a:ea typeface="思源黑体 CN Bold" panose="020B0800000000000000"/>
              </a:rPr>
              <a:t>之回令 于魁智 李海燕 李胜素 等</a:t>
            </a:r>
          </a:p>
        </p:txBody>
      </p:sp>
    </p:spTree>
    <p:extLst>
      <p:ext uri="{BB962C8B-B14F-4D97-AF65-F5344CB8AC3E}">
        <p14:creationId xmlns:p14="http://schemas.microsoft.com/office/powerpoint/2010/main" val="1803911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8" grpId="0"/>
      <p:bldP spid="2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87721"/>
            <a:ext cx="87934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感谢观看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2383407-0464-4B2D-B622-58ACE8FB751A}"/>
              </a:ext>
            </a:extLst>
          </p:cNvPr>
          <p:cNvGrpSpPr/>
          <p:nvPr/>
        </p:nvGrpSpPr>
        <p:grpSpPr>
          <a:xfrm>
            <a:off x="484185" y="6227025"/>
            <a:ext cx="7390249" cy="372002"/>
            <a:chOff x="484185" y="6227025"/>
            <a:chExt cx="7390249" cy="372002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5A2ACA8-B63F-46C4-911E-35D5C0FEF88A}"/>
                </a:ext>
              </a:extLst>
            </p:cNvPr>
            <p:cNvSpPr txBox="1"/>
            <p:nvPr/>
          </p:nvSpPr>
          <p:spPr>
            <a:xfrm>
              <a:off x="484185" y="622702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M" panose="00020600040101010101" pitchFamily="18" charset="-122"/>
                  <a:ea typeface="思源黑体 CN Bold" panose="020B0800000000000000"/>
                  <a:cs typeface="OPPOSans M" panose="00020600040101010101" pitchFamily="18" charset="-122"/>
                </a:rPr>
                <a:t>第十三周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566D328-5DFA-479D-AA29-82B8AD5D9A40}"/>
                </a:ext>
              </a:extLst>
            </p:cNvPr>
            <p:cNvSpPr txBox="1"/>
            <p:nvPr/>
          </p:nvSpPr>
          <p:spPr>
            <a:xfrm>
              <a:off x="1842164" y="6229695"/>
              <a:ext cx="60322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prstClr val="black"/>
                  </a:solidFill>
                  <a:ea typeface="思源黑体 CN Bold" panose="020B0800000000000000"/>
                </a:rPr>
                <a:t>田典哲、吴双、刘婷玉、孙捷芊、李昭阳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 CN Bold" panose="020B080000000000000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7" b="29432"/>
          <a:stretch>
            <a:fillRect/>
          </a:stretch>
        </p:blipFill>
        <p:spPr>
          <a:xfrm flipH="1">
            <a:off x="5611976" y="12700"/>
            <a:ext cx="3326355" cy="9826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9" b="19764"/>
          <a:stretch>
            <a:fillRect/>
          </a:stretch>
        </p:blipFill>
        <p:spPr>
          <a:xfrm>
            <a:off x="8905565" y="0"/>
            <a:ext cx="3326355" cy="99530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49000">
                <a:srgbClr val="580C6E"/>
              </a:gs>
              <a:gs pos="72000">
                <a:srgbClr val="692266"/>
              </a:gs>
              <a:gs pos="86000">
                <a:srgbClr val="952064">
                  <a:alpha val="46000"/>
                </a:srgbClr>
              </a:gs>
              <a:gs pos="25000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0823" y="1243446"/>
            <a:ext cx="2015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/>
                <a:ea typeface="思源黑体 CN Bold" panose="020B0800000000000000"/>
              </a:rPr>
              <a:t>目录</a:t>
            </a:r>
            <a:endParaRPr kumimoji="0" lang="zh-CN" altLang="en-US" sz="5400" b="1" i="0" u="none" strike="noStrike" kern="1200" cap="none" spc="0" normalizeH="0" baseline="300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Bold" panose="020B0800000000000000"/>
              <a:ea typeface="思源黑体 CN Bold" panose="020B080000000000000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58182" y="168355"/>
            <a:ext cx="2369202" cy="728961"/>
            <a:chOff x="9730702" y="211219"/>
            <a:chExt cx="2374282" cy="701101"/>
          </a:xfrm>
        </p:grpSpPr>
        <p:pic>
          <p:nvPicPr>
            <p:cNvPr id="114" name="图片 113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70" name="图片 169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867667" y="3733800"/>
            <a:ext cx="906244" cy="906244"/>
            <a:chOff x="1010349" y="3441700"/>
            <a:chExt cx="639543" cy="639543"/>
          </a:xfrm>
        </p:grpSpPr>
        <p:sp>
          <p:nvSpPr>
            <p:cNvPr id="176" name="椭圆 175"/>
            <p:cNvSpPr/>
            <p:nvPr/>
          </p:nvSpPr>
          <p:spPr>
            <a:xfrm>
              <a:off x="1010349" y="3441700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 descr="铅笔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4402" y="3575214"/>
              <a:ext cx="356151" cy="356151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7008285" y="2363723"/>
            <a:ext cx="906244" cy="906244"/>
            <a:chOff x="9952257" y="1932424"/>
            <a:chExt cx="639543" cy="639543"/>
          </a:xfrm>
        </p:grpSpPr>
        <p:sp>
          <p:nvSpPr>
            <p:cNvPr id="174" name="椭圆 173"/>
            <p:cNvSpPr/>
            <p:nvPr/>
          </p:nvSpPr>
          <p:spPr>
            <a:xfrm>
              <a:off x="9952257" y="1932424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形 12" descr="书籍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96310" y="2086768"/>
              <a:ext cx="356151" cy="356151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867667" y="5040318"/>
            <a:ext cx="906244" cy="906244"/>
            <a:chOff x="1001639" y="4710118"/>
            <a:chExt cx="639543" cy="639543"/>
          </a:xfrm>
        </p:grpSpPr>
        <p:sp>
          <p:nvSpPr>
            <p:cNvPr id="175" name="椭圆 174"/>
            <p:cNvSpPr/>
            <p:nvPr/>
          </p:nvSpPr>
          <p:spPr>
            <a:xfrm>
              <a:off x="1001639" y="4710118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 descr="地球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54402" y="4836301"/>
              <a:ext cx="356151" cy="35615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867667" y="2363723"/>
            <a:ext cx="906244" cy="906244"/>
            <a:chOff x="1012153" y="2236723"/>
            <a:chExt cx="639543" cy="639543"/>
          </a:xfrm>
        </p:grpSpPr>
        <p:sp>
          <p:nvSpPr>
            <p:cNvPr id="6" name="椭圆 5"/>
            <p:cNvSpPr/>
            <p:nvPr/>
          </p:nvSpPr>
          <p:spPr>
            <a:xfrm>
              <a:off x="1012153" y="2236723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书架上的书籍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6838" y="2389907"/>
              <a:ext cx="356151" cy="356151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2996839" y="2578131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故事梗概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00283" y="3927331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戏曲看点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004918" y="5222716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演出行当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153546" y="2602981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技艺特点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156990" y="3892542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代表名家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161625" y="5242592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片段欣赏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008284" y="5040318"/>
            <a:ext cx="906244" cy="906244"/>
            <a:chOff x="7399556" y="4913318"/>
            <a:chExt cx="639543" cy="639543"/>
          </a:xfrm>
        </p:grpSpPr>
        <p:sp>
          <p:nvSpPr>
            <p:cNvPr id="45" name="椭圆 44"/>
            <p:cNvSpPr/>
            <p:nvPr/>
          </p:nvSpPr>
          <p:spPr>
            <a:xfrm>
              <a:off x="7399556" y="4913318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 descr="数学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527392" y="5052201"/>
              <a:ext cx="397769" cy="39776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995585" y="3733800"/>
            <a:ext cx="906244" cy="906244"/>
            <a:chOff x="7386857" y="3644900"/>
            <a:chExt cx="639543" cy="639543"/>
          </a:xfrm>
        </p:grpSpPr>
        <p:sp>
          <p:nvSpPr>
            <p:cNvPr id="42" name="椭圆 41"/>
            <p:cNvSpPr/>
            <p:nvPr/>
          </p:nvSpPr>
          <p:spPr>
            <a:xfrm>
              <a:off x="7386857" y="3644900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 descr="原子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509760" y="3778414"/>
              <a:ext cx="390001" cy="39000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6" grpId="0"/>
      <p:bldP spid="32" grpId="0"/>
      <p:bldP spid="34" grpId="0"/>
      <p:bldP spid="36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736040" y="2713477"/>
            <a:ext cx="87934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01     </a:t>
            </a:r>
            <a:r>
              <a:rPr lang="zh-CN" altLang="en-US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故事梗概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88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282153" y="494028"/>
            <a:ext cx="2301523" cy="5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研究背景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9079531" y="3608779"/>
            <a:ext cx="230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64B101-C247-4953-A2C0-14A73B6A8DDC}"/>
              </a:ext>
            </a:extLst>
          </p:cNvPr>
          <p:cNvGrpSpPr/>
          <p:nvPr/>
        </p:nvGrpSpPr>
        <p:grpSpPr>
          <a:xfrm>
            <a:off x="3990510" y="1770785"/>
            <a:ext cx="6702372" cy="3675988"/>
            <a:chOff x="6596628" y="3557795"/>
            <a:chExt cx="5296750" cy="2922725"/>
          </a:xfrm>
        </p:grpSpPr>
        <p:cxnSp>
          <p:nvCxnSpPr>
            <p:cNvPr id="189" name="直接连接符 188"/>
            <p:cNvCxnSpPr/>
            <p:nvPr/>
          </p:nvCxnSpPr>
          <p:spPr>
            <a:xfrm>
              <a:off x="6596628" y="4170909"/>
              <a:ext cx="5186412" cy="0"/>
            </a:xfrm>
            <a:prstGeom prst="line">
              <a:avLst/>
            </a:prstGeom>
            <a:ln w="19050">
              <a:solidFill>
                <a:srgbClr val="58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29B8CB6-6C60-4C00-B676-3FC98F32B00A}"/>
                </a:ext>
              </a:extLst>
            </p:cNvPr>
            <p:cNvGrpSpPr/>
            <p:nvPr/>
          </p:nvGrpSpPr>
          <p:grpSpPr>
            <a:xfrm>
              <a:off x="6596628" y="3557795"/>
              <a:ext cx="5296750" cy="2922725"/>
              <a:chOff x="6596628" y="3557795"/>
              <a:chExt cx="5296750" cy="2922725"/>
            </a:xfrm>
          </p:grpSpPr>
          <p:pic>
            <p:nvPicPr>
              <p:cNvPr id="28" name="图形 27" descr="研究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7315235" y="3577250"/>
                <a:ext cx="508314" cy="508314"/>
              </a:xfrm>
              <a:prstGeom prst="rect">
                <a:avLst/>
              </a:prstGeom>
            </p:spPr>
          </p:pic>
          <p:sp>
            <p:nvSpPr>
              <p:cNvPr id="187" name="矩形: 圆角 186"/>
              <p:cNvSpPr/>
              <p:nvPr/>
            </p:nvSpPr>
            <p:spPr>
              <a:xfrm>
                <a:off x="8542155" y="3557795"/>
                <a:ext cx="3351223" cy="632557"/>
              </a:xfrm>
              <a:prstGeom prst="roundRect">
                <a:avLst>
                  <a:gd name="adj" fmla="val 9640"/>
                </a:avLst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ea typeface="思源黑体 CN Bold" panose="020B0800000000000000"/>
                  </a:rPr>
                  <a:t>故  事  梗  概</a:t>
                </a:r>
              </a:p>
            </p:txBody>
          </p:sp>
          <p:sp>
            <p:nvSpPr>
              <p:cNvPr id="190" name="矩形: 圆角 189"/>
              <p:cNvSpPr/>
              <p:nvPr/>
            </p:nvSpPr>
            <p:spPr>
              <a:xfrm>
                <a:off x="6596628" y="4282070"/>
                <a:ext cx="5225322" cy="2198450"/>
              </a:xfrm>
              <a:prstGeom prst="roundRect">
                <a:avLst>
                  <a:gd name="adj" fmla="val 2065"/>
                </a:avLst>
              </a:prstGeom>
              <a:noFill/>
              <a:ln w="28575">
                <a:solidFill>
                  <a:srgbClr val="580C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1" name="文本框 190"/>
            <p:cNvSpPr txBox="1"/>
            <p:nvPr/>
          </p:nvSpPr>
          <p:spPr>
            <a:xfrm>
              <a:off x="7157322" y="4902157"/>
              <a:ext cx="4477001" cy="110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ea typeface="思源黑体 CN Bold" panose="020B0800000000000000"/>
                </a:rPr>
                <a:t>回令一折写的是四郎返回辽营后的故事。四郎复回辽邦，被萧太后得知，欲斩，公主代为求免。</a:t>
              </a:r>
            </a:p>
          </p:txBody>
        </p:sp>
      </p:grpSp>
      <p:sp>
        <p:nvSpPr>
          <p:cNvPr id="26" name="矩形 25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149698" y="2125635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B3BFAAE2-BC8D-42BE-94D6-E55FD20A45B4}"/>
              </a:ext>
            </a:extLst>
          </p:cNvPr>
          <p:cNvGrpSpPr/>
          <p:nvPr/>
        </p:nvGrpSpPr>
        <p:grpSpPr>
          <a:xfrm>
            <a:off x="212310" y="2164037"/>
            <a:ext cx="1730790" cy="4154822"/>
            <a:chOff x="212310" y="2164037"/>
            <a:chExt cx="1730790" cy="4154822"/>
          </a:xfrm>
        </p:grpSpPr>
        <p:sp>
          <p:nvSpPr>
            <p:cNvPr id="30" name="文本框 29"/>
            <p:cNvSpPr txBox="1"/>
            <p:nvPr/>
          </p:nvSpPr>
          <p:spPr>
            <a:xfrm>
              <a:off x="227220" y="2164037"/>
              <a:ext cx="1464081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故事梗概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7220" y="3699882"/>
              <a:ext cx="1464081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演出行当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2310" y="4450413"/>
              <a:ext cx="1464081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技艺特点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7220" y="5186036"/>
              <a:ext cx="171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代 表 名 家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31274" y="2939414"/>
              <a:ext cx="1464081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戏曲看点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D6C975E-CE0A-467B-B510-CF9997CFE319}"/>
                </a:ext>
              </a:extLst>
            </p:cNvPr>
            <p:cNvSpPr txBox="1"/>
            <p:nvPr/>
          </p:nvSpPr>
          <p:spPr>
            <a:xfrm>
              <a:off x="226460" y="5918749"/>
              <a:ext cx="1611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思源黑体 CN Light"/>
                  <a:ea typeface="思源黑体 CN Bold" panose="020B0800000000000000"/>
                </a:rPr>
                <a:t>片 断 欣 赏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736040" y="2713477"/>
            <a:ext cx="87934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02     </a:t>
            </a:r>
            <a:r>
              <a:rPr lang="zh-CN" altLang="en-US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戏曲看点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88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19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282153" y="494028"/>
            <a:ext cx="2301523" cy="5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研究背景</a:t>
            </a:r>
          </a:p>
        </p:txBody>
      </p:sp>
      <p:sp>
        <p:nvSpPr>
          <p:cNvPr id="26" name="矩形 25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149698" y="2125635"/>
            <a:ext cx="1611053" cy="4515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7220" y="2164037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7220" y="3699882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2310" y="4450413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7220" y="5186036"/>
            <a:ext cx="17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代 表 名 家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1274" y="2939414"/>
            <a:ext cx="1464081" cy="41180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580C6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6C975E-CE0A-467B-B510-CF9997CFE319}"/>
              </a:ext>
            </a:extLst>
          </p:cNvPr>
          <p:cNvSpPr txBox="1"/>
          <p:nvPr/>
        </p:nvSpPr>
        <p:spPr>
          <a:xfrm>
            <a:off x="226460" y="5918749"/>
            <a:ext cx="16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Bold" panose="020B0800000000000000"/>
              </a:rPr>
              <a:t>片 断 欣 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B5FCA4-74A0-4780-9669-82E2BF8445B5}"/>
              </a:ext>
            </a:extLst>
          </p:cNvPr>
          <p:cNvSpPr/>
          <p:nvPr/>
        </p:nvSpPr>
        <p:spPr>
          <a:xfrm>
            <a:off x="112640" y="2873115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580C6E"/>
                </a:solidFill>
                <a:ea typeface="思源黑体 CN Bold" panose="020B0800000000000000"/>
              </a:rPr>
              <a:t>戏 曲 看 点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E1F2FE-9AAB-4E7B-A819-21892F8A120A}"/>
              </a:ext>
            </a:extLst>
          </p:cNvPr>
          <p:cNvGrpSpPr/>
          <p:nvPr/>
        </p:nvGrpSpPr>
        <p:grpSpPr>
          <a:xfrm>
            <a:off x="2803131" y="1293480"/>
            <a:ext cx="8275415" cy="4851557"/>
            <a:chOff x="2744777" y="443044"/>
            <a:chExt cx="5225322" cy="321936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56B08D9-BFAB-425D-8BE4-467000E2B960}"/>
                </a:ext>
              </a:extLst>
            </p:cNvPr>
            <p:cNvSpPr/>
            <p:nvPr/>
          </p:nvSpPr>
          <p:spPr>
            <a:xfrm>
              <a:off x="2744777" y="443044"/>
              <a:ext cx="4677736" cy="632557"/>
            </a:xfrm>
            <a:prstGeom prst="roundRect">
              <a:avLst>
                <a:gd name="adj" fmla="val 9640"/>
              </a:avLst>
            </a:prstGeom>
            <a:solidFill>
              <a:srgbClr val="58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97FAA7B-19BE-49FF-B8A5-E34FABDCE358}"/>
                </a:ext>
              </a:extLst>
            </p:cNvPr>
            <p:cNvSpPr txBox="1"/>
            <p:nvPr/>
          </p:nvSpPr>
          <p:spPr>
            <a:xfrm>
              <a:off x="2913701" y="524455"/>
              <a:ext cx="4323748" cy="4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配角齐整</a:t>
              </a:r>
              <a:r>
                <a:rPr lang="en-US" altLang="zh-CN" sz="4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,</a:t>
              </a:r>
              <a:r>
                <a:rPr lang="zh-CN" altLang="en-US" sz="4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对主角技艺要求高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C370EB9-88E1-4847-B58E-A89BA713BF45}"/>
                </a:ext>
              </a:extLst>
            </p:cNvPr>
            <p:cNvCxnSpPr/>
            <p:nvPr/>
          </p:nvCxnSpPr>
          <p:spPr>
            <a:xfrm>
              <a:off x="2770392" y="1115880"/>
              <a:ext cx="4940865" cy="0"/>
            </a:xfrm>
            <a:prstGeom prst="line">
              <a:avLst/>
            </a:prstGeom>
            <a:ln w="19050">
              <a:solidFill>
                <a:srgbClr val="58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D986BBB-360E-47CA-B1D7-508727F0404B}"/>
                </a:ext>
              </a:extLst>
            </p:cNvPr>
            <p:cNvSpPr/>
            <p:nvPr/>
          </p:nvSpPr>
          <p:spPr>
            <a:xfrm>
              <a:off x="2744777" y="1167319"/>
              <a:ext cx="5225322" cy="2198450"/>
            </a:xfrm>
            <a:prstGeom prst="roundRect">
              <a:avLst>
                <a:gd name="adj" fmla="val 2065"/>
              </a:avLst>
            </a:prstGeom>
            <a:noFill/>
            <a:ln w="28575">
              <a:solidFill>
                <a:srgbClr val="58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7D765AE-D49E-4877-8109-7E4AE1F9A0AD}"/>
                </a:ext>
              </a:extLst>
            </p:cNvPr>
            <p:cNvSpPr txBox="1"/>
            <p:nvPr/>
          </p:nvSpPr>
          <p:spPr>
            <a:xfrm>
              <a:off x="2843783" y="1293481"/>
              <a:ext cx="5027309" cy="236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</a:t>
              </a:r>
              <a:r>
                <a:rPr lang="zh-CN" altLang="zh-CN" sz="2400" kern="100" dirty="0">
                  <a:effectLst/>
                  <a:latin typeface="Calibri" panose="020F0502020204030204" pitchFamily="34" charset="0"/>
                  <a:ea typeface="思源黑体 CN Bold" panose="020B0800000000000000"/>
                  <a:cs typeface="Times New Roman" panose="02020603050405020304" pitchFamily="18" charset="0"/>
                </a:rPr>
                <a:t>以生角一人先后应付公主、六郎、太君、四夫人、萧太后诸人，唱做并重，无异以一人之力，与诸角作军轮大战，非确具工候者，决不易通体一致，始终不懈。“四郎探母”对于配演班底要求十分之高，公主、太后、佘太君、杨宗保直到插科打诨的二位国舅爷，都有重要的戏份，到了回令四郎也不能有丝毫懈怠，如不认真唱表，岂不是被插科打诨的二位国舅抢了风头，如此看来，想要唱好这出“四郎探母”可真是难上加难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079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9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282153" y="494028"/>
            <a:ext cx="2301523" cy="5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研究背景</a:t>
            </a:r>
          </a:p>
        </p:txBody>
      </p:sp>
      <p:sp>
        <p:nvSpPr>
          <p:cNvPr id="26" name="矩形 25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149698" y="2125635"/>
            <a:ext cx="1611053" cy="4515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7220" y="2164037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7220" y="3699882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2310" y="4450413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7220" y="5186036"/>
            <a:ext cx="17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代 表 名 家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1274" y="2939414"/>
            <a:ext cx="1464081" cy="41180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580C6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6C975E-CE0A-467B-B510-CF9997CFE319}"/>
              </a:ext>
            </a:extLst>
          </p:cNvPr>
          <p:cNvSpPr txBox="1"/>
          <p:nvPr/>
        </p:nvSpPr>
        <p:spPr>
          <a:xfrm>
            <a:off x="226460" y="5918749"/>
            <a:ext cx="16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Bold" panose="020B0800000000000000"/>
              </a:rPr>
              <a:t>片 断 欣 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B5FCA4-74A0-4780-9669-82E2BF8445B5}"/>
              </a:ext>
            </a:extLst>
          </p:cNvPr>
          <p:cNvSpPr/>
          <p:nvPr/>
        </p:nvSpPr>
        <p:spPr>
          <a:xfrm>
            <a:off x="137325" y="2899382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580C6E"/>
                </a:solidFill>
                <a:ea typeface="思源黑体 CN Bold" panose="020B0800000000000000"/>
              </a:rPr>
              <a:t>戏 曲 看 点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E1F2FE-9AAB-4E7B-A819-21892F8A120A}"/>
              </a:ext>
            </a:extLst>
          </p:cNvPr>
          <p:cNvGrpSpPr/>
          <p:nvPr/>
        </p:nvGrpSpPr>
        <p:grpSpPr>
          <a:xfrm>
            <a:off x="2684526" y="1356132"/>
            <a:ext cx="9128029" cy="4404523"/>
            <a:chOff x="2241763" y="443044"/>
            <a:chExt cx="5763686" cy="292272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56B08D9-BFAB-425D-8BE4-467000E2B960}"/>
                </a:ext>
              </a:extLst>
            </p:cNvPr>
            <p:cNvSpPr/>
            <p:nvPr/>
          </p:nvSpPr>
          <p:spPr>
            <a:xfrm>
              <a:off x="2241763" y="443044"/>
              <a:ext cx="5763686" cy="632557"/>
            </a:xfrm>
            <a:prstGeom prst="roundRect">
              <a:avLst>
                <a:gd name="adj" fmla="val 9640"/>
              </a:avLst>
            </a:prstGeom>
            <a:solidFill>
              <a:srgbClr val="58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97FAA7B-19BE-49FF-B8A5-E34FABDCE358}"/>
                </a:ext>
              </a:extLst>
            </p:cNvPr>
            <p:cNvSpPr txBox="1"/>
            <p:nvPr/>
          </p:nvSpPr>
          <p:spPr>
            <a:xfrm>
              <a:off x="2456706" y="565301"/>
              <a:ext cx="5509850" cy="388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回关是给出较为圆满结局的一折，人物表现生动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C370EB9-88E1-4847-B58E-A89BA713BF45}"/>
                </a:ext>
              </a:extLst>
            </p:cNvPr>
            <p:cNvCxnSpPr>
              <a:cxnSpLocks/>
            </p:cNvCxnSpPr>
            <p:nvPr/>
          </p:nvCxnSpPr>
          <p:spPr>
            <a:xfrm>
              <a:off x="2644091" y="1120007"/>
              <a:ext cx="5322465" cy="0"/>
            </a:xfrm>
            <a:prstGeom prst="line">
              <a:avLst/>
            </a:prstGeom>
            <a:ln w="19050">
              <a:solidFill>
                <a:srgbClr val="58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D986BBB-360E-47CA-B1D7-508727F0404B}"/>
                </a:ext>
              </a:extLst>
            </p:cNvPr>
            <p:cNvSpPr/>
            <p:nvPr/>
          </p:nvSpPr>
          <p:spPr>
            <a:xfrm>
              <a:off x="2744777" y="1167319"/>
              <a:ext cx="5225322" cy="2198450"/>
            </a:xfrm>
            <a:prstGeom prst="roundRect">
              <a:avLst>
                <a:gd name="adj" fmla="val 2065"/>
              </a:avLst>
            </a:prstGeom>
            <a:noFill/>
            <a:ln w="28575">
              <a:solidFill>
                <a:srgbClr val="58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7D765AE-D49E-4877-8109-7E4AE1F9A0AD}"/>
                </a:ext>
              </a:extLst>
            </p:cNvPr>
            <p:cNvSpPr txBox="1"/>
            <p:nvPr/>
          </p:nvSpPr>
          <p:spPr>
            <a:xfrm>
              <a:off x="2843783" y="1293481"/>
              <a:ext cx="5027309" cy="2062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zh-CN" altLang="en-US" sz="2800" kern="100" dirty="0">
                  <a:effectLst/>
                  <a:latin typeface="Calibri" panose="020F0502020204030204" pitchFamily="34" charset="0"/>
                  <a:ea typeface="思源黑体 CN Bold" panose="020B0800000000000000"/>
                  <a:cs typeface="Times New Roman" panose="02020603050405020304" pitchFamily="18" charset="0"/>
                </a:rPr>
                <a:t>         萧太后严审四郎，公主真情流露。例如：大国舅、二国舅为公主出主意，“我到有一个好主意，你把小阿哥，往老太后身上这么一放，你就说：我不活里拉！老太后要一心疼外孙子，她可就赦了！”铁镜公主于是说“诶，阿哥放于老娘亲！我不活啦！我不活啦！”萧太后只能说“得啦！我赦啦！”</a:t>
              </a:r>
              <a:endParaRPr lang="zh-CN" altLang="zh-CN" sz="2800" kern="100" dirty="0">
                <a:effectLst/>
                <a:latin typeface="Calibri" panose="020F0502020204030204" pitchFamily="34" charset="0"/>
                <a:ea typeface="思源黑体 CN Bold" panose="020B080000000000000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324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736040" y="2713477"/>
            <a:ext cx="87934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03     </a:t>
            </a:r>
            <a:r>
              <a:rPr lang="zh-CN" altLang="en-US" sz="88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演出行当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88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684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282153" y="494028"/>
            <a:ext cx="2301523" cy="5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研究背景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9079531" y="3608779"/>
            <a:ext cx="230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查找资料</a:t>
            </a:r>
          </a:p>
        </p:txBody>
      </p:sp>
      <p:sp>
        <p:nvSpPr>
          <p:cNvPr id="26" name="矩形 25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149698" y="2125635"/>
            <a:ext cx="1611053" cy="4515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7220" y="2164037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故事梗概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7220" y="3699882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演出行当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2310" y="4450413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技艺特点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7220" y="5186036"/>
            <a:ext cx="17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代 表 名 家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1274" y="2939414"/>
            <a:ext cx="1464081" cy="41180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戏曲看点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6C975E-CE0A-467B-B510-CF9997CFE319}"/>
              </a:ext>
            </a:extLst>
          </p:cNvPr>
          <p:cNvSpPr txBox="1"/>
          <p:nvPr/>
        </p:nvSpPr>
        <p:spPr>
          <a:xfrm>
            <a:off x="226460" y="5918749"/>
            <a:ext cx="16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Bold" panose="020B0800000000000000"/>
              </a:rPr>
              <a:t>片 断 欣 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B16D9F1-5C28-4375-9ABA-95E85F7393F8}"/>
              </a:ext>
            </a:extLst>
          </p:cNvPr>
          <p:cNvSpPr/>
          <p:nvPr/>
        </p:nvSpPr>
        <p:spPr>
          <a:xfrm>
            <a:off x="124541" y="3632373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580C6E"/>
                </a:solidFill>
                <a:ea typeface="思源黑体 CN Bold" panose="020B0800000000000000"/>
              </a:rPr>
              <a:t>演 出 行 当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4AA008D-915D-4562-A51A-BAC60986B56C}"/>
              </a:ext>
            </a:extLst>
          </p:cNvPr>
          <p:cNvGrpSpPr/>
          <p:nvPr/>
        </p:nvGrpSpPr>
        <p:grpSpPr>
          <a:xfrm>
            <a:off x="2993230" y="773751"/>
            <a:ext cx="8487798" cy="5392480"/>
            <a:chOff x="2993230" y="773751"/>
            <a:chExt cx="8487798" cy="539248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91CBBD3-63E8-4B03-9900-71216484630C}"/>
                </a:ext>
              </a:extLst>
            </p:cNvPr>
            <p:cNvGrpSpPr/>
            <p:nvPr/>
          </p:nvGrpSpPr>
          <p:grpSpPr>
            <a:xfrm>
              <a:off x="2993230" y="773751"/>
              <a:ext cx="8487798" cy="5392480"/>
              <a:chOff x="738426" y="728663"/>
              <a:chExt cx="10715149" cy="7227688"/>
            </a:xfrm>
          </p:grpSpPr>
          <p:grpSp>
            <p:nvGrpSpPr>
              <p:cNvPr id="78" name="图形 1">
                <a:extLst>
                  <a:ext uri="{FF2B5EF4-FFF2-40B4-BE49-F238E27FC236}">
                    <a16:creationId xmlns:a16="http://schemas.microsoft.com/office/drawing/2014/main" id="{86D6E672-5D1F-4949-B1ED-4BD93C245C8A}"/>
                  </a:ext>
                </a:extLst>
              </p:cNvPr>
              <p:cNvGrpSpPr/>
              <p:nvPr/>
            </p:nvGrpSpPr>
            <p:grpSpPr>
              <a:xfrm>
                <a:off x="738426" y="728663"/>
                <a:ext cx="10715149" cy="7227688"/>
                <a:chOff x="874806" y="949008"/>
                <a:chExt cx="10715149" cy="7227688"/>
              </a:xfrm>
              <a:effectLst>
                <a:outerShdw blurRad="812800" dist="228600" dir="18900000" algn="bl" rotWithShape="0">
                  <a:srgbClr val="2D4464">
                    <a:alpha val="10000"/>
                  </a:srgbClr>
                </a:outerShdw>
              </a:effectLst>
            </p:grpSpPr>
            <p:grpSp>
              <p:nvGrpSpPr>
                <p:cNvPr id="82" name="图形 1">
                  <a:extLst>
                    <a:ext uri="{FF2B5EF4-FFF2-40B4-BE49-F238E27FC236}">
                      <a16:creationId xmlns:a16="http://schemas.microsoft.com/office/drawing/2014/main" id="{791E659F-2AD4-41DB-BDE6-4C8CA0AB7353}"/>
                    </a:ext>
                  </a:extLst>
                </p:cNvPr>
                <p:cNvGrpSpPr/>
                <p:nvPr/>
              </p:nvGrpSpPr>
              <p:grpSpPr>
                <a:xfrm>
                  <a:off x="874806" y="967404"/>
                  <a:ext cx="10715149" cy="7167549"/>
                  <a:chOff x="874806" y="967404"/>
                  <a:chExt cx="10715149" cy="7167549"/>
                </a:xfrm>
              </p:grpSpPr>
              <p:grpSp>
                <p:nvGrpSpPr>
                  <p:cNvPr id="86" name="图形 1">
                    <a:extLst>
                      <a:ext uri="{FF2B5EF4-FFF2-40B4-BE49-F238E27FC236}">
                        <a16:creationId xmlns:a16="http://schemas.microsoft.com/office/drawing/2014/main" id="{990C1B08-BB88-4B16-BD42-C93AFF6BF559}"/>
                      </a:ext>
                    </a:extLst>
                  </p:cNvPr>
                  <p:cNvGrpSpPr/>
                  <p:nvPr/>
                </p:nvGrpSpPr>
                <p:grpSpPr>
                  <a:xfrm>
                    <a:off x="874806" y="967949"/>
                    <a:ext cx="426973" cy="7167004"/>
                    <a:chOff x="874806" y="967949"/>
                    <a:chExt cx="426973" cy="7167004"/>
                  </a:xfrm>
                </p:grpSpPr>
                <p:sp>
                  <p:nvSpPr>
                    <p:cNvPr id="94" name="任意多边形: 形状 93">
                      <a:extLst>
                        <a:ext uri="{FF2B5EF4-FFF2-40B4-BE49-F238E27FC236}">
                          <a16:creationId xmlns:a16="http://schemas.microsoft.com/office/drawing/2014/main" id="{90357080-1EC1-4FF4-8930-4AC011D42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806" y="1003464"/>
                      <a:ext cx="227298" cy="7092817"/>
                    </a:xfrm>
                    <a:custGeom>
                      <a:avLst/>
                      <a:gdLst>
                        <a:gd name="connsiteX0" fmla="*/ 0 w 227298"/>
                        <a:gd name="connsiteY0" fmla="*/ 0 h 7092817"/>
                        <a:gd name="connsiteX1" fmla="*/ 227298 w 227298"/>
                        <a:gd name="connsiteY1" fmla="*/ 0 h 7092817"/>
                        <a:gd name="connsiteX2" fmla="*/ 227298 w 227298"/>
                        <a:gd name="connsiteY2" fmla="*/ 7092817 h 7092817"/>
                        <a:gd name="connsiteX3" fmla="*/ 0 w 227298"/>
                        <a:gd name="connsiteY3" fmla="*/ 7092817 h 70928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7298" h="7092817">
                          <a:moveTo>
                            <a:pt x="0" y="0"/>
                          </a:moveTo>
                          <a:lnTo>
                            <a:pt x="227298" y="0"/>
                          </a:lnTo>
                          <a:lnTo>
                            <a:pt x="227298" y="7092817"/>
                          </a:lnTo>
                          <a:lnTo>
                            <a:pt x="0" y="7092817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CA865F">
                            <a:lumMod val="60000"/>
                            <a:lumOff val="40000"/>
                          </a:srgbClr>
                        </a:gs>
                        <a:gs pos="85000">
                          <a:srgbClr val="CA865F"/>
                        </a:gs>
                      </a:gsLst>
                      <a:lin ang="5400000" scaled="1"/>
                      <a:tileRect/>
                    </a:gra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5" name="任意多边形: 形状 94">
                      <a:extLst>
                        <a:ext uri="{FF2B5EF4-FFF2-40B4-BE49-F238E27FC236}">
                          <a16:creationId xmlns:a16="http://schemas.microsoft.com/office/drawing/2014/main" id="{3D040B73-C267-48C4-8B45-FC1E4D5D8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7935" y="997151"/>
                      <a:ext cx="228087" cy="7105444"/>
                    </a:xfrm>
                    <a:custGeom>
                      <a:avLst/>
                      <a:gdLst>
                        <a:gd name="connsiteX0" fmla="*/ 0 w 228087"/>
                        <a:gd name="connsiteY0" fmla="*/ 0 h 7105444"/>
                        <a:gd name="connsiteX1" fmla="*/ 228088 w 228087"/>
                        <a:gd name="connsiteY1" fmla="*/ 0 h 7105444"/>
                        <a:gd name="connsiteX2" fmla="*/ 228088 w 228087"/>
                        <a:gd name="connsiteY2" fmla="*/ 7105445 h 7105444"/>
                        <a:gd name="connsiteX3" fmla="*/ 0 w 228087"/>
                        <a:gd name="connsiteY3" fmla="*/ 7105445 h 7105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087" h="7105444">
                          <a:moveTo>
                            <a:pt x="0" y="0"/>
                          </a:moveTo>
                          <a:lnTo>
                            <a:pt x="228088" y="0"/>
                          </a:lnTo>
                          <a:lnTo>
                            <a:pt x="228088" y="7105445"/>
                          </a:lnTo>
                          <a:lnTo>
                            <a:pt x="0" y="710544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6" name="任意多边形: 形状 95">
                      <a:extLst>
                        <a:ext uri="{FF2B5EF4-FFF2-40B4-BE49-F238E27FC236}">
                          <a16:creationId xmlns:a16="http://schemas.microsoft.com/office/drawing/2014/main" id="{95B3F87D-235C-43A9-9CC4-46417FB320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55" y="993994"/>
                      <a:ext cx="228087" cy="7114126"/>
                    </a:xfrm>
                    <a:custGeom>
                      <a:avLst/>
                      <a:gdLst>
                        <a:gd name="connsiteX0" fmla="*/ 0 w 228087"/>
                        <a:gd name="connsiteY0" fmla="*/ 0 h 7114126"/>
                        <a:gd name="connsiteX1" fmla="*/ 228088 w 228087"/>
                        <a:gd name="connsiteY1" fmla="*/ 0 h 7114126"/>
                        <a:gd name="connsiteX2" fmla="*/ 228088 w 228087"/>
                        <a:gd name="connsiteY2" fmla="*/ 7114126 h 7114126"/>
                        <a:gd name="connsiteX3" fmla="*/ 0 w 228087"/>
                        <a:gd name="connsiteY3" fmla="*/ 7114126 h 71141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087" h="7114126">
                          <a:moveTo>
                            <a:pt x="0" y="0"/>
                          </a:moveTo>
                          <a:lnTo>
                            <a:pt x="228088" y="0"/>
                          </a:lnTo>
                          <a:lnTo>
                            <a:pt x="228088" y="7114126"/>
                          </a:lnTo>
                          <a:lnTo>
                            <a:pt x="0" y="7114126"/>
                          </a:lnTo>
                          <a:close/>
                        </a:path>
                      </a:pathLst>
                    </a:custGeom>
                    <a:solidFill>
                      <a:srgbClr val="CA865F">
                        <a:lumMod val="60000"/>
                        <a:lumOff val="40000"/>
                      </a:srgbClr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7" name="任意多边形: 形状 96">
                      <a:extLst>
                        <a:ext uri="{FF2B5EF4-FFF2-40B4-BE49-F238E27FC236}">
                          <a16:creationId xmlns:a16="http://schemas.microsoft.com/office/drawing/2014/main" id="{2A796E4D-0867-45EF-A000-2B3F006921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4499" y="984523"/>
                      <a:ext cx="228876" cy="7133067"/>
                    </a:xfrm>
                    <a:custGeom>
                      <a:avLst/>
                      <a:gdLst>
                        <a:gd name="connsiteX0" fmla="*/ 0 w 228876"/>
                        <a:gd name="connsiteY0" fmla="*/ 0 h 7133067"/>
                        <a:gd name="connsiteX1" fmla="*/ 228877 w 228876"/>
                        <a:gd name="connsiteY1" fmla="*/ 0 h 7133067"/>
                        <a:gd name="connsiteX2" fmla="*/ 228877 w 228876"/>
                        <a:gd name="connsiteY2" fmla="*/ 7133068 h 7133067"/>
                        <a:gd name="connsiteX3" fmla="*/ 0 w 228876"/>
                        <a:gd name="connsiteY3" fmla="*/ 7133068 h 71330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876" h="7133067">
                          <a:moveTo>
                            <a:pt x="0" y="0"/>
                          </a:moveTo>
                          <a:lnTo>
                            <a:pt x="228877" y="0"/>
                          </a:lnTo>
                          <a:lnTo>
                            <a:pt x="228877" y="7133068"/>
                          </a:lnTo>
                          <a:lnTo>
                            <a:pt x="0" y="7133068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8" name="任意多边形: 形状 97">
                      <a:extLst>
                        <a:ext uri="{FF2B5EF4-FFF2-40B4-BE49-F238E27FC236}">
                          <a16:creationId xmlns:a16="http://schemas.microsoft.com/office/drawing/2014/main" id="{B37CCF74-4A1F-41C4-B8FF-0CFE85ACD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1073" y="975052"/>
                      <a:ext cx="228876" cy="7151220"/>
                    </a:xfrm>
                    <a:custGeom>
                      <a:avLst/>
                      <a:gdLst>
                        <a:gd name="connsiteX0" fmla="*/ 0 w 228876"/>
                        <a:gd name="connsiteY0" fmla="*/ 0 h 7151220"/>
                        <a:gd name="connsiteX1" fmla="*/ 228877 w 228876"/>
                        <a:gd name="connsiteY1" fmla="*/ 0 h 7151220"/>
                        <a:gd name="connsiteX2" fmla="*/ 228877 w 228876"/>
                        <a:gd name="connsiteY2" fmla="*/ 7151221 h 7151220"/>
                        <a:gd name="connsiteX3" fmla="*/ 0 w 228876"/>
                        <a:gd name="connsiteY3" fmla="*/ 7151221 h 7151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876" h="7151220">
                          <a:moveTo>
                            <a:pt x="0" y="0"/>
                          </a:moveTo>
                          <a:lnTo>
                            <a:pt x="228877" y="0"/>
                          </a:lnTo>
                          <a:lnTo>
                            <a:pt x="228877" y="7151221"/>
                          </a:lnTo>
                          <a:lnTo>
                            <a:pt x="0" y="7151221"/>
                          </a:lnTo>
                          <a:close/>
                        </a:path>
                      </a:pathLst>
                    </a:custGeom>
                    <a:solidFill>
                      <a:srgbClr val="E3E3E3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9" name="任意多边形: 形状 98">
                      <a:extLst>
                        <a:ext uri="{FF2B5EF4-FFF2-40B4-BE49-F238E27FC236}">
                          <a16:creationId xmlns:a16="http://schemas.microsoft.com/office/drawing/2014/main" id="{5F6367D4-365B-4A73-90F3-1A8B0DD36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2113" y="967949"/>
                      <a:ext cx="229666" cy="7167004"/>
                    </a:xfrm>
                    <a:custGeom>
                      <a:avLst/>
                      <a:gdLst>
                        <a:gd name="connsiteX0" fmla="*/ 0 w 229666"/>
                        <a:gd name="connsiteY0" fmla="*/ 0 h 7167004"/>
                        <a:gd name="connsiteX1" fmla="*/ 229666 w 229666"/>
                        <a:gd name="connsiteY1" fmla="*/ 0 h 7167004"/>
                        <a:gd name="connsiteX2" fmla="*/ 229666 w 229666"/>
                        <a:gd name="connsiteY2" fmla="*/ 7167005 h 7167004"/>
                        <a:gd name="connsiteX3" fmla="*/ 0 w 229666"/>
                        <a:gd name="connsiteY3" fmla="*/ 7167005 h 71670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9666" h="7167004">
                          <a:moveTo>
                            <a:pt x="0" y="0"/>
                          </a:moveTo>
                          <a:lnTo>
                            <a:pt x="229666" y="0"/>
                          </a:lnTo>
                          <a:lnTo>
                            <a:pt x="229666" y="7167005"/>
                          </a:lnTo>
                          <a:lnTo>
                            <a:pt x="0" y="716700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</p:grpSp>
              <p:grpSp>
                <p:nvGrpSpPr>
                  <p:cNvPr id="87" name="图形 1">
                    <a:extLst>
                      <a:ext uri="{FF2B5EF4-FFF2-40B4-BE49-F238E27FC236}">
                        <a16:creationId xmlns:a16="http://schemas.microsoft.com/office/drawing/2014/main" id="{B04DBD64-FFFC-4E3D-9FAF-FCCEF1AA9661}"/>
                      </a:ext>
                    </a:extLst>
                  </p:cNvPr>
                  <p:cNvGrpSpPr/>
                  <p:nvPr/>
                </p:nvGrpSpPr>
                <p:grpSpPr>
                  <a:xfrm>
                    <a:off x="11141988" y="967404"/>
                    <a:ext cx="447967" cy="7167004"/>
                    <a:chOff x="11141988" y="967404"/>
                    <a:chExt cx="447967" cy="7167004"/>
                  </a:xfrm>
                </p:grpSpPr>
                <p:sp>
                  <p:nvSpPr>
                    <p:cNvPr id="88" name="任意多边形: 形状 87">
                      <a:extLst>
                        <a:ext uri="{FF2B5EF4-FFF2-40B4-BE49-F238E27FC236}">
                          <a16:creationId xmlns:a16="http://schemas.microsoft.com/office/drawing/2014/main" id="{14A40AC4-13EA-4DB7-B92C-02A8D7F32FEB}"/>
                        </a:ext>
                      </a:extLst>
                    </p:cNvPr>
                    <p:cNvSpPr/>
                    <p:nvPr/>
                  </p:nvSpPr>
                  <p:spPr>
                    <a:xfrm rot="-10800000">
                      <a:off x="11362657" y="1004214"/>
                      <a:ext cx="227298" cy="7092817"/>
                    </a:xfrm>
                    <a:custGeom>
                      <a:avLst/>
                      <a:gdLst>
                        <a:gd name="connsiteX0" fmla="*/ 0 w 227298"/>
                        <a:gd name="connsiteY0" fmla="*/ 0 h 7092817"/>
                        <a:gd name="connsiteX1" fmla="*/ 227299 w 227298"/>
                        <a:gd name="connsiteY1" fmla="*/ 0 h 7092817"/>
                        <a:gd name="connsiteX2" fmla="*/ 227299 w 227298"/>
                        <a:gd name="connsiteY2" fmla="*/ 7092817 h 7092817"/>
                        <a:gd name="connsiteX3" fmla="*/ 0 w 227298"/>
                        <a:gd name="connsiteY3" fmla="*/ 7092817 h 70928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7298" h="7092817">
                          <a:moveTo>
                            <a:pt x="0" y="0"/>
                          </a:moveTo>
                          <a:lnTo>
                            <a:pt x="227299" y="0"/>
                          </a:lnTo>
                          <a:lnTo>
                            <a:pt x="227299" y="7092817"/>
                          </a:lnTo>
                          <a:lnTo>
                            <a:pt x="0" y="709281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CA865F">
                            <a:lumMod val="60000"/>
                            <a:lumOff val="40000"/>
                          </a:srgbClr>
                        </a:gs>
                        <a:gs pos="85000">
                          <a:srgbClr val="CA865F"/>
                        </a:gs>
                      </a:gsLst>
                      <a:lin ang="16200000" scaled="1"/>
                    </a:gra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89" name="任意多边形: 形状 88">
                      <a:extLst>
                        <a:ext uri="{FF2B5EF4-FFF2-40B4-BE49-F238E27FC236}">
                          <a16:creationId xmlns:a16="http://schemas.microsoft.com/office/drawing/2014/main" id="{BDBC77DA-3C8D-4668-8776-E63D6E6F91B1}"/>
                        </a:ext>
                      </a:extLst>
                    </p:cNvPr>
                    <p:cNvSpPr/>
                    <p:nvPr/>
                  </p:nvSpPr>
                  <p:spPr>
                    <a:xfrm rot="-10800000">
                      <a:off x="11248139" y="997356"/>
                      <a:ext cx="228087" cy="7105444"/>
                    </a:xfrm>
                    <a:custGeom>
                      <a:avLst/>
                      <a:gdLst>
                        <a:gd name="connsiteX0" fmla="*/ 0 w 228087"/>
                        <a:gd name="connsiteY0" fmla="*/ 0 h 7105444"/>
                        <a:gd name="connsiteX1" fmla="*/ 228088 w 228087"/>
                        <a:gd name="connsiteY1" fmla="*/ 0 h 7105444"/>
                        <a:gd name="connsiteX2" fmla="*/ 228088 w 228087"/>
                        <a:gd name="connsiteY2" fmla="*/ 7105445 h 7105444"/>
                        <a:gd name="connsiteX3" fmla="*/ 0 w 228087"/>
                        <a:gd name="connsiteY3" fmla="*/ 7105445 h 7105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087" h="7105444">
                          <a:moveTo>
                            <a:pt x="0" y="0"/>
                          </a:moveTo>
                          <a:lnTo>
                            <a:pt x="228088" y="0"/>
                          </a:lnTo>
                          <a:lnTo>
                            <a:pt x="228088" y="7105445"/>
                          </a:lnTo>
                          <a:lnTo>
                            <a:pt x="0" y="710544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0" name="任意多边形: 形状 89">
                      <a:extLst>
                        <a:ext uri="{FF2B5EF4-FFF2-40B4-BE49-F238E27FC236}">
                          <a16:creationId xmlns:a16="http://schemas.microsoft.com/office/drawing/2014/main" id="{8586AB4B-CC29-4E1A-8094-2A94CE1C8F3B}"/>
                        </a:ext>
                      </a:extLst>
                    </p:cNvPr>
                    <p:cNvSpPr/>
                    <p:nvPr/>
                  </p:nvSpPr>
                  <p:spPr>
                    <a:xfrm rot="-10800000">
                      <a:off x="11227777" y="993915"/>
                      <a:ext cx="228087" cy="7114126"/>
                    </a:xfrm>
                    <a:custGeom>
                      <a:avLst/>
                      <a:gdLst>
                        <a:gd name="connsiteX0" fmla="*/ 0 w 228087"/>
                        <a:gd name="connsiteY0" fmla="*/ 0 h 7114126"/>
                        <a:gd name="connsiteX1" fmla="*/ 228088 w 228087"/>
                        <a:gd name="connsiteY1" fmla="*/ 0 h 7114126"/>
                        <a:gd name="connsiteX2" fmla="*/ 228088 w 228087"/>
                        <a:gd name="connsiteY2" fmla="*/ 7114126 h 7114126"/>
                        <a:gd name="connsiteX3" fmla="*/ 0 w 228087"/>
                        <a:gd name="connsiteY3" fmla="*/ 7114126 h 71141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087" h="7114126">
                          <a:moveTo>
                            <a:pt x="0" y="0"/>
                          </a:moveTo>
                          <a:lnTo>
                            <a:pt x="228088" y="0"/>
                          </a:lnTo>
                          <a:lnTo>
                            <a:pt x="228088" y="7114126"/>
                          </a:lnTo>
                          <a:lnTo>
                            <a:pt x="0" y="7114126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1" name="任意多边形: 形状 90">
                      <a:extLst>
                        <a:ext uri="{FF2B5EF4-FFF2-40B4-BE49-F238E27FC236}">
                          <a16:creationId xmlns:a16="http://schemas.microsoft.com/office/drawing/2014/main" id="{885FD6EB-727C-4EED-B9E6-72187C5DFDC8}"/>
                        </a:ext>
                      </a:extLst>
                    </p:cNvPr>
                    <p:cNvSpPr/>
                    <p:nvPr/>
                  </p:nvSpPr>
                  <p:spPr>
                    <a:xfrm rot="-10800000">
                      <a:off x="11200706" y="984768"/>
                      <a:ext cx="228876" cy="7133067"/>
                    </a:xfrm>
                    <a:custGeom>
                      <a:avLst/>
                      <a:gdLst>
                        <a:gd name="connsiteX0" fmla="*/ 0 w 228876"/>
                        <a:gd name="connsiteY0" fmla="*/ 0 h 7133067"/>
                        <a:gd name="connsiteX1" fmla="*/ 228877 w 228876"/>
                        <a:gd name="connsiteY1" fmla="*/ 0 h 7133067"/>
                        <a:gd name="connsiteX2" fmla="*/ 228877 w 228876"/>
                        <a:gd name="connsiteY2" fmla="*/ 7133068 h 7133067"/>
                        <a:gd name="connsiteX3" fmla="*/ 0 w 228876"/>
                        <a:gd name="connsiteY3" fmla="*/ 7133068 h 71330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876" h="7133067">
                          <a:moveTo>
                            <a:pt x="0" y="0"/>
                          </a:moveTo>
                          <a:lnTo>
                            <a:pt x="228877" y="0"/>
                          </a:lnTo>
                          <a:lnTo>
                            <a:pt x="228877" y="7133068"/>
                          </a:lnTo>
                          <a:lnTo>
                            <a:pt x="0" y="7133068"/>
                          </a:lnTo>
                          <a:close/>
                        </a:path>
                      </a:pathLst>
                    </a:custGeom>
                    <a:solidFill>
                      <a:srgbClr val="CA865F">
                        <a:lumMod val="60000"/>
                        <a:lumOff val="40000"/>
                      </a:srgbClr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2" name="任意多边形: 形状 91">
                      <a:extLst>
                        <a:ext uri="{FF2B5EF4-FFF2-40B4-BE49-F238E27FC236}">
                          <a16:creationId xmlns:a16="http://schemas.microsoft.com/office/drawing/2014/main" id="{AE763163-64B0-4C3E-9FF7-1D6DA49DAE5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1184606" y="974208"/>
                      <a:ext cx="228876" cy="7151220"/>
                    </a:xfrm>
                    <a:custGeom>
                      <a:avLst/>
                      <a:gdLst>
                        <a:gd name="connsiteX0" fmla="*/ 0 w 228876"/>
                        <a:gd name="connsiteY0" fmla="*/ 0 h 7151220"/>
                        <a:gd name="connsiteX1" fmla="*/ 228877 w 228876"/>
                        <a:gd name="connsiteY1" fmla="*/ 0 h 7151220"/>
                        <a:gd name="connsiteX2" fmla="*/ 228877 w 228876"/>
                        <a:gd name="connsiteY2" fmla="*/ 7151220 h 7151220"/>
                        <a:gd name="connsiteX3" fmla="*/ 0 w 228876"/>
                        <a:gd name="connsiteY3" fmla="*/ 7151220 h 7151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8876" h="7151220">
                          <a:moveTo>
                            <a:pt x="0" y="0"/>
                          </a:moveTo>
                          <a:lnTo>
                            <a:pt x="228877" y="0"/>
                          </a:lnTo>
                          <a:lnTo>
                            <a:pt x="228877" y="7151220"/>
                          </a:lnTo>
                          <a:lnTo>
                            <a:pt x="0" y="7151220"/>
                          </a:lnTo>
                          <a:close/>
                        </a:path>
                      </a:pathLst>
                    </a:custGeom>
                    <a:solidFill>
                      <a:srgbClr val="E3E3E3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  <p:sp>
                  <p:nvSpPr>
                    <p:cNvPr id="93" name="任意多边形: 形状 92">
                      <a:extLst>
                        <a:ext uri="{FF2B5EF4-FFF2-40B4-BE49-F238E27FC236}">
                          <a16:creationId xmlns:a16="http://schemas.microsoft.com/office/drawing/2014/main" id="{F46C723D-6312-41FF-8CC0-7670EBA07491}"/>
                        </a:ext>
                      </a:extLst>
                    </p:cNvPr>
                    <p:cNvSpPr/>
                    <p:nvPr/>
                  </p:nvSpPr>
                  <p:spPr>
                    <a:xfrm rot="-10800000">
                      <a:off x="11141988" y="967404"/>
                      <a:ext cx="229666" cy="7167004"/>
                    </a:xfrm>
                    <a:custGeom>
                      <a:avLst/>
                      <a:gdLst>
                        <a:gd name="connsiteX0" fmla="*/ 0 w 229666"/>
                        <a:gd name="connsiteY0" fmla="*/ 0 h 7167004"/>
                        <a:gd name="connsiteX1" fmla="*/ 229666 w 229666"/>
                        <a:gd name="connsiteY1" fmla="*/ 0 h 7167004"/>
                        <a:gd name="connsiteX2" fmla="*/ 229666 w 229666"/>
                        <a:gd name="connsiteY2" fmla="*/ 7167005 h 7167004"/>
                        <a:gd name="connsiteX3" fmla="*/ 0 w 229666"/>
                        <a:gd name="connsiteY3" fmla="*/ 7167005 h 71670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9666" h="7167004">
                          <a:moveTo>
                            <a:pt x="0" y="0"/>
                          </a:moveTo>
                          <a:lnTo>
                            <a:pt x="229666" y="0"/>
                          </a:lnTo>
                          <a:lnTo>
                            <a:pt x="229666" y="7167005"/>
                          </a:lnTo>
                          <a:lnTo>
                            <a:pt x="0" y="7167005"/>
                          </a:ln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789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zh-CN" altLang="en-US" kern="0">
                        <a:solidFill>
                          <a:prstClr val="black"/>
                        </a:solidFill>
                        <a:latin typeface="Roboto"/>
                        <a:ea typeface="思源黑体 CN Regular"/>
                      </a:endParaRPr>
                    </a:p>
                  </p:txBody>
                </p:sp>
              </p:grpSp>
            </p:grp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59EC9817-F06B-4C2E-B864-77C32BA9636E}"/>
                    </a:ext>
                  </a:extLst>
                </p:cNvPr>
                <p:cNvSpPr/>
                <p:nvPr/>
              </p:nvSpPr>
              <p:spPr>
                <a:xfrm>
                  <a:off x="1112364" y="949008"/>
                  <a:ext cx="5094484" cy="7227688"/>
                </a:xfrm>
                <a:custGeom>
                  <a:avLst/>
                  <a:gdLst>
                    <a:gd name="connsiteX0" fmla="*/ 0 w 5094484"/>
                    <a:gd name="connsiteY0" fmla="*/ 7204888 h 7227688"/>
                    <a:gd name="connsiteX1" fmla="*/ 5094485 w 5094484"/>
                    <a:gd name="connsiteY1" fmla="*/ 7204888 h 7227688"/>
                    <a:gd name="connsiteX2" fmla="*/ 5094485 w 5094484"/>
                    <a:gd name="connsiteY2" fmla="*/ 0 h 7227688"/>
                    <a:gd name="connsiteX3" fmla="*/ 0 w 5094484"/>
                    <a:gd name="connsiteY3" fmla="*/ 0 h 7227688"/>
                    <a:gd name="connsiteX4" fmla="*/ 0 w 5094484"/>
                    <a:gd name="connsiteY4" fmla="*/ 7204888 h 722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4484" h="7227688">
                      <a:moveTo>
                        <a:pt x="0" y="7204888"/>
                      </a:moveTo>
                      <a:cubicBezTo>
                        <a:pt x="0" y="7204888"/>
                        <a:pt x="5094485" y="7256188"/>
                        <a:pt x="5094485" y="7204888"/>
                      </a:cubicBezTo>
                      <a:cubicBezTo>
                        <a:pt x="5094485" y="7153588"/>
                        <a:pt x="5094485" y="0"/>
                        <a:pt x="5094485" y="0"/>
                      </a:cubicBezTo>
                      <a:lnTo>
                        <a:pt x="0" y="0"/>
                      </a:lnTo>
                      <a:lnTo>
                        <a:pt x="0" y="72048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 altLang="en-US" kern="0">
                    <a:solidFill>
                      <a:prstClr val="black"/>
                    </a:solidFill>
                    <a:latin typeface="Roboto"/>
                    <a:ea typeface="思源黑体 CN Regular"/>
                  </a:endParaRPr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20764D5E-39FE-400F-8EFD-4A9A19D121A6}"/>
                    </a:ext>
                  </a:extLst>
                </p:cNvPr>
                <p:cNvSpPr/>
                <p:nvPr/>
              </p:nvSpPr>
              <p:spPr>
                <a:xfrm>
                  <a:off x="6206848" y="949008"/>
                  <a:ext cx="5094484" cy="7227688"/>
                </a:xfrm>
                <a:custGeom>
                  <a:avLst/>
                  <a:gdLst>
                    <a:gd name="connsiteX0" fmla="*/ 5094485 w 5094484"/>
                    <a:gd name="connsiteY0" fmla="*/ 7204888 h 7227688"/>
                    <a:gd name="connsiteX1" fmla="*/ 0 w 5094484"/>
                    <a:gd name="connsiteY1" fmla="*/ 7204888 h 7227688"/>
                    <a:gd name="connsiteX2" fmla="*/ 0 w 5094484"/>
                    <a:gd name="connsiteY2" fmla="*/ 0 h 7227688"/>
                    <a:gd name="connsiteX3" fmla="*/ 5094485 w 5094484"/>
                    <a:gd name="connsiteY3" fmla="*/ 0 h 7227688"/>
                    <a:gd name="connsiteX4" fmla="*/ 5094485 w 5094484"/>
                    <a:gd name="connsiteY4" fmla="*/ 7204888 h 722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4484" h="7227688">
                      <a:moveTo>
                        <a:pt x="5094485" y="7204888"/>
                      </a:moveTo>
                      <a:cubicBezTo>
                        <a:pt x="5094485" y="7204888"/>
                        <a:pt x="0" y="7256188"/>
                        <a:pt x="0" y="7204888"/>
                      </a:cubicBezTo>
                      <a:cubicBezTo>
                        <a:pt x="0" y="7153588"/>
                        <a:pt x="0" y="0"/>
                        <a:pt x="0" y="0"/>
                      </a:cubicBezTo>
                      <a:lnTo>
                        <a:pt x="5094485" y="0"/>
                      </a:lnTo>
                      <a:lnTo>
                        <a:pt x="5094485" y="72048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 altLang="en-US" kern="0">
                    <a:solidFill>
                      <a:prstClr val="black"/>
                    </a:solidFill>
                    <a:latin typeface="Roboto"/>
                    <a:ea typeface="思源黑体 CN Regular"/>
                  </a:endParaRPr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07C216F4-DE73-40F4-A8A1-44CAE19A7ECA}"/>
                    </a:ext>
                  </a:extLst>
                </p:cNvPr>
                <p:cNvSpPr/>
                <p:nvPr/>
              </p:nvSpPr>
              <p:spPr>
                <a:xfrm>
                  <a:off x="5882475" y="949008"/>
                  <a:ext cx="324373" cy="7222250"/>
                </a:xfrm>
                <a:custGeom>
                  <a:avLst/>
                  <a:gdLst>
                    <a:gd name="connsiteX0" fmla="*/ 0 w 324373"/>
                    <a:gd name="connsiteY0" fmla="*/ 0 h 7222250"/>
                    <a:gd name="connsiteX1" fmla="*/ 0 w 324373"/>
                    <a:gd name="connsiteY1" fmla="*/ 7222251 h 7222250"/>
                    <a:gd name="connsiteX2" fmla="*/ 324374 w 324373"/>
                    <a:gd name="connsiteY2" fmla="*/ 7204888 h 7222250"/>
                    <a:gd name="connsiteX3" fmla="*/ 324374 w 324373"/>
                    <a:gd name="connsiteY3" fmla="*/ 0 h 7222250"/>
                    <a:gd name="connsiteX4" fmla="*/ 0 w 324373"/>
                    <a:gd name="connsiteY4" fmla="*/ 0 h 7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4373" h="7222250">
                      <a:moveTo>
                        <a:pt x="0" y="0"/>
                      </a:moveTo>
                      <a:lnTo>
                        <a:pt x="0" y="7222251"/>
                      </a:lnTo>
                      <a:cubicBezTo>
                        <a:pt x="203621" y="7218305"/>
                        <a:pt x="324374" y="7212781"/>
                        <a:pt x="324374" y="7204888"/>
                      </a:cubicBezTo>
                      <a:cubicBezTo>
                        <a:pt x="324374" y="7153588"/>
                        <a:pt x="324374" y="0"/>
                        <a:pt x="32437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 altLang="en-US" kern="0">
                    <a:solidFill>
                      <a:prstClr val="black"/>
                    </a:solidFill>
                    <a:latin typeface="Roboto"/>
                    <a:ea typeface="思源黑体 CN Regular"/>
                  </a:endParaRPr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66462DE9-8569-4DA1-B0B2-A8FD7C30523B}"/>
                  </a:ext>
                </a:extLst>
              </p:cNvPr>
              <p:cNvGrpSpPr/>
              <p:nvPr/>
            </p:nvGrpSpPr>
            <p:grpSpPr>
              <a:xfrm>
                <a:off x="5315410" y="728663"/>
                <a:ext cx="2236009" cy="7222250"/>
                <a:chOff x="5315410" y="949008"/>
                <a:chExt cx="2236009" cy="708464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6DE5BEE-CC35-438E-9492-D5AFEF432E13}"/>
                    </a:ext>
                  </a:extLst>
                </p:cNvPr>
                <p:cNvSpPr/>
                <p:nvPr/>
              </p:nvSpPr>
              <p:spPr>
                <a:xfrm>
                  <a:off x="6110718" y="949008"/>
                  <a:ext cx="1440701" cy="7084649"/>
                </a:xfrm>
                <a:prstGeom prst="rect">
                  <a:avLst/>
                </a:prstGeom>
                <a:gradFill flip="none" rotWithShape="1">
                  <a:gsLst>
                    <a:gs pos="12000">
                      <a:sysClr val="windowText" lastClr="000000">
                        <a:lumMod val="50000"/>
                        <a:lumOff val="50000"/>
                        <a:alpha val="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  <a:alpha val="10000"/>
                      </a:sysClr>
                    </a:gs>
                  </a:gsLst>
                  <a:lin ang="108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Roboto"/>
                    <a:ea typeface="思源黑体 CN Regular"/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AF5703DF-CC1E-4DBC-9620-B18EA5A9C395}"/>
                    </a:ext>
                  </a:extLst>
                </p:cNvPr>
                <p:cNvSpPr/>
                <p:nvPr/>
              </p:nvSpPr>
              <p:spPr>
                <a:xfrm>
                  <a:off x="5315410" y="949008"/>
                  <a:ext cx="806124" cy="7084649"/>
                </a:xfrm>
                <a:prstGeom prst="rect">
                  <a:avLst/>
                </a:prstGeom>
                <a:gradFill flip="none" rotWithShape="1">
                  <a:gsLst>
                    <a:gs pos="12000">
                      <a:sysClr val="windowText" lastClr="000000">
                        <a:lumMod val="50000"/>
                        <a:lumOff val="50000"/>
                        <a:alpha val="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  <a:alpha val="10000"/>
                      </a:sysClr>
                    </a:gs>
                  </a:gsLst>
                  <a:lin ang="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Roboto"/>
                    <a:ea typeface="思源黑体 CN Regular"/>
                  </a:endParaRPr>
                </a:p>
              </p:txBody>
            </p:sp>
          </p:grp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D97EBD-1F1C-4F14-99E5-86724CBD273E}"/>
                </a:ext>
              </a:extLst>
            </p:cNvPr>
            <p:cNvSpPr/>
            <p:nvPr/>
          </p:nvSpPr>
          <p:spPr>
            <a:xfrm>
              <a:off x="3520876" y="1095828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2D4464"/>
                  </a:solidFill>
                  <a:latin typeface="思源宋体 CN Heavy" panose="02010600030101010101"/>
                  <a:ea typeface="思源宋体 CN Heavy" panose="02010600030101010101"/>
                </a:rPr>
                <a:t>演出行当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88A0698-8F1A-4242-BEB7-4DEBE5421F8F}"/>
                </a:ext>
              </a:extLst>
            </p:cNvPr>
            <p:cNvSpPr txBox="1"/>
            <p:nvPr/>
          </p:nvSpPr>
          <p:spPr>
            <a:xfrm>
              <a:off x="3570858" y="1975681"/>
              <a:ext cx="34904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buFont typeface="Wingdings" panose="05000000000000000000" pitchFamily="2" charset="2"/>
                <a:buChar char=""/>
              </a:pP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杨延辉：老生，黑三，驸马套，翎子，红蟒，苫肩，玉带，甩发，面牌，红龙箭衣，红大带，彩裤，厚底。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F61E94E-3957-42DF-8D24-1EAD3EC2F0E2}"/>
                </a:ext>
              </a:extLst>
            </p:cNvPr>
            <p:cNvCxnSpPr/>
            <p:nvPr/>
          </p:nvCxnSpPr>
          <p:spPr>
            <a:xfrm>
              <a:off x="3601813" y="3377238"/>
              <a:ext cx="3490407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2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93643F9-5FFD-4CEB-BEC0-0C656B50763B}"/>
                </a:ext>
              </a:extLst>
            </p:cNvPr>
            <p:cNvSpPr txBox="1"/>
            <p:nvPr/>
          </p:nvSpPr>
          <p:spPr>
            <a:xfrm>
              <a:off x="3662978" y="3838657"/>
              <a:ext cx="349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buFont typeface="Wingdings" panose="05000000000000000000" pitchFamily="2" charset="2"/>
                <a:buChar char=""/>
              </a:pP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铁镜公主：旦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FF4C598-1535-40B8-83A6-E3759A4A2D1D}"/>
                </a:ext>
              </a:extLst>
            </p:cNvPr>
            <p:cNvSpPr txBox="1"/>
            <p:nvPr/>
          </p:nvSpPr>
          <p:spPr>
            <a:xfrm>
              <a:off x="7456314" y="2141136"/>
              <a:ext cx="358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buFont typeface="Wingdings" panose="05000000000000000000" pitchFamily="2" charset="2"/>
                <a:buChar char=""/>
              </a:pP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萧太后：旦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9AF51A-A28F-4769-803D-3AA26F6C28F7}"/>
                </a:ext>
              </a:extLst>
            </p:cNvPr>
            <p:cNvSpPr txBox="1"/>
            <p:nvPr/>
          </p:nvSpPr>
          <p:spPr>
            <a:xfrm>
              <a:off x="7438306" y="2991344"/>
              <a:ext cx="356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buFont typeface="Wingdings" panose="05000000000000000000" pitchFamily="2" charset="2"/>
                <a:buChar char=""/>
              </a:pP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大国舅、二国舅：丑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F11D79F-C09A-499D-ACB4-0808747EC251}"/>
                </a:ext>
              </a:extLst>
            </p:cNvPr>
            <p:cNvCxnSpPr/>
            <p:nvPr/>
          </p:nvCxnSpPr>
          <p:spPr>
            <a:xfrm>
              <a:off x="3641898" y="4790589"/>
              <a:ext cx="3490407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2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EE4076C-D122-46DD-ABFC-EF226F462D97}"/>
                </a:ext>
              </a:extLst>
            </p:cNvPr>
            <p:cNvCxnSpPr/>
            <p:nvPr/>
          </p:nvCxnSpPr>
          <p:spPr>
            <a:xfrm>
              <a:off x="7519292" y="2729472"/>
              <a:ext cx="3490407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2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F45A4A6-AE20-4FC1-BBB4-BD9E0565302F}"/>
                </a:ext>
              </a:extLst>
            </p:cNvPr>
            <p:cNvCxnSpPr/>
            <p:nvPr/>
          </p:nvCxnSpPr>
          <p:spPr>
            <a:xfrm>
              <a:off x="7489448" y="3650122"/>
              <a:ext cx="3490407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2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100" name="图片 99" descr="图片包含 游戏机, 刀&#10;&#10;描述已自动生成">
            <a:extLst>
              <a:ext uri="{FF2B5EF4-FFF2-40B4-BE49-F238E27FC236}">
                <a16:creationId xmlns:a16="http://schemas.microsoft.com/office/drawing/2014/main" id="{43FA5A6F-140A-49B8-89BF-A161D56BB5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6779" y="3827784"/>
            <a:ext cx="806694" cy="17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8" grpId="0"/>
      <p:bldP spid="29" grpId="0" animBg="1"/>
      <p:bldP spid="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1476</Words>
  <Application>Microsoft Office PowerPoint</Application>
  <PresentationFormat>宽屏</PresentationFormat>
  <Paragraphs>132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Gotham Rounded Book</vt:lpstr>
      <vt:lpstr>HelveticaExt-Normal</vt:lpstr>
      <vt:lpstr>OPPOSans M</vt:lpstr>
      <vt:lpstr>等线</vt:lpstr>
      <vt:lpstr>等线 Light</vt:lpstr>
      <vt:lpstr>方正小标宋简体</vt:lpstr>
      <vt:lpstr>思源黑体 CN Bold</vt:lpstr>
      <vt:lpstr>思源黑体 CN Light</vt:lpstr>
      <vt:lpstr>思源宋体 CN Heavy</vt:lpstr>
      <vt:lpstr>微软雅黑</vt:lpstr>
      <vt:lpstr>字魂58号-创中黑</vt:lpstr>
      <vt:lpstr>Arial</vt:lpstr>
      <vt:lpstr>Calibri</vt:lpstr>
      <vt:lpstr>Roboto</vt:lpstr>
      <vt:lpstr>Wingdings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3528571680@qq.com</dc:creator>
  <cp:lastModifiedBy>qhlzy0971@163.com</cp:lastModifiedBy>
  <cp:revision>42</cp:revision>
  <dcterms:created xsi:type="dcterms:W3CDTF">2021-04-05T08:53:00Z</dcterms:created>
  <dcterms:modified xsi:type="dcterms:W3CDTF">2022-01-14T14:35:59Z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7D6207DFAF8C474294EF4F6911650BA1</vt:lpwstr>
  </property>
  <property fmtid="{D5CDD505-2E9C-101B-9397-08002B2CF9AE}" pid="3" name="KSOProductBuildVer">
    <vt:lpwstr>2052-11.1.0.10667</vt:lpwstr>
  </property>
</Properties>
</file>