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256" r:id="rId2"/>
    <p:sldId id="278" r:id="rId3"/>
    <p:sldId id="260" r:id="rId4"/>
    <p:sldId id="394" r:id="rId5"/>
    <p:sldId id="259" r:id="rId6"/>
    <p:sldId id="261" r:id="rId7"/>
    <p:sldId id="364" r:id="rId8"/>
    <p:sldId id="476" r:id="rId9"/>
    <p:sldId id="413" r:id="rId10"/>
    <p:sldId id="365" r:id="rId11"/>
    <p:sldId id="368" r:id="rId12"/>
    <p:sldId id="461" r:id="rId13"/>
    <p:sldId id="361" r:id="rId14"/>
    <p:sldId id="363" r:id="rId15"/>
    <p:sldId id="414" r:id="rId16"/>
    <p:sldId id="477" r:id="rId17"/>
    <p:sldId id="267" r:id="rId18"/>
    <p:sldId id="337" r:id="rId19"/>
    <p:sldId id="423" r:id="rId20"/>
    <p:sldId id="272" r:id="rId21"/>
    <p:sldId id="478" r:id="rId22"/>
    <p:sldId id="346" r:id="rId23"/>
    <p:sldId id="426" r:id="rId24"/>
    <p:sldId id="429" r:id="rId25"/>
    <p:sldId id="430" r:id="rId26"/>
    <p:sldId id="431" r:id="rId27"/>
    <p:sldId id="432" r:id="rId28"/>
    <p:sldId id="433" r:id="rId29"/>
    <p:sldId id="353" r:id="rId30"/>
    <p:sldId id="348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56" r:id="rId46"/>
    <p:sldId id="457" r:id="rId47"/>
    <p:sldId id="460" r:id="rId48"/>
    <p:sldId id="479" r:id="rId49"/>
    <p:sldId id="415" r:id="rId50"/>
    <p:sldId id="280" r:id="rId51"/>
    <p:sldId id="418" r:id="rId52"/>
    <p:sldId id="416" r:id="rId53"/>
    <p:sldId id="419" r:id="rId54"/>
    <p:sldId id="417" r:id="rId55"/>
    <p:sldId id="420" r:id="rId56"/>
    <p:sldId id="421" r:id="rId57"/>
    <p:sldId id="422" r:id="rId58"/>
    <p:sldId id="449" r:id="rId59"/>
    <p:sldId id="450" r:id="rId60"/>
    <p:sldId id="452" r:id="rId61"/>
    <p:sldId id="453" r:id="rId62"/>
    <p:sldId id="454" r:id="rId63"/>
    <p:sldId id="455" r:id="rId64"/>
    <p:sldId id="331" r:id="rId65"/>
    <p:sldId id="463" r:id="rId66"/>
    <p:sldId id="464" r:id="rId67"/>
    <p:sldId id="334" r:id="rId68"/>
    <p:sldId id="465" r:id="rId69"/>
    <p:sldId id="466" r:id="rId70"/>
    <p:sldId id="289" r:id="rId71"/>
    <p:sldId id="290" r:id="rId72"/>
    <p:sldId id="291" r:id="rId73"/>
    <p:sldId id="467" r:id="rId74"/>
    <p:sldId id="293" r:id="rId75"/>
    <p:sldId id="344" r:id="rId76"/>
    <p:sldId id="362" r:id="rId77"/>
    <p:sldId id="302" r:id="rId78"/>
    <p:sldId id="304" r:id="rId79"/>
    <p:sldId id="305" r:id="rId80"/>
    <p:sldId id="306" r:id="rId81"/>
    <p:sldId id="308" r:id="rId82"/>
    <p:sldId id="468" r:id="rId83"/>
    <p:sldId id="317" r:id="rId84"/>
    <p:sldId id="350" r:id="rId85"/>
    <p:sldId id="358" r:id="rId86"/>
    <p:sldId id="351" r:id="rId87"/>
    <p:sldId id="354" r:id="rId88"/>
    <p:sldId id="355" r:id="rId89"/>
    <p:sldId id="356" r:id="rId90"/>
    <p:sldId id="369" r:id="rId91"/>
    <p:sldId id="405" r:id="rId92"/>
    <p:sldId id="469" r:id="rId93"/>
    <p:sldId id="470" r:id="rId94"/>
    <p:sldId id="471" r:id="rId95"/>
    <p:sldId id="409" r:id="rId96"/>
    <p:sldId id="472" r:id="rId97"/>
    <p:sldId id="473" r:id="rId98"/>
    <p:sldId id="474" r:id="rId99"/>
    <p:sldId id="475" r:id="rId10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FF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 autoAdjust="0"/>
    <p:restoredTop sz="94434" autoAdjust="0"/>
  </p:normalViewPr>
  <p:slideViewPr>
    <p:cSldViewPr snapToGrid="0">
      <p:cViewPr varScale="1">
        <p:scale>
          <a:sx n="127" d="100"/>
          <a:sy n="127" d="100"/>
        </p:scale>
        <p:origin x="1320" y="176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2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72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将大的、复杂的问题分解成若干个小的、简单问题。</a:t>
            </a:r>
            <a:endParaRPr lang="en-US" altLang="zh-CN" dirty="0"/>
          </a:p>
          <a:p>
            <a:r>
              <a:rPr lang="zh-CN" altLang="en-US" dirty="0"/>
              <a:t>将需多次执行的计算</a:t>
            </a:r>
            <a:r>
              <a:rPr lang="en-US" altLang="zh-CN" dirty="0"/>
              <a:t>/</a:t>
            </a:r>
            <a:r>
              <a:rPr lang="zh-CN" altLang="en-US" dirty="0"/>
              <a:t>操作编成通用的函数段。省时、省力。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3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将大的、复杂的问题分解成若干个小的、简单问题。</a:t>
            </a:r>
            <a:endParaRPr lang="en-US" altLang="zh-CN" dirty="0"/>
          </a:p>
          <a:p>
            <a:r>
              <a:rPr lang="zh-CN" altLang="en-US" dirty="0"/>
              <a:t>将需多次执行的计算</a:t>
            </a:r>
            <a:r>
              <a:rPr lang="en-US" altLang="zh-CN" dirty="0"/>
              <a:t>/</a:t>
            </a:r>
            <a:r>
              <a:rPr lang="zh-CN" altLang="en-US" dirty="0"/>
              <a:t>操作编成通用的函数段。省时、省力。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9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7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54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0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5</a:t>
            </a:r>
            <a:r>
              <a:rPr lang="zh-CN" altLang="en-US" sz="4400" b="1" dirty="0">
                <a:solidFill>
                  <a:schemeClr val="bg1"/>
                </a:solidFill>
              </a:rPr>
              <a:t>周  函数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函数名</a:t>
            </a:r>
            <a:endParaRPr lang="zh-CN" altLang="en-US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zh-CN" altLang="en-US" b="1" dirty="0">
                <a:solidFill>
                  <a:srgbClr val="C00000"/>
                </a:solidFill>
              </a:rPr>
              <a:t>函数需要确定函数名</a:t>
            </a:r>
            <a:r>
              <a:rPr lang="zh-CN" altLang="en-US" dirty="0"/>
              <a:t>，以便使用函数时能够按名引调用。</a:t>
            </a:r>
          </a:p>
          <a:p>
            <a:pPr lvl="1"/>
            <a:r>
              <a:rPr lang="zh-CN" altLang="en-US" dirty="0"/>
              <a:t>函数名遵守</a:t>
            </a:r>
            <a:r>
              <a:rPr lang="en-US" altLang="zh-CN" b="1" dirty="0">
                <a:solidFill>
                  <a:srgbClr val="C00000"/>
                </a:solidFill>
              </a:rPr>
              <a:t>C</a:t>
            </a:r>
            <a:r>
              <a:rPr lang="zh-CN" altLang="en-US" b="1" dirty="0">
                <a:solidFill>
                  <a:srgbClr val="C00000"/>
                </a:solidFill>
              </a:rPr>
              <a:t>语言标识符规则</a:t>
            </a:r>
            <a:r>
              <a:rPr lang="zh-CN" altLang="en-US" dirty="0"/>
              <a:t>，通常要“</a:t>
            </a:r>
            <a:r>
              <a:rPr lang="zh-CN" altLang="en-US" b="1" dirty="0">
                <a:solidFill>
                  <a:srgbClr val="C00000"/>
                </a:solidFill>
              </a:rPr>
              <a:t>见其名知其意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一个程序中（包括多个文件的情况），</a:t>
            </a:r>
            <a:r>
              <a:rPr lang="zh-CN" altLang="en-US" b="1" dirty="0">
                <a:solidFill>
                  <a:srgbClr val="C00000"/>
                </a:solidFill>
              </a:rPr>
              <a:t>不允许存在多个同名函数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形式参数列表</a:t>
            </a:r>
          </a:p>
          <a:p>
            <a:pPr lvl="1"/>
            <a:r>
              <a:rPr lang="zh-CN" altLang="en-US" dirty="0"/>
              <a:t>实现函数需要确定参数的</a:t>
            </a:r>
            <a:r>
              <a:rPr lang="zh-CN" altLang="en-US" dirty="0">
                <a:solidFill>
                  <a:srgbClr val="0432FF"/>
                </a:solidFill>
              </a:rPr>
              <a:t>个数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32FF"/>
                </a:solidFill>
              </a:rPr>
              <a:t>类型</a:t>
            </a:r>
            <a:endParaRPr lang="en-US" altLang="zh-CN" dirty="0">
              <a:solidFill>
                <a:srgbClr val="0432FF"/>
              </a:solidFill>
            </a:endParaRPr>
          </a:p>
          <a:p>
            <a:pPr lvl="1"/>
            <a:r>
              <a:rPr lang="zh-CN" altLang="en-US" dirty="0"/>
              <a:t>形式参数列表是</a:t>
            </a:r>
            <a:r>
              <a:rPr lang="zh-CN" altLang="en-US" b="1" dirty="0">
                <a:solidFill>
                  <a:srgbClr val="C00000"/>
                </a:solidFill>
              </a:rPr>
              <a:t>函数与调用者进行数据交换的途径</a:t>
            </a:r>
            <a:r>
              <a:rPr lang="zh-CN" altLang="en-US" dirty="0"/>
              <a:t>，多个参数用逗号（，）分隔，且</a:t>
            </a:r>
            <a:r>
              <a:rPr lang="zh-CN" altLang="en-US" b="1" dirty="0">
                <a:solidFill>
                  <a:srgbClr val="C00000"/>
                </a:solidFill>
              </a:rPr>
              <a:t>每个参数</a:t>
            </a:r>
            <a:r>
              <a:rPr lang="zh-CN" altLang="en-US" dirty="0"/>
              <a:t>都要有自己的类型说明</a:t>
            </a:r>
            <a:endParaRPr lang="en-US" altLang="zh-CN" dirty="0"/>
          </a:p>
          <a:p>
            <a:pPr lvl="1"/>
            <a:r>
              <a:rPr lang="zh-CN" altLang="en-US" dirty="0"/>
              <a:t>参数类型可以是任意数据类型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：函数名与形参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134264" y="4955734"/>
            <a:ext cx="39364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600" b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x</a:t>
            </a:r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fr" altLang="zh-CN" sz="1600" b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y</a:t>
            </a:r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fr" altLang="zh-CN" sz="1600" b="1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fr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m</a:t>
            </a:r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fr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m &gt; </a:t>
            </a:r>
            <a:r>
              <a:rPr lang="fr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12.5</a:t>
            </a:r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? x : y;</a:t>
            </a:r>
          </a:p>
          <a:p>
            <a:r>
              <a:rPr lang="fr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53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返回值类型</a:t>
            </a:r>
          </a:p>
          <a:p>
            <a:pPr lvl="1"/>
            <a:r>
              <a:rPr lang="zh-CN" altLang="en-US" dirty="0"/>
              <a:t>实现函数需要确定</a:t>
            </a:r>
            <a:r>
              <a:rPr lang="zh-CN" altLang="en-US" b="1" dirty="0">
                <a:solidFill>
                  <a:srgbClr val="C00000"/>
                </a:solidFill>
              </a:rPr>
              <a:t>有无返回数据</a:t>
            </a:r>
            <a:r>
              <a:rPr lang="zh-CN" altLang="en-US" dirty="0"/>
              <a:t>、返回</a:t>
            </a:r>
            <a:r>
              <a:rPr lang="zh-CN" altLang="en-US" b="1" dirty="0">
                <a:solidFill>
                  <a:srgbClr val="C00000"/>
                </a:solidFill>
              </a:rPr>
              <a:t>什么类型的数据</a:t>
            </a:r>
            <a:r>
              <a:rPr lang="zh-CN" altLang="en-US" dirty="0"/>
              <a:t>。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返回值是函数</a:t>
            </a:r>
            <a:r>
              <a:rPr lang="zh-CN" altLang="en-US" b="1" dirty="0">
                <a:solidFill>
                  <a:srgbClr val="C00000"/>
                </a:solidFill>
              </a:rPr>
              <a:t>向调用者返回数据</a:t>
            </a:r>
            <a:r>
              <a:rPr lang="zh-CN" altLang="en-US" dirty="0"/>
              <a:t>的途径之一，本质上函数返回值也起到与调用者进行数据交换的作用，只不过它是</a:t>
            </a:r>
            <a:r>
              <a:rPr lang="zh-CN" altLang="en-US" b="1" dirty="0">
                <a:solidFill>
                  <a:srgbClr val="0432FF"/>
                </a:solidFill>
              </a:rPr>
              <a:t>单向</a:t>
            </a:r>
            <a:r>
              <a:rPr lang="zh-CN" altLang="en-US" dirty="0"/>
              <a:t>的，即从函数向调用者传递，故称返回。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：返回值类型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60960" y="3492296"/>
            <a:ext cx="7720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返回值类型，可以是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除数组之外的任何类型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函数可以不返回数据，此时返回值类型应写成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，表示没有返回值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9925" y="5140400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altLang="zh-CN" b="1" dirty="0" err="1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fr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fr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y, </a:t>
            </a:r>
            <a:r>
              <a:rPr lang="fr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fr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m)</a:t>
            </a:r>
            <a:endParaRPr lang="fr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9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：返回值类型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4D3-A02E-4025-9B39-55F7AE13A0D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7073B37-DA1E-CC4F-9B06-D0730AFAB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74078"/>
              </p:ext>
            </p:extLst>
          </p:nvPr>
        </p:nvGraphicFramePr>
        <p:xfrm>
          <a:off x="588669" y="2874286"/>
          <a:ext cx="798117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34">
                  <a:extLst>
                    <a:ext uri="{9D8B030D-6E8A-4147-A177-3AD203B41FA5}">
                      <a16:colId xmlns:a16="http://schemas.microsoft.com/office/drawing/2014/main" val="1800177364"/>
                    </a:ext>
                  </a:extLst>
                </a:gridCol>
                <a:gridCol w="2048876">
                  <a:extLst>
                    <a:ext uri="{9D8B030D-6E8A-4147-A177-3AD203B41FA5}">
                      <a16:colId xmlns:a16="http://schemas.microsoft.com/office/drawing/2014/main" val="412240252"/>
                    </a:ext>
                  </a:extLst>
                </a:gridCol>
                <a:gridCol w="3829263">
                  <a:extLst>
                    <a:ext uri="{9D8B030D-6E8A-4147-A177-3AD203B41FA5}">
                      <a16:colId xmlns:a16="http://schemas.microsoft.com/office/drawing/2014/main" val="46280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函数定义中的</a:t>
                      </a:r>
                      <a:endParaRPr lang="en-US" altLang="zh-CN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return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是否正确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9872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非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altLang="zh-CN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0432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实际返回了随机值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876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return;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4432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return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表达式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实际返回了表达式的值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42091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altLang="zh-CN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431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return;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695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return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表达式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3451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F538058-523A-5443-B602-5C6F4F0B019B}"/>
              </a:ext>
            </a:extLst>
          </p:cNvPr>
          <p:cNvSpPr/>
          <p:nvPr/>
        </p:nvSpPr>
        <p:spPr>
          <a:xfrm>
            <a:off x="1996968" y="1968452"/>
            <a:ext cx="5150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碰到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，当前函数立即结束执行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3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277932"/>
            <a:ext cx="8403771" cy="4828695"/>
          </a:xfrm>
        </p:spPr>
        <p:txBody>
          <a:bodyPr>
            <a:normAutofit/>
          </a:bodyPr>
          <a:lstStyle/>
          <a:p>
            <a:r>
              <a:rPr lang="zh-CN" altLang="en-US" dirty="0"/>
              <a:t>函数体</a:t>
            </a:r>
          </a:p>
          <a:p>
            <a:pPr lvl="1"/>
            <a:r>
              <a:rPr lang="zh-CN" altLang="en-US" dirty="0"/>
              <a:t>实现函数最重要的是编写函数体。</a:t>
            </a:r>
          </a:p>
          <a:p>
            <a:pPr lvl="1"/>
            <a:r>
              <a:rPr lang="zh-CN" altLang="en-US" dirty="0"/>
              <a:t>函数体（</a:t>
            </a:r>
            <a:r>
              <a:rPr lang="en-US" altLang="zh-CN" dirty="0"/>
              <a:t>function body</a:t>
            </a:r>
            <a:r>
              <a:rPr lang="zh-CN" altLang="en-US" dirty="0"/>
              <a:t>）包含：函数内的声明部分和执行语句，是一组能实现特定功能的语句序列的集合。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：函数体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74417" y="2837077"/>
            <a:ext cx="7655168" cy="3269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函数体本身可以理解为一个完整的程序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在函数体内部可以</a:t>
            </a:r>
            <a:r>
              <a:rPr lang="zh-CN" altLang="en-US" sz="20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数据类型、</a:t>
            </a:r>
            <a:r>
              <a:rPr lang="zh-CN" altLang="en-US" sz="20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可以使用任意结构的程序</a:t>
            </a:r>
            <a:r>
              <a:rPr lang="zh-CN" altLang="en-US" sz="20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可以使用简单</a:t>
            </a:r>
            <a:r>
              <a:rPr lang="zh-CN" altLang="en-US" sz="20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、复合语句、控制语句及语句嵌套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调用别的函数</a:t>
            </a:r>
            <a:endParaRPr lang="en-US" altLang="zh-CN" sz="2000" b="1" dirty="0">
              <a:solidFill>
                <a:srgbClr val="0432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501702" y="5561174"/>
            <a:ext cx="2984320" cy="889855"/>
          </a:xfrm>
          <a:prstGeom prst="cloudCallout">
            <a:avLst>
              <a:gd name="adj1" fmla="val -106846"/>
              <a:gd name="adj2" fmla="val -30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可以嵌套调用</a:t>
            </a:r>
            <a:b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但不可以嵌套定义</a:t>
            </a:r>
          </a:p>
        </p:txBody>
      </p:sp>
    </p:spTree>
    <p:extLst>
      <p:ext uri="{BB962C8B-B14F-4D97-AF65-F5344CB8AC3E}">
        <p14:creationId xmlns:p14="http://schemas.microsoft.com/office/powerpoint/2010/main" val="325158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语言不允许在函数体内嵌套定义函数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：定义不可嵌套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620569" y="2420610"/>
            <a:ext cx="6058041" cy="3293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</a:pPr>
            <a:r>
              <a:rPr lang="zh-CN" altLang="en-US" sz="16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</a:t>
            </a:r>
            <a:r>
              <a:rPr lang="zh-CN" altLang="en-US" sz="16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6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6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参数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2,… )</a:t>
            </a:r>
            <a:b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ts val="1200"/>
              </a:spcAft>
              <a:buClr>
                <a:prstClr val="black"/>
              </a:buClr>
            </a:pP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</a:pPr>
            <a:r>
              <a:rPr lang="zh-CN" altLang="en-US" sz="16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</a:t>
            </a:r>
            <a:r>
              <a:rPr lang="zh-CN" altLang="en-US" sz="16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6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6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参数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2,… )</a:t>
            </a:r>
            <a:b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</a:pPr>
            <a:b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b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</a:pP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</a:pPr>
            <a:r>
              <a:rPr lang="en-US" altLang="zh-CN" sz="165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</a:pP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0361" y="3364523"/>
            <a:ext cx="4680000" cy="152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1929">
            <a:off x="5057085" y="3764312"/>
            <a:ext cx="2323942" cy="11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1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：平时编程的要求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B2381B8-052B-F04B-B3C6-FCF14F43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581" y="2155224"/>
            <a:ext cx="3409350" cy="1096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C00000"/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latin typeface="Menlo" panose="020B0609030804020204" pitchFamily="49" charset="0"/>
              </a:rPr>
              <a:t>GetPI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800" b="1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78D46D6-603F-1148-878D-20D721CF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15" y="1186836"/>
            <a:ext cx="8403771" cy="1486484"/>
          </a:xfrm>
        </p:spPr>
        <p:txBody>
          <a:bodyPr>
            <a:normAutofit/>
          </a:bodyPr>
          <a:lstStyle/>
          <a:p>
            <a:r>
              <a:rPr lang="zh-CN" altLang="en-US" dirty="0"/>
              <a:t>无参函数</a:t>
            </a:r>
            <a:endParaRPr lang="en-US" altLang="zh-CN" dirty="0"/>
          </a:p>
          <a:p>
            <a:pPr lvl="1"/>
            <a:r>
              <a:rPr lang="zh-CN" altLang="en-US" dirty="0"/>
              <a:t>执行过程与参数无关（不需要受参数控制）。</a:t>
            </a:r>
            <a:endParaRPr lang="en-US" altLang="zh-CN" dirty="0"/>
          </a:p>
          <a:p>
            <a:pPr lvl="1"/>
            <a:r>
              <a:rPr lang="zh-CN" altLang="en-US" b="1" dirty="0"/>
              <a:t>形式参数列表必须写为</a:t>
            </a:r>
            <a:r>
              <a:rPr lang="en-US" altLang="zh-CN" b="1" dirty="0">
                <a:solidFill>
                  <a:srgbClr val="C00000"/>
                </a:solidFill>
              </a:rPr>
              <a:t>void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3E5DC74-F215-6544-A79E-35A49DB55707}"/>
              </a:ext>
            </a:extLst>
          </p:cNvPr>
          <p:cNvSpPr txBox="1">
            <a:spLocks/>
          </p:cNvSpPr>
          <p:nvPr/>
        </p:nvSpPr>
        <p:spPr>
          <a:xfrm>
            <a:off x="552115" y="3001062"/>
            <a:ext cx="8403771" cy="14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无返回值类型函数</a:t>
            </a:r>
            <a:endParaRPr lang="en-US" altLang="zh-CN" dirty="0"/>
          </a:p>
          <a:p>
            <a:pPr lvl="1"/>
            <a:r>
              <a:rPr lang="zh-CN" altLang="en-US" dirty="0"/>
              <a:t>一般用来执行一组特定操作，无需执行结果。</a:t>
            </a:r>
            <a:endParaRPr lang="en-US" altLang="zh-CN" dirty="0"/>
          </a:p>
          <a:p>
            <a:pPr lvl="1"/>
            <a:r>
              <a:rPr lang="zh-CN" altLang="en-US" b="1" dirty="0"/>
              <a:t>返回值类型必须写为</a:t>
            </a:r>
            <a:r>
              <a:rPr lang="en-US" altLang="zh-CN" b="1" dirty="0">
                <a:solidFill>
                  <a:srgbClr val="C00000"/>
                </a:solidFill>
              </a:rPr>
              <a:t>void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E7D66480-AE84-014C-B0C8-E71B43C02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886" y="4061701"/>
            <a:ext cx="4284000" cy="18969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C00000"/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" altLang="zh-CN" sz="1400" b="1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IncArray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Size)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Size;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Array[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]++;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b="1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400" b="1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80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为什么有函数？</a:t>
            </a:r>
            <a:endParaRPr lang="en-US" altLang="zh-CN" dirty="0"/>
          </a:p>
          <a:p>
            <a:r>
              <a:rPr lang="zh-CN" altLang="en-US" dirty="0"/>
              <a:t>怎么写函数？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怎么用函数？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函数调用过程发生了什么？</a:t>
            </a:r>
            <a:endParaRPr lang="en-US" altLang="zh-CN" dirty="0"/>
          </a:p>
          <a:p>
            <a:r>
              <a:rPr lang="zh-CN" altLang="en-US" dirty="0"/>
              <a:t>作用域与生命周期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B3B-AA9F-4310-82B6-4F6B3B980893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4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  <a:r>
              <a:rPr lang="zh-CN" altLang="en-US" sz="2400" dirty="0">
                <a:solidFill>
                  <a:srgbClr val="FFFF00"/>
                </a:solidFill>
              </a:rPr>
              <a:t>：形式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905377"/>
          </a:xfrm>
        </p:spPr>
        <p:txBody>
          <a:bodyPr>
            <a:normAutofit/>
          </a:bodyPr>
          <a:lstStyle/>
          <a:p>
            <a:r>
              <a:rPr lang="zh-CN" altLang="en-US" dirty="0"/>
              <a:t>函数调用的一般形式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4D3-A02E-4025-9B39-55F7AE13A0D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2413126" y="1849827"/>
            <a:ext cx="5533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（实际参数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，实际参数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…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Calibri Light" panose="020F0302020204030204"/>
                <a:ea typeface="微软雅黑" panose="020B0503020204020204" pitchFamily="34" charset="-122"/>
              </a:rPr>
              <a:t>;</a:t>
            </a:r>
            <a:endParaRPr lang="zh-CN" altLang="en-US" sz="24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265237" y="2357103"/>
            <a:ext cx="4314019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y);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600" u="sng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u="sng" dirty="0">
                <a:solidFill>
                  <a:srgbClr val="000000"/>
                </a:solidFill>
                <a:latin typeface="Menlo" panose="020B0609030804020204" pitchFamily="49" charset="0"/>
              </a:rPr>
              <a:t>(iNum1, iNum2)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"Max is %d\n"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result);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963308" y="2359303"/>
            <a:ext cx="3717791" cy="279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此处省略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多字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函数体中的声明部分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E5BE5-9591-EE4D-802D-CEA3E4FEE110}"/>
              </a:ext>
            </a:extLst>
          </p:cNvPr>
          <p:cNvSpPr/>
          <p:nvPr/>
        </p:nvSpPr>
        <p:spPr>
          <a:xfrm>
            <a:off x="681438" y="520803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发起调用的，主调函数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BBBF23-00B2-0A44-BBEB-472062EF7FF3}"/>
              </a:ext>
            </a:extLst>
          </p:cNvPr>
          <p:cNvSpPr/>
          <p:nvPr/>
        </p:nvSpPr>
        <p:spPr>
          <a:xfrm>
            <a:off x="5110891" y="520803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被调用的函数，被调函数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0D2502-E148-3248-ADA9-78B54CA1FFD7}"/>
              </a:ext>
            </a:extLst>
          </p:cNvPr>
          <p:cNvSpPr/>
          <p:nvPr/>
        </p:nvSpPr>
        <p:spPr>
          <a:xfrm>
            <a:off x="2994363" y="35436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54BE1C-6AC1-9A4C-A6C5-90A4D9C06155}"/>
              </a:ext>
            </a:extLst>
          </p:cNvPr>
          <p:cNvSpPr/>
          <p:nvPr/>
        </p:nvSpPr>
        <p:spPr>
          <a:xfrm>
            <a:off x="7065351" y="22455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</a:t>
            </a:r>
            <a:endParaRPr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9998091-0A65-C443-AECC-56753D28F89B}"/>
              </a:ext>
            </a:extLst>
          </p:cNvPr>
          <p:cNvCxnSpPr/>
          <p:nvPr/>
        </p:nvCxnSpPr>
        <p:spPr>
          <a:xfrm flipH="1">
            <a:off x="2714487" y="3824673"/>
            <a:ext cx="709127" cy="23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9A5C2A-E048-204D-B74F-003540B74A28}"/>
              </a:ext>
            </a:extLst>
          </p:cNvPr>
          <p:cNvCxnSpPr>
            <a:stCxn id="8" idx="2"/>
          </p:cNvCxnSpPr>
          <p:nvPr/>
        </p:nvCxnSpPr>
        <p:spPr>
          <a:xfrm>
            <a:off x="3548361" y="3913004"/>
            <a:ext cx="210783" cy="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9FBD493-CC3D-1F45-8367-51C7EBC5151E}"/>
              </a:ext>
            </a:extLst>
          </p:cNvPr>
          <p:cNvCxnSpPr/>
          <p:nvPr/>
        </p:nvCxnSpPr>
        <p:spPr>
          <a:xfrm flipH="1">
            <a:off x="6610109" y="2430253"/>
            <a:ext cx="509148" cy="3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11F9D9B-8956-C54E-A29F-EAD2AFCD0DF5}"/>
              </a:ext>
            </a:extLst>
          </p:cNvPr>
          <p:cNvCxnSpPr/>
          <p:nvPr/>
        </p:nvCxnSpPr>
        <p:spPr>
          <a:xfrm>
            <a:off x="7211748" y="2484477"/>
            <a:ext cx="103452" cy="2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3478DD7-F547-9A41-8830-A1E96CB9884A}"/>
              </a:ext>
            </a:extLst>
          </p:cNvPr>
          <p:cNvSpPr/>
          <p:nvPr/>
        </p:nvSpPr>
        <p:spPr>
          <a:xfrm>
            <a:off x="2017455" y="581122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先声明，后调用，定义在哪里无所谓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2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3394613"/>
            <a:ext cx="8403771" cy="1438644"/>
          </a:xfrm>
        </p:spPr>
        <p:txBody>
          <a:bodyPr>
            <a:normAutofit/>
          </a:bodyPr>
          <a:lstStyle/>
          <a:p>
            <a:r>
              <a:rPr lang="zh-CN" altLang="en-US" dirty="0"/>
              <a:t>主调函数提供给被调函数的参数称为实际参数，简称实参。</a:t>
            </a:r>
          </a:p>
          <a:p>
            <a:pPr lvl="1"/>
            <a:r>
              <a:rPr lang="zh-CN" altLang="en-US" dirty="0"/>
              <a:t>实参必须有确定的值，因为调用函数会将这些值传递给形参。</a:t>
            </a:r>
            <a:endParaRPr lang="en-US" altLang="zh-CN" dirty="0"/>
          </a:p>
          <a:p>
            <a:pPr lvl="1"/>
            <a:r>
              <a:rPr lang="zh-CN" altLang="en-US" dirty="0"/>
              <a:t>实参可以是常量、变量或表达式，还可以是函数的返回值。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  <a:r>
              <a:rPr lang="zh-CN" altLang="en-US" sz="2400" dirty="0">
                <a:solidFill>
                  <a:srgbClr val="FFFF00"/>
                </a:solidFill>
              </a:rPr>
              <a:t>：实际参数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1601233" y="4931236"/>
            <a:ext cx="7003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max(a,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//max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函数调用，实参为</a:t>
            </a:r>
            <a:r>
              <a:rPr lang="en-US" altLang="zh-CN" dirty="0" err="1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max(a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128);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//max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函数调用，实参为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a+3,128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= max(max(a,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//max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函数调用，实参为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</a:t>
            </a:r>
            <a:r>
              <a:rPr lang="en-US" altLang="zh-CN" dirty="0" err="1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17736" y="1465465"/>
            <a:ext cx="5525219" cy="14386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628650" indent="-62865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Wingdings" panose="05000000000000000000" pitchFamily="2" charset="2"/>
              <a:buChar char="Ø"/>
              <a:defRPr sz="3200" b="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  <a:lvl2pPr marL="895350" indent="-438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5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返回值类型 </a:t>
            </a:r>
            <a:r>
              <a:rPr lang="zh-CN" altLang="en-US" sz="165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函数名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65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类型 </a:t>
            </a:r>
            <a:r>
              <a:rPr lang="zh-CN" altLang="en-US" sz="1650" b="1" dirty="0">
                <a:latin typeface="微软雅黑" panose="020B0503020204020204" pitchFamily="34" charset="-122"/>
              </a:rPr>
              <a:t>形式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参数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1,</a:t>
            </a:r>
            <a:r>
              <a:rPr lang="zh-CN" altLang="en-US" sz="165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 形式参数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2,… )</a:t>
            </a:r>
            <a:b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</a:b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{</a:t>
            </a:r>
            <a:b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</a:b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函数体</a:t>
            </a:r>
            <a:b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</a:b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165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return </a:t>
            </a:r>
            <a:r>
              <a:rPr lang="zh-CN" altLang="en-US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表达式</a:t>
            </a: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;</a:t>
            </a:r>
            <a:b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</a:br>
            <a:r>
              <a:rPr lang="en-US" altLang="zh-CN" sz="1650" b="1" dirty="0">
                <a:solidFill>
                  <a:srgbClr val="000000"/>
                </a:solidFill>
                <a:latin typeface="微软雅黑" panose="020B0503020204020204" pitchFamily="34" charset="-122"/>
              </a:rPr>
              <a:t>}</a:t>
            </a:r>
            <a:endParaRPr lang="zh-CN" alt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417736" y="2904109"/>
            <a:ext cx="3785011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zh-CN" altLang="en-US" sz="1650" b="1" dirty="0">
                <a:solidFill>
                  <a:srgbClr val="438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（实际参数</a:t>
            </a:r>
            <a:r>
              <a:rPr lang="en-US" altLang="zh-CN" sz="1650" b="1" dirty="0">
                <a:solidFill>
                  <a:srgbClr val="438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50" b="1" dirty="0">
                <a:solidFill>
                  <a:srgbClr val="438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，实际参数</a:t>
            </a:r>
            <a:r>
              <a:rPr lang="en-US" altLang="zh-CN" sz="1650" b="1" dirty="0">
                <a:solidFill>
                  <a:srgbClr val="438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…</a:t>
            </a:r>
            <a:r>
              <a:rPr lang="zh-CN" altLang="en-US" sz="1650" b="1" dirty="0">
                <a:solidFill>
                  <a:srgbClr val="438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50" dirty="0">
                <a:solidFill>
                  <a:srgbClr val="438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650" dirty="0">
              <a:solidFill>
                <a:srgbClr val="4382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734" y="1513781"/>
            <a:ext cx="13276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  <a:spcBef>
                <a:spcPts val="375"/>
              </a:spcBef>
            </a:pPr>
            <a:r>
              <a:rPr lang="en-US" altLang="zh-CN" sz="15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/</a:t>
            </a:r>
            <a:r>
              <a:rPr lang="zh-CN" altLang="en-US" sz="15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* 函数定义*</a:t>
            </a:r>
            <a:r>
              <a:rPr lang="en-US" altLang="zh-CN" sz="15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/</a:t>
            </a:r>
            <a:endParaRPr lang="zh-CN" altLang="en-US" sz="15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3734" y="2922974"/>
            <a:ext cx="13276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  <a:spcBef>
                <a:spcPts val="375"/>
              </a:spcBef>
            </a:pPr>
            <a:r>
              <a:rPr lang="en-US" altLang="zh-CN" sz="15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/</a:t>
            </a:r>
            <a:r>
              <a:rPr lang="zh-CN" altLang="en-US" sz="15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* 函数调用*</a:t>
            </a:r>
            <a:r>
              <a:rPr lang="en-US" altLang="zh-CN" sz="15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/</a:t>
            </a:r>
            <a:endParaRPr lang="zh-CN" altLang="en-US" sz="15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51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  <a:r>
              <a:rPr lang="zh-CN" altLang="en-US" sz="2400" dirty="0">
                <a:solidFill>
                  <a:srgbClr val="FFFF00"/>
                </a:solidFill>
              </a:rPr>
              <a:t>：数据传递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9053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形式参数是实际参数的</a:t>
            </a:r>
            <a:r>
              <a:rPr lang="zh-CN" altLang="en-US" b="1" dirty="0">
                <a:solidFill>
                  <a:srgbClr val="C00000"/>
                </a:solidFill>
              </a:rPr>
              <a:t>值拷贝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函数值是被调函数</a:t>
            </a:r>
            <a:r>
              <a:rPr lang="en-US" altLang="zh-CN" dirty="0"/>
              <a:t>return</a:t>
            </a:r>
            <a:r>
              <a:rPr lang="zh-CN" altLang="en-US" dirty="0"/>
              <a:t>表达式的</a:t>
            </a:r>
            <a:r>
              <a:rPr lang="zh-CN" altLang="en-US" b="1" dirty="0">
                <a:solidFill>
                  <a:srgbClr val="C00000"/>
                </a:solidFill>
              </a:rPr>
              <a:t>值拷贝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4D3-A02E-4025-9B39-55F7AE13A0D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265237" y="2357103"/>
            <a:ext cx="4314019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y);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600" u="sng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u="sng" dirty="0">
                <a:solidFill>
                  <a:srgbClr val="000000"/>
                </a:solidFill>
                <a:latin typeface="Menlo" panose="020B0609030804020204" pitchFamily="49" charset="0"/>
              </a:rPr>
              <a:t>(iNum1, iNum2)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"Max is %d\n"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result);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963308" y="2359304"/>
            <a:ext cx="3717791" cy="2782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此处省略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多字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函数体中的声明部分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｝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0D2502-E148-3248-ADA9-78B54CA1FFD7}"/>
              </a:ext>
            </a:extLst>
          </p:cNvPr>
          <p:cNvSpPr/>
          <p:nvPr/>
        </p:nvSpPr>
        <p:spPr>
          <a:xfrm>
            <a:off x="3013745" y="35672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54BE1C-6AC1-9A4C-A6C5-90A4D9C06155}"/>
              </a:ext>
            </a:extLst>
          </p:cNvPr>
          <p:cNvSpPr/>
          <p:nvPr/>
        </p:nvSpPr>
        <p:spPr>
          <a:xfrm>
            <a:off x="7120831" y="21528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</a:t>
            </a:r>
            <a:endParaRPr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9998091-0A65-C443-AECC-56753D28F89B}"/>
              </a:ext>
            </a:extLst>
          </p:cNvPr>
          <p:cNvCxnSpPr/>
          <p:nvPr/>
        </p:nvCxnSpPr>
        <p:spPr>
          <a:xfrm flipH="1">
            <a:off x="2733869" y="3848236"/>
            <a:ext cx="709127" cy="23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9A5C2A-E048-204D-B74F-003540B74A28}"/>
              </a:ext>
            </a:extLst>
          </p:cNvPr>
          <p:cNvCxnSpPr>
            <a:stCxn id="8" idx="2"/>
          </p:cNvCxnSpPr>
          <p:nvPr/>
        </p:nvCxnSpPr>
        <p:spPr>
          <a:xfrm>
            <a:off x="3567743" y="3936567"/>
            <a:ext cx="210783" cy="2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9FBD493-CC3D-1F45-8367-51C7EBC5151E}"/>
              </a:ext>
            </a:extLst>
          </p:cNvPr>
          <p:cNvCxnSpPr/>
          <p:nvPr/>
        </p:nvCxnSpPr>
        <p:spPr>
          <a:xfrm flipH="1">
            <a:off x="6610109" y="2430253"/>
            <a:ext cx="509148" cy="3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11F9D9B-8956-C54E-A29F-EAD2AFCD0DF5}"/>
              </a:ext>
            </a:extLst>
          </p:cNvPr>
          <p:cNvCxnSpPr/>
          <p:nvPr/>
        </p:nvCxnSpPr>
        <p:spPr>
          <a:xfrm>
            <a:off x="7211748" y="2484477"/>
            <a:ext cx="103452" cy="2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057434E8-E455-594F-8A7E-0ED49C78306E}"/>
              </a:ext>
            </a:extLst>
          </p:cNvPr>
          <p:cNvCxnSpPr/>
          <p:nvPr/>
        </p:nvCxnSpPr>
        <p:spPr>
          <a:xfrm flipV="1">
            <a:off x="4030824" y="2357103"/>
            <a:ext cx="3180924" cy="1197860"/>
          </a:xfrm>
          <a:prstGeom prst="bentConnector3">
            <a:avLst>
              <a:gd name="adj1" fmla="val 238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D7B47617-36C1-7846-80C4-444FF0EA28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1826" y="4476852"/>
            <a:ext cx="760563" cy="223631"/>
          </a:xfrm>
          <a:prstGeom prst="bentConnector3">
            <a:avLst>
              <a:gd name="adj1" fmla="val 990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B9242CF6-2270-4A46-AF7F-192505F56624}"/>
              </a:ext>
            </a:extLst>
          </p:cNvPr>
          <p:cNvCxnSpPr>
            <a:cxnSpLocks/>
          </p:cNvCxnSpPr>
          <p:nvPr/>
        </p:nvCxnSpPr>
        <p:spPr>
          <a:xfrm flipV="1">
            <a:off x="560292" y="3865002"/>
            <a:ext cx="5933814" cy="1113412"/>
          </a:xfrm>
          <a:prstGeom prst="bentConnector3">
            <a:avLst>
              <a:gd name="adj1" fmla="val 10016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7000503-C3B5-094C-9979-D3AA2D05C2DF}"/>
              </a:ext>
            </a:extLst>
          </p:cNvPr>
          <p:cNvSpPr/>
          <p:nvPr/>
        </p:nvSpPr>
        <p:spPr>
          <a:xfrm>
            <a:off x="1593252" y="5340950"/>
            <a:ext cx="6529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iNum2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 它们都有各自的存储空间，仅仅是值相同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endParaRPr lang="zh-CN" alt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51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为什么有函数？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怎么写函数？</a:t>
            </a:r>
            <a:endParaRPr lang="en-US" altLang="zh-CN" dirty="0"/>
          </a:p>
          <a:p>
            <a:r>
              <a:rPr lang="zh-CN" altLang="en-US" dirty="0"/>
              <a:t>怎么用函数？</a:t>
            </a:r>
            <a:endParaRPr lang="en-US" altLang="zh-CN" dirty="0"/>
          </a:p>
          <a:p>
            <a:r>
              <a:rPr lang="zh-CN" altLang="en-US" dirty="0"/>
              <a:t>函数调用过程发生了什么？</a:t>
            </a:r>
            <a:endParaRPr lang="en-US" altLang="zh-CN" dirty="0"/>
          </a:p>
          <a:p>
            <a:r>
              <a:rPr lang="zh-CN" altLang="en-US" dirty="0"/>
              <a:t>作用域与生命周期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B3B-AA9F-4310-82B6-4F6B3B980893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嵌套调用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语言的函数定义互相平行、独立</a:t>
            </a:r>
            <a:endParaRPr lang="en-US" altLang="zh-CN" dirty="0"/>
          </a:p>
          <a:p>
            <a:pPr lvl="1"/>
            <a:r>
              <a:rPr lang="zh-CN" altLang="en-US" dirty="0"/>
              <a:t>不能嵌套定义函数，但可以嵌套调用函数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38482" y="3582048"/>
            <a:ext cx="1600200" cy="1976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5897105" y="3582047"/>
            <a:ext cx="1600200" cy="1976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  <a:r>
              <a:rPr lang="zh-CN" altLang="en-US" sz="2400" dirty="0">
                <a:solidFill>
                  <a:srgbClr val="FFFF00"/>
                </a:solidFill>
              </a:rPr>
              <a:t>：调用方式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4D3-A02E-4025-9B39-55F7AE13A0D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66807" y="3599721"/>
            <a:ext cx="1600200" cy="1976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en-US" altLang="zh-CN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81107" y="3714021"/>
            <a:ext cx="131445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81107" y="4399821"/>
            <a:ext cx="131445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kumimoji="1"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881107" y="5085621"/>
            <a:ext cx="131445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938507" y="3714021"/>
            <a:ext cx="131445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938507" y="4399821"/>
            <a:ext cx="131445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kumimoji="1" lang="en-US" altLang="zh-CN" sz="135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938507" y="5085621"/>
            <a:ext cx="131445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53057" y="3714021"/>
            <a:ext cx="131445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053057" y="5085621"/>
            <a:ext cx="1314450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135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509757" y="3999771"/>
            <a:ext cx="0" cy="40005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195557" y="3885471"/>
            <a:ext cx="742950" cy="51435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624307" y="3999771"/>
            <a:ext cx="0" cy="40005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5252957" y="3885471"/>
            <a:ext cx="800100" cy="62865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681707" y="4056921"/>
            <a:ext cx="0" cy="102870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5252957" y="4628421"/>
            <a:ext cx="800100" cy="62865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624307" y="4685571"/>
            <a:ext cx="0" cy="40005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195557" y="4628421"/>
            <a:ext cx="742950" cy="57150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509757" y="4685571"/>
            <a:ext cx="0" cy="400050"/>
          </a:xfrm>
          <a:prstGeom prst="line">
            <a:avLst/>
          </a:prstGeom>
          <a:noFill/>
          <a:ln w="63500">
            <a:solidFill>
              <a:srgbClr val="4382C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938257" y="3313971"/>
            <a:ext cx="1314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en-US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938507" y="3313971"/>
            <a:ext cx="1314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995907" y="3313971"/>
            <a:ext cx="1314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15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</p:spTree>
    <p:extLst>
      <p:ext uri="{BB962C8B-B14F-4D97-AF65-F5344CB8AC3E}">
        <p14:creationId xmlns:p14="http://schemas.microsoft.com/office/powerpoint/2010/main" val="4914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为什么有函数？</a:t>
            </a:r>
            <a:endParaRPr lang="en-US" altLang="zh-CN" dirty="0"/>
          </a:p>
          <a:p>
            <a:r>
              <a:rPr lang="zh-CN" altLang="en-US" dirty="0"/>
              <a:t>怎么写函数？</a:t>
            </a:r>
            <a:endParaRPr lang="en-US" altLang="zh-CN" dirty="0"/>
          </a:p>
          <a:p>
            <a:r>
              <a:rPr lang="zh-CN" altLang="en-US" dirty="0"/>
              <a:t>怎么用函数？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函数调用过程发生了什么？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作用域与生命周期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B3B-AA9F-4310-82B6-4F6B3B980893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5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所有函数的</a:t>
            </a:r>
            <a:r>
              <a:rPr lang="zh-CN" altLang="en-US" dirty="0">
                <a:solidFill>
                  <a:srgbClr val="C00000"/>
                </a:solidFill>
              </a:rPr>
              <a:t>内部变量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形参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返回值</a:t>
            </a:r>
            <a:r>
              <a:rPr lang="zh-CN" altLang="en-US" dirty="0"/>
              <a:t>都开辟在一种叫做</a:t>
            </a:r>
            <a:r>
              <a:rPr lang="zh-CN" altLang="en-US" dirty="0">
                <a:solidFill>
                  <a:srgbClr val="C00000"/>
                </a:solidFill>
              </a:rPr>
              <a:t>栈（</a:t>
            </a:r>
            <a:r>
              <a:rPr lang="en-US" altLang="zh-CN" dirty="0">
                <a:solidFill>
                  <a:srgbClr val="C00000"/>
                </a:solidFill>
              </a:rPr>
              <a:t>stack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的内存中。</a:t>
            </a:r>
          </a:p>
          <a:p>
            <a:r>
              <a:rPr lang="zh-CN" altLang="en-US" dirty="0"/>
              <a:t>栈是内存管理中的一种数据结构，是一种先进后出的数据表。栈最常见操作：进栈（</a:t>
            </a:r>
            <a:r>
              <a:rPr lang="en-US" altLang="zh-CN" dirty="0"/>
              <a:t>push</a:t>
            </a:r>
            <a:r>
              <a:rPr lang="zh-CN" altLang="en-US" dirty="0"/>
              <a:t>）和出栈（</a:t>
            </a:r>
            <a:r>
              <a:rPr lang="en-US" altLang="zh-CN" dirty="0"/>
              <a:t>pop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系统为每次函数调用在“栈”中建立独立的栈框架，称为函数调用栈帧（</a:t>
            </a:r>
            <a:r>
              <a:rPr lang="en-US" altLang="zh-CN" dirty="0"/>
              <a:t>stack frame</a:t>
            </a:r>
            <a:r>
              <a:rPr lang="zh-CN" altLang="en-US" dirty="0"/>
              <a:t>），其建立和撤销是自动维护的。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6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A7689547-FEC5-B344-9495-08D7A172C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…………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2898168-42E3-FE4C-BE34-80A22A6F60C2}"/>
              </a:ext>
            </a:extLst>
          </p:cNvPr>
          <p:cNvSpPr/>
          <p:nvPr/>
        </p:nvSpPr>
        <p:spPr>
          <a:xfrm>
            <a:off x="72136" y="593710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内存地址最大的单元，叫做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栈底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942A04-B1D6-6B40-A074-21476F27FBC1}"/>
              </a:ext>
            </a:extLst>
          </p:cNvPr>
          <p:cNvSpPr/>
          <p:nvPr/>
        </p:nvSpPr>
        <p:spPr>
          <a:xfrm>
            <a:off x="230756" y="1426979"/>
            <a:ext cx="383630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……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C3650E-B4E0-F041-8A09-ADB444D8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E8FFE-AAF2-9B41-829D-4BF8218C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6ABB7DC-1536-F044-A349-C5DAE65B49CE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BD3F5B-6428-1943-863B-B543B90268AD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0ABC1D7-7288-1C4F-97CA-E0CC8F481D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7949" y="5982417"/>
            <a:ext cx="484624" cy="25200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74227FF-98C6-744A-A4EB-43C390D5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07" y="1486764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69E5187-7E72-6B4D-B272-BE24073EA9D7}"/>
              </a:ext>
            </a:extLst>
          </p:cNvPr>
          <p:cNvSpPr/>
          <p:nvPr/>
        </p:nvSpPr>
        <p:spPr>
          <a:xfrm>
            <a:off x="132105" y="4153747"/>
            <a:ext cx="420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栈顶和栈底是同一个单元时，叫做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空栈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47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A7689547-FEC5-B344-9495-08D7A172C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…………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5942A04-B1D6-6B40-A074-21476F27FBC1}"/>
              </a:ext>
            </a:extLst>
          </p:cNvPr>
          <p:cNvSpPr/>
          <p:nvPr/>
        </p:nvSpPr>
        <p:spPr>
          <a:xfrm>
            <a:off x="230756" y="1426979"/>
            <a:ext cx="383630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……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C3650E-B4E0-F041-8A09-ADB444D8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E8FFE-AAF2-9B41-829D-4BF8218C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6ABB7DC-1536-F044-A349-C5DAE65B49CE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BD3F5B-6428-1943-863B-B543B90268AD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0ABC1D7-7288-1C4F-97CA-E0CC8F481D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7949" y="4909392"/>
            <a:ext cx="484624" cy="25200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74227FF-98C6-744A-A4EB-43C390D5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6" y="1664047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69E5187-7E72-6B4D-B272-BE24073EA9D7}"/>
              </a:ext>
            </a:extLst>
          </p:cNvPr>
          <p:cNvSpPr/>
          <p:nvPr/>
        </p:nvSpPr>
        <p:spPr>
          <a:xfrm>
            <a:off x="0" y="4135585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开始调用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，返回值、形参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进栈</a:t>
            </a:r>
          </a:p>
        </p:txBody>
      </p:sp>
    </p:spTree>
    <p:extLst>
      <p:ext uri="{BB962C8B-B14F-4D97-AF65-F5344CB8AC3E}">
        <p14:creationId xmlns:p14="http://schemas.microsoft.com/office/powerpoint/2010/main" val="84335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A7689547-FEC5-B344-9495-08D7A172C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…………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5942A04-B1D6-6B40-A074-21476F27FBC1}"/>
              </a:ext>
            </a:extLst>
          </p:cNvPr>
          <p:cNvSpPr/>
          <p:nvPr/>
        </p:nvSpPr>
        <p:spPr>
          <a:xfrm>
            <a:off x="230756" y="1426979"/>
            <a:ext cx="383630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……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C3650E-B4E0-F041-8A09-ADB444D8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E8FFE-AAF2-9B41-829D-4BF8218C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6ABB7DC-1536-F044-A349-C5DAE65B49CE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BD3F5B-6428-1943-863B-B543B90268AD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74227FF-98C6-744A-A4EB-43C390D5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6" y="2345185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69E5187-7E72-6B4D-B272-BE24073EA9D7}"/>
              </a:ext>
            </a:extLst>
          </p:cNvPr>
          <p:cNvSpPr/>
          <p:nvPr/>
        </p:nvSpPr>
        <p:spPr>
          <a:xfrm>
            <a:off x="0" y="413558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接着，内部变量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6313AE2-889E-474C-9BEA-4F192D30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7949" y="3808376"/>
            <a:ext cx="484624" cy="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16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A7689547-FEC5-B344-9495-08D7A172C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…………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2898168-42E3-FE4C-BE34-80A22A6F60C2}"/>
              </a:ext>
            </a:extLst>
          </p:cNvPr>
          <p:cNvSpPr/>
          <p:nvPr/>
        </p:nvSpPr>
        <p:spPr>
          <a:xfrm>
            <a:off x="72136" y="593710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内存地址最大的单元，叫做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栈底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942A04-B1D6-6B40-A074-21476F27FBC1}"/>
              </a:ext>
            </a:extLst>
          </p:cNvPr>
          <p:cNvSpPr/>
          <p:nvPr/>
        </p:nvSpPr>
        <p:spPr>
          <a:xfrm>
            <a:off x="230756" y="1426979"/>
            <a:ext cx="383630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……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C3650E-B4E0-F041-8A09-ADB444D8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E8FFE-AAF2-9B41-829D-4BF8218C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6ABB7DC-1536-F044-A349-C5DAE65B49CE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BD3F5B-6428-1943-863B-B543B90268AD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74227FF-98C6-744A-A4EB-43C390D5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186" y="2718414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69E5187-7E72-6B4D-B272-BE24073EA9D7}"/>
              </a:ext>
            </a:extLst>
          </p:cNvPr>
          <p:cNvSpPr/>
          <p:nvPr/>
        </p:nvSpPr>
        <p:spPr>
          <a:xfrm>
            <a:off x="0" y="4135585"/>
            <a:ext cx="390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后，对返回值空间赋值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6313AE2-889E-474C-9BEA-4F192D30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7949" y="3808376"/>
            <a:ext cx="484624" cy="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8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A7689547-FEC5-B344-9495-08D7A172C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…………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2898168-42E3-FE4C-BE34-80A22A6F60C2}"/>
              </a:ext>
            </a:extLst>
          </p:cNvPr>
          <p:cNvSpPr/>
          <p:nvPr/>
        </p:nvSpPr>
        <p:spPr>
          <a:xfrm>
            <a:off x="72136" y="593710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内存地址最大的单元，叫做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栈底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942A04-B1D6-6B40-A074-21476F27FBC1}"/>
              </a:ext>
            </a:extLst>
          </p:cNvPr>
          <p:cNvSpPr/>
          <p:nvPr/>
        </p:nvSpPr>
        <p:spPr>
          <a:xfrm>
            <a:off x="230756" y="1426979"/>
            <a:ext cx="383630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……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C3650E-B4E0-F041-8A09-ADB444D8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E8FFE-AAF2-9B41-829D-4BF8218C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6ABB7DC-1536-F044-A349-C5DAE65B49CE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BD3F5B-6428-1943-863B-B543B90268AD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74227FF-98C6-744A-A4EB-43C390D5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186" y="2923690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69E5187-7E72-6B4D-B272-BE24073EA9D7}"/>
              </a:ext>
            </a:extLst>
          </p:cNvPr>
          <p:cNvSpPr/>
          <p:nvPr/>
        </p:nvSpPr>
        <p:spPr>
          <a:xfrm>
            <a:off x="0" y="4135585"/>
            <a:ext cx="4148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执行完整个函数后，全部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函数的返回值、形参、内部变量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。再次变为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空栈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但是，仅仅调整了栈顶，并未清除数据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6313AE2-889E-474C-9BEA-4F192D30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7949" y="5973083"/>
            <a:ext cx="484624" cy="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7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A7689547-FEC5-B344-9495-08D7A172C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…………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5942A04-B1D6-6B40-A074-21476F27FBC1}"/>
              </a:ext>
            </a:extLst>
          </p:cNvPr>
          <p:cNvSpPr/>
          <p:nvPr/>
        </p:nvSpPr>
        <p:spPr>
          <a:xfrm>
            <a:off x="230756" y="1426979"/>
            <a:ext cx="383630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……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C3650E-B4E0-F041-8A09-ADB444D8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E8FFE-AAF2-9B41-829D-4BF8218C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6ABB7DC-1536-F044-A349-C5DAE65B49CE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BD3F5B-6428-1943-863B-B543B90268AD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9E5187-7E72-6B4D-B272-BE24073EA9D7}"/>
              </a:ext>
            </a:extLst>
          </p:cNvPr>
          <p:cNvSpPr/>
          <p:nvPr/>
        </p:nvSpPr>
        <p:spPr>
          <a:xfrm>
            <a:off x="0" y="4135585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在某一函数执行过程中，在栈中占据的最大范围叫做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栈帧（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stack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frame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6313AE2-889E-474C-9BEA-4F192D30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7949" y="3808376"/>
            <a:ext cx="484624" cy="252004"/>
          </a:xfrm>
          <a:prstGeom prst="rect">
            <a:avLst/>
          </a:prstGeom>
        </p:spPr>
      </p:pic>
      <p:sp>
        <p:nvSpPr>
          <p:cNvPr id="2" name="左中括号 1">
            <a:extLst>
              <a:ext uri="{FF2B5EF4-FFF2-40B4-BE49-F238E27FC236}">
                <a16:creationId xmlns:a16="http://schemas.microsoft.com/office/drawing/2014/main" id="{A991AE1B-864A-6545-896B-C55C64BCC70C}"/>
              </a:ext>
            </a:extLst>
          </p:cNvPr>
          <p:cNvSpPr/>
          <p:nvPr/>
        </p:nvSpPr>
        <p:spPr>
          <a:xfrm>
            <a:off x="4148354" y="4135585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C4DA9-5646-7C44-BFAF-0D34A7C9D9A0}"/>
              </a:ext>
            </a:extLst>
          </p:cNvPr>
          <p:cNvSpPr/>
          <p:nvPr/>
        </p:nvSpPr>
        <p:spPr>
          <a:xfrm>
            <a:off x="2315878" y="521337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函数的栈帧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2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调用时序</a:t>
            </a:r>
            <a:r>
              <a:rPr lang="zh-CN" altLang="en-US" sz="2400" dirty="0">
                <a:solidFill>
                  <a:srgbClr val="FFFF00"/>
                </a:solidFill>
                <a:latin typeface="Calibri Light" panose="020F0302020204030204"/>
              </a:rPr>
              <a:t>：三个阶段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5E593-0C00-FE47-A820-ACD4862A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" y="1588077"/>
            <a:ext cx="9144000" cy="43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dirty="0"/>
              <a:t>把较大的任务</a:t>
            </a:r>
            <a:r>
              <a:rPr lang="zh-CN" altLang="en-US" b="1" dirty="0">
                <a:solidFill>
                  <a:srgbClr val="C00000"/>
                </a:solidFill>
              </a:rPr>
              <a:t>分解</a:t>
            </a:r>
            <a:r>
              <a:rPr lang="zh-CN" altLang="en-US" dirty="0"/>
              <a:t>成若干个较小的任务，并</a:t>
            </a:r>
            <a:r>
              <a:rPr lang="zh-CN" altLang="en-US" b="1" dirty="0">
                <a:solidFill>
                  <a:srgbClr val="C00000"/>
                </a:solidFill>
              </a:rPr>
              <a:t>提炼</a:t>
            </a:r>
            <a:r>
              <a:rPr lang="zh-CN" altLang="en-US" dirty="0"/>
              <a:t>出公用任务</a:t>
            </a:r>
            <a:endParaRPr lang="en-US" altLang="zh-CN" dirty="0"/>
          </a:p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使整个程序结构清楚</a:t>
            </a:r>
          </a:p>
          <a:p>
            <a:pPr lvl="1"/>
            <a:r>
              <a:rPr lang="zh-CN" altLang="en-US" dirty="0"/>
              <a:t>各模块相对独立、功能单一、结构清晰、接口简单</a:t>
            </a:r>
          </a:p>
          <a:p>
            <a:pPr lvl="1"/>
            <a:r>
              <a:rPr lang="zh-CN" altLang="en-US" dirty="0"/>
              <a:t>控制了程序设计的复杂性</a:t>
            </a:r>
          </a:p>
          <a:p>
            <a:pPr lvl="1"/>
            <a:r>
              <a:rPr lang="zh-CN" altLang="en-US" dirty="0"/>
              <a:t>提高元件的可靠性</a:t>
            </a:r>
          </a:p>
          <a:p>
            <a:pPr lvl="1"/>
            <a:r>
              <a:rPr lang="zh-CN" altLang="en-US" dirty="0"/>
              <a:t>避免程序开发的重复劳动、缩短开发周期</a:t>
            </a:r>
          </a:p>
          <a:p>
            <a:pPr lvl="1"/>
            <a:r>
              <a:rPr lang="zh-CN" altLang="en-US" dirty="0"/>
              <a:t>易于维护和功能扩充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r>
              <a:rPr lang="zh-CN" altLang="en-US" sz="2400" dirty="0">
                <a:solidFill>
                  <a:srgbClr val="FFFF00"/>
                </a:solidFill>
              </a:rPr>
              <a:t>：模块化程序设计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4D3-A02E-4025-9B39-55F7AE13A0DD}" type="datetime1">
              <a:rPr lang="zh-CN" altLang="en-US" smtClean="0">
                <a:solidFill>
                  <a:prstClr val="white"/>
                </a:solidFill>
              </a:rPr>
              <a:pPr/>
              <a:t>2020/10/13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《</a:t>
            </a:r>
            <a:r>
              <a:rPr lang="zh-CN" altLang="en-US">
                <a:solidFill>
                  <a:prstClr val="white"/>
                </a:solidFill>
              </a:rPr>
              <a:t>计算机语言与程序设计</a:t>
            </a:r>
            <a:r>
              <a:rPr lang="en-US" altLang="zh-CN">
                <a:solidFill>
                  <a:prstClr val="white"/>
                </a:solidFill>
              </a:rPr>
              <a:t>》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>
                <a:solidFill>
                  <a:prstClr val="white"/>
                </a:solidFill>
              </a:rPr>
              <a:pPr/>
              <a:t>3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71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23" y="2812960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系统调用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前：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空栈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A8CC5E9-76B7-884E-AAA1-E83944796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5982417"/>
            <a:ext cx="484624" cy="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3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3" y="2999572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函数，准备阶段，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返回值、形参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进栈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4900060"/>
            <a:ext cx="484624" cy="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9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3" y="2999572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函数，准备阶段，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实参向形参传值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4900060"/>
            <a:ext cx="484624" cy="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32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3" y="3643387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函数，准备阶段，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内部变量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进栈并初始化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3771048"/>
            <a:ext cx="484624" cy="252004"/>
          </a:xfrm>
          <a:prstGeom prst="rect">
            <a:avLst/>
          </a:prstGeom>
        </p:spPr>
      </p:pic>
      <p:sp>
        <p:nvSpPr>
          <p:cNvPr id="21" name="左中括号 20">
            <a:extLst>
              <a:ext uri="{FF2B5EF4-FFF2-40B4-BE49-F238E27FC236}">
                <a16:creationId xmlns:a16="http://schemas.microsoft.com/office/drawing/2014/main" id="{3C6C13C4-3B1F-8D49-A40E-48C85FF395CA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596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3" y="1525337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函数，执行阶段：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根据控制流程，依次执行每条指令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2679361"/>
            <a:ext cx="484624" cy="25200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524943C-F1AE-414B-9455-AC72882E70C7}"/>
              </a:ext>
            </a:extLst>
          </p:cNvPr>
          <p:cNvSpPr/>
          <p:nvPr/>
        </p:nvSpPr>
        <p:spPr>
          <a:xfrm>
            <a:off x="61688" y="5204412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函数，准备阶段，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返回值、形参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进栈</a:t>
            </a:r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88973817-A048-2645-A6DD-577A7CA731C7}"/>
              </a:ext>
            </a:extLst>
          </p:cNvPr>
          <p:cNvSpPr/>
          <p:nvPr/>
        </p:nvSpPr>
        <p:spPr>
          <a:xfrm>
            <a:off x="5188729" y="4154247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036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内存地址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3" y="1525337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函数，执行阶段：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根据控制流程，依次执行每条指令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2679361"/>
            <a:ext cx="484624" cy="25200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524943C-F1AE-414B-9455-AC72882E70C7}"/>
              </a:ext>
            </a:extLst>
          </p:cNvPr>
          <p:cNvSpPr/>
          <p:nvPr/>
        </p:nvSpPr>
        <p:spPr>
          <a:xfrm>
            <a:off x="61688" y="5204412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函数，准备阶段，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实参向形参传值</a:t>
            </a:r>
          </a:p>
        </p:txBody>
      </p:sp>
      <p:sp>
        <p:nvSpPr>
          <p:cNvPr id="3" name="手杖形箭头 2">
            <a:extLst>
              <a:ext uri="{FF2B5EF4-FFF2-40B4-BE49-F238E27FC236}">
                <a16:creationId xmlns:a16="http://schemas.microsoft.com/office/drawing/2014/main" id="{28231576-8F1F-5042-B699-A8D681F49AEE}"/>
              </a:ext>
            </a:extLst>
          </p:cNvPr>
          <p:cNvSpPr/>
          <p:nvPr/>
        </p:nvSpPr>
        <p:spPr>
          <a:xfrm rot="16200000" flipV="1">
            <a:off x="7555253" y="3869549"/>
            <a:ext cx="1675629" cy="654572"/>
          </a:xfrm>
          <a:prstGeom prst="uturnArrow">
            <a:avLst>
              <a:gd name="adj1" fmla="val 9320"/>
              <a:gd name="adj2" fmla="val 25000"/>
              <a:gd name="adj3" fmla="val 25000"/>
              <a:gd name="adj4" fmla="val 43750"/>
              <a:gd name="adj5" fmla="val 90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手杖形箭头 21">
            <a:extLst>
              <a:ext uri="{FF2B5EF4-FFF2-40B4-BE49-F238E27FC236}">
                <a16:creationId xmlns:a16="http://schemas.microsoft.com/office/drawing/2014/main" id="{757C7DA0-5650-5D44-A0BC-6C0A1167E947}"/>
              </a:ext>
            </a:extLst>
          </p:cNvPr>
          <p:cNvSpPr/>
          <p:nvPr/>
        </p:nvSpPr>
        <p:spPr>
          <a:xfrm rot="16200000" flipV="1">
            <a:off x="7626998" y="3474637"/>
            <a:ext cx="1675629" cy="798064"/>
          </a:xfrm>
          <a:prstGeom prst="uturnArrow">
            <a:avLst>
              <a:gd name="adj1" fmla="val 9320"/>
              <a:gd name="adj2" fmla="val 18570"/>
              <a:gd name="adj3" fmla="val 23831"/>
              <a:gd name="adj4" fmla="val 43750"/>
              <a:gd name="adj5" fmla="val 96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D7623CD6-EC57-BF44-B552-BBAA2E342AE3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326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3" y="1702620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函数，执行阶段：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根据控制流程，依次执行每条指令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2278142"/>
            <a:ext cx="484624" cy="25200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524943C-F1AE-414B-9455-AC72882E70C7}"/>
              </a:ext>
            </a:extLst>
          </p:cNvPr>
          <p:cNvSpPr/>
          <p:nvPr/>
        </p:nvSpPr>
        <p:spPr>
          <a:xfrm>
            <a:off x="61688" y="5204412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函数，准备阶段，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内部变量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进栈并初始化</a:t>
            </a:r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A8178D5D-A9CD-0641-8609-DA759A9811ED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左中括号 23">
            <a:extLst>
              <a:ext uri="{FF2B5EF4-FFF2-40B4-BE49-F238E27FC236}">
                <a16:creationId xmlns:a16="http://schemas.microsoft.com/office/drawing/2014/main" id="{F0EA9BE3-B3E4-4242-95D8-DCFB928FFD3B}"/>
              </a:ext>
            </a:extLst>
          </p:cNvPr>
          <p:cNvSpPr/>
          <p:nvPr/>
        </p:nvSpPr>
        <p:spPr>
          <a:xfrm>
            <a:off x="5188728" y="2642212"/>
            <a:ext cx="174219" cy="1410454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937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3" y="1907894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函数，执行阶段：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根据控制流程，依次执行每条指令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2278142"/>
            <a:ext cx="484624" cy="25200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524943C-F1AE-414B-9455-AC72882E70C7}"/>
              </a:ext>
            </a:extLst>
          </p:cNvPr>
          <p:cNvSpPr/>
          <p:nvPr/>
        </p:nvSpPr>
        <p:spPr>
          <a:xfrm>
            <a:off x="61688" y="5204412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函数，执行阶段：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内部变量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进栈并初始化</a:t>
            </a:r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956D21CA-DC64-894C-9782-B4DE7B72ED55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B4A151D0-47A4-7C4B-8A2B-45D1EAEFC2CF}"/>
              </a:ext>
            </a:extLst>
          </p:cNvPr>
          <p:cNvSpPr/>
          <p:nvPr/>
        </p:nvSpPr>
        <p:spPr>
          <a:xfrm>
            <a:off x="5188728" y="2642212"/>
            <a:ext cx="174219" cy="1410454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755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76" y="2141161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函数，执行阶段：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根据控制流程，依次执行每条指令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2278142"/>
            <a:ext cx="484624" cy="25200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524943C-F1AE-414B-9455-AC72882E70C7}"/>
              </a:ext>
            </a:extLst>
          </p:cNvPr>
          <p:cNvSpPr/>
          <p:nvPr/>
        </p:nvSpPr>
        <p:spPr>
          <a:xfrm>
            <a:off x="61688" y="5204412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函数，返回阶段，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表达式向返回值空间赋值</a:t>
            </a:r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956D21CA-DC64-894C-9782-B4DE7B72ED55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B4A151D0-47A4-7C4B-8A2B-45D1EAEFC2CF}"/>
              </a:ext>
            </a:extLst>
          </p:cNvPr>
          <p:cNvSpPr/>
          <p:nvPr/>
        </p:nvSpPr>
        <p:spPr>
          <a:xfrm>
            <a:off x="5188728" y="2642212"/>
            <a:ext cx="174219" cy="1410454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手杖形箭头 23">
            <a:extLst>
              <a:ext uri="{FF2B5EF4-FFF2-40B4-BE49-F238E27FC236}">
                <a16:creationId xmlns:a16="http://schemas.microsoft.com/office/drawing/2014/main" id="{E6291593-390A-304E-B278-BF5F5A19D75C}"/>
              </a:ext>
            </a:extLst>
          </p:cNvPr>
          <p:cNvSpPr/>
          <p:nvPr/>
        </p:nvSpPr>
        <p:spPr>
          <a:xfrm rot="16200000" flipH="1" flipV="1">
            <a:off x="7657838" y="3065982"/>
            <a:ext cx="1318797" cy="654572"/>
          </a:xfrm>
          <a:prstGeom prst="uturnArrow">
            <a:avLst>
              <a:gd name="adj1" fmla="val 9320"/>
              <a:gd name="adj2" fmla="val 25000"/>
              <a:gd name="adj3" fmla="val 25000"/>
              <a:gd name="adj4" fmla="val 43750"/>
              <a:gd name="adj5" fmla="val 90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14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0" y="3830011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函数，执行阶段：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根据控制流程，依次执行每条指令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2278142"/>
            <a:ext cx="484624" cy="25200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524943C-F1AE-414B-9455-AC72882E70C7}"/>
              </a:ext>
            </a:extLst>
          </p:cNvPr>
          <p:cNvSpPr/>
          <p:nvPr/>
        </p:nvSpPr>
        <p:spPr>
          <a:xfrm>
            <a:off x="61688" y="5204412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函数，返回阶段，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返回值向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函数中传值</a:t>
            </a:r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956D21CA-DC64-894C-9782-B4DE7B72ED55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B4A151D0-47A4-7C4B-8A2B-45D1EAEFC2CF}"/>
              </a:ext>
            </a:extLst>
          </p:cNvPr>
          <p:cNvSpPr/>
          <p:nvPr/>
        </p:nvSpPr>
        <p:spPr>
          <a:xfrm>
            <a:off x="5188728" y="2642212"/>
            <a:ext cx="174219" cy="1410454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手杖形箭头 23">
            <a:extLst>
              <a:ext uri="{FF2B5EF4-FFF2-40B4-BE49-F238E27FC236}">
                <a16:creationId xmlns:a16="http://schemas.microsoft.com/office/drawing/2014/main" id="{E6291593-390A-304E-B278-BF5F5A19D75C}"/>
              </a:ext>
            </a:extLst>
          </p:cNvPr>
          <p:cNvSpPr/>
          <p:nvPr/>
        </p:nvSpPr>
        <p:spPr>
          <a:xfrm rot="16200000" flipH="1" flipV="1">
            <a:off x="8141715" y="3809683"/>
            <a:ext cx="502705" cy="654572"/>
          </a:xfrm>
          <a:prstGeom prst="uturnArrow">
            <a:avLst>
              <a:gd name="adj1" fmla="val 9320"/>
              <a:gd name="adj2" fmla="val 25000"/>
              <a:gd name="adj3" fmla="val 25000"/>
              <a:gd name="adj4" fmla="val 43750"/>
              <a:gd name="adj5" fmla="val 90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7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概述</a:t>
            </a:r>
            <a:r>
              <a:rPr lang="zh-CN" altLang="en-US" sz="2400" dirty="0">
                <a:solidFill>
                  <a:srgbClr val="FFFF00"/>
                </a:solidFill>
              </a:rPr>
              <a:t>：模块化程序设计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Picture 2" descr="Image result for ce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4EDF2"/>
              </a:clrFrom>
              <a:clrTo>
                <a:srgbClr val="D4ED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21" y="1434348"/>
            <a:ext cx="4619910" cy="46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5048290" y="1624916"/>
            <a:ext cx="3708000" cy="743946"/>
          </a:xfrm>
          <a:prstGeom prst="wedgeEllipseCallout">
            <a:avLst>
              <a:gd name="adj1" fmla="val -58596"/>
              <a:gd name="adj2" fmla="val 408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我们要建一栋大楼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503" y="1712979"/>
            <a:ext cx="21681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规划总图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施工图审查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规划报建图审查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施工报建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综合验收</a:t>
            </a:r>
          </a:p>
        </p:txBody>
      </p:sp>
    </p:spTree>
    <p:extLst>
      <p:ext uri="{BB962C8B-B14F-4D97-AF65-F5344CB8AC3E}">
        <p14:creationId xmlns:p14="http://schemas.microsoft.com/office/powerpoint/2010/main" val="9166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0" y="3830011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函数，执行阶段：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根据控制流程，依次执行每条指令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3771037"/>
            <a:ext cx="484624" cy="25200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524943C-F1AE-414B-9455-AC72882E70C7}"/>
              </a:ext>
            </a:extLst>
          </p:cNvPr>
          <p:cNvSpPr/>
          <p:nvPr/>
        </p:nvSpPr>
        <p:spPr>
          <a:xfrm>
            <a:off x="61688" y="5204412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函数，返回阶段，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栈帧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（栈顶复位）</a:t>
            </a:r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956D21CA-DC64-894C-9782-B4DE7B72ED55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51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698" y="4063278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函数，返回阶段，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表达式向返回值空间赋值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3771037"/>
            <a:ext cx="484624" cy="252004"/>
          </a:xfrm>
          <a:prstGeom prst="rect">
            <a:avLst/>
          </a:prstGeom>
        </p:spPr>
      </p:pic>
      <p:sp>
        <p:nvSpPr>
          <p:cNvPr id="22" name="左中括号 21">
            <a:extLst>
              <a:ext uri="{FF2B5EF4-FFF2-40B4-BE49-F238E27FC236}">
                <a16:creationId xmlns:a16="http://schemas.microsoft.com/office/drawing/2014/main" id="{956D21CA-DC64-894C-9782-B4DE7B72ED55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552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result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fNum2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fNum1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argv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argc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main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函数返回值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698" y="4063278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函数，返回阶段，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返回值向操作系统中传值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3771037"/>
            <a:ext cx="484624" cy="252004"/>
          </a:xfrm>
          <a:prstGeom prst="rect">
            <a:avLst/>
          </a:prstGeom>
        </p:spPr>
      </p:pic>
      <p:sp>
        <p:nvSpPr>
          <p:cNvPr id="22" name="左中括号 21">
            <a:extLst>
              <a:ext uri="{FF2B5EF4-FFF2-40B4-BE49-F238E27FC236}">
                <a16:creationId xmlns:a16="http://schemas.microsoft.com/office/drawing/2014/main" id="{956D21CA-DC64-894C-9782-B4DE7B72ED55}"/>
              </a:ext>
            </a:extLst>
          </p:cNvPr>
          <p:cNvSpPr/>
          <p:nvPr/>
        </p:nvSpPr>
        <p:spPr>
          <a:xfrm>
            <a:off x="5188729" y="4144916"/>
            <a:ext cx="174219" cy="2069272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手杖形箭头 20">
            <a:extLst>
              <a:ext uri="{FF2B5EF4-FFF2-40B4-BE49-F238E27FC236}">
                <a16:creationId xmlns:a16="http://schemas.microsoft.com/office/drawing/2014/main" id="{5FB6B8FA-08ED-C042-AC7C-6D96DE274E3B}"/>
              </a:ext>
            </a:extLst>
          </p:cNvPr>
          <p:cNvSpPr/>
          <p:nvPr/>
        </p:nvSpPr>
        <p:spPr>
          <a:xfrm rot="16200000" flipH="1" flipV="1">
            <a:off x="7822161" y="6041345"/>
            <a:ext cx="502705" cy="654572"/>
          </a:xfrm>
          <a:prstGeom prst="uturnArrow">
            <a:avLst>
              <a:gd name="adj1" fmla="val 9320"/>
              <a:gd name="adj2" fmla="val 25000"/>
              <a:gd name="adj3" fmla="val 25000"/>
              <a:gd name="adj4" fmla="val 43750"/>
              <a:gd name="adj5" fmla="val 90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37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752E25-7EDE-8949-B216-ED619E66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698" y="4063278"/>
            <a:ext cx="484624" cy="2520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39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函数，返回阶段，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栈帧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（栈顶复位）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5991724"/>
            <a:ext cx="484624" cy="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30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  <a:r>
              <a:rPr lang="zh-CN" altLang="en-US" sz="2400" dirty="0">
                <a:solidFill>
                  <a:srgbClr val="FFFF00"/>
                </a:solidFill>
              </a:rPr>
              <a:t>：实例解析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E0F42-BC74-4C49-BA8F-123F4BA99577}"/>
              </a:ext>
            </a:extLst>
          </p:cNvPr>
          <p:cNvSpPr/>
          <p:nvPr/>
        </p:nvSpPr>
        <p:spPr>
          <a:xfrm>
            <a:off x="374417" y="125868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z =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z;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fNum1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fNum2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result;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result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(fNum1, fNum2);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12" name="内容占位符 8">
            <a:extLst>
              <a:ext uri="{FF2B5EF4-FFF2-40B4-BE49-F238E27FC236}">
                <a16:creationId xmlns:a16="http://schemas.microsoft.com/office/drawing/2014/main" id="{EA17E468-FA5A-7547-BE5C-2CD36464A8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354" y="2227198"/>
          <a:ext cx="49235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>
                  <a:extLst>
                    <a:ext uri="{9D8B030D-6E8A-4147-A177-3AD203B41FA5}">
                      <a16:colId xmlns:a16="http://schemas.microsoft.com/office/drawing/2014/main" val="67887345"/>
                    </a:ext>
                  </a:extLst>
                </a:gridCol>
                <a:gridCol w="2164702">
                  <a:extLst>
                    <a:ext uri="{9D8B030D-6E8A-4147-A177-3AD203B41FA5}">
                      <a16:colId xmlns:a16="http://schemas.microsoft.com/office/drawing/2014/main" val="9075843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69842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0x3FFC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对应变量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常量名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存放数值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7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8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0x400C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0x4018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1.5f</a:t>
                      </a:r>
                      <a:endParaRPr lang="zh-CN" altLang="en-US" sz="1800" kern="1200" noProof="0" dirty="0">
                        <a:solidFill>
                          <a:schemeClr val="dk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0x401C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指向可执行文件名字符串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3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0x4020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0x4024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692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93D18A8A-6361-5242-8017-F44C36EC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0138"/>
            <a:ext cx="484624" cy="2520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7B51A2-F939-3540-9A11-F8BE16329B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1830494"/>
            <a:ext cx="484624" cy="2520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59D7A92-C717-B24F-9D3D-3DDDDFFE9BAF}"/>
              </a:ext>
            </a:extLst>
          </p:cNvPr>
          <p:cNvSpPr/>
          <p:nvPr/>
        </p:nvSpPr>
        <p:spPr>
          <a:xfrm>
            <a:off x="5076939" y="179567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第一个为存放数据的单元，叫做</a:t>
            </a:r>
            <a:r>
              <a:rPr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栈顶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A74CA-A0EC-344C-BECA-D59DB9038B70}"/>
              </a:ext>
            </a:extLst>
          </p:cNvPr>
          <p:cNvSpPr/>
          <p:nvPr/>
        </p:nvSpPr>
        <p:spPr>
          <a:xfrm>
            <a:off x="5076939" y="1330113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指向将要执行的指令，叫做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8DEC02-681E-E242-8751-C69F72326A49}"/>
              </a:ext>
            </a:extLst>
          </p:cNvPr>
          <p:cNvSpPr/>
          <p:nvPr/>
        </p:nvSpPr>
        <p:spPr>
          <a:xfrm>
            <a:off x="72136" y="4388319"/>
            <a:ext cx="4229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随着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函数结束，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整个程序运行结束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2F4F48D-3051-D14A-9543-2E3DBD3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6042" y="5991724"/>
            <a:ext cx="484624" cy="2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37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sz="2400" dirty="0">
                <a:solidFill>
                  <a:srgbClr val="FFFF00"/>
                </a:solidFill>
              </a:rPr>
              <a:t>：写什么样的函数最划算？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6C21203-0908-7B40-8C56-8BB146B6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" y="1175481"/>
            <a:ext cx="9144000" cy="431245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9A75DFF-0F72-694C-8C9B-C26BD2989A54}"/>
              </a:ext>
            </a:extLst>
          </p:cNvPr>
          <p:cNvSpPr/>
          <p:nvPr/>
        </p:nvSpPr>
        <p:spPr>
          <a:xfrm>
            <a:off x="1228781" y="5561391"/>
            <a:ext cx="6700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执行阶段相对与准备阶段和清理阶段，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越长越好</a:t>
            </a:r>
          </a:p>
        </p:txBody>
      </p:sp>
    </p:spTree>
    <p:extLst>
      <p:ext uri="{BB962C8B-B14F-4D97-AF65-F5344CB8AC3E}">
        <p14:creationId xmlns:p14="http://schemas.microsoft.com/office/powerpoint/2010/main" val="1100359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sz="2400" dirty="0">
                <a:solidFill>
                  <a:srgbClr val="FFFF00"/>
                </a:solidFill>
              </a:rPr>
              <a:t>：写什么样的函数最划算？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A75DFF-0F72-694C-8C9B-C26BD2989A54}"/>
              </a:ext>
            </a:extLst>
          </p:cNvPr>
          <p:cNvSpPr/>
          <p:nvPr/>
        </p:nvSpPr>
        <p:spPr>
          <a:xfrm>
            <a:off x="370114" y="1487346"/>
            <a:ext cx="8403771" cy="3883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准备阶段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(1/3)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，执行阶段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(1/3)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，清理阶段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(1/3)</a:t>
            </a:r>
          </a:p>
          <a:p>
            <a:pPr algn="ctr">
              <a:lnSpc>
                <a:spcPct val="2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每次调用：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1/3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的时间用于计算，</a:t>
            </a: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2/3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的时间用于准备和清理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调用次数越多，相对损失越大！！！</a:t>
            </a:r>
            <a:endParaRPr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2469890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sz="2400" dirty="0">
                <a:solidFill>
                  <a:srgbClr val="FFFF00"/>
                </a:solidFill>
              </a:rPr>
              <a:t>：写什么样的函数最划算？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DC750F-A3C9-2840-B161-E9E1A4799914}"/>
              </a:ext>
            </a:extLst>
          </p:cNvPr>
          <p:cNvSpPr/>
          <p:nvPr/>
        </p:nvSpPr>
        <p:spPr>
          <a:xfrm>
            <a:off x="187208" y="1243799"/>
            <a:ext cx="5716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C99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中，使用内联函数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(inline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function)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D05AE4-F131-2E4A-BFFE-608221403BB2}"/>
              </a:ext>
            </a:extLst>
          </p:cNvPr>
          <p:cNvSpPr/>
          <p:nvPr/>
        </p:nvSpPr>
        <p:spPr>
          <a:xfrm>
            <a:off x="215719" y="1950395"/>
            <a:ext cx="8769583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</a:pPr>
            <a:r>
              <a:rPr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内联表明编译器将函数的每一次调用都用函数的机器指令来代替，减低函数调用消耗的时间和空间资源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1B43BE-4CE4-C945-B214-F937B986C07E}"/>
              </a:ext>
            </a:extLst>
          </p:cNvPr>
          <p:cNvSpPr/>
          <p:nvPr/>
        </p:nvSpPr>
        <p:spPr>
          <a:xfrm>
            <a:off x="4026319" y="328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solidFill>
                  <a:srgbClr val="AA0D91"/>
                </a:solidFill>
                <a:latin typeface="Menlo" panose="020B0609030804020204" pitchFamily="49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 {</a:t>
            </a:r>
            <a:endParaRPr lang="en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 &gt; b ? a : b;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60E9CD-DCE2-6B4B-A17A-A1CCEF91FCDA}"/>
              </a:ext>
            </a:extLst>
          </p:cNvPr>
          <p:cNvSpPr/>
          <p:nvPr/>
        </p:nvSpPr>
        <p:spPr>
          <a:xfrm>
            <a:off x="398626" y="3330380"/>
            <a:ext cx="32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在函数定义的最前面（注意，不是声明哦！），加上关键字</a:t>
            </a:r>
            <a:r>
              <a:rPr lang="en-US" altLang="zh-CN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inline</a:t>
            </a:r>
            <a:endParaRPr lang="zh-CN" altLang="en-US" dirty="0"/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92994166-00D8-D249-BEFD-18F2EDA03DA8}"/>
              </a:ext>
            </a:extLst>
          </p:cNvPr>
          <p:cNvCxnSpPr/>
          <p:nvPr/>
        </p:nvCxnSpPr>
        <p:spPr>
          <a:xfrm flipV="1">
            <a:off x="1119176" y="3456418"/>
            <a:ext cx="2977375" cy="680814"/>
          </a:xfrm>
          <a:prstGeom prst="bentConnector3">
            <a:avLst>
              <a:gd name="adj1" fmla="val 87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447EDB-DBAA-BD44-BF59-5EE56B3F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26" y="4762250"/>
            <a:ext cx="8403771" cy="101935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内联函数的定义，必须！必须！必须！写在头文件里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内联函数里不能有循环和</a:t>
            </a:r>
            <a:r>
              <a:rPr lang="en-US" altLang="zh-CN" dirty="0"/>
              <a:t>switch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1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为什么有函数？</a:t>
            </a:r>
            <a:endParaRPr lang="en-US" altLang="zh-CN" dirty="0"/>
          </a:p>
          <a:p>
            <a:r>
              <a:rPr lang="zh-CN" altLang="en-US" dirty="0"/>
              <a:t>怎么写函数？</a:t>
            </a:r>
            <a:endParaRPr lang="en-US" altLang="zh-CN" dirty="0"/>
          </a:p>
          <a:p>
            <a:r>
              <a:rPr lang="zh-CN" altLang="en-US" dirty="0"/>
              <a:t>怎么用函数？</a:t>
            </a:r>
            <a:endParaRPr lang="en-US" altLang="zh-CN" dirty="0"/>
          </a:p>
          <a:p>
            <a:r>
              <a:rPr lang="zh-CN" altLang="en-US" dirty="0"/>
              <a:t>函数调用过程发生了什么？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作用域与生命周期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B3B-AA9F-4310-82B6-4F6B3B980893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13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188034"/>
          </a:xfrm>
        </p:spPr>
        <p:txBody>
          <a:bodyPr/>
          <a:lstStyle/>
          <a:p>
            <a:r>
              <a:rPr lang="zh-CN" altLang="en-US" dirty="0"/>
              <a:t>如何定义自己的函数？</a:t>
            </a:r>
            <a:r>
              <a:rPr lang="zh-CN" altLang="en-US" b="1" dirty="0">
                <a:solidFill>
                  <a:srgbClr val="C00000"/>
                </a:solidFill>
              </a:rPr>
              <a:t>任何一个自己定义的函数，都要拆分成两个文件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头文件（</a:t>
            </a:r>
            <a:r>
              <a:rPr lang="en-US" altLang="zh-CN" dirty="0"/>
              <a:t>.h</a:t>
            </a:r>
            <a:r>
              <a:rPr lang="zh-CN" altLang="en-US" dirty="0"/>
              <a:t>文件），放入函数声明</a:t>
            </a:r>
            <a:endParaRPr lang="en-US" altLang="zh-CN" dirty="0"/>
          </a:p>
          <a:p>
            <a:pPr lvl="1"/>
            <a:r>
              <a:rPr lang="zh-CN" altLang="en-US" dirty="0"/>
              <a:t>源文件（</a:t>
            </a:r>
            <a:r>
              <a:rPr lang="en-US" altLang="zh-CN" dirty="0"/>
              <a:t>.c</a:t>
            </a:r>
            <a:r>
              <a:rPr lang="zh-CN" altLang="en-US" dirty="0"/>
              <a:t>文件），放入函数定义</a:t>
            </a:r>
            <a:endParaRPr lang="en-US" altLang="zh-CN" dirty="0"/>
          </a:p>
          <a:p>
            <a:pPr lvl="1"/>
            <a:r>
              <a:rPr lang="zh-CN" altLang="en-US" dirty="0"/>
              <a:t>如何在</a:t>
            </a:r>
            <a:r>
              <a:rPr lang="en-US" altLang="zh-CN" dirty="0"/>
              <a:t>VS2019</a:t>
            </a:r>
            <a:r>
              <a:rPr lang="zh-CN" altLang="en-US" dirty="0"/>
              <a:t>、</a:t>
            </a:r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等环境下添加</a:t>
            </a:r>
            <a:r>
              <a:rPr lang="en-US" altLang="zh-CN" dirty="0"/>
              <a:t>.c</a:t>
            </a:r>
            <a:r>
              <a:rPr lang="zh-CN" altLang="en-US" dirty="0"/>
              <a:t>和</a:t>
            </a:r>
            <a:r>
              <a:rPr lang="en-US" altLang="zh-CN" dirty="0"/>
              <a:t>.h</a:t>
            </a:r>
            <a:r>
              <a:rPr lang="zh-CN" altLang="en-US" dirty="0"/>
              <a:t>文件，请自行学习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：平时编程的要求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14" name="文档 13">
            <a:extLst>
              <a:ext uri="{FF2B5EF4-FFF2-40B4-BE49-F238E27FC236}">
                <a16:creationId xmlns:a16="http://schemas.microsoft.com/office/drawing/2014/main" id="{27CE5D7D-389F-2446-945E-10CBFF2DC581}"/>
              </a:ext>
            </a:extLst>
          </p:cNvPr>
          <p:cNvSpPr/>
          <p:nvPr/>
        </p:nvSpPr>
        <p:spPr>
          <a:xfrm>
            <a:off x="234458" y="3593216"/>
            <a:ext cx="4337542" cy="2821191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en-US" altLang="zh-CN" dirty="0" err="1">
                <a:solidFill>
                  <a:srgbClr val="643820"/>
                </a:solidFill>
                <a:latin typeface="Menlo" panose="020B0609030804020204" pitchFamily="49" charset="0"/>
              </a:rPr>
              <a:t>ifndef</a:t>
            </a:r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 _MATHCOMPARE_H_</a:t>
            </a:r>
          </a:p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#define _MATHCOMPARE_H_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FE473A-8A2E-2F44-8EEE-92FAF91DD66D}"/>
              </a:ext>
            </a:extLst>
          </p:cNvPr>
          <p:cNvSpPr/>
          <p:nvPr/>
        </p:nvSpPr>
        <p:spPr>
          <a:xfrm>
            <a:off x="189152" y="5706131"/>
            <a:ext cx="256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MathCompare.h</a:t>
            </a:r>
            <a:endParaRPr lang="zh-CN" altLang="en-US" dirty="0"/>
          </a:p>
        </p:txBody>
      </p:sp>
      <p:sp>
        <p:nvSpPr>
          <p:cNvPr id="17" name="文档 16">
            <a:extLst>
              <a:ext uri="{FF2B5EF4-FFF2-40B4-BE49-F238E27FC236}">
                <a16:creationId xmlns:a16="http://schemas.microsoft.com/office/drawing/2014/main" id="{19F1C1CA-4D9C-F94F-9C90-03307FCD4919}"/>
              </a:ext>
            </a:extLst>
          </p:cNvPr>
          <p:cNvSpPr/>
          <p:nvPr/>
        </p:nvSpPr>
        <p:spPr>
          <a:xfrm>
            <a:off x="4711959" y="3593215"/>
            <a:ext cx="4337542" cy="2821191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(iNum1 &gt; iNum2){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(iNum1 &lt; iNum2){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FC4944-FDED-DD41-B8E2-8D8B068B6489}"/>
              </a:ext>
            </a:extLst>
          </p:cNvPr>
          <p:cNvSpPr/>
          <p:nvPr/>
        </p:nvSpPr>
        <p:spPr>
          <a:xfrm>
            <a:off x="4937647" y="5895829"/>
            <a:ext cx="256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53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3681046"/>
            <a:ext cx="8403771" cy="249591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解决一个实际问题需要多少行程序？</a:t>
            </a:r>
            <a:endParaRPr lang="en-US" altLang="zh-CN" dirty="0"/>
          </a:p>
          <a:p>
            <a:r>
              <a:rPr lang="en-US" altLang="zh-CN" dirty="0"/>
              <a:t>main()</a:t>
            </a:r>
            <a:r>
              <a:rPr lang="zh-CN" altLang="en-US" dirty="0"/>
              <a:t>当中能放多少行程序？</a:t>
            </a:r>
          </a:p>
          <a:p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写多少行的程序能保持头脑清晰？</a:t>
            </a:r>
          </a:p>
          <a:p>
            <a:r>
              <a:rPr lang="zh-CN" altLang="en-US" dirty="0"/>
              <a:t>如果所有代码都在</a:t>
            </a:r>
            <a:r>
              <a:rPr lang="en-US" altLang="zh-CN" dirty="0"/>
              <a:t>main()</a:t>
            </a:r>
            <a:r>
              <a:rPr lang="zh-CN" altLang="en-US" dirty="0"/>
              <a:t>当中，怎么团队合作？</a:t>
            </a:r>
            <a:endParaRPr lang="en-US" altLang="zh-CN" dirty="0"/>
          </a:p>
          <a:p>
            <a:r>
              <a:rPr lang="zh-CN" altLang="en-US" dirty="0"/>
              <a:t>如果代码都在一个文件中，怎么团队合作？</a:t>
            </a:r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r>
              <a:rPr lang="zh-CN" altLang="en-US" sz="2400" dirty="0">
                <a:solidFill>
                  <a:srgbClr val="FFFF00"/>
                </a:solidFill>
              </a:rPr>
              <a:t>：模块化程序设计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4D3-A02E-4025-9B39-55F7AE13A0D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3"/>
          <a:stretch/>
        </p:blipFill>
        <p:spPr>
          <a:xfrm>
            <a:off x="2058648" y="1348268"/>
            <a:ext cx="4329005" cy="22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9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形式上</a:t>
            </a:r>
            <a:r>
              <a:rPr lang="zh-CN" altLang="en-US" dirty="0"/>
              <a:t>，</a:t>
            </a:r>
            <a:r>
              <a:rPr lang="en-US" altLang="zh-CN" dirty="0"/>
              <a:t> C</a:t>
            </a:r>
            <a:r>
              <a:rPr lang="zh-CN" altLang="en-US" dirty="0"/>
              <a:t>语言通过</a:t>
            </a:r>
            <a:r>
              <a:rPr lang="zh-CN" altLang="en-US" b="1" dirty="0">
                <a:solidFill>
                  <a:srgbClr val="C00000"/>
                </a:solidFill>
              </a:rPr>
              <a:t>文件实现模块化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：函数与文件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73708" y="4034929"/>
            <a:ext cx="8277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一个Ｃ程序由一个或多个程序模块组成，每个程序模块作为一个源程序文件，较大的程序通常放在若干源文件中。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各文件分别编写、分别编译，提高调试效率。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一个源程序文件（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文件）是一个编译单位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，程序编译是以源程序文件为单位，而不是以函数为单位。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一个源程序文件包含一个或多个函数及其他有关内容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（命令行、数据定义等）。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一个源程序文件可以为多个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程序公用。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9526" y="1956704"/>
            <a:ext cx="107852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4340" y="2545911"/>
            <a:ext cx="130501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源程序文件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4932" y="2545911"/>
            <a:ext cx="130501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源程序文件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3981" y="2545911"/>
            <a:ext cx="130501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源程序文件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4528" y="3062574"/>
            <a:ext cx="107852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预编译命令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27675" y="3062574"/>
            <a:ext cx="107852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64944" y="3062574"/>
            <a:ext cx="107852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1532" y="3622826"/>
            <a:ext cx="107852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说明部分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34556" y="3622826"/>
            <a:ext cx="107852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执行部分</a:t>
            </a:r>
          </a:p>
        </p:txBody>
      </p: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680615" y="1417737"/>
            <a:ext cx="284407" cy="19719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0"/>
            <a:endCxn id="11" idx="2"/>
          </p:cNvCxnSpPr>
          <p:nvPr/>
        </p:nvCxnSpPr>
        <p:spPr>
          <a:xfrm rot="16200000" flipV="1">
            <a:off x="5375435" y="1694858"/>
            <a:ext cx="284407" cy="1417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3" idx="0"/>
          </p:cNvCxnSpPr>
          <p:nvPr/>
        </p:nvCxnSpPr>
        <p:spPr>
          <a:xfrm rot="5400000">
            <a:off x="4390911" y="2128033"/>
            <a:ext cx="284407" cy="551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7" idx="0"/>
            <a:endCxn id="13" idx="2"/>
          </p:cNvCxnSpPr>
          <p:nvPr/>
        </p:nvCxnSpPr>
        <p:spPr>
          <a:xfrm rot="16200000" flipV="1">
            <a:off x="4824892" y="2283259"/>
            <a:ext cx="211863" cy="1346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0"/>
            <a:endCxn id="13" idx="2"/>
          </p:cNvCxnSpPr>
          <p:nvPr/>
        </p:nvCxnSpPr>
        <p:spPr>
          <a:xfrm rot="5400000" flipH="1" flipV="1">
            <a:off x="3569683" y="2374819"/>
            <a:ext cx="211863" cy="1163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  <a:endCxn id="13" idx="2"/>
          </p:cNvCxnSpPr>
          <p:nvPr/>
        </p:nvCxnSpPr>
        <p:spPr>
          <a:xfrm rot="16200000" flipV="1">
            <a:off x="4156257" y="2951894"/>
            <a:ext cx="211863" cy="94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9" idx="0"/>
            <a:endCxn id="16" idx="2"/>
          </p:cNvCxnSpPr>
          <p:nvPr/>
        </p:nvCxnSpPr>
        <p:spPr>
          <a:xfrm rot="16200000" flipV="1">
            <a:off x="4492652" y="3141659"/>
            <a:ext cx="255452" cy="706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0"/>
            <a:endCxn id="16" idx="2"/>
          </p:cNvCxnSpPr>
          <p:nvPr/>
        </p:nvCxnSpPr>
        <p:spPr>
          <a:xfrm rot="5400000" flipH="1" flipV="1">
            <a:off x="3876139" y="3232029"/>
            <a:ext cx="255452" cy="526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93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70750"/>
            <a:ext cx="8403771" cy="1600205"/>
          </a:xfrm>
        </p:spPr>
        <p:txBody>
          <a:bodyPr>
            <a:normAutofit/>
          </a:bodyPr>
          <a:lstStyle/>
          <a:p>
            <a:r>
              <a:rPr lang="zh-CN" altLang="en-US" dirty="0"/>
              <a:t>头文件（</a:t>
            </a:r>
            <a:r>
              <a:rPr lang="en-US" altLang="zh-CN" dirty="0"/>
              <a:t>.h</a:t>
            </a:r>
            <a:r>
              <a:rPr lang="zh-CN" altLang="en-US" dirty="0"/>
              <a:t>文件） 构成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行、第</a:t>
            </a:r>
            <a:r>
              <a:rPr lang="en-US" altLang="zh-CN" dirty="0"/>
              <a:t>2</a:t>
            </a:r>
            <a:r>
              <a:rPr lang="zh-CN" altLang="en-US" dirty="0"/>
              <a:t>行、最后一行，称之为“</a:t>
            </a:r>
            <a:r>
              <a:rPr lang="zh-CN" altLang="en-US" dirty="0">
                <a:solidFill>
                  <a:srgbClr val="C00000"/>
                </a:solidFill>
              </a:rPr>
              <a:t>哨兵</a:t>
            </a:r>
            <a:r>
              <a:rPr lang="zh-CN" altLang="en-US" dirty="0"/>
              <a:t>”，防止重复编译</a:t>
            </a:r>
            <a:endParaRPr lang="en-US" altLang="zh-CN" dirty="0"/>
          </a:p>
          <a:p>
            <a:pPr lvl="1"/>
            <a:r>
              <a:rPr lang="zh-CN" altLang="en-US" dirty="0"/>
              <a:t>其余行只能是函数声明，不能有函数定义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：自定义函数要求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352E33-C0B3-2B42-88BD-5A1C363928B0}"/>
              </a:ext>
            </a:extLst>
          </p:cNvPr>
          <p:cNvSpPr/>
          <p:nvPr/>
        </p:nvSpPr>
        <p:spPr>
          <a:xfrm>
            <a:off x="4273931" y="2820974"/>
            <a:ext cx="34163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头文件名的所有字母都变为大写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'.'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改为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'_'</a:t>
            </a:r>
          </a:p>
          <a:p>
            <a:pPr algn="r"/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前后各加一个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'_'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档 13">
            <a:extLst>
              <a:ext uri="{FF2B5EF4-FFF2-40B4-BE49-F238E27FC236}">
                <a16:creationId xmlns:a16="http://schemas.microsoft.com/office/drawing/2014/main" id="{AF82F32E-FD92-4145-BC3E-FEA22D152155}"/>
              </a:ext>
            </a:extLst>
          </p:cNvPr>
          <p:cNvSpPr/>
          <p:nvPr/>
        </p:nvSpPr>
        <p:spPr>
          <a:xfrm>
            <a:off x="1644549" y="3160067"/>
            <a:ext cx="4337542" cy="2821191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en-US" altLang="zh-CN" dirty="0" err="1">
                <a:solidFill>
                  <a:srgbClr val="643820"/>
                </a:solidFill>
                <a:latin typeface="Menlo" panose="020B0609030804020204" pitchFamily="49" charset="0"/>
              </a:rPr>
              <a:t>ifndef</a:t>
            </a:r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 _MATHCOMPARE_H_</a:t>
            </a:r>
          </a:p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#define _MATHCOMPARE_H_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2A749C-40A7-AC44-B933-317307DF070D}"/>
              </a:ext>
            </a:extLst>
          </p:cNvPr>
          <p:cNvSpPr/>
          <p:nvPr/>
        </p:nvSpPr>
        <p:spPr>
          <a:xfrm>
            <a:off x="4273931" y="2431406"/>
            <a:ext cx="256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MathCompare.h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1CF30D-C292-9240-BFC6-978BF21BF229}"/>
              </a:ext>
            </a:extLst>
          </p:cNvPr>
          <p:cNvSpPr/>
          <p:nvPr/>
        </p:nvSpPr>
        <p:spPr>
          <a:xfrm>
            <a:off x="2791618" y="3160067"/>
            <a:ext cx="2144276" cy="3172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82AFF212-017C-4E42-A272-E9DF3F2E7088}"/>
              </a:ext>
            </a:extLst>
          </p:cNvPr>
          <p:cNvSpPr/>
          <p:nvPr/>
        </p:nvSpPr>
        <p:spPr>
          <a:xfrm rot="2962914">
            <a:off x="4125686" y="2798956"/>
            <a:ext cx="152399" cy="28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039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70750"/>
            <a:ext cx="8403771" cy="680071"/>
          </a:xfrm>
        </p:spPr>
        <p:txBody>
          <a:bodyPr>
            <a:normAutofit/>
          </a:bodyPr>
          <a:lstStyle/>
          <a:p>
            <a:r>
              <a:rPr lang="zh-CN" altLang="en-US" dirty="0"/>
              <a:t>为什要有哨兵？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：自定义函数要求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2A749C-40A7-AC44-B933-317307DF070D}"/>
              </a:ext>
            </a:extLst>
          </p:cNvPr>
          <p:cNvSpPr/>
          <p:nvPr/>
        </p:nvSpPr>
        <p:spPr>
          <a:xfrm>
            <a:off x="448645" y="1693486"/>
            <a:ext cx="8261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从源代码到生成可执行文件的过程中，第一个步骤称为预处理（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preprocessing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）。负责把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指定的头文件插入到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但如果，在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文件中有多次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MathCompare.h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又没有使用哨兵时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32F06-CC90-6747-BB24-1D802A204C6A}"/>
              </a:ext>
            </a:extLst>
          </p:cNvPr>
          <p:cNvSpPr/>
          <p:nvPr/>
        </p:nvSpPr>
        <p:spPr>
          <a:xfrm>
            <a:off x="99785" y="4657250"/>
            <a:ext cx="4378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EF8B71-3367-494C-991B-D4B62472B53D}"/>
              </a:ext>
            </a:extLst>
          </p:cNvPr>
          <p:cNvSpPr/>
          <p:nvPr/>
        </p:nvSpPr>
        <p:spPr>
          <a:xfrm>
            <a:off x="4671785" y="4223532"/>
            <a:ext cx="43789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6D40CB3F-08EE-8943-A748-12BCF7B7A700}"/>
              </a:ext>
            </a:extLst>
          </p:cNvPr>
          <p:cNvSpPr/>
          <p:nvPr/>
        </p:nvSpPr>
        <p:spPr>
          <a:xfrm rot="16200000">
            <a:off x="3917185" y="4411707"/>
            <a:ext cx="207329" cy="110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4951A6-357E-AC4C-929D-AFCC7F6D03DE}"/>
              </a:ext>
            </a:extLst>
          </p:cNvPr>
          <p:cNvSpPr/>
          <p:nvPr/>
        </p:nvSpPr>
        <p:spPr>
          <a:xfrm>
            <a:off x="5146918" y="4252408"/>
            <a:ext cx="507433" cy="9913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FBE0ED-9B94-634F-9D80-DB6015F1BA7C}"/>
              </a:ext>
            </a:extLst>
          </p:cNvPr>
          <p:cNvSpPr/>
          <p:nvPr/>
        </p:nvSpPr>
        <p:spPr>
          <a:xfrm>
            <a:off x="6347146" y="5657523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声明了多个同名函数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不符合编译要求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238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70750"/>
            <a:ext cx="8403771" cy="680071"/>
          </a:xfrm>
        </p:spPr>
        <p:txBody>
          <a:bodyPr>
            <a:normAutofit/>
          </a:bodyPr>
          <a:lstStyle/>
          <a:p>
            <a:r>
              <a:rPr lang="zh-CN" altLang="en-US" dirty="0"/>
              <a:t>哨兵如何工作？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：自定义函数要求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2A749C-40A7-AC44-B933-317307DF070D}"/>
              </a:ext>
            </a:extLst>
          </p:cNvPr>
          <p:cNvSpPr/>
          <p:nvPr/>
        </p:nvSpPr>
        <p:spPr>
          <a:xfrm>
            <a:off x="448645" y="1693486"/>
            <a:ext cx="8261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zh-CN" sz="2400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en-US" altLang="zh-CN" sz="2400" dirty="0" err="1">
                <a:solidFill>
                  <a:srgbClr val="643820"/>
                </a:solidFill>
                <a:latin typeface="Menlo" panose="020B0609030804020204" pitchFamily="49" charset="0"/>
              </a:rPr>
              <a:t>ifndef</a:t>
            </a:r>
            <a:r>
              <a:rPr lang="en-US" altLang="zh-CN" sz="2400" dirty="0">
                <a:solidFill>
                  <a:srgbClr val="643820"/>
                </a:solidFill>
                <a:latin typeface="Menlo" panose="020B0609030804020204" pitchFamily="49" charset="0"/>
              </a:rPr>
              <a:t> _MATHCOMPARE_H_</a:t>
            </a:r>
            <a:r>
              <a:rPr lang="zh-CN" altLang="en-US" sz="2400" dirty="0">
                <a:solidFill>
                  <a:srgbClr val="643820"/>
                </a:solidFill>
                <a:latin typeface="Menlo" panose="020B0609030804020204" pitchFamily="49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询问编译器，之前是否没有定义过一个叫做</a:t>
            </a:r>
            <a:r>
              <a:rPr lang="en-US" altLang="zh-CN" sz="2400" dirty="0">
                <a:solidFill>
                  <a:srgbClr val="643820"/>
                </a:solidFill>
                <a:latin typeface="Menlo" panose="020B0609030804020204" pitchFamily="49" charset="0"/>
              </a:rPr>
              <a:t>_MATHCOMPARE_H_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的宏？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如果没有定义过，则一直到</a:t>
            </a:r>
            <a:r>
              <a:rPr lang="en-US" altLang="zh-CN" sz="2400" dirty="0">
                <a:solidFill>
                  <a:srgbClr val="643820"/>
                </a:solidFill>
                <a:latin typeface="Menlo" panose="020B0609030804020204" pitchFamily="49" charset="0"/>
              </a:rPr>
              <a:t>#endif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之间的代码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如果有定义过，则一直到</a:t>
            </a:r>
            <a:r>
              <a:rPr lang="en-US" altLang="zh-CN" sz="2400" dirty="0">
                <a:solidFill>
                  <a:srgbClr val="643820"/>
                </a:solidFill>
                <a:latin typeface="Menlo" panose="020B0609030804020204" pitchFamily="49" charset="0"/>
              </a:rPr>
              <a:t>#endif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之间的代码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不参与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400" dirty="0">
                <a:solidFill>
                  <a:srgbClr val="643820"/>
                </a:solidFill>
                <a:latin typeface="Menlo" panose="020B0609030804020204" pitchFamily="49" charset="0"/>
              </a:rPr>
              <a:t>#define _MATHCOMPARE_H_</a:t>
            </a:r>
            <a:r>
              <a:rPr lang="zh-CN" altLang="en-US" sz="2400" dirty="0">
                <a:solidFill>
                  <a:srgbClr val="643820"/>
                </a:solidFill>
                <a:latin typeface="Menlo" panose="020B0609030804020204" pitchFamily="49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定义一个叫做</a:t>
            </a:r>
            <a:r>
              <a:rPr lang="en-US" altLang="zh-CN" sz="2400" dirty="0">
                <a:solidFill>
                  <a:srgbClr val="643820"/>
                </a:solidFill>
                <a:latin typeface="Menlo" panose="020B0609030804020204" pitchFamily="49" charset="0"/>
              </a:rPr>
              <a:t>_MATHCOMPARE_H_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的宏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32F06-CC90-6747-BB24-1D802A204C6A}"/>
              </a:ext>
            </a:extLst>
          </p:cNvPr>
          <p:cNvSpPr/>
          <p:nvPr/>
        </p:nvSpPr>
        <p:spPr>
          <a:xfrm>
            <a:off x="99785" y="4657250"/>
            <a:ext cx="4378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EF8B71-3367-494C-991B-D4B62472B53D}"/>
              </a:ext>
            </a:extLst>
          </p:cNvPr>
          <p:cNvSpPr/>
          <p:nvPr/>
        </p:nvSpPr>
        <p:spPr>
          <a:xfrm>
            <a:off x="4765091" y="4657249"/>
            <a:ext cx="4378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sv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6D40CB3F-08EE-8943-A748-12BCF7B7A700}"/>
              </a:ext>
            </a:extLst>
          </p:cNvPr>
          <p:cNvSpPr/>
          <p:nvPr/>
        </p:nvSpPr>
        <p:spPr>
          <a:xfrm rot="16200000">
            <a:off x="3917185" y="4411707"/>
            <a:ext cx="207329" cy="110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FBE0ED-9B94-634F-9D80-DB6015F1BA7C}"/>
              </a:ext>
            </a:extLst>
          </p:cNvPr>
          <p:cNvSpPr/>
          <p:nvPr/>
        </p:nvSpPr>
        <p:spPr>
          <a:xfrm>
            <a:off x="4765091" y="4339880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只有第一个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include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起作用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840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60020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源文件（</a:t>
            </a:r>
            <a:r>
              <a:rPr lang="en-US" altLang="zh-CN" dirty="0"/>
              <a:t>.c</a:t>
            </a:r>
            <a:r>
              <a:rPr lang="zh-CN" altLang="en-US" dirty="0"/>
              <a:t>文件） 构成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行，对同名头文件的包含</a:t>
            </a:r>
            <a:endParaRPr lang="en-US" altLang="zh-CN" dirty="0"/>
          </a:p>
          <a:p>
            <a:pPr lvl="1"/>
            <a:r>
              <a:rPr lang="zh-CN" altLang="en-US" dirty="0"/>
              <a:t>添加必要的其他头文件包含</a:t>
            </a:r>
            <a:endParaRPr lang="en-US" altLang="zh-CN" dirty="0"/>
          </a:p>
          <a:p>
            <a:pPr lvl="1"/>
            <a:r>
              <a:rPr lang="zh-CN" altLang="en-US" dirty="0"/>
              <a:t>全部自定义函数的定义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：自定义函数要求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12" name="文档 11">
            <a:extLst>
              <a:ext uri="{FF2B5EF4-FFF2-40B4-BE49-F238E27FC236}">
                <a16:creationId xmlns:a16="http://schemas.microsoft.com/office/drawing/2014/main" id="{6D4C39BA-C807-C54F-9F5F-8A46DECCE958}"/>
              </a:ext>
            </a:extLst>
          </p:cNvPr>
          <p:cNvSpPr/>
          <p:nvPr/>
        </p:nvSpPr>
        <p:spPr>
          <a:xfrm>
            <a:off x="1470561" y="3033378"/>
            <a:ext cx="4925764" cy="34513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(iNum1 &gt; iNum2){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(iNum1 &lt; iNum2){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1459D9-C40D-8F48-A17A-D52361003337}"/>
              </a:ext>
            </a:extLst>
          </p:cNvPr>
          <p:cNvSpPr/>
          <p:nvPr/>
        </p:nvSpPr>
        <p:spPr>
          <a:xfrm>
            <a:off x="4047292" y="5888818"/>
            <a:ext cx="256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00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601830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行，对同名头文件的包含。为什么？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：自定义函数要求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12" name="文档 11">
            <a:extLst>
              <a:ext uri="{FF2B5EF4-FFF2-40B4-BE49-F238E27FC236}">
                <a16:creationId xmlns:a16="http://schemas.microsoft.com/office/drawing/2014/main" id="{6D4C39BA-C807-C54F-9F5F-8A46DECCE958}"/>
              </a:ext>
            </a:extLst>
          </p:cNvPr>
          <p:cNvSpPr/>
          <p:nvPr/>
        </p:nvSpPr>
        <p:spPr>
          <a:xfrm>
            <a:off x="467742" y="2087112"/>
            <a:ext cx="4925764" cy="34513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600" strike="sngStrike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strike="sngStrike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strike="sngStrike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600" strike="sngStrike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(iNum1 &lt;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(iNum1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iNum2)){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(iNum1 &lt; iNum2){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1459D9-C40D-8F48-A17A-D52361003337}"/>
              </a:ext>
            </a:extLst>
          </p:cNvPr>
          <p:cNvSpPr/>
          <p:nvPr/>
        </p:nvSpPr>
        <p:spPr>
          <a:xfrm>
            <a:off x="2741007" y="4955756"/>
            <a:ext cx="256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1238D5-2138-2D43-B6D2-47CCB0BD0984}"/>
              </a:ext>
            </a:extLst>
          </p:cNvPr>
          <p:cNvSpPr/>
          <p:nvPr/>
        </p:nvSpPr>
        <p:spPr>
          <a:xfrm>
            <a:off x="5547206" y="2087112"/>
            <a:ext cx="3255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如果没有对自身头文件的包含，</a:t>
            </a:r>
            <a:b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函数的定义中使用了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函数。那么不满足“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先声明后使用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”的编译要求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131DB-238F-CD41-9E23-6F5AC0216485}"/>
              </a:ext>
            </a:extLst>
          </p:cNvPr>
          <p:cNvSpPr/>
          <p:nvPr/>
        </p:nvSpPr>
        <p:spPr>
          <a:xfrm>
            <a:off x="5547206" y="3984572"/>
            <a:ext cx="3456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包含自身头文件的目的：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使此原文件中的各个自定义函数可以相互调用</a:t>
            </a:r>
          </a:p>
        </p:txBody>
      </p:sp>
    </p:spTree>
    <p:extLst>
      <p:ext uri="{BB962C8B-B14F-4D97-AF65-F5344CB8AC3E}">
        <p14:creationId xmlns:p14="http://schemas.microsoft.com/office/powerpoint/2010/main" val="3957996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601830"/>
          </a:xfrm>
        </p:spPr>
        <p:txBody>
          <a:bodyPr>
            <a:normAutofit/>
          </a:bodyPr>
          <a:lstStyle/>
          <a:p>
            <a:r>
              <a:rPr lang="zh-CN" altLang="en-US" dirty="0"/>
              <a:t>添加必要的其他头文件包含。为什么？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：自定义函数要求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12" name="文档 11">
            <a:extLst>
              <a:ext uri="{FF2B5EF4-FFF2-40B4-BE49-F238E27FC236}">
                <a16:creationId xmlns:a16="http://schemas.microsoft.com/office/drawing/2014/main" id="{6D4C39BA-C807-C54F-9F5F-8A46DECCE958}"/>
              </a:ext>
            </a:extLst>
          </p:cNvPr>
          <p:cNvSpPr/>
          <p:nvPr/>
        </p:nvSpPr>
        <p:spPr>
          <a:xfrm>
            <a:off x="467742" y="1820924"/>
            <a:ext cx="4925764" cy="432729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(iNum1 &lt;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(iNum1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iNum2)){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u="sng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u="sng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u="sng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600" u="sng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600" u="sng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(iNum1 &lt; iNum2){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1459D9-C40D-8F48-A17A-D52361003337}"/>
              </a:ext>
            </a:extLst>
          </p:cNvPr>
          <p:cNvSpPr/>
          <p:nvPr/>
        </p:nvSpPr>
        <p:spPr>
          <a:xfrm>
            <a:off x="2907539" y="5123231"/>
            <a:ext cx="256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1238D5-2138-2D43-B6D2-47CCB0BD0984}"/>
              </a:ext>
            </a:extLst>
          </p:cNvPr>
          <p:cNvSpPr/>
          <p:nvPr/>
        </p:nvSpPr>
        <p:spPr>
          <a:xfrm>
            <a:off x="5547206" y="2087112"/>
            <a:ext cx="3255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为了满足“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先声明后使用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”的编译要求，使用函数就要包含其头文件。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131DB-238F-CD41-9E23-6F5AC0216485}"/>
              </a:ext>
            </a:extLst>
          </p:cNvPr>
          <p:cNvSpPr/>
          <p:nvPr/>
        </p:nvSpPr>
        <p:spPr>
          <a:xfrm>
            <a:off x="5547206" y="3984572"/>
            <a:ext cx="3456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怎么知道某个函数使用什么头文件：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助教习题课讲</a:t>
            </a:r>
          </a:p>
        </p:txBody>
      </p:sp>
    </p:spTree>
    <p:extLst>
      <p:ext uri="{BB962C8B-B14F-4D97-AF65-F5344CB8AC3E}">
        <p14:creationId xmlns:p14="http://schemas.microsoft.com/office/powerpoint/2010/main" val="3740697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327993"/>
          </a:xfrm>
        </p:spPr>
        <p:txBody>
          <a:bodyPr>
            <a:normAutofit/>
          </a:bodyPr>
          <a:lstStyle/>
          <a:p>
            <a:r>
              <a:rPr lang="zh-CN" altLang="en-US" dirty="0"/>
              <a:t>扩展名为</a:t>
            </a:r>
            <a:r>
              <a:rPr lang="en-US" altLang="zh-CN" dirty="0"/>
              <a:t>.c</a:t>
            </a:r>
            <a:r>
              <a:rPr lang="zh-CN" altLang="en-US" dirty="0"/>
              <a:t>的源文件，是编译的最小单元</a:t>
            </a:r>
            <a:endParaRPr lang="en-US" altLang="zh-CN" dirty="0"/>
          </a:p>
          <a:p>
            <a:r>
              <a:rPr lang="zh-CN" altLang="en-US" dirty="0"/>
              <a:t>对于每个</a:t>
            </a:r>
            <a:r>
              <a:rPr lang="en-US" altLang="zh-CN" dirty="0"/>
              <a:t>.c</a:t>
            </a:r>
            <a:r>
              <a:rPr lang="zh-CN" altLang="en-US" dirty="0"/>
              <a:t>源文件：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STEP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1</a:t>
            </a:r>
            <a:r>
              <a:rPr lang="zh-CN" altLang="en-US" dirty="0">
                <a:solidFill>
                  <a:srgbClr val="0432FF"/>
                </a:solidFill>
              </a:rPr>
              <a:t>，预编译</a:t>
            </a:r>
            <a:r>
              <a:rPr lang="en-US" altLang="zh-CN" dirty="0">
                <a:solidFill>
                  <a:srgbClr val="0432FF"/>
                </a:solidFill>
              </a:rPr>
              <a:t>/</a:t>
            </a:r>
            <a:r>
              <a:rPr lang="zh-CN" altLang="en-US" dirty="0">
                <a:solidFill>
                  <a:srgbClr val="0432FF"/>
                </a:solidFill>
              </a:rPr>
              <a:t>预处理</a:t>
            </a:r>
            <a:r>
              <a:rPr lang="en-US" altLang="zh-CN" dirty="0">
                <a:solidFill>
                  <a:srgbClr val="0432FF"/>
                </a:solidFill>
              </a:rPr>
              <a:t>(preprocessing)</a:t>
            </a:r>
            <a:r>
              <a:rPr lang="zh-CN" altLang="en-US" dirty="0"/>
              <a:t>，生成</a:t>
            </a:r>
            <a:r>
              <a:rPr lang="en-US" altLang="zh-CN" dirty="0"/>
              <a:t>.I</a:t>
            </a:r>
            <a:r>
              <a:rPr lang="zh-CN" altLang="en-US" dirty="0"/>
              <a:t>中间文件</a:t>
            </a:r>
            <a:endParaRPr lang="en-US" altLang="zh-CN" dirty="0"/>
          </a:p>
          <a:p>
            <a:pPr lvl="2"/>
            <a:r>
              <a:rPr lang="zh-CN" altLang="en-US" dirty="0"/>
              <a:t>将所有</a:t>
            </a:r>
            <a:r>
              <a:rPr lang="en-US" altLang="zh-CN" dirty="0"/>
              <a:t>#include</a:t>
            </a:r>
            <a:r>
              <a:rPr lang="zh-CN" altLang="en-US" dirty="0"/>
              <a:t> </a:t>
            </a:r>
            <a:r>
              <a:rPr lang="en-US" altLang="zh-CN" dirty="0"/>
              <a:t>&lt;…&gt;</a:t>
            </a:r>
            <a:r>
              <a:rPr lang="zh-CN" altLang="en-US" dirty="0"/>
              <a:t>和</a:t>
            </a:r>
            <a:r>
              <a:rPr lang="en-US" altLang="zh-CN" dirty="0"/>
              <a:t>#include</a:t>
            </a:r>
            <a:r>
              <a:rPr lang="zh-CN" altLang="en-US" dirty="0"/>
              <a:t> </a:t>
            </a:r>
            <a:r>
              <a:rPr lang="en-US" altLang="zh-CN" dirty="0"/>
              <a:t>"…"</a:t>
            </a:r>
            <a:r>
              <a:rPr lang="zh-CN" altLang="en-US" dirty="0"/>
              <a:t>，预编译指令，都用对应的头文件内容替换</a:t>
            </a:r>
            <a:endParaRPr lang="en-US" altLang="zh-CN" dirty="0"/>
          </a:p>
          <a:p>
            <a:pPr lvl="2"/>
            <a:r>
              <a:rPr lang="zh-CN" altLang="en-US" dirty="0"/>
              <a:t>将所有宏进行替换和展开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：编译过程扩展知识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07E80C-59A4-5347-8021-CEC90315121C}"/>
              </a:ext>
            </a:extLst>
          </p:cNvPr>
          <p:cNvSpPr/>
          <p:nvPr/>
        </p:nvSpPr>
        <p:spPr>
          <a:xfrm>
            <a:off x="83975" y="3812348"/>
            <a:ext cx="3844212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#define PI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3.1415629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#define max(a, b) (a &gt; b ? a : b)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"%f"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*= </a:t>
            </a:r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PI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B70E62-7BC7-804D-9CCF-FAB8C5591F1D}"/>
              </a:ext>
            </a:extLst>
          </p:cNvPr>
          <p:cNvSpPr/>
          <p:nvPr/>
        </p:nvSpPr>
        <p:spPr>
          <a:xfrm>
            <a:off x="374417" y="5843673"/>
            <a:ext cx="324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F33930-1F79-334B-94CC-883C17D147D8}"/>
              </a:ext>
            </a:extLst>
          </p:cNvPr>
          <p:cNvSpPr/>
          <p:nvPr/>
        </p:nvSpPr>
        <p:spPr>
          <a:xfrm>
            <a:off x="4499196" y="3235940"/>
            <a:ext cx="4560829" cy="28931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stdinp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stdoutp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stderrp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" altLang="zh-CN" sz="14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u="sng" dirty="0" err="1">
                <a:solidFill>
                  <a:srgbClr val="0F68A0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u="sng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400" u="sng" dirty="0">
                <a:solidFill>
                  <a:srgbClr val="AA0D91"/>
                </a:solidFill>
                <a:latin typeface="Menlo" panose="020B0609030804020204" pitchFamily="49" charset="0"/>
              </a:rPr>
              <a:t>__restrict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, ...);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endParaRPr lang="en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"%f"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3.1415629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17D187-ECC6-4347-95C1-92006FE3FD3D}"/>
              </a:ext>
            </a:extLst>
          </p:cNvPr>
          <p:cNvSpPr/>
          <p:nvPr/>
        </p:nvSpPr>
        <p:spPr>
          <a:xfrm>
            <a:off x="4793402" y="6045075"/>
            <a:ext cx="367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414C58E1-0804-3E4E-861E-536DE1F78B20}"/>
              </a:ext>
            </a:extLst>
          </p:cNvPr>
          <p:cNvSpPr/>
          <p:nvPr/>
        </p:nvSpPr>
        <p:spPr>
          <a:xfrm>
            <a:off x="4499196" y="3343671"/>
            <a:ext cx="72804" cy="123765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1C096A5-D66D-144A-9FA5-0AB55C45CFC8}"/>
              </a:ext>
            </a:extLst>
          </p:cNvPr>
          <p:cNvCxnSpPr>
            <a:endCxn id="11" idx="1"/>
          </p:cNvCxnSpPr>
          <p:nvPr/>
        </p:nvCxnSpPr>
        <p:spPr>
          <a:xfrm>
            <a:off x="2099388" y="3961628"/>
            <a:ext cx="2399808" cy="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534714D-934D-3C45-8D39-8627AFF6B180}"/>
              </a:ext>
            </a:extLst>
          </p:cNvPr>
          <p:cNvSpPr/>
          <p:nvPr/>
        </p:nvSpPr>
        <p:spPr>
          <a:xfrm>
            <a:off x="2283629" y="36276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用头文件内容替换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D1309C3-F85E-F046-82A6-E3780913AC9C}"/>
              </a:ext>
            </a:extLst>
          </p:cNvPr>
          <p:cNvCxnSpPr>
            <a:cxnSpLocks/>
          </p:cNvCxnSpPr>
          <p:nvPr/>
        </p:nvCxnSpPr>
        <p:spPr>
          <a:xfrm>
            <a:off x="1730720" y="5289685"/>
            <a:ext cx="3186513" cy="207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4D4A977-3A91-9440-AF94-57B939462BCE}"/>
              </a:ext>
            </a:extLst>
          </p:cNvPr>
          <p:cNvCxnSpPr>
            <a:cxnSpLocks/>
          </p:cNvCxnSpPr>
          <p:nvPr/>
        </p:nvCxnSpPr>
        <p:spPr>
          <a:xfrm>
            <a:off x="2670750" y="5577325"/>
            <a:ext cx="2246483" cy="1464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F752E8E-59B0-5842-90AB-DAD29EF464D4}"/>
              </a:ext>
            </a:extLst>
          </p:cNvPr>
          <p:cNvSpPr/>
          <p:nvPr/>
        </p:nvSpPr>
        <p:spPr>
          <a:xfrm>
            <a:off x="2965938" y="53527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宏替换和展开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DC1395-F587-5344-AA29-1FB2355A0C99}"/>
              </a:ext>
            </a:extLst>
          </p:cNvPr>
          <p:cNvSpPr/>
          <p:nvPr/>
        </p:nvSpPr>
        <p:spPr>
          <a:xfrm>
            <a:off x="4977220" y="4313696"/>
            <a:ext cx="3306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的声明（函数原型）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86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327993"/>
          </a:xfrm>
        </p:spPr>
        <p:txBody>
          <a:bodyPr>
            <a:normAutofit/>
          </a:bodyPr>
          <a:lstStyle/>
          <a:p>
            <a:r>
              <a:rPr lang="zh-CN" altLang="en-US" dirty="0"/>
              <a:t>对于每个</a:t>
            </a:r>
            <a:r>
              <a:rPr lang="en-US" altLang="zh-CN" dirty="0"/>
              <a:t>.I</a:t>
            </a:r>
            <a:r>
              <a:rPr lang="zh-CN" altLang="en-US" dirty="0"/>
              <a:t>中间文件：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STEP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2</a:t>
            </a:r>
            <a:r>
              <a:rPr lang="zh-CN" altLang="en-US" dirty="0">
                <a:solidFill>
                  <a:srgbClr val="0432FF"/>
                </a:solidFill>
              </a:rPr>
              <a:t>，编译</a:t>
            </a:r>
            <a:r>
              <a:rPr lang="en-US" altLang="zh-CN" dirty="0">
                <a:solidFill>
                  <a:srgbClr val="0432FF"/>
                </a:solidFill>
              </a:rPr>
              <a:t> (compile)</a:t>
            </a:r>
            <a:r>
              <a:rPr lang="zh-CN" altLang="en-US" dirty="0"/>
              <a:t>，生成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目标文件</a:t>
            </a:r>
            <a:endParaRPr lang="en-US" altLang="zh-CN" dirty="0"/>
          </a:p>
          <a:p>
            <a:pPr lvl="2"/>
            <a:r>
              <a:rPr lang="zh-CN" altLang="en-US" dirty="0"/>
              <a:t>将所有</a:t>
            </a:r>
            <a:r>
              <a:rPr lang="en-US" altLang="zh-CN" dirty="0"/>
              <a:t>C</a:t>
            </a:r>
            <a:r>
              <a:rPr lang="zh-CN" altLang="en-US" dirty="0"/>
              <a:t>语言语句，转换为可执行的机器指令</a:t>
            </a:r>
            <a:endParaRPr lang="en-US" altLang="zh-CN" dirty="0"/>
          </a:p>
          <a:p>
            <a:pPr lvl="2"/>
            <a:r>
              <a:rPr lang="zh-CN" altLang="en-US" dirty="0"/>
              <a:t>中间文件中的自定义函数，都保存在一个全局的函数查找表中（所有</a:t>
            </a:r>
            <a:r>
              <a:rPr lang="en-US" altLang="zh-CN" dirty="0"/>
              <a:t>.I</a:t>
            </a:r>
            <a:r>
              <a:rPr lang="zh-CN" altLang="en-US" dirty="0"/>
              <a:t>共用一个查找表，每一项是函数名和函数机器指令地址）</a:t>
            </a:r>
            <a:endParaRPr lang="en-US" altLang="zh-CN" dirty="0"/>
          </a:p>
          <a:p>
            <a:pPr lvl="2"/>
            <a:r>
              <a:rPr lang="zh-CN" altLang="en-US" dirty="0"/>
              <a:t>所有调用函数的语句，还是用函数名，而非机器指令地址表示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：编译过程扩展知识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F33930-1F79-334B-94CC-883C17D147D8}"/>
              </a:ext>
            </a:extLst>
          </p:cNvPr>
          <p:cNvSpPr/>
          <p:nvPr/>
        </p:nvSpPr>
        <p:spPr>
          <a:xfrm>
            <a:off x="524355" y="3414118"/>
            <a:ext cx="4560829" cy="28931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stdinp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stdoutp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FILE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__</a:t>
            </a:r>
            <a:r>
              <a:rPr lang="en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stderrp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" altLang="zh-CN" sz="14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u="sng" dirty="0" err="1">
                <a:solidFill>
                  <a:srgbClr val="0F68A0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u="sng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400" u="sng" dirty="0">
                <a:solidFill>
                  <a:srgbClr val="AA0D91"/>
                </a:solidFill>
                <a:latin typeface="Menlo" panose="020B0609030804020204" pitchFamily="49" charset="0"/>
              </a:rPr>
              <a:t>__restrict</a:t>
            </a:r>
            <a:r>
              <a:rPr lang="en" altLang="zh-CN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, ...);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endParaRPr lang="en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"%f"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3.1415629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17D187-ECC6-4347-95C1-92006FE3FD3D}"/>
              </a:ext>
            </a:extLst>
          </p:cNvPr>
          <p:cNvSpPr/>
          <p:nvPr/>
        </p:nvSpPr>
        <p:spPr>
          <a:xfrm>
            <a:off x="729792" y="5991480"/>
            <a:ext cx="367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DF26C5-E249-B34A-AD0E-CFBFC8CD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4" y="3465740"/>
            <a:ext cx="3908526" cy="28414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A79F25-B0B6-154B-9592-4BC64EA5ED4B}"/>
              </a:ext>
            </a:extLst>
          </p:cNvPr>
          <p:cNvSpPr/>
          <p:nvPr/>
        </p:nvSpPr>
        <p:spPr>
          <a:xfrm>
            <a:off x="7618130" y="4168093"/>
            <a:ext cx="1184267" cy="151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err="1">
                <a:solidFill>
                  <a:srgbClr val="C00000"/>
                </a:solidFill>
              </a:rPr>
              <a:t>Func_scanf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ACC8385-F4A6-BD47-ACA3-D6782F782797}"/>
              </a:ext>
            </a:extLst>
          </p:cNvPr>
          <p:cNvCxnSpPr>
            <a:cxnSpLocks/>
          </p:cNvCxnSpPr>
          <p:nvPr/>
        </p:nvCxnSpPr>
        <p:spPr>
          <a:xfrm flipV="1">
            <a:off x="3077936" y="4253593"/>
            <a:ext cx="4220935" cy="1256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6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1539898"/>
          </a:xfrm>
        </p:spPr>
        <p:txBody>
          <a:bodyPr>
            <a:normAutofit/>
          </a:bodyPr>
          <a:lstStyle/>
          <a:p>
            <a:r>
              <a:rPr lang="zh-CN" altLang="en-US" dirty="0"/>
              <a:t>对于所有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目标文件：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STEP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3</a:t>
            </a:r>
            <a:r>
              <a:rPr lang="zh-CN" altLang="en-US" dirty="0">
                <a:solidFill>
                  <a:srgbClr val="0432FF"/>
                </a:solidFill>
              </a:rPr>
              <a:t>，链接</a:t>
            </a:r>
            <a:r>
              <a:rPr lang="en-US" altLang="zh-CN" dirty="0">
                <a:solidFill>
                  <a:srgbClr val="0432FF"/>
                </a:solidFill>
              </a:rPr>
              <a:t>(Link)</a:t>
            </a:r>
            <a:r>
              <a:rPr lang="zh-CN" altLang="en-US" dirty="0"/>
              <a:t>，生成</a:t>
            </a:r>
            <a:r>
              <a:rPr lang="en-US" altLang="zh-CN" dirty="0"/>
              <a:t>.exe</a:t>
            </a:r>
            <a:r>
              <a:rPr lang="zh-CN" altLang="en-US" dirty="0"/>
              <a:t>可执行文件</a:t>
            </a:r>
            <a:endParaRPr lang="en-US" altLang="zh-CN" dirty="0"/>
          </a:p>
          <a:p>
            <a:pPr lvl="2"/>
            <a:r>
              <a:rPr lang="zh-CN" altLang="en-US" dirty="0"/>
              <a:t>将所有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文件和必要</a:t>
            </a:r>
            <a:r>
              <a:rPr lang="en-US" altLang="zh-CN" dirty="0"/>
              <a:t>.lib</a:t>
            </a:r>
            <a:r>
              <a:rPr lang="zh-CN" altLang="en-US" dirty="0"/>
              <a:t>库文件的顺序链接在一起</a:t>
            </a:r>
            <a:endParaRPr lang="en-US" altLang="zh-CN" dirty="0"/>
          </a:p>
          <a:p>
            <a:pPr lvl="2"/>
            <a:r>
              <a:rPr lang="zh-CN" altLang="en-US" dirty="0"/>
              <a:t>所有调用函数的语句的函数名，替换为对应的机器指令地址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：编译过程扩展知识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DF26C5-E249-B34A-AD0E-CFBFC8CD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05" y="2888167"/>
            <a:ext cx="3908526" cy="28414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A79F25-B0B6-154B-9592-4BC64EA5ED4B}"/>
              </a:ext>
            </a:extLst>
          </p:cNvPr>
          <p:cNvSpPr/>
          <p:nvPr/>
        </p:nvSpPr>
        <p:spPr>
          <a:xfrm>
            <a:off x="5078453" y="3604095"/>
            <a:ext cx="1184267" cy="151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804847d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3C792-071D-C64C-838E-9AE5AA4F4BC7}"/>
              </a:ext>
            </a:extLst>
          </p:cNvPr>
          <p:cNvSpPr/>
          <p:nvPr/>
        </p:nvSpPr>
        <p:spPr>
          <a:xfrm>
            <a:off x="2930624" y="5729644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main.obj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3FAB85-9631-B24C-8502-89CF251416BB}"/>
              </a:ext>
            </a:extLst>
          </p:cNvPr>
          <p:cNvSpPr/>
          <p:nvPr/>
        </p:nvSpPr>
        <p:spPr>
          <a:xfrm>
            <a:off x="3808709" y="5729644"/>
            <a:ext cx="226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 err="1"/>
              <a:t>stdio.lib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 err="1"/>
              <a:t>main.exe</a:t>
            </a:r>
            <a:r>
              <a:rPr lang="zh-CN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7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功能上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语言通过</a:t>
            </a:r>
            <a:r>
              <a:rPr lang="zh-CN" altLang="en-US" b="1" dirty="0">
                <a:solidFill>
                  <a:srgbClr val="C00000"/>
                </a:solidFill>
              </a:rPr>
              <a:t>函数来实现模块化</a:t>
            </a:r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r>
              <a:rPr lang="zh-CN" altLang="en-US" sz="2400" dirty="0">
                <a:solidFill>
                  <a:srgbClr val="FFFF00"/>
                </a:solidFill>
              </a:rPr>
              <a:t>：函数与文件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4D3-A02E-4025-9B39-55F7AE13A0DD}" type="datetime1">
              <a:rPr lang="zh-CN" altLang="en-US" smtClean="0">
                <a:solidFill>
                  <a:prstClr val="white"/>
                </a:solidFill>
              </a:rPr>
              <a:pPr/>
              <a:t>2020/10/13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/>
                </a:solidFill>
              </a:rPr>
              <a:t>《</a:t>
            </a:r>
            <a:r>
              <a:rPr lang="zh-CN" altLang="en-US">
                <a:solidFill>
                  <a:prstClr val="white"/>
                </a:solidFill>
              </a:rPr>
              <a:t>计算机语言与程序设计</a:t>
            </a:r>
            <a:r>
              <a:rPr lang="en-US" altLang="zh-CN">
                <a:solidFill>
                  <a:prstClr val="white"/>
                </a:solidFill>
              </a:rPr>
              <a:t>》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>
                <a:solidFill>
                  <a:prstClr val="white"/>
                </a:solidFill>
              </a:rPr>
              <a:pPr/>
              <a:t>6</a:t>
            </a:fld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94393" y="1965453"/>
            <a:ext cx="4930067" cy="2519224"/>
            <a:chOff x="4821472" y="1944716"/>
            <a:chExt cx="5423074" cy="2771147"/>
          </a:xfrm>
        </p:grpSpPr>
        <p:pic>
          <p:nvPicPr>
            <p:cNvPr id="7" name="Picture 23" descr="h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472" y="1944716"/>
              <a:ext cx="3980925" cy="27711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138602" y="3014597"/>
              <a:ext cx="1105944" cy="914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自上向下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逐步分解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分而治之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79276" y="4719025"/>
            <a:ext cx="7727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lvl="1" indent="-269875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程序的执行总是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函数开始，在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中结束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1" indent="-269875">
              <a:buFont typeface="Arial" panose="020B0604020202020204" pitchFamily="34" charset="0"/>
              <a:buChar char="•"/>
              <a:tabLst>
                <a:tab pos="269875" algn="l"/>
              </a:tabLst>
            </a:pP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1" indent="-269875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所有函数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定义是平行的、独立的，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不能嵌套定义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1" indent="-269875">
              <a:buFont typeface="Arial" panose="020B0604020202020204" pitchFamily="34" charset="0"/>
              <a:buChar char="•"/>
              <a:tabLst>
                <a:tab pos="269875" algn="l"/>
              </a:tabLs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1" indent="-269875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函数间可以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互相调用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不能调用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函数是系统调用的）</a:t>
            </a:r>
          </a:p>
        </p:txBody>
      </p:sp>
    </p:spTree>
    <p:extLst>
      <p:ext uri="{BB962C8B-B14F-4D97-AF65-F5344CB8AC3E}">
        <p14:creationId xmlns:p14="http://schemas.microsoft.com/office/powerpoint/2010/main" val="2582104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编译过程实例</a:t>
            </a:r>
            <a:r>
              <a:rPr lang="zh-CN" altLang="en-US" sz="2400" dirty="0">
                <a:solidFill>
                  <a:srgbClr val="FFFF00"/>
                </a:solidFill>
              </a:rPr>
              <a:t>：源文件和头文件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13" name="文档 12">
            <a:extLst>
              <a:ext uri="{FF2B5EF4-FFF2-40B4-BE49-F238E27FC236}">
                <a16:creationId xmlns:a16="http://schemas.microsoft.com/office/drawing/2014/main" id="{A346B322-3D36-3A47-8007-355D1DC71EEC}"/>
              </a:ext>
            </a:extLst>
          </p:cNvPr>
          <p:cNvSpPr/>
          <p:nvPr/>
        </p:nvSpPr>
        <p:spPr>
          <a:xfrm>
            <a:off x="944241" y="1845150"/>
            <a:ext cx="3482793" cy="11728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en-US" altLang="zh-CN" sz="1400" dirty="0" err="1">
                <a:solidFill>
                  <a:srgbClr val="643820"/>
                </a:solidFill>
                <a:latin typeface="Menlo" panose="020B0609030804020204" pitchFamily="49" charset="0"/>
              </a:rPr>
              <a:t>ifndef</a:t>
            </a:r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 _MATHCOMPARE_H_</a:t>
            </a: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#define _MATHCOMPARE_H_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345C7E-C192-F843-A9B1-E10DD1D446B4}"/>
              </a:ext>
            </a:extLst>
          </p:cNvPr>
          <p:cNvSpPr/>
          <p:nvPr/>
        </p:nvSpPr>
        <p:spPr>
          <a:xfrm>
            <a:off x="944241" y="1475817"/>
            <a:ext cx="206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MathCompare.h</a:t>
            </a:r>
            <a:endParaRPr lang="zh-CN" altLang="en-US" sz="1400" b="1" dirty="0"/>
          </a:p>
        </p:txBody>
      </p:sp>
      <p:sp>
        <p:nvSpPr>
          <p:cNvPr id="15" name="文档 14">
            <a:extLst>
              <a:ext uri="{FF2B5EF4-FFF2-40B4-BE49-F238E27FC236}">
                <a16:creationId xmlns:a16="http://schemas.microsoft.com/office/drawing/2014/main" id="{7AF0E1B1-6B74-1742-B19B-A07101B55942}"/>
              </a:ext>
            </a:extLst>
          </p:cNvPr>
          <p:cNvSpPr/>
          <p:nvPr/>
        </p:nvSpPr>
        <p:spPr>
          <a:xfrm>
            <a:off x="950385" y="3387282"/>
            <a:ext cx="3476649" cy="262550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(iNum1 &gt; iNum2){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(iNum1 &lt; iNum2){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617455-FA17-6140-8185-AAA5DAC22124}"/>
              </a:ext>
            </a:extLst>
          </p:cNvPr>
          <p:cNvSpPr/>
          <p:nvPr/>
        </p:nvSpPr>
        <p:spPr>
          <a:xfrm>
            <a:off x="944241" y="3017950"/>
            <a:ext cx="203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MathCompare.c</a:t>
            </a:r>
            <a:endParaRPr lang="zh-CN" altLang="en-US" sz="1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BD707F-DBBE-934B-85F7-E10318050452}"/>
              </a:ext>
            </a:extLst>
          </p:cNvPr>
          <p:cNvSpPr/>
          <p:nvPr/>
        </p:nvSpPr>
        <p:spPr>
          <a:xfrm>
            <a:off x="5125899" y="1477945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2016990079.c</a:t>
            </a:r>
            <a:endParaRPr lang="zh-CN" altLang="en-US" sz="1400" b="1" dirty="0"/>
          </a:p>
        </p:txBody>
      </p:sp>
      <p:sp>
        <p:nvSpPr>
          <p:cNvPr id="20" name="文档 19">
            <a:extLst>
              <a:ext uri="{FF2B5EF4-FFF2-40B4-BE49-F238E27FC236}">
                <a16:creationId xmlns:a16="http://schemas.microsoft.com/office/drawing/2014/main" id="{802AC185-37D4-F24B-8D7C-65902AE24423}"/>
              </a:ext>
            </a:extLst>
          </p:cNvPr>
          <p:cNvSpPr/>
          <p:nvPr/>
        </p:nvSpPr>
        <p:spPr>
          <a:xfrm>
            <a:off x="5183258" y="1802634"/>
            <a:ext cx="3476649" cy="1411987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"%d\n</a:t>
            </a:r>
            <a:r>
              <a:rPr lang="en-US" altLang="zh-CN" sz="1200" dirty="0">
                <a:latin typeface="Menlo" panose="020B0609030804020204" pitchFamily="49" charset="0"/>
              </a:rPr>
              <a:t>",</a:t>
            </a:r>
            <a:r>
              <a:rPr lang="zh-CN" altLang="en-US" sz="1200" dirty="0"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200" dirty="0">
                <a:latin typeface="Menlo" panose="020B0609030804020204" pitchFamily="49" charset="0"/>
              </a:rPr>
              <a:t>,</a:t>
            </a:r>
            <a:r>
              <a:rPr lang="zh-CN" altLang="en-US" sz="1200" dirty="0"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200" dirty="0"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8158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编译过程实例</a:t>
            </a:r>
            <a:r>
              <a:rPr lang="zh-CN" altLang="en-US" sz="2400" dirty="0">
                <a:solidFill>
                  <a:srgbClr val="FFFF00"/>
                </a:solidFill>
              </a:rPr>
              <a:t>：预编译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13" name="文档 12">
            <a:extLst>
              <a:ext uri="{FF2B5EF4-FFF2-40B4-BE49-F238E27FC236}">
                <a16:creationId xmlns:a16="http://schemas.microsoft.com/office/drawing/2014/main" id="{A346B322-3D36-3A47-8007-355D1DC71EEC}"/>
              </a:ext>
            </a:extLst>
          </p:cNvPr>
          <p:cNvSpPr/>
          <p:nvPr/>
        </p:nvSpPr>
        <p:spPr>
          <a:xfrm>
            <a:off x="687763" y="1538393"/>
            <a:ext cx="3482793" cy="11728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en-US" altLang="zh-CN" sz="1400" dirty="0" err="1">
                <a:solidFill>
                  <a:srgbClr val="643820"/>
                </a:solidFill>
                <a:latin typeface="Menlo" panose="020B0609030804020204" pitchFamily="49" charset="0"/>
              </a:rPr>
              <a:t>ifndef</a:t>
            </a:r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 _MATHCOMPARE_H_</a:t>
            </a: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#define _MATHCOMPARE_H_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345C7E-C192-F843-A9B1-E10DD1D446B4}"/>
              </a:ext>
            </a:extLst>
          </p:cNvPr>
          <p:cNvSpPr/>
          <p:nvPr/>
        </p:nvSpPr>
        <p:spPr>
          <a:xfrm>
            <a:off x="687763" y="1169060"/>
            <a:ext cx="206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MathCompare.h</a:t>
            </a:r>
            <a:endParaRPr lang="zh-CN" altLang="en-US" sz="1400" b="1" dirty="0"/>
          </a:p>
        </p:txBody>
      </p:sp>
      <p:sp>
        <p:nvSpPr>
          <p:cNvPr id="15" name="文档 14">
            <a:extLst>
              <a:ext uri="{FF2B5EF4-FFF2-40B4-BE49-F238E27FC236}">
                <a16:creationId xmlns:a16="http://schemas.microsoft.com/office/drawing/2014/main" id="{7AF0E1B1-6B74-1742-B19B-A07101B55942}"/>
              </a:ext>
            </a:extLst>
          </p:cNvPr>
          <p:cNvSpPr/>
          <p:nvPr/>
        </p:nvSpPr>
        <p:spPr>
          <a:xfrm>
            <a:off x="693907" y="3080525"/>
            <a:ext cx="3476649" cy="143311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617455-FA17-6140-8185-AAA5DAC22124}"/>
              </a:ext>
            </a:extLst>
          </p:cNvPr>
          <p:cNvSpPr/>
          <p:nvPr/>
        </p:nvSpPr>
        <p:spPr>
          <a:xfrm>
            <a:off x="687763" y="2711193"/>
            <a:ext cx="203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MathCompare.c</a:t>
            </a:r>
            <a:endParaRPr lang="zh-CN" altLang="en-US" sz="1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BD707F-DBBE-934B-85F7-E10318050452}"/>
              </a:ext>
            </a:extLst>
          </p:cNvPr>
          <p:cNvSpPr/>
          <p:nvPr/>
        </p:nvSpPr>
        <p:spPr>
          <a:xfrm>
            <a:off x="687763" y="4620507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2016990079.c</a:t>
            </a:r>
            <a:endParaRPr lang="zh-CN" altLang="en-US" sz="1400" b="1" dirty="0"/>
          </a:p>
        </p:txBody>
      </p:sp>
      <p:sp>
        <p:nvSpPr>
          <p:cNvPr id="20" name="文档 19">
            <a:extLst>
              <a:ext uri="{FF2B5EF4-FFF2-40B4-BE49-F238E27FC236}">
                <a16:creationId xmlns:a16="http://schemas.microsoft.com/office/drawing/2014/main" id="{802AC185-37D4-F24B-8D7C-65902AE24423}"/>
              </a:ext>
            </a:extLst>
          </p:cNvPr>
          <p:cNvSpPr/>
          <p:nvPr/>
        </p:nvSpPr>
        <p:spPr>
          <a:xfrm>
            <a:off x="745122" y="4960177"/>
            <a:ext cx="3476649" cy="1411987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MathCompare.h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"%d\n</a:t>
            </a:r>
            <a:r>
              <a:rPr lang="en-US" altLang="zh-CN" sz="1200" dirty="0">
                <a:latin typeface="Menlo" panose="020B0609030804020204" pitchFamily="49" charset="0"/>
              </a:rPr>
              <a:t>",</a:t>
            </a:r>
            <a:r>
              <a:rPr lang="zh-CN" altLang="en-US" sz="1200" dirty="0"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200" dirty="0">
                <a:latin typeface="Menlo" panose="020B0609030804020204" pitchFamily="49" charset="0"/>
              </a:rPr>
              <a:t>,</a:t>
            </a:r>
            <a:r>
              <a:rPr lang="zh-CN" altLang="en-US" sz="1200" dirty="0"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200" dirty="0"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BE998-5A9A-AC49-92CB-0AF647869E28}"/>
              </a:ext>
            </a:extLst>
          </p:cNvPr>
          <p:cNvSpPr/>
          <p:nvPr/>
        </p:nvSpPr>
        <p:spPr>
          <a:xfrm>
            <a:off x="2721653" y="1116444"/>
            <a:ext cx="1723549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不直接参与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档 15">
            <a:extLst>
              <a:ext uri="{FF2B5EF4-FFF2-40B4-BE49-F238E27FC236}">
                <a16:creationId xmlns:a16="http://schemas.microsoft.com/office/drawing/2014/main" id="{3F0EE532-721F-9A46-9D0B-A86EBF9AEF03}"/>
              </a:ext>
            </a:extLst>
          </p:cNvPr>
          <p:cNvSpPr/>
          <p:nvPr/>
        </p:nvSpPr>
        <p:spPr>
          <a:xfrm>
            <a:off x="5018049" y="1856119"/>
            <a:ext cx="3476649" cy="18434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759664-AA72-724D-8F95-EB54AE0AF086}"/>
              </a:ext>
            </a:extLst>
          </p:cNvPr>
          <p:cNvSpPr/>
          <p:nvPr/>
        </p:nvSpPr>
        <p:spPr>
          <a:xfrm>
            <a:off x="5018049" y="1497394"/>
            <a:ext cx="1992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MathCompare.I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8A9D2C-98E4-9046-BD90-4E26F3BAA8D8}"/>
              </a:ext>
            </a:extLst>
          </p:cNvPr>
          <p:cNvSpPr/>
          <p:nvPr/>
        </p:nvSpPr>
        <p:spPr>
          <a:xfrm>
            <a:off x="4960690" y="4086492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2016990079.I</a:t>
            </a:r>
            <a:endParaRPr lang="zh-CN" altLang="en-US" sz="1400" b="1" dirty="0"/>
          </a:p>
        </p:txBody>
      </p:sp>
      <p:sp>
        <p:nvSpPr>
          <p:cNvPr id="22" name="文档 21">
            <a:extLst>
              <a:ext uri="{FF2B5EF4-FFF2-40B4-BE49-F238E27FC236}">
                <a16:creationId xmlns:a16="http://schemas.microsoft.com/office/drawing/2014/main" id="{517C04C7-4BA5-3A43-B0B9-89C31CC49C91}"/>
              </a:ext>
            </a:extLst>
          </p:cNvPr>
          <p:cNvSpPr/>
          <p:nvPr/>
        </p:nvSpPr>
        <p:spPr>
          <a:xfrm>
            <a:off x="5018049" y="4426162"/>
            <a:ext cx="3476649" cy="171014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Format, ...);</a:t>
            </a:r>
            <a:endParaRPr lang="en-US" altLang="zh-CN" sz="12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"%d\n</a:t>
            </a:r>
            <a:r>
              <a:rPr lang="en-US" altLang="zh-CN" sz="1200" dirty="0">
                <a:latin typeface="Menlo" panose="020B0609030804020204" pitchFamily="49" charset="0"/>
              </a:rPr>
              <a:t>",</a:t>
            </a:r>
            <a:r>
              <a:rPr lang="zh-CN" altLang="en-US" sz="1200" dirty="0"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200" dirty="0">
                <a:latin typeface="Menlo" panose="020B0609030804020204" pitchFamily="49" charset="0"/>
              </a:rPr>
              <a:t>,</a:t>
            </a:r>
            <a:r>
              <a:rPr lang="zh-CN" altLang="en-US" sz="1200" dirty="0"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200" dirty="0"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BCC25EC-B068-2348-AF41-971D2C97A7FE}"/>
              </a:ext>
            </a:extLst>
          </p:cNvPr>
          <p:cNvSpPr/>
          <p:nvPr/>
        </p:nvSpPr>
        <p:spPr>
          <a:xfrm rot="16200000">
            <a:off x="4318733" y="2978050"/>
            <a:ext cx="557561" cy="72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FB596E0F-95BF-CA48-8D61-8B72D28BFD16}"/>
              </a:ext>
            </a:extLst>
          </p:cNvPr>
          <p:cNvSpPr/>
          <p:nvPr/>
        </p:nvSpPr>
        <p:spPr>
          <a:xfrm rot="16200000">
            <a:off x="4338502" y="5116692"/>
            <a:ext cx="557561" cy="72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950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编译过程实例</a:t>
            </a:r>
            <a:r>
              <a:rPr lang="zh-CN" altLang="en-US" sz="2400" dirty="0">
                <a:solidFill>
                  <a:srgbClr val="FFFF00"/>
                </a:solidFill>
              </a:rPr>
              <a:t>：编译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16" name="文档 15">
            <a:extLst>
              <a:ext uri="{FF2B5EF4-FFF2-40B4-BE49-F238E27FC236}">
                <a16:creationId xmlns:a16="http://schemas.microsoft.com/office/drawing/2014/main" id="{3F0EE532-721F-9A46-9D0B-A86EBF9AEF03}"/>
              </a:ext>
            </a:extLst>
          </p:cNvPr>
          <p:cNvSpPr/>
          <p:nvPr/>
        </p:nvSpPr>
        <p:spPr>
          <a:xfrm>
            <a:off x="374417" y="1783571"/>
            <a:ext cx="3476649" cy="18434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759664-AA72-724D-8F95-EB54AE0AF086}"/>
              </a:ext>
            </a:extLst>
          </p:cNvPr>
          <p:cNvSpPr/>
          <p:nvPr/>
        </p:nvSpPr>
        <p:spPr>
          <a:xfrm>
            <a:off x="374417" y="1424846"/>
            <a:ext cx="1992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MathCompare.I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8A9D2C-98E4-9046-BD90-4E26F3BAA8D8}"/>
              </a:ext>
            </a:extLst>
          </p:cNvPr>
          <p:cNvSpPr/>
          <p:nvPr/>
        </p:nvSpPr>
        <p:spPr>
          <a:xfrm>
            <a:off x="317058" y="4013944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2016990079.I</a:t>
            </a:r>
            <a:endParaRPr lang="zh-CN" altLang="en-US" sz="1400" b="1" dirty="0"/>
          </a:p>
        </p:txBody>
      </p:sp>
      <p:sp>
        <p:nvSpPr>
          <p:cNvPr id="22" name="文档 21">
            <a:extLst>
              <a:ext uri="{FF2B5EF4-FFF2-40B4-BE49-F238E27FC236}">
                <a16:creationId xmlns:a16="http://schemas.microsoft.com/office/drawing/2014/main" id="{517C04C7-4BA5-3A43-B0B9-89C31CC49C91}"/>
              </a:ext>
            </a:extLst>
          </p:cNvPr>
          <p:cNvSpPr/>
          <p:nvPr/>
        </p:nvSpPr>
        <p:spPr>
          <a:xfrm>
            <a:off x="374417" y="4353614"/>
            <a:ext cx="3476649" cy="171014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Format, ...);</a:t>
            </a:r>
            <a:endParaRPr lang="en-US" altLang="zh-CN" sz="12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iNum2);</a:t>
            </a:r>
          </a:p>
          <a:p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"%d\n</a:t>
            </a:r>
            <a:r>
              <a:rPr lang="en-US" altLang="zh-CN" sz="1200" dirty="0">
                <a:latin typeface="Menlo" panose="020B0609030804020204" pitchFamily="49" charset="0"/>
              </a:rPr>
              <a:t>",</a:t>
            </a:r>
            <a:r>
              <a:rPr lang="zh-CN" altLang="en-US" sz="1200" dirty="0"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200" dirty="0"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1.5f</a:t>
            </a:r>
            <a:r>
              <a:rPr lang="en-US" altLang="zh-CN" sz="1200" dirty="0">
                <a:latin typeface="Menlo" panose="020B0609030804020204" pitchFamily="49" charset="0"/>
              </a:rPr>
              <a:t>,</a:t>
            </a:r>
            <a:r>
              <a:rPr lang="zh-CN" altLang="en-US" sz="1200" dirty="0"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2.5f</a:t>
            </a:r>
            <a:r>
              <a:rPr lang="en-US" altLang="zh-CN" sz="1200" dirty="0"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E71E68D9-AA72-8C47-91B2-2D45F54C1B4A}"/>
              </a:ext>
            </a:extLst>
          </p:cNvPr>
          <p:cNvSpPr/>
          <p:nvPr/>
        </p:nvSpPr>
        <p:spPr>
          <a:xfrm>
            <a:off x="4613676" y="1800762"/>
            <a:ext cx="2439408" cy="1300351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471A37A0-F60C-6142-B5EC-B7CE9B6EB753}"/>
              </a:ext>
            </a:extLst>
          </p:cNvPr>
          <p:cNvSpPr/>
          <p:nvPr/>
        </p:nvSpPr>
        <p:spPr>
          <a:xfrm>
            <a:off x="5469610" y="1862159"/>
            <a:ext cx="78058" cy="5252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5CE0A0-3319-164C-9478-A010B2A497F9}"/>
              </a:ext>
            </a:extLst>
          </p:cNvPr>
          <p:cNvSpPr/>
          <p:nvPr/>
        </p:nvSpPr>
        <p:spPr>
          <a:xfrm>
            <a:off x="5547668" y="1986297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右中括号 24">
            <a:extLst>
              <a:ext uri="{FF2B5EF4-FFF2-40B4-BE49-F238E27FC236}">
                <a16:creationId xmlns:a16="http://schemas.microsoft.com/office/drawing/2014/main" id="{1C0B3DB4-2E8A-2E47-A9F0-C08580A3ECB1}"/>
              </a:ext>
            </a:extLst>
          </p:cNvPr>
          <p:cNvSpPr/>
          <p:nvPr/>
        </p:nvSpPr>
        <p:spPr>
          <a:xfrm>
            <a:off x="5469610" y="2425206"/>
            <a:ext cx="78058" cy="5252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69DC6B-DFC0-3248-9178-7126606CE64B}"/>
              </a:ext>
            </a:extLst>
          </p:cNvPr>
          <p:cNvSpPr/>
          <p:nvPr/>
        </p:nvSpPr>
        <p:spPr>
          <a:xfrm>
            <a:off x="5547668" y="2549344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档 26">
            <a:extLst>
              <a:ext uri="{FF2B5EF4-FFF2-40B4-BE49-F238E27FC236}">
                <a16:creationId xmlns:a16="http://schemas.microsoft.com/office/drawing/2014/main" id="{2AC54171-1D25-DD4B-AF48-7ACDABC9BD3F}"/>
              </a:ext>
            </a:extLst>
          </p:cNvPr>
          <p:cNvSpPr/>
          <p:nvPr/>
        </p:nvSpPr>
        <p:spPr>
          <a:xfrm>
            <a:off x="4613676" y="4360198"/>
            <a:ext cx="2439408" cy="1300351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1B5314-B64F-C74B-8FBF-7DC094DF4728}"/>
              </a:ext>
            </a:extLst>
          </p:cNvPr>
          <p:cNvSpPr/>
          <p:nvPr/>
        </p:nvSpPr>
        <p:spPr>
          <a:xfrm>
            <a:off x="4522288" y="1455055"/>
            <a:ext cx="2272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MathCompare.obj</a:t>
            </a:r>
            <a:endParaRPr lang="zh-CN" altLang="en-US" sz="1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C0F358-55F7-7B4C-AF58-C7CE618D7944}"/>
              </a:ext>
            </a:extLst>
          </p:cNvPr>
          <p:cNvSpPr/>
          <p:nvPr/>
        </p:nvSpPr>
        <p:spPr>
          <a:xfrm>
            <a:off x="4522288" y="4020528"/>
            <a:ext cx="2034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2016990079.obj</a:t>
            </a:r>
            <a:endParaRPr lang="zh-CN" altLang="en-US" sz="1400" b="1" dirty="0"/>
          </a:p>
        </p:txBody>
      </p:sp>
      <p:sp>
        <p:nvSpPr>
          <p:cNvPr id="30" name="右中括号 29">
            <a:extLst>
              <a:ext uri="{FF2B5EF4-FFF2-40B4-BE49-F238E27FC236}">
                <a16:creationId xmlns:a16="http://schemas.microsoft.com/office/drawing/2014/main" id="{73924FAA-56C3-0045-B981-299180A31996}"/>
              </a:ext>
            </a:extLst>
          </p:cNvPr>
          <p:cNvSpPr/>
          <p:nvPr/>
        </p:nvSpPr>
        <p:spPr>
          <a:xfrm>
            <a:off x="5679496" y="4404955"/>
            <a:ext cx="78058" cy="109917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AE8FDEA-AD4B-9F4D-8962-3F47F81A3E9F}"/>
              </a:ext>
            </a:extLst>
          </p:cNvPr>
          <p:cNvSpPr/>
          <p:nvPr/>
        </p:nvSpPr>
        <p:spPr>
          <a:xfrm>
            <a:off x="5679496" y="478539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main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6548248E-0BA5-D84E-A8F2-FA4FBBC09BE2}"/>
              </a:ext>
            </a:extLst>
          </p:cNvPr>
          <p:cNvSpPr/>
          <p:nvPr/>
        </p:nvSpPr>
        <p:spPr>
          <a:xfrm rot="16200000">
            <a:off x="3925565" y="1716366"/>
            <a:ext cx="557561" cy="72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0B7860EA-8225-224C-B52F-CD8F28499CE2}"/>
              </a:ext>
            </a:extLst>
          </p:cNvPr>
          <p:cNvSpPr/>
          <p:nvPr/>
        </p:nvSpPr>
        <p:spPr>
          <a:xfrm rot="16200000">
            <a:off x="3933148" y="4241979"/>
            <a:ext cx="557561" cy="72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281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编译过程实例</a:t>
            </a:r>
            <a:r>
              <a:rPr lang="zh-CN" altLang="en-US" sz="2400" dirty="0">
                <a:solidFill>
                  <a:srgbClr val="FFFF00"/>
                </a:solidFill>
              </a:rPr>
              <a:t>：链接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E71E68D9-AA72-8C47-91B2-2D45F54C1B4A}"/>
              </a:ext>
            </a:extLst>
          </p:cNvPr>
          <p:cNvSpPr/>
          <p:nvPr/>
        </p:nvSpPr>
        <p:spPr>
          <a:xfrm>
            <a:off x="1418950" y="1560303"/>
            <a:ext cx="2439408" cy="1300351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471A37A0-F60C-6142-B5EC-B7CE9B6EB753}"/>
              </a:ext>
            </a:extLst>
          </p:cNvPr>
          <p:cNvSpPr/>
          <p:nvPr/>
        </p:nvSpPr>
        <p:spPr>
          <a:xfrm>
            <a:off x="2274884" y="1621700"/>
            <a:ext cx="78058" cy="5252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5CE0A0-3319-164C-9478-A010B2A497F9}"/>
              </a:ext>
            </a:extLst>
          </p:cNvPr>
          <p:cNvSpPr/>
          <p:nvPr/>
        </p:nvSpPr>
        <p:spPr>
          <a:xfrm>
            <a:off x="2352942" y="1745838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右中括号 24">
            <a:extLst>
              <a:ext uri="{FF2B5EF4-FFF2-40B4-BE49-F238E27FC236}">
                <a16:creationId xmlns:a16="http://schemas.microsoft.com/office/drawing/2014/main" id="{1C0B3DB4-2E8A-2E47-A9F0-C08580A3ECB1}"/>
              </a:ext>
            </a:extLst>
          </p:cNvPr>
          <p:cNvSpPr/>
          <p:nvPr/>
        </p:nvSpPr>
        <p:spPr>
          <a:xfrm>
            <a:off x="2274884" y="2184747"/>
            <a:ext cx="78058" cy="5252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69DC6B-DFC0-3248-9178-7126606CE64B}"/>
              </a:ext>
            </a:extLst>
          </p:cNvPr>
          <p:cNvSpPr/>
          <p:nvPr/>
        </p:nvSpPr>
        <p:spPr>
          <a:xfrm>
            <a:off x="2352942" y="2308885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档 26">
            <a:extLst>
              <a:ext uri="{FF2B5EF4-FFF2-40B4-BE49-F238E27FC236}">
                <a16:creationId xmlns:a16="http://schemas.microsoft.com/office/drawing/2014/main" id="{2AC54171-1D25-DD4B-AF48-7ACDABC9BD3F}"/>
              </a:ext>
            </a:extLst>
          </p:cNvPr>
          <p:cNvSpPr/>
          <p:nvPr/>
        </p:nvSpPr>
        <p:spPr>
          <a:xfrm>
            <a:off x="1418950" y="3362233"/>
            <a:ext cx="2439408" cy="1300351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1B5314-B64F-C74B-8FBF-7DC094DF4728}"/>
              </a:ext>
            </a:extLst>
          </p:cNvPr>
          <p:cNvSpPr/>
          <p:nvPr/>
        </p:nvSpPr>
        <p:spPr>
          <a:xfrm>
            <a:off x="1327562" y="1214596"/>
            <a:ext cx="2272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MathCompare.obj</a:t>
            </a:r>
            <a:endParaRPr lang="zh-CN" altLang="en-US" sz="1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C0F358-55F7-7B4C-AF58-C7CE618D7944}"/>
              </a:ext>
            </a:extLst>
          </p:cNvPr>
          <p:cNvSpPr/>
          <p:nvPr/>
        </p:nvSpPr>
        <p:spPr>
          <a:xfrm>
            <a:off x="1327562" y="3022563"/>
            <a:ext cx="2034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2016990079.obj</a:t>
            </a:r>
            <a:endParaRPr lang="zh-CN" altLang="en-US" sz="1400" b="1" dirty="0"/>
          </a:p>
        </p:txBody>
      </p:sp>
      <p:sp>
        <p:nvSpPr>
          <p:cNvPr id="30" name="右中括号 29">
            <a:extLst>
              <a:ext uri="{FF2B5EF4-FFF2-40B4-BE49-F238E27FC236}">
                <a16:creationId xmlns:a16="http://schemas.microsoft.com/office/drawing/2014/main" id="{73924FAA-56C3-0045-B981-299180A31996}"/>
              </a:ext>
            </a:extLst>
          </p:cNvPr>
          <p:cNvSpPr/>
          <p:nvPr/>
        </p:nvSpPr>
        <p:spPr>
          <a:xfrm>
            <a:off x="2484770" y="3406990"/>
            <a:ext cx="78058" cy="109917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AE8FDEA-AD4B-9F4D-8962-3F47F81A3E9F}"/>
              </a:ext>
            </a:extLst>
          </p:cNvPr>
          <p:cNvSpPr/>
          <p:nvPr/>
        </p:nvSpPr>
        <p:spPr>
          <a:xfrm>
            <a:off x="2484770" y="3787431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main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9F3DEE-5908-E249-8017-E2D7F46A6D47}"/>
              </a:ext>
            </a:extLst>
          </p:cNvPr>
          <p:cNvSpPr/>
          <p:nvPr/>
        </p:nvSpPr>
        <p:spPr>
          <a:xfrm>
            <a:off x="1335868" y="4931367"/>
            <a:ext cx="11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stdio.lib</a:t>
            </a:r>
            <a:endParaRPr lang="zh-CN" altLang="en-US" sz="1400" b="1" dirty="0"/>
          </a:p>
        </p:txBody>
      </p:sp>
      <p:sp>
        <p:nvSpPr>
          <p:cNvPr id="34" name="文档 33">
            <a:extLst>
              <a:ext uri="{FF2B5EF4-FFF2-40B4-BE49-F238E27FC236}">
                <a16:creationId xmlns:a16="http://schemas.microsoft.com/office/drawing/2014/main" id="{D2753C41-8A07-494F-B145-B7BE02A2CB35}"/>
              </a:ext>
            </a:extLst>
          </p:cNvPr>
          <p:cNvSpPr/>
          <p:nvPr/>
        </p:nvSpPr>
        <p:spPr>
          <a:xfrm>
            <a:off x="1418950" y="5312638"/>
            <a:ext cx="2439408" cy="961374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5" name="右中括号 34">
            <a:extLst>
              <a:ext uri="{FF2B5EF4-FFF2-40B4-BE49-F238E27FC236}">
                <a16:creationId xmlns:a16="http://schemas.microsoft.com/office/drawing/2014/main" id="{908EBDF7-B90F-F44D-BCAD-4FD5B214817E}"/>
              </a:ext>
            </a:extLst>
          </p:cNvPr>
          <p:cNvSpPr/>
          <p:nvPr/>
        </p:nvSpPr>
        <p:spPr>
          <a:xfrm>
            <a:off x="1791311" y="5582839"/>
            <a:ext cx="78058" cy="5252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607F18A-27E8-3447-9634-FF47D43C00C9}"/>
              </a:ext>
            </a:extLst>
          </p:cNvPr>
          <p:cNvSpPr/>
          <p:nvPr/>
        </p:nvSpPr>
        <p:spPr>
          <a:xfrm>
            <a:off x="1869369" y="5706977"/>
            <a:ext cx="1665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档 36">
            <a:extLst>
              <a:ext uri="{FF2B5EF4-FFF2-40B4-BE49-F238E27FC236}">
                <a16:creationId xmlns:a16="http://schemas.microsoft.com/office/drawing/2014/main" id="{16986678-F1F5-DA42-A328-6C3A71AB155A}"/>
              </a:ext>
            </a:extLst>
          </p:cNvPr>
          <p:cNvSpPr/>
          <p:nvPr/>
        </p:nvSpPr>
        <p:spPr>
          <a:xfrm>
            <a:off x="4675764" y="1816190"/>
            <a:ext cx="3868689" cy="445782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latin typeface="Menlo" panose="020B0609030804020204" pitchFamily="49" charset="0"/>
              </a:rPr>
              <a:t>Address</a:t>
            </a:r>
            <a:r>
              <a:rPr lang="zh-CN" altLang="en-US" sz="1200" b="1" dirty="0"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latin typeface="Menlo" panose="020B0609030804020204" pitchFamily="49" charset="0"/>
              </a:rPr>
              <a:t>of</a:t>
            </a:r>
            <a:r>
              <a:rPr lang="zh-CN" altLang="en-US" sz="1200" b="1" dirty="0"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latin typeface="Menlo" panose="020B0609030804020204" pitchFamily="49" charset="0"/>
              </a:rPr>
              <a:t>Min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latin typeface="Menlo" panose="020B0609030804020204" pitchFamily="49" charset="0"/>
              </a:rPr>
              <a:t>Address</a:t>
            </a:r>
            <a:r>
              <a:rPr lang="zh-CN" altLang="en-US" sz="1200" b="1" dirty="0"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latin typeface="Menlo" panose="020B0609030804020204" pitchFamily="49" charset="0"/>
              </a:rPr>
              <a:t>of</a:t>
            </a:r>
            <a:r>
              <a:rPr lang="zh-CN" altLang="en-US" sz="1200" b="1" dirty="0">
                <a:latin typeface="Menlo" panose="020B0609030804020204" pitchFamily="49" charset="0"/>
              </a:rPr>
              <a:t> </a:t>
            </a:r>
            <a:r>
              <a:rPr lang="en-US" altLang="zh-CN" sz="1200" b="1" dirty="0" err="1">
                <a:latin typeface="Menlo" panose="020B0609030804020204" pitchFamily="49" charset="0"/>
              </a:rPr>
              <a:t>printf</a:t>
            </a:r>
            <a:endParaRPr lang="en-US" altLang="zh-CN" sz="1200" b="1" dirty="0"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call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latin typeface="Menlo" panose="020B0609030804020204" pitchFamily="49" charset="0"/>
              </a:rPr>
              <a:t>Address</a:t>
            </a:r>
            <a:r>
              <a:rPr lang="zh-CN" altLang="en-US" sz="1200" b="1" dirty="0"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latin typeface="Menlo" panose="020B0609030804020204" pitchFamily="49" charset="0"/>
              </a:rPr>
              <a:t>of</a:t>
            </a:r>
            <a:r>
              <a:rPr lang="zh-CN" altLang="en-US" sz="1200" b="1" dirty="0"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latin typeface="Menlo" panose="020B0609030804020204" pitchFamily="49" charset="0"/>
              </a:rPr>
              <a:t>Max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8" name="右中括号 37">
            <a:extLst>
              <a:ext uri="{FF2B5EF4-FFF2-40B4-BE49-F238E27FC236}">
                <a16:creationId xmlns:a16="http://schemas.microsoft.com/office/drawing/2014/main" id="{82AE26D0-17EC-3345-932B-4737A6A42E1F}"/>
              </a:ext>
            </a:extLst>
          </p:cNvPr>
          <p:cNvSpPr/>
          <p:nvPr/>
        </p:nvSpPr>
        <p:spPr>
          <a:xfrm>
            <a:off x="6793578" y="1872150"/>
            <a:ext cx="78058" cy="5252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D8AE5E-6977-5C42-961D-8CB353B44536}"/>
              </a:ext>
            </a:extLst>
          </p:cNvPr>
          <p:cNvSpPr/>
          <p:nvPr/>
        </p:nvSpPr>
        <p:spPr>
          <a:xfrm>
            <a:off x="6871636" y="1996288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右中括号 39">
            <a:extLst>
              <a:ext uri="{FF2B5EF4-FFF2-40B4-BE49-F238E27FC236}">
                <a16:creationId xmlns:a16="http://schemas.microsoft.com/office/drawing/2014/main" id="{982A7CDC-EEDC-1540-8EE8-A2480F8EA814}"/>
              </a:ext>
            </a:extLst>
          </p:cNvPr>
          <p:cNvSpPr/>
          <p:nvPr/>
        </p:nvSpPr>
        <p:spPr>
          <a:xfrm>
            <a:off x="6793578" y="2435197"/>
            <a:ext cx="78058" cy="5252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3DFC6D9-97D9-A44B-A08C-706E12B1394E}"/>
              </a:ext>
            </a:extLst>
          </p:cNvPr>
          <p:cNvSpPr/>
          <p:nvPr/>
        </p:nvSpPr>
        <p:spPr>
          <a:xfrm>
            <a:off x="6871636" y="2559335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右中括号 43">
            <a:extLst>
              <a:ext uri="{FF2B5EF4-FFF2-40B4-BE49-F238E27FC236}">
                <a16:creationId xmlns:a16="http://schemas.microsoft.com/office/drawing/2014/main" id="{29FF6954-B951-C846-A444-69965F14F9F5}"/>
              </a:ext>
            </a:extLst>
          </p:cNvPr>
          <p:cNvSpPr/>
          <p:nvPr/>
        </p:nvSpPr>
        <p:spPr>
          <a:xfrm>
            <a:off x="6815776" y="3027300"/>
            <a:ext cx="45719" cy="10149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200AAD4-8D8D-3748-81D6-880DF72163E5}"/>
              </a:ext>
            </a:extLst>
          </p:cNvPr>
          <p:cNvSpPr/>
          <p:nvPr/>
        </p:nvSpPr>
        <p:spPr>
          <a:xfrm>
            <a:off x="6815776" y="3407741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main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右中括号 45">
            <a:extLst>
              <a:ext uri="{FF2B5EF4-FFF2-40B4-BE49-F238E27FC236}">
                <a16:creationId xmlns:a16="http://schemas.microsoft.com/office/drawing/2014/main" id="{9C7F85AE-0DDE-2343-93CE-920F5FE6D0F3}"/>
              </a:ext>
            </a:extLst>
          </p:cNvPr>
          <p:cNvSpPr/>
          <p:nvPr/>
        </p:nvSpPr>
        <p:spPr>
          <a:xfrm>
            <a:off x="6800554" y="4226901"/>
            <a:ext cx="78058" cy="5252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101823-6E1F-AF46-9D69-F31DF4C2D071}"/>
              </a:ext>
            </a:extLst>
          </p:cNvPr>
          <p:cNvSpPr/>
          <p:nvPr/>
        </p:nvSpPr>
        <p:spPr>
          <a:xfrm>
            <a:off x="6878612" y="4351039"/>
            <a:ext cx="1665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printf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函数的机器码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下箭头 47">
            <a:extLst>
              <a:ext uri="{FF2B5EF4-FFF2-40B4-BE49-F238E27FC236}">
                <a16:creationId xmlns:a16="http://schemas.microsoft.com/office/drawing/2014/main" id="{AF48FD48-5663-CC42-8C41-BB9E71CD0AB3}"/>
              </a:ext>
            </a:extLst>
          </p:cNvPr>
          <p:cNvSpPr/>
          <p:nvPr/>
        </p:nvSpPr>
        <p:spPr>
          <a:xfrm rot="16200000">
            <a:off x="3969109" y="1898488"/>
            <a:ext cx="557561" cy="72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>
            <a:extLst>
              <a:ext uri="{FF2B5EF4-FFF2-40B4-BE49-F238E27FC236}">
                <a16:creationId xmlns:a16="http://schemas.microsoft.com/office/drawing/2014/main" id="{3AFDBFD5-1372-BA4C-9DBA-64859CAB06E7}"/>
              </a:ext>
            </a:extLst>
          </p:cNvPr>
          <p:cNvSpPr/>
          <p:nvPr/>
        </p:nvSpPr>
        <p:spPr>
          <a:xfrm rot="16200000">
            <a:off x="3969108" y="3498461"/>
            <a:ext cx="557561" cy="72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下箭头 49">
            <a:extLst>
              <a:ext uri="{FF2B5EF4-FFF2-40B4-BE49-F238E27FC236}">
                <a16:creationId xmlns:a16="http://schemas.microsoft.com/office/drawing/2014/main" id="{D9A1201E-560C-7A42-B343-7E0F38DE5632}"/>
              </a:ext>
            </a:extLst>
          </p:cNvPr>
          <p:cNvSpPr/>
          <p:nvPr/>
        </p:nvSpPr>
        <p:spPr>
          <a:xfrm rot="16200000">
            <a:off x="3959072" y="5349478"/>
            <a:ext cx="557561" cy="72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273BD7-A764-484A-8234-815DB739C57A}"/>
              </a:ext>
            </a:extLst>
          </p:cNvPr>
          <p:cNvSpPr/>
          <p:nvPr/>
        </p:nvSpPr>
        <p:spPr>
          <a:xfrm>
            <a:off x="4611066" y="1491129"/>
            <a:ext cx="2076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2016990079.exe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7947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r>
              <a:rPr lang="en-US" altLang="zh-CN" dirty="0"/>
              <a:t>/</a:t>
            </a:r>
            <a:r>
              <a:rPr lang="zh-CN" altLang="en-US" dirty="0"/>
              <a:t>变量的作用域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B9B-BE07-451C-ABD7-96DE8B7987D1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74417" y="1202402"/>
            <a:ext cx="802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变量有效性的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代码区域，在哪里可以使用常量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8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F3C6335-4F90-A640-B85D-BB21BEC5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2" y="1725622"/>
            <a:ext cx="5576934" cy="3214938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4B20C8C5-90AF-014F-80CF-7AA292D4B4C0}"/>
              </a:ext>
            </a:extLst>
          </p:cNvPr>
          <p:cNvSpPr/>
          <p:nvPr/>
        </p:nvSpPr>
        <p:spPr>
          <a:xfrm>
            <a:off x="374417" y="4940560"/>
            <a:ext cx="8427980" cy="13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函数外部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定义的常量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变量，称为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全局常量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0" indent="-536575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函数内部或复合语句中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定义的常量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变量，称为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局部常量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lvl="0" indent="-536575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定义位置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区间结束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复合语句的结束）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9974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r>
              <a:rPr lang="en-US" altLang="zh-CN" dirty="0"/>
              <a:t>/</a:t>
            </a:r>
            <a:r>
              <a:rPr lang="zh-CN" altLang="en-US" dirty="0"/>
              <a:t>变量的作用域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B9B-BE07-451C-ABD7-96DE8B7987D1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61B86E-9424-6648-A88C-41CFFC8069F3}"/>
              </a:ext>
            </a:extLst>
          </p:cNvPr>
          <p:cNvSpPr/>
          <p:nvPr/>
        </p:nvSpPr>
        <p:spPr>
          <a:xfrm>
            <a:off x="189264" y="1205148"/>
            <a:ext cx="53199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iArray1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iArray1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iArray2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……………</a:t>
            </a:r>
            <a:endParaRPr lang="en-US" altLang="zh-CN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545AFB-C4AF-F24E-955E-E6C4F8B420DF}"/>
              </a:ext>
            </a:extLst>
          </p:cNvPr>
          <p:cNvSpPr/>
          <p:nvPr/>
        </p:nvSpPr>
        <p:spPr>
          <a:xfrm>
            <a:off x="7141365" y="2388796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iArray1</a:t>
            </a:r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BE8207-BFE9-F84A-976C-A901479DF613}"/>
              </a:ext>
            </a:extLst>
          </p:cNvPr>
          <p:cNvSpPr/>
          <p:nvPr/>
        </p:nvSpPr>
        <p:spPr>
          <a:xfrm>
            <a:off x="6098050" y="3119979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函数形参作用域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9F7367-C749-7243-864E-B73F2801A976}"/>
              </a:ext>
            </a:extLst>
          </p:cNvPr>
          <p:cNvSpPr/>
          <p:nvPr/>
        </p:nvSpPr>
        <p:spPr>
          <a:xfrm>
            <a:off x="7104567" y="3709161"/>
            <a:ext cx="938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err="1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48D316-6A16-8749-82F5-09A40EE56176}"/>
              </a:ext>
            </a:extLst>
          </p:cNvPr>
          <p:cNvSpPr/>
          <p:nvPr/>
        </p:nvSpPr>
        <p:spPr>
          <a:xfrm>
            <a:off x="5868331" y="3974933"/>
            <a:ext cx="938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A836DE-5904-B64D-8068-50477CB60CB4}"/>
              </a:ext>
            </a:extLst>
          </p:cNvPr>
          <p:cNvSpPr/>
          <p:nvPr/>
        </p:nvSpPr>
        <p:spPr>
          <a:xfrm>
            <a:off x="4534458" y="5868214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iArray2</a:t>
            </a:r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FFC88BA-6B52-B047-8FFC-DA7ECE6AA1C6}"/>
              </a:ext>
            </a:extLst>
          </p:cNvPr>
          <p:cNvGrpSpPr/>
          <p:nvPr/>
        </p:nvGrpSpPr>
        <p:grpSpPr>
          <a:xfrm>
            <a:off x="287774" y="2354506"/>
            <a:ext cx="8514623" cy="3929293"/>
            <a:chOff x="287774" y="2354506"/>
            <a:chExt cx="8514623" cy="3929293"/>
          </a:xfrm>
        </p:grpSpPr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8A05C703-F232-124C-8D2F-27CEE83CF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6705" y="2354506"/>
              <a:ext cx="6235692" cy="1672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ED19BA0-388F-5445-968D-E1E9C2F66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74" y="6261013"/>
              <a:ext cx="8493368" cy="22786"/>
            </a:xfrm>
            <a:prstGeom prst="line">
              <a:avLst/>
            </a:prstGeom>
            <a:ln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BE104C0F-04A5-E245-A848-1D049D258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142" y="2365899"/>
              <a:ext cx="21255" cy="38951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5FEC7C6-7F72-CA42-B702-42901B86F417}"/>
              </a:ext>
            </a:extLst>
          </p:cNvPr>
          <p:cNvGrpSpPr/>
          <p:nvPr/>
        </p:nvGrpSpPr>
        <p:grpSpPr>
          <a:xfrm>
            <a:off x="374418" y="3152988"/>
            <a:ext cx="8093024" cy="1929661"/>
            <a:chOff x="287774" y="2354506"/>
            <a:chExt cx="8514623" cy="3929293"/>
          </a:xfrm>
        </p:grpSpPr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49C31060-9945-1C48-88CD-EA350D624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025" y="2354506"/>
              <a:ext cx="4098372" cy="1099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BC76B125-10C8-2C44-9A0D-F29F6B095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74" y="6261013"/>
              <a:ext cx="8493368" cy="22786"/>
            </a:xfrm>
            <a:prstGeom prst="line">
              <a:avLst/>
            </a:prstGeom>
            <a:ln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2B7C9936-8149-E04B-BBBE-52027F5CC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142" y="2365899"/>
              <a:ext cx="21255" cy="38951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747646-DE64-A243-BB07-2D1886B21170}"/>
              </a:ext>
            </a:extLst>
          </p:cNvPr>
          <p:cNvGrpSpPr/>
          <p:nvPr/>
        </p:nvGrpSpPr>
        <p:grpSpPr>
          <a:xfrm>
            <a:off x="902970" y="3699613"/>
            <a:ext cx="7139675" cy="744471"/>
            <a:chOff x="-3196817" y="2354506"/>
            <a:chExt cx="11999214" cy="3906507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811ADE19-5099-BD49-A8DD-C23CC10A0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29" y="2354506"/>
              <a:ext cx="8493368" cy="2278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D742BA2C-6B34-AB47-92FE-3F658982F2C1}"/>
                </a:ext>
              </a:extLst>
            </p:cNvPr>
            <p:cNvCxnSpPr>
              <a:cxnSpLocks/>
            </p:cNvCxnSpPr>
            <p:nvPr/>
          </p:nvCxnSpPr>
          <p:spPr>
            <a:xfrm>
              <a:off x="-3196817" y="6261013"/>
              <a:ext cx="11977959" cy="0"/>
            </a:xfrm>
            <a:prstGeom prst="line">
              <a:avLst/>
            </a:prstGeom>
            <a:ln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2C98723E-C43C-1243-8987-01E51A83F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142" y="2365899"/>
              <a:ext cx="21255" cy="38951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C11097-1FA4-0947-A896-9F854D379C5C}"/>
              </a:ext>
            </a:extLst>
          </p:cNvPr>
          <p:cNvGrpSpPr/>
          <p:nvPr/>
        </p:nvGrpSpPr>
        <p:grpSpPr>
          <a:xfrm>
            <a:off x="902970" y="3959439"/>
            <a:ext cx="5966413" cy="484645"/>
            <a:chOff x="-3879674" y="2354506"/>
            <a:chExt cx="12682071" cy="3906507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E91E7EB9-B70C-B845-9E80-316F01B8E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98053" y="2354506"/>
              <a:ext cx="7604344" cy="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F999DBD4-AAF9-D64E-AB88-12169F872AD8}"/>
                </a:ext>
              </a:extLst>
            </p:cNvPr>
            <p:cNvCxnSpPr>
              <a:cxnSpLocks/>
            </p:cNvCxnSpPr>
            <p:nvPr/>
          </p:nvCxnSpPr>
          <p:spPr>
            <a:xfrm>
              <a:off x="-3879674" y="6261013"/>
              <a:ext cx="12660815" cy="0"/>
            </a:xfrm>
            <a:prstGeom prst="line">
              <a:avLst/>
            </a:prstGeom>
            <a:ln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92F7297B-6D24-404E-8BD8-284838F9C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142" y="2365899"/>
              <a:ext cx="21255" cy="38951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99A57BE-9645-3941-8DE4-8949D3E402E8}"/>
              </a:ext>
            </a:extLst>
          </p:cNvPr>
          <p:cNvGrpSpPr/>
          <p:nvPr/>
        </p:nvGrpSpPr>
        <p:grpSpPr>
          <a:xfrm>
            <a:off x="290947" y="5804475"/>
            <a:ext cx="5966413" cy="484645"/>
            <a:chOff x="-3879674" y="2354506"/>
            <a:chExt cx="12682071" cy="3906507"/>
          </a:xfrm>
        </p:grpSpPr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6A090A50-E64F-3848-AF7C-668ED07276A8}"/>
                </a:ext>
              </a:extLst>
            </p:cNvPr>
            <p:cNvCxnSpPr>
              <a:cxnSpLocks/>
            </p:cNvCxnSpPr>
            <p:nvPr/>
          </p:nvCxnSpPr>
          <p:spPr>
            <a:xfrm>
              <a:off x="1198053" y="2354506"/>
              <a:ext cx="7604344" cy="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E22888D1-52AE-4847-BA81-41DA6D951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879674" y="6126289"/>
              <a:ext cx="12682071" cy="134724"/>
            </a:xfrm>
            <a:prstGeom prst="line">
              <a:avLst/>
            </a:prstGeom>
            <a:ln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822BF325-6A27-FE43-8509-A9612013E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142" y="2365899"/>
              <a:ext cx="21255" cy="38951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675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r>
              <a:rPr lang="en-US" altLang="zh-CN" dirty="0"/>
              <a:t>/</a:t>
            </a:r>
            <a:r>
              <a:rPr lang="zh-CN" altLang="en-US" dirty="0"/>
              <a:t>变量的作用域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B9B-BE07-451C-ABD7-96DE8B7987D1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74418" y="1202402"/>
            <a:ext cx="8427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97088" indent="-2097088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重名与屏蔽：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相同作用域内标识符不能重名。不同作用域内可以重名，遵循“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小作用域屏蔽大作用域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”原则</a:t>
            </a:r>
            <a:endParaRPr lang="en-US" altLang="zh-CN" sz="28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3F6CF0-5669-024C-873F-3D29E6B599A9}"/>
              </a:ext>
            </a:extLst>
          </p:cNvPr>
          <p:cNvSpPr/>
          <p:nvPr/>
        </p:nvSpPr>
        <p:spPr>
          <a:xfrm>
            <a:off x="280705" y="203339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iMax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en-US" altLang="zh-C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iMax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24A069-C2A5-614A-96D0-24B2B710CC83}"/>
              </a:ext>
            </a:extLst>
          </p:cNvPr>
          <p:cNvGrpSpPr/>
          <p:nvPr/>
        </p:nvGrpSpPr>
        <p:grpSpPr>
          <a:xfrm>
            <a:off x="287774" y="2617471"/>
            <a:ext cx="8514623" cy="3666328"/>
            <a:chOff x="287774" y="2354507"/>
            <a:chExt cx="8514623" cy="3929292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BC297C1F-122F-294D-A938-C5C04DC18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5990" y="2354507"/>
              <a:ext cx="6596407" cy="1769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D42A5C3B-B199-764C-A3E3-28EC03392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74" y="6261013"/>
              <a:ext cx="8493368" cy="22786"/>
            </a:xfrm>
            <a:prstGeom prst="line">
              <a:avLst/>
            </a:prstGeom>
            <a:ln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A3DABEF-341E-164A-9045-E8C3C84E2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142" y="2365899"/>
              <a:ext cx="21255" cy="38951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7AE4A97-6B14-7B4D-A985-EC8FC629D721}"/>
              </a:ext>
            </a:extLst>
          </p:cNvPr>
          <p:cNvGrpSpPr/>
          <p:nvPr/>
        </p:nvGrpSpPr>
        <p:grpSpPr>
          <a:xfrm>
            <a:off x="341603" y="3958591"/>
            <a:ext cx="7388289" cy="929626"/>
            <a:chOff x="-180712" y="2354507"/>
            <a:chExt cx="8983109" cy="3906507"/>
          </a:xfrm>
        </p:grpSpPr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CB2089C2-E5BC-4847-A4DA-D01BA44F1926}"/>
                </a:ext>
              </a:extLst>
            </p:cNvPr>
            <p:cNvCxnSpPr>
              <a:cxnSpLocks/>
            </p:cNvCxnSpPr>
            <p:nvPr/>
          </p:nvCxnSpPr>
          <p:spPr>
            <a:xfrm>
              <a:off x="2631324" y="2354507"/>
              <a:ext cx="6171073" cy="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77B25702-780C-C340-BEAA-F2EFF5544A27}"/>
                </a:ext>
              </a:extLst>
            </p:cNvPr>
            <p:cNvCxnSpPr>
              <a:cxnSpLocks/>
            </p:cNvCxnSpPr>
            <p:nvPr/>
          </p:nvCxnSpPr>
          <p:spPr>
            <a:xfrm>
              <a:off x="-180712" y="6261014"/>
              <a:ext cx="8961854" cy="0"/>
            </a:xfrm>
            <a:prstGeom prst="line">
              <a:avLst/>
            </a:prstGeom>
            <a:ln>
              <a:solidFill>
                <a:srgbClr val="C0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52C2AF38-320E-BF45-8484-702E8813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142" y="2365899"/>
              <a:ext cx="21255" cy="38951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8B5E152-5B39-BD4C-BBD0-B520BFE431AC}"/>
              </a:ext>
            </a:extLst>
          </p:cNvPr>
          <p:cNvSpPr/>
          <p:nvPr/>
        </p:nvSpPr>
        <p:spPr>
          <a:xfrm>
            <a:off x="6910117" y="2663844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全局</a:t>
            </a:r>
            <a:r>
              <a:rPr lang="en-US" altLang="zh-CN" dirty="0" err="1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iMax</a:t>
            </a:r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52A4FF-B41A-7F46-B6AD-C89AFF52D371}"/>
              </a:ext>
            </a:extLst>
          </p:cNvPr>
          <p:cNvSpPr/>
          <p:nvPr/>
        </p:nvSpPr>
        <p:spPr>
          <a:xfrm>
            <a:off x="5881411" y="3988453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局部</a:t>
            </a:r>
            <a:r>
              <a:rPr lang="en-US" altLang="zh-CN" dirty="0" err="1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iMax</a:t>
            </a:r>
            <a:r>
              <a:rPr lang="zh-CN" altLang="en-US" dirty="0">
                <a:solidFill>
                  <a:srgbClr val="0F68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632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作用域规则</a:t>
            </a:r>
            <a:r>
              <a:rPr lang="zh-CN" altLang="en-US" dirty="0"/>
              <a:t>不仅仅应用于变量，还包括</a:t>
            </a:r>
            <a:r>
              <a:rPr lang="zh-CN" altLang="en-US" dirty="0">
                <a:solidFill>
                  <a:srgbClr val="C00000"/>
                </a:solidFill>
              </a:rPr>
              <a:t>其他实体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变量，包括基本类型变量、数组和指针变量以及结构体变量等</a:t>
            </a:r>
            <a:endParaRPr lang="en-US" altLang="zh-CN" dirty="0"/>
          </a:p>
          <a:p>
            <a:pPr lvl="1"/>
            <a:r>
              <a:rPr lang="zh-CN" altLang="en-US" dirty="0"/>
              <a:t>常量</a:t>
            </a:r>
            <a:endParaRPr lang="en-US" altLang="zh-CN" dirty="0"/>
          </a:p>
          <a:p>
            <a:pPr lvl="1"/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自定义数据类型，比如结构体类型、共用体类型。</a:t>
            </a:r>
            <a:endParaRPr lang="en-US" altLang="zh-CN" dirty="0"/>
          </a:p>
          <a:p>
            <a:r>
              <a:rPr lang="zh-CN" altLang="en-US" dirty="0"/>
              <a:t>作用域可以理解为程序中的一段区域</a:t>
            </a:r>
            <a:endParaRPr lang="en-US" altLang="zh-CN" dirty="0"/>
          </a:p>
          <a:p>
            <a:pPr lvl="1"/>
            <a:r>
              <a:rPr lang="zh-CN" altLang="en-US" dirty="0"/>
              <a:t>同一作用域，名字与实体一一对应</a:t>
            </a:r>
            <a:endParaRPr lang="en-US" altLang="zh-CN" dirty="0"/>
          </a:p>
          <a:p>
            <a:pPr lvl="1"/>
            <a:r>
              <a:rPr lang="zh-CN" altLang="en-US" dirty="0"/>
              <a:t>不同作用域，可以使用相同名字</a:t>
            </a:r>
            <a:endParaRPr lang="en-US" altLang="zh-CN" dirty="0"/>
          </a:p>
          <a:p>
            <a:r>
              <a:rPr lang="zh-CN" altLang="en-US" dirty="0"/>
              <a:t>作用域分类</a:t>
            </a:r>
            <a:endParaRPr lang="en-US" altLang="zh-CN" dirty="0"/>
          </a:p>
          <a:p>
            <a:pPr lvl="1"/>
            <a:r>
              <a:rPr lang="zh-CN" altLang="en-US" dirty="0"/>
              <a:t>文件作用域、函数作用域、块作用域、类型声明</a:t>
            </a:r>
            <a:r>
              <a:rPr lang="en-US" altLang="zh-CN" dirty="0"/>
              <a:t>/</a:t>
            </a:r>
            <a:r>
              <a:rPr lang="zh-CN" altLang="en-US" dirty="0"/>
              <a:t>定义作用域、函数原型作用域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  <a:r>
              <a:rPr lang="zh-CN" altLang="en-US" sz="2400" dirty="0">
                <a:solidFill>
                  <a:srgbClr val="FFFF00"/>
                </a:solidFill>
              </a:rPr>
              <a:t>：补充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76A-45C1-41F2-9073-AE1A4E2670D1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53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4094" y="1874491"/>
            <a:ext cx="808168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1488" lvl="1">
              <a:spcBef>
                <a:spcPts val="6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438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不同函数中可以使用相同名字的变量，它们代表不同的对象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不同栈帧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，互不干扰。</a:t>
            </a:r>
          </a:p>
          <a:p>
            <a:pPr marL="81438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主函数中定义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的变量也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只在主函数中有效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，而不因为在主函数中定义而在整个文件或程序中有效。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438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主函数不能使用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其他函数中定义的变量。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438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形式参数也是该函数的局部变量。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438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438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C99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中，可以在复合语句中定义变量，其作用域限于所在复合语句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  <a:r>
              <a:rPr lang="zh-CN" altLang="en-US" sz="2400" dirty="0">
                <a:solidFill>
                  <a:srgbClr val="FFFF00"/>
                </a:solidFill>
              </a:rPr>
              <a:t>：补充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041A-B2E7-4129-B12A-F8C1707BE160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687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r>
              <a:rPr lang="en-US" altLang="zh-CN" dirty="0"/>
              <a:t>/</a:t>
            </a:r>
            <a:r>
              <a:rPr lang="zh-CN" altLang="en-US" dirty="0"/>
              <a:t>变量的生命期</a:t>
            </a:r>
            <a:r>
              <a:rPr lang="zh-CN" altLang="en-US" sz="2400" dirty="0">
                <a:solidFill>
                  <a:srgbClr val="FFFF00"/>
                </a:solidFill>
              </a:rPr>
              <a:t>：静态与动态存储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691168"/>
          </a:xfrm>
        </p:spPr>
        <p:txBody>
          <a:bodyPr>
            <a:normAutofit/>
          </a:bodyPr>
          <a:lstStyle/>
          <a:p>
            <a:r>
              <a:rPr lang="zh-CN" altLang="en-US" dirty="0"/>
              <a:t>从值</a:t>
            </a:r>
            <a:r>
              <a:rPr lang="zh-CN" altLang="en-US" b="1" dirty="0">
                <a:solidFill>
                  <a:srgbClr val="C00000"/>
                </a:solidFill>
              </a:rPr>
              <a:t>存在的时间</a:t>
            </a:r>
            <a:r>
              <a:rPr lang="zh-CN" altLang="en-US" dirty="0"/>
              <a:t>角度</a:t>
            </a:r>
            <a:r>
              <a:rPr lang="en-US" altLang="zh-CN" dirty="0"/>
              <a:t>(</a:t>
            </a:r>
            <a:r>
              <a:rPr lang="zh-CN" altLang="en-US" dirty="0"/>
              <a:t>生命期</a:t>
            </a:r>
            <a:r>
              <a:rPr lang="en-US" altLang="zh-CN" dirty="0"/>
              <a:t>)</a:t>
            </a:r>
            <a:r>
              <a:rPr lang="zh-CN" altLang="en-US" dirty="0"/>
              <a:t>来分，又分为静态存储方式和动态存储方式。</a:t>
            </a:r>
            <a:endParaRPr lang="en-US" altLang="zh-CN" dirty="0"/>
          </a:p>
          <a:p>
            <a:pPr lvl="1"/>
            <a:r>
              <a:rPr lang="zh-CN" altLang="en-US" dirty="0"/>
              <a:t>静态存储：程序运行就开辟（</a:t>
            </a:r>
            <a:r>
              <a:rPr lang="en-US" altLang="zh-CN" dirty="0"/>
              <a:t>main</a:t>
            </a:r>
            <a:r>
              <a:rPr lang="zh-CN" altLang="en-US" dirty="0"/>
              <a:t>函数执行之前），程序运行结束才销毁</a:t>
            </a:r>
          </a:p>
          <a:p>
            <a:pPr lvl="1"/>
            <a:r>
              <a:rPr lang="zh-CN" altLang="en-US" dirty="0"/>
              <a:t>动态存储：暂时认为函数运行才开辟，函数运行结束就销毁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A473-8D53-418D-8B60-A9759307FA6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4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6719" y="1362959"/>
            <a:ext cx="4713234" cy="2206741"/>
          </a:xfrm>
        </p:spPr>
        <p:txBody>
          <a:bodyPr>
            <a:normAutofit/>
          </a:bodyPr>
          <a:lstStyle/>
          <a:p>
            <a:r>
              <a:rPr lang="zh-CN" altLang="en-US" dirty="0"/>
              <a:t>函数定义包括</a:t>
            </a:r>
            <a:r>
              <a:rPr lang="zh-CN" altLang="en-US" dirty="0">
                <a:solidFill>
                  <a:srgbClr val="C00000"/>
                </a:solidFill>
              </a:rPr>
              <a:t>四大要素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确定返回值类型</a:t>
            </a:r>
            <a:endParaRPr lang="en-US" altLang="zh-CN" dirty="0"/>
          </a:p>
          <a:p>
            <a:pPr lvl="1"/>
            <a:r>
              <a:rPr lang="zh-CN" altLang="en-US" dirty="0"/>
              <a:t>确定函数名</a:t>
            </a:r>
            <a:endParaRPr lang="en-US" altLang="zh-CN" dirty="0"/>
          </a:p>
          <a:p>
            <a:pPr lvl="1"/>
            <a:r>
              <a:rPr lang="zh-CN" altLang="en-US" dirty="0"/>
              <a:t>确定形式参数列表</a:t>
            </a:r>
            <a:endParaRPr lang="en-US" altLang="zh-CN" dirty="0"/>
          </a:p>
          <a:p>
            <a:pPr lvl="1"/>
            <a:r>
              <a:rPr lang="zh-CN" altLang="en-US" dirty="0"/>
              <a:t>编写函数体代码</a:t>
            </a:r>
            <a:endParaRPr lang="en-US" altLang="zh-C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：要素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374417" y="3608177"/>
            <a:ext cx="8724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函数名、形式参数列表、返回值类型组成的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，也称为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函数接口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一组适合应用程序开发的函数接口统称为应用程序接口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84B496-3C55-AF49-8D56-A4E573C52D8B}"/>
              </a:ext>
            </a:extLst>
          </p:cNvPr>
          <p:cNvSpPr/>
          <p:nvPr/>
        </p:nvSpPr>
        <p:spPr>
          <a:xfrm>
            <a:off x="3676263" y="2034890"/>
            <a:ext cx="24929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函数声明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也叫函数头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仅表示存在性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不管具体实现 </a:t>
            </a:r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F7D4AC9-8462-3A40-9B9E-F9858AF72D2B}"/>
              </a:ext>
            </a:extLst>
          </p:cNvPr>
          <p:cNvSpPr/>
          <p:nvPr/>
        </p:nvSpPr>
        <p:spPr>
          <a:xfrm>
            <a:off x="3405673" y="1987672"/>
            <a:ext cx="251927" cy="9981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A33C202C-DC2C-304E-B218-944E5F776122}"/>
              </a:ext>
            </a:extLst>
          </p:cNvPr>
          <p:cNvSpPr/>
          <p:nvPr/>
        </p:nvSpPr>
        <p:spPr>
          <a:xfrm>
            <a:off x="6093092" y="2016229"/>
            <a:ext cx="251927" cy="12687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8D09E-818C-CF46-97E4-B706F24D76BD}"/>
              </a:ext>
            </a:extLst>
          </p:cNvPr>
          <p:cNvSpPr/>
          <p:nvPr/>
        </p:nvSpPr>
        <p:spPr>
          <a:xfrm>
            <a:off x="6345019" y="2339465"/>
            <a:ext cx="2561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存在性且要有具体实现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20E9D9-27CA-B34B-B527-25065D6AFDEC}"/>
              </a:ext>
            </a:extLst>
          </p:cNvPr>
          <p:cNvSpPr/>
          <p:nvPr/>
        </p:nvSpPr>
        <p:spPr>
          <a:xfrm>
            <a:off x="1389733" y="4607894"/>
            <a:ext cx="66933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DataType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FunctionName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ParameterList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31899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变量和函数可以指定</a:t>
            </a:r>
            <a:r>
              <a:rPr lang="zh-CN" altLang="en-US" sz="2600" b="1" dirty="0">
                <a:solidFill>
                  <a:srgbClr val="C00000"/>
                </a:solidFill>
              </a:rPr>
              <a:t>存储类别</a:t>
            </a:r>
            <a:r>
              <a:rPr lang="zh-CN" altLang="en-US" sz="2600" dirty="0"/>
              <a:t>，标识数据在内存中存储的方式</a:t>
            </a:r>
            <a:r>
              <a:rPr lang="en-US" altLang="zh-CN" sz="2600" dirty="0"/>
              <a:t>(</a:t>
            </a:r>
            <a:r>
              <a:rPr lang="zh-CN" altLang="en-US" sz="2600" dirty="0"/>
              <a:t>静态与动态</a:t>
            </a:r>
            <a:r>
              <a:rPr lang="en-US" altLang="zh-CN" sz="2600" dirty="0"/>
              <a:t>)</a:t>
            </a:r>
            <a:r>
              <a:rPr lang="zh-CN" altLang="en-US" sz="2600" dirty="0"/>
              <a:t>。</a:t>
            </a:r>
          </a:p>
          <a:p>
            <a:pPr eaLnBrk="1" hangingPunct="1"/>
            <a:r>
              <a:rPr lang="zh-CN" altLang="en-US" sz="2600" dirty="0"/>
              <a:t>存储类别包含（考虑进度和基础，只讲了一部分）：</a:t>
            </a:r>
            <a:endParaRPr lang="en-US" altLang="zh-CN" sz="2600" dirty="0"/>
          </a:p>
          <a:p>
            <a:pPr lvl="1"/>
            <a:r>
              <a:rPr lang="zh-CN" altLang="en-US" sz="2200" dirty="0"/>
              <a:t>自动的</a:t>
            </a:r>
            <a:r>
              <a:rPr lang="en-US" altLang="zh-CN" sz="2200" dirty="0"/>
              <a:t>(auto)</a:t>
            </a:r>
          </a:p>
          <a:p>
            <a:pPr lvl="1"/>
            <a:r>
              <a:rPr lang="zh-CN" altLang="en-US" sz="2200" dirty="0"/>
              <a:t>静态的</a:t>
            </a:r>
            <a:r>
              <a:rPr lang="en-US" altLang="zh-CN" sz="2200" dirty="0"/>
              <a:t>(static)</a:t>
            </a:r>
          </a:p>
          <a:p>
            <a:pPr lvl="1"/>
            <a:r>
              <a:rPr lang="zh-CN" altLang="en-US" sz="2200" dirty="0"/>
              <a:t>外部的</a:t>
            </a:r>
            <a:r>
              <a:rPr lang="en-US" altLang="zh-CN" sz="2200" dirty="0"/>
              <a:t>(extern)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存储类别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45EB-B744-4A25-A3E0-78495965639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657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默认情况下，函数或复合语句中的变量</a:t>
            </a:r>
            <a:r>
              <a:rPr lang="en-US" altLang="zh-CN" dirty="0"/>
              <a:t>(</a:t>
            </a:r>
            <a:r>
              <a:rPr lang="zh-CN" altLang="en-US" dirty="0"/>
              <a:t>包含局部变量和形参</a:t>
            </a:r>
            <a:r>
              <a:rPr lang="en-US" altLang="zh-CN" dirty="0"/>
              <a:t>)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C00000"/>
                </a:solidFill>
              </a:rPr>
              <a:t>自动对象</a:t>
            </a:r>
            <a:r>
              <a:rPr lang="zh-CN" altLang="en-US" dirty="0"/>
              <a:t>，其存储方式是动态存储。</a:t>
            </a:r>
            <a:endParaRPr lang="en-US" altLang="zh-CN" dirty="0"/>
          </a:p>
          <a:p>
            <a:r>
              <a:rPr lang="zh-CN" altLang="en-US" dirty="0"/>
              <a:t>自动对象进入</a:t>
            </a:r>
            <a:r>
              <a:rPr lang="zh-CN" altLang="en-US" b="1" dirty="0">
                <a:solidFill>
                  <a:srgbClr val="C00000"/>
                </a:solidFill>
              </a:rPr>
              <a:t>函数时分配空间，结束函数时释放空间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1" indent="-536575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自动变量用关键字</a:t>
            </a:r>
            <a:r>
              <a:rPr lang="en-US" altLang="zh-CN" sz="2400" dirty="0">
                <a:solidFill>
                  <a:srgbClr val="C00000"/>
                </a:solidFill>
              </a:rPr>
              <a:t>auto</a:t>
            </a:r>
            <a:r>
              <a:rPr lang="zh-CN" altLang="en-US" sz="2400" dirty="0">
                <a:latin typeface="宋体" panose="02010600030101010101" pitchFamily="2" charset="-122"/>
              </a:rPr>
              <a:t>作存储类别的声明，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可以省略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存储类别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 auto</a:t>
            </a:r>
            <a:r>
              <a:rPr lang="zh-CN" altLang="en-US" sz="2400" dirty="0">
                <a:solidFill>
                  <a:srgbClr val="FFFF00"/>
                </a:solidFill>
              </a:rPr>
              <a:t>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923017" y="3429000"/>
            <a:ext cx="7858125" cy="19851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例如：</a:t>
            </a:r>
          </a:p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F68A0"/>
                </a:solidFill>
                <a:latin typeface="Menlo" panose="020B0609030804020204" pitchFamily="49" charset="0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a)  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/*</a:t>
            </a:r>
            <a:r>
              <a:rPr lang="zh-CN" altLang="en-US" sz="2000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f</a:t>
            </a:r>
            <a:r>
              <a:rPr lang="zh-CN" altLang="en-US" sz="2000" dirty="0">
                <a:solidFill>
                  <a:srgbClr val="007400"/>
                </a:solidFill>
                <a:latin typeface="Menlo" panose="020B0609030804020204" pitchFamily="49" charset="0"/>
              </a:rPr>
              <a:t>函数，ａ为形参*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auto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c =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/*</a:t>
            </a:r>
            <a:r>
              <a:rPr lang="zh-CN" altLang="en-US" sz="2000" dirty="0">
                <a:solidFill>
                  <a:srgbClr val="007400"/>
                </a:solidFill>
                <a:latin typeface="Menlo" panose="020B0609030804020204" pitchFamily="49" charset="0"/>
              </a:rPr>
              <a:t>定义ｂ、ｃ为自动变量*</a:t>
            </a:r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915C-3C1F-4C52-80C8-74FDA6079BC1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A32994-3243-C64C-A381-90F08467EE81}"/>
              </a:ext>
            </a:extLst>
          </p:cNvPr>
          <p:cNvSpPr/>
          <p:nvPr/>
        </p:nvSpPr>
        <p:spPr>
          <a:xfrm>
            <a:off x="1470561" y="5865867"/>
            <a:ext cx="6830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定义位置 优先于 存储类别关键字，决定生存周期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当函数中的局部变量的值在函数调用结束后不消失而保留原值时，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rgbClr val="C00000"/>
                </a:solidFill>
              </a:rPr>
              <a:t>局部对象</a:t>
            </a:r>
            <a:r>
              <a:rPr lang="zh-CN" altLang="en-US" dirty="0"/>
              <a:t>的前面加上</a:t>
            </a:r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/>
              <a:t>存储类别修饰，用来指明对象是</a:t>
            </a:r>
            <a:r>
              <a:rPr lang="zh-CN" altLang="en-US" b="1" dirty="0">
                <a:solidFill>
                  <a:srgbClr val="C00000"/>
                </a:solidFill>
              </a:rPr>
              <a:t>静态局部对象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静态局部对象与全局对象一样是按</a:t>
            </a:r>
            <a:r>
              <a:rPr lang="zh-CN" altLang="en-US" b="1" dirty="0">
                <a:solidFill>
                  <a:srgbClr val="C00000"/>
                </a:solidFill>
              </a:rPr>
              <a:t>静态存储处理</a:t>
            </a:r>
            <a:r>
              <a:rPr lang="zh-CN" altLang="en-US" dirty="0"/>
              <a:t>的，即它的生命期与程序运行期相同，所以静态局部对象可以将其值一致</a:t>
            </a:r>
            <a:r>
              <a:rPr lang="zh-CN" altLang="en-US" b="1" dirty="0">
                <a:solidFill>
                  <a:srgbClr val="C00000"/>
                </a:solidFill>
              </a:rPr>
              <a:t>保持到程序结束</a:t>
            </a:r>
            <a:r>
              <a:rPr lang="zh-CN" altLang="en-US" dirty="0"/>
              <a:t>，或者下次修改时。 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储类别</a:t>
            </a:r>
            <a:r>
              <a:rPr lang="zh-CN" altLang="en-US" sz="2400" dirty="0">
                <a:solidFill>
                  <a:srgbClr val="FFFF00"/>
                </a:solidFill>
              </a:rPr>
              <a:t>：局部</a:t>
            </a:r>
            <a:r>
              <a:rPr lang="en-US" altLang="zh-CN" sz="2400" dirty="0">
                <a:solidFill>
                  <a:srgbClr val="FFFF00"/>
                </a:solidFill>
              </a:rPr>
              <a:t>static</a:t>
            </a:r>
            <a:r>
              <a:rPr lang="zh-CN" altLang="en-US" sz="2400" dirty="0">
                <a:solidFill>
                  <a:srgbClr val="FFFF00"/>
                </a:solidFill>
              </a:rPr>
              <a:t>变量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22662" y="4909101"/>
            <a:ext cx="8058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9413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当一个函数会多次调用又希望将它的某些对象的值保持住时，就应该使用局部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9413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对象属于持久占有存储空间，所以谨慎和适度使用。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E28-4192-46AA-A135-60E0D2F0BC70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557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存储类别</a:t>
            </a:r>
            <a:r>
              <a:rPr lang="zh-CN" altLang="en-US" sz="2400" dirty="0">
                <a:solidFill>
                  <a:srgbClr val="FFFF00"/>
                </a:solidFill>
              </a:rPr>
              <a:t>：局部</a:t>
            </a:r>
            <a:r>
              <a:rPr lang="en-US" altLang="zh-CN" sz="2400" dirty="0">
                <a:solidFill>
                  <a:srgbClr val="FFFF00"/>
                </a:solidFill>
              </a:rPr>
              <a:t>static</a:t>
            </a:r>
            <a:r>
              <a:rPr lang="zh-CN" altLang="en-US" sz="2400" dirty="0">
                <a:solidFill>
                  <a:srgbClr val="FFFF00"/>
                </a:solidFill>
              </a:rPr>
              <a:t>变量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ED4-C7A4-4558-AEE8-64E3E606DBA3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8916" y="1948892"/>
            <a:ext cx="6456273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CounterInc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初始化只执行一次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Count++;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CounterInc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109BAA-B9B8-954D-88E2-699A1A8008BF}"/>
              </a:ext>
            </a:extLst>
          </p:cNvPr>
          <p:cNvSpPr/>
          <p:nvPr/>
        </p:nvSpPr>
        <p:spPr>
          <a:xfrm>
            <a:off x="7933717" y="2590260"/>
            <a:ext cx="868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3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4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5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6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7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8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9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10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319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生命期不同：</a:t>
            </a:r>
            <a:endParaRPr lang="en-US" altLang="zh-CN" dirty="0"/>
          </a:p>
          <a:p>
            <a:pPr lvl="1"/>
            <a:r>
              <a:rPr lang="zh-CN" altLang="en-US" dirty="0"/>
              <a:t>局部</a:t>
            </a:r>
            <a:r>
              <a:rPr lang="en-US" altLang="zh-CN" dirty="0"/>
              <a:t>static</a:t>
            </a:r>
            <a:r>
              <a:rPr lang="zh-CN" altLang="en-US" dirty="0"/>
              <a:t>变量，有程序生存期。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变量，栈帧，函数调用开辟，调用结束后即释放。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初始化：</a:t>
            </a:r>
            <a:endParaRPr lang="en-US" altLang="zh-CN" dirty="0"/>
          </a:p>
          <a:p>
            <a:pPr lvl="1"/>
            <a:r>
              <a:rPr lang="zh-CN" altLang="en-US" dirty="0"/>
              <a:t>局部</a:t>
            </a:r>
            <a:r>
              <a:rPr lang="en-US" altLang="zh-CN" dirty="0"/>
              <a:t>static</a:t>
            </a:r>
            <a:r>
              <a:rPr lang="zh-CN" altLang="en-US" dirty="0"/>
              <a:t>变量，在编译时赋初值的，即只初始化一次。尽管初始化代码写在函数内，但每次函数调用时都不会初始化，而是是保留上次函数调用结束时的值。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变量，每次函数调用时才初始化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存储类别</a:t>
            </a:r>
            <a:r>
              <a:rPr lang="zh-CN" altLang="en-US" sz="2400" dirty="0">
                <a:solidFill>
                  <a:srgbClr val="FFFF00"/>
                </a:solidFill>
              </a:rPr>
              <a:t>：局部</a:t>
            </a:r>
            <a:r>
              <a:rPr lang="en-US" altLang="zh-CN" sz="2400" dirty="0">
                <a:solidFill>
                  <a:srgbClr val="FFFF00"/>
                </a:solidFill>
              </a:rPr>
              <a:t>static</a:t>
            </a:r>
            <a:r>
              <a:rPr lang="zh-CN" altLang="en-US" sz="2400" dirty="0">
                <a:solidFill>
                  <a:srgbClr val="FFFF00"/>
                </a:solidFill>
              </a:rPr>
              <a:t>变量 </a:t>
            </a:r>
            <a:r>
              <a:rPr lang="en-US" altLang="zh-CN" sz="2400" dirty="0">
                <a:solidFill>
                  <a:srgbClr val="FFFF00"/>
                </a:solidFill>
              </a:rPr>
              <a:t>vs. auto</a:t>
            </a:r>
            <a:r>
              <a:rPr lang="zh-CN" altLang="en-US" sz="2400" dirty="0">
                <a:solidFill>
                  <a:srgbClr val="FFFF00"/>
                </a:solidFill>
              </a:rPr>
              <a:t>变量</a:t>
            </a:r>
            <a:endParaRPr lang="zh-CN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9C1-5D3C-48B8-9013-D980FC3E353F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820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6575" lvl="1" indent="-536575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作用域不同</a:t>
            </a:r>
            <a:endParaRPr lang="en-US" altLang="zh-CN" sz="2400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局部</a:t>
            </a:r>
            <a:r>
              <a:rPr lang="en-US" altLang="zh-CN" b="1" dirty="0">
                <a:solidFill>
                  <a:srgbClr val="C00000"/>
                </a:solidFill>
              </a:rPr>
              <a:t>static</a:t>
            </a:r>
            <a:r>
              <a:rPr lang="zh-CN" altLang="en-US" b="1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，不可在其他函数中使用。</a:t>
            </a:r>
            <a:r>
              <a:rPr lang="zh-CN" altLang="en-US" b="1" dirty="0">
                <a:solidFill>
                  <a:srgbClr val="C00000"/>
                </a:solidFill>
              </a:rPr>
              <a:t>作用域是函数作用域或者块作用域</a:t>
            </a:r>
            <a:r>
              <a:rPr lang="zh-CN" altLang="en-US" dirty="0"/>
              <a:t>，即它只能在局部区域内使用。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全局变量</a:t>
            </a:r>
            <a:r>
              <a:rPr lang="zh-CN" altLang="en-US" dirty="0"/>
              <a:t>，作用域是定义点至文件结果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b="1" dirty="0">
                <a:solidFill>
                  <a:srgbClr val="C00000"/>
                </a:solidFill>
              </a:rPr>
              <a:t>static</a:t>
            </a:r>
            <a:r>
              <a:rPr lang="zh-CN" altLang="en-US" dirty="0"/>
              <a:t>修饰词意义不同</a:t>
            </a:r>
            <a:endParaRPr lang="en-US" altLang="zh-CN" dirty="0"/>
          </a:p>
          <a:p>
            <a:pPr lvl="1"/>
            <a:r>
              <a:rPr kumimoji="1" lang="zh-CN" altLang="en-US" b="1" dirty="0"/>
              <a:t>局部</a:t>
            </a:r>
            <a:r>
              <a:rPr kumimoji="1" lang="en-US" altLang="zh-CN" b="1" dirty="0"/>
              <a:t>static</a:t>
            </a:r>
            <a:r>
              <a:rPr kumimoji="1" lang="zh-CN" altLang="en-US" b="1" dirty="0"/>
              <a:t>变量</a:t>
            </a:r>
            <a:r>
              <a:rPr kumimoji="1" lang="zh-CN" altLang="en-US" dirty="0"/>
              <a:t>来说，</a:t>
            </a:r>
            <a:r>
              <a:rPr kumimoji="1" lang="en-US" altLang="zh-CN" b="1" dirty="0"/>
              <a:t>static</a:t>
            </a:r>
            <a:r>
              <a:rPr kumimoji="1" lang="zh-CN" altLang="en-US" b="1" dirty="0"/>
              <a:t>改变的是生命期，不改变作用域</a:t>
            </a:r>
            <a:r>
              <a:rPr kumimoji="1" lang="zh-CN" altLang="en-US" dirty="0"/>
              <a:t>。它使变量获得与程序相同的生命期，但作用域依然是函数内。</a:t>
            </a:r>
          </a:p>
          <a:p>
            <a:pPr lvl="1"/>
            <a:r>
              <a:rPr lang="zh-CN" altLang="en-US" b="1" dirty="0"/>
              <a:t>对全局对象来说</a:t>
            </a:r>
            <a:r>
              <a:rPr lang="zh-CN" altLang="en-US" dirty="0"/>
              <a:t>，</a:t>
            </a:r>
            <a:r>
              <a:rPr lang="en-US" altLang="zh-CN" b="1" dirty="0"/>
              <a:t>static</a:t>
            </a:r>
            <a:r>
              <a:rPr lang="zh-CN" altLang="en-US" b="1" dirty="0"/>
              <a:t>改变作用域，不改变生命期。</a:t>
            </a:r>
            <a:r>
              <a:rPr lang="en-US" altLang="zh-CN" dirty="0"/>
              <a:t>static</a:t>
            </a:r>
            <a:r>
              <a:rPr lang="zh-CN" altLang="en-US" dirty="0"/>
              <a:t>是私有的意思，将全局对象的作用域限定在所处的源文件中</a:t>
            </a:r>
            <a:r>
              <a:rPr lang="zh-CN" altLang="en-US" dirty="0">
                <a:solidFill>
                  <a:srgbClr val="C00000"/>
                </a:solidFill>
              </a:rPr>
              <a:t>（其他文件不可见）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变量存储类别</a:t>
            </a:r>
            <a:r>
              <a:rPr lang="zh-CN" altLang="en-US" sz="2400" dirty="0">
                <a:solidFill>
                  <a:srgbClr val="FFFF00"/>
                </a:solidFill>
              </a:rPr>
              <a:t>：局部</a:t>
            </a:r>
            <a:r>
              <a:rPr lang="en-US" altLang="zh-CN" sz="2400" dirty="0">
                <a:solidFill>
                  <a:srgbClr val="FFFF00"/>
                </a:solidFill>
              </a:rPr>
              <a:t>static</a:t>
            </a:r>
            <a:r>
              <a:rPr lang="zh-CN" altLang="en-US" sz="2400" dirty="0">
                <a:solidFill>
                  <a:srgbClr val="FFFF00"/>
                </a:solidFill>
              </a:rPr>
              <a:t>变量 </a:t>
            </a:r>
            <a:r>
              <a:rPr lang="en-US" altLang="zh-CN" sz="2400" dirty="0">
                <a:solidFill>
                  <a:srgbClr val="FFFF00"/>
                </a:solidFill>
              </a:rPr>
              <a:t>vs. </a:t>
            </a:r>
            <a:r>
              <a:rPr lang="zh-CN" altLang="en-US" sz="2400" dirty="0">
                <a:solidFill>
                  <a:srgbClr val="FFFF00"/>
                </a:solidFill>
              </a:rPr>
              <a:t>全局变量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5820-DB2D-4F89-8EA5-8B07A773C06E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D95D41-AC2F-664C-AE4D-51B3F05A6A13}"/>
              </a:ext>
            </a:extLst>
          </p:cNvPr>
          <p:cNvSpPr/>
          <p:nvPr/>
        </p:nvSpPr>
        <p:spPr>
          <a:xfrm>
            <a:off x="1470561" y="5834020"/>
            <a:ext cx="6830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定义位置 优先于 存储类别关键字，决定生存周期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991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变量存储类别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extern</a:t>
            </a:r>
            <a:r>
              <a:rPr lang="zh-CN" altLang="en-US" sz="2400" dirty="0">
                <a:solidFill>
                  <a:srgbClr val="FFFF00"/>
                </a:solidFill>
              </a:rPr>
              <a:t>变量修饰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有时要用</a:t>
            </a:r>
            <a:r>
              <a:rPr kumimoji="1" lang="zh-CN" altLang="en-US" b="1" dirty="0">
                <a:solidFill>
                  <a:srgbClr val="C00000"/>
                </a:solidFill>
              </a:rPr>
              <a:t>扩展变量的作用域</a:t>
            </a:r>
            <a:r>
              <a:rPr kumimoji="1" lang="zh-CN" altLang="en-US" dirty="0"/>
              <a:t>（文件内或文件外），可以采用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来</a:t>
            </a:r>
            <a:r>
              <a:rPr kumimoji="1" lang="zh-CN" altLang="en-US" b="1" dirty="0">
                <a:solidFill>
                  <a:srgbClr val="C00000"/>
                </a:solidFill>
              </a:rPr>
              <a:t>声明（声明、声明、声明，重要的事情说三遍）</a:t>
            </a:r>
            <a:r>
              <a:rPr kumimoji="1" lang="zh-CN" altLang="en-US" dirty="0"/>
              <a:t>外部变量</a:t>
            </a:r>
          </a:p>
          <a:p>
            <a:r>
              <a:rPr kumimoji="1" lang="zh-CN" altLang="en-US" dirty="0"/>
              <a:t>外部变量的“外部”是相对的，是别的文件（或作用域）的全局变量，它的</a:t>
            </a:r>
            <a:r>
              <a:rPr kumimoji="1" lang="zh-CN" altLang="en-US" b="1" dirty="0">
                <a:solidFill>
                  <a:srgbClr val="C00000"/>
                </a:solidFill>
              </a:rPr>
              <a:t>作用域是从变量的</a:t>
            </a:r>
            <a:r>
              <a:rPr kumimoji="1" lang="en-US" altLang="zh-CN" b="1" dirty="0">
                <a:solidFill>
                  <a:srgbClr val="C00000"/>
                </a:solidFill>
              </a:rPr>
              <a:t>extern</a:t>
            </a:r>
            <a:r>
              <a:rPr kumimoji="1" lang="zh-CN" altLang="en-US" b="1" dirty="0">
                <a:solidFill>
                  <a:srgbClr val="C00000"/>
                </a:solidFill>
              </a:rPr>
              <a:t>声明处开始，到本程序文件的末尾。</a:t>
            </a:r>
          </a:p>
          <a:p>
            <a:r>
              <a:rPr kumimoji="1" lang="zh-CN" altLang="en-US" dirty="0"/>
              <a:t>在此作用域内，全局变量可以为程序中各个函数所引用。</a:t>
            </a:r>
          </a:p>
          <a:p>
            <a:r>
              <a:rPr kumimoji="1" lang="zh-CN" altLang="en-US" dirty="0"/>
              <a:t>编译时将外部变量分配在</a:t>
            </a:r>
            <a:r>
              <a:rPr kumimoji="1" lang="zh-CN" altLang="en-US" b="1" dirty="0">
                <a:solidFill>
                  <a:srgbClr val="C00000"/>
                </a:solidFill>
              </a:rPr>
              <a:t>静态存储区</a:t>
            </a:r>
            <a:r>
              <a:rPr kumimoji="1"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F747-9635-472B-9D51-119D04C86841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76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情形</a:t>
            </a:r>
            <a:r>
              <a:rPr lang="en-US" altLang="zh-CN" dirty="0"/>
              <a:t>1</a:t>
            </a:r>
            <a:r>
              <a:rPr lang="zh-CN" altLang="en-US" dirty="0"/>
              <a:t>：同一文件内的作用域扩展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存储类别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extern</a:t>
            </a:r>
            <a:r>
              <a:rPr lang="zh-CN" altLang="en-US" sz="2400" dirty="0">
                <a:solidFill>
                  <a:srgbClr val="FFFF00"/>
                </a:solidFill>
              </a:rPr>
              <a:t>扩展作用域</a:t>
            </a:r>
            <a:endParaRPr lang="zh-CN" altLang="en-US" dirty="0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719909" y="1894480"/>
            <a:ext cx="8046720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声明（不是定义哦）使用一个外部的（非当前语句所处的作用域）整型变量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将外部的变量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的作用域扩展到当前作用域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声明（不是定义哦）使用一个外部的（非当前语句所处的作用域）整型变量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将外部的变量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的作用域扩展到当前作用域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外部变量声明*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声明（不是定义哦）使用一个外部的（非当前语句所处的作用域）函数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max(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将外部的函数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max(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的作用域扩展到当前作用域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max(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之后，外部变量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函数已满足：先声明后调用的要求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=-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 &gt; y ? x : 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0F88-4BA0-4EC0-9B2E-B9B2586D6EC0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6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情形</a:t>
            </a:r>
            <a:r>
              <a:rPr lang="en-US" altLang="zh-CN" dirty="0"/>
              <a:t>2</a:t>
            </a:r>
            <a:r>
              <a:rPr lang="zh-CN" altLang="en-US" dirty="0"/>
              <a:t>：跨文件作用于扩展</a:t>
            </a:r>
          </a:p>
          <a:p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存储类别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extern</a:t>
            </a:r>
            <a:r>
              <a:rPr lang="zh-CN" altLang="en-US" sz="2400" dirty="0">
                <a:solidFill>
                  <a:srgbClr val="FFFF00"/>
                </a:solidFill>
              </a:rPr>
              <a:t>扩展作用域</a:t>
            </a:r>
            <a:endParaRPr lang="zh-CN" altLang="en-US" dirty="0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982832" y="2246533"/>
            <a:ext cx="4790268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这里是定义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3F6E74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1004087" y="4864115"/>
            <a:ext cx="7798310" cy="1374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 b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仅仅是声明将使用一个外部的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 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，将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的作用域扩展到当前文件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PrintA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en-US" altLang="zh-C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8248" y="1913223"/>
            <a:ext cx="748923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file1.c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2832" y="4515302"/>
            <a:ext cx="748923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file2.c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E5F5-C7E4-40F4-AB2B-86C47CF0AF19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7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 animBg="1"/>
      <p:bldP spid="25498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存储类别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extern</a:t>
            </a:r>
            <a:r>
              <a:rPr lang="zh-CN" altLang="en-US" sz="2400" dirty="0">
                <a:solidFill>
                  <a:srgbClr val="FFFF00"/>
                </a:solidFill>
              </a:rPr>
              <a:t>扩展作用域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142389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特别地，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全局对象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不可</a:t>
            </a:r>
            <a:r>
              <a:rPr lang="zh-CN" altLang="en-US" dirty="0">
                <a:latin typeface="Times New Roman" panose="02020603050405020304" pitchFamily="18" charset="0"/>
              </a:rPr>
              <a:t>在当前文件的其他位置，或其他文件中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被声明为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extern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意味着“私有</a:t>
            </a:r>
            <a:r>
              <a:rPr lang="zh-CN" altLang="en-US" dirty="0">
                <a:latin typeface="Times New Roman" panose="02020603050405020304" pitchFamily="18" charset="0"/>
              </a:rPr>
              <a:t>”（作用域不可被扩展）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0F2D-D45A-4E9F-919F-08B7E290230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79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5CC92A-BF01-4B4C-A0D1-97254ECE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9" y="3319353"/>
            <a:ext cx="8795141" cy="19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4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为什么有函数？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怎么写函数？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怎么用函数？</a:t>
            </a:r>
            <a:endParaRPr lang="en-US" altLang="zh-CN" dirty="0"/>
          </a:p>
          <a:p>
            <a:r>
              <a:rPr lang="zh-CN" altLang="en-US" dirty="0"/>
              <a:t>函数调用过程发生了什么？</a:t>
            </a:r>
            <a:endParaRPr lang="en-US" altLang="zh-CN" dirty="0"/>
          </a:p>
          <a:p>
            <a:r>
              <a:rPr lang="zh-CN" altLang="en-US" dirty="0"/>
              <a:t>作用域与生命周期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B3B-AA9F-4310-82B6-4F6B3B980893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863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关于变量的声明和定义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定义性声明</a:t>
            </a:r>
            <a:r>
              <a:rPr lang="zh-CN" altLang="en-US" dirty="0"/>
              <a:t>：需要建立存储空间的声明。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引用性声明</a:t>
            </a:r>
            <a:r>
              <a:rPr lang="zh-CN" altLang="en-US" dirty="0"/>
              <a:t>：不需建立存储空间的声明。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zh-CN" altLang="en-US" dirty="0"/>
              <a:t>注意：</a:t>
            </a:r>
          </a:p>
          <a:p>
            <a:pPr lvl="1"/>
            <a:r>
              <a:rPr lang="zh-CN" altLang="en-US" dirty="0"/>
              <a:t>声明包括定义，但并非所有的声明都是定义。</a:t>
            </a:r>
            <a:endParaRPr lang="en-US" altLang="zh-CN" dirty="0"/>
          </a:p>
          <a:p>
            <a:pPr lvl="1"/>
            <a:r>
              <a:rPr lang="zh-CN" altLang="en-US" dirty="0"/>
              <a:t>对“</a:t>
            </a:r>
            <a:r>
              <a:rPr lang="en-US" altLang="zh-CN" dirty="0" err="1"/>
              <a:t>int</a:t>
            </a:r>
            <a:r>
              <a:rPr lang="en-US" altLang="zh-CN" dirty="0"/>
              <a:t> a;” </a:t>
            </a:r>
            <a:r>
              <a:rPr lang="zh-CN" altLang="en-US" dirty="0"/>
              <a:t>而言，它既是声明，又是定义；而对“</a:t>
            </a:r>
            <a:r>
              <a:rPr lang="en-US" altLang="zh-CN" dirty="0"/>
              <a:t>extern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a;” </a:t>
            </a:r>
            <a:r>
              <a:rPr lang="zh-CN" altLang="en-US" dirty="0"/>
              <a:t>而言，它是声明而不是定义。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存储类别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extern</a:t>
            </a:r>
            <a:r>
              <a:rPr lang="zh-CN" altLang="en-US" sz="2400" dirty="0">
                <a:solidFill>
                  <a:srgbClr val="FFFF00"/>
                </a:solidFill>
              </a:rPr>
              <a:t>扩展作用域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195" y="2291834"/>
            <a:ext cx="1166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如：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a; 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2195" y="3235400"/>
            <a:ext cx="1814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extern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a; 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A084-A18A-464B-B6FD-2EC8FF86ADD8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81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从作用域角度分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zh-CN" altLang="en-US" dirty="0"/>
              <a:t>局部变量</a:t>
            </a:r>
          </a:p>
          <a:p>
            <a:pPr lvl="2"/>
            <a:r>
              <a:rPr lang="en-US" altLang="zh-CN" dirty="0"/>
              <a:t>auto</a:t>
            </a:r>
            <a:r>
              <a:rPr lang="zh-CN" altLang="en-US" dirty="0"/>
              <a:t>变量       </a:t>
            </a:r>
            <a:r>
              <a:rPr lang="en-US" altLang="zh-CN" dirty="0"/>
              <a:t>(</a:t>
            </a:r>
            <a:r>
              <a:rPr lang="zh-CN" altLang="en-US" dirty="0"/>
              <a:t>离开函数，值就消失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局部</a:t>
            </a:r>
            <a:r>
              <a:rPr lang="en-US" altLang="zh-CN" dirty="0"/>
              <a:t>static</a:t>
            </a:r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zh-CN" altLang="en-US" dirty="0"/>
              <a:t>离开函数，值仍保持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(</a:t>
            </a:r>
            <a:r>
              <a:rPr lang="zh-CN" altLang="en-US" dirty="0"/>
              <a:t>形式参数可以定义为自动变量或寄存器变量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全局变量</a:t>
            </a:r>
          </a:p>
          <a:p>
            <a:pPr lvl="2"/>
            <a:r>
              <a:rPr lang="en-US" altLang="zh-CN" dirty="0"/>
              <a:t>static</a:t>
            </a:r>
            <a:r>
              <a:rPr lang="zh-CN" altLang="en-US" dirty="0"/>
              <a:t>全局变量    </a:t>
            </a:r>
            <a:r>
              <a:rPr lang="en-US" altLang="zh-CN" dirty="0"/>
              <a:t>(</a:t>
            </a:r>
            <a:r>
              <a:rPr lang="zh-CN" altLang="en-US" dirty="0"/>
              <a:t>作用域不可扩展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非</a:t>
            </a:r>
            <a:r>
              <a:rPr lang="en-US" altLang="zh-CN" dirty="0"/>
              <a:t>static</a:t>
            </a:r>
            <a:r>
              <a:rPr lang="zh-CN" altLang="en-US" dirty="0"/>
              <a:t>全局变量 </a:t>
            </a:r>
            <a:r>
              <a:rPr lang="en-US" altLang="zh-CN" dirty="0"/>
              <a:t>(</a:t>
            </a:r>
            <a:r>
              <a:rPr lang="zh-CN" altLang="en-US" dirty="0"/>
              <a:t>作用域可扩展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extern</a:t>
            </a:r>
            <a:r>
              <a:rPr lang="zh-CN" altLang="en-US" dirty="0"/>
              <a:t>全局变量  （从其他文件扩展到当前作用域的非</a:t>
            </a:r>
            <a:r>
              <a:rPr lang="en-US" altLang="zh-CN" dirty="0"/>
              <a:t>static</a:t>
            </a:r>
            <a:r>
              <a:rPr lang="zh-CN" altLang="en-US" dirty="0"/>
              <a:t>全局变量）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存储类别</a:t>
            </a:r>
            <a:r>
              <a:rPr lang="zh-CN" altLang="en-US" sz="2400" dirty="0">
                <a:solidFill>
                  <a:srgbClr val="FFFF00"/>
                </a:solidFill>
              </a:rPr>
              <a:t>：总结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63D-E927-44A9-B7D0-B41A283A45AC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011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变量的作用域和生存期，描述了程序运行期间数据的运作和管理</a:t>
            </a:r>
          </a:p>
          <a:p>
            <a:endParaRPr lang="en-US" altLang="zh-CN" dirty="0"/>
          </a:p>
          <a:p>
            <a:r>
              <a:rPr lang="zh-CN" altLang="en-US" dirty="0"/>
              <a:t>作用域</a:t>
            </a:r>
            <a:endParaRPr lang="en-US" altLang="zh-CN" dirty="0"/>
          </a:p>
          <a:p>
            <a:pPr lvl="1"/>
            <a:r>
              <a:rPr lang="zh-CN" altLang="en-US" dirty="0"/>
              <a:t>空间概念，刻画变量的“可见”性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生存期</a:t>
            </a:r>
            <a:endParaRPr lang="en-US" altLang="zh-CN" dirty="0"/>
          </a:p>
          <a:p>
            <a:pPr lvl="1"/>
            <a:r>
              <a:rPr lang="zh-CN" altLang="en-US" dirty="0"/>
              <a:t>时间概念，刻画变量的“存在”性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函数与变量规则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036D-1A3F-4E8D-A984-8AAD5279B85C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739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作用域规则</a:t>
            </a:r>
            <a:endParaRPr lang="en-US" altLang="zh-CN" dirty="0"/>
          </a:p>
          <a:p>
            <a:pPr lvl="1"/>
            <a:r>
              <a:rPr lang="zh-CN" altLang="en-US" dirty="0"/>
              <a:t>变量先定义后使用</a:t>
            </a:r>
            <a:endParaRPr lang="en-US" altLang="zh-CN" dirty="0"/>
          </a:p>
          <a:p>
            <a:pPr lvl="1"/>
            <a:r>
              <a:rPr lang="zh-CN" altLang="en-US" dirty="0"/>
              <a:t>变量定义不能同名</a:t>
            </a:r>
            <a:endParaRPr lang="en-US" altLang="zh-CN" dirty="0"/>
          </a:p>
          <a:p>
            <a:pPr lvl="1"/>
            <a:r>
              <a:rPr lang="zh-CN" altLang="en-US" dirty="0"/>
              <a:t>变量可以在复合语句及嵌套中定义</a:t>
            </a:r>
          </a:p>
          <a:p>
            <a:pPr lvl="1"/>
            <a:r>
              <a:rPr lang="zh-CN" altLang="en-US" dirty="0"/>
              <a:t>变量在复合语句及嵌套中定义允许同名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初始化规则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变量使用前应该初始化为指定值，否则为随机值</a:t>
            </a:r>
          </a:p>
          <a:p>
            <a:pPr marL="457200" lvl="1" indent="0">
              <a:buNone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函数与变量规则</a:t>
            </a:r>
            <a:r>
              <a:rPr lang="zh-CN" altLang="en-US" sz="2400" dirty="0">
                <a:solidFill>
                  <a:srgbClr val="FFFF00"/>
                </a:solidFill>
              </a:rPr>
              <a:t>：单文件单函数</a:t>
            </a:r>
            <a:r>
              <a:rPr lang="en-US" altLang="zh-CN" sz="2400" dirty="0">
                <a:solidFill>
                  <a:srgbClr val="FFFF00"/>
                </a:solidFill>
              </a:rPr>
              <a:t>(main)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610753" y="3670300"/>
            <a:ext cx="2095500" cy="685800"/>
          </a:xfrm>
          <a:prstGeom prst="wedgeRoundRectCallout">
            <a:avLst>
              <a:gd name="adj1" fmla="val -43272"/>
              <a:gd name="adj2" fmla="val -7202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最后两条限于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C99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及后续标准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FD72-9660-427D-A9F7-73A4F106AEC7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3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main</a:t>
            </a:r>
            <a:r>
              <a:rPr lang="zh-CN" altLang="en-US" dirty="0"/>
              <a:t>函数与自定义函数的程序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作用域规则：变量分局部变量和全局变量</a:t>
            </a:r>
            <a:endParaRPr lang="en-US" altLang="zh-CN" dirty="0"/>
          </a:p>
          <a:p>
            <a:pPr lvl="1"/>
            <a:r>
              <a:rPr lang="zh-CN" altLang="en-US" dirty="0"/>
              <a:t>局部变量</a:t>
            </a:r>
            <a:endParaRPr lang="en-US" altLang="zh-CN" dirty="0"/>
          </a:p>
          <a:p>
            <a:pPr lvl="2"/>
            <a:r>
              <a:rPr lang="en-US" altLang="zh-CN" dirty="0"/>
              <a:t>auto</a:t>
            </a:r>
            <a:r>
              <a:rPr lang="zh-CN" altLang="en-US" dirty="0"/>
              <a:t>变量，即动态局部变量</a:t>
            </a:r>
            <a:r>
              <a:rPr lang="en-US" altLang="zh-CN" dirty="0"/>
              <a:t>(</a:t>
            </a:r>
            <a:r>
              <a:rPr lang="zh-CN" altLang="en-US" dirty="0"/>
              <a:t>多数情况下使用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dirty="0"/>
              <a:t>局部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函数多次调用仍保持数据值</a:t>
            </a:r>
            <a:r>
              <a:rPr lang="zh-CN" altLang="en-US" dirty="0"/>
              <a:t>情况下使用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dirty="0"/>
              <a:t>形式参数</a:t>
            </a:r>
            <a:r>
              <a:rPr lang="en-US" altLang="zh-CN" dirty="0"/>
              <a:t>(</a:t>
            </a:r>
            <a:r>
              <a:rPr lang="zh-CN" altLang="en-US" dirty="0"/>
              <a:t>函数间数据传递时使用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dirty="0"/>
              <a:t>寄存器</a:t>
            </a:r>
            <a:r>
              <a:rPr lang="en-US" altLang="zh-CN" dirty="0"/>
              <a:t>(register)</a:t>
            </a:r>
            <a:r>
              <a:rPr lang="zh-CN" altLang="en-US" dirty="0"/>
              <a:t>变量</a:t>
            </a:r>
            <a:r>
              <a:rPr lang="en-US" altLang="zh-CN" dirty="0"/>
              <a:t>(</a:t>
            </a:r>
            <a:r>
              <a:rPr lang="zh-CN" altLang="en-US" dirty="0"/>
              <a:t>已有编译器优化工具，极少使用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全局变量</a:t>
            </a:r>
            <a:endParaRPr lang="en-US" altLang="zh-CN" dirty="0"/>
          </a:p>
          <a:p>
            <a:pPr lvl="2"/>
            <a:r>
              <a:rPr lang="zh-CN" altLang="en-US" dirty="0"/>
              <a:t>函数间数据传递，不用或少用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E3A1-7408-4BEA-A63B-9A6FD079C6A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函数与变量规则</a:t>
            </a:r>
            <a:r>
              <a:rPr lang="zh-CN" altLang="en-US" sz="2400" dirty="0">
                <a:solidFill>
                  <a:srgbClr val="FFFF00"/>
                </a:solidFill>
              </a:rPr>
              <a:t>：单文件多函数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543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生命期规则：变量分动态存储和静态存储</a:t>
            </a:r>
            <a:endParaRPr lang="en-US" altLang="zh-CN" dirty="0"/>
          </a:p>
          <a:p>
            <a:pPr lvl="1"/>
            <a:r>
              <a:rPr lang="zh-CN" altLang="en-US" dirty="0"/>
              <a:t>动态存储</a:t>
            </a:r>
          </a:p>
          <a:p>
            <a:pPr lvl="2"/>
            <a:r>
              <a:rPr lang="en-US" altLang="zh-CN" dirty="0"/>
              <a:t>auto</a:t>
            </a:r>
            <a:r>
              <a:rPr lang="zh-CN" altLang="en-US" dirty="0"/>
              <a:t>变量</a:t>
            </a:r>
            <a:r>
              <a:rPr lang="en-US" altLang="zh-CN" dirty="0"/>
              <a:t>(auto</a:t>
            </a:r>
            <a:r>
              <a:rPr lang="zh-CN" altLang="en-US" dirty="0"/>
              <a:t>进入函数分配，函数退出释放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dirty="0"/>
              <a:t>形式参数</a:t>
            </a:r>
            <a:r>
              <a:rPr lang="en-US" altLang="zh-CN" dirty="0"/>
              <a:t>(</a:t>
            </a:r>
            <a:r>
              <a:rPr lang="zh-CN" altLang="en-US" dirty="0"/>
              <a:t>进入函数分配，函数退出释放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静态存储</a:t>
            </a:r>
            <a:endParaRPr lang="en-US" altLang="zh-CN" dirty="0"/>
          </a:p>
          <a:p>
            <a:pPr lvl="2"/>
            <a:r>
              <a:rPr lang="zh-CN" altLang="en-US" dirty="0"/>
              <a:t>局部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2"/>
            <a:r>
              <a:rPr lang="zh-CN" altLang="en-US" dirty="0"/>
              <a:t>全局变量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92D5-C180-4E53-8514-C0D745B86F21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函数与变量规则</a:t>
            </a:r>
            <a:r>
              <a:rPr lang="zh-CN" altLang="en-US" sz="2400" dirty="0">
                <a:solidFill>
                  <a:srgbClr val="FFFF00"/>
                </a:solidFill>
              </a:rPr>
              <a:t>：单文件多函数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45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初始化规则</a:t>
            </a:r>
            <a:r>
              <a:rPr lang="en-US" altLang="zh-CN" dirty="0"/>
              <a:t>:</a:t>
            </a:r>
            <a:r>
              <a:rPr lang="zh-CN" altLang="en-US" dirty="0"/>
              <a:t>变量初始化与存储方式有关</a:t>
            </a:r>
            <a:endParaRPr lang="en-US" altLang="zh-CN" dirty="0"/>
          </a:p>
          <a:p>
            <a:pPr lvl="1"/>
            <a:r>
              <a:rPr lang="zh-CN" altLang="en-US" dirty="0"/>
              <a:t>静态存储</a:t>
            </a:r>
            <a:endParaRPr lang="en-US" altLang="zh-CN" dirty="0"/>
          </a:p>
          <a:p>
            <a:pPr lvl="2"/>
            <a:r>
              <a:rPr lang="zh-CN" altLang="en-US" dirty="0"/>
              <a:t>设定值</a:t>
            </a:r>
            <a:r>
              <a:rPr lang="en-US" altLang="zh-CN" dirty="0"/>
              <a:t>(</a:t>
            </a:r>
            <a:r>
              <a:rPr lang="zh-CN" altLang="en-US" dirty="0"/>
              <a:t>已初始化的全局变量、局部</a:t>
            </a:r>
            <a:r>
              <a:rPr lang="en-US" altLang="zh-CN" dirty="0"/>
              <a:t>static</a:t>
            </a:r>
            <a:r>
              <a:rPr lang="zh-CN" altLang="en-US" dirty="0"/>
              <a:t>变量，运行前一次设置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en-US" altLang="zh-CN" dirty="0"/>
              <a:t>0(</a:t>
            </a:r>
            <a:r>
              <a:rPr lang="zh-CN" altLang="en-US" dirty="0"/>
              <a:t>未初始化的全局变量、局部</a:t>
            </a:r>
            <a:r>
              <a:rPr lang="en-US" altLang="zh-CN" dirty="0"/>
              <a:t>static</a:t>
            </a:r>
            <a:r>
              <a:rPr lang="zh-CN" altLang="en-US" dirty="0"/>
              <a:t>变量，运行前一次设置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动态存储</a:t>
            </a:r>
            <a:endParaRPr lang="en-US" altLang="zh-CN" dirty="0"/>
          </a:p>
          <a:p>
            <a:pPr lvl="2"/>
            <a:r>
              <a:rPr lang="zh-CN" altLang="en-US" dirty="0"/>
              <a:t>设定值</a:t>
            </a:r>
            <a:r>
              <a:rPr lang="en-US" altLang="zh-CN" dirty="0"/>
              <a:t>(</a:t>
            </a:r>
            <a:r>
              <a:rPr lang="zh-CN" altLang="en-US" dirty="0"/>
              <a:t>已初始化的局部非</a:t>
            </a:r>
            <a:r>
              <a:rPr lang="en-US" altLang="zh-CN" dirty="0"/>
              <a:t>static</a:t>
            </a:r>
            <a:r>
              <a:rPr lang="zh-CN" altLang="en-US" dirty="0"/>
              <a:t>变量，函数调用每次重新设置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dirty="0"/>
              <a:t>随机值</a:t>
            </a:r>
            <a:r>
              <a:rPr lang="en-US" altLang="zh-CN" dirty="0"/>
              <a:t>(</a:t>
            </a:r>
            <a:r>
              <a:rPr lang="zh-CN" altLang="en-US" dirty="0"/>
              <a:t>未初始化的局部非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587C-21B1-4B0D-A6B1-CB3C08505D6C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函数与变量规则</a:t>
            </a:r>
            <a:r>
              <a:rPr lang="zh-CN" altLang="en-US" sz="2400" dirty="0">
                <a:solidFill>
                  <a:srgbClr val="FFFF00"/>
                </a:solidFill>
              </a:rPr>
              <a:t>：单文件多函数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99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编译器是按文件为单位编译的，现今的编译器都有增量编译的功能，即当编译器发现某个源文件未曾改动，那么就不重新编译它，以节省编译时间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程序较大时，为了提高编译效率要使用多文件的工程模式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变量的应用情况越来越复杂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53CD-DDD9-4722-9866-C6D1FBB04BE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函数与变量规则</a:t>
            </a:r>
            <a:r>
              <a:rPr lang="zh-CN" altLang="en-US" sz="2400" dirty="0">
                <a:solidFill>
                  <a:srgbClr val="FFFF00"/>
                </a:solidFill>
              </a:rPr>
              <a:t>：多文件多函数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38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作用域规则</a:t>
            </a:r>
            <a:endParaRPr lang="en-US" altLang="zh-CN" dirty="0"/>
          </a:p>
          <a:p>
            <a:pPr lvl="1"/>
            <a:r>
              <a:rPr lang="zh-CN" altLang="en-US" dirty="0"/>
              <a:t>变量和函数公有使用</a:t>
            </a:r>
            <a:r>
              <a:rPr lang="en-US" altLang="zh-CN" dirty="0"/>
              <a:t>(</a:t>
            </a:r>
            <a:r>
              <a:rPr lang="zh-CN" altLang="en-US" dirty="0"/>
              <a:t>允许多个文件中使用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全局变量</a:t>
            </a:r>
            <a:r>
              <a:rPr lang="en-US" altLang="zh-CN" dirty="0"/>
              <a:t>(</a:t>
            </a:r>
            <a:r>
              <a:rPr lang="zh-CN" altLang="en-US" dirty="0"/>
              <a:t>在需要</a:t>
            </a:r>
            <a:r>
              <a:rPr lang="zh-CN" altLang="en-US" b="1" dirty="0">
                <a:solidFill>
                  <a:srgbClr val="C00000"/>
                </a:solidFill>
              </a:rPr>
              <a:t>使用的文件中</a:t>
            </a:r>
            <a:r>
              <a:rPr lang="en-US" altLang="zh-CN" b="1" dirty="0">
                <a:solidFill>
                  <a:srgbClr val="C00000"/>
                </a:solidFill>
              </a:rPr>
              <a:t>extern</a:t>
            </a:r>
            <a:r>
              <a:rPr lang="zh-CN" altLang="en-US" b="1" dirty="0">
                <a:solidFill>
                  <a:srgbClr val="C00000"/>
                </a:solidFill>
              </a:rPr>
              <a:t>声明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(</a:t>
            </a:r>
            <a:r>
              <a:rPr lang="zh-CN" altLang="en-US" dirty="0"/>
              <a:t>在需要</a:t>
            </a:r>
            <a:r>
              <a:rPr lang="zh-CN" altLang="en-US" b="1" dirty="0">
                <a:solidFill>
                  <a:srgbClr val="C00000"/>
                </a:solidFill>
              </a:rPr>
              <a:t>使用的文件中</a:t>
            </a:r>
            <a:r>
              <a:rPr lang="en-US" altLang="zh-CN" b="1" strike="sngStrike" dirty="0">
                <a:solidFill>
                  <a:srgbClr val="C00000"/>
                </a:solidFill>
              </a:rPr>
              <a:t>extern</a:t>
            </a:r>
            <a:r>
              <a:rPr lang="zh-CN" altLang="en-US" b="1" dirty="0">
                <a:solidFill>
                  <a:srgbClr val="C00000"/>
                </a:solidFill>
              </a:rPr>
              <a:t>声明</a:t>
            </a:r>
            <a:r>
              <a:rPr lang="en-US" altLang="zh-CN" dirty="0"/>
              <a:t>)</a:t>
            </a:r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变量和函数私有使用</a:t>
            </a:r>
            <a:r>
              <a:rPr lang="en-US" altLang="zh-CN" dirty="0"/>
              <a:t>(</a:t>
            </a:r>
            <a:r>
              <a:rPr lang="zh-CN" altLang="en-US" dirty="0"/>
              <a:t>作用域规则，只限一个文件中使用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全局变量</a:t>
            </a:r>
            <a:r>
              <a:rPr lang="en-US" altLang="zh-CN" dirty="0"/>
              <a:t>(</a:t>
            </a:r>
            <a:r>
              <a:rPr lang="zh-CN" altLang="en-US" dirty="0"/>
              <a:t>在需要限定的变量</a:t>
            </a:r>
            <a:r>
              <a:rPr lang="zh-CN" altLang="en-US" b="1" dirty="0">
                <a:solidFill>
                  <a:srgbClr val="C00000"/>
                </a:solidFill>
              </a:rPr>
              <a:t>定义中</a:t>
            </a:r>
            <a:r>
              <a:rPr lang="en-US" altLang="zh-CN" b="1" dirty="0">
                <a:solidFill>
                  <a:srgbClr val="C00000"/>
                </a:solidFill>
              </a:rPr>
              <a:t>static</a:t>
            </a:r>
            <a:r>
              <a:rPr lang="zh-CN" altLang="en-US" b="1" dirty="0">
                <a:solidFill>
                  <a:srgbClr val="C00000"/>
                </a:solidFill>
              </a:rPr>
              <a:t>声明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(</a:t>
            </a:r>
            <a:r>
              <a:rPr lang="zh-CN" altLang="en-US" dirty="0"/>
              <a:t>在需要限定的函数</a:t>
            </a:r>
            <a:r>
              <a:rPr lang="zh-CN" altLang="en-US" b="1" dirty="0">
                <a:solidFill>
                  <a:srgbClr val="C00000"/>
                </a:solidFill>
              </a:rPr>
              <a:t>定义中</a:t>
            </a:r>
            <a:r>
              <a:rPr lang="en-US" altLang="zh-CN" b="1" dirty="0">
                <a:solidFill>
                  <a:srgbClr val="C00000"/>
                </a:solidFill>
              </a:rPr>
              <a:t>static</a:t>
            </a:r>
            <a:r>
              <a:rPr lang="zh-CN" altLang="en-US" b="1" dirty="0">
                <a:solidFill>
                  <a:srgbClr val="C00000"/>
                </a:solidFill>
              </a:rPr>
              <a:t>声明</a:t>
            </a:r>
            <a:r>
              <a:rPr lang="en-US" altLang="zh-C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4D7F-B16D-49E9-8F87-3B886A571D2D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函数与变量规则</a:t>
            </a:r>
            <a:r>
              <a:rPr lang="zh-CN" altLang="en-US" sz="2400" dirty="0">
                <a:solidFill>
                  <a:srgbClr val="FFFF00"/>
                </a:solidFill>
              </a:rPr>
              <a:t>：多文件多函数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361" y="4872590"/>
            <a:ext cx="6974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限定声明对象是只读的，从而保护对象不会意外修改。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这一方法也适用于单文件多函数的情况</a:t>
            </a:r>
          </a:p>
        </p:txBody>
      </p:sp>
    </p:spTree>
    <p:extLst>
      <p:ext uri="{BB962C8B-B14F-4D97-AF65-F5344CB8AC3E}">
        <p14:creationId xmlns:p14="http://schemas.microsoft.com/office/powerpoint/2010/main" val="16007832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实体可见</a:t>
            </a:r>
            <a:r>
              <a:rPr lang="en-US" altLang="zh-CN" dirty="0"/>
              <a:t>(</a:t>
            </a:r>
            <a:r>
              <a:rPr lang="zh-CN" altLang="en-US" dirty="0"/>
              <a:t>可见规则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文件、函数、复合语句、嵌套复合语句区域逐级包含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局部实体</a:t>
            </a:r>
            <a:endParaRPr lang="en-US" altLang="zh-CN" dirty="0"/>
          </a:p>
          <a:p>
            <a:pPr lvl="2"/>
            <a:r>
              <a:rPr lang="zh-CN" altLang="en-US" dirty="0"/>
              <a:t>包含关系中</a:t>
            </a:r>
            <a:r>
              <a:rPr lang="zh-CN" altLang="en-US" b="1" dirty="0">
                <a:solidFill>
                  <a:srgbClr val="C00000"/>
                </a:solidFill>
              </a:rPr>
              <a:t>子区域在父区域不可见</a:t>
            </a:r>
          </a:p>
          <a:p>
            <a:pPr lvl="2"/>
            <a:r>
              <a:rPr lang="zh-CN" altLang="en-US" dirty="0"/>
              <a:t>包含关系中</a:t>
            </a:r>
            <a:r>
              <a:rPr lang="zh-CN" altLang="en-US" b="1" dirty="0">
                <a:solidFill>
                  <a:srgbClr val="C00000"/>
                </a:solidFill>
              </a:rPr>
              <a:t>父区域在子区域同名不可见</a:t>
            </a:r>
            <a:r>
              <a:rPr lang="zh-CN" altLang="en-US" dirty="0"/>
              <a:t>、不同名可见</a:t>
            </a:r>
          </a:p>
          <a:p>
            <a:pPr lvl="2"/>
            <a:r>
              <a:rPr lang="zh-CN" altLang="en-US" dirty="0"/>
              <a:t>同一个父区域的</a:t>
            </a:r>
            <a:r>
              <a:rPr lang="zh-CN" altLang="en-US" b="1" dirty="0">
                <a:solidFill>
                  <a:srgbClr val="C00000"/>
                </a:solidFill>
              </a:rPr>
              <a:t>平行区域互不可见</a:t>
            </a:r>
          </a:p>
          <a:p>
            <a:pPr lvl="1"/>
            <a:r>
              <a:rPr lang="zh-CN" altLang="en-US" dirty="0"/>
              <a:t>全局实体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extern</a:t>
            </a:r>
            <a:r>
              <a:rPr lang="zh-CN" altLang="en-US" dirty="0"/>
              <a:t>声明在别的文件可见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static</a:t>
            </a:r>
            <a:r>
              <a:rPr lang="zh-CN" altLang="en-US" dirty="0"/>
              <a:t>声明仅限本文件可见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CE1-B1D4-4D60-BE49-E3E86CF40128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89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函数与变量规则</a:t>
            </a:r>
            <a:r>
              <a:rPr lang="zh-CN" altLang="en-US" sz="2400" dirty="0">
                <a:solidFill>
                  <a:srgbClr val="FFFF00"/>
                </a:solidFill>
              </a:rPr>
              <a:t>：多文件多函数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5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函数的声明和定义</a:t>
            </a:r>
            <a:r>
              <a:rPr lang="zh-CN" altLang="en-US" sz="2400" dirty="0">
                <a:solidFill>
                  <a:srgbClr val="FFFF00"/>
                </a:solidFill>
              </a:rPr>
              <a:t>：要素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B2381B8-052B-F04B-B3C6-FCF14F43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271" y="2094717"/>
            <a:ext cx="4937078" cy="1096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C00000"/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" altLang="zh-CN" sz="18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8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1E92C0-0682-8048-83D5-9851662BD764}"/>
              </a:ext>
            </a:extLst>
          </p:cNvPr>
          <p:cNvSpPr/>
          <p:nvPr/>
        </p:nvSpPr>
        <p:spPr>
          <a:xfrm>
            <a:off x="903783" y="13961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2C95C16-E814-934F-83F4-EEC8B08DA46C}"/>
              </a:ext>
            </a:extLst>
          </p:cNvPr>
          <p:cNvSpPr/>
          <p:nvPr/>
        </p:nvSpPr>
        <p:spPr>
          <a:xfrm>
            <a:off x="2407321" y="13867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D588CF-2EF9-6547-B8E9-E10F65E23365}"/>
              </a:ext>
            </a:extLst>
          </p:cNvPr>
          <p:cNvSpPr/>
          <p:nvPr/>
        </p:nvSpPr>
        <p:spPr>
          <a:xfrm>
            <a:off x="3597035" y="139805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D7B2E55-34FE-7B4D-BD88-7F174345549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573197" y="1765434"/>
            <a:ext cx="544852" cy="301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5350E8D-69A3-B443-B4A9-2875F74D7005}"/>
              </a:ext>
            </a:extLst>
          </p:cNvPr>
          <p:cNvCxnSpPr>
            <a:cxnSpLocks/>
          </p:cNvCxnSpPr>
          <p:nvPr/>
        </p:nvCxnSpPr>
        <p:spPr>
          <a:xfrm>
            <a:off x="2845902" y="1754155"/>
            <a:ext cx="0" cy="312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B5878AED-9B75-AE4C-AE27-E0DE2070D891}"/>
              </a:ext>
            </a:extLst>
          </p:cNvPr>
          <p:cNvCxnSpPr/>
          <p:nvPr/>
        </p:nvCxnSpPr>
        <p:spPr>
          <a:xfrm>
            <a:off x="3284484" y="2052721"/>
            <a:ext cx="30323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B53B58D-710B-B645-8A8C-63EFB5193B75}"/>
              </a:ext>
            </a:extLst>
          </p:cNvPr>
          <p:cNvCxnSpPr>
            <a:cxnSpLocks/>
          </p:cNvCxnSpPr>
          <p:nvPr/>
        </p:nvCxnSpPr>
        <p:spPr>
          <a:xfrm>
            <a:off x="4458809" y="1740152"/>
            <a:ext cx="0" cy="312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3F44096-197A-1141-985E-CB27BB290B05}"/>
              </a:ext>
            </a:extLst>
          </p:cNvPr>
          <p:cNvSpPr/>
          <p:nvPr/>
        </p:nvSpPr>
        <p:spPr>
          <a:xfrm>
            <a:off x="6927349" y="2300255"/>
            <a:ext cx="251927" cy="8911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F729C2-01F8-0448-87FB-D3A226278FC7}"/>
              </a:ext>
            </a:extLst>
          </p:cNvPr>
          <p:cNvSpPr/>
          <p:nvPr/>
        </p:nvSpPr>
        <p:spPr>
          <a:xfrm>
            <a:off x="7179276" y="26038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zh-CN" altLang="en-US" dirty="0"/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E24D9C0F-C192-2F4C-B56E-2840D62B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116" y="4502878"/>
            <a:ext cx="6056154" cy="1096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C00000"/>
                </a:solidFill>
                <a:latin typeface="Calibri Light" panose="020F0302020204030204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" altLang="zh-CN" sz="18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8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1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8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2)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zh-CN" altLang="en-US" sz="18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iNum1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iNum2;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D1C8C44-2315-6745-885D-327DC626D283}"/>
              </a:ext>
            </a:extLst>
          </p:cNvPr>
          <p:cNvSpPr/>
          <p:nvPr/>
        </p:nvSpPr>
        <p:spPr>
          <a:xfrm>
            <a:off x="42008" y="3759275"/>
            <a:ext cx="133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10F22-64F5-0346-9F36-9AB6937AA412}"/>
              </a:ext>
            </a:extLst>
          </p:cNvPr>
          <p:cNvSpPr/>
          <p:nvPr/>
        </p:nvSpPr>
        <p:spPr>
          <a:xfrm>
            <a:off x="1545546" y="3749944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8EA123-96C8-3A45-9782-2E0FC5F6AAC8}"/>
              </a:ext>
            </a:extLst>
          </p:cNvPr>
          <p:cNvSpPr/>
          <p:nvPr/>
        </p:nvSpPr>
        <p:spPr>
          <a:xfrm>
            <a:off x="2735260" y="3761223"/>
            <a:ext cx="172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8D197EE-1B7D-D44A-AB8A-2BD02191C57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11422" y="4128607"/>
            <a:ext cx="544852" cy="301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16743E5-3300-A547-AE49-1CC1CC15C6C8}"/>
              </a:ext>
            </a:extLst>
          </p:cNvPr>
          <p:cNvCxnSpPr>
            <a:cxnSpLocks/>
          </p:cNvCxnSpPr>
          <p:nvPr/>
        </p:nvCxnSpPr>
        <p:spPr>
          <a:xfrm>
            <a:off x="1984127" y="4117328"/>
            <a:ext cx="0" cy="312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AAE9D57-1515-054A-8AAF-71677218D636}"/>
              </a:ext>
            </a:extLst>
          </p:cNvPr>
          <p:cNvCxnSpPr>
            <a:cxnSpLocks/>
          </p:cNvCxnSpPr>
          <p:nvPr/>
        </p:nvCxnSpPr>
        <p:spPr>
          <a:xfrm>
            <a:off x="2422709" y="4415894"/>
            <a:ext cx="26064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A98BD29-6293-3242-928E-E88A1E535EAB}"/>
              </a:ext>
            </a:extLst>
          </p:cNvPr>
          <p:cNvCxnSpPr>
            <a:cxnSpLocks/>
          </p:cNvCxnSpPr>
          <p:nvPr/>
        </p:nvCxnSpPr>
        <p:spPr>
          <a:xfrm>
            <a:off x="3597034" y="4103325"/>
            <a:ext cx="0" cy="312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436A1FF3-2B35-3A4B-A8D7-6519185E5F98}"/>
              </a:ext>
            </a:extLst>
          </p:cNvPr>
          <p:cNvSpPr/>
          <p:nvPr/>
        </p:nvSpPr>
        <p:spPr>
          <a:xfrm>
            <a:off x="7179270" y="4670240"/>
            <a:ext cx="251927" cy="8911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912816-1E6A-8641-A5EC-A8A8100F8A32}"/>
              </a:ext>
            </a:extLst>
          </p:cNvPr>
          <p:cNvSpPr/>
          <p:nvPr/>
        </p:nvSpPr>
        <p:spPr>
          <a:xfrm>
            <a:off x="7431197" y="49738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6178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CE1-B1D4-4D60-BE49-E3E86CF40128}" type="datetime1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90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函数与变量规则</a:t>
            </a:r>
            <a:r>
              <a:rPr lang="zh-CN" altLang="en-US" sz="2400" dirty="0">
                <a:solidFill>
                  <a:srgbClr val="FFFF00"/>
                </a:solidFill>
              </a:rPr>
              <a:t>：多文件多函数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6418B-1A70-9041-A32D-D8A336654A7D}"/>
              </a:ext>
            </a:extLst>
          </p:cNvPr>
          <p:cNvSpPr/>
          <p:nvPr/>
        </p:nvSpPr>
        <p:spPr>
          <a:xfrm>
            <a:off x="745065" y="1209381"/>
            <a:ext cx="7535333" cy="282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C00000"/>
                </a:solidFill>
              </a:rPr>
              <a:t>unit1.c</a:t>
            </a:r>
          </a:p>
          <a:p>
            <a:r>
              <a:rPr kumimoji="1" lang="en-US" altLang="zh-CN" sz="1600" dirty="0"/>
              <a:t>#include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&lt;</a:t>
            </a:r>
            <a:r>
              <a:rPr kumimoji="1" lang="zh-CN" altLang="en-US" sz="1600" dirty="0"/>
              <a:t>必要的系统头文件</a:t>
            </a:r>
            <a:r>
              <a:rPr kumimoji="1" lang="en-US" altLang="zh-CN" sz="1600" dirty="0"/>
              <a:t>&gt;</a:t>
            </a:r>
          </a:p>
          <a:p>
            <a:r>
              <a:rPr kumimoji="1" lang="en-US" altLang="zh-CN" sz="1600" dirty="0"/>
              <a:t>#include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"unit1.h"</a:t>
            </a:r>
          </a:p>
          <a:p>
            <a:r>
              <a:rPr kumimoji="1" lang="en-US" altLang="zh-CN" sz="1600" dirty="0"/>
              <a:t>#include</a:t>
            </a:r>
            <a:r>
              <a:rPr kumimoji="1" lang="zh-CN" altLang="en-US" sz="1600" dirty="0"/>
              <a:t> 必要的其他头文件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可被其他文件访问的全局变量定义（对别的文件来说，是外部的）</a:t>
            </a:r>
            <a:endParaRPr kumimoji="1" lang="en-US" altLang="zh-CN" sz="1600" dirty="0"/>
          </a:p>
          <a:p>
            <a:r>
              <a:rPr kumimoji="1" lang="en-US" altLang="zh-CN" sz="1600" dirty="0" err="1"/>
              <a:t>staitc</a:t>
            </a:r>
            <a:r>
              <a:rPr kumimoji="1" lang="zh-CN" altLang="en-US" sz="1600" dirty="0"/>
              <a:t> 不可被其他文件访问的全局变量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static</a:t>
            </a:r>
            <a:r>
              <a:rPr kumimoji="1" lang="zh-CN" altLang="en-US" sz="1600" dirty="0"/>
              <a:t>不可被其他文件调用的函数声明</a:t>
            </a:r>
          </a:p>
          <a:p>
            <a:r>
              <a:rPr kumimoji="1" lang="zh-CN" altLang="en-US" sz="1600" dirty="0"/>
              <a:t>所有函数定义</a:t>
            </a:r>
            <a:endParaRPr kumimoji="1" lang="en-US" altLang="zh-CN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333906-BA0F-C64D-A2DC-39DC6337027C}"/>
              </a:ext>
            </a:extLst>
          </p:cNvPr>
          <p:cNvSpPr/>
          <p:nvPr/>
        </p:nvSpPr>
        <p:spPr>
          <a:xfrm>
            <a:off x="745066" y="4124329"/>
            <a:ext cx="7535333" cy="220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C00000"/>
                </a:solidFill>
              </a:rPr>
              <a:t>unit1.h</a:t>
            </a:r>
          </a:p>
          <a:p>
            <a:r>
              <a:rPr kumimoji="1" lang="en-US" altLang="zh-CN" sz="1600" dirty="0"/>
              <a:t>#</a:t>
            </a:r>
            <a:r>
              <a:rPr kumimoji="1" lang="en-US" altLang="zh-CN" sz="1600" dirty="0" err="1"/>
              <a:t>ifndef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_UNIT1_H_</a:t>
            </a:r>
          </a:p>
          <a:p>
            <a:r>
              <a:rPr kumimoji="1" lang="en-US" altLang="zh-CN" sz="1600" dirty="0"/>
              <a:t>#define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_UNIT1_H_</a:t>
            </a:r>
          </a:p>
          <a:p>
            <a:r>
              <a:rPr kumimoji="1" lang="en-US" altLang="zh-CN" sz="1600" dirty="0"/>
              <a:t>#include</a:t>
            </a:r>
            <a:r>
              <a:rPr kumimoji="1" lang="zh-CN" altLang="en-US" sz="1600" dirty="0"/>
              <a:t> 必要的其文件</a:t>
            </a:r>
            <a:endParaRPr kumimoji="1" lang="en-US" altLang="zh-CN" sz="1600" dirty="0"/>
          </a:p>
          <a:p>
            <a:r>
              <a:rPr kumimoji="1" lang="en-US" altLang="zh-CN" sz="1600" dirty="0"/>
              <a:t>extern</a:t>
            </a:r>
            <a:r>
              <a:rPr kumimoji="1" lang="zh-CN" altLang="en-US" sz="1600" dirty="0"/>
              <a:t> 可被其他文件访问的全局变量声明</a:t>
            </a:r>
            <a:endParaRPr kumimoji="1" lang="en-US" altLang="zh-CN" sz="1600" dirty="0"/>
          </a:p>
          <a:p>
            <a:r>
              <a:rPr kumimoji="1" lang="zh-CN" altLang="en-US" sz="1600" dirty="0"/>
              <a:t>可被其他文件调用的函数声明</a:t>
            </a:r>
            <a:endParaRPr kumimoji="1" lang="en-US" altLang="zh-CN" sz="1600" dirty="0"/>
          </a:p>
          <a:p>
            <a:r>
              <a:rPr kumimoji="1" lang="en-US" altLang="zh-CN" sz="1600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4484207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C00000"/>
                </a:solidFill>
              </a:rPr>
              <a:t>数组元素</a:t>
            </a:r>
            <a:r>
              <a:rPr lang="zh-CN" altLang="en-US" dirty="0"/>
              <a:t>可以当作变量或者组成表达式，作为函数实参。与基本类型的变量作实参一样，是</a:t>
            </a:r>
            <a:r>
              <a:rPr lang="zh-CN" altLang="en-US" b="1" dirty="0">
                <a:solidFill>
                  <a:srgbClr val="C00000"/>
                </a:solidFill>
              </a:rPr>
              <a:t>单向传递，即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b="1" dirty="0">
                <a:solidFill>
                  <a:srgbClr val="C00000"/>
                </a:solidFill>
              </a:rPr>
              <a:t>值传送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1" dirty="0">
                <a:solidFill>
                  <a:srgbClr val="C00000"/>
                </a:solidFill>
              </a:rPr>
              <a:t>方式</a:t>
            </a:r>
            <a:r>
              <a:rPr lang="zh-CN" altLang="en-US"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：数组元素参数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2457" y="2843743"/>
            <a:ext cx="7808685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例，假设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个元素，按如下规则比较两个数组ａ和ｂ：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将它们对应地逐个相比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如果ａ数组中的元素大于ｂ数组中的相应元素的数目多于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数组中元素大于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数组中相应元素的数目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]&gt;b[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]&lt;b[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 algn="just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如果ａ数组中的元素大于ｂ数组中的相应元素的数目少于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数组中元素大于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数组中相应元素的数目，则认为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 algn="just">
              <a:lnSpc>
                <a:spcPct val="13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</a:p>
        </p:txBody>
      </p:sp>
    </p:spTree>
    <p:extLst>
      <p:ext uri="{BB962C8B-B14F-4D97-AF65-F5344CB8AC3E}">
        <p14:creationId xmlns:p14="http://schemas.microsoft.com/office/powerpoint/2010/main" val="1594942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：数组元素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9775AC-4129-0B40-9AA8-13353E02EEEE}"/>
              </a:ext>
            </a:extLst>
          </p:cNvPr>
          <p:cNvSpPr/>
          <p:nvPr/>
        </p:nvSpPr>
        <p:spPr>
          <a:xfrm>
            <a:off x="0" y="1165441"/>
            <a:ext cx="5029200" cy="9140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y);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 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函数声明 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n_Larger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nEqual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n_Smaller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&amp;b[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b[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==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n_Larger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++;}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b[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==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nEqual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n_Smaller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n_Larger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n_Smaller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"array a is larger b\n"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n_Larger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&lt;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n_Smaller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"array a is smaller\n"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"two arrays are equal\n"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BC8E46-4802-A74C-BA39-F689B1BF389F}"/>
              </a:ext>
            </a:extLst>
          </p:cNvPr>
          <p:cNvSpPr/>
          <p:nvPr/>
        </p:nvSpPr>
        <p:spPr>
          <a:xfrm>
            <a:off x="5617027" y="2275030"/>
            <a:ext cx="2752531" cy="289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flag;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&gt; y)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flag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 x &lt; y)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flag 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＝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flag 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＝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flag;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5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5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：数组元素参数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 rot="19897480">
            <a:off x="5658740" y="4697931"/>
            <a:ext cx="2505426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Failed !!!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0405C3-6CAA-3246-84E2-E52751869B82}"/>
              </a:ext>
            </a:extLst>
          </p:cNvPr>
          <p:cNvSpPr/>
          <p:nvPr/>
        </p:nvSpPr>
        <p:spPr>
          <a:xfrm>
            <a:off x="5201418" y="1265415"/>
            <a:ext cx="3420069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 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函数定义*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swap(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temp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 =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b = temp;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C4EA0B-7400-824B-9FED-06624BDF5061}"/>
              </a:ext>
            </a:extLst>
          </p:cNvPr>
          <p:cNvSpPr/>
          <p:nvPr/>
        </p:nvSpPr>
        <p:spPr>
          <a:xfrm>
            <a:off x="541178" y="1265415"/>
            <a:ext cx="4282750" cy="4832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swap(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b)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函数声明*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br>
              <a:rPr lang="en-US" altLang="zh-CN" sz="1400" dirty="0">
                <a:latin typeface="Helvetica" pitchFamily="2" charset="0"/>
              </a:rPr>
            </a:br>
            <a:endParaRPr lang="en-US" altLang="zh-CN" sz="1400" dirty="0">
              <a:latin typeface="Helvetica" pitchFamily="2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j, a[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"%d,"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&gt; 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swap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],a[i+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"%d,"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675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用数组名作函数实参时，形参应当用数组名或指针变量 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>
              <a:solidFill>
                <a:srgbClr val="00FF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：数组名参数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77371" y="2030932"/>
            <a:ext cx="780868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例，有一个一维数组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门课的学生成绩，求平均成绩。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87F5FA-74EA-8A46-8EF4-66C55C738E31}"/>
              </a:ext>
            </a:extLst>
          </p:cNvPr>
          <p:cNvSpPr/>
          <p:nvPr/>
        </p:nvSpPr>
        <p:spPr>
          <a:xfrm>
            <a:off x="5458408" y="2745463"/>
            <a:ext cx="3415004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函数定义*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average(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sum += array[</a:t>
            </a:r>
            <a:r>
              <a:rPr lang="en-US" altLang="zh-CN" sz="14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aver = sum /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10.0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15B87F-ECBF-C84F-AFFF-EC9235423844}"/>
              </a:ext>
            </a:extLst>
          </p:cNvPr>
          <p:cNvSpPr/>
          <p:nvPr/>
        </p:nvSpPr>
        <p:spPr>
          <a:xfrm>
            <a:off x="305322" y="2530020"/>
            <a:ext cx="4938486" cy="332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average(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函数声明*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score[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"input 10 scores:\n"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"%f"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&amp;score[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aver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average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score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"average score is %5.2f\n"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aver);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832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44106" y="1219438"/>
            <a:ext cx="8403771" cy="4828695"/>
          </a:xfrm>
        </p:spPr>
        <p:txBody>
          <a:bodyPr/>
          <a:lstStyle/>
          <a:p>
            <a:pPr eaLnBrk="1" hangingPunct="1"/>
            <a:r>
              <a:rPr lang="zh-CN" altLang="en-US" dirty="0"/>
              <a:t>用数组名作函数实参时，地址发生了值传递，实际上</a:t>
            </a:r>
            <a:r>
              <a:rPr lang="zh-CN" altLang="en-US" dirty="0">
                <a:solidFill>
                  <a:srgbClr val="C00000"/>
                </a:solidFill>
              </a:rPr>
              <a:t>形参和实参存储了相同的值（地址）</a:t>
            </a:r>
            <a:r>
              <a:rPr lang="zh-CN" altLang="en-US" dirty="0"/>
              <a:t>。因此</a:t>
            </a:r>
            <a:r>
              <a:rPr lang="zh-CN" altLang="en-US" b="1" u="sng" dirty="0">
                <a:solidFill>
                  <a:srgbClr val="C00000"/>
                </a:solidFill>
              </a:rPr>
              <a:t>通过</a:t>
            </a:r>
            <a:r>
              <a:rPr lang="zh-CN" altLang="en-US" b="1" dirty="0">
                <a:solidFill>
                  <a:srgbClr val="C00000"/>
                </a:solidFill>
              </a:rPr>
              <a:t>形参改变数组元素</a:t>
            </a:r>
            <a:r>
              <a:rPr lang="zh-CN" altLang="en-US" dirty="0"/>
              <a:t>时，</a:t>
            </a:r>
            <a:r>
              <a:rPr lang="zh-CN" altLang="en-US" b="1" dirty="0">
                <a:solidFill>
                  <a:srgbClr val="C00000"/>
                </a:solidFill>
              </a:rPr>
              <a:t>实参</a:t>
            </a:r>
            <a:r>
              <a:rPr lang="zh-CN" altLang="en-US" b="1" u="sng" dirty="0">
                <a:solidFill>
                  <a:srgbClr val="C00000"/>
                </a:solidFill>
              </a:rPr>
              <a:t>对应</a:t>
            </a:r>
            <a:r>
              <a:rPr lang="zh-CN" altLang="en-US" b="1" dirty="0">
                <a:solidFill>
                  <a:srgbClr val="C00000"/>
                </a:solidFill>
              </a:rPr>
              <a:t>的数组元素也随之变化</a:t>
            </a:r>
            <a:r>
              <a:rPr lang="zh-CN" altLang="en-US" dirty="0"/>
              <a:t>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>
              <a:solidFill>
                <a:srgbClr val="00FF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：数组名参数</a:t>
            </a:r>
            <a:endParaRPr lang="zh-CN" alt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64066" y="2507115"/>
            <a:ext cx="4034971" cy="4015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2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sort(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函数声明*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//...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sort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"%d,"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9256" y="2507115"/>
            <a:ext cx="4405085" cy="3771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800"/>
              </a:lnSpc>
              <a:defRPr>
                <a:latin typeface="+mj-lt"/>
              </a:defRPr>
            </a:lvl3pPr>
            <a:lvl4pPr lvl="3">
              <a:lnSpc>
                <a:spcPts val="1800"/>
              </a:lnSpc>
              <a:defRPr>
                <a:latin typeface="+mj-lt"/>
              </a:defRPr>
            </a:lvl4pPr>
          </a:lstStyle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 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函数定义*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sort(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j;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&gt;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temp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 rot="19897480">
            <a:off x="7214400" y="5369309"/>
            <a:ext cx="160011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Succeed !!!</a:t>
            </a:r>
          </a:p>
        </p:txBody>
      </p:sp>
    </p:spTree>
    <p:extLst>
      <p:ext uri="{BB962C8B-B14F-4D97-AF65-F5344CB8AC3E}">
        <p14:creationId xmlns:p14="http://schemas.microsoft.com/office/powerpoint/2010/main" val="13380620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数组名作函数实参时，形参数组不定义和检查长度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：数组长度传递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0BA7A0-9901-604B-A82F-00ACBD898396}"/>
              </a:ext>
            </a:extLst>
          </p:cNvPr>
          <p:cNvSpPr/>
          <p:nvPr/>
        </p:nvSpPr>
        <p:spPr>
          <a:xfrm>
            <a:off x="5439746" y="2176302"/>
            <a:ext cx="3415004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函数定义*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average(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Menlo" panose="020B0609030804020204" pitchFamily="49" charset="0"/>
              </a:rPr>
              <a:t>array[10]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sum += array[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aver = sum /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10.0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04B4D0-6577-B347-90A1-43B438F9212D}"/>
              </a:ext>
            </a:extLst>
          </p:cNvPr>
          <p:cNvSpPr/>
          <p:nvPr/>
        </p:nvSpPr>
        <p:spPr>
          <a:xfrm>
            <a:off x="286660" y="1960859"/>
            <a:ext cx="4938486" cy="332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average(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/*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函数声明*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Menlo" panose="020B0609030804020204" pitchFamily="49" charset="0"/>
              </a:rPr>
              <a:t>score[5];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aver;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"input 10 scores:\n"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"%f"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&amp;score[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aver =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average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score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"average score is %5.2f\n"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aver);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5809372" y="5069402"/>
            <a:ext cx="3204000" cy="938828"/>
          </a:xfrm>
          <a:prstGeom prst="wedgeEllipseCallout">
            <a:avLst>
              <a:gd name="adj1" fmla="val 21589"/>
              <a:gd name="adj2" fmla="val -1394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编译时正确；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调用时数组访问越界</a:t>
            </a:r>
          </a:p>
        </p:txBody>
      </p:sp>
    </p:spTree>
    <p:extLst>
      <p:ext uri="{BB962C8B-B14F-4D97-AF65-F5344CB8AC3E}">
        <p14:creationId xmlns:p14="http://schemas.microsoft.com/office/powerpoint/2010/main" val="759300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数组长度作为参数传递，有效避免数组访问越界</a:t>
            </a:r>
            <a:endParaRPr lang="en-US" altLang="zh-CN" dirty="0"/>
          </a:p>
          <a:p>
            <a:r>
              <a:rPr lang="zh-CN" altLang="en-US" dirty="0"/>
              <a:t>数组长度作为参数传递，增加了程序的通用性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：数组长度传递</a:t>
            </a:r>
            <a:endParaRPr lang="zh-CN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6680" y="2391311"/>
            <a:ext cx="8245151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800"/>
              </a:lnSpc>
              <a:defRPr>
                <a:latin typeface="+mj-lt"/>
              </a:defRPr>
            </a:lvl3pPr>
            <a:lvl4pPr lvl="3">
              <a:lnSpc>
                <a:spcPts val="1800"/>
              </a:lnSpc>
              <a:defRPr>
                <a:latin typeface="+mj-lt"/>
              </a:defRPr>
            </a:lvl4pPr>
          </a:lstStyle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函数定义*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sort(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(j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j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&gt;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temp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6491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E29EE1-3818-4C95-9F92-9BDEDB2D9D72}" type="slidenum">
              <a:rPr lang="en-US" altLang="zh-CN"/>
              <a:pPr eaLnBrk="1" hangingPunct="1"/>
              <a:t>98</a:t>
            </a:fld>
            <a:endParaRPr lang="en-US" altLang="zh-CN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48662" cy="4267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注意：</a:t>
            </a:r>
          </a:p>
          <a:p>
            <a:pPr marL="56515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实参数组与形参</a:t>
            </a:r>
            <a:r>
              <a:rPr lang="zh-CN" altLang="en-US" sz="2000" b="1" dirty="0">
                <a:solidFill>
                  <a:srgbClr val="C00000"/>
                </a:solidFill>
              </a:rPr>
              <a:t>数组类型应一致</a:t>
            </a:r>
            <a:r>
              <a:rPr lang="zh-CN" altLang="en-US" sz="2000" dirty="0"/>
              <a:t>，如不一致，结果出错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marL="56515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zh-CN" altLang="en-US" sz="2000" b="1" dirty="0">
                <a:solidFill>
                  <a:srgbClr val="C00000"/>
                </a:solidFill>
              </a:rPr>
              <a:t>函数定义中声明形参数组的大小是不起任何作用的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marL="565150" indent="-4572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形参数组可以不指定大小</a:t>
            </a:r>
            <a:r>
              <a:rPr lang="zh-CN" altLang="en-US" sz="2000" dirty="0"/>
              <a:t>，有时为了在被调用函数中处理数组元素个数的需要，</a:t>
            </a:r>
            <a:r>
              <a:rPr lang="zh-CN" altLang="en-US" sz="2000" b="1" dirty="0">
                <a:solidFill>
                  <a:srgbClr val="C00000"/>
                </a:solidFill>
              </a:rPr>
              <a:t>可以另外设一个形参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marL="56515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用数组名作为函数函数实参时，不是把数组元素的值传递给形参，</a:t>
            </a:r>
            <a:r>
              <a:rPr lang="zh-CN" altLang="en-US" sz="2000" b="1" dirty="0">
                <a:solidFill>
                  <a:srgbClr val="C00000"/>
                </a:solidFill>
              </a:rPr>
              <a:t>而是（数组首地址）作为实参进行数值传递，两个数组就共占同一段内存空间，在被调函数中访问（读或写）形参数组元素，是通过地址访问数值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：数组名参数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6748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用多维数组名作为函数实参和形参，参数声明中必须指明数组的列数</a:t>
            </a:r>
          </a:p>
          <a:p>
            <a:pPr lvl="1" eaLnBrk="1" hangingPunct="1"/>
            <a:r>
              <a:rPr kumimoji="1" lang="zh-CN" altLang="en-US" dirty="0"/>
              <a:t>在被调函数中对形参数组定义时可以指定每一维的大小 </a:t>
            </a:r>
          </a:p>
          <a:p>
            <a:pPr lvl="1" eaLnBrk="1" hangingPunct="1"/>
            <a:r>
              <a:rPr kumimoji="1" lang="zh-CN" altLang="en-US" dirty="0"/>
              <a:t>也可以省略最高维的大小，但不能省略最高维的</a:t>
            </a:r>
            <a:r>
              <a:rPr kumimoji="1" lang="en-US" altLang="zh-CN" dirty="0"/>
              <a:t>[]</a:t>
            </a:r>
            <a:endParaRPr kumimoji="1" lang="zh-CN" altLang="en-US" dirty="0"/>
          </a:p>
          <a:p>
            <a:pPr lvl="1" eaLnBrk="1" hangingPunct="1"/>
            <a:r>
              <a:rPr kumimoji="1" lang="zh-CN" altLang="en-US" dirty="0"/>
              <a:t>在维度相同的前提下，最高维大小可以与实参数组不同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0" y="4583379"/>
            <a:ext cx="59664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ct val="1000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defRPr>
                <a:latin typeface="+mj-lt"/>
                <a:ea typeface="微软雅黑" panose="020B0503020204020204" pitchFamily="34" charset="-122"/>
              </a:defRPr>
            </a:lvl3pPr>
          </a:lstStyle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max_value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array[][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"max value is %d\n"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26474B"/>
                </a:solidFill>
                <a:latin typeface="Menlo" panose="020B0609030804020204" pitchFamily="49" charset="0"/>
              </a:rPr>
              <a:t>max_value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(a));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4423409" y="3451541"/>
            <a:ext cx="4720591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ct val="1000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defRPr>
                <a:latin typeface="+mj-lt"/>
                <a:ea typeface="微软雅黑" panose="020B0503020204020204" pitchFamily="34" charset="-122"/>
              </a:defRPr>
            </a:lvl3pPr>
          </a:lstStyle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max_value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array[][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max = array[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zh-CN" altLang="en-US" sz="16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zh-CN" altLang="en-US" sz="16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(array[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][j] &gt; max)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max= array[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][j];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max;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zh-CN" altLang="en-US" sz="1600" dirty="0"/>
              <a:t>　　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：多维数组参数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6683" y="3718824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例，求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矩阵所有元素中的最大值。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344866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25039</TotalTime>
  <Words>14651</Words>
  <Application>Microsoft Macintosh PowerPoint</Application>
  <PresentationFormat>全屏显示(4:3)</PresentationFormat>
  <Paragraphs>2395</Paragraphs>
  <Slides>99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1" baseType="lpstr">
      <vt:lpstr>宋体</vt:lpstr>
      <vt:lpstr>Microsoft YaHei</vt:lpstr>
      <vt:lpstr>Microsoft YaHei</vt:lpstr>
      <vt:lpstr>Arial</vt:lpstr>
      <vt:lpstr>Calibri</vt:lpstr>
      <vt:lpstr>Calibri Light</vt:lpstr>
      <vt:lpstr>Helvetica</vt:lpstr>
      <vt:lpstr>Menlo</vt:lpstr>
      <vt:lpstr>Times New Roman</vt:lpstr>
      <vt:lpstr>Verdana</vt:lpstr>
      <vt:lpstr>Wingdings</vt:lpstr>
      <vt:lpstr>Office Theme</vt:lpstr>
      <vt:lpstr>《计算机语言与程序设计》 第5周  函数</vt:lpstr>
      <vt:lpstr>本节课主要内容</vt:lpstr>
      <vt:lpstr>概述：模块化程序设计</vt:lpstr>
      <vt:lpstr>概述：模块化程序设计</vt:lpstr>
      <vt:lpstr>概述：模块化程序设计</vt:lpstr>
      <vt:lpstr>概述：函数与文件</vt:lpstr>
      <vt:lpstr>函数的声明和定义：要素</vt:lpstr>
      <vt:lpstr>本节课主要内容</vt:lpstr>
      <vt:lpstr>函数的声明和定义：要素</vt:lpstr>
      <vt:lpstr>函数的声明和定义：函数名与形参</vt:lpstr>
      <vt:lpstr>函数的声明和定义：返回值类型</vt:lpstr>
      <vt:lpstr>函数的声明和定义：返回值类型</vt:lpstr>
      <vt:lpstr>函数的声明和定义：函数体</vt:lpstr>
      <vt:lpstr>函数的声明和定义：定义不可嵌套</vt:lpstr>
      <vt:lpstr>函数的声明和定义：平时编程的要求</vt:lpstr>
      <vt:lpstr>本节课主要内容</vt:lpstr>
      <vt:lpstr>函数的调用：形式</vt:lpstr>
      <vt:lpstr>函数的调用：实际参数</vt:lpstr>
      <vt:lpstr>函数的调用：数据传递</vt:lpstr>
      <vt:lpstr>函数的调用：调用方式</vt:lpstr>
      <vt:lpstr>本节课主要内容</vt:lpstr>
      <vt:lpstr>栈（stack）</vt:lpstr>
      <vt:lpstr>栈（stack）</vt:lpstr>
      <vt:lpstr>栈（stack）</vt:lpstr>
      <vt:lpstr>栈（stack）</vt:lpstr>
      <vt:lpstr>栈（stack）</vt:lpstr>
      <vt:lpstr>栈（stack）</vt:lpstr>
      <vt:lpstr>栈（stack）</vt:lpstr>
      <vt:lpstr>调用时序：三个阶段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栈帧：实例解析</vt:lpstr>
      <vt:lpstr>思考：写什么样的函数最划算？</vt:lpstr>
      <vt:lpstr>思考：写什么样的函数最划算？</vt:lpstr>
      <vt:lpstr>思考：写什么样的函数最划算？</vt:lpstr>
      <vt:lpstr>本节课主要内容</vt:lpstr>
      <vt:lpstr>函数的声明和定义：平时编程的要求</vt:lpstr>
      <vt:lpstr>函数的声明和定义：函数与文件</vt:lpstr>
      <vt:lpstr>函数的声明和定义：自定义函数要求</vt:lpstr>
      <vt:lpstr>函数的声明和定义：自定义函数要求</vt:lpstr>
      <vt:lpstr>函数的声明和定义：自定义函数要求</vt:lpstr>
      <vt:lpstr>函数的声明和定义：自定义函数要求</vt:lpstr>
      <vt:lpstr>函数的声明和定义：自定义函数要求</vt:lpstr>
      <vt:lpstr>函数的声明和定义：自定义函数要求</vt:lpstr>
      <vt:lpstr>函数的声明和定义：编译过程扩展知识</vt:lpstr>
      <vt:lpstr>函数的声明和定义：编译过程扩展知识</vt:lpstr>
      <vt:lpstr>函数的声明和定义：编译过程扩展知识</vt:lpstr>
      <vt:lpstr>编译过程实例：源文件和头文件</vt:lpstr>
      <vt:lpstr>编译过程实例：预编译</vt:lpstr>
      <vt:lpstr>编译过程实例：编译</vt:lpstr>
      <vt:lpstr>编译过程实例：链接</vt:lpstr>
      <vt:lpstr>常量/变量的作用域</vt:lpstr>
      <vt:lpstr>常量/变量的作用域</vt:lpstr>
      <vt:lpstr>常量/变量的作用域</vt:lpstr>
      <vt:lpstr>作用域：补充</vt:lpstr>
      <vt:lpstr>作用域：补充</vt:lpstr>
      <vt:lpstr>常量/变量的生命期：静态与动态存储</vt:lpstr>
      <vt:lpstr>存储类别</vt:lpstr>
      <vt:lpstr>存储类别： auto变量</vt:lpstr>
      <vt:lpstr>储类别：局部static变量</vt:lpstr>
      <vt:lpstr>存储类别：局部static变量</vt:lpstr>
      <vt:lpstr>存储类别：局部static变量 vs. auto变量</vt:lpstr>
      <vt:lpstr>变量存储类别：局部static变量 vs. 全局变量</vt:lpstr>
      <vt:lpstr>变量存储类别：extern变量修饰</vt:lpstr>
      <vt:lpstr>存储类别：extern扩展作用域</vt:lpstr>
      <vt:lpstr>存储类别：extern扩展作用域</vt:lpstr>
      <vt:lpstr>存储类别：extern扩展作用域</vt:lpstr>
      <vt:lpstr>存储类别：extern扩展作用域</vt:lpstr>
      <vt:lpstr>存储类别：总结</vt:lpstr>
      <vt:lpstr>函数与变量规则</vt:lpstr>
      <vt:lpstr>函数与变量规则：单文件单函数(main)</vt:lpstr>
      <vt:lpstr>函数与变量规则：单文件多函数</vt:lpstr>
      <vt:lpstr>函数与变量规则：单文件多函数</vt:lpstr>
      <vt:lpstr>函数与变量规则：单文件多函数</vt:lpstr>
      <vt:lpstr>函数与变量规则：多文件多函数</vt:lpstr>
      <vt:lpstr>函数与变量规则：多文件多函数</vt:lpstr>
      <vt:lpstr>函数与变量规则：多文件多函数</vt:lpstr>
      <vt:lpstr>函数与变量规则：多文件多函数</vt:lpstr>
      <vt:lpstr>数组作为函数参数：数组元素参数</vt:lpstr>
      <vt:lpstr>数组作为函数参数：数组元素</vt:lpstr>
      <vt:lpstr>数组作为函数参数：数组元素参数</vt:lpstr>
      <vt:lpstr>数组作为函数参数：数组名参数</vt:lpstr>
      <vt:lpstr>数组作为函数参数：数组名参数</vt:lpstr>
      <vt:lpstr>数组作为函数参数：数组长度传递</vt:lpstr>
      <vt:lpstr>数组作为函数参数：数组长度传递</vt:lpstr>
      <vt:lpstr>数组作为函数参数：数组名参数</vt:lpstr>
      <vt:lpstr>数组作为函数参数：多维数组参数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653</cp:revision>
  <dcterms:created xsi:type="dcterms:W3CDTF">2017-04-20T02:24:35Z</dcterms:created>
  <dcterms:modified xsi:type="dcterms:W3CDTF">2020-10-13T12:04:00Z</dcterms:modified>
</cp:coreProperties>
</file>