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448" r:id="rId3"/>
    <p:sldId id="504" r:id="rId4"/>
    <p:sldId id="505" r:id="rId5"/>
    <p:sldId id="506" r:id="rId6"/>
    <p:sldId id="507" r:id="rId7"/>
    <p:sldId id="638" r:id="rId8"/>
    <p:sldId id="471" r:id="rId9"/>
    <p:sldId id="496" r:id="rId10"/>
    <p:sldId id="497" r:id="rId11"/>
    <p:sldId id="639" r:id="rId12"/>
    <p:sldId id="472" r:id="rId13"/>
    <p:sldId id="500" r:id="rId14"/>
    <p:sldId id="501" r:id="rId15"/>
    <p:sldId id="502" r:id="rId16"/>
    <p:sldId id="458" r:id="rId17"/>
    <p:sldId id="511" r:id="rId18"/>
    <p:sldId id="512" r:id="rId19"/>
    <p:sldId id="473" r:id="rId20"/>
    <p:sldId id="474" r:id="rId21"/>
    <p:sldId id="475" r:id="rId22"/>
    <p:sldId id="513" r:id="rId23"/>
    <p:sldId id="514" r:id="rId24"/>
    <p:sldId id="480" r:id="rId25"/>
    <p:sldId id="515" r:id="rId26"/>
    <p:sldId id="503" r:id="rId27"/>
    <p:sldId id="487" r:id="rId28"/>
    <p:sldId id="516" r:id="rId29"/>
    <p:sldId id="489" r:id="rId30"/>
    <p:sldId id="491" r:id="rId31"/>
    <p:sldId id="517" r:id="rId32"/>
    <p:sldId id="492" r:id="rId33"/>
    <p:sldId id="498" r:id="rId34"/>
    <p:sldId id="640" r:id="rId35"/>
    <p:sldId id="518" r:id="rId36"/>
    <p:sldId id="519" r:id="rId37"/>
    <p:sldId id="614" r:id="rId38"/>
    <p:sldId id="615" r:id="rId39"/>
    <p:sldId id="616" r:id="rId40"/>
    <p:sldId id="521" r:id="rId41"/>
    <p:sldId id="617" r:id="rId42"/>
    <p:sldId id="618" r:id="rId43"/>
    <p:sldId id="626" r:id="rId44"/>
    <p:sldId id="562" r:id="rId45"/>
    <p:sldId id="620" r:id="rId46"/>
    <p:sldId id="621" r:id="rId47"/>
    <p:sldId id="590" r:id="rId48"/>
    <p:sldId id="607" r:id="rId49"/>
    <p:sldId id="608" r:id="rId50"/>
    <p:sldId id="609" r:id="rId51"/>
    <p:sldId id="622" r:id="rId52"/>
    <p:sldId id="623" r:id="rId53"/>
    <p:sldId id="624" r:id="rId54"/>
    <p:sldId id="641" r:id="rId55"/>
    <p:sldId id="625" r:id="rId56"/>
    <p:sldId id="649" r:id="rId57"/>
    <p:sldId id="629" r:id="rId58"/>
    <p:sldId id="630" r:id="rId59"/>
    <p:sldId id="631" r:id="rId60"/>
    <p:sldId id="632" r:id="rId61"/>
    <p:sldId id="633" r:id="rId62"/>
    <p:sldId id="634" r:id="rId63"/>
    <p:sldId id="627" r:id="rId64"/>
    <p:sldId id="635" r:id="rId65"/>
    <p:sldId id="636" r:id="rId66"/>
    <p:sldId id="637" r:id="rId67"/>
    <p:sldId id="610" r:id="rId68"/>
    <p:sldId id="611" r:id="rId69"/>
    <p:sldId id="646" r:id="rId70"/>
    <p:sldId id="569" r:id="rId71"/>
    <p:sldId id="587" r:id="rId72"/>
    <p:sldId id="535" r:id="rId73"/>
    <p:sldId id="536" r:id="rId74"/>
    <p:sldId id="596" r:id="rId75"/>
    <p:sldId id="603" r:id="rId76"/>
    <p:sldId id="597" r:id="rId77"/>
    <p:sldId id="574" r:id="rId78"/>
    <p:sldId id="647" r:id="rId79"/>
    <p:sldId id="585" r:id="rId80"/>
    <p:sldId id="584" r:id="rId81"/>
    <p:sldId id="582" r:id="rId82"/>
    <p:sldId id="604" r:id="rId83"/>
    <p:sldId id="605" r:id="rId84"/>
    <p:sldId id="572" r:id="rId85"/>
    <p:sldId id="644" r:id="rId86"/>
    <p:sldId id="645" r:id="rId87"/>
    <p:sldId id="648" r:id="rId8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A0B91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 autoAdjust="0"/>
    <p:restoredTop sz="91865" autoAdjust="0"/>
  </p:normalViewPr>
  <p:slideViewPr>
    <p:cSldViewPr snapToGrid="0">
      <p:cViewPr varScale="1">
        <p:scale>
          <a:sx n="109" d="100"/>
          <a:sy n="109" d="100"/>
        </p:scale>
        <p:origin x="318" y="48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有效地表示复杂的数据结构；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能直接处理内存单元地址，编写精练而高效的程序；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动态地分配内存；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有效方便地使用数组、字符串；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在调用函数时能获得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个以上的结果；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9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14A04-C403-4CAA-B435-5C73B354A47F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80069-8266-49E3-8769-BE716C6048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2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rgbClr val="000000"/>
                </a:solidFill>
              </a:rPr>
              <a:t>《</a:t>
            </a:r>
            <a:r>
              <a:rPr lang="zh-CN" altLang="en-US" sz="4400" b="1" dirty="0">
                <a:solidFill>
                  <a:srgbClr val="000000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rgbClr val="000000"/>
                </a:solidFill>
              </a:rPr>
              <a:t>》</a:t>
            </a:r>
            <a:br>
              <a:rPr lang="en-US" altLang="zh-CN" sz="4400" b="1" dirty="0">
                <a:solidFill>
                  <a:srgbClr val="000000"/>
                </a:solidFill>
              </a:rPr>
            </a:br>
            <a:r>
              <a:rPr lang="zh-CN" altLang="en-US" sz="4400" b="1" dirty="0">
                <a:solidFill>
                  <a:srgbClr val="000000"/>
                </a:solidFill>
              </a:rPr>
              <a:t>第</a:t>
            </a:r>
            <a:r>
              <a:rPr lang="en-US" altLang="zh-CN" sz="4400" b="1" dirty="0">
                <a:solidFill>
                  <a:srgbClr val="000000"/>
                </a:solidFill>
              </a:rPr>
              <a:t>7</a:t>
            </a:r>
            <a:r>
              <a:rPr lang="zh-CN" altLang="en-US" sz="4400" b="1" dirty="0">
                <a:solidFill>
                  <a:srgbClr val="000000"/>
                </a:solidFill>
              </a:rPr>
              <a:t>周  指针第一讲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  <a:p>
            <a:pPr marL="267891"/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>
                <a:solidFill>
                  <a:prstClr val="white"/>
                </a:solidFill>
              </a:rPr>
              <a:t>/</a:t>
            </a:r>
            <a:r>
              <a:rPr lang="zh-CN" altLang="en-US" dirty="0">
                <a:solidFill>
                  <a:prstClr val="white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447" y="1400237"/>
            <a:ext cx="4477457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83ACB-FCE5-1745-8ABA-F8B0C4F347EB}"/>
              </a:ext>
            </a:extLst>
          </p:cNvPr>
          <p:cNvSpPr/>
          <p:nvPr/>
        </p:nvSpPr>
        <p:spPr>
          <a:xfrm>
            <a:off x="976738" y="1936284"/>
            <a:ext cx="7196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指针变量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141651-77D3-8F46-81C7-AE4E7CC11DEF}"/>
              </a:ext>
            </a:extLst>
          </p:cNvPr>
          <p:cNvSpPr/>
          <p:nvPr/>
        </p:nvSpPr>
        <p:spPr>
          <a:xfrm>
            <a:off x="1001447" y="3629363"/>
            <a:ext cx="7298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79F4E2D-C9DF-7043-8AEE-1AFE53821AC3}"/>
              </a:ext>
            </a:extLst>
          </p:cNvPr>
          <p:cNvSpPr/>
          <p:nvPr/>
        </p:nvSpPr>
        <p:spPr>
          <a:xfrm>
            <a:off x="1026156" y="2955440"/>
            <a:ext cx="62238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02B059-6EEE-8945-9BDF-7C14D38CF382}"/>
              </a:ext>
            </a:extLst>
          </p:cNvPr>
          <p:cNvSpPr/>
          <p:nvPr/>
        </p:nvSpPr>
        <p:spPr>
          <a:xfrm>
            <a:off x="976738" y="5418761"/>
            <a:ext cx="7298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7CF169-50A6-754F-965C-DE389D2AF7D0}"/>
              </a:ext>
            </a:extLst>
          </p:cNvPr>
          <p:cNvSpPr/>
          <p:nvPr/>
        </p:nvSpPr>
        <p:spPr>
          <a:xfrm>
            <a:off x="1001447" y="4744838"/>
            <a:ext cx="62238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</p:spTree>
    <p:extLst>
      <p:ext uri="{BB962C8B-B14F-4D97-AF65-F5344CB8AC3E}">
        <p14:creationId xmlns:p14="http://schemas.microsoft.com/office/powerpoint/2010/main" val="20192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16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>
                <a:solidFill>
                  <a:prstClr val="white"/>
                </a:solidFill>
              </a:rPr>
              <a:t>/</a:t>
            </a:r>
            <a:r>
              <a:rPr lang="zh-CN" altLang="en-US" dirty="0">
                <a:solidFill>
                  <a:prstClr val="white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02B059-6EEE-8945-9BDF-7C14D38CF382}"/>
              </a:ext>
            </a:extLst>
          </p:cNvPr>
          <p:cNvSpPr/>
          <p:nvPr/>
        </p:nvSpPr>
        <p:spPr>
          <a:xfrm>
            <a:off x="84946" y="3576258"/>
            <a:ext cx="8852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星号展开：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*前面的部分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*后面的部分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7CF169-50A6-754F-965C-DE389D2AF7D0}"/>
              </a:ext>
            </a:extLst>
          </p:cNvPr>
          <p:cNvSpPr/>
          <p:nvPr/>
        </p:nvSpPr>
        <p:spPr>
          <a:xfrm>
            <a:off x="1779468" y="2272405"/>
            <a:ext cx="483064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p1</a:t>
            </a:r>
            <a:endParaRPr lang="en-US" altLang="zh-CN" sz="3200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03FE11-C821-AF43-9869-87EBA8C3E530}"/>
              </a:ext>
            </a:extLst>
          </p:cNvPr>
          <p:cNvSpPr/>
          <p:nvPr/>
        </p:nvSpPr>
        <p:spPr>
          <a:xfrm>
            <a:off x="226098" y="1350138"/>
            <a:ext cx="8691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通用读法：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先展开星号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，再从中心向外依次展开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D3E341-152D-A640-AC5F-BF3B74C0E423}"/>
              </a:ext>
            </a:extLst>
          </p:cNvPr>
          <p:cNvSpPr/>
          <p:nvPr/>
        </p:nvSpPr>
        <p:spPr>
          <a:xfrm>
            <a:off x="3987039" y="29138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A7A27E-4E47-F740-B125-6067BDEE503A}"/>
              </a:ext>
            </a:extLst>
          </p:cNvPr>
          <p:cNvSpPr/>
          <p:nvPr/>
        </p:nvSpPr>
        <p:spPr>
          <a:xfrm>
            <a:off x="3470366" y="29138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AD7DE4-364F-6947-8607-0BD869417DBA}"/>
              </a:ext>
            </a:extLst>
          </p:cNvPr>
          <p:cNvSpPr/>
          <p:nvPr/>
        </p:nvSpPr>
        <p:spPr>
          <a:xfrm>
            <a:off x="2273469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DC3C9A-4ABE-B743-BBD6-6DA96258CEE6}"/>
              </a:ext>
            </a:extLst>
          </p:cNvPr>
          <p:cNvSpPr/>
          <p:nvPr/>
        </p:nvSpPr>
        <p:spPr>
          <a:xfrm>
            <a:off x="4938610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624BCA-365F-944E-97BB-CCF55A7CAF31}"/>
              </a:ext>
            </a:extLst>
          </p:cNvPr>
          <p:cNvSpPr/>
          <p:nvPr/>
        </p:nvSpPr>
        <p:spPr>
          <a:xfrm>
            <a:off x="6043733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4128DB-75AB-9A40-BD59-B679A9093D5F}"/>
              </a:ext>
            </a:extLst>
          </p:cNvPr>
          <p:cNvSpPr/>
          <p:nvPr/>
        </p:nvSpPr>
        <p:spPr>
          <a:xfrm>
            <a:off x="84946" y="4702944"/>
            <a:ext cx="8074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星号前   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常量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*后面的部分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B1488B-809C-144A-8740-A7CC632B48CC}"/>
              </a:ext>
            </a:extLst>
          </p:cNvPr>
          <p:cNvSpPr/>
          <p:nvPr/>
        </p:nvSpPr>
        <p:spPr>
          <a:xfrm>
            <a:off x="3377439" y="45341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A947DB-489D-8640-85F7-ED5119D8D3FD}"/>
              </a:ext>
            </a:extLst>
          </p:cNvPr>
          <p:cNvSpPr/>
          <p:nvPr/>
        </p:nvSpPr>
        <p:spPr>
          <a:xfrm>
            <a:off x="4054943" y="45008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8CEAFC-8300-AC43-8A8C-1816721EBD9E}"/>
              </a:ext>
            </a:extLst>
          </p:cNvPr>
          <p:cNvSpPr/>
          <p:nvPr/>
        </p:nvSpPr>
        <p:spPr>
          <a:xfrm>
            <a:off x="84946" y="5737807"/>
            <a:ext cx="765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星号后   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常量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常量 </a:t>
            </a:r>
            <a:r>
              <a:rPr lang="en-US" altLang="zh-CN" sz="2400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7083D6-49F9-954F-8C85-45C75535E67F}"/>
              </a:ext>
            </a:extLst>
          </p:cNvPr>
          <p:cNvSpPr/>
          <p:nvPr/>
        </p:nvSpPr>
        <p:spPr>
          <a:xfrm>
            <a:off x="6219056" y="5553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C4695D-BDDB-F14F-A106-63CFB1A7319D}"/>
              </a:ext>
            </a:extLst>
          </p:cNvPr>
          <p:cNvSpPr/>
          <p:nvPr/>
        </p:nvSpPr>
        <p:spPr>
          <a:xfrm>
            <a:off x="6794985" y="5553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50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1224634"/>
          </a:xfrm>
        </p:spPr>
        <p:txBody>
          <a:bodyPr>
            <a:normAutofit/>
          </a:bodyPr>
          <a:lstStyle/>
          <a:p>
            <a:r>
              <a:rPr lang="zh-CN" altLang="en-US" dirty="0"/>
              <a:t>指针需要首先获取对象的地址，以此来间接引用对象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取引用</a:t>
            </a:r>
            <a:r>
              <a:rPr lang="en-US" altLang="zh-CN" b="1" dirty="0">
                <a:solidFill>
                  <a:srgbClr val="C00000"/>
                </a:solidFill>
              </a:rPr>
              <a:t>(&amp;)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去引用</a:t>
            </a:r>
            <a:r>
              <a:rPr lang="en-US" altLang="zh-CN" b="1" dirty="0">
                <a:solidFill>
                  <a:srgbClr val="C00000"/>
                </a:solidFill>
              </a:rPr>
              <a:t>(*)</a:t>
            </a:r>
            <a:r>
              <a:rPr lang="zh-CN" altLang="en-US" dirty="0"/>
              <a:t>是指针的最基本运算符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61" y="2940028"/>
            <a:ext cx="75574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指针整型变量的指针变量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sz="16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指针变量</a:t>
            </a:r>
            <a:r>
              <a:rPr lang="en-US" altLang="zh-CN" sz="1600" b="1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，赋值为</a:t>
            </a:r>
            <a:r>
              <a:rPr lang="en-US" altLang="zh-CN" sz="16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指针类型（整型指针类型，值为</a:t>
            </a:r>
            <a:r>
              <a:rPr lang="en-US" altLang="zh-CN" sz="16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的首地址）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9" name="Rectangle 8"/>
          <p:cNvSpPr/>
          <p:nvPr/>
        </p:nvSpPr>
        <p:spPr>
          <a:xfrm>
            <a:off x="941630" y="2518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F7538A-D426-5847-8E2A-1CB0FCDF7EA1}"/>
              </a:ext>
            </a:extLst>
          </p:cNvPr>
          <p:cNvSpPr/>
          <p:nvPr/>
        </p:nvSpPr>
        <p:spPr>
          <a:xfrm>
            <a:off x="941630" y="2203570"/>
            <a:ext cx="22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referencing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operator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327EE5-DCCA-FA4F-A02E-5C9F8E8AEAEF}"/>
              </a:ext>
            </a:extLst>
          </p:cNvPr>
          <p:cNvSpPr/>
          <p:nvPr/>
        </p:nvSpPr>
        <p:spPr>
          <a:xfrm>
            <a:off x="3300900" y="2221881"/>
            <a:ext cx="239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dereferencing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operator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C86235-668B-E442-BDF3-D8ACE4505986}"/>
              </a:ext>
            </a:extLst>
          </p:cNvPr>
          <p:cNvSpPr/>
          <p:nvPr/>
        </p:nvSpPr>
        <p:spPr>
          <a:xfrm>
            <a:off x="3491883" y="4984993"/>
            <a:ext cx="5153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再次强调！！！常用读法：指向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指针变量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的值是实体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的指针，读作“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D7F5A63-E0E3-EC49-B6D0-7CDCE62F7E18}"/>
              </a:ext>
            </a:extLst>
          </p:cNvPr>
          <p:cNvCxnSpPr/>
          <p:nvPr/>
        </p:nvCxnSpPr>
        <p:spPr>
          <a:xfrm>
            <a:off x="5140695" y="4592450"/>
            <a:ext cx="1398137" cy="0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8666102-93F2-F043-96CC-AFFE003F6061}"/>
              </a:ext>
            </a:extLst>
          </p:cNvPr>
          <p:cNvSpPr/>
          <p:nvPr/>
        </p:nvSpPr>
        <p:spPr>
          <a:xfrm>
            <a:off x="4323082" y="4404703"/>
            <a:ext cx="881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534A02-19EB-BD44-89EF-7DB2ECDEEC5D}"/>
              </a:ext>
            </a:extLst>
          </p:cNvPr>
          <p:cNvSpPr/>
          <p:nvPr/>
        </p:nvSpPr>
        <p:spPr>
          <a:xfrm>
            <a:off x="6538832" y="4404703"/>
            <a:ext cx="7425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42A147-FF11-1446-A0EA-9706F57B097D}"/>
              </a:ext>
            </a:extLst>
          </p:cNvPr>
          <p:cNvSpPr/>
          <p:nvPr/>
        </p:nvSpPr>
        <p:spPr>
          <a:xfrm>
            <a:off x="4630071" y="409260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82F8D-E9CD-8D41-A0CA-6DF474884694}"/>
              </a:ext>
            </a:extLst>
          </p:cNvPr>
          <p:cNvSpPr/>
          <p:nvPr/>
        </p:nvSpPr>
        <p:spPr>
          <a:xfrm>
            <a:off x="6538831" y="410656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3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25" y="1329957"/>
            <a:ext cx="8916097" cy="5220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iNum</a:t>
            </a:r>
            <a:r>
              <a:rPr lang="zh-CN" altLang="en-US" dirty="0"/>
              <a:t> 是什么？</a:t>
            </a:r>
            <a:endParaRPr lang="en-US" altLang="zh-CN" dirty="0"/>
          </a:p>
          <a:p>
            <a:pPr lvl="1"/>
            <a:r>
              <a:rPr lang="en-US" altLang="zh-CN" dirty="0" err="1"/>
              <a:t>iNum</a:t>
            </a:r>
            <a:r>
              <a:rPr lang="zh-CN" altLang="en-US" dirty="0"/>
              <a:t>是一个变量，用于存放整型数据。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 err="1"/>
              <a:t>iNum</a:t>
            </a:r>
            <a:r>
              <a:rPr lang="zh-CN" altLang="en-US" dirty="0"/>
              <a:t>是一个</a:t>
            </a:r>
            <a:r>
              <a:rPr lang="zh-CN" altLang="en-US" b="1" dirty="0"/>
              <a:t>整型变量</a:t>
            </a:r>
            <a:endParaRPr lang="en-US" altLang="zh-CN" b="1" dirty="0"/>
          </a:p>
          <a:p>
            <a:r>
              <a:rPr lang="en-US" altLang="zh-CN" dirty="0"/>
              <a:t>p</a:t>
            </a:r>
            <a:r>
              <a:rPr lang="zh-CN" altLang="en-US" dirty="0"/>
              <a:t> 是什么？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是一个变量，用于存放</a:t>
            </a:r>
            <a:r>
              <a:rPr lang="en-US" altLang="zh-CN" dirty="0"/>
              <a:t>"</a:t>
            </a:r>
            <a:r>
              <a:rPr lang="en-US" altLang="zh-CN" b="1" dirty="0"/>
              <a:t>pointer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"</a:t>
            </a:r>
            <a:r>
              <a:rPr lang="zh-CN" altLang="en-US" b="1" dirty="0"/>
              <a:t>的值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/>
              <a:t>p</a:t>
            </a:r>
            <a:r>
              <a:rPr lang="zh-CN" altLang="en-US" dirty="0"/>
              <a:t>是一个</a:t>
            </a:r>
            <a:r>
              <a:rPr lang="zh-CN" altLang="en-US" b="1" dirty="0"/>
              <a:t>指向整型变量的指针变量</a:t>
            </a:r>
            <a:endParaRPr lang="en-US" altLang="zh-CN" b="1" dirty="0"/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是什么？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的类型是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type"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to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的值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通用地，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是什么？</a:t>
            </a:r>
            <a:endParaRPr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unary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referencing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operator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获取名字叫做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的（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）类型的实体的指针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951711" y="1329957"/>
            <a:ext cx="2192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</p:spTree>
    <p:extLst>
      <p:ext uri="{BB962C8B-B14F-4D97-AF65-F5344CB8AC3E}">
        <p14:creationId xmlns:p14="http://schemas.microsoft.com/office/powerpoint/2010/main" val="205873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3" y="1196542"/>
            <a:ext cx="7399024" cy="350697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variable</a:t>
            </a:r>
          </a:p>
          <a:p>
            <a:pPr lvl="1"/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value)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</a:p>
          <a:p>
            <a:pPr lvl="1"/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/>
              <a:t>iNum</a:t>
            </a:r>
            <a:endParaRPr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dirty="0"/>
              <a:t>of a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" altLang="zh-CN" dirty="0"/>
              <a:t>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en-US" altLang="zh-CN" b="1" dirty="0"/>
              <a:t> p's</a:t>
            </a:r>
            <a:r>
              <a:rPr lang="zh-CN" altLang="en-US" b="1" dirty="0"/>
              <a:t> </a:t>
            </a:r>
            <a:r>
              <a:rPr lang="en-US" altLang="zh-CN" b="1" dirty="0"/>
              <a:t>value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en" altLang="zh-CN" b="1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b="1" dirty="0"/>
              <a:t>of an </a:t>
            </a: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/>
              <a:t>type</a:t>
            </a:r>
            <a:r>
              <a:rPr lang="zh-CN" altLang="en-US" b="1" dirty="0"/>
              <a:t> </a:t>
            </a:r>
            <a:r>
              <a:rPr lang="en" altLang="zh-CN" b="1" dirty="0"/>
              <a:t>entity </a:t>
            </a:r>
            <a:r>
              <a:rPr lang="en-US" altLang="zh-CN" b="1" dirty="0"/>
              <a:t>named</a:t>
            </a:r>
            <a:r>
              <a:rPr lang="zh-CN" altLang="en-US" b="1" dirty="0"/>
              <a:t> </a:t>
            </a:r>
            <a:r>
              <a:rPr lang="en-US" altLang="zh-CN" b="1" dirty="0" err="1"/>
              <a:t>iNum</a:t>
            </a:r>
            <a:r>
              <a:rPr lang="en" altLang="zh-CN" b="1" dirty="0"/>
              <a:t>.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b="1" dirty="0"/>
          </a:p>
        </p:txBody>
      </p:sp>
      <p:sp>
        <p:nvSpPr>
          <p:cNvPr id="8" name="Rectangle 7"/>
          <p:cNvSpPr/>
          <p:nvPr/>
        </p:nvSpPr>
        <p:spPr>
          <a:xfrm>
            <a:off x="7445536" y="1196542"/>
            <a:ext cx="2192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0C4F26-F724-5B41-8B83-20640DD8A97D}"/>
              </a:ext>
            </a:extLst>
          </p:cNvPr>
          <p:cNvSpPr/>
          <p:nvPr/>
        </p:nvSpPr>
        <p:spPr>
          <a:xfrm>
            <a:off x="197589" y="5063979"/>
            <a:ext cx="880185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b="1" dirty="0">
                <a:latin typeface="Menlo" panose="020B0609030804020204" pitchFamily="49" charset="0"/>
              </a:rPr>
              <a:t>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名字叫做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的实体的地址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无符号整型数值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93747F-04F0-744C-BD03-3879748784CD}"/>
              </a:ext>
            </a:extLst>
          </p:cNvPr>
          <p:cNvSpPr/>
          <p:nvPr/>
        </p:nvSpPr>
        <p:spPr>
          <a:xfrm>
            <a:off x="197589" y="5555651"/>
            <a:ext cx="880185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to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en-US" altLang="zh-CN" b="1" dirty="0">
                <a:latin typeface="Menlo" panose="020B0609030804020204" pitchFamily="49" charset="0"/>
              </a:rPr>
              <a:t>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指向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K's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类型实体的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858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95" y="1565415"/>
            <a:ext cx="8403770" cy="31828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*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dereferencing</a:t>
            </a:r>
            <a:r>
              <a:rPr lang="zh-CN" altLang="en-US" dirty="0"/>
              <a:t> </a:t>
            </a:r>
            <a:r>
              <a:rPr lang="en-US" altLang="zh-CN" dirty="0"/>
              <a:t>operator(unary)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</a:rPr>
              <a:t>get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from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p's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value</a:t>
            </a:r>
            <a:r>
              <a:rPr lang="en-US" altLang="zh-CN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dirty="0"/>
              <a:t>of an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" altLang="zh-CN" dirty="0"/>
              <a:t>type 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same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type entity </a:t>
            </a:r>
            <a:r>
              <a:rPr lang="en-US" altLang="zh-CN" b="1" dirty="0">
                <a:solidFill>
                  <a:srgbClr val="C00000"/>
                </a:solidFill>
              </a:rPr>
              <a:t>named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iNum</a:t>
            </a:r>
            <a:r>
              <a:rPr lang="en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30,</a:t>
            </a:r>
            <a:r>
              <a:rPr lang="zh-CN" altLang="en-US" dirty="0"/>
              <a:t> </a:t>
            </a:r>
            <a:r>
              <a:rPr lang="en-US" altLang="zh-CN" dirty="0"/>
              <a:t>means: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" altLang="zh-CN" dirty="0"/>
              <a:t>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30.</a:t>
            </a:r>
            <a:endParaRPr lang="en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951711" y="1329957"/>
            <a:ext cx="2192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C338BB-7733-A544-BDA8-29FE06044E58}"/>
              </a:ext>
            </a:extLst>
          </p:cNvPr>
          <p:cNvSpPr/>
          <p:nvPr/>
        </p:nvSpPr>
        <p:spPr>
          <a:xfrm>
            <a:off x="227303" y="4708588"/>
            <a:ext cx="891669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通用地，*</a:t>
            </a:r>
            <a:r>
              <a:rPr lang="en-US" altLang="zh-CN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是什么？</a:t>
            </a:r>
            <a:endParaRPr lang="en-US" altLang="zh-CN" sz="2200" b="1" dirty="0">
              <a:solidFill>
                <a:srgbClr val="C0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is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an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unary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dereferencing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operator</a:t>
            </a: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(p's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referenced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type)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entity p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points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to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endParaRPr lang="en-US" altLang="zh-CN" sz="1900" dirty="0">
              <a:solidFill>
                <a:srgbClr val="00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获取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p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指向的（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p's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referenced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type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）的实体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endParaRPr lang="en-US" altLang="zh-CN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293634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&amp;*p1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429000"/>
            <a:ext cx="8234487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运算优先级相同，自右向做结合，先算*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points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p1's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&amp;(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&amp;(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所以：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&amp;*p1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指向整型变量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40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36045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429000"/>
            <a:ext cx="8497624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运算优先级相同，自右向做结合，先算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取整型变量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(2).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&amp;iNum1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的指针获得对应的实体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&amp;iNum1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的含义是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3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36045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p1)++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953943"/>
            <a:ext cx="849762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p1)++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31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735509"/>
          </a:xfrm>
        </p:spPr>
        <p:txBody>
          <a:bodyPr/>
          <a:lstStyle/>
          <a:p>
            <a:r>
              <a:rPr lang="zh-CN" altLang="en-US" dirty="0"/>
              <a:t>一个简单的例子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5952" y="2331454"/>
            <a:ext cx="8906608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=%d, &amp;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的值和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*p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=%d, &amp;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*p, 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的值和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016" y="5573259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思考：每次输出的结果一样么？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114" y="1166995"/>
            <a:ext cx="8403771" cy="310606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语言的重要数据类型</a:t>
            </a: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语言的一个重要特色</a:t>
            </a: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语言的一个主要风格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语言的一个重点难点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b="1" dirty="0">
              <a:solidFill>
                <a:srgbClr val="0066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450374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有人说“指针是一扇门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推开门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后面是整个世界”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003088-6F72-F048-90B2-E35CAD5EC8B2}"/>
              </a:ext>
            </a:extLst>
          </p:cNvPr>
          <p:cNvSpPr/>
          <p:nvPr/>
        </p:nvSpPr>
        <p:spPr>
          <a:xfrm>
            <a:off x="-1" y="530677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我说“推不开，你就挂了”</a:t>
            </a:r>
          </a:p>
        </p:txBody>
      </p:sp>
    </p:spTree>
    <p:extLst>
      <p:ext uri="{BB962C8B-B14F-4D97-AF65-F5344CB8AC3E}">
        <p14:creationId xmlns:p14="http://schemas.microsoft.com/office/powerpoint/2010/main" val="12592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使用指针方式将两个数按先小后大的顺序输出。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927" y="2201192"/>
            <a:ext cx="5912617" cy="3754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p1 = &amp;a;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p2 = &amp;b;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,p1,p2);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("%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d%d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",&amp;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a,&amp;b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(*p1 &gt; *p2)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 = p1, p1 = p2, p2= p;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的值互换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d,b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a, b);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未变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d,max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,*p1, *p2);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Picture 4" descr="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6769100" y="4223544"/>
            <a:ext cx="2189147" cy="18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76"/>
          <a:stretch/>
        </p:blipFill>
        <p:spPr bwMode="auto">
          <a:xfrm>
            <a:off x="6769100" y="2111559"/>
            <a:ext cx="2189147" cy="18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48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变量定义语句执行时，编译器</a:t>
            </a:r>
            <a:r>
              <a:rPr lang="en-US" altLang="zh-CN" dirty="0"/>
              <a:t>/</a:t>
            </a:r>
            <a:r>
              <a:rPr lang="zh-CN" altLang="en-US" dirty="0"/>
              <a:t>系统自动为其分配内存单元，其存储位置（地址）在其生命期内是固定不变的，即地址为常量值</a:t>
            </a:r>
            <a:endParaRPr lang="en-US" altLang="zh-CN" dirty="0"/>
          </a:p>
          <a:p>
            <a:r>
              <a:rPr lang="zh-CN" altLang="en-US" dirty="0"/>
              <a:t>取变量地址一定发生在该变量定义之后（这时才有地址）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指针变量初始化</a:t>
            </a:r>
            <a:r>
              <a:rPr lang="en-US" altLang="zh-CN" dirty="0"/>
              <a:t>/</a:t>
            </a:r>
            <a:r>
              <a:rPr lang="zh-CN" altLang="en-US" dirty="0"/>
              <a:t>赋值时，</a:t>
            </a:r>
            <a:r>
              <a:rPr lang="zh-CN" altLang="en-US" b="1" dirty="0">
                <a:solidFill>
                  <a:srgbClr val="C00000"/>
                </a:solidFill>
              </a:rPr>
              <a:t>必须是同一类型的指针类型，不做隐性类型转换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794" y="5509018"/>
            <a:ext cx="4665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&amp;f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double*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value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= &amp;f;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A4B5EA-EE14-B146-A709-61F040D8DAF2}"/>
              </a:ext>
            </a:extLst>
          </p:cNvPr>
          <p:cNvSpPr/>
          <p:nvPr/>
        </p:nvSpPr>
        <p:spPr>
          <a:xfrm>
            <a:off x="943637" y="3026539"/>
            <a:ext cx="72712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的初值为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//a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的地址，在生命期内不变</a:t>
            </a:r>
          </a:p>
          <a:p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   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&amp;a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相当于一个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常数值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 = &amp;a;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0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对</a:t>
            </a:r>
            <a:r>
              <a:rPr lang="en-US" altLang="zh-CN" b="1" dirty="0">
                <a:solidFill>
                  <a:srgbClr val="AA0B91"/>
                </a:solidFill>
              </a:rPr>
              <a:t>T</a:t>
            </a:r>
            <a:r>
              <a:rPr lang="zh-CN" altLang="en-US" b="1" dirty="0"/>
              <a:t>* </a:t>
            </a:r>
            <a:r>
              <a:rPr lang="en-US" altLang="zh-CN" b="1" dirty="0"/>
              <a:t>p</a:t>
            </a:r>
            <a:r>
              <a:rPr lang="zh-CN" altLang="en-US" dirty="0"/>
              <a:t>（指向</a:t>
            </a:r>
            <a:r>
              <a:rPr lang="en-US" altLang="zh-CN" dirty="0"/>
              <a:t>T</a:t>
            </a:r>
            <a:r>
              <a:rPr lang="zh-CN" altLang="en-US" dirty="0"/>
              <a:t>类型实体的指针变量）</a:t>
            </a:r>
            <a:r>
              <a:rPr lang="zh-CN" altLang="en-US" b="1" dirty="0">
                <a:solidFill>
                  <a:srgbClr val="C00000"/>
                </a:solidFill>
              </a:rPr>
              <a:t>初始化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赋值时</a:t>
            </a:r>
            <a:r>
              <a:rPr lang="zh-CN" altLang="en-US" dirty="0"/>
              <a:t>，右值必须是</a:t>
            </a:r>
            <a:r>
              <a:rPr lang="zh-CN" altLang="en-US" b="1" dirty="0">
                <a:solidFill>
                  <a:srgbClr val="C00000"/>
                </a:solidFill>
              </a:rPr>
              <a:t>以下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种形式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/>
              <a:t>不小于</a:t>
            </a:r>
            <a:r>
              <a:rPr lang="en-US" altLang="zh-CN" dirty="0"/>
              <a:t>p</a:t>
            </a:r>
            <a:r>
              <a:rPr lang="zh-CN" altLang="en-US" dirty="0"/>
              <a:t>生命期的</a:t>
            </a:r>
            <a:r>
              <a:rPr lang="en-US" altLang="zh-CN" b="1" dirty="0">
                <a:solidFill>
                  <a:srgbClr val="AA0B91"/>
                </a:solidFill>
              </a:rPr>
              <a:t>T</a:t>
            </a:r>
            <a:r>
              <a:rPr lang="zh-CN" altLang="en-US" dirty="0"/>
              <a:t>类型实体的指针</a:t>
            </a:r>
            <a:endParaRPr lang="en-US" altLang="zh-CN" dirty="0"/>
          </a:p>
          <a:p>
            <a:pPr lvl="1"/>
            <a:r>
              <a:rPr lang="zh-CN" altLang="en-US" dirty="0"/>
              <a:t>整型</a:t>
            </a:r>
            <a:r>
              <a:rPr lang="en-US" altLang="zh-CN" dirty="0"/>
              <a:t>0</a:t>
            </a:r>
            <a:r>
              <a:rPr lang="zh-CN" altLang="en-US" dirty="0"/>
              <a:t>值的：</a:t>
            </a:r>
            <a:r>
              <a:rPr lang="en-US" altLang="zh-CN" dirty="0" err="1"/>
              <a:t>const</a:t>
            </a:r>
            <a:r>
              <a:rPr lang="zh-CN" altLang="en-US" dirty="0"/>
              <a:t>实体、</a:t>
            </a:r>
            <a:r>
              <a:rPr lang="en-US" altLang="zh-CN" dirty="0"/>
              <a:t>literal</a:t>
            </a:r>
            <a:r>
              <a:rPr lang="zh-CN" altLang="en-US" dirty="0"/>
              <a:t>、表达式</a:t>
            </a:r>
            <a:endParaRPr lang="en-US" altLang="zh-CN" dirty="0"/>
          </a:p>
          <a:p>
            <a:pPr lvl="1"/>
            <a:r>
              <a:rPr lang="zh-CN" altLang="en-US" dirty="0"/>
              <a:t>预定义的符号常量</a:t>
            </a:r>
            <a:r>
              <a:rPr lang="en-US" altLang="zh-CN" dirty="0"/>
              <a:t>NULL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dirty="0"/>
              <a:t>：指针变量初始化</a:t>
            </a:r>
            <a:r>
              <a:rPr lang="en-US" altLang="zh-CN" dirty="0"/>
              <a:t>/</a:t>
            </a:r>
            <a:r>
              <a:rPr lang="zh-CN" altLang="en-US" dirty="0"/>
              <a:t>赋值时，</a:t>
            </a:r>
            <a:r>
              <a:rPr lang="zh-CN" altLang="en-US" b="1" dirty="0">
                <a:solidFill>
                  <a:srgbClr val="C00000"/>
                </a:solidFill>
              </a:rPr>
              <a:t>不做隐性类型转换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：任何类型指针均可赋值给</a:t>
            </a:r>
            <a:r>
              <a:rPr lang="en-US" altLang="zh-CN" dirty="0">
                <a:solidFill>
                  <a:srgbClr val="AA0B91"/>
                </a:solidFill>
              </a:rPr>
              <a:t>void</a:t>
            </a:r>
            <a:r>
              <a:rPr lang="zh-CN" altLang="en-US" dirty="0"/>
              <a:t>*变量，</a:t>
            </a:r>
            <a:r>
              <a:rPr lang="en-US" altLang="zh-CN" dirty="0">
                <a:solidFill>
                  <a:srgbClr val="AA0B91"/>
                </a:solidFill>
              </a:rPr>
              <a:t>void</a:t>
            </a:r>
            <a:r>
              <a:rPr lang="en-US" altLang="zh-CN" dirty="0"/>
              <a:t>*</a:t>
            </a:r>
            <a:r>
              <a:rPr lang="zh-CN" altLang="en-US" dirty="0"/>
              <a:t>变量可赋值给任何类型指针变量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/>
              <a:t>：未初始化的全局指针变量初值为</a:t>
            </a:r>
            <a:r>
              <a:rPr lang="en-US" altLang="zh-CN" dirty="0"/>
              <a:t>0</a:t>
            </a:r>
            <a:r>
              <a:rPr lang="zh-CN" altLang="en-US" dirty="0"/>
              <a:t>，未初始化的局部指针变量初值为随机值，未初始化的局部</a:t>
            </a:r>
            <a:r>
              <a:rPr lang="en-US" altLang="zh-CN" dirty="0"/>
              <a:t>static</a:t>
            </a:r>
            <a:r>
              <a:rPr lang="zh-CN" altLang="en-US" dirty="0"/>
              <a:t>指针变量初值为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4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5846"/>
          </a:xfrm>
        </p:spPr>
        <p:txBody>
          <a:bodyPr>
            <a:normAutofit/>
          </a:bodyPr>
          <a:lstStyle/>
          <a:p>
            <a:r>
              <a:rPr lang="zh-CN" altLang="en-US" b="1" dirty="0"/>
              <a:t>以下代码是否正确，如果有错，错在哪？为什么？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22" y="2133410"/>
            <a:ext cx="2753035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= &amp;f;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45966F-EC96-0D42-9190-B7BF66AC2BB4}"/>
              </a:ext>
            </a:extLst>
          </p:cNvPr>
          <p:cNvSpPr/>
          <p:nvPr/>
        </p:nvSpPr>
        <p:spPr>
          <a:xfrm>
            <a:off x="4716120" y="2101565"/>
            <a:ext cx="2753035" cy="286232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z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a;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z;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4000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1B6683A-CF0E-EC46-B8F5-AD9AE6BFC509}"/>
              </a:ext>
            </a:extLst>
          </p:cNvPr>
          <p:cNvSpPr/>
          <p:nvPr/>
        </p:nvSpPr>
        <p:spPr>
          <a:xfrm>
            <a:off x="626846" y="3429000"/>
            <a:ext cx="2753035" cy="2585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c;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&amp;c;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caller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zh-CN" altLang="en-US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01036D-5948-EE46-9EA8-2D266B722ADC}"/>
              </a:ext>
            </a:extLst>
          </p:cNvPr>
          <p:cNvSpPr/>
          <p:nvPr/>
        </p:nvSpPr>
        <p:spPr>
          <a:xfrm>
            <a:off x="3379881" y="5363971"/>
            <a:ext cx="5764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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调用完成后，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已经不存在了，导致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的值不再是一个指针，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一个非指针可能导致严重错误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90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592361"/>
          </a:xfrm>
        </p:spPr>
        <p:txBody>
          <a:bodyPr/>
          <a:lstStyle/>
          <a:p>
            <a:r>
              <a:rPr lang="en-US" altLang="zh-CN" dirty="0">
                <a:solidFill>
                  <a:srgbClr val="AA0B91"/>
                </a:solidFill>
              </a:rPr>
              <a:t>T</a:t>
            </a:r>
            <a:r>
              <a:rPr lang="en-US" altLang="zh-CN" dirty="0"/>
              <a:t>* p</a:t>
            </a:r>
            <a:r>
              <a:rPr lang="zh-CN" altLang="en-US" dirty="0"/>
              <a:t>（指向</a:t>
            </a:r>
            <a:r>
              <a:rPr lang="en-US" altLang="zh-CN" dirty="0">
                <a:solidFill>
                  <a:srgbClr val="AA0B91"/>
                </a:solidFill>
              </a:rPr>
              <a:t>T</a:t>
            </a:r>
            <a:r>
              <a:rPr lang="zh-CN" altLang="en-US" dirty="0"/>
              <a:t>类型实体的指针变量）只有在其值为：</a:t>
            </a:r>
            <a:r>
              <a:rPr lang="zh-CN" altLang="en-US" b="1" dirty="0">
                <a:solidFill>
                  <a:srgbClr val="C00000"/>
                </a:solidFill>
              </a:rPr>
              <a:t>不小于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生命期的</a:t>
            </a:r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b="1" dirty="0">
                <a:solidFill>
                  <a:srgbClr val="C00000"/>
                </a:solidFill>
              </a:rPr>
              <a:t>类型实体的指针时，指针变量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才是有效的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对非有效指针变量进行</a:t>
            </a:r>
            <a:r>
              <a:rPr lang="en-US" altLang="zh-CN" b="1" dirty="0">
                <a:solidFill>
                  <a:srgbClr val="C00000"/>
                </a:solidFill>
              </a:rPr>
              <a:t>dereferencing</a:t>
            </a:r>
            <a:r>
              <a:rPr lang="zh-CN" altLang="en-US" b="1" dirty="0">
                <a:solidFill>
                  <a:srgbClr val="C00000"/>
                </a:solidFill>
              </a:rPr>
              <a:t>，几乎总会导致程序产生严重错误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：有效性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86040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1</a:t>
            </a:r>
            <a:r>
              <a:rPr lang="zh-CN" altLang="en-US" b="1" dirty="0"/>
              <a:t>：指针加减整数运算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50190" y="1847223"/>
            <a:ext cx="7443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是指向</a:t>
            </a:r>
            <a:r>
              <a:rPr lang="en-US" altLang="zh-CN" sz="24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类型实体的指针变量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是整型变量、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、表达式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是一个指针加减整数计算表达式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此表达式值的类型与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值类型相同，都是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；数值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DEC23-1936-F14D-A9ED-47185C1E35F4}"/>
              </a:ext>
            </a:extLst>
          </p:cNvPr>
          <p:cNvSpPr/>
          <p:nvPr/>
        </p:nvSpPr>
        <p:spPr>
          <a:xfrm>
            <a:off x="111078" y="5554300"/>
            <a:ext cx="903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思考：为什么此表达式的值与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有关？直接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±n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不可以么？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A9824-3973-2C4C-B6DB-2F70BA1D07F6}"/>
              </a:ext>
            </a:extLst>
          </p:cNvPr>
          <p:cNvSpPr/>
          <p:nvPr/>
        </p:nvSpPr>
        <p:spPr>
          <a:xfrm>
            <a:off x="850190" y="4577924"/>
            <a:ext cx="4744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特别提示：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的值为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86040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2</a:t>
            </a:r>
            <a:r>
              <a:rPr lang="zh-CN" altLang="en-US" b="1" dirty="0"/>
              <a:t>：自增自减运算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80953" y="1934309"/>
            <a:ext cx="7328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a;</a:t>
            </a:r>
          </a:p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 = &amp;a;</a:t>
            </a: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语法正确，行为不正确</a:t>
            </a:r>
            <a:endParaRPr lang="en-US" altLang="zh-CN" sz="2000" b="1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//p++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后，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的值不再是一个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of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entity</a:t>
            </a: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而仅仅是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Address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p++;  </a:t>
            </a:r>
          </a:p>
          <a:p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语法不正确，因为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&amp;a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value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(&amp;a)++; </a:t>
            </a:r>
            <a:endParaRPr lang="en-US" altLang="zh-CN" sz="2000" b="1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pt-BR" altLang="zh-CN" sz="20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BAF252-BA80-664B-8764-A3AB32E499CB}"/>
              </a:ext>
            </a:extLst>
          </p:cNvPr>
          <p:cNvSpPr/>
          <p:nvPr/>
        </p:nvSpPr>
        <p:spPr>
          <a:xfrm>
            <a:off x="889810" y="4904353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p++,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先求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值，后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数值增加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AFA319-4C0A-0848-9659-030BA8CC1A44}"/>
              </a:ext>
            </a:extLst>
          </p:cNvPr>
          <p:cNvSpPr/>
          <p:nvPr/>
        </p:nvSpPr>
        <p:spPr>
          <a:xfrm>
            <a:off x="889810" y="5413002"/>
            <a:ext cx="6132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 p,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，后求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数值增加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991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418189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3</a:t>
            </a:r>
            <a:r>
              <a:rPr lang="zh-CN" altLang="en-US" b="1" dirty="0"/>
              <a:t>：指针相减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只有</a:t>
            </a:r>
            <a:r>
              <a:rPr lang="zh-CN" altLang="en-US" b="1" dirty="0">
                <a:solidFill>
                  <a:srgbClr val="C00000"/>
                </a:solidFill>
              </a:rPr>
              <a:t>类型相同</a:t>
            </a:r>
            <a:r>
              <a:rPr lang="zh-CN" altLang="en-US" dirty="0"/>
              <a:t>的两个指针常量或变量，才能进行相减运算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p2-p1</a:t>
            </a:r>
            <a:r>
              <a:rPr lang="zh-CN" altLang="en-US" dirty="0"/>
              <a:t>的结果为 </a:t>
            </a:r>
            <a:r>
              <a:rPr lang="en-US" altLang="zh-CN" dirty="0"/>
              <a:t>(Address2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Address1)/</a:t>
            </a:r>
            <a:r>
              <a:rPr lang="en-US" altLang="zh-CN" dirty="0" err="1"/>
              <a:t>sizeof</a:t>
            </a:r>
            <a:r>
              <a:rPr lang="en-US" altLang="zh-CN" dirty="0"/>
              <a:t>(T)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注意正负号：如果</a:t>
            </a:r>
            <a:r>
              <a:rPr lang="en-US" altLang="zh-CN" dirty="0"/>
              <a:t>p2</a:t>
            </a:r>
            <a:r>
              <a:rPr lang="zh-CN" altLang="en-US" dirty="0"/>
              <a:t>的值大于</a:t>
            </a:r>
            <a:r>
              <a:rPr lang="en-US" altLang="zh-CN" dirty="0"/>
              <a:t>p1</a:t>
            </a:r>
            <a:r>
              <a:rPr lang="zh-CN" altLang="en-US" dirty="0"/>
              <a:t>则结果为正，否则为负。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</p:spTree>
    <p:extLst>
      <p:ext uri="{BB962C8B-B14F-4D97-AF65-F5344CB8AC3E}">
        <p14:creationId xmlns:p14="http://schemas.microsoft.com/office/powerpoint/2010/main" val="165360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5152572" cy="513189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算数运算可能导致指针变量失效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C886C-BDD8-EF48-933C-3B7C6E6DEAF5}"/>
              </a:ext>
            </a:extLst>
          </p:cNvPr>
          <p:cNvSpPr/>
          <p:nvPr/>
        </p:nvSpPr>
        <p:spPr>
          <a:xfrm>
            <a:off x="0" y="1861457"/>
            <a:ext cx="4615543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1234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p++;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5678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2ACF67-5904-B44B-AB91-AA4B55837015}"/>
              </a:ext>
            </a:extLst>
          </p:cNvPr>
          <p:cNvSpPr/>
          <p:nvPr/>
        </p:nvSpPr>
        <p:spPr>
          <a:xfrm>
            <a:off x="4615543" y="1861457"/>
            <a:ext cx="4615543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&amp;x[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5678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9A2F5CE-897D-1643-94EF-4482E359A037}"/>
              </a:ext>
            </a:extLst>
          </p:cNvPr>
          <p:cNvCxnSpPr>
            <a:cxnSpLocks/>
          </p:cNvCxnSpPr>
          <p:nvPr/>
        </p:nvCxnSpPr>
        <p:spPr>
          <a:xfrm>
            <a:off x="4615543" y="1861457"/>
            <a:ext cx="0" cy="439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C5067A5-7558-1A4B-8505-590383A27091}"/>
              </a:ext>
            </a:extLst>
          </p:cNvPr>
          <p:cNvSpPr/>
          <p:nvPr/>
        </p:nvSpPr>
        <p:spPr>
          <a:xfrm>
            <a:off x="-1" y="4755339"/>
            <a:ext cx="4615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的值不再是一个指针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一个非指针可能导致严重错误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6CBEFD-5E45-8D47-A671-6842FBFBA54E}"/>
              </a:ext>
            </a:extLst>
          </p:cNvPr>
          <p:cNvSpPr/>
          <p:nvPr/>
        </p:nvSpPr>
        <p:spPr>
          <a:xfrm>
            <a:off x="4572000" y="4444786"/>
            <a:ext cx="4441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的值指向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x[1]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是正确的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590969-B9C1-B644-B338-89729F8A6FE1}"/>
              </a:ext>
            </a:extLst>
          </p:cNvPr>
          <p:cNvSpPr/>
          <p:nvPr/>
        </p:nvSpPr>
        <p:spPr>
          <a:xfrm>
            <a:off x="4615542" y="5317872"/>
            <a:ext cx="4572000" cy="9852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指针算术运算经常用于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数组、字符串或内存数据块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等连续的多个实体，只要在其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存储空间范围内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，运算后的指针都是有效的。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17744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272467"/>
          </a:xfrm>
        </p:spPr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指向类型相同</a:t>
            </a:r>
            <a:r>
              <a:rPr lang="zh-CN" altLang="en-US" dirty="0"/>
              <a:t>的两个指针（常量或变量），则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altLang="zh-CN" dirty="0"/>
              <a:t>p1</a:t>
            </a:r>
            <a:r>
              <a:rPr lang="zh-CN" altLang="en-US" dirty="0"/>
              <a:t>可以进行关系运算，用于比较这两个地址的位置关系。对于：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：关系运算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170" y="2571679"/>
            <a:ext cx="79452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y;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&amp;x;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&amp;y;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有：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&gt; p1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若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的地址值大于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的地址值，则表达式为真，否则为假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!= p1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若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的地址值不等于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的地址值，则表达式为真，否则为假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值，则表达式为真，否则为假</a:t>
            </a:r>
          </a:p>
        </p:txBody>
      </p:sp>
      <p:sp>
        <p:nvSpPr>
          <p:cNvPr id="9" name="Rectangle 8"/>
          <p:cNvSpPr/>
          <p:nvPr/>
        </p:nvSpPr>
        <p:spPr>
          <a:xfrm>
            <a:off x="816638" y="5067414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通过和空指针作相等或不等的关系运算，用来判断该指针是否为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值，以确定是否可以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该指针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970" y="5390579"/>
            <a:ext cx="3004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(p !=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(*p)++;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8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5841684" cy="482869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是内存单元的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索引编号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。它是一个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32/64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4/8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字节，取决于计算机硬件）的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无符号整型数值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It's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32/64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(4/8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bytes,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decided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hardware)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指针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一个实体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zh-CN" altLang="en-US" b="1" dirty="0"/>
              <a:t>地址（</a:t>
            </a:r>
            <a:r>
              <a:rPr lang="zh-CN" altLang="en-US" b="1" dirty="0">
                <a:solidFill>
                  <a:srgbClr val="C00000"/>
                </a:solidFill>
              </a:rPr>
              <a:t>最小地址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" altLang="zh-CN" dirty="0"/>
              <a:t>entity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489532" y="1616384"/>
            <a:ext cx="1311820" cy="4255840"/>
            <a:chOff x="7156112" y="2547204"/>
            <a:chExt cx="1552575" cy="3214707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7156112" y="2547204"/>
              <a:ext cx="1552575" cy="32147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0">
                <a:solidFill>
                  <a:srgbClr val="006600"/>
                </a:solidFill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7156112" y="275823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7156112" y="298695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7156112" y="3216935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7156112" y="344565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7156112" y="367563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7156112" y="3905620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7156112" y="413433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7156112" y="436432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7156112" y="4593041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7156112" y="482302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156112" y="505300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7860785" y="5094708"/>
              <a:ext cx="355779" cy="30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…...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4048" y="1616384"/>
            <a:ext cx="1122423" cy="3322890"/>
            <a:chOff x="6387757" y="2561104"/>
            <a:chExt cx="998060" cy="2546740"/>
          </a:xfrm>
        </p:grpSpPr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6387757" y="2561104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0x00000001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6387757" y="2797095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0x00000002</a:t>
              </a: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6387757" y="30431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0x00000003</a:t>
              </a: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6387757" y="32717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0x00000004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6387757" y="35003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0x00000005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387757" y="37289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0x00000006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6387757" y="39575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0x00000007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6387757" y="41861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0x00000008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6387757" y="4397295"/>
              <a:ext cx="989508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0x0000000C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6387757" y="4643357"/>
              <a:ext cx="998060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0x00000010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387757" y="4871957"/>
              <a:ext cx="962425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0x00000014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A6D4A479-BF03-264E-9637-E4A329378057}"/>
              </a:ext>
            </a:extLst>
          </p:cNvPr>
          <p:cNvSpPr txBox="1"/>
          <p:nvPr/>
        </p:nvSpPr>
        <p:spPr>
          <a:xfrm>
            <a:off x="7524174" y="3803742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int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endParaRPr kumimoji="1"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988E3C-882D-164A-B0AA-CE47D7340B68}"/>
              </a:ext>
            </a:extLst>
          </p:cNvPr>
          <p:cNvSpPr txBox="1"/>
          <p:nvPr/>
        </p:nvSpPr>
        <p:spPr>
          <a:xfrm>
            <a:off x="7515513" y="4096836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double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</a:t>
            </a:r>
            <a:endParaRPr kumimoji="1"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C525D9-F7A8-8E47-B02C-9FBF05D1D6AA}"/>
              </a:ext>
            </a:extLst>
          </p:cNvPr>
          <p:cNvSpPr txBox="1"/>
          <p:nvPr/>
        </p:nvSpPr>
        <p:spPr>
          <a:xfrm>
            <a:off x="7515513" y="4399320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unsigned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</a:t>
            </a:r>
            <a:endParaRPr kumimoji="1"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E5BF7D-ACAD-6B4F-ABF9-E5CDA56BC956}"/>
              </a:ext>
            </a:extLst>
          </p:cNvPr>
          <p:cNvSpPr txBox="1"/>
          <p:nvPr/>
        </p:nvSpPr>
        <p:spPr>
          <a:xfrm>
            <a:off x="7506853" y="4692965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float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</a:t>
            </a:r>
            <a:endParaRPr kumimoji="1" lang="zh-CN" altLang="en-US" sz="1200" dirty="0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10475066-DE2E-2B42-91D6-A51F8815F586}"/>
              </a:ext>
            </a:extLst>
          </p:cNvPr>
          <p:cNvSpPr/>
          <p:nvPr/>
        </p:nvSpPr>
        <p:spPr>
          <a:xfrm>
            <a:off x="6371188" y="1727779"/>
            <a:ext cx="45719" cy="414444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96853D60-B5AE-7245-A2A7-AA06E64173AE}"/>
              </a:ext>
            </a:extLst>
          </p:cNvPr>
          <p:cNvCxnSpPr>
            <a:cxnSpLocks/>
          </p:cNvCxnSpPr>
          <p:nvPr/>
        </p:nvCxnSpPr>
        <p:spPr>
          <a:xfrm flipV="1">
            <a:off x="1667603" y="2466345"/>
            <a:ext cx="4709124" cy="643933"/>
          </a:xfrm>
          <a:prstGeom prst="bentConnector3">
            <a:avLst>
              <a:gd name="adj1" fmla="val 92196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639B406C-FAED-0242-B8CE-DF1AD29CD5F3}"/>
              </a:ext>
            </a:extLst>
          </p:cNvPr>
          <p:cNvSpPr/>
          <p:nvPr/>
        </p:nvSpPr>
        <p:spPr>
          <a:xfrm>
            <a:off x="6253698" y="3848844"/>
            <a:ext cx="45719" cy="99214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AA381578-D28D-5747-9AC3-F96685828BB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470561" y="4344918"/>
            <a:ext cx="4783137" cy="1491540"/>
          </a:xfrm>
          <a:prstGeom prst="bentConnector3">
            <a:avLst>
              <a:gd name="adj1" fmla="val 97609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30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261947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zh-CN" altLang="en-US" dirty="0"/>
              <a:t>是一个指针（常量、变量或表达式），可以对</a:t>
            </a:r>
            <a:r>
              <a:rPr lang="en-US" altLang="zh-CN" dirty="0"/>
              <a:t>p</a:t>
            </a:r>
            <a:r>
              <a:rPr lang="zh-CN" altLang="en-US" dirty="0"/>
              <a:t>进行显式类型转换，一般形式为：</a:t>
            </a:r>
            <a:endParaRPr lang="en-US" altLang="zh-CN" dirty="0"/>
          </a:p>
          <a:p>
            <a:r>
              <a:rPr lang="zh-CN" altLang="en-US" dirty="0"/>
              <a:t>对指针进行显式类型转换将</a:t>
            </a:r>
            <a:r>
              <a:rPr lang="zh-CN" altLang="en-US" b="1" dirty="0">
                <a:solidFill>
                  <a:srgbClr val="C00000"/>
                </a:solidFill>
              </a:rPr>
              <a:t>产生一个临时指针对象</a:t>
            </a:r>
            <a:r>
              <a:rPr lang="zh-CN" altLang="en-US" dirty="0"/>
              <a:t>，其</a:t>
            </a:r>
            <a:r>
              <a:rPr lang="en-US" altLang="zh-CN" dirty="0"/>
              <a:t>referenced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为“转换类型”，值与</a:t>
            </a:r>
            <a:r>
              <a:rPr lang="en-US" altLang="zh-CN" dirty="0"/>
              <a:t>p</a:t>
            </a:r>
            <a:r>
              <a:rPr lang="zh-CN" altLang="en-US" dirty="0"/>
              <a:t>值相同，</a:t>
            </a:r>
            <a:r>
              <a:rPr lang="zh-CN" altLang="en-US" b="1" dirty="0">
                <a:solidFill>
                  <a:srgbClr val="C00000"/>
                </a:solidFill>
              </a:rPr>
              <a:t>但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的指针类型和值都不变</a:t>
            </a:r>
            <a:r>
              <a:rPr lang="zh-CN" altLang="en-US" dirty="0"/>
              <a:t>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：类型转换</a:t>
            </a:r>
          </a:p>
        </p:txBody>
      </p:sp>
      <p:sp>
        <p:nvSpPr>
          <p:cNvPr id="8" name="Rectangle 7"/>
          <p:cNvSpPr/>
          <p:nvPr/>
        </p:nvSpPr>
        <p:spPr>
          <a:xfrm>
            <a:off x="941397" y="3610215"/>
            <a:ext cx="4545003" cy="263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0.001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*((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*)(&amp;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6506" y="1799703"/>
            <a:ext cx="15696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转换类型*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)p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B59C31-A84E-B540-A2F4-2E4589B50ECD}"/>
              </a:ext>
            </a:extLst>
          </p:cNvPr>
          <p:cNvSpPr/>
          <p:nvPr/>
        </p:nvSpPr>
        <p:spPr>
          <a:xfrm>
            <a:off x="5618902" y="3560745"/>
            <a:ext cx="31477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进制显示一个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类型数据的码值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IEEE-754</a:t>
            </a:r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奇技淫巧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Clever tricks and wicked craft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94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：类型转换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227BE-EF21-ED42-A5B4-2965DEA4E1F9}"/>
              </a:ext>
            </a:extLst>
          </p:cNvPr>
          <p:cNvSpPr/>
          <p:nvPr/>
        </p:nvSpPr>
        <p:spPr>
          <a:xfrm>
            <a:off x="618414" y="1294289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0.001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AB4EB4-3AEA-E84C-B44E-710DB19B6165}"/>
              </a:ext>
            </a:extLst>
          </p:cNvPr>
          <p:cNvSpPr/>
          <p:nvPr/>
        </p:nvSpPr>
        <p:spPr>
          <a:xfrm>
            <a:off x="6610109" y="2610678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01101111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23FEF-BE1E-D14C-8874-32428D2ADEE9}"/>
              </a:ext>
            </a:extLst>
          </p:cNvPr>
          <p:cNvSpPr/>
          <p:nvPr/>
        </p:nvSpPr>
        <p:spPr>
          <a:xfrm>
            <a:off x="7038654" y="224134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fNum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0F2BB4-020E-464D-B3D1-2322A951222F}"/>
              </a:ext>
            </a:extLst>
          </p:cNvPr>
          <p:cNvSpPr/>
          <p:nvPr/>
        </p:nvSpPr>
        <p:spPr>
          <a:xfrm>
            <a:off x="5049872" y="2689553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6DEE79-C523-614F-B73B-C1340A4C19E4}"/>
              </a:ext>
            </a:extLst>
          </p:cNvPr>
          <p:cNvSpPr/>
          <p:nvPr/>
        </p:nvSpPr>
        <p:spPr>
          <a:xfrm>
            <a:off x="6610109" y="3113996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00010010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53F677-6ECE-8742-B798-45644F302720}"/>
              </a:ext>
            </a:extLst>
          </p:cNvPr>
          <p:cNvSpPr/>
          <p:nvPr/>
        </p:nvSpPr>
        <p:spPr>
          <a:xfrm>
            <a:off x="6610109" y="3617314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10000011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58291F-5A49-CB49-8736-71E92E34EF49}"/>
              </a:ext>
            </a:extLst>
          </p:cNvPr>
          <p:cNvSpPr/>
          <p:nvPr/>
        </p:nvSpPr>
        <p:spPr>
          <a:xfrm>
            <a:off x="6610109" y="4109064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00111010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8B67EE-1036-8D41-AD07-997429FDCDC9}"/>
              </a:ext>
            </a:extLst>
          </p:cNvPr>
          <p:cNvSpPr/>
          <p:nvPr/>
        </p:nvSpPr>
        <p:spPr>
          <a:xfrm>
            <a:off x="5049871" y="3214642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17F64D-B595-A347-A840-880EF4AB493E}"/>
              </a:ext>
            </a:extLst>
          </p:cNvPr>
          <p:cNvSpPr/>
          <p:nvPr/>
        </p:nvSpPr>
        <p:spPr>
          <a:xfrm>
            <a:off x="5049871" y="3760941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3EBA17-5128-B94E-9035-B065DF9A6A1A}"/>
              </a:ext>
            </a:extLst>
          </p:cNvPr>
          <p:cNvSpPr/>
          <p:nvPr/>
        </p:nvSpPr>
        <p:spPr>
          <a:xfrm>
            <a:off x="5049871" y="4233906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0D204A3-2479-AD4C-9246-889EBFB0C708}"/>
              </a:ext>
            </a:extLst>
          </p:cNvPr>
          <p:cNvSpPr/>
          <p:nvPr/>
        </p:nvSpPr>
        <p:spPr>
          <a:xfrm>
            <a:off x="2449286" y="1294289"/>
            <a:ext cx="75111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5E455C-7D53-6D4E-A3D8-C12BE8ACB4C4}"/>
              </a:ext>
            </a:extLst>
          </p:cNvPr>
          <p:cNvSpPr/>
          <p:nvPr/>
        </p:nvSpPr>
        <p:spPr>
          <a:xfrm>
            <a:off x="2705238" y="1368317"/>
            <a:ext cx="4689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IEEE-754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00111010 10000011 00010010 01101111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8A23DCA3-A72D-0543-BEBE-E8E41E3DF3DC}"/>
              </a:ext>
            </a:extLst>
          </p:cNvPr>
          <p:cNvCxnSpPr>
            <a:endCxn id="14" idx="0"/>
          </p:cNvCxnSpPr>
          <p:nvPr/>
        </p:nvCxnSpPr>
        <p:spPr>
          <a:xfrm>
            <a:off x="3200400" y="1294289"/>
            <a:ext cx="4193480" cy="947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E0CB003-3E89-4447-899E-FF9C0F74D648}"/>
              </a:ext>
            </a:extLst>
          </p:cNvPr>
          <p:cNvSpPr/>
          <p:nvPr/>
        </p:nvSpPr>
        <p:spPr>
          <a:xfrm>
            <a:off x="309654" y="2587068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*((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*)(&amp;</a:t>
            </a:r>
            <a:r>
              <a:rPr lang="en-US" altLang="zh-CN" sz="32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zh-CN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0A4817-1E6F-9A49-AA16-CCBA4F11CB40}"/>
              </a:ext>
            </a:extLst>
          </p:cNvPr>
          <p:cNvSpPr/>
          <p:nvPr/>
        </p:nvSpPr>
        <p:spPr>
          <a:xfrm>
            <a:off x="2273940" y="3121070"/>
            <a:ext cx="1839227" cy="93892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fNum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(address:</a:t>
            </a:r>
            <a:r>
              <a:rPr kumimoji="1" lang="en-US" altLang="zh-CN" sz="1200" dirty="0">
                <a:solidFill>
                  <a:srgbClr val="0000FF"/>
                </a:solidFill>
              </a:rPr>
              <a:t>0x7ffeefbff530</a:t>
            </a:r>
            <a:r>
              <a:rPr kumimoji="1"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29C37C-2DE0-0E4C-8575-50EFC4FE069B}"/>
              </a:ext>
            </a:extLst>
          </p:cNvPr>
          <p:cNvSpPr/>
          <p:nvPr/>
        </p:nvSpPr>
        <p:spPr>
          <a:xfrm>
            <a:off x="944730" y="3123335"/>
            <a:ext cx="1330383" cy="93176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91ED86-FE08-3A4D-9D8D-897BB6B0F47C}"/>
              </a:ext>
            </a:extLst>
          </p:cNvPr>
          <p:cNvSpPr/>
          <p:nvPr/>
        </p:nvSpPr>
        <p:spPr>
          <a:xfrm>
            <a:off x="944729" y="4060000"/>
            <a:ext cx="3168437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unnamed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</a:p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(address:</a:t>
            </a:r>
            <a:r>
              <a:rPr kumimoji="1" lang="en-US" altLang="zh-CN" dirty="0">
                <a:solidFill>
                  <a:srgbClr val="0000FF"/>
                </a:solidFill>
              </a:rPr>
              <a:t>0x7ffeefbff530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2FB7C5-1429-4E43-BEA9-74F59343802A}"/>
              </a:ext>
            </a:extLst>
          </p:cNvPr>
          <p:cNvSpPr/>
          <p:nvPr/>
        </p:nvSpPr>
        <p:spPr>
          <a:xfrm>
            <a:off x="374417" y="4983330"/>
            <a:ext cx="3738749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bytes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address:</a:t>
            </a:r>
            <a:r>
              <a:rPr kumimoji="1" lang="en-US" altLang="zh-CN" sz="1100" dirty="0">
                <a:solidFill>
                  <a:srgbClr val="0000FF"/>
                </a:solidFill>
              </a:rPr>
              <a:t> 0x7ffeefbff530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unnamed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85B04C-D013-524C-818A-BA522C149F92}"/>
              </a:ext>
            </a:extLst>
          </p:cNvPr>
          <p:cNvSpPr/>
          <p:nvPr/>
        </p:nvSpPr>
        <p:spPr>
          <a:xfrm>
            <a:off x="4551717" y="5473100"/>
            <a:ext cx="459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大前提：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字节存储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1B0AC59-F1A6-F24D-B3A6-3DE7A02971CF}"/>
              </a:ext>
            </a:extLst>
          </p:cNvPr>
          <p:cNvGrpSpPr/>
          <p:nvPr/>
        </p:nvGrpSpPr>
        <p:grpSpPr>
          <a:xfrm>
            <a:off x="6543042" y="2543942"/>
            <a:ext cx="1669747" cy="2494227"/>
            <a:chOff x="6543042" y="2543942"/>
            <a:chExt cx="1669747" cy="249422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17B7356-2EA3-0B48-B906-A59E53E6EB0B}"/>
                </a:ext>
              </a:extLst>
            </p:cNvPr>
            <p:cNvSpPr/>
            <p:nvPr/>
          </p:nvSpPr>
          <p:spPr>
            <a:xfrm>
              <a:off x="6633511" y="4668837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Menlo" panose="020B0609030804020204" pitchFamily="49" charset="0"/>
                </a:rPr>
                <a:t>0x3a83126f</a:t>
              </a:r>
              <a:endPara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46F617-FBEC-484B-B048-3BD5741DC8CF}"/>
                </a:ext>
              </a:extLst>
            </p:cNvPr>
            <p:cNvSpPr/>
            <p:nvPr/>
          </p:nvSpPr>
          <p:spPr>
            <a:xfrm>
              <a:off x="6543042" y="2543942"/>
              <a:ext cx="1669747" cy="2494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43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40" grpId="0" animBg="1"/>
      <p:bldP spid="43" grpId="0" animBg="1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189588"/>
          </a:xfrm>
        </p:spPr>
        <p:txBody>
          <a:bodyPr>
            <a:normAutofit/>
          </a:bodyPr>
          <a:lstStyle/>
          <a:p>
            <a:r>
              <a:rPr lang="en-US" altLang="zh-CN" dirty="0"/>
              <a:t>void</a:t>
            </a:r>
            <a:r>
              <a:rPr lang="zh-CN" altLang="en-US" dirty="0"/>
              <a:t>指针类型不明确，</a:t>
            </a:r>
            <a:r>
              <a:rPr lang="zh-CN" altLang="en-US" b="1" dirty="0">
                <a:solidFill>
                  <a:srgbClr val="C00000"/>
                </a:solidFill>
              </a:rPr>
              <a:t>指针算术运算</a:t>
            </a:r>
            <a:r>
              <a:rPr lang="en-US" altLang="zh-CN" b="1" dirty="0" err="1">
                <a:solidFill>
                  <a:srgbClr val="C00000"/>
                </a:solidFill>
              </a:rPr>
              <a:t>sizeof</a:t>
            </a:r>
            <a:r>
              <a:rPr lang="zh-CN" altLang="en-US" b="1" dirty="0">
                <a:solidFill>
                  <a:srgbClr val="C00000"/>
                </a:solidFill>
              </a:rPr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可以做关系运算</a:t>
            </a:r>
            <a:r>
              <a:rPr lang="zh-CN" altLang="en-US" dirty="0"/>
              <a:t>，表示两个指针的地址值比较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可以指向其他任何类型</a:t>
            </a:r>
            <a:r>
              <a:rPr lang="zh-CN" altLang="en-US" dirty="0"/>
              <a:t>，无需类型转换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可以显式类型转换为其他类型</a:t>
            </a:r>
            <a:r>
              <a:rPr lang="zh-CN" altLang="en-US" dirty="0"/>
              <a:t>，再间接引用变量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void</a:t>
            </a:r>
            <a:r>
              <a:rPr lang="zh-CN" altLang="en-US" sz="2400" dirty="0">
                <a:solidFill>
                  <a:srgbClr val="FFFF00"/>
                </a:solidFill>
              </a:rPr>
              <a:t>指针运算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70" y="3537095"/>
            <a:ext cx="8802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pf = &amp;y;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pv1;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pv1 = &amp;x;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无需指针类型转换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*((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*)pv1));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指针显示类型转换后再引用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pv1 = pf;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无需指针类型转换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,*((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*)pv1));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指针显示类型转换后再引用</a:t>
            </a:r>
          </a:p>
        </p:txBody>
      </p:sp>
    </p:spTree>
    <p:extLst>
      <p:ext uri="{BB962C8B-B14F-4D97-AF65-F5344CB8AC3E}">
        <p14:creationId xmlns:p14="http://schemas.microsoft.com/office/powerpoint/2010/main" val="346366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重要的总结（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A75F133-3199-D945-8B76-9F30CEB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73400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语言中，</a:t>
            </a:r>
            <a:r>
              <a:rPr lang="en-US" altLang="zh-CN" dirty="0"/>
              <a:t>&amp;</a:t>
            </a:r>
            <a:r>
              <a:rPr lang="zh-CN" altLang="en-US" dirty="0"/>
              <a:t>的含义有哪些？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136AA2-FA0B-3341-9F62-86AEC4156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97911"/>
              </p:ext>
            </p:extLst>
          </p:nvPr>
        </p:nvGraphicFramePr>
        <p:xfrm>
          <a:off x="2083847" y="1805869"/>
          <a:ext cx="4201885" cy="137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84067780"/>
                    </a:ext>
                  </a:extLst>
                </a:gridCol>
                <a:gridCol w="1372960">
                  <a:extLst>
                    <a:ext uri="{9D8B030D-6E8A-4147-A177-3AD203B41FA5}">
                      <a16:colId xmlns:a16="http://schemas.microsoft.com/office/drawing/2014/main" val="7820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18510"/>
                  </a:ext>
                </a:extLst>
              </a:tr>
              <a:tr h="48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数值表达式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数值表达式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双目位与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单目取引用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referencing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58940"/>
                  </a:ext>
                </a:extLst>
              </a:tr>
            </a:tbl>
          </a:graphicData>
        </a:graphic>
      </p:graphicFrame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71E58F9-538F-9242-BCC1-780F4FC73D1B}"/>
              </a:ext>
            </a:extLst>
          </p:cNvPr>
          <p:cNvSpPr txBox="1">
            <a:spLocks/>
          </p:cNvSpPr>
          <p:nvPr/>
        </p:nvSpPr>
        <p:spPr>
          <a:xfrm>
            <a:off x="398626" y="3254939"/>
            <a:ext cx="8403771" cy="57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r>
              <a:rPr lang="zh-CN" altLang="en-US" dirty="0"/>
              <a:t>语言中，*的含义有哪些？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BE1B30-8F07-5F47-833B-E862C3A0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4086"/>
              </p:ext>
            </p:extLst>
          </p:nvPr>
        </p:nvGraphicFramePr>
        <p:xfrm>
          <a:off x="2083847" y="3828339"/>
          <a:ext cx="42018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84067780"/>
                    </a:ext>
                  </a:extLst>
                </a:gridCol>
                <a:gridCol w="1372960">
                  <a:extLst>
                    <a:ext uri="{9D8B030D-6E8A-4147-A177-3AD203B41FA5}">
                      <a16:colId xmlns:a16="http://schemas.microsoft.com/office/drawing/2014/main" val="7820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1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数值表达式 * 数值表达式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双目乘法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指针类型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5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*指针变量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单目去引用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dereferencing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5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*指针常量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1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*指针表达式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4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753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重要的总结（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A75F133-3199-D945-8B76-9F30CEB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348269"/>
            <a:ext cx="3835400" cy="573400"/>
          </a:xfrm>
        </p:spPr>
        <p:txBody>
          <a:bodyPr>
            <a:normAutofit/>
          </a:bodyPr>
          <a:lstStyle/>
          <a:p>
            <a:r>
              <a:rPr lang="zh-CN" altLang="en-US" dirty="0"/>
              <a:t>对象的类型描述方法：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B981C5-A5A6-C541-8ABE-E0C843BFE0D4}"/>
              </a:ext>
            </a:extLst>
          </p:cNvPr>
          <p:cNvSpPr/>
          <p:nvPr/>
        </p:nvSpPr>
        <p:spPr>
          <a:xfrm>
            <a:off x="975331" y="1673221"/>
            <a:ext cx="2577979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PI;</a:t>
            </a:r>
          </a:p>
          <a:p>
            <a:pPr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572FED-1299-F141-9B81-1318D85E9D21}"/>
              </a:ext>
            </a:extLst>
          </p:cNvPr>
          <p:cNvSpPr/>
          <p:nvPr/>
        </p:nvSpPr>
        <p:spPr>
          <a:xfrm>
            <a:off x="4187090" y="137899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简单说来，去掉名字是既类型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6E727E-F282-D843-A2E3-6EBE96A5AE0B}"/>
              </a:ext>
            </a:extLst>
          </p:cNvPr>
          <p:cNvSpPr/>
          <p:nvPr/>
        </p:nvSpPr>
        <p:spPr>
          <a:xfrm>
            <a:off x="5580938" y="1673221"/>
            <a:ext cx="2400490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05EC2CA9-036B-AB44-8B0C-137FE51452E5}"/>
              </a:ext>
            </a:extLst>
          </p:cNvPr>
          <p:cNvSpPr/>
          <p:nvPr/>
        </p:nvSpPr>
        <p:spPr>
          <a:xfrm>
            <a:off x="3531538" y="2079171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FB25D4E-6539-5541-A1DF-0F38E5E205FA}"/>
              </a:ext>
            </a:extLst>
          </p:cNvPr>
          <p:cNvSpPr/>
          <p:nvPr/>
        </p:nvSpPr>
        <p:spPr>
          <a:xfrm>
            <a:off x="3531538" y="2743200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CF210A2-6793-E74D-8D71-4003BB4932BB}"/>
              </a:ext>
            </a:extLst>
          </p:cNvPr>
          <p:cNvSpPr/>
          <p:nvPr/>
        </p:nvSpPr>
        <p:spPr>
          <a:xfrm>
            <a:off x="3553310" y="3345925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82A2F45A-A94F-7247-848B-151C6825985C}"/>
              </a:ext>
            </a:extLst>
          </p:cNvPr>
          <p:cNvSpPr/>
          <p:nvPr/>
        </p:nvSpPr>
        <p:spPr>
          <a:xfrm>
            <a:off x="3553310" y="3992193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40816567-9944-8247-AEFC-5AD37DA77A75}"/>
              </a:ext>
            </a:extLst>
          </p:cNvPr>
          <p:cNvSpPr/>
          <p:nvPr/>
        </p:nvSpPr>
        <p:spPr>
          <a:xfrm>
            <a:off x="3553310" y="4521887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A8B08A-D79B-1148-97C9-17644ED1D0F4}"/>
              </a:ext>
            </a:extLst>
          </p:cNvPr>
          <p:cNvSpPr/>
          <p:nvPr/>
        </p:nvSpPr>
        <p:spPr>
          <a:xfrm>
            <a:off x="3890807" y="1795005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0DFA09-ADF3-2845-B467-DAEB2E0F5B74}"/>
              </a:ext>
            </a:extLst>
          </p:cNvPr>
          <p:cNvSpPr/>
          <p:nvPr/>
        </p:nvSpPr>
        <p:spPr>
          <a:xfrm>
            <a:off x="4169729" y="2448503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PI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66FE61-0973-6548-B1CF-FAA770EF0597}"/>
              </a:ext>
            </a:extLst>
          </p:cNvPr>
          <p:cNvSpPr/>
          <p:nvPr/>
        </p:nvSpPr>
        <p:spPr>
          <a:xfrm>
            <a:off x="3611884" y="305615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625756-8920-EF4E-9274-C884A5C11E76}"/>
              </a:ext>
            </a:extLst>
          </p:cNvPr>
          <p:cNvSpPr/>
          <p:nvPr/>
        </p:nvSpPr>
        <p:spPr>
          <a:xfrm>
            <a:off x="4279692" y="3686515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0F4C3E-555C-2546-8F5F-AAA9019AAF09}"/>
              </a:ext>
            </a:extLst>
          </p:cNvPr>
          <p:cNvSpPr/>
          <p:nvPr/>
        </p:nvSpPr>
        <p:spPr>
          <a:xfrm>
            <a:off x="3611884" y="421709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2EA0A1-BCAE-C144-B712-998A5982D4F2}"/>
              </a:ext>
            </a:extLst>
          </p:cNvPr>
          <p:cNvSpPr/>
          <p:nvPr/>
        </p:nvSpPr>
        <p:spPr>
          <a:xfrm>
            <a:off x="975331" y="4751332"/>
            <a:ext cx="172354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&amp;p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F26B7D8-A4D9-5849-9592-65502E72F23C}"/>
              </a:ext>
            </a:extLst>
          </p:cNvPr>
          <p:cNvCxnSpPr/>
          <p:nvPr/>
        </p:nvCxnSpPr>
        <p:spPr>
          <a:xfrm>
            <a:off x="362454" y="4733876"/>
            <a:ext cx="826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5583ED0-5AA1-DB43-A1A6-644B7B791C8D}"/>
              </a:ext>
            </a:extLst>
          </p:cNvPr>
          <p:cNvSpPr/>
          <p:nvPr/>
        </p:nvSpPr>
        <p:spPr>
          <a:xfrm>
            <a:off x="479258" y="4909566"/>
            <a:ext cx="492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61228AE6-8006-2E4E-BB0A-473F8AD4E0BF}"/>
              </a:ext>
            </a:extLst>
          </p:cNvPr>
          <p:cNvSpPr/>
          <p:nvPr/>
        </p:nvSpPr>
        <p:spPr>
          <a:xfrm>
            <a:off x="3568119" y="5054716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726CDE-FAFD-1F4C-BC7E-F30911AF23BD}"/>
              </a:ext>
            </a:extLst>
          </p:cNvPr>
          <p:cNvSpPr/>
          <p:nvPr/>
        </p:nvSpPr>
        <p:spPr>
          <a:xfrm>
            <a:off x="3487232" y="474992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&amp;c</a:t>
            </a:r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C5D59FAD-1E9D-E141-AF0A-1B69BA7915A8}"/>
              </a:ext>
            </a:extLst>
          </p:cNvPr>
          <p:cNvSpPr/>
          <p:nvPr/>
        </p:nvSpPr>
        <p:spPr>
          <a:xfrm>
            <a:off x="3568119" y="5544176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C4E581-7FE6-5449-BE6A-C67294D4F155}"/>
              </a:ext>
            </a:extLst>
          </p:cNvPr>
          <p:cNvSpPr/>
          <p:nvPr/>
        </p:nvSpPr>
        <p:spPr>
          <a:xfrm>
            <a:off x="3487232" y="523938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zh-CN" altLang="e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D4E29E90-02E4-464D-9B59-08191D2AC03E}"/>
              </a:ext>
            </a:extLst>
          </p:cNvPr>
          <p:cNvSpPr/>
          <p:nvPr/>
        </p:nvSpPr>
        <p:spPr>
          <a:xfrm>
            <a:off x="3568119" y="6109445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F6B8CB-465D-8A4A-AD10-D43FC1849DF8}"/>
              </a:ext>
            </a:extLst>
          </p:cNvPr>
          <p:cNvSpPr/>
          <p:nvPr/>
        </p:nvSpPr>
        <p:spPr>
          <a:xfrm>
            <a:off x="4184538" y="5804651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0257AD2-89D2-3D4F-BC85-FAFF550FE729}"/>
              </a:ext>
            </a:extLst>
          </p:cNvPr>
          <p:cNvSpPr/>
          <p:nvPr/>
        </p:nvSpPr>
        <p:spPr>
          <a:xfrm>
            <a:off x="5595747" y="4584857"/>
            <a:ext cx="1877437" cy="184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2000" dirty="0">
                <a:latin typeface="Menlo" panose="020B0609030804020204" pitchFamily="49" charset="0"/>
              </a:rPr>
              <a:t>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AA0B91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**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**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AA0B91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22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数组由若干个元素组成，每个元素都占用内存、有地址，通过</a:t>
            </a:r>
            <a:r>
              <a:rPr lang="en-US" altLang="zh-CN" dirty="0"/>
              <a:t>referencing</a:t>
            </a:r>
            <a:r>
              <a:rPr lang="zh-CN" altLang="en-US" dirty="0"/>
              <a:t>（</a:t>
            </a:r>
            <a:r>
              <a:rPr lang="en-US" altLang="zh-CN" dirty="0"/>
              <a:t>&amp;</a:t>
            </a:r>
            <a:r>
              <a:rPr lang="zh-CN" altLang="en-US" dirty="0"/>
              <a:t>）可以得到数组元素的指针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并没有所谓的“数组元素指针类型（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）”。</a:t>
            </a:r>
            <a:r>
              <a:rPr lang="zh-CN" altLang="en-US" b="1" dirty="0">
                <a:solidFill>
                  <a:srgbClr val="C00000"/>
                </a:solidFill>
              </a:rPr>
              <a:t>指针类型是由元素类型所决定的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trike="sngStrike" dirty="0"/>
              <a:t>数组元素的指针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13076" y="2348108"/>
            <a:ext cx="7789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定义指向整型变量的指针变量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，并指向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a[0]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  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a[5]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6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790" y="1184950"/>
            <a:ext cx="8174571" cy="16843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数组名</a:t>
            </a:r>
            <a:r>
              <a:rPr lang="zh-CN" altLang="en-US" dirty="0"/>
              <a:t>具有</a:t>
            </a:r>
            <a:r>
              <a:rPr lang="en-US" altLang="zh-CN" dirty="0"/>
              <a:t>2</a:t>
            </a:r>
            <a:r>
              <a:rPr lang="zh-CN" altLang="en-US" dirty="0"/>
              <a:t>种含义：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highlight>
                  <a:srgbClr val="FFFF00"/>
                </a:highlight>
              </a:rPr>
              <a:t>在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定义数组</a:t>
            </a:r>
            <a:r>
              <a:rPr lang="zh-CN" altLang="en-US" dirty="0">
                <a:highlight>
                  <a:srgbClr val="FFFF00"/>
                </a:highlight>
              </a:rPr>
              <a:t>、与</a:t>
            </a:r>
            <a:r>
              <a:rPr lang="en-US" altLang="zh-CN" b="1" dirty="0" err="1">
                <a:solidFill>
                  <a:srgbClr val="C00000"/>
                </a:solidFill>
                <a:highlight>
                  <a:srgbClr val="FFFF00"/>
                </a:highlight>
              </a:rPr>
              <a:t>sizeof</a:t>
            </a:r>
            <a:r>
              <a:rPr lang="zh-CN" altLang="en-US" dirty="0">
                <a:highlight>
                  <a:srgbClr val="FFFF00"/>
                </a:highlight>
              </a:rPr>
              <a:t>或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&amp;</a:t>
            </a:r>
            <a:r>
              <a:rPr lang="zh-CN" altLang="en-US" dirty="0">
                <a:highlight>
                  <a:srgbClr val="FFFF00"/>
                </a:highlight>
              </a:rPr>
              <a:t>联合使用时，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数组名表示整个数组</a:t>
            </a:r>
            <a:endParaRPr lang="en-US" altLang="zh-CN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highlight>
                  <a:srgbClr val="FFFF00"/>
                </a:highlight>
              </a:rPr>
              <a:t>在其他情况下，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数组名是指针常量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表示数组首元素的指针</a:t>
            </a:r>
            <a:r>
              <a:rPr lang="zh-CN" altLang="en-US" dirty="0"/>
              <a:t>。所以，不能出现在左值和某些算术运算中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44340" y="2766510"/>
            <a:ext cx="80436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IsAddressLarger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(a));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正确，求数组占用的空间总和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 = b;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是常量不能出现在左值的位置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 = a + b;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是地址值，不允许加法运算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              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是常量不能出现在左值的位置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a++;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是常量不能使用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++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运算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IsAddressLarger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a &gt; b;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正确，表示两个地址的比较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                           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而非两个数组内容的比较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数组名的两种含义</a:t>
            </a:r>
          </a:p>
        </p:txBody>
      </p:sp>
    </p:spTree>
    <p:extLst>
      <p:ext uri="{BB962C8B-B14F-4D97-AF65-F5344CB8AC3E}">
        <p14:creationId xmlns:p14="http://schemas.microsoft.com/office/powerpoint/2010/main" val="137119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数组名的两种含义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C722DFA-AC91-F343-8CA6-DA676268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92365"/>
          </a:xfrm>
        </p:spPr>
        <p:txBody>
          <a:bodyPr/>
          <a:lstStyle/>
          <a:p>
            <a:r>
              <a:rPr lang="zh-CN" altLang="en-US" dirty="0"/>
              <a:t>如何理解以下代码？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87674E4-1BCC-4842-BD37-3C34FE6AB451}"/>
              </a:ext>
            </a:extLst>
          </p:cNvPr>
          <p:cNvSpPr/>
          <p:nvPr/>
        </p:nvSpPr>
        <p:spPr>
          <a:xfrm>
            <a:off x="1002661" y="1891533"/>
            <a:ext cx="5148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a;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0C6578-5F38-EC4B-A1B1-5D196EA0881F}"/>
              </a:ext>
            </a:extLst>
          </p:cNvPr>
          <p:cNvSpPr/>
          <p:nvPr/>
        </p:nvSpPr>
        <p:spPr>
          <a:xfrm>
            <a:off x="164126" y="2532061"/>
            <a:ext cx="3138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400"/>
                </a:solidFill>
                <a:latin typeface="Menlo" panose="020B0609030804020204" pitchFamily="49" charset="0"/>
              </a:rPr>
              <a:t>等价于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8A705B-239D-2D4A-89A7-BCFD10D411F6}"/>
              </a:ext>
            </a:extLst>
          </p:cNvPr>
          <p:cNvSpPr/>
          <p:nvPr/>
        </p:nvSpPr>
        <p:spPr>
          <a:xfrm>
            <a:off x="3111370" y="2532061"/>
            <a:ext cx="3778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建议使用，理解更直观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C79375-BF78-2641-A4D3-BD526AA9293B}"/>
              </a:ext>
            </a:extLst>
          </p:cNvPr>
          <p:cNvSpPr/>
          <p:nvPr/>
        </p:nvSpPr>
        <p:spPr>
          <a:xfrm>
            <a:off x="2633007" y="213821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不建议使用，能看懂就行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D174C-9355-D145-837C-B74C106BFF1B}"/>
              </a:ext>
            </a:extLst>
          </p:cNvPr>
          <p:cNvSpPr/>
          <p:nvPr/>
        </p:nvSpPr>
        <p:spPr>
          <a:xfrm>
            <a:off x="1002661" y="3208023"/>
            <a:ext cx="3496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5BD78C-D31B-744E-B51F-A254B1FED235}"/>
              </a:ext>
            </a:extLst>
          </p:cNvPr>
          <p:cNvSpPr/>
          <p:nvPr/>
        </p:nvSpPr>
        <p:spPr>
          <a:xfrm>
            <a:off x="1081002" y="4309403"/>
            <a:ext cx="6003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那么，问题来了：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两种写法哪种更容易理解？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GetMax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是如何工作的呢？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E1EA2C-5CE4-ED42-8D96-9475D48903DD}"/>
              </a:ext>
            </a:extLst>
          </p:cNvPr>
          <p:cNvSpPr/>
          <p:nvPr/>
        </p:nvSpPr>
        <p:spPr>
          <a:xfrm>
            <a:off x="164126" y="3802385"/>
            <a:ext cx="496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400"/>
                </a:solidFill>
                <a:latin typeface="Menlo" panose="020B0609030804020204" pitchFamily="49" charset="0"/>
              </a:rPr>
              <a:t>等价于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8E892E-966A-E541-9883-4E7346422013}"/>
              </a:ext>
            </a:extLst>
          </p:cNvPr>
          <p:cNvSpPr/>
          <p:nvPr/>
        </p:nvSpPr>
        <p:spPr>
          <a:xfrm>
            <a:off x="1081002" y="5731237"/>
            <a:ext cx="4126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整个数组的指针 </a:t>
            </a:r>
            <a:endParaRPr lang="en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28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下标访问数组元素 与 解引用</a:t>
            </a:r>
            <a:r>
              <a:rPr lang="en-US" altLang="zh-CN" sz="2000" dirty="0">
                <a:solidFill>
                  <a:srgbClr val="FFFF00"/>
                </a:solidFill>
              </a:rPr>
              <a:t>Dereferencing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D279BE-2BCE-844A-AE7C-A1BC20EAF191}"/>
              </a:ext>
            </a:extLst>
          </p:cNvPr>
          <p:cNvSpPr/>
          <p:nvPr/>
        </p:nvSpPr>
        <p:spPr>
          <a:xfrm>
            <a:off x="255882" y="1287015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Array[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Array[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Array[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6228AE-9C10-F94E-8FB6-E43FC4AC3500}"/>
              </a:ext>
            </a:extLst>
          </p:cNvPr>
          <p:cNvSpPr/>
          <p:nvPr/>
        </p:nvSpPr>
        <p:spPr>
          <a:xfrm>
            <a:off x="4888239" y="1276676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Array,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*Array;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*(Array +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*(Array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29267EC-523D-4940-A841-F6C68E37ED04}"/>
              </a:ext>
            </a:extLst>
          </p:cNvPr>
          <p:cNvCxnSpPr/>
          <p:nvPr/>
        </p:nvCxnSpPr>
        <p:spPr>
          <a:xfrm>
            <a:off x="4473324" y="1193511"/>
            <a:ext cx="0" cy="212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139D44-298E-7247-9A75-7C59B2734BA4}"/>
              </a:ext>
            </a:extLst>
          </p:cNvPr>
          <p:cNvSpPr/>
          <p:nvPr/>
        </p:nvSpPr>
        <p:spPr>
          <a:xfrm>
            <a:off x="374417" y="3550000"/>
            <a:ext cx="600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实际运行发现，两者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，这意味着：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60F72-66DC-494A-B9F9-4640D0568C47}"/>
              </a:ext>
            </a:extLst>
          </p:cNvPr>
          <p:cNvSpPr/>
          <p:nvPr/>
        </p:nvSpPr>
        <p:spPr>
          <a:xfrm>
            <a:off x="1471347" y="4050315"/>
            <a:ext cx="600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76A4445-A59B-554C-9C4E-B40AC18F48C0}"/>
              </a:ext>
            </a:extLst>
          </p:cNvPr>
          <p:cNvGrpSpPr/>
          <p:nvPr/>
        </p:nvGrpSpPr>
        <p:grpSpPr>
          <a:xfrm>
            <a:off x="1055442" y="4650137"/>
            <a:ext cx="1440674" cy="369332"/>
            <a:chOff x="1591977" y="5013574"/>
            <a:chExt cx="1440674" cy="3693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F63076-6C1E-1547-B32E-C4C3D7A48AD2}"/>
                </a:ext>
              </a:extLst>
            </p:cNvPr>
            <p:cNvSpPr/>
            <p:nvPr/>
          </p:nvSpPr>
          <p:spPr>
            <a:xfrm>
              <a:off x="1591977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6ECB1C5-EAE3-4E42-85D9-A8BF8F1E860B}"/>
                </a:ext>
              </a:extLst>
            </p:cNvPr>
            <p:cNvSpPr/>
            <p:nvPr/>
          </p:nvSpPr>
          <p:spPr>
            <a:xfrm>
              <a:off x="2226118" y="5013574"/>
              <a:ext cx="806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4D448B4-67BD-EF49-AE78-C89048761221}"/>
                </a:ext>
              </a:extLst>
            </p:cNvPr>
            <p:cNvSpPr/>
            <p:nvPr/>
          </p:nvSpPr>
          <p:spPr>
            <a:xfrm>
              <a:off x="2491449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45FB69-69D5-0D41-BA2D-A34403168C66}"/>
              </a:ext>
            </a:extLst>
          </p:cNvPr>
          <p:cNvGrpSpPr/>
          <p:nvPr/>
        </p:nvGrpSpPr>
        <p:grpSpPr>
          <a:xfrm>
            <a:off x="3516312" y="4650137"/>
            <a:ext cx="1864562" cy="369332"/>
            <a:chOff x="3264071" y="5004997"/>
            <a:chExt cx="1864562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D94118-4D56-3F42-8A7E-6E6DC0D1633E}"/>
                </a:ext>
              </a:extLst>
            </p:cNvPr>
            <p:cNvSpPr/>
            <p:nvPr/>
          </p:nvSpPr>
          <p:spPr>
            <a:xfrm>
              <a:off x="3612648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C74AC-E527-6942-A19E-3D1B4BFF3307}"/>
                </a:ext>
              </a:extLst>
            </p:cNvPr>
            <p:cNvSpPr/>
            <p:nvPr/>
          </p:nvSpPr>
          <p:spPr>
            <a:xfrm>
              <a:off x="3264071" y="5004997"/>
              <a:ext cx="18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F32E77-B9A7-0A4E-9739-D55E9C712D8A}"/>
                </a:ext>
              </a:extLst>
            </p:cNvPr>
            <p:cNvSpPr/>
            <p:nvPr/>
          </p:nvSpPr>
          <p:spPr>
            <a:xfrm>
              <a:off x="4610790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37AFD45-F5D9-F247-9395-CAD68C2C62AD}"/>
              </a:ext>
            </a:extLst>
          </p:cNvPr>
          <p:cNvSpPr txBox="1"/>
          <p:nvPr/>
        </p:nvSpPr>
        <p:spPr>
          <a:xfrm>
            <a:off x="616719" y="5231101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43BBD3-01E3-DE45-B30A-6B7F91F93199}"/>
              </a:ext>
            </a:extLst>
          </p:cNvPr>
          <p:cNvSpPr txBox="1"/>
          <p:nvPr/>
        </p:nvSpPr>
        <p:spPr>
          <a:xfrm>
            <a:off x="1925221" y="5219237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8ADA0F8-718F-0B4B-B561-A40D9F99BD9B}"/>
              </a:ext>
            </a:extLst>
          </p:cNvPr>
          <p:cNvCxnSpPr>
            <a:stCxn id="22" idx="2"/>
          </p:cNvCxnSpPr>
          <p:nvPr/>
        </p:nvCxnSpPr>
        <p:spPr>
          <a:xfrm flipH="1">
            <a:off x="835459" y="4989396"/>
            <a:ext cx="575218" cy="3128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1DA7676-A069-6848-99E9-77EDC613E2E2}"/>
              </a:ext>
            </a:extLst>
          </p:cNvPr>
          <p:cNvCxnSpPr>
            <a:cxnSpLocks/>
          </p:cNvCxnSpPr>
          <p:nvPr/>
        </p:nvCxnSpPr>
        <p:spPr>
          <a:xfrm flipH="1">
            <a:off x="2092849" y="5020640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177C3A4-D9B4-9248-8061-EA3961AE0ABA}"/>
              </a:ext>
            </a:extLst>
          </p:cNvPr>
          <p:cNvSpPr txBox="1"/>
          <p:nvPr/>
        </p:nvSpPr>
        <p:spPr>
          <a:xfrm>
            <a:off x="3517225" y="5309553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CA52BD-81B4-E247-A6A6-F00DCA67D22F}"/>
              </a:ext>
            </a:extLst>
          </p:cNvPr>
          <p:cNvSpPr txBox="1"/>
          <p:nvPr/>
        </p:nvSpPr>
        <p:spPr>
          <a:xfrm>
            <a:off x="4825727" y="5297689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B1D722D-677D-CD41-A159-FED08F727CDA}"/>
              </a:ext>
            </a:extLst>
          </p:cNvPr>
          <p:cNvCxnSpPr>
            <a:cxnSpLocks/>
          </p:cNvCxnSpPr>
          <p:nvPr/>
        </p:nvCxnSpPr>
        <p:spPr>
          <a:xfrm flipH="1">
            <a:off x="3734356" y="4997973"/>
            <a:ext cx="484159" cy="3514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0AB34A-B573-B645-AAEA-A37EA27C68AC}"/>
              </a:ext>
            </a:extLst>
          </p:cNvPr>
          <p:cNvCxnSpPr>
            <a:cxnSpLocks/>
          </p:cNvCxnSpPr>
          <p:nvPr/>
        </p:nvCxnSpPr>
        <p:spPr>
          <a:xfrm flipH="1">
            <a:off x="5002576" y="5020640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2ABBE56-597A-DC4F-AC95-791B2A3635AA}"/>
              </a:ext>
            </a:extLst>
          </p:cNvPr>
          <p:cNvSpPr/>
          <p:nvPr/>
        </p:nvSpPr>
        <p:spPr>
          <a:xfrm>
            <a:off x="2589717" y="465013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endParaRPr lang="zh-CN" altLang="en-US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C59C8D-3314-8340-B4A1-3457BF9D82B2}"/>
              </a:ext>
            </a:extLst>
          </p:cNvPr>
          <p:cNvGrpSpPr/>
          <p:nvPr/>
        </p:nvGrpSpPr>
        <p:grpSpPr>
          <a:xfrm>
            <a:off x="5452870" y="4650137"/>
            <a:ext cx="3385345" cy="1724770"/>
            <a:chOff x="5452870" y="4650137"/>
            <a:chExt cx="3385345" cy="172477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6BB685F-7336-8945-B6B3-1A8A3DA01F46}"/>
                </a:ext>
              </a:extLst>
            </p:cNvPr>
            <p:cNvSpPr/>
            <p:nvPr/>
          </p:nvSpPr>
          <p:spPr>
            <a:xfrm>
              <a:off x="5452870" y="4650137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b="1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689079A-C828-8049-B6BC-E3572C811008}"/>
                </a:ext>
              </a:extLst>
            </p:cNvPr>
            <p:cNvGrpSpPr/>
            <p:nvPr/>
          </p:nvGrpSpPr>
          <p:grpSpPr>
            <a:xfrm>
              <a:off x="6621510" y="4650137"/>
              <a:ext cx="1467048" cy="369332"/>
              <a:chOff x="1603378" y="5013574"/>
              <a:chExt cx="1467048" cy="36933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9844BD7-8E13-1E4B-8F40-84295529E59D}"/>
                  </a:ext>
                </a:extLst>
              </p:cNvPr>
              <p:cNvSpPr/>
              <p:nvPr/>
            </p:nvSpPr>
            <p:spPr>
              <a:xfrm>
                <a:off x="2131400" y="5043647"/>
                <a:ext cx="710469" cy="309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2FEF3FF-5648-2A4E-AC15-30E07C151180}"/>
                  </a:ext>
                </a:extLst>
              </p:cNvPr>
              <p:cNvSpPr/>
              <p:nvPr/>
            </p:nvSpPr>
            <p:spPr>
              <a:xfrm>
                <a:off x="1877463" y="5013574"/>
                <a:ext cx="11929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1A53A9F-A40C-EA4A-ACEB-2264BBF9E287}"/>
                  </a:ext>
                </a:extLst>
              </p:cNvPr>
              <p:cNvSpPr/>
              <p:nvPr/>
            </p:nvSpPr>
            <p:spPr>
              <a:xfrm>
                <a:off x="1603378" y="5043647"/>
                <a:ext cx="309186" cy="3091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1FB10E3-D28D-FF42-8E6F-ACA8DFFEFB4F}"/>
                </a:ext>
              </a:extLst>
            </p:cNvPr>
            <p:cNvSpPr txBox="1"/>
            <p:nvPr/>
          </p:nvSpPr>
          <p:spPr>
            <a:xfrm>
              <a:off x="7589155" y="5297689"/>
              <a:ext cx="12490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①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某类型：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指针变量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指针常量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数组名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D6D7EF3-7125-A345-8944-0FF353A2BBB0}"/>
                </a:ext>
              </a:extLst>
            </p:cNvPr>
            <p:cNvSpPr txBox="1"/>
            <p:nvPr/>
          </p:nvSpPr>
          <p:spPr>
            <a:xfrm>
              <a:off x="6323380" y="5297689"/>
              <a:ext cx="104387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②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整型：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Literal</a:t>
              </a: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常量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表达式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387527F4-2CF2-2844-B89E-D22C1CF2D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7037" y="5018446"/>
              <a:ext cx="297237" cy="36221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5BE470BC-59E8-1A44-A562-4CB49641FC00}"/>
                </a:ext>
              </a:extLst>
            </p:cNvPr>
            <p:cNvCxnSpPr>
              <a:cxnSpLocks/>
            </p:cNvCxnSpPr>
            <p:nvPr/>
          </p:nvCxnSpPr>
          <p:spPr>
            <a:xfrm>
              <a:off x="7527357" y="4997973"/>
              <a:ext cx="178896" cy="39811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9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下标访问数组元素 与 解引用</a:t>
            </a:r>
            <a:r>
              <a:rPr lang="en-US" altLang="zh-CN" sz="2000" dirty="0">
                <a:solidFill>
                  <a:srgbClr val="FFFF00"/>
                </a:solidFill>
              </a:rPr>
              <a:t>Dereferencing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D279BE-2BCE-844A-AE7C-A1BC20EAF191}"/>
              </a:ext>
            </a:extLst>
          </p:cNvPr>
          <p:cNvSpPr/>
          <p:nvPr/>
        </p:nvSpPr>
        <p:spPr>
          <a:xfrm>
            <a:off x="397589" y="1409272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139D44-298E-7247-9A75-7C59B2734BA4}"/>
              </a:ext>
            </a:extLst>
          </p:cNvPr>
          <p:cNvSpPr/>
          <p:nvPr/>
        </p:nvSpPr>
        <p:spPr>
          <a:xfrm>
            <a:off x="374417" y="3550000"/>
            <a:ext cx="8624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的表达方式不仅不报错，还可以正确运行，说明：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60F72-66DC-494A-B9F9-4640D0568C47}"/>
              </a:ext>
            </a:extLst>
          </p:cNvPr>
          <p:cNvSpPr/>
          <p:nvPr/>
        </p:nvSpPr>
        <p:spPr>
          <a:xfrm>
            <a:off x="3107473" y="4924963"/>
            <a:ext cx="5404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，才是编译器的真爱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，不过是你的一厢情愿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45FB69-69D5-0D41-BA2D-A34403168C66}"/>
              </a:ext>
            </a:extLst>
          </p:cNvPr>
          <p:cNvGrpSpPr/>
          <p:nvPr/>
        </p:nvGrpSpPr>
        <p:grpSpPr>
          <a:xfrm>
            <a:off x="577333" y="4365253"/>
            <a:ext cx="1864562" cy="369332"/>
            <a:chOff x="3264071" y="5004997"/>
            <a:chExt cx="1864562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D94118-4D56-3F42-8A7E-6E6DC0D1633E}"/>
                </a:ext>
              </a:extLst>
            </p:cNvPr>
            <p:cNvSpPr/>
            <p:nvPr/>
          </p:nvSpPr>
          <p:spPr>
            <a:xfrm>
              <a:off x="3612648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C74AC-E527-6942-A19E-3D1B4BFF3307}"/>
                </a:ext>
              </a:extLst>
            </p:cNvPr>
            <p:cNvSpPr/>
            <p:nvPr/>
          </p:nvSpPr>
          <p:spPr>
            <a:xfrm>
              <a:off x="3264071" y="5004997"/>
              <a:ext cx="18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F32E77-B9A7-0A4E-9739-D55E9C712D8A}"/>
                </a:ext>
              </a:extLst>
            </p:cNvPr>
            <p:cNvSpPr/>
            <p:nvPr/>
          </p:nvSpPr>
          <p:spPr>
            <a:xfrm>
              <a:off x="4610790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177C3A4-D9B4-9248-8061-EA3961AE0ABA}"/>
              </a:ext>
            </a:extLst>
          </p:cNvPr>
          <p:cNvSpPr txBox="1"/>
          <p:nvPr/>
        </p:nvSpPr>
        <p:spPr>
          <a:xfrm>
            <a:off x="578246" y="5024669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CA52BD-81B4-E247-A6A6-F00DCA67D22F}"/>
              </a:ext>
            </a:extLst>
          </p:cNvPr>
          <p:cNvSpPr txBox="1"/>
          <p:nvPr/>
        </p:nvSpPr>
        <p:spPr>
          <a:xfrm>
            <a:off x="1886748" y="5012805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B1D722D-677D-CD41-A159-FED08F727CDA}"/>
              </a:ext>
            </a:extLst>
          </p:cNvPr>
          <p:cNvCxnSpPr>
            <a:cxnSpLocks/>
          </p:cNvCxnSpPr>
          <p:nvPr/>
        </p:nvCxnSpPr>
        <p:spPr>
          <a:xfrm flipH="1">
            <a:off x="795377" y="4713089"/>
            <a:ext cx="484159" cy="3514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0AB34A-B573-B645-AAEA-A37EA27C68AC}"/>
              </a:ext>
            </a:extLst>
          </p:cNvPr>
          <p:cNvCxnSpPr>
            <a:cxnSpLocks/>
          </p:cNvCxnSpPr>
          <p:nvPr/>
        </p:nvCxnSpPr>
        <p:spPr>
          <a:xfrm flipH="1">
            <a:off x="2063597" y="4735756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FD7A143-819A-EC46-BA79-540FCF11FC71}"/>
              </a:ext>
            </a:extLst>
          </p:cNvPr>
          <p:cNvSpPr/>
          <p:nvPr/>
        </p:nvSpPr>
        <p:spPr>
          <a:xfrm>
            <a:off x="4572000" y="1794347"/>
            <a:ext cx="3679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闪烁着智慧的光辉的代码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BulingBuling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41385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8265466" cy="29687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，是一个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值提供了引用一个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被引用类型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的数据类型。从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被引用类型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派生得到的指针类型，也被成为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（类型）指针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TYPE</a:t>
            </a:r>
            <a:r>
              <a:rPr lang="en-US" altLang="zh-CN" dirty="0"/>
              <a:t>,</a:t>
            </a:r>
            <a:r>
              <a:rPr lang="en" altLang="zh-CN" dirty="0"/>
              <a:t> describes an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" altLang="zh-CN" dirty="0"/>
              <a:t>whose value provides a reference to an entity of the referenced type. A pointer type derived from the referenced type T is sometimes called </a:t>
            </a:r>
            <a:r>
              <a:rPr lang="en-US" altLang="zh-CN" dirty="0"/>
              <a:t>"</a:t>
            </a:r>
            <a:r>
              <a:rPr lang="en" altLang="zh-CN" b="1" dirty="0"/>
              <a:t>pointer </a:t>
            </a:r>
            <a:r>
              <a:rPr lang="en" altLang="zh-CN" b="1" dirty="0">
                <a:solidFill>
                  <a:srgbClr val="C00000"/>
                </a:solidFill>
              </a:rPr>
              <a:t>to</a:t>
            </a:r>
            <a:r>
              <a:rPr lang="en" altLang="zh-CN" b="1" dirty="0"/>
              <a:t> T</a:t>
            </a:r>
            <a:r>
              <a:rPr lang="en-US" altLang="zh-CN" dirty="0"/>
              <a:t>"</a:t>
            </a:r>
            <a:r>
              <a:rPr lang="en" altLang="zh-CN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996425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99EB49-15C1-9448-B5FF-E5A5FE71146D}"/>
              </a:ext>
            </a:extLst>
          </p:cNvPr>
          <p:cNvSpPr/>
          <p:nvPr/>
        </p:nvSpPr>
        <p:spPr>
          <a:xfrm>
            <a:off x="3377604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5FECA4-E89A-D444-B42A-3ED84CD2C330}"/>
              </a:ext>
            </a:extLst>
          </p:cNvPr>
          <p:cNvSpPr/>
          <p:nvPr/>
        </p:nvSpPr>
        <p:spPr>
          <a:xfrm>
            <a:off x="5618230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7D41CD-679E-7647-B495-244266FC7F13}"/>
              </a:ext>
            </a:extLst>
          </p:cNvPr>
          <p:cNvSpPr/>
          <p:nvPr/>
        </p:nvSpPr>
        <p:spPr>
          <a:xfrm>
            <a:off x="996426" y="4875404"/>
            <a:ext cx="62136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71502E-0084-CE4D-8A4B-011B745D9C49}"/>
              </a:ext>
            </a:extLst>
          </p:cNvPr>
          <p:cNvSpPr/>
          <p:nvPr/>
        </p:nvSpPr>
        <p:spPr>
          <a:xfrm>
            <a:off x="996425" y="5352945"/>
            <a:ext cx="788413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A35D50-F539-6B4A-AC95-67788F02EE57}"/>
              </a:ext>
            </a:extLst>
          </p:cNvPr>
          <p:cNvSpPr/>
          <p:nvPr/>
        </p:nvSpPr>
        <p:spPr>
          <a:xfrm>
            <a:off x="931303" y="4533785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Referenced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36260C-B084-9A46-AAAA-B944FBDA976A}"/>
              </a:ext>
            </a:extLst>
          </p:cNvPr>
          <p:cNvSpPr/>
          <p:nvPr/>
        </p:nvSpPr>
        <p:spPr>
          <a:xfrm>
            <a:off x="931303" y="5711239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Referenced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FDA866-007F-3D4E-B840-0E0E8BE20CE5}"/>
              </a:ext>
            </a:extLst>
          </p:cNvPr>
          <p:cNvSpPr/>
          <p:nvPr/>
        </p:nvSpPr>
        <p:spPr>
          <a:xfrm>
            <a:off x="3950640" y="4875404"/>
            <a:ext cx="234498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286BD90-3CA6-AE46-A0C6-0048150EF784}"/>
              </a:ext>
            </a:extLst>
          </p:cNvPr>
          <p:cNvSpPr/>
          <p:nvPr/>
        </p:nvSpPr>
        <p:spPr>
          <a:xfrm>
            <a:off x="4097215" y="5352945"/>
            <a:ext cx="234499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BE961F3-8C0A-3141-BD47-09DFC6350A7B}"/>
              </a:ext>
            </a:extLst>
          </p:cNvPr>
          <p:cNvSpPr/>
          <p:nvPr/>
        </p:nvSpPr>
        <p:spPr>
          <a:xfrm>
            <a:off x="3904622" y="4584264"/>
            <a:ext cx="86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A66E04-35D3-7345-8E88-55FF93CF6675}"/>
              </a:ext>
            </a:extLst>
          </p:cNvPr>
          <p:cNvSpPr/>
          <p:nvPr/>
        </p:nvSpPr>
        <p:spPr>
          <a:xfrm>
            <a:off x="3904622" y="5761718"/>
            <a:ext cx="86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2F68A48-C15B-6F45-829E-2CED80AF7DF6}"/>
              </a:ext>
            </a:extLst>
          </p:cNvPr>
          <p:cNvSpPr/>
          <p:nvPr/>
        </p:nvSpPr>
        <p:spPr>
          <a:xfrm>
            <a:off x="5689468" y="4875404"/>
            <a:ext cx="92064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0B79D2-D6B2-5649-A9CD-5B183F122917}"/>
              </a:ext>
            </a:extLst>
          </p:cNvPr>
          <p:cNvSpPr/>
          <p:nvPr/>
        </p:nvSpPr>
        <p:spPr>
          <a:xfrm>
            <a:off x="5689469" y="5352945"/>
            <a:ext cx="92064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AC2992-AF08-B04D-BA4B-A01398BA1382}"/>
              </a:ext>
            </a:extLst>
          </p:cNvPr>
          <p:cNvSpPr/>
          <p:nvPr/>
        </p:nvSpPr>
        <p:spPr>
          <a:xfrm>
            <a:off x="5571375" y="4584264"/>
            <a:ext cx="2945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to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F59F9-D59B-624C-BA2B-CD41841B8336}"/>
              </a:ext>
            </a:extLst>
          </p:cNvPr>
          <p:cNvSpPr/>
          <p:nvPr/>
        </p:nvSpPr>
        <p:spPr>
          <a:xfrm>
            <a:off x="5571375" y="5761718"/>
            <a:ext cx="3159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to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20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082303-0538-A54D-A2D3-DA047A28A003}"/>
              </a:ext>
            </a:extLst>
          </p:cNvPr>
          <p:cNvSpPr/>
          <p:nvPr/>
        </p:nvSpPr>
        <p:spPr>
          <a:xfrm>
            <a:off x="0" y="2303850"/>
            <a:ext cx="6039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//as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same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as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= a;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pt" sz="1600" dirty="0">
                <a:solidFill>
                  <a:srgbClr val="007400"/>
                </a:solidFill>
                <a:latin typeface="Menlo" panose="020B0609030804020204" pitchFamily="49" charset="0"/>
              </a:rPr>
              <a:t>都正确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a[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*(a +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*(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//for (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= &amp;a[0];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&lt; &amp;a[10];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++)???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686686-1E37-4044-9C4F-F975BE195C14}"/>
              </a:ext>
            </a:extLst>
          </p:cNvPr>
          <p:cNvSpPr/>
          <p:nvPr/>
        </p:nvSpPr>
        <p:spPr>
          <a:xfrm>
            <a:off x="5683519" y="303672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691ECD-FFEE-E440-9876-6F6C9032025C}"/>
              </a:ext>
            </a:extLst>
          </p:cNvPr>
          <p:cNvSpPr/>
          <p:nvPr/>
        </p:nvSpPr>
        <p:spPr>
          <a:xfrm>
            <a:off x="5680886" y="370539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&amp;(a[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CBC0CC-C51F-AD43-8CA6-4C10E7177AAF}"/>
              </a:ext>
            </a:extLst>
          </p:cNvPr>
          <p:cNvSpPr/>
          <p:nvPr/>
        </p:nvSpPr>
        <p:spPr>
          <a:xfrm>
            <a:off x="5680886" y="442562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90B28C73-6AF6-D04C-831C-4AE679C5C645}"/>
              </a:ext>
            </a:extLst>
          </p:cNvPr>
          <p:cNvSpPr/>
          <p:nvPr/>
        </p:nvSpPr>
        <p:spPr>
          <a:xfrm>
            <a:off x="6124506" y="3371058"/>
            <a:ext cx="69729" cy="334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D356C96-6911-454E-80E0-389E592D1E0E}"/>
              </a:ext>
            </a:extLst>
          </p:cNvPr>
          <p:cNvSpPr/>
          <p:nvPr/>
        </p:nvSpPr>
        <p:spPr>
          <a:xfrm>
            <a:off x="6124505" y="4091286"/>
            <a:ext cx="69729" cy="334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6694BE8-80DE-2542-9C57-640B4141C4D2}"/>
              </a:ext>
            </a:extLst>
          </p:cNvPr>
          <p:cNvCxnSpPr/>
          <p:nvPr/>
        </p:nvCxnSpPr>
        <p:spPr>
          <a:xfrm>
            <a:off x="6326028" y="4785231"/>
            <a:ext cx="83283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69221A6-72F1-AA4B-9BB3-7E2C0F579615}"/>
              </a:ext>
            </a:extLst>
          </p:cNvPr>
          <p:cNvSpPr/>
          <p:nvPr/>
        </p:nvSpPr>
        <p:spPr>
          <a:xfrm>
            <a:off x="5680886" y="4797975"/>
            <a:ext cx="2276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It's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ADDRESS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NOT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POINTER</a:t>
            </a:r>
            <a:endParaRPr lang="zh-CN" altLang="en-US" dirty="0"/>
          </a:p>
        </p:txBody>
      </p:sp>
      <p:sp>
        <p:nvSpPr>
          <p:cNvPr id="21" name="右弧形箭头 20">
            <a:extLst>
              <a:ext uri="{FF2B5EF4-FFF2-40B4-BE49-F238E27FC236}">
                <a16:creationId xmlns:a16="http://schemas.microsoft.com/office/drawing/2014/main" id="{5F34552D-E367-F541-B855-E61D8C1CE83C}"/>
              </a:ext>
            </a:extLst>
          </p:cNvPr>
          <p:cNvSpPr/>
          <p:nvPr/>
        </p:nvSpPr>
        <p:spPr>
          <a:xfrm flipH="1" flipV="1">
            <a:off x="7389788" y="3029123"/>
            <a:ext cx="1281938" cy="1713267"/>
          </a:xfrm>
          <a:prstGeom prst="curvedRightArrow">
            <a:avLst>
              <a:gd name="adj1" fmla="val 4065"/>
              <a:gd name="adj2" fmla="val 156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0BCAA4-EB3E-0C44-B762-4937441AAA0F}"/>
              </a:ext>
            </a:extLst>
          </p:cNvPr>
          <p:cNvSpPr/>
          <p:nvPr/>
        </p:nvSpPr>
        <p:spPr>
          <a:xfrm>
            <a:off x="7085053" y="3353465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可求值</a:t>
            </a:r>
            <a:endParaRPr lang="en-US" altLang="zh-CN" dirty="0">
              <a:solidFill>
                <a:srgbClr val="C41A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语法正确</a:t>
            </a:r>
            <a:endParaRPr lang="en-US" altLang="zh-CN" dirty="0">
              <a:solidFill>
                <a:srgbClr val="C41A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但逻辑有瑕疵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D3E47A-C681-1D43-9FBE-89B81A92197A}"/>
              </a:ext>
            </a:extLst>
          </p:cNvPr>
          <p:cNvSpPr/>
          <p:nvPr/>
        </p:nvSpPr>
        <p:spPr>
          <a:xfrm>
            <a:off x="531589" y="1358182"/>
            <a:ext cx="57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淮南子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氾论训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：“百川异源，而皆归于海；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百家殊业，而皆务于治。”</a:t>
            </a:r>
          </a:p>
        </p:txBody>
      </p:sp>
    </p:spTree>
    <p:extLst>
      <p:ext uri="{BB962C8B-B14F-4D97-AF65-F5344CB8AC3E}">
        <p14:creationId xmlns:p14="http://schemas.microsoft.com/office/powerpoint/2010/main" val="1612367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BBDA1BF-454A-C94B-8C3F-5F776827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1183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指针变量</a:t>
            </a:r>
            <a:r>
              <a:rPr lang="zh-CN" altLang="en-US" dirty="0"/>
              <a:t>与</a:t>
            </a:r>
            <a:r>
              <a:rPr lang="zh-CN" altLang="en-US" b="1" dirty="0"/>
              <a:t>数组名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数组名是指针常量</a:t>
            </a:r>
            <a:r>
              <a:rPr lang="zh-CN" altLang="en-US" dirty="0"/>
              <a:t>，改变数组名的值是不行的</a:t>
            </a:r>
            <a:endParaRPr lang="en-US" altLang="zh-CN" dirty="0"/>
          </a:p>
          <a:p>
            <a:pPr lvl="1"/>
            <a:r>
              <a:rPr lang="zh-CN" altLang="en-US" dirty="0"/>
              <a:t>改变指针变量的值，是指针变量指向不同的数组元素是可行的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写代码也要说人话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p++</a:t>
            </a:r>
            <a:r>
              <a:rPr lang="zh-CN" altLang="en-US" dirty="0">
                <a:latin typeface="+mj-lt"/>
              </a:rPr>
              <a:t>、 *</a:t>
            </a:r>
            <a:r>
              <a:rPr lang="en-US" altLang="zh-CN" dirty="0">
                <a:latin typeface="+mj-lt"/>
              </a:rPr>
              <a:t>(p++)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p)++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(p++)</a:t>
            </a:r>
            <a:r>
              <a:rPr lang="zh-CN" altLang="en-US" dirty="0">
                <a:latin typeface="+mj-lt"/>
              </a:rPr>
              <a:t>、*</a:t>
            </a:r>
            <a:r>
              <a:rPr lang="en-US" altLang="zh-CN" dirty="0">
                <a:latin typeface="+mj-lt"/>
              </a:rPr>
              <a:t>(++p)</a:t>
            </a:r>
            <a:r>
              <a:rPr lang="zh-CN" altLang="en-US" dirty="0">
                <a:latin typeface="+mj-lt"/>
              </a:rPr>
              <a:t>的含义？</a:t>
            </a:r>
            <a:r>
              <a:rPr lang="en-US" altLang="zh-CN" dirty="0">
                <a:latin typeface="+mj-lt"/>
              </a:rPr>
              <a:t>	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+mj-lt"/>
              </a:rPr>
              <a:t>永远不要这么写！！！</a:t>
            </a:r>
          </a:p>
        </p:txBody>
      </p:sp>
    </p:spTree>
    <p:extLst>
      <p:ext uri="{BB962C8B-B14F-4D97-AF65-F5344CB8AC3E}">
        <p14:creationId xmlns:p14="http://schemas.microsoft.com/office/powerpoint/2010/main" val="3737217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BE734E9-BE4A-8646-B5B5-CA92E92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32" y="2140190"/>
            <a:ext cx="7369424" cy="368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p++);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++, p++)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DCB909D-7A16-DE45-8A31-5075D288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132147" cy="517854"/>
          </a:xfrm>
        </p:spPr>
        <p:txBody>
          <a:bodyPr>
            <a:normAutofit/>
          </a:bodyPr>
          <a:lstStyle/>
          <a:p>
            <a:r>
              <a:rPr lang="zh-CN" altLang="en-US" dirty="0"/>
              <a:t>不仅要注意下标与增量，同时注意指针变量的当前值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594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指针数组</a:t>
            </a:r>
            <a:r>
              <a:rPr lang="zh-CN" altLang="en-US" sz="2700" dirty="0">
                <a:solidFill>
                  <a:srgbClr val="FFFF00"/>
                </a:solidFill>
              </a:rPr>
              <a:t>：一个数组，每个元素都是指针变量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BE734E9-BE4A-8646-B5B5-CA92E92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455" y="1478362"/>
            <a:ext cx="3953629" cy="2373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p[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p[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0382EE-5E04-784E-852C-0EBA8A99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79940"/>
              </p:ext>
            </p:extLst>
          </p:nvPr>
        </p:nvGraphicFramePr>
        <p:xfrm>
          <a:off x="907846" y="1786328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6ADD6AB-3A1D-784A-8449-27F360BC6974}"/>
              </a:ext>
            </a:extLst>
          </p:cNvPr>
          <p:cNvSpPr/>
          <p:nvPr/>
        </p:nvSpPr>
        <p:spPr>
          <a:xfrm>
            <a:off x="935997" y="14062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ACF3AD3-8064-5F4B-A9E4-AA4D1674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04126"/>
              </p:ext>
            </p:extLst>
          </p:nvPr>
        </p:nvGraphicFramePr>
        <p:xfrm>
          <a:off x="2361677" y="1786328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BB21BAB-A87A-A347-9895-D1614DAAAA1A}"/>
              </a:ext>
            </a:extLst>
          </p:cNvPr>
          <p:cNvSpPr/>
          <p:nvPr/>
        </p:nvSpPr>
        <p:spPr>
          <a:xfrm>
            <a:off x="2389828" y="14062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endParaRPr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5888890-2D4B-1F47-BD28-7989974854D4}"/>
              </a:ext>
            </a:extLst>
          </p:cNvPr>
          <p:cNvCxnSpPr/>
          <p:nvPr/>
        </p:nvCxnSpPr>
        <p:spPr>
          <a:xfrm>
            <a:off x="1065704" y="1874848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20789E4-6725-C54A-BABD-D59E56554C22}"/>
              </a:ext>
            </a:extLst>
          </p:cNvPr>
          <p:cNvCxnSpPr/>
          <p:nvPr/>
        </p:nvCxnSpPr>
        <p:spPr>
          <a:xfrm>
            <a:off x="1065704" y="2073297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18BB1B-0532-2740-A0AD-852CFA8DB1C2}"/>
              </a:ext>
            </a:extLst>
          </p:cNvPr>
          <p:cNvCxnSpPr/>
          <p:nvPr/>
        </p:nvCxnSpPr>
        <p:spPr>
          <a:xfrm>
            <a:off x="1065704" y="2277228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2B6BD48-F580-B746-8AA6-2D7F6603C34D}"/>
              </a:ext>
            </a:extLst>
          </p:cNvPr>
          <p:cNvCxnSpPr/>
          <p:nvPr/>
        </p:nvCxnSpPr>
        <p:spPr>
          <a:xfrm>
            <a:off x="1065704" y="2474580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70FE099-5975-8B4C-B6B8-A3F070C2E5B8}"/>
              </a:ext>
            </a:extLst>
          </p:cNvPr>
          <p:cNvCxnSpPr/>
          <p:nvPr/>
        </p:nvCxnSpPr>
        <p:spPr>
          <a:xfrm>
            <a:off x="1065704" y="2665354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39DD69F-7410-2048-AEC3-490CEAA2D49A}"/>
              </a:ext>
            </a:extLst>
          </p:cNvPr>
          <p:cNvCxnSpPr/>
          <p:nvPr/>
        </p:nvCxnSpPr>
        <p:spPr>
          <a:xfrm>
            <a:off x="1065704" y="2829815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0144E6-6999-6B42-9B9C-AC97EF75A238}"/>
              </a:ext>
            </a:extLst>
          </p:cNvPr>
          <p:cNvCxnSpPr/>
          <p:nvPr/>
        </p:nvCxnSpPr>
        <p:spPr>
          <a:xfrm>
            <a:off x="1065704" y="3028264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A13D8EC-8087-CD49-AC06-EEB8B5B28DBA}"/>
              </a:ext>
            </a:extLst>
          </p:cNvPr>
          <p:cNvCxnSpPr/>
          <p:nvPr/>
        </p:nvCxnSpPr>
        <p:spPr>
          <a:xfrm>
            <a:off x="1065704" y="3232195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C0FB157-1598-F04A-8FBC-274B6A3E9B73}"/>
              </a:ext>
            </a:extLst>
          </p:cNvPr>
          <p:cNvCxnSpPr/>
          <p:nvPr/>
        </p:nvCxnSpPr>
        <p:spPr>
          <a:xfrm>
            <a:off x="1065704" y="3429547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5D51A8-B529-BD4D-B509-3FCD4ED9DF8B}"/>
              </a:ext>
            </a:extLst>
          </p:cNvPr>
          <p:cNvCxnSpPr/>
          <p:nvPr/>
        </p:nvCxnSpPr>
        <p:spPr>
          <a:xfrm>
            <a:off x="1065704" y="3620321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DFEC9D4-512C-134C-8DAA-88980D6632A1}"/>
              </a:ext>
            </a:extLst>
          </p:cNvPr>
          <p:cNvSpPr/>
          <p:nvPr/>
        </p:nvSpPr>
        <p:spPr>
          <a:xfrm>
            <a:off x="2482838" y="4083808"/>
            <a:ext cx="2235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* p[</a:t>
            </a:r>
            <a:r>
              <a:rPr lang="en-US" altLang="zh-CN" sz="3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zh-CN" altLang="en-US" sz="3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CF37BB-1EB2-7349-BAB7-8914C48727C3}"/>
              </a:ext>
            </a:extLst>
          </p:cNvPr>
          <p:cNvSpPr/>
          <p:nvPr/>
        </p:nvSpPr>
        <p:spPr>
          <a:xfrm>
            <a:off x="374417" y="5406835"/>
            <a:ext cx="8595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元素为 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变量指针 的 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 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74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55734" y="4402670"/>
            <a:ext cx="5385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是一维数组，共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b="17032"/>
          <a:stretch/>
        </p:blipFill>
        <p:spPr>
          <a:xfrm>
            <a:off x="5074045" y="2280416"/>
            <a:ext cx="2991095" cy="13593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74417" y="2347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2575D44-2FE2-834C-AD27-157BFB57ECA2}"/>
              </a:ext>
            </a:extLst>
          </p:cNvPr>
          <p:cNvSpPr/>
          <p:nvPr/>
        </p:nvSpPr>
        <p:spPr>
          <a:xfrm>
            <a:off x="3542148" y="5094813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BE37AC0-88EB-5D4C-8BA4-9A00012A2C37}"/>
              </a:ext>
            </a:extLst>
          </p:cNvPr>
          <p:cNvCxnSpPr/>
          <p:nvPr/>
        </p:nvCxnSpPr>
        <p:spPr>
          <a:xfrm>
            <a:off x="5098274" y="4763385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E8EB92-2007-FF44-B475-6A9A81FC357D}"/>
              </a:ext>
            </a:extLst>
          </p:cNvPr>
          <p:cNvCxnSpPr/>
          <p:nvPr/>
        </p:nvCxnSpPr>
        <p:spPr>
          <a:xfrm flipH="1">
            <a:off x="3648664" y="4772002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DD0DC7-BD78-AD4D-9337-FD333230D38F}"/>
              </a:ext>
            </a:extLst>
          </p:cNvPr>
          <p:cNvCxnSpPr/>
          <p:nvPr/>
        </p:nvCxnSpPr>
        <p:spPr>
          <a:xfrm>
            <a:off x="5348254" y="4763385"/>
            <a:ext cx="2716886" cy="33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EEAB110-25AE-AA42-8C91-6B60FB9799DD}"/>
              </a:ext>
            </a:extLst>
          </p:cNvPr>
          <p:cNvSpPr/>
          <p:nvPr/>
        </p:nvSpPr>
        <p:spPr>
          <a:xfrm>
            <a:off x="1709353" y="5047490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元素名字为：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580DC68-7A44-BD46-A563-3B46A0C0F098}"/>
              </a:ext>
            </a:extLst>
          </p:cNvPr>
          <p:cNvCxnSpPr/>
          <p:nvPr/>
        </p:nvCxnSpPr>
        <p:spPr>
          <a:xfrm flipH="1">
            <a:off x="1871856" y="4740818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BDA3D6-2E6D-3C42-B6B5-C62E86A4C908}"/>
              </a:ext>
            </a:extLst>
          </p:cNvPr>
          <p:cNvSpPr/>
          <p:nvPr/>
        </p:nvSpPr>
        <p:spPr>
          <a:xfrm>
            <a:off x="3670065" y="5509732"/>
            <a:ext cx="3184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也均为一维数组名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sp>
        <p:nvSpPr>
          <p:cNvPr id="21" name="左右箭头 20">
            <a:extLst>
              <a:ext uri="{FF2B5EF4-FFF2-40B4-BE49-F238E27FC236}">
                <a16:creationId xmlns:a16="http://schemas.microsoft.com/office/drawing/2014/main" id="{D2D3D99C-33EA-5C46-A099-467654DC9EB5}"/>
              </a:ext>
            </a:extLst>
          </p:cNvPr>
          <p:cNvSpPr/>
          <p:nvPr/>
        </p:nvSpPr>
        <p:spPr>
          <a:xfrm rot="1763506">
            <a:off x="4302501" y="5480854"/>
            <a:ext cx="695544" cy="2374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931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49218" y="2684821"/>
            <a:ext cx="5385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是一维数组，共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62858" y="22400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2575D44-2FE2-834C-AD27-157BFB57ECA2}"/>
              </a:ext>
            </a:extLst>
          </p:cNvPr>
          <p:cNvSpPr/>
          <p:nvPr/>
        </p:nvSpPr>
        <p:spPr>
          <a:xfrm>
            <a:off x="3430315" y="3357587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BE37AC0-88EB-5D4C-8BA4-9A00012A2C37}"/>
              </a:ext>
            </a:extLst>
          </p:cNvPr>
          <p:cNvCxnSpPr/>
          <p:nvPr/>
        </p:nvCxnSpPr>
        <p:spPr>
          <a:xfrm>
            <a:off x="4986441" y="3026159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E8EB92-2007-FF44-B475-6A9A81FC357D}"/>
              </a:ext>
            </a:extLst>
          </p:cNvPr>
          <p:cNvCxnSpPr/>
          <p:nvPr/>
        </p:nvCxnSpPr>
        <p:spPr>
          <a:xfrm flipH="1">
            <a:off x="3536831" y="3034776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DD0DC7-BD78-AD4D-9337-FD333230D38F}"/>
              </a:ext>
            </a:extLst>
          </p:cNvPr>
          <p:cNvCxnSpPr/>
          <p:nvPr/>
        </p:nvCxnSpPr>
        <p:spPr>
          <a:xfrm>
            <a:off x="5236421" y="3026159"/>
            <a:ext cx="2716886" cy="33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EEAB110-25AE-AA42-8C91-6B60FB9799DD}"/>
              </a:ext>
            </a:extLst>
          </p:cNvPr>
          <p:cNvSpPr/>
          <p:nvPr/>
        </p:nvSpPr>
        <p:spPr>
          <a:xfrm>
            <a:off x="1512000" y="3291271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元素名字为：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580DC68-7A44-BD46-A563-3B46A0C0F098}"/>
              </a:ext>
            </a:extLst>
          </p:cNvPr>
          <p:cNvCxnSpPr/>
          <p:nvPr/>
        </p:nvCxnSpPr>
        <p:spPr>
          <a:xfrm flipH="1">
            <a:off x="1674503" y="2984599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376C3962-A496-E144-8E9F-3482D60D9727}"/>
              </a:ext>
            </a:extLst>
          </p:cNvPr>
          <p:cNvSpPr/>
          <p:nvPr/>
        </p:nvSpPr>
        <p:spPr>
          <a:xfrm>
            <a:off x="3415958" y="4607628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A3CABE3-B778-744B-9EE4-C6CC2455D45D}"/>
              </a:ext>
            </a:extLst>
          </p:cNvPr>
          <p:cNvSpPr/>
          <p:nvPr/>
        </p:nvSpPr>
        <p:spPr>
          <a:xfrm>
            <a:off x="3415958" y="5908667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0E77A10-E852-1048-8DEF-FCC52A11FF43}"/>
              </a:ext>
            </a:extLst>
          </p:cNvPr>
          <p:cNvCxnSpPr/>
          <p:nvPr/>
        </p:nvCxnSpPr>
        <p:spPr>
          <a:xfrm>
            <a:off x="7243935" y="3682744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BA01EC8-8A96-054F-8A45-C3A5DBA4F7A2}"/>
              </a:ext>
            </a:extLst>
          </p:cNvPr>
          <p:cNvCxnSpPr>
            <a:cxnSpLocks/>
          </p:cNvCxnSpPr>
          <p:nvPr/>
        </p:nvCxnSpPr>
        <p:spPr>
          <a:xfrm flipH="1">
            <a:off x="3479983" y="3691361"/>
            <a:ext cx="3763952" cy="9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E89810D-F28A-8948-A717-A8CE39E7F970}"/>
              </a:ext>
            </a:extLst>
          </p:cNvPr>
          <p:cNvCxnSpPr>
            <a:cxnSpLocks/>
          </p:cNvCxnSpPr>
          <p:nvPr/>
        </p:nvCxnSpPr>
        <p:spPr>
          <a:xfrm>
            <a:off x="7493915" y="3682744"/>
            <a:ext cx="597538" cy="9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804693A-80BA-2144-AFE4-C3C939C76BB7}"/>
              </a:ext>
            </a:extLst>
          </p:cNvPr>
          <p:cNvCxnSpPr/>
          <p:nvPr/>
        </p:nvCxnSpPr>
        <p:spPr>
          <a:xfrm>
            <a:off x="7243935" y="4940350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C7A97F4-AFBB-7447-A36E-EBA366C3D402}"/>
              </a:ext>
            </a:extLst>
          </p:cNvPr>
          <p:cNvCxnSpPr>
            <a:cxnSpLocks/>
          </p:cNvCxnSpPr>
          <p:nvPr/>
        </p:nvCxnSpPr>
        <p:spPr>
          <a:xfrm flipH="1">
            <a:off x="3479983" y="4948967"/>
            <a:ext cx="3763952" cy="9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49DAEF6-2F13-B545-8423-8C2DD6CA83B6}"/>
              </a:ext>
            </a:extLst>
          </p:cNvPr>
          <p:cNvCxnSpPr>
            <a:cxnSpLocks/>
          </p:cNvCxnSpPr>
          <p:nvPr/>
        </p:nvCxnSpPr>
        <p:spPr>
          <a:xfrm>
            <a:off x="7493915" y="4940350"/>
            <a:ext cx="459392" cy="9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62858" y="22400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549338-D566-1843-AA30-A0A13D7CEECA}"/>
              </a:ext>
            </a:extLst>
          </p:cNvPr>
          <p:cNvSpPr/>
          <p:nvPr/>
        </p:nvSpPr>
        <p:spPr>
          <a:xfrm>
            <a:off x="145278" y="2791462"/>
            <a:ext cx="881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0E4AA9-215C-6A46-A268-08C124EF2725}"/>
              </a:ext>
            </a:extLst>
          </p:cNvPr>
          <p:cNvSpPr/>
          <p:nvPr/>
        </p:nvSpPr>
        <p:spPr>
          <a:xfrm>
            <a:off x="145278" y="4001587"/>
            <a:ext cx="2276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51C7E-9A5E-134B-A427-6AA6B605F7BE}"/>
              </a:ext>
            </a:extLst>
          </p:cNvPr>
          <p:cNvSpPr/>
          <p:nvPr/>
        </p:nvSpPr>
        <p:spPr>
          <a:xfrm>
            <a:off x="811057" y="2929961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是名为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的一维数组中的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同时也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的数组名，也是元素（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）为的一维数组的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F43646-3E1D-3F43-A06E-56314FDA84EC}"/>
              </a:ext>
            </a:extLst>
          </p:cNvPr>
          <p:cNvSpPr/>
          <p:nvPr/>
        </p:nvSpPr>
        <p:spPr>
          <a:xfrm>
            <a:off x="2271120" y="3968350"/>
            <a:ext cx="6785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是名为         的数组中的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同时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二维数组名，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也是元素为（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）的一维数组的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E974D4-E5EF-B343-A728-653A432E9EAE}"/>
              </a:ext>
            </a:extLst>
          </p:cNvPr>
          <p:cNvSpPr/>
          <p:nvPr/>
        </p:nvSpPr>
        <p:spPr>
          <a:xfrm>
            <a:off x="3139555" y="3691351"/>
            <a:ext cx="881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F9CF13-38A0-2841-9001-8B19A47B00BC}"/>
              </a:ext>
            </a:extLst>
          </p:cNvPr>
          <p:cNvSpPr/>
          <p:nvPr/>
        </p:nvSpPr>
        <p:spPr>
          <a:xfrm>
            <a:off x="152344" y="5163373"/>
            <a:ext cx="679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定义数组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baseline="-25000" dirty="0" err="1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C5FBC3A-927E-BB47-BD02-78E02B4429E5}"/>
              </a:ext>
            </a:extLst>
          </p:cNvPr>
          <p:cNvCxnSpPr/>
          <p:nvPr/>
        </p:nvCxnSpPr>
        <p:spPr>
          <a:xfrm>
            <a:off x="77279" y="5039976"/>
            <a:ext cx="7594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01EC28D-749A-2148-88AE-A35815FE4257}"/>
              </a:ext>
            </a:extLst>
          </p:cNvPr>
          <p:cNvSpPr/>
          <p:nvPr/>
        </p:nvSpPr>
        <p:spPr>
          <a:xfrm>
            <a:off x="152344" y="5578918"/>
            <a:ext cx="899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则有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是数组名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，其元素类型为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k-2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200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01CD36F-81EF-F144-AB99-82F5B783B4A2}"/>
              </a:ext>
            </a:extLst>
          </p:cNvPr>
          <p:cNvSpPr/>
          <p:nvPr/>
        </p:nvSpPr>
        <p:spPr>
          <a:xfrm>
            <a:off x="152344" y="5865715"/>
            <a:ext cx="899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是元素名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，所属数组名为</a:t>
            </a:r>
            <a:r>
              <a:rPr lang="en-US" altLang="zh-CN" sz="1200" dirty="0" err="1"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k+1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];</a:t>
            </a:r>
            <a:endParaRPr lang="en-US" altLang="zh-CN" sz="1200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9B72C1-640D-924E-8FAC-B7FE35953A85}"/>
              </a:ext>
            </a:extLst>
          </p:cNvPr>
          <p:cNvSpPr/>
          <p:nvPr/>
        </p:nvSpPr>
        <p:spPr>
          <a:xfrm>
            <a:off x="4021528" y="22208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</a:t>
            </a:r>
            <a:r>
              <a:rPr lang="zh-CN" altLang="en-US" dirty="0">
                <a:solidFill>
                  <a:srgbClr val="AA0D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元素前缀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 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元素后缀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AF02D3-0031-1A41-823B-5777947EB06C}"/>
              </a:ext>
            </a:extLst>
          </p:cNvPr>
          <p:cNvSpPr/>
          <p:nvPr/>
        </p:nvSpPr>
        <p:spPr>
          <a:xfrm>
            <a:off x="3977946" y="25969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88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96855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指向数组的指针变量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语言可以定义一个指针变量，其指向类型是一个一维或多维数组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指向数组的指针变量本质上是</a:t>
            </a:r>
            <a:r>
              <a:rPr lang="zh-CN" altLang="en-US" b="1" dirty="0">
                <a:solidFill>
                  <a:srgbClr val="C00000"/>
                </a:solidFill>
              </a:rPr>
              <a:t>一个</a:t>
            </a:r>
            <a:r>
              <a:rPr lang="zh-CN" altLang="en-US" dirty="0"/>
              <a:t>指针变量，编译器为其分配</a:t>
            </a:r>
            <a:r>
              <a:rPr lang="en-US" altLang="zh-CN" dirty="0"/>
              <a:t>4/8</a:t>
            </a:r>
            <a:r>
              <a:rPr lang="zh-CN" altLang="en-US" dirty="0"/>
              <a:t>字节的存储空间，而不是按数组长度来分配。</a:t>
            </a:r>
            <a:r>
              <a:rPr lang="zh-CN" altLang="en-US" b="1" dirty="0">
                <a:solidFill>
                  <a:srgbClr val="C00000"/>
                </a:solidFill>
              </a:rPr>
              <a:t>更不会产生一个对应的数组！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806342" y="2322994"/>
            <a:ext cx="7337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(*p1)[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指向具有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个整型元素的一维数组的指针变量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指向具有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列共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个元素的二维数组的指针变量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10" y="3292371"/>
            <a:ext cx="3563543" cy="739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54" y="3184913"/>
            <a:ext cx="3563543" cy="14529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6341" y="23390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2558359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替代法</a:t>
            </a:r>
            <a:r>
              <a:rPr lang="zh-CN" altLang="en-US" dirty="0"/>
              <a:t>：</a:t>
            </a:r>
            <a:r>
              <a:rPr lang="zh-CN" altLang="en-US" b="1" dirty="0"/>
              <a:t>简单粗暴，不容易理解，更谈不上优雅！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545977" y="1999813"/>
            <a:ext cx="153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(*p1)[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269957" y="5019870"/>
            <a:ext cx="8618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括号是优先级考虑，因为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比*优先级更高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读法有调整！先读*为“指向”，再读方括号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[XX]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为“具有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个”，再读类型，追加“元素的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维数组的指针变量”，最后读指针变量名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61828" y="2765544"/>
            <a:ext cx="9199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别扭的读法：指向 具有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元素的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 的 指针变量 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887C93D-8F24-4847-910F-3B4EE46AE957}"/>
              </a:ext>
            </a:extLst>
          </p:cNvPr>
          <p:cNvCxnSpPr/>
          <p:nvPr/>
        </p:nvCxnSpPr>
        <p:spPr>
          <a:xfrm>
            <a:off x="2103173" y="2184479"/>
            <a:ext cx="218210" cy="65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ABC3B34-F6B5-5E4C-A31B-F007F0C99315}"/>
              </a:ext>
            </a:extLst>
          </p:cNvPr>
          <p:cNvCxnSpPr/>
          <p:nvPr/>
        </p:nvCxnSpPr>
        <p:spPr>
          <a:xfrm>
            <a:off x="2685302" y="2295868"/>
            <a:ext cx="805917" cy="52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4584D6A-4841-794E-8C3B-BA79872800F7}"/>
              </a:ext>
            </a:extLst>
          </p:cNvPr>
          <p:cNvCxnSpPr/>
          <p:nvPr/>
        </p:nvCxnSpPr>
        <p:spPr>
          <a:xfrm>
            <a:off x="1747938" y="2303201"/>
            <a:ext cx="2514790" cy="53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03D7F2-5BAC-344E-BE09-79502A15A1DE}"/>
              </a:ext>
            </a:extLst>
          </p:cNvPr>
          <p:cNvCxnSpPr/>
          <p:nvPr/>
        </p:nvCxnSpPr>
        <p:spPr>
          <a:xfrm>
            <a:off x="2800485" y="2295868"/>
            <a:ext cx="2894504" cy="53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361D928-F028-A14F-8A53-14F3DD6478A3}"/>
              </a:ext>
            </a:extLst>
          </p:cNvPr>
          <p:cNvCxnSpPr>
            <a:cxnSpLocks/>
          </p:cNvCxnSpPr>
          <p:nvPr/>
        </p:nvCxnSpPr>
        <p:spPr>
          <a:xfrm>
            <a:off x="2321383" y="2295868"/>
            <a:ext cx="6314158" cy="52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3DA4B1B-5E4A-E44B-8C18-BDE0224401B6}"/>
              </a:ext>
            </a:extLst>
          </p:cNvPr>
          <p:cNvSpPr/>
          <p:nvPr/>
        </p:nvSpPr>
        <p:spPr>
          <a:xfrm>
            <a:off x="407150" y="355572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6DD06D-F0C8-D541-8DBF-904DB06EF0A2}"/>
              </a:ext>
            </a:extLst>
          </p:cNvPr>
          <p:cNvSpPr/>
          <p:nvPr/>
        </p:nvSpPr>
        <p:spPr>
          <a:xfrm>
            <a:off x="0" y="40569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具有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列（共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元素的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 的 指针变量 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6A143E-65B1-C441-BEA1-A36BCE5D6E28}"/>
              </a:ext>
            </a:extLst>
          </p:cNvPr>
          <p:cNvSpPr/>
          <p:nvPr/>
        </p:nvSpPr>
        <p:spPr>
          <a:xfrm>
            <a:off x="3342454" y="1867175"/>
            <a:ext cx="555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优先级更高，如果*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不加括号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p1[4]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，是一个名字叫做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的数组，有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个元素，每个都是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80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64080" y="1999947"/>
            <a:ext cx="7623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[4];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817887" y="3546760"/>
            <a:ext cx="811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语言的长度说明是在最后的。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ARRAYwith4intElements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是一个自定义类型名，它代表元素为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的整型数组</a:t>
            </a:r>
            <a:endParaRPr lang="en-US" altLang="zh-CN" b="1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064080" y="3088710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43992-ECF1-C645-A676-ADD239A0B2FC}"/>
              </a:ext>
            </a:extLst>
          </p:cNvPr>
          <p:cNvSpPr/>
          <p:nvPr/>
        </p:nvSpPr>
        <p:spPr>
          <a:xfrm>
            <a:off x="3163865" y="30850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D2F12-D5EC-D144-90B0-DD4D71EAF0DE}"/>
              </a:ext>
            </a:extLst>
          </p:cNvPr>
          <p:cNvSpPr/>
          <p:nvPr/>
        </p:nvSpPr>
        <p:spPr>
          <a:xfrm>
            <a:off x="4501253" y="3089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A4752-648A-2542-B3F7-58459A18F9BE}"/>
              </a:ext>
            </a:extLst>
          </p:cNvPr>
          <p:cNvSpPr/>
          <p:nvPr/>
        </p:nvSpPr>
        <p:spPr>
          <a:xfrm>
            <a:off x="6402003" y="3087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原类型长度说明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A7E9658-44D6-AF42-944F-FC5240E9F9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67721" y="2399772"/>
            <a:ext cx="379563" cy="68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B2761EB-EF98-714E-84D6-4A75F8C922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445788" y="2433275"/>
            <a:ext cx="272075" cy="65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1937868-1228-074A-8256-5BB0388A67CD}"/>
              </a:ext>
            </a:extLst>
          </p:cNvPr>
          <p:cNvCxnSpPr/>
          <p:nvPr/>
        </p:nvCxnSpPr>
        <p:spPr>
          <a:xfrm flipH="1">
            <a:off x="5172000" y="2455534"/>
            <a:ext cx="290426" cy="65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F5E36B-4322-804A-A88B-000A6E5F3A0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302250" y="2433275"/>
            <a:ext cx="170832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BBC168D8-9A82-3A42-BF26-12957E2C5D20}"/>
              </a:ext>
            </a:extLst>
          </p:cNvPr>
          <p:cNvSpPr/>
          <p:nvPr/>
        </p:nvSpPr>
        <p:spPr>
          <a:xfrm>
            <a:off x="1888884" y="4590919"/>
            <a:ext cx="5366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4C6851-7259-7241-A2B2-E325EDE8D567}"/>
              </a:ext>
            </a:extLst>
          </p:cNvPr>
          <p:cNvSpPr/>
          <p:nvPr/>
        </p:nvSpPr>
        <p:spPr>
          <a:xfrm>
            <a:off x="374417" y="5354848"/>
            <a:ext cx="8094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类型变量 的 指针变量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D306F48-64C1-334D-B874-C7FC2B52BDC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2372956" y="1745564"/>
            <a:ext cx="2464256" cy="19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529062" y="1325417"/>
            <a:ext cx="98542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A35D50-F539-6B4A-AC95-67788F02EE57}"/>
              </a:ext>
            </a:extLst>
          </p:cNvPr>
          <p:cNvSpPr/>
          <p:nvPr/>
        </p:nvSpPr>
        <p:spPr>
          <a:xfrm>
            <a:off x="1951806" y="1345454"/>
            <a:ext cx="5770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Range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D818F1-32EF-1544-9EFE-5ED7744A25EE}"/>
              </a:ext>
            </a:extLst>
          </p:cNvPr>
          <p:cNvSpPr/>
          <p:nvPr/>
        </p:nvSpPr>
        <p:spPr>
          <a:xfrm>
            <a:off x="328834" y="1923841"/>
            <a:ext cx="2021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endParaRPr lang="zh-CN" altLang="en-US" sz="2000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C4678EB-9D72-9F4B-83FA-A2DB8ECC04C2}"/>
              </a:ext>
            </a:extLst>
          </p:cNvPr>
          <p:cNvCxnSpPr>
            <a:cxnSpLocks/>
          </p:cNvCxnSpPr>
          <p:nvPr/>
        </p:nvCxnSpPr>
        <p:spPr>
          <a:xfrm flipH="1">
            <a:off x="506569" y="1615348"/>
            <a:ext cx="718472" cy="39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AAAC523-7CEA-244E-9DF8-797996A57474}"/>
              </a:ext>
            </a:extLst>
          </p:cNvPr>
          <p:cNvCxnSpPr>
            <a:cxnSpLocks/>
          </p:cNvCxnSpPr>
          <p:nvPr/>
        </p:nvCxnSpPr>
        <p:spPr>
          <a:xfrm>
            <a:off x="863491" y="1660083"/>
            <a:ext cx="1088315" cy="3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7DECB32-10AD-5A45-81EC-BE557E3D9F0F}"/>
              </a:ext>
            </a:extLst>
          </p:cNvPr>
          <p:cNvSpPr/>
          <p:nvPr/>
        </p:nvSpPr>
        <p:spPr>
          <a:xfrm>
            <a:off x="328834" y="2682245"/>
            <a:ext cx="4453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1D2B986-A9B8-DE49-AF4D-850174EF3EE1}"/>
              </a:ext>
            </a:extLst>
          </p:cNvPr>
          <p:cNvCxnSpPr>
            <a:cxnSpLocks/>
          </p:cNvCxnSpPr>
          <p:nvPr/>
        </p:nvCxnSpPr>
        <p:spPr>
          <a:xfrm>
            <a:off x="2101132" y="2264008"/>
            <a:ext cx="875480" cy="4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718F4C2-13C4-9547-93F3-95CA3F2232F7}"/>
              </a:ext>
            </a:extLst>
          </p:cNvPr>
          <p:cNvCxnSpPr>
            <a:cxnSpLocks/>
          </p:cNvCxnSpPr>
          <p:nvPr/>
        </p:nvCxnSpPr>
        <p:spPr>
          <a:xfrm flipH="1">
            <a:off x="529062" y="2237553"/>
            <a:ext cx="440846" cy="48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2E26330-24F6-F442-9515-81EA2DF5577A}"/>
              </a:ext>
            </a:extLst>
          </p:cNvPr>
          <p:cNvSpPr/>
          <p:nvPr/>
        </p:nvSpPr>
        <p:spPr>
          <a:xfrm>
            <a:off x="301515" y="3618926"/>
            <a:ext cx="884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DBA6ECA-EA74-5044-9291-CC6D7B3F0CA2}"/>
              </a:ext>
            </a:extLst>
          </p:cNvPr>
          <p:cNvCxnSpPr>
            <a:cxnSpLocks/>
          </p:cNvCxnSpPr>
          <p:nvPr/>
        </p:nvCxnSpPr>
        <p:spPr>
          <a:xfrm>
            <a:off x="3411186" y="3022412"/>
            <a:ext cx="3864865" cy="6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A27B892-0546-9641-A9C1-2ED28A70196B}"/>
              </a:ext>
            </a:extLst>
          </p:cNvPr>
          <p:cNvCxnSpPr>
            <a:cxnSpLocks/>
          </p:cNvCxnSpPr>
          <p:nvPr/>
        </p:nvCxnSpPr>
        <p:spPr>
          <a:xfrm>
            <a:off x="4564380" y="2977953"/>
            <a:ext cx="3864865" cy="6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96197D3F-08C0-8040-8B84-1EDAF10CAA91}"/>
              </a:ext>
            </a:extLst>
          </p:cNvPr>
          <p:cNvCxnSpPr>
            <a:cxnSpLocks/>
          </p:cNvCxnSpPr>
          <p:nvPr/>
        </p:nvCxnSpPr>
        <p:spPr>
          <a:xfrm>
            <a:off x="1514482" y="3034092"/>
            <a:ext cx="2779440" cy="67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F1AC7CF-3D89-D046-9A12-EE063CCBA7E1}"/>
              </a:ext>
            </a:extLst>
          </p:cNvPr>
          <p:cNvSpPr/>
          <p:nvPr/>
        </p:nvSpPr>
        <p:spPr>
          <a:xfrm>
            <a:off x="374417" y="4377330"/>
            <a:ext cx="3589781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ReferencedType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D22A7A-BB73-7647-8AA6-E2BC76DA8246}"/>
              </a:ext>
            </a:extLst>
          </p:cNvPr>
          <p:cNvSpPr/>
          <p:nvPr/>
        </p:nvSpPr>
        <p:spPr>
          <a:xfrm>
            <a:off x="351762" y="4801222"/>
            <a:ext cx="4005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Type</a:t>
            </a:r>
            <a:endParaRPr lang="zh-CN" altLang="en-US" sz="2000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12BC808-813F-894D-AD14-F69EE072FD12}"/>
              </a:ext>
            </a:extLst>
          </p:cNvPr>
          <p:cNvSpPr/>
          <p:nvPr/>
        </p:nvSpPr>
        <p:spPr>
          <a:xfrm>
            <a:off x="351762" y="5265674"/>
            <a:ext cx="5668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96E9B6-E6B6-FC45-B67C-B54BC04A3696}"/>
              </a:ext>
            </a:extLst>
          </p:cNvPr>
          <p:cNvSpPr/>
          <p:nvPr/>
        </p:nvSpPr>
        <p:spPr>
          <a:xfrm>
            <a:off x="374417" y="5701541"/>
            <a:ext cx="8464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BEA89DA-43F0-0448-B328-1F1A695F1A49}"/>
              </a:ext>
            </a:extLst>
          </p:cNvPr>
          <p:cNvCxnSpPr/>
          <p:nvPr/>
        </p:nvCxnSpPr>
        <p:spPr>
          <a:xfrm>
            <a:off x="237392" y="4229100"/>
            <a:ext cx="8565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71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601239" y="2060227"/>
            <a:ext cx="4406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[4];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1114431" y="3726535"/>
            <a:ext cx="811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4};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√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064080" y="3088710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43992-ECF1-C645-A676-ADD239A0B2FC}"/>
              </a:ext>
            </a:extLst>
          </p:cNvPr>
          <p:cNvSpPr/>
          <p:nvPr/>
        </p:nvSpPr>
        <p:spPr>
          <a:xfrm>
            <a:off x="3163865" y="30850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D2F12-D5EC-D144-90B0-DD4D71EAF0DE}"/>
              </a:ext>
            </a:extLst>
          </p:cNvPr>
          <p:cNvSpPr/>
          <p:nvPr/>
        </p:nvSpPr>
        <p:spPr>
          <a:xfrm>
            <a:off x="4501253" y="3089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A4752-648A-2542-B3F7-58459A18F9BE}"/>
              </a:ext>
            </a:extLst>
          </p:cNvPr>
          <p:cNvSpPr/>
          <p:nvPr/>
        </p:nvSpPr>
        <p:spPr>
          <a:xfrm>
            <a:off x="6402003" y="3087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原类型长度说明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A7E9658-44D6-AF42-944F-FC5240E9F9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67721" y="2503364"/>
            <a:ext cx="1894656" cy="58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B2761EB-EF98-714E-84D6-4A75F8C922A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717863" y="2521892"/>
            <a:ext cx="1086402" cy="56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1937868-1228-074A-8256-5BB0388A67CD}"/>
              </a:ext>
            </a:extLst>
          </p:cNvPr>
          <p:cNvCxnSpPr/>
          <p:nvPr/>
        </p:nvCxnSpPr>
        <p:spPr>
          <a:xfrm flipH="1">
            <a:off x="5172000" y="2455534"/>
            <a:ext cx="290426" cy="65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F5E36B-4322-804A-A88B-000A6E5F3A0E}"/>
              </a:ext>
            </a:extLst>
          </p:cNvPr>
          <p:cNvCxnSpPr>
            <a:endCxn id="13" idx="0"/>
          </p:cNvCxnSpPr>
          <p:nvPr/>
        </p:nvCxnSpPr>
        <p:spPr>
          <a:xfrm>
            <a:off x="6027576" y="2521892"/>
            <a:ext cx="1274674" cy="56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09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2006942"/>
            <a:ext cx="5607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改写？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EFC3F-8503-1F4A-9938-875D5C88C4DF}"/>
              </a:ext>
            </a:extLst>
          </p:cNvPr>
          <p:cNvSpPr/>
          <p:nvPr/>
        </p:nvSpPr>
        <p:spPr>
          <a:xfrm>
            <a:off x="946580" y="2741274"/>
            <a:ext cx="5663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Arr4intElm[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Arr4intElm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Arr3R4CintElm[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Arr3R4CintElm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280157-12C9-804A-9874-F4BB9DEA53BF}"/>
              </a:ext>
            </a:extLst>
          </p:cNvPr>
          <p:cNvSpPr/>
          <p:nvPr/>
        </p:nvSpPr>
        <p:spPr>
          <a:xfrm>
            <a:off x="946580" y="4418781"/>
            <a:ext cx="5164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Arr3R4CintElm[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Arr3R4CintElm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88026D-133C-7143-9A01-5504E23A3EB1}"/>
              </a:ext>
            </a:extLst>
          </p:cNvPr>
          <p:cNvSpPr/>
          <p:nvPr/>
        </p:nvSpPr>
        <p:spPr>
          <a:xfrm>
            <a:off x="954073" y="3857026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C58888-FDB8-1747-9B75-BE6D42A6B577}"/>
              </a:ext>
            </a:extLst>
          </p:cNvPr>
          <p:cNvSpPr/>
          <p:nvPr/>
        </p:nvSpPr>
        <p:spPr>
          <a:xfrm>
            <a:off x="946580" y="54344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47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1770463"/>
            <a:ext cx="7934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，实现定义一个名字叫做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的元素指向一个长度为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的一维数组，一维数组的元素是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列的二维整型数组的指针。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37273-E57C-0746-9920-B879F780A9B5}"/>
              </a:ext>
            </a:extLst>
          </p:cNvPr>
          <p:cNvSpPr/>
          <p:nvPr/>
        </p:nvSpPr>
        <p:spPr>
          <a:xfrm>
            <a:off x="1380966" y="5146121"/>
            <a:ext cx="41251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765F1E5-91AA-8C40-BCAF-D5B12D83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65213"/>
              </p:ext>
            </p:extLst>
          </p:nvPr>
        </p:nvGraphicFramePr>
        <p:xfrm>
          <a:off x="1470561" y="3134904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604A5FA-4710-6A4D-9CD4-FB090F32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8641"/>
              </p:ext>
            </p:extLst>
          </p:nvPr>
        </p:nvGraphicFramePr>
        <p:xfrm>
          <a:off x="2566705" y="2738518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E4D00F-C3A2-A846-8CE6-AFF50FC30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10078"/>
              </p:ext>
            </p:extLst>
          </p:nvPr>
        </p:nvGraphicFramePr>
        <p:xfrm>
          <a:off x="2566705" y="297341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16B73D-75AE-E241-AF10-5E17D196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188"/>
              </p:ext>
            </p:extLst>
          </p:nvPr>
        </p:nvGraphicFramePr>
        <p:xfrm>
          <a:off x="2566705" y="3212201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F3CC263-E8D3-F34F-9F46-548DDD83E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7686"/>
              </p:ext>
            </p:extLst>
          </p:nvPr>
        </p:nvGraphicFramePr>
        <p:xfrm>
          <a:off x="2566705" y="344327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F06DF1B-723F-6949-B061-41D30AE0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49773"/>
              </p:ext>
            </p:extLst>
          </p:nvPr>
        </p:nvGraphicFramePr>
        <p:xfrm>
          <a:off x="2566705" y="368440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CF115B6-555D-EE49-A734-0C47656F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44805"/>
              </p:ext>
            </p:extLst>
          </p:nvPr>
        </p:nvGraphicFramePr>
        <p:xfrm>
          <a:off x="2566705" y="3906667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09E6B8C-4C42-D343-9857-A3C7246A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36430"/>
              </p:ext>
            </p:extLst>
          </p:nvPr>
        </p:nvGraphicFramePr>
        <p:xfrm>
          <a:off x="2566705" y="414155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0371203-E15D-EF4B-AEF1-1E658FC8B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72128"/>
              </p:ext>
            </p:extLst>
          </p:nvPr>
        </p:nvGraphicFramePr>
        <p:xfrm>
          <a:off x="2566705" y="438035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9A35B92-E835-D545-B87C-DEC130F7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5394"/>
              </p:ext>
            </p:extLst>
          </p:nvPr>
        </p:nvGraphicFramePr>
        <p:xfrm>
          <a:off x="2566705" y="461141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9016269-5927-7F45-B774-676AA055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9139"/>
              </p:ext>
            </p:extLst>
          </p:nvPr>
        </p:nvGraphicFramePr>
        <p:xfrm>
          <a:off x="2566705" y="4852558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4A6B7F0-CA38-044A-9AC8-062895869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50087"/>
              </p:ext>
            </p:extLst>
          </p:nvPr>
        </p:nvGraphicFramePr>
        <p:xfrm>
          <a:off x="4995293" y="3180020"/>
          <a:ext cx="2447526" cy="120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7921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674867055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1182371867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1598370499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2165440209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4155750715"/>
                    </a:ext>
                  </a:extLst>
                </a:gridCol>
              </a:tblGrid>
              <a:tr h="24006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</a:tbl>
          </a:graphicData>
        </a:graphic>
      </p:graphicFrame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808B84B8-6EDD-D84A-AB10-41CF92F7D837}"/>
              </a:ext>
            </a:extLst>
          </p:cNvPr>
          <p:cNvCxnSpPr>
            <a:endCxn id="19" idx="1"/>
          </p:cNvCxnSpPr>
          <p:nvPr/>
        </p:nvCxnSpPr>
        <p:spPr>
          <a:xfrm flipV="1">
            <a:off x="1675588" y="2834357"/>
            <a:ext cx="891117" cy="377844"/>
          </a:xfrm>
          <a:prstGeom prst="bentConnector3">
            <a:avLst>
              <a:gd name="adj1" fmla="val 2785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7A433AB7-7915-344B-BCFB-8222495AFF1E}"/>
              </a:ext>
            </a:extLst>
          </p:cNvPr>
          <p:cNvCxnSpPr>
            <a:endCxn id="20" idx="1"/>
          </p:cNvCxnSpPr>
          <p:nvPr/>
        </p:nvCxnSpPr>
        <p:spPr>
          <a:xfrm flipV="1">
            <a:off x="1675588" y="3069249"/>
            <a:ext cx="891117" cy="359751"/>
          </a:xfrm>
          <a:prstGeom prst="bentConnector3">
            <a:avLst>
              <a:gd name="adj1" fmla="val 3375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B7B5D5C5-DD93-B240-8A87-319DC41B76E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675588" y="3308040"/>
            <a:ext cx="891117" cy="295174"/>
          </a:xfrm>
          <a:prstGeom prst="bentConnector3">
            <a:avLst>
              <a:gd name="adj1" fmla="val 4114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9E344B00-F781-AE4E-ACCA-416E18F91626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675588" y="3539109"/>
            <a:ext cx="891117" cy="286362"/>
          </a:xfrm>
          <a:prstGeom prst="bentConnector3">
            <a:avLst>
              <a:gd name="adj1" fmla="val 4557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95FB8D0B-52C4-404C-8990-D53BA7A3BA2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675588" y="3780248"/>
            <a:ext cx="891117" cy="231598"/>
          </a:xfrm>
          <a:prstGeom prst="bentConnector3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A099598-4C69-DD47-873F-605A0996A4E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75588" y="4002506"/>
            <a:ext cx="891117" cy="234892"/>
          </a:xfrm>
          <a:prstGeom prst="bentConnector3">
            <a:avLst>
              <a:gd name="adj1" fmla="val 5369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87DB1D3E-3C78-EE41-A2D1-61BE667EC9F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75588" y="4237398"/>
            <a:ext cx="891117" cy="145102"/>
          </a:xfrm>
          <a:prstGeom prst="bentConnector3">
            <a:avLst>
              <a:gd name="adj1" fmla="val 6107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4AC4061-1373-3D42-9518-4D19EB959FD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671905" y="4476189"/>
            <a:ext cx="894800" cy="114924"/>
          </a:xfrm>
          <a:prstGeom prst="bentConnector3">
            <a:avLst>
              <a:gd name="adj1" fmla="val 6543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08B7D607-AA5A-4C4B-A32D-44B82F3BB9D0}"/>
              </a:ext>
            </a:extLst>
          </p:cNvPr>
          <p:cNvCxnSpPr>
            <a:endCxn id="29" idx="1"/>
          </p:cNvCxnSpPr>
          <p:nvPr/>
        </p:nvCxnSpPr>
        <p:spPr>
          <a:xfrm flipV="1">
            <a:off x="1675588" y="4707258"/>
            <a:ext cx="891117" cy="54969"/>
          </a:xfrm>
          <a:prstGeom prst="bentConnector3">
            <a:avLst>
              <a:gd name="adj1" fmla="val 64764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9060F270-B25E-ED44-A5A5-43C8CF280464}"/>
              </a:ext>
            </a:extLst>
          </p:cNvPr>
          <p:cNvCxnSpPr>
            <a:endCxn id="30" idx="1"/>
          </p:cNvCxnSpPr>
          <p:nvPr/>
        </p:nvCxnSpPr>
        <p:spPr>
          <a:xfrm>
            <a:off x="1671905" y="4948397"/>
            <a:ext cx="894800" cy="12700"/>
          </a:xfrm>
          <a:prstGeom prst="bentConnector3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C4BD8ABE-6DF1-9E45-B8B0-E6C9742D4F57}"/>
              </a:ext>
            </a:extLst>
          </p:cNvPr>
          <p:cNvCxnSpPr>
            <a:cxnSpLocks/>
          </p:cNvCxnSpPr>
          <p:nvPr/>
        </p:nvCxnSpPr>
        <p:spPr>
          <a:xfrm>
            <a:off x="3946238" y="2857070"/>
            <a:ext cx="1049055" cy="382618"/>
          </a:xfrm>
          <a:prstGeom prst="bentConnector3">
            <a:avLst>
              <a:gd name="adj1" fmla="val 50000"/>
            </a:avLst>
          </a:prstGeom>
          <a:ln w="12700">
            <a:solidFill>
              <a:srgbClr val="AA0B9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15D7F5A-A44F-5045-95BB-8D3A79E4D6F1}"/>
              </a:ext>
            </a:extLst>
          </p:cNvPr>
          <p:cNvSpPr/>
          <p:nvPr/>
        </p:nvSpPr>
        <p:spPr>
          <a:xfrm>
            <a:off x="1498712" y="275487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不用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dirty="0"/>
              <a:t>：</a:t>
            </a:r>
            <a:r>
              <a:rPr lang="zh-CN" altLang="en-US" b="1" dirty="0"/>
              <a:t>太累！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1770463"/>
            <a:ext cx="7934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如何直接实现定义一个名字叫做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的元素指向一个长度为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的一维数组，一维数组的元素是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列的二维整型数组的指针。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9D96D3-BB19-0D47-B5CF-C8B40723EA18}"/>
              </a:ext>
            </a:extLst>
          </p:cNvPr>
          <p:cNvSpPr/>
          <p:nvPr/>
        </p:nvSpPr>
        <p:spPr>
          <a:xfrm>
            <a:off x="968354" y="294933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CA2FDC-A521-CE4A-BC58-6DED0AE3BF03}"/>
              </a:ext>
            </a:extLst>
          </p:cNvPr>
          <p:cNvSpPr/>
          <p:nvPr/>
        </p:nvSpPr>
        <p:spPr>
          <a:xfrm>
            <a:off x="968354" y="36824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3AC01A-2AA9-FA4C-8258-70448CFCB026}"/>
              </a:ext>
            </a:extLst>
          </p:cNvPr>
          <p:cNvSpPr/>
          <p:nvPr/>
        </p:nvSpPr>
        <p:spPr>
          <a:xfrm>
            <a:off x="968354" y="441560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)[4]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C6A3C18-C7D3-774F-BABD-6DD8280F6E09}"/>
              </a:ext>
            </a:extLst>
          </p:cNvPr>
          <p:cNvSpPr/>
          <p:nvPr/>
        </p:nvSpPr>
        <p:spPr>
          <a:xfrm>
            <a:off x="968354" y="5148734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374C7D-7D30-9B4F-8178-08D4AA9005D3}"/>
              </a:ext>
            </a:extLst>
          </p:cNvPr>
          <p:cNvSpPr/>
          <p:nvPr/>
        </p:nvSpPr>
        <p:spPr>
          <a:xfrm>
            <a:off x="968354" y="588186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051748-53FB-4A42-A125-DAEE4659D4DB}"/>
              </a:ext>
            </a:extLst>
          </p:cNvPr>
          <p:cNvSpPr/>
          <p:nvPr/>
        </p:nvSpPr>
        <p:spPr>
          <a:xfrm>
            <a:off x="4525222" y="294947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0BF1D8-731B-6F4E-92D4-607550726425}"/>
              </a:ext>
            </a:extLst>
          </p:cNvPr>
          <p:cNvSpPr/>
          <p:nvPr/>
        </p:nvSpPr>
        <p:spPr>
          <a:xfrm>
            <a:off x="4525222" y="3643810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的每个元素都是指针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992AF0-5AC4-3A49-A8E6-27361058E30A}"/>
              </a:ext>
            </a:extLst>
          </p:cNvPr>
          <p:cNvSpPr/>
          <p:nvPr/>
        </p:nvSpPr>
        <p:spPr>
          <a:xfrm>
            <a:off x="4525222" y="4338148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元素指向的是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83B82F-2BE8-944C-9B68-10D873FBBD10}"/>
              </a:ext>
            </a:extLst>
          </p:cNvPr>
          <p:cNvSpPr/>
          <p:nvPr/>
        </p:nvSpPr>
        <p:spPr>
          <a:xfrm>
            <a:off x="4525222" y="5131161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个元素的数组中，每个元素都是指针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882F3B-5360-064F-A4D7-463B6223E741}"/>
              </a:ext>
            </a:extLst>
          </p:cNvPr>
          <p:cNvSpPr/>
          <p:nvPr/>
        </p:nvSpPr>
        <p:spPr>
          <a:xfrm>
            <a:off x="4525222" y="5726825"/>
            <a:ext cx="4243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个元素的数组中，每个元素都是指针，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每个指针都指向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[5][6]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19D923-18F6-494A-9456-1206130A4D14}"/>
              </a:ext>
            </a:extLst>
          </p:cNvPr>
          <p:cNvSpPr txBox="1"/>
          <p:nvPr/>
        </p:nvSpPr>
        <p:spPr>
          <a:xfrm>
            <a:off x="2734222" y="284080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后置</a:t>
            </a:r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1EAA9DF7-233F-F94D-9650-8584775B767C}"/>
              </a:ext>
            </a:extLst>
          </p:cNvPr>
          <p:cNvSpPr/>
          <p:nvPr/>
        </p:nvSpPr>
        <p:spPr>
          <a:xfrm>
            <a:off x="2170672" y="3134001"/>
            <a:ext cx="2401328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左箭头 47">
            <a:extLst>
              <a:ext uri="{FF2B5EF4-FFF2-40B4-BE49-F238E27FC236}">
                <a16:creationId xmlns:a16="http://schemas.microsoft.com/office/drawing/2014/main" id="{51D9062D-0121-E84A-B7FB-02F2319D152E}"/>
              </a:ext>
            </a:extLst>
          </p:cNvPr>
          <p:cNvSpPr/>
          <p:nvPr/>
        </p:nvSpPr>
        <p:spPr>
          <a:xfrm>
            <a:off x="2177928" y="3844117"/>
            <a:ext cx="2401328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44039B-D49D-8744-B986-98093FAE8A35}"/>
              </a:ext>
            </a:extLst>
          </p:cNvPr>
          <p:cNvSpPr txBox="1"/>
          <p:nvPr/>
        </p:nvSpPr>
        <p:spPr>
          <a:xfrm>
            <a:off x="2662321" y="3551596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元素是指针，*前置</a:t>
            </a:r>
          </a:p>
        </p:txBody>
      </p:sp>
      <p:sp>
        <p:nvSpPr>
          <p:cNvPr id="50" name="左箭头 49">
            <a:extLst>
              <a:ext uri="{FF2B5EF4-FFF2-40B4-BE49-F238E27FC236}">
                <a16:creationId xmlns:a16="http://schemas.microsoft.com/office/drawing/2014/main" id="{F16AE6E9-1CFE-A14F-9684-2D1089C244DF}"/>
              </a:ext>
            </a:extLst>
          </p:cNvPr>
          <p:cNvSpPr/>
          <p:nvPr/>
        </p:nvSpPr>
        <p:spPr>
          <a:xfrm>
            <a:off x="2753930" y="4537270"/>
            <a:ext cx="1804153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D2C8C2-DDE4-784C-A2ED-8E686F68C980}"/>
              </a:ext>
            </a:extLst>
          </p:cNvPr>
          <p:cNvSpPr txBox="1"/>
          <p:nvPr/>
        </p:nvSpPr>
        <p:spPr>
          <a:xfrm>
            <a:off x="2696448" y="4044053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数组指针，则整体加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后置</a:t>
            </a:r>
          </a:p>
        </p:txBody>
      </p:sp>
      <p:sp>
        <p:nvSpPr>
          <p:cNvPr id="54" name="左箭头 53">
            <a:extLst>
              <a:ext uri="{FF2B5EF4-FFF2-40B4-BE49-F238E27FC236}">
                <a16:creationId xmlns:a16="http://schemas.microsoft.com/office/drawing/2014/main" id="{CD5FB800-4565-BE44-BECE-900C6BA6AF69}"/>
              </a:ext>
            </a:extLst>
          </p:cNvPr>
          <p:cNvSpPr/>
          <p:nvPr/>
        </p:nvSpPr>
        <p:spPr>
          <a:xfrm>
            <a:off x="2925260" y="5327681"/>
            <a:ext cx="1640139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D497A1-ED5F-8D4B-BFA8-1FE531258E32}"/>
              </a:ext>
            </a:extLst>
          </p:cNvPr>
          <p:cNvSpPr txBox="1"/>
          <p:nvPr/>
        </p:nvSpPr>
        <p:spPr>
          <a:xfrm>
            <a:off x="2834195" y="5043256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元素是指针，*前置</a:t>
            </a:r>
          </a:p>
        </p:txBody>
      </p:sp>
      <p:sp>
        <p:nvSpPr>
          <p:cNvPr id="56" name="左箭头 55">
            <a:extLst>
              <a:ext uri="{FF2B5EF4-FFF2-40B4-BE49-F238E27FC236}">
                <a16:creationId xmlns:a16="http://schemas.microsoft.com/office/drawing/2014/main" id="{F1413E9E-1A1D-4F42-9D62-F5D2CA572EF7}"/>
              </a:ext>
            </a:extLst>
          </p:cNvPr>
          <p:cNvSpPr/>
          <p:nvPr/>
        </p:nvSpPr>
        <p:spPr>
          <a:xfrm>
            <a:off x="4384527" y="6026638"/>
            <a:ext cx="268175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3766EC-AE3B-A74B-9648-4424E8934E1D}"/>
              </a:ext>
            </a:extLst>
          </p:cNvPr>
          <p:cNvSpPr txBox="1"/>
          <p:nvPr/>
        </p:nvSpPr>
        <p:spPr>
          <a:xfrm>
            <a:off x="3202985" y="5393735"/>
            <a:ext cx="15472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数组指针，则整体加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确定了最终类型前置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16125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现场问答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中，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是什么类型？如何用中文描述？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84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变换法</a:t>
            </a:r>
            <a:r>
              <a:rPr lang="zh-CN" altLang="en-US" dirty="0"/>
              <a:t>：</a:t>
            </a:r>
            <a:r>
              <a:rPr lang="zh-CN" altLang="en-US" b="1" dirty="0"/>
              <a:t>也挺累的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DA9BB3-17ED-EA44-95B0-8599EBDE03C6}"/>
              </a:ext>
            </a:extLst>
          </p:cNvPr>
          <p:cNvSpPr/>
          <p:nvPr/>
        </p:nvSpPr>
        <p:spPr>
          <a:xfrm>
            <a:off x="793571" y="1837634"/>
            <a:ext cx="4125169" cy="116955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8F6608-A0E8-5B43-9AB0-E185E7F59B71}"/>
              </a:ext>
            </a:extLst>
          </p:cNvPr>
          <p:cNvSpPr/>
          <p:nvPr/>
        </p:nvSpPr>
        <p:spPr>
          <a:xfrm>
            <a:off x="793571" y="3150901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13A733-C359-494A-A680-C57ECA715E5D}"/>
              </a:ext>
            </a:extLst>
          </p:cNvPr>
          <p:cNvSpPr/>
          <p:nvPr/>
        </p:nvSpPr>
        <p:spPr>
          <a:xfrm>
            <a:off x="7039492" y="3282740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Arr4CLLP*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D41460-444C-0F45-B96D-4E33EB29B5FA}"/>
              </a:ext>
            </a:extLst>
          </p:cNvPr>
          <p:cNvSpPr/>
          <p:nvPr/>
        </p:nvSpPr>
        <p:spPr>
          <a:xfrm>
            <a:off x="793571" y="4109032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B5E8B8-CA24-B54B-9F6C-6B892EA31780}"/>
              </a:ext>
            </a:extLst>
          </p:cNvPr>
          <p:cNvSpPr/>
          <p:nvPr/>
        </p:nvSpPr>
        <p:spPr>
          <a:xfrm>
            <a:off x="793571" y="342391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5CC9B1-BDF8-D840-B9AB-48B602E65A91}"/>
              </a:ext>
            </a:extLst>
          </p:cNvPr>
          <p:cNvSpPr/>
          <p:nvPr/>
        </p:nvSpPr>
        <p:spPr>
          <a:xfrm>
            <a:off x="793571" y="3856905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Arr4CLLP*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62DE94-2A13-3F44-BE18-65E0D48D1FE6}"/>
              </a:ext>
            </a:extLst>
          </p:cNvPr>
          <p:cNvSpPr/>
          <p:nvPr/>
        </p:nvSpPr>
        <p:spPr>
          <a:xfrm>
            <a:off x="5643277" y="3982429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53E9CB-9D1A-FB42-85D1-5E4D7041CED9}"/>
              </a:ext>
            </a:extLst>
          </p:cNvPr>
          <p:cNvSpPr/>
          <p:nvPr/>
        </p:nvSpPr>
        <p:spPr>
          <a:xfrm>
            <a:off x="793571" y="4576601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C42BA2-9070-1A46-93ED-74B8AA140232}"/>
              </a:ext>
            </a:extLst>
          </p:cNvPr>
          <p:cNvSpPr/>
          <p:nvPr/>
        </p:nvSpPr>
        <p:spPr>
          <a:xfrm>
            <a:off x="793571" y="48348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6E9CCCC-9833-DE42-93AD-4B72C00843AD}"/>
              </a:ext>
            </a:extLst>
          </p:cNvPr>
          <p:cNvSpPr/>
          <p:nvPr/>
        </p:nvSpPr>
        <p:spPr>
          <a:xfrm>
            <a:off x="6180282" y="4758742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Arr5R6Cint*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3F7BD48-53AF-1A4D-9F40-7051818150F1}"/>
              </a:ext>
            </a:extLst>
          </p:cNvPr>
          <p:cNvSpPr/>
          <p:nvPr/>
        </p:nvSpPr>
        <p:spPr>
          <a:xfrm>
            <a:off x="793571" y="5342701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Arr5R6Cint*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5E7C70-2E85-0142-871C-324C67E5BFF6}"/>
              </a:ext>
            </a:extLst>
          </p:cNvPr>
          <p:cNvSpPr/>
          <p:nvPr/>
        </p:nvSpPr>
        <p:spPr>
          <a:xfrm>
            <a:off x="793571" y="5575400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C679CEC-3615-5045-B667-DAD519196062}"/>
              </a:ext>
            </a:extLst>
          </p:cNvPr>
          <p:cNvSpPr/>
          <p:nvPr/>
        </p:nvSpPr>
        <p:spPr>
          <a:xfrm>
            <a:off x="5965480" y="5559433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AF4D7A43-1589-DA44-A8A3-6D8DBC58D232}"/>
              </a:ext>
            </a:extLst>
          </p:cNvPr>
          <p:cNvSpPr/>
          <p:nvPr/>
        </p:nvSpPr>
        <p:spPr>
          <a:xfrm>
            <a:off x="4737814" y="3148953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中括号 46">
            <a:extLst>
              <a:ext uri="{FF2B5EF4-FFF2-40B4-BE49-F238E27FC236}">
                <a16:creationId xmlns:a16="http://schemas.microsoft.com/office/drawing/2014/main" id="{673B528F-AEF5-6749-BAFA-913B8BBF8AEB}"/>
              </a:ext>
            </a:extLst>
          </p:cNvPr>
          <p:cNvSpPr/>
          <p:nvPr/>
        </p:nvSpPr>
        <p:spPr>
          <a:xfrm>
            <a:off x="4752178" y="3827474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中括号 50">
            <a:extLst>
              <a:ext uri="{FF2B5EF4-FFF2-40B4-BE49-F238E27FC236}">
                <a16:creationId xmlns:a16="http://schemas.microsoft.com/office/drawing/2014/main" id="{C026B072-CD3F-6542-AFA4-B78FA33CE8FC}"/>
              </a:ext>
            </a:extLst>
          </p:cNvPr>
          <p:cNvSpPr/>
          <p:nvPr/>
        </p:nvSpPr>
        <p:spPr>
          <a:xfrm>
            <a:off x="4752178" y="4592968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中括号 52">
            <a:extLst>
              <a:ext uri="{FF2B5EF4-FFF2-40B4-BE49-F238E27FC236}">
                <a16:creationId xmlns:a16="http://schemas.microsoft.com/office/drawing/2014/main" id="{4D8D5D8B-2C2C-CA42-B596-807CB0A8DDD7}"/>
              </a:ext>
            </a:extLst>
          </p:cNvPr>
          <p:cNvSpPr/>
          <p:nvPr/>
        </p:nvSpPr>
        <p:spPr>
          <a:xfrm>
            <a:off x="4752178" y="5314209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5B56464-331D-9343-9487-55C8CEA33D3B}"/>
              </a:ext>
            </a:extLst>
          </p:cNvPr>
          <p:cNvSpPr txBox="1"/>
          <p:nvPr/>
        </p:nvSpPr>
        <p:spPr>
          <a:xfrm>
            <a:off x="4755132" y="312809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遇到将展开非数组类型：</a:t>
            </a:r>
            <a:endParaRPr kumimoji="1" lang="en-US" altLang="zh-CN" sz="1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直接替换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1C8D965-19B6-684B-82CD-913CB5895814}"/>
              </a:ext>
            </a:extLst>
          </p:cNvPr>
          <p:cNvSpPr txBox="1"/>
          <p:nvPr/>
        </p:nvSpPr>
        <p:spPr>
          <a:xfrm>
            <a:off x="4752178" y="3683323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遇到将开展数组类型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除待展开部分外，整体加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维度说明后置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4088CE-6FB1-9C47-B5C0-57ED13BB3E9F}"/>
              </a:ext>
            </a:extLst>
          </p:cNvPr>
          <p:cNvSpPr txBox="1"/>
          <p:nvPr/>
        </p:nvSpPr>
        <p:spPr>
          <a:xfrm>
            <a:off x="4752178" y="455131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遇到将展开非数组类型：</a:t>
            </a:r>
            <a:endParaRPr kumimoji="1" lang="en-US" altLang="zh-CN" sz="1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直接替换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2A68C6C-DA8C-2147-A7C8-5800EBD1C00E}"/>
              </a:ext>
            </a:extLst>
          </p:cNvPr>
          <p:cNvSpPr txBox="1"/>
          <p:nvPr/>
        </p:nvSpPr>
        <p:spPr>
          <a:xfrm>
            <a:off x="4752178" y="5184155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遇到将开展数组类型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除待展开部分外，整体加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维度说明后置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81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C9EC0B-E29A-3246-B3C3-DCED8974144B}"/>
              </a:ext>
            </a:extLst>
          </p:cNvPr>
          <p:cNvSpPr/>
          <p:nvPr/>
        </p:nvSpPr>
        <p:spPr>
          <a:xfrm>
            <a:off x="3517731" y="2420845"/>
            <a:ext cx="5352334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深呼吸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告诉自己：我可以！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告诉自己：我是范老师学生，所以，我一定可以！！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1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u="sng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884557"/>
            <a:ext cx="5564458" cy="419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表示的是其首元素指针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(3)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看做一维数组，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其首元素是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(4)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在此处表示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首元素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(5)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赋值运算符两侧类型相同，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</a:t>
            </a:r>
            <a:endParaRPr lang="en-US" altLang="zh-CN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302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上下箭头 8">
            <a:extLst>
              <a:ext uri="{FF2B5EF4-FFF2-40B4-BE49-F238E27FC236}">
                <a16:creationId xmlns:a16="http://schemas.microsoft.com/office/drawing/2014/main" id="{909FF029-58CD-944C-A16F-035D87CB10E5}"/>
              </a:ext>
            </a:extLst>
          </p:cNvPr>
          <p:cNvSpPr/>
          <p:nvPr/>
        </p:nvSpPr>
        <p:spPr>
          <a:xfrm>
            <a:off x="3662849" y="3161597"/>
            <a:ext cx="184322" cy="1811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465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表示的其首元素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是数组一维数组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的元素，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②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-US" altLang="zh-CN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7C462-567B-014C-835B-DEB39D4D4239}"/>
              </a:ext>
            </a:extLst>
          </p:cNvPr>
          <p:cNvSpPr/>
          <p:nvPr/>
        </p:nvSpPr>
        <p:spPr>
          <a:xfrm>
            <a:off x="3475530" y="391619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630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(1)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(2)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表示的是其首元素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的指针。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，且是一个常数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图对常数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，不合理，顾不能把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数组名看待。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(3)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是数组一维数组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的元素，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类型是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的类型是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i="1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两侧类型相同，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③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</a:t>
            </a:r>
            <a:endParaRPr lang="en-US" altLang="zh-CN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9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9"/>
            <a:ext cx="8265466" cy="15707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指针变量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，存放指针类型数据的变量。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VARIABLE</a:t>
            </a:r>
            <a:r>
              <a:rPr lang="en-US" altLang="zh-CN" dirty="0"/>
              <a:t>,</a:t>
            </a:r>
            <a:r>
              <a:rPr lang="en" altLang="zh-CN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1524484" y="2962435"/>
            <a:ext cx="1201652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zh-CN" altLang="en-US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p;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F59F9-D59B-624C-BA2B-CD41841B8336}"/>
              </a:ext>
            </a:extLst>
          </p:cNvPr>
          <p:cNvSpPr/>
          <p:nvPr/>
        </p:nvSpPr>
        <p:spPr>
          <a:xfrm>
            <a:off x="737209" y="4173815"/>
            <a:ext cx="831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variable,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(entity)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94A075-59F4-8F47-B52B-13DECBC14337}"/>
              </a:ext>
            </a:extLst>
          </p:cNvPr>
          <p:cNvCxnSpPr>
            <a:cxnSpLocks/>
          </p:cNvCxnSpPr>
          <p:nvPr/>
        </p:nvCxnSpPr>
        <p:spPr>
          <a:xfrm>
            <a:off x="2207390" y="3295322"/>
            <a:ext cx="3859823" cy="87261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139EA1E-032A-7448-8A5A-68D4A24D41A9}"/>
              </a:ext>
            </a:extLst>
          </p:cNvPr>
          <p:cNvCxnSpPr>
            <a:cxnSpLocks/>
          </p:cNvCxnSpPr>
          <p:nvPr/>
        </p:nvCxnSpPr>
        <p:spPr>
          <a:xfrm>
            <a:off x="2544428" y="3338377"/>
            <a:ext cx="0" cy="829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21E494A-A677-3A4B-9BF7-95E603074072}"/>
              </a:ext>
            </a:extLst>
          </p:cNvPr>
          <p:cNvCxnSpPr>
            <a:cxnSpLocks/>
          </p:cNvCxnSpPr>
          <p:nvPr/>
        </p:nvCxnSpPr>
        <p:spPr>
          <a:xfrm>
            <a:off x="837371" y="4206195"/>
            <a:ext cx="45792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88F5509-B978-F040-8229-A1433D419830}"/>
              </a:ext>
            </a:extLst>
          </p:cNvPr>
          <p:cNvCxnSpPr>
            <a:cxnSpLocks/>
          </p:cNvCxnSpPr>
          <p:nvPr/>
        </p:nvCxnSpPr>
        <p:spPr>
          <a:xfrm>
            <a:off x="5502136" y="4206195"/>
            <a:ext cx="1271357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D9F4C95-735F-3B4A-9BC6-2CEF56585538}"/>
              </a:ext>
            </a:extLst>
          </p:cNvPr>
          <p:cNvCxnSpPr>
            <a:cxnSpLocks/>
          </p:cNvCxnSpPr>
          <p:nvPr/>
        </p:nvCxnSpPr>
        <p:spPr>
          <a:xfrm>
            <a:off x="6876667" y="4206195"/>
            <a:ext cx="1925730" cy="0"/>
          </a:xfrm>
          <a:prstGeom prst="line">
            <a:avLst/>
          </a:prstGeom>
          <a:ln w="19050">
            <a:solidFill>
              <a:srgbClr val="AA0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D7D762A-0D50-1C4C-9144-8A245CEECC2F}"/>
              </a:ext>
            </a:extLst>
          </p:cNvPr>
          <p:cNvCxnSpPr>
            <a:cxnSpLocks/>
          </p:cNvCxnSpPr>
          <p:nvPr/>
        </p:nvCxnSpPr>
        <p:spPr>
          <a:xfrm>
            <a:off x="1818824" y="3314453"/>
            <a:ext cx="5554327" cy="853480"/>
          </a:xfrm>
          <a:prstGeom prst="straightConnector1">
            <a:avLst/>
          </a:prstGeom>
          <a:ln>
            <a:solidFill>
              <a:srgbClr val="AA0B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5B322A9-8680-0043-8CE4-33E5781623E7}"/>
              </a:ext>
            </a:extLst>
          </p:cNvPr>
          <p:cNvSpPr/>
          <p:nvPr/>
        </p:nvSpPr>
        <p:spPr>
          <a:xfrm>
            <a:off x="2272757" y="4945010"/>
            <a:ext cx="4972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是存放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整型实体</a:t>
            </a:r>
            <a:r>
              <a:rPr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（类型数据）的变量</a:t>
            </a:r>
            <a:endParaRPr lang="en-US" altLang="zh-CN" sz="2000" b="1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01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1885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64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u="sng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2347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⑤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79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关于</a:t>
            </a:r>
            <a:r>
              <a:rPr lang="zh-CN" altLang="en-US" b="1" dirty="0">
                <a:solidFill>
                  <a:srgbClr val="C00000"/>
                </a:solidFill>
              </a:rPr>
              <a:t>指向数组的指针变量赋值</a:t>
            </a:r>
            <a:r>
              <a:rPr lang="zh-CN" altLang="en-US" dirty="0"/>
              <a:t>，遵循以下步骤：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BFA2A-6628-2640-9C9A-AA846BFA29E6}"/>
              </a:ext>
            </a:extLst>
          </p:cNvPr>
          <p:cNvSpPr/>
          <p:nvPr/>
        </p:nvSpPr>
        <p:spPr>
          <a:xfrm>
            <a:off x="557245" y="2011685"/>
            <a:ext cx="8044022" cy="391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深呼吸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默念：我可以！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默念：范老师一定可以！！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 赋值表达式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左侧的类型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理解，分析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右侧表达式类型</a:t>
            </a:r>
            <a:endParaRPr lang="zh-CN" altLang="en-US" dirty="0">
              <a:solidFill>
                <a:srgbClr val="0000FF"/>
              </a:solidFill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类型是否一致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7256" y="146370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5DC0A4-A387-2941-80CB-72F16F2FECB6}"/>
              </a:ext>
            </a:extLst>
          </p:cNvPr>
          <p:cNvSpPr/>
          <p:nvPr/>
        </p:nvSpPr>
        <p:spPr>
          <a:xfrm>
            <a:off x="5076056" y="126298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运行结果：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DF1FB5-2388-434B-80E1-444C4C20C3EA}"/>
              </a:ext>
            </a:extLst>
          </p:cNvPr>
          <p:cNvSpPr/>
          <p:nvPr/>
        </p:nvSpPr>
        <p:spPr>
          <a:xfrm>
            <a:off x="3952730" y="2687746"/>
            <a:ext cx="4978575" cy="353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尽管这些代码可以执行，但这是编译器按自己的逻辑实现的求值。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对于我们写程序的人来说，讲的是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人可以理解的逻辑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所以，我们的逻辑要比编译器的更严谨！！！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0847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362858" y="1874434"/>
            <a:ext cx="78878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d,j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&amp;j);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"a[%d][%d]=%d\n"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j, *(*(p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j));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输出二维数组指定位置的元素值：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8395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362858" y="1874434"/>
            <a:ext cx="297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输出二维数组指定位置的元素值：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AB756D-9AF6-DF4D-A1FF-F2E1F0C7EE17}"/>
              </a:ext>
            </a:extLst>
          </p:cNvPr>
          <p:cNvSpPr/>
          <p:nvPr/>
        </p:nvSpPr>
        <p:spPr>
          <a:xfrm>
            <a:off x="374417" y="4742611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*(*(p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 + j))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5E5A97-F813-0147-B548-91C4D483439F}"/>
              </a:ext>
            </a:extLst>
          </p:cNvPr>
          <p:cNvSpPr/>
          <p:nvPr/>
        </p:nvSpPr>
        <p:spPr>
          <a:xfrm>
            <a:off x="4486466" y="1747513"/>
            <a:ext cx="3638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11693-E991-D544-BC44-4EBE289D8260}"/>
              </a:ext>
            </a:extLst>
          </p:cNvPr>
          <p:cNvSpPr/>
          <p:nvPr/>
        </p:nvSpPr>
        <p:spPr>
          <a:xfrm>
            <a:off x="4486466" y="2442486"/>
            <a:ext cx="4218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4E1A33-B343-D643-B094-695086EFA66F}"/>
              </a:ext>
            </a:extLst>
          </p:cNvPr>
          <p:cNvSpPr/>
          <p:nvPr/>
        </p:nvSpPr>
        <p:spPr>
          <a:xfrm>
            <a:off x="4486466" y="3150372"/>
            <a:ext cx="2853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79B6BE-9A07-0F41-B338-9C41D92B7347}"/>
              </a:ext>
            </a:extLst>
          </p:cNvPr>
          <p:cNvSpPr/>
          <p:nvPr/>
        </p:nvSpPr>
        <p:spPr>
          <a:xfrm>
            <a:off x="4486466" y="3858339"/>
            <a:ext cx="46575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转义</a:t>
            </a:r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是数组名，表示首元素地址：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A86310-E68D-C848-89A5-09A5DA4DFA32}"/>
              </a:ext>
            </a:extLst>
          </p:cNvPr>
          <p:cNvSpPr/>
          <p:nvPr/>
        </p:nvSpPr>
        <p:spPr>
          <a:xfrm>
            <a:off x="4471990" y="4874002"/>
            <a:ext cx="465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3D94CE-1B54-CB48-9C3C-A567DB639BCF}"/>
              </a:ext>
            </a:extLst>
          </p:cNvPr>
          <p:cNvSpPr/>
          <p:nvPr/>
        </p:nvSpPr>
        <p:spPr>
          <a:xfrm>
            <a:off x="4471990" y="5604052"/>
            <a:ext cx="465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F64BF3-7F45-4841-B748-C7A258877F73}"/>
              </a:ext>
            </a:extLst>
          </p:cNvPr>
          <p:cNvSpPr/>
          <p:nvPr/>
        </p:nvSpPr>
        <p:spPr>
          <a:xfrm>
            <a:off x="4063187" y="1832373"/>
            <a:ext cx="4427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①</a:t>
            </a: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②</a:t>
            </a: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85D76A-C785-704F-94D2-302BD8345136}"/>
              </a:ext>
            </a:extLst>
          </p:cNvPr>
          <p:cNvSpPr/>
          <p:nvPr/>
        </p:nvSpPr>
        <p:spPr>
          <a:xfrm>
            <a:off x="4055412" y="3904506"/>
            <a:ext cx="41226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④</a:t>
            </a: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⑤</a:t>
            </a: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endParaRPr lang="en-US" altLang="zh-CN" sz="1100" b="1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25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708545" y="3027458"/>
            <a:ext cx="297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课堂提问</a:t>
            </a:r>
            <a:r>
              <a:rPr lang="zh-CN" altLang="en-US" dirty="0"/>
              <a:t>：系列表达式的类型和值分别是什么？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74F809-4637-A24B-8945-1C65DCE63F7C}"/>
              </a:ext>
            </a:extLst>
          </p:cNvPr>
          <p:cNvSpPr/>
          <p:nvPr/>
        </p:nvSpPr>
        <p:spPr>
          <a:xfrm>
            <a:off x="4125951" y="1953672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*(p[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 + j))</a:t>
            </a:r>
            <a:endParaRPr lang="zh-CN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9B01E2-37EA-C344-BA3B-800E2D40BBD2}"/>
              </a:ext>
            </a:extLst>
          </p:cNvPr>
          <p:cNvSpPr/>
          <p:nvPr/>
        </p:nvSpPr>
        <p:spPr>
          <a:xfrm>
            <a:off x="4125951" y="2698314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(*(p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))[j]</a:t>
            </a:r>
            <a:endParaRPr lang="zh-CN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EB4DC8-A503-DA4C-A04D-95E2BAB4EF8E}"/>
              </a:ext>
            </a:extLst>
          </p:cNvPr>
          <p:cNvSpPr/>
          <p:nvPr/>
        </p:nvSpPr>
        <p:spPr>
          <a:xfrm>
            <a:off x="4125951" y="3442956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zh-CN" altLang="en-US" sz="24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39E688-7FB3-9B4A-AB1C-1D987C4897C3}"/>
              </a:ext>
            </a:extLst>
          </p:cNvPr>
          <p:cNvSpPr/>
          <p:nvPr/>
        </p:nvSpPr>
        <p:spPr>
          <a:xfrm>
            <a:off x="4125951" y="4187598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*(*(a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 + j))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8FFDA6-BFF2-8E47-A0CE-B3604FAE43E4}"/>
              </a:ext>
            </a:extLst>
          </p:cNvPr>
          <p:cNvSpPr/>
          <p:nvPr/>
        </p:nvSpPr>
        <p:spPr>
          <a:xfrm>
            <a:off x="4125951" y="4932240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*(a[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 + j))</a:t>
            </a:r>
            <a:endParaRPr lang="zh-CN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213CA4-162E-3B47-A190-D365A92F0FEB}"/>
              </a:ext>
            </a:extLst>
          </p:cNvPr>
          <p:cNvSpPr/>
          <p:nvPr/>
        </p:nvSpPr>
        <p:spPr>
          <a:xfrm>
            <a:off x="4125951" y="5676881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(*(a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))[j]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0421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059" y="1348268"/>
            <a:ext cx="8703083" cy="4828695"/>
          </a:xfrm>
        </p:spPr>
        <p:txBody>
          <a:bodyPr/>
          <a:lstStyle/>
          <a:p>
            <a:r>
              <a:rPr lang="zh-CN" altLang="en-US" dirty="0">
                <a:latin typeface="+mj-lt"/>
              </a:rPr>
              <a:t>有二维数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和指向整型变量指针变量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问：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？，以下形式的对错，为什么？</a:t>
            </a:r>
            <a:endParaRPr lang="en-US" altLang="zh-CN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a;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指向数组元素的指针变量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745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727416"/>
              </p:ext>
            </p:extLst>
          </p:nvPr>
        </p:nvGraphicFramePr>
        <p:xfrm>
          <a:off x="610599" y="1745665"/>
          <a:ext cx="7937313" cy="41548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4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7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数组名，与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数组名，其他情况下，表示首元素指针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。表达式含义是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&amp;a[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(a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去引用，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525861" y="11880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59012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55611"/>
              </p:ext>
            </p:extLst>
          </p:nvPr>
        </p:nvGraphicFramePr>
        <p:xfrm>
          <a:off x="144143" y="1530521"/>
          <a:ext cx="8827138" cy="489540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8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01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88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61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3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二维数组名，其他情况下，表示当做一维数组时的首元素指针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，指向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(4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元素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&amp;b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一维数组名，其他情况下，表示首元素指针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3214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&amp;b[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j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列元素的指针常量。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2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11821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55326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代表首元素指针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。整体表示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95437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</a:t>
                      </a:r>
                      <a:r>
                        <a:rPr lang="en-US" altLang="zh-CN" sz="16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2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列元素的指针常量，去引用为整型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36369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144143" y="115907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4702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9"/>
            <a:ext cx="8265466" cy="48406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，内存单元，编号无符号整型数值。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所有内存单元都有地址，但并非所有地址都是指针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，实体（有类型，且有存储空间。有名字一定有存储空间）的地址（占据多个字节是，指最小地址）。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，某一类型（被引用类型）实体的指针的统称。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指针类型是泛指，实际使用必须是”</a:t>
            </a:r>
            <a:r>
              <a:rPr lang="en-US" altLang="zh-CN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指针类型“，既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指针变量</a:t>
            </a:r>
            <a:r>
              <a:rPr lang="zh-CN" altLang="en-US" dirty="0"/>
              <a:t>，</a:t>
            </a:r>
            <a:r>
              <a:rPr lang="zh-CN" altLang="en" dirty="0"/>
              <a:t>存放</a:t>
            </a:r>
            <a:r>
              <a:rPr lang="zh-CN" altLang="en-US" dirty="0"/>
              <a:t>指针的变量。</a:t>
            </a:r>
            <a:r>
              <a:rPr lang="zh-CN" altLang="en-US" b="1" dirty="0"/>
              <a:t>当指针变量</a:t>
            </a:r>
            <a:r>
              <a:rPr lang="en-US" altLang="zh-CN" b="1" dirty="0"/>
              <a:t>p</a:t>
            </a:r>
            <a:r>
              <a:rPr lang="zh-CN" altLang="en-US" b="1" dirty="0"/>
              <a:t>的值是实体</a:t>
            </a:r>
            <a:r>
              <a:rPr lang="en-US" altLang="zh-CN" b="1" dirty="0"/>
              <a:t>E</a:t>
            </a:r>
            <a:r>
              <a:rPr lang="zh-CN" altLang="en-US" b="1" dirty="0"/>
              <a:t>的指针时，称为”</a:t>
            </a:r>
            <a:r>
              <a:rPr lang="en-US" altLang="zh-CN" b="1" dirty="0"/>
              <a:t>p</a:t>
            </a:r>
            <a:r>
              <a:rPr lang="zh-CN" altLang="en-US" b="1" dirty="0"/>
              <a:t>指向</a:t>
            </a:r>
            <a:r>
              <a:rPr lang="en-US" altLang="zh-CN" b="1" dirty="0"/>
              <a:t>E</a:t>
            </a:r>
            <a:r>
              <a:rPr lang="zh-CN" altLang="en-US" b="1" dirty="0"/>
              <a:t>“ 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Points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，此时，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值是”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的指针“，既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p's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665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假设，</a:t>
            </a:r>
            <a:r>
              <a:rPr lang="en-US" altLang="zh-CN" dirty="0"/>
              <a:t>ROWS</a:t>
            </a:r>
            <a:r>
              <a:rPr lang="zh-CN" altLang="en-US" dirty="0"/>
              <a:t>和</a:t>
            </a:r>
            <a:r>
              <a:rPr lang="en-US" altLang="zh-CN" dirty="0"/>
              <a:t>COLS</a:t>
            </a:r>
            <a:r>
              <a:rPr lang="zh-CN" altLang="en-US" dirty="0"/>
              <a:t>是大于</a:t>
            </a:r>
            <a:r>
              <a:rPr lang="en-US" altLang="zh-CN" dirty="0"/>
              <a:t>0</a:t>
            </a:r>
            <a:r>
              <a:rPr lang="zh-CN" altLang="en-US" dirty="0"/>
              <a:t>的整型常数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访问一个二维数组元素</a:t>
            </a:r>
            <a:r>
              <a:rPr lang="en-US" altLang="zh-CN" dirty="0"/>
              <a:t>a[row][col]</a:t>
            </a:r>
            <a:r>
              <a:rPr lang="zh-CN" altLang="en-US" dirty="0"/>
              <a:t>，可以用：</a:t>
            </a:r>
          </a:p>
          <a:p>
            <a:pPr lvl="1"/>
            <a:r>
              <a:rPr lang="zh-CN" altLang="en-US" dirty="0"/>
              <a:t>数组下标法：</a:t>
            </a:r>
            <a:r>
              <a:rPr lang="en-US" altLang="zh-CN" dirty="0"/>
              <a:t>a[row][col]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指针下标法：</a:t>
            </a:r>
            <a:r>
              <a:rPr lang="en-US" altLang="zh-CN" dirty="0"/>
              <a:t>p[row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col]</a:t>
            </a:r>
            <a:endParaRPr lang="zh-CN" altLang="en-US" dirty="0"/>
          </a:p>
          <a:p>
            <a:pPr lvl="1"/>
            <a:r>
              <a:rPr lang="zh-CN" altLang="en-US" dirty="0"/>
              <a:t>指针引用法：*</a:t>
            </a:r>
            <a:r>
              <a:rPr lang="en-US" altLang="zh-CN" dirty="0"/>
              <a:t>(p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col)</a:t>
            </a:r>
          </a:p>
          <a:p>
            <a:endParaRPr lang="en-US" altLang="zh-CN" dirty="0"/>
          </a:p>
          <a:p>
            <a:r>
              <a:rPr lang="zh-CN" altLang="en-US" dirty="0"/>
              <a:t>由于指针变量</a:t>
            </a:r>
            <a:r>
              <a:rPr lang="en-US" altLang="zh-CN" dirty="0"/>
              <a:t>p</a:t>
            </a:r>
            <a:r>
              <a:rPr lang="zh-CN" altLang="en-US" dirty="0"/>
              <a:t>指向类型为</a:t>
            </a:r>
            <a:r>
              <a:rPr lang="en-US" altLang="zh-CN" dirty="0" err="1"/>
              <a:t>int</a:t>
            </a:r>
            <a:r>
              <a:rPr lang="zh-CN" altLang="en-US" dirty="0"/>
              <a:t>，说明</a:t>
            </a:r>
            <a:r>
              <a:rPr lang="en-US" altLang="zh-CN" dirty="0"/>
              <a:t>p</a:t>
            </a:r>
            <a:r>
              <a:rPr lang="zh-CN" altLang="en-US" dirty="0"/>
              <a:t>指向的一定是整型实体</a:t>
            </a:r>
            <a:r>
              <a:rPr lang="en-US" altLang="zh-CN" dirty="0"/>
              <a:t>(a</a:t>
            </a:r>
            <a:r>
              <a:rPr lang="zh-CN" altLang="en-US" dirty="0"/>
              <a:t>的元素</a:t>
            </a:r>
            <a:r>
              <a:rPr lang="en-US" altLang="zh-CN" dirty="0"/>
              <a:t>)</a:t>
            </a:r>
            <a:r>
              <a:rPr lang="zh-CN" altLang="en-US" dirty="0"/>
              <a:t>。当通过</a:t>
            </a:r>
            <a:r>
              <a:rPr lang="en-US" altLang="zh-CN" dirty="0"/>
              <a:t>p</a:t>
            </a:r>
            <a:r>
              <a:rPr lang="zh-CN" altLang="en-US" dirty="0"/>
              <a:t>来访问二维数组或多维数组时，本质上是将多维数组按一维数组来处理，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：指向数组元素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FF321-0AB3-BF4C-A2F8-65B48ACC559C}"/>
              </a:ext>
            </a:extLst>
          </p:cNvPr>
          <p:cNvSpPr/>
          <p:nvPr/>
        </p:nvSpPr>
        <p:spPr>
          <a:xfrm>
            <a:off x="374417" y="1825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a[ROWS][COLS]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pt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19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604096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指向数组的指针数组</a:t>
            </a:r>
            <a:r>
              <a:rPr lang="zh-CN" altLang="en-US" dirty="0"/>
              <a:t>，可以方便地处理高维数组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初始化：已知内存或者空指针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：指向一维数组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929" y="1781919"/>
            <a:ext cx="809088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指向数组的指针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个元素的数组，每个元素为整型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元素是指针的数组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 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*（指向整型变量的指针变量）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858" y="3903894"/>
            <a:ext cx="8637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二维数组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一维指针数组初始化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 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439921" y="4969540"/>
            <a:ext cx="3484234" cy="13836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2EFD88-C6B8-B944-BCF1-D702392B7BC4}"/>
              </a:ext>
            </a:extLst>
          </p:cNvPr>
          <p:cNvSpPr/>
          <p:nvPr/>
        </p:nvSpPr>
        <p:spPr>
          <a:xfrm>
            <a:off x="3776816" y="5165608"/>
            <a:ext cx="509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zh-CN" altLang="en-US" dirty="0"/>
              <a:t>  </a:t>
            </a:r>
            <a:r>
              <a:rPr lang="en-US" altLang="zh-CN" dirty="0"/>
              <a:t>s[0]</a:t>
            </a:r>
            <a:r>
              <a:rPr lang="zh-CN" altLang="en-US" dirty="0"/>
              <a:t>：指向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zh-CN" altLang="en-US" dirty="0"/>
              <a:t>                                         </a:t>
            </a:r>
            <a:r>
              <a:rPr lang="en-US" altLang="zh-CN" dirty="0"/>
              <a:t>*s[0]</a:t>
            </a:r>
            <a:r>
              <a:rPr lang="zh-CN" altLang="en-US" dirty="0"/>
              <a:t>：         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：   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  <a:p>
            <a:pPr lvl="1" algn="r"/>
            <a:r>
              <a:rPr lang="pl-PL" altLang="zh-CN" dirty="0"/>
              <a:t>*(s[i]</a:t>
            </a:r>
            <a:r>
              <a:rPr lang="zh-CN" altLang="en-US" dirty="0"/>
              <a:t> </a:t>
            </a:r>
            <a:r>
              <a:rPr lang="pl-PL" altLang="zh-CN" dirty="0"/>
              <a:t>+</a:t>
            </a:r>
            <a:r>
              <a:rPr lang="zh-CN" altLang="en-US" dirty="0"/>
              <a:t> </a:t>
            </a:r>
            <a:r>
              <a:rPr lang="pl-PL" altLang="zh-CN" dirty="0"/>
              <a:t>j)</a:t>
            </a:r>
            <a:r>
              <a:rPr lang="zh-CN" altLang="pl-PL" dirty="0"/>
              <a:t>、</a:t>
            </a:r>
            <a:r>
              <a:rPr lang="pl-PL" altLang="zh-CN" dirty="0"/>
              <a:t> s[i][j] </a:t>
            </a:r>
            <a:r>
              <a:rPr lang="zh-CN" altLang="pl-PL" dirty="0"/>
              <a:t>、</a:t>
            </a:r>
            <a:r>
              <a:rPr lang="pl-PL" altLang="zh-CN" dirty="0"/>
              <a:t>*(*(</a:t>
            </a:r>
            <a:r>
              <a:rPr lang="pl-PL" altLang="zh-CN" dirty="0" err="1"/>
              <a:t>s+i</a:t>
            </a:r>
            <a:r>
              <a:rPr lang="pl-PL" altLang="zh-CN" dirty="0"/>
              <a:t>)+j)</a:t>
            </a:r>
            <a:r>
              <a:rPr lang="zh-CN" altLang="pl-PL" dirty="0"/>
              <a:t> ：</a:t>
            </a:r>
            <a:r>
              <a:rPr lang="zh-CN" altLang="en-US" dirty="0"/>
              <a:t>            </a:t>
            </a:r>
            <a:r>
              <a:rPr lang="pl-PL" altLang="zh-CN" dirty="0"/>
              <a:t>a[i][j]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1757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1358428"/>
            <a:ext cx="8955315" cy="4828695"/>
          </a:xfrm>
        </p:spPr>
        <p:txBody>
          <a:bodyPr numCol="2">
            <a:norm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latin typeface="+mj-lt"/>
              </a:rPr>
              <a:t>的含义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pt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zh-CN" altLang="en-US" dirty="0">
                <a:latin typeface="+mj-lt"/>
              </a:rPr>
              <a:t>含义？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latin typeface="+mj-lt"/>
              </a:rPr>
              <a:t>含义？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))</a:t>
            </a:r>
            <a:r>
              <a:rPr lang="zh-CN" altLang="en-US" dirty="0">
                <a:latin typeface="+mj-lt"/>
              </a:rPr>
              <a:t>含义？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14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接上页的思考，如果需要定义指针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p1</a:t>
            </a:r>
            <a:r>
              <a:rPr lang="zh-CN" altLang="en-US" dirty="0"/>
              <a:t>如何定义？ </a:t>
            </a:r>
            <a:r>
              <a:rPr lang="en-US" altLang="zh-CN" dirty="0"/>
              <a:t>p1++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p2</a:t>
            </a:r>
            <a:r>
              <a:rPr lang="zh-CN" altLang="en-US" dirty="0"/>
              <a:t>如何定义？</a:t>
            </a:r>
            <a:r>
              <a:rPr lang="en-US" altLang="zh-CN" dirty="0"/>
              <a:t> p2++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p3</a:t>
            </a:r>
            <a:r>
              <a:rPr lang="zh-CN" altLang="en-US" dirty="0"/>
              <a:t>如何定义？</a:t>
            </a:r>
            <a:r>
              <a:rPr lang="en-US" altLang="zh-CN" dirty="0"/>
              <a:t> p3++ </a:t>
            </a:r>
            <a:r>
              <a:rPr lang="zh-CN" altLang="en-US" dirty="0"/>
              <a:t>含义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的换算关系是什么？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059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225" y="3478659"/>
            <a:ext cx="7234518" cy="234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的首元素地址</a:t>
            </a:r>
            <a:endParaRPr lang="en-US" altLang="zh-CN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*(pp + i)</a:t>
            </a:r>
            <a:r>
              <a:rPr lang="zh-CN" altLang="nn-NO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pp[i]</a:t>
            </a:r>
            <a:r>
              <a:rPr lang="zh-CN" altLang="nn-NO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等价于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s[i]</a:t>
            </a:r>
          </a:p>
        </p:txBody>
      </p:sp>
    </p:spTree>
    <p:extLst>
      <p:ext uri="{BB962C8B-B14F-4D97-AF65-F5344CB8AC3E}">
        <p14:creationId xmlns:p14="http://schemas.microsoft.com/office/powerpoint/2010/main" val="11029241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2717" y="1843184"/>
            <a:ext cx="8480985" cy="4196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name[]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"follow me"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"great wall"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fortran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"computer design"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p = name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二级指针行地址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相当于一行数据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6970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11012"/>
          </a:xfrm>
        </p:spPr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15977" y="3710116"/>
            <a:ext cx="78348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通过二级指针访问一维指针数组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再间接访问二维数组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的典型形式为：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endParaRPr lang="zh-CN" altLang="en-US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(*(pp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4F9097-AE11-2F44-930B-A9DB43C80AAD}"/>
              </a:ext>
            </a:extLst>
          </p:cNvPr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885710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776692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语言可以定义一个字符数组，用字符串常量初始化它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dirty="0"/>
              <a:t>也允许定义一个字符指针，初始化时指向一个</a:t>
            </a:r>
            <a:r>
              <a:rPr lang="zh-CN" altLang="en-US" dirty="0">
                <a:solidFill>
                  <a:srgbClr val="0000FF"/>
                </a:solidFill>
              </a:rPr>
              <a:t>字符串常量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FF"/>
                </a:solidFill>
              </a:rPr>
              <a:t>用字符串常量赋值</a:t>
            </a:r>
            <a:r>
              <a:rPr lang="zh-CN" altLang="en-US" dirty="0"/>
              <a:t>给字符指针变量</a:t>
            </a:r>
            <a:r>
              <a:rPr lang="en-US" altLang="zh-CN" dirty="0"/>
              <a:t>p</a:t>
            </a:r>
            <a:r>
              <a:rPr lang="zh-CN" altLang="en-US" dirty="0"/>
              <a:t>。为字符串常量分配了存储空间，以数组形式存储，并在字符串末尾追加一个结束符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'\0'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zh-CN" altLang="en-US" sz="2400" dirty="0"/>
              <a:t>首字符地址存储在</a:t>
            </a:r>
            <a:r>
              <a:rPr lang="en-US" altLang="zh-CN" sz="2400" dirty="0"/>
              <a:t>p</a:t>
            </a:r>
            <a:r>
              <a:rPr lang="zh-CN" altLang="en-US" sz="2400" dirty="0"/>
              <a:t>中：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29104" y="1885033"/>
            <a:ext cx="6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58" y="4124961"/>
            <a:ext cx="790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或者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</p:spTree>
    <p:extLst>
      <p:ext uri="{BB962C8B-B14F-4D97-AF65-F5344CB8AC3E}">
        <p14:creationId xmlns:p14="http://schemas.microsoft.com/office/powerpoint/2010/main" val="3754463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7745" y="1241776"/>
            <a:ext cx="62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744" y="1644816"/>
            <a:ext cx="709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85CFEC-8ABF-9541-8FCD-8B797028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22624"/>
              </p:ext>
            </p:extLst>
          </p:nvPr>
        </p:nvGraphicFramePr>
        <p:xfrm>
          <a:off x="227023" y="2095844"/>
          <a:ext cx="676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213">
                  <a:extLst>
                    <a:ext uri="{9D8B030D-6E8A-4147-A177-3AD203B41FA5}">
                      <a16:colId xmlns:a16="http://schemas.microsoft.com/office/drawing/2014/main" val="1982467724"/>
                    </a:ext>
                  </a:extLst>
                </a:gridCol>
                <a:gridCol w="4932844">
                  <a:extLst>
                    <a:ext uri="{9D8B030D-6E8A-4147-A177-3AD203B41FA5}">
                      <a16:colId xmlns:a16="http://schemas.microsoft.com/office/drawing/2014/main" val="1020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是否正确？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0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错误，不能给数组整体赋值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正确，用字符串常量首地址给指针变量赋值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76445"/>
                  </a:ext>
                </a:extLst>
              </a:tr>
            </a:tbl>
          </a:graphicData>
        </a:graphic>
      </p:graphicFrame>
      <p:sp>
        <p:nvSpPr>
          <p:cNvPr id="13" name="Down Arrow Callout 7">
            <a:extLst>
              <a:ext uri="{FF2B5EF4-FFF2-40B4-BE49-F238E27FC236}">
                <a16:creationId xmlns:a16="http://schemas.microsoft.com/office/drawing/2014/main" id="{C593C214-26B7-AF45-B8CC-9FCE889CEB62}"/>
              </a:ext>
            </a:extLst>
          </p:cNvPr>
          <p:cNvSpPr/>
          <p:nvPr/>
        </p:nvSpPr>
        <p:spPr>
          <a:xfrm>
            <a:off x="7020000" y="4185749"/>
            <a:ext cx="2124000" cy="1158771"/>
          </a:xfrm>
          <a:prstGeom prst="downArrowCallout">
            <a:avLst>
              <a:gd name="adj1" fmla="val 25619"/>
              <a:gd name="adj2" fmla="val 25000"/>
              <a:gd name="adj3" fmla="val 18037"/>
              <a:gd name="adj4" fmla="val 64977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在常量区申请空间</a:t>
            </a:r>
            <a:endParaRPr lang="en-US" altLang="zh-CN" sz="14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存放字符串并追加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‘\0’  </a:t>
            </a: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返回地址，赋值给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06EFA3A0-73CC-CC4C-8E2D-681AA9621B8D}"/>
              </a:ext>
            </a:extLst>
          </p:cNvPr>
          <p:cNvSpPr/>
          <p:nvPr/>
        </p:nvSpPr>
        <p:spPr>
          <a:xfrm>
            <a:off x="6817360" y="5018584"/>
            <a:ext cx="1554480" cy="414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42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由于一个字符指针可以指向一个字符串，为了用指针表示字符串数组，有两种方案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指针数组</a:t>
            </a:r>
            <a:r>
              <a:rPr lang="zh-CN" altLang="en-US" dirty="0"/>
              <a:t>，例如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/>
              <a:t>pa</a:t>
            </a:r>
            <a:r>
              <a:rPr lang="zh-CN" altLang="en-US" dirty="0"/>
              <a:t>为一维数组，有</a:t>
            </a:r>
            <a:r>
              <a:rPr lang="en-US" altLang="zh-CN" dirty="0"/>
              <a:t>6</a:t>
            </a:r>
            <a:r>
              <a:rPr lang="zh-CN" altLang="en-US" dirty="0"/>
              <a:t>个元素，每个元素均是一个字符指针。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b="1" dirty="0">
                <a:solidFill>
                  <a:srgbClr val="C00000"/>
                </a:solidFill>
              </a:rPr>
              <a:t>指向指针变量的指针变量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65723" y="2664073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723" y="3854547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3" y="4318432"/>
            <a:ext cx="6066343" cy="1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语言中，在数据类型后加一个星号（*）表示所声明的变量为指针变量。形式如下</a:t>
            </a:r>
            <a:r>
              <a:rPr lang="zh-CN" altLang="en-US" dirty="0">
                <a:sym typeface="Wingdings" pitchFamily="2" charset="2"/>
              </a:rPr>
              <a:t>： </a:t>
            </a:r>
            <a:r>
              <a:rPr lang="zh-CN" altLang="en-US" sz="2000" b="1" dirty="0">
                <a:solidFill>
                  <a:srgbClr val="C00000"/>
                </a:solidFill>
                <a:sym typeface="Wingdings" pitchFamily="2" charset="2"/>
              </a:rPr>
              <a:t>（星号靠前，后有空格，必须！）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：定义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85726" y="2269320"/>
            <a:ext cx="267413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9426" y="2821040"/>
            <a:ext cx="7048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为：指向整型变量的指针变量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为指向整型变量的指针变量，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k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为整型变量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1979" y="28717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579" y="4806159"/>
            <a:ext cx="8055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每个指针变量都有一个与之关联的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，已定义的指针变量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不可以指向其他类型的实体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（不可以存储其他数据类型实体的内存地址）；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任意有效的内置数据类型或自定义类型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语言提供一种特殊的指针类型</a:t>
            </a:r>
            <a:r>
              <a:rPr lang="en-US" altLang="zh-CN" b="1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，它可以保存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任何类型实体的地址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F89B58-CBE0-4C4F-A5A2-F2F2ECC4602A}"/>
              </a:ext>
            </a:extLst>
          </p:cNvPr>
          <p:cNvSpPr/>
          <p:nvPr/>
        </p:nvSpPr>
        <p:spPr>
          <a:xfrm>
            <a:off x="727852" y="4087367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遵循每行只定义一个变量的原则！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69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用字符串数组存储若干个字符串时，要求每行包含的元素个数相等，因此需取最大字符串长度作为列数，往往浪费内存单元</a:t>
            </a:r>
          </a:p>
          <a:p>
            <a:r>
              <a:rPr lang="zh-CN" altLang="en-US" dirty="0"/>
              <a:t>若使用字符指针数组，各个字符串按实际长度存储，指针数组元素只是各个字符串的首地址，不存在浪费内存问题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79423" y="4056171"/>
            <a:ext cx="3563977" cy="1653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463716" y="4278754"/>
            <a:ext cx="4338681" cy="1421173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32419027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223652"/>
            <a:ext cx="8403771" cy="4314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利用冒泡法对字符串排序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48438" y="1655117"/>
            <a:ext cx="8403771" cy="396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指针交换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if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j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zh-CN" altLang="en-US" sz="14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97" y="4472663"/>
            <a:ext cx="5040000" cy="1941744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4508923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字符串指针数组的一个重要应用是作为</a:t>
            </a:r>
            <a:r>
              <a:rPr lang="en-US" altLang="zh-CN" dirty="0">
                <a:latin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</a:rPr>
              <a:t>函数的形参。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main</a:t>
            </a:r>
            <a:r>
              <a:rPr lang="zh-CN" altLang="en-US" dirty="0"/>
              <a:t>函数可以有参数，形式如下：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命令行的一般形式为：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执行上述命令行时，系统会将命令行各个参数传递到</a:t>
            </a:r>
            <a:r>
              <a:rPr lang="en-US" altLang="zh-CN" dirty="0"/>
              <a:t>main</a:t>
            </a:r>
            <a:r>
              <a:rPr lang="zh-CN" altLang="en-US" dirty="0"/>
              <a:t>函数：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：命令行中字符串的个数（含可执行程序名称）；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：可执行程序名称字符串的首地址；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[1]</a:t>
            </a:r>
            <a:r>
              <a:rPr lang="zh-CN" altLang="en-US" dirty="0"/>
              <a:t>：参数</a:t>
            </a:r>
            <a:r>
              <a:rPr lang="en-US" altLang="zh-CN" dirty="0"/>
              <a:t>1</a:t>
            </a:r>
            <a:r>
              <a:rPr lang="zh-CN" altLang="en-US" dirty="0"/>
              <a:t>字符串的首地址；</a:t>
            </a:r>
            <a:endParaRPr lang="en-US" altLang="zh-CN" dirty="0"/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[2]</a:t>
            </a:r>
            <a:r>
              <a:rPr lang="zh-CN" altLang="en-US" dirty="0"/>
              <a:t>：参数</a:t>
            </a:r>
            <a:r>
              <a:rPr lang="en-US" altLang="zh-CN" dirty="0"/>
              <a:t>2</a:t>
            </a:r>
            <a:r>
              <a:rPr lang="zh-CN" altLang="en-US" dirty="0"/>
              <a:t>字符串的首地址，其余以此类推。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571" y="2386711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9958" y="3540201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    参数１    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5356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0405" y="1422855"/>
            <a:ext cx="808318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"program:%s\n"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输出程序名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输出程序参数字符串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46" y="4202192"/>
            <a:ext cx="7409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假定程序取名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，在命令行提示符中输入以下命令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C:\&gt;TEST IN.DAT OUT.DAT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程序运行结果如下：</a:t>
            </a:r>
          </a:p>
          <a:p>
            <a:r>
              <a:rPr lang="pl-PL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program:TEST</a:t>
            </a:r>
            <a:endParaRPr lang="pl-PL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N.DAT 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OUT.DAT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726911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7D1E78-88D8-DA4D-B9FB-D43FA324C222}"/>
              </a:ext>
            </a:extLst>
          </p:cNvPr>
          <p:cNvSpPr/>
          <p:nvPr/>
        </p:nvSpPr>
        <p:spPr>
          <a:xfrm>
            <a:off x="374416" y="127396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元素值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倍于其下标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75DB31-BCC3-8D42-BA85-7E7080954094}"/>
              </a:ext>
            </a:extLst>
          </p:cNvPr>
          <p:cNvSpPr/>
          <p:nvPr/>
        </p:nvSpPr>
        <p:spPr>
          <a:xfrm>
            <a:off x="496336" y="3006149"/>
            <a:ext cx="2653264" cy="346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B6C99C-DE1D-C649-BD86-B7F971ABC738}"/>
              </a:ext>
            </a:extLst>
          </p:cNvPr>
          <p:cNvSpPr/>
          <p:nvPr/>
        </p:nvSpPr>
        <p:spPr>
          <a:xfrm>
            <a:off x="3929711" y="3032462"/>
            <a:ext cx="2653264" cy="346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251863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元素值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倍于其下标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370114" y="2868407"/>
            <a:ext cx="4572000" cy="2537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-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9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中地址最小的元素值为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，其他每个元素值均为前一个元素值加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451394" y="316710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-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50698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中地址最小的元素值为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，其他每个元素值均为前一个元素值加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字节。下列表达式，是否正确？如正确，其含义是什么？表达式类型是什么？表达式的值是多少？将其转换为下标表达式是什么？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451394" y="316710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81694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星号（*）为分界线，前后分别读出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/>
              <a:t>/</a:t>
            </a:r>
            <a:r>
              <a:rPr lang="zh-CN" altLang="en-US" dirty="0"/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959168" y="2082225"/>
            <a:ext cx="465094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83ACB-FCE5-1745-8ABA-F8B0C4F347EB}"/>
              </a:ext>
            </a:extLst>
          </p:cNvPr>
          <p:cNvSpPr/>
          <p:nvPr/>
        </p:nvSpPr>
        <p:spPr>
          <a:xfrm>
            <a:off x="1001448" y="3408672"/>
            <a:ext cx="77796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的 指针变量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4D7D7617-8E05-304C-BC5B-FCB8EDEDBE58}"/>
              </a:ext>
            </a:extLst>
          </p:cNvPr>
          <p:cNvSpPr/>
          <p:nvPr/>
        </p:nvSpPr>
        <p:spPr>
          <a:xfrm>
            <a:off x="1676400" y="1841500"/>
            <a:ext cx="2501900" cy="1651000"/>
          </a:xfrm>
          <a:custGeom>
            <a:avLst/>
            <a:gdLst>
              <a:gd name="connsiteX0" fmla="*/ 2501900 w 2501900"/>
              <a:gd name="connsiteY0" fmla="*/ 215900 h 1651000"/>
              <a:gd name="connsiteX1" fmla="*/ 2400300 w 2501900"/>
              <a:gd name="connsiteY1" fmla="*/ 190500 h 1651000"/>
              <a:gd name="connsiteX2" fmla="*/ 2324100 w 2501900"/>
              <a:gd name="connsiteY2" fmla="*/ 139700 h 1651000"/>
              <a:gd name="connsiteX3" fmla="*/ 2273300 w 2501900"/>
              <a:gd name="connsiteY3" fmla="*/ 127000 h 1651000"/>
              <a:gd name="connsiteX4" fmla="*/ 2184400 w 2501900"/>
              <a:gd name="connsiteY4" fmla="*/ 101600 h 1651000"/>
              <a:gd name="connsiteX5" fmla="*/ 2044700 w 2501900"/>
              <a:gd name="connsiteY5" fmla="*/ 76200 h 1651000"/>
              <a:gd name="connsiteX6" fmla="*/ 1993900 w 2501900"/>
              <a:gd name="connsiteY6" fmla="*/ 63500 h 1651000"/>
              <a:gd name="connsiteX7" fmla="*/ 1930400 w 2501900"/>
              <a:gd name="connsiteY7" fmla="*/ 50800 h 1651000"/>
              <a:gd name="connsiteX8" fmla="*/ 1854200 w 2501900"/>
              <a:gd name="connsiteY8" fmla="*/ 25400 h 1651000"/>
              <a:gd name="connsiteX9" fmla="*/ 1536700 w 2501900"/>
              <a:gd name="connsiteY9" fmla="*/ 0 h 1651000"/>
              <a:gd name="connsiteX10" fmla="*/ 1270000 w 2501900"/>
              <a:gd name="connsiteY10" fmla="*/ 12700 h 1651000"/>
              <a:gd name="connsiteX11" fmla="*/ 1181100 w 2501900"/>
              <a:gd name="connsiteY11" fmla="*/ 38100 h 1651000"/>
              <a:gd name="connsiteX12" fmla="*/ 1117600 w 2501900"/>
              <a:gd name="connsiteY12" fmla="*/ 50800 h 1651000"/>
              <a:gd name="connsiteX13" fmla="*/ 927100 w 2501900"/>
              <a:gd name="connsiteY13" fmla="*/ 76200 h 1651000"/>
              <a:gd name="connsiteX14" fmla="*/ 812800 w 2501900"/>
              <a:gd name="connsiteY14" fmla="*/ 114300 h 1651000"/>
              <a:gd name="connsiteX15" fmla="*/ 774700 w 2501900"/>
              <a:gd name="connsiteY15" fmla="*/ 127000 h 1651000"/>
              <a:gd name="connsiteX16" fmla="*/ 660400 w 2501900"/>
              <a:gd name="connsiteY16" fmla="*/ 190500 h 1651000"/>
              <a:gd name="connsiteX17" fmla="*/ 635000 w 2501900"/>
              <a:gd name="connsiteY17" fmla="*/ 228600 h 1651000"/>
              <a:gd name="connsiteX18" fmla="*/ 520700 w 2501900"/>
              <a:gd name="connsiteY18" fmla="*/ 254000 h 1651000"/>
              <a:gd name="connsiteX19" fmla="*/ 368300 w 2501900"/>
              <a:gd name="connsiteY19" fmla="*/ 381000 h 1651000"/>
              <a:gd name="connsiteX20" fmla="*/ 330200 w 2501900"/>
              <a:gd name="connsiteY20" fmla="*/ 419100 h 1651000"/>
              <a:gd name="connsiteX21" fmla="*/ 292100 w 2501900"/>
              <a:gd name="connsiteY21" fmla="*/ 495300 h 1651000"/>
              <a:gd name="connsiteX22" fmla="*/ 241300 w 2501900"/>
              <a:gd name="connsiteY22" fmla="*/ 571500 h 1651000"/>
              <a:gd name="connsiteX23" fmla="*/ 190500 w 2501900"/>
              <a:gd name="connsiteY23" fmla="*/ 685800 h 1651000"/>
              <a:gd name="connsiteX24" fmla="*/ 165100 w 2501900"/>
              <a:gd name="connsiteY24" fmla="*/ 774700 h 1651000"/>
              <a:gd name="connsiteX25" fmla="*/ 139700 w 2501900"/>
              <a:gd name="connsiteY25" fmla="*/ 825500 h 1651000"/>
              <a:gd name="connsiteX26" fmla="*/ 114300 w 2501900"/>
              <a:gd name="connsiteY26" fmla="*/ 914400 h 1651000"/>
              <a:gd name="connsiteX27" fmla="*/ 88900 w 2501900"/>
              <a:gd name="connsiteY27" fmla="*/ 1130300 h 1651000"/>
              <a:gd name="connsiteX28" fmla="*/ 76200 w 2501900"/>
              <a:gd name="connsiteY28" fmla="*/ 1168400 h 1651000"/>
              <a:gd name="connsiteX29" fmla="*/ 63500 w 2501900"/>
              <a:gd name="connsiteY29" fmla="*/ 1219200 h 1651000"/>
              <a:gd name="connsiteX30" fmla="*/ 38100 w 2501900"/>
              <a:gd name="connsiteY30" fmla="*/ 1358900 h 1651000"/>
              <a:gd name="connsiteX31" fmla="*/ 12700 w 2501900"/>
              <a:gd name="connsiteY31" fmla="*/ 1460500 h 1651000"/>
              <a:gd name="connsiteX32" fmla="*/ 0 w 2501900"/>
              <a:gd name="connsiteY32" fmla="*/ 1511300 h 1651000"/>
              <a:gd name="connsiteX33" fmla="*/ 0 w 2501900"/>
              <a:gd name="connsiteY33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01900" h="1651000">
                <a:moveTo>
                  <a:pt x="2501900" y="215900"/>
                </a:moveTo>
                <a:cubicBezTo>
                  <a:pt x="2468033" y="207433"/>
                  <a:pt x="2432386" y="204251"/>
                  <a:pt x="2400300" y="190500"/>
                </a:cubicBezTo>
                <a:cubicBezTo>
                  <a:pt x="2372241" y="178475"/>
                  <a:pt x="2353716" y="147104"/>
                  <a:pt x="2324100" y="139700"/>
                </a:cubicBezTo>
                <a:cubicBezTo>
                  <a:pt x="2307167" y="135467"/>
                  <a:pt x="2290083" y="131795"/>
                  <a:pt x="2273300" y="127000"/>
                </a:cubicBezTo>
                <a:cubicBezTo>
                  <a:pt x="2199051" y="105786"/>
                  <a:pt x="2273730" y="121451"/>
                  <a:pt x="2184400" y="101600"/>
                </a:cubicBezTo>
                <a:cubicBezTo>
                  <a:pt x="2061812" y="74358"/>
                  <a:pt x="2182558" y="103772"/>
                  <a:pt x="2044700" y="76200"/>
                </a:cubicBezTo>
                <a:cubicBezTo>
                  <a:pt x="2027584" y="72777"/>
                  <a:pt x="2010939" y="67286"/>
                  <a:pt x="1993900" y="63500"/>
                </a:cubicBezTo>
                <a:cubicBezTo>
                  <a:pt x="1972828" y="58817"/>
                  <a:pt x="1951225" y="56480"/>
                  <a:pt x="1930400" y="50800"/>
                </a:cubicBezTo>
                <a:cubicBezTo>
                  <a:pt x="1904569" y="43755"/>
                  <a:pt x="1880705" y="29186"/>
                  <a:pt x="1854200" y="25400"/>
                </a:cubicBezTo>
                <a:cubicBezTo>
                  <a:pt x="1689750" y="1907"/>
                  <a:pt x="1795188" y="14360"/>
                  <a:pt x="1536700" y="0"/>
                </a:cubicBezTo>
                <a:cubicBezTo>
                  <a:pt x="1447800" y="4233"/>
                  <a:pt x="1358717" y="5603"/>
                  <a:pt x="1270000" y="12700"/>
                </a:cubicBezTo>
                <a:cubicBezTo>
                  <a:pt x="1235066" y="15495"/>
                  <a:pt x="1213630" y="29968"/>
                  <a:pt x="1181100" y="38100"/>
                </a:cubicBezTo>
                <a:cubicBezTo>
                  <a:pt x="1160159" y="43335"/>
                  <a:pt x="1138996" y="47947"/>
                  <a:pt x="1117600" y="50800"/>
                </a:cubicBezTo>
                <a:cubicBezTo>
                  <a:pt x="1041813" y="60905"/>
                  <a:pt x="995436" y="57563"/>
                  <a:pt x="927100" y="76200"/>
                </a:cubicBezTo>
                <a:lnTo>
                  <a:pt x="812800" y="114300"/>
                </a:lnTo>
                <a:cubicBezTo>
                  <a:pt x="800100" y="118533"/>
                  <a:pt x="785839" y="119574"/>
                  <a:pt x="774700" y="127000"/>
                </a:cubicBezTo>
                <a:cubicBezTo>
                  <a:pt x="687361" y="185226"/>
                  <a:pt x="727460" y="168147"/>
                  <a:pt x="660400" y="190500"/>
                </a:cubicBezTo>
                <a:cubicBezTo>
                  <a:pt x="651933" y="203200"/>
                  <a:pt x="648652" y="221774"/>
                  <a:pt x="635000" y="228600"/>
                </a:cubicBezTo>
                <a:cubicBezTo>
                  <a:pt x="490273" y="300963"/>
                  <a:pt x="611989" y="203284"/>
                  <a:pt x="520700" y="254000"/>
                </a:cubicBezTo>
                <a:cubicBezTo>
                  <a:pt x="441134" y="298203"/>
                  <a:pt x="434877" y="314423"/>
                  <a:pt x="368300" y="381000"/>
                </a:cubicBezTo>
                <a:cubicBezTo>
                  <a:pt x="355600" y="393700"/>
                  <a:pt x="340163" y="404156"/>
                  <a:pt x="330200" y="419100"/>
                </a:cubicBezTo>
                <a:cubicBezTo>
                  <a:pt x="217440" y="588240"/>
                  <a:pt x="379734" y="337559"/>
                  <a:pt x="292100" y="495300"/>
                </a:cubicBezTo>
                <a:cubicBezTo>
                  <a:pt x="277275" y="521985"/>
                  <a:pt x="250953" y="542540"/>
                  <a:pt x="241300" y="571500"/>
                </a:cubicBezTo>
                <a:cubicBezTo>
                  <a:pt x="175770" y="768089"/>
                  <a:pt x="250877" y="565045"/>
                  <a:pt x="190500" y="685800"/>
                </a:cubicBezTo>
                <a:cubicBezTo>
                  <a:pt x="175148" y="716503"/>
                  <a:pt x="177307" y="742147"/>
                  <a:pt x="165100" y="774700"/>
                </a:cubicBezTo>
                <a:cubicBezTo>
                  <a:pt x="158453" y="792427"/>
                  <a:pt x="147158" y="808099"/>
                  <a:pt x="139700" y="825500"/>
                </a:cubicBezTo>
                <a:cubicBezTo>
                  <a:pt x="130622" y="846682"/>
                  <a:pt x="118328" y="894260"/>
                  <a:pt x="114300" y="914400"/>
                </a:cubicBezTo>
                <a:cubicBezTo>
                  <a:pt x="87551" y="1048146"/>
                  <a:pt x="115484" y="944211"/>
                  <a:pt x="88900" y="1130300"/>
                </a:cubicBezTo>
                <a:cubicBezTo>
                  <a:pt x="87007" y="1143552"/>
                  <a:pt x="79878" y="1155528"/>
                  <a:pt x="76200" y="1168400"/>
                </a:cubicBezTo>
                <a:cubicBezTo>
                  <a:pt x="71405" y="1185183"/>
                  <a:pt x="66923" y="1202084"/>
                  <a:pt x="63500" y="1219200"/>
                </a:cubicBezTo>
                <a:cubicBezTo>
                  <a:pt x="44053" y="1316436"/>
                  <a:pt x="58531" y="1270364"/>
                  <a:pt x="38100" y="1358900"/>
                </a:cubicBezTo>
                <a:cubicBezTo>
                  <a:pt x="30250" y="1392915"/>
                  <a:pt x="21167" y="1426633"/>
                  <a:pt x="12700" y="1460500"/>
                </a:cubicBezTo>
                <a:cubicBezTo>
                  <a:pt x="8467" y="1477433"/>
                  <a:pt x="0" y="1493846"/>
                  <a:pt x="0" y="1511300"/>
                </a:cubicBezTo>
                <a:lnTo>
                  <a:pt x="0" y="16510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D370A5AD-D04C-C041-A857-988EA1E7B9C0}"/>
              </a:ext>
            </a:extLst>
          </p:cNvPr>
          <p:cNvSpPr/>
          <p:nvPr/>
        </p:nvSpPr>
        <p:spPr>
          <a:xfrm>
            <a:off x="2615046" y="2628900"/>
            <a:ext cx="572654" cy="1295400"/>
          </a:xfrm>
          <a:custGeom>
            <a:avLst/>
            <a:gdLst>
              <a:gd name="connsiteX0" fmla="*/ 572654 w 572654"/>
              <a:gd name="connsiteY0" fmla="*/ 0 h 1295400"/>
              <a:gd name="connsiteX1" fmla="*/ 432954 w 572654"/>
              <a:gd name="connsiteY1" fmla="*/ 101600 h 1295400"/>
              <a:gd name="connsiteX2" fmla="*/ 382154 w 572654"/>
              <a:gd name="connsiteY2" fmla="*/ 139700 h 1295400"/>
              <a:gd name="connsiteX3" fmla="*/ 331354 w 572654"/>
              <a:gd name="connsiteY3" fmla="*/ 177800 h 1295400"/>
              <a:gd name="connsiteX4" fmla="*/ 217054 w 572654"/>
              <a:gd name="connsiteY4" fmla="*/ 279400 h 1295400"/>
              <a:gd name="connsiteX5" fmla="*/ 166254 w 572654"/>
              <a:gd name="connsiteY5" fmla="*/ 355600 h 1295400"/>
              <a:gd name="connsiteX6" fmla="*/ 140854 w 572654"/>
              <a:gd name="connsiteY6" fmla="*/ 393700 h 1295400"/>
              <a:gd name="connsiteX7" fmla="*/ 128154 w 572654"/>
              <a:gd name="connsiteY7" fmla="*/ 431800 h 1295400"/>
              <a:gd name="connsiteX8" fmla="*/ 115454 w 572654"/>
              <a:gd name="connsiteY8" fmla="*/ 482600 h 1295400"/>
              <a:gd name="connsiteX9" fmla="*/ 90054 w 572654"/>
              <a:gd name="connsiteY9" fmla="*/ 520700 h 1295400"/>
              <a:gd name="connsiteX10" fmla="*/ 64654 w 572654"/>
              <a:gd name="connsiteY10" fmla="*/ 609600 h 1295400"/>
              <a:gd name="connsiteX11" fmla="*/ 39254 w 572654"/>
              <a:gd name="connsiteY11" fmla="*/ 1016000 h 1295400"/>
              <a:gd name="connsiteX12" fmla="*/ 13854 w 572654"/>
              <a:gd name="connsiteY12" fmla="*/ 1130300 h 1295400"/>
              <a:gd name="connsiteX13" fmla="*/ 1154 w 572654"/>
              <a:gd name="connsiteY13" fmla="*/ 1193800 h 1295400"/>
              <a:gd name="connsiteX14" fmla="*/ 1154 w 572654"/>
              <a:gd name="connsiteY14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54" h="1295400">
                <a:moveTo>
                  <a:pt x="572654" y="0"/>
                </a:moveTo>
                <a:lnTo>
                  <a:pt x="432954" y="101600"/>
                </a:lnTo>
                <a:cubicBezTo>
                  <a:pt x="415885" y="114117"/>
                  <a:pt x="399087" y="127000"/>
                  <a:pt x="382154" y="139700"/>
                </a:cubicBezTo>
                <a:cubicBezTo>
                  <a:pt x="365221" y="152400"/>
                  <a:pt x="348966" y="166059"/>
                  <a:pt x="331354" y="177800"/>
                </a:cubicBezTo>
                <a:cubicBezTo>
                  <a:pt x="285545" y="208339"/>
                  <a:pt x="251851" y="227204"/>
                  <a:pt x="217054" y="279400"/>
                </a:cubicBezTo>
                <a:lnTo>
                  <a:pt x="166254" y="355600"/>
                </a:lnTo>
                <a:cubicBezTo>
                  <a:pt x="157787" y="368300"/>
                  <a:pt x="145681" y="379220"/>
                  <a:pt x="140854" y="393700"/>
                </a:cubicBezTo>
                <a:cubicBezTo>
                  <a:pt x="136621" y="406400"/>
                  <a:pt x="131832" y="418928"/>
                  <a:pt x="128154" y="431800"/>
                </a:cubicBezTo>
                <a:cubicBezTo>
                  <a:pt x="123359" y="448583"/>
                  <a:pt x="122330" y="466557"/>
                  <a:pt x="115454" y="482600"/>
                </a:cubicBezTo>
                <a:cubicBezTo>
                  <a:pt x="109441" y="496629"/>
                  <a:pt x="96880" y="507048"/>
                  <a:pt x="90054" y="520700"/>
                </a:cubicBezTo>
                <a:cubicBezTo>
                  <a:pt x="80944" y="538920"/>
                  <a:pt x="68723" y="593324"/>
                  <a:pt x="64654" y="609600"/>
                </a:cubicBezTo>
                <a:cubicBezTo>
                  <a:pt x="56187" y="745067"/>
                  <a:pt x="65873" y="882905"/>
                  <a:pt x="39254" y="1016000"/>
                </a:cubicBezTo>
                <a:cubicBezTo>
                  <a:pt x="950" y="1207518"/>
                  <a:pt x="49725" y="968882"/>
                  <a:pt x="13854" y="1130300"/>
                </a:cubicBezTo>
                <a:cubicBezTo>
                  <a:pt x="9171" y="1151372"/>
                  <a:pt x="2810" y="1172278"/>
                  <a:pt x="1154" y="1193800"/>
                </a:cubicBezTo>
                <a:cubicBezTo>
                  <a:pt x="-1443" y="1227567"/>
                  <a:pt x="1154" y="1261533"/>
                  <a:pt x="1154" y="129540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28BB4405-DE9A-004F-B173-73EFCB5A1A32}"/>
              </a:ext>
            </a:extLst>
          </p:cNvPr>
          <p:cNvSpPr/>
          <p:nvPr/>
        </p:nvSpPr>
        <p:spPr>
          <a:xfrm>
            <a:off x="5524500" y="2667000"/>
            <a:ext cx="2349603" cy="1244600"/>
          </a:xfrm>
          <a:custGeom>
            <a:avLst/>
            <a:gdLst>
              <a:gd name="connsiteX0" fmla="*/ 0 w 2349603"/>
              <a:gd name="connsiteY0" fmla="*/ 0 h 1244600"/>
              <a:gd name="connsiteX1" fmla="*/ 444500 w 2349603"/>
              <a:gd name="connsiteY1" fmla="*/ 127000 h 1244600"/>
              <a:gd name="connsiteX2" fmla="*/ 533400 w 2349603"/>
              <a:gd name="connsiteY2" fmla="*/ 165100 h 1244600"/>
              <a:gd name="connsiteX3" fmla="*/ 596900 w 2349603"/>
              <a:gd name="connsiteY3" fmla="*/ 203200 h 1244600"/>
              <a:gd name="connsiteX4" fmla="*/ 914400 w 2349603"/>
              <a:gd name="connsiteY4" fmla="*/ 355600 h 1244600"/>
              <a:gd name="connsiteX5" fmla="*/ 965200 w 2349603"/>
              <a:gd name="connsiteY5" fmla="*/ 368300 h 1244600"/>
              <a:gd name="connsiteX6" fmla="*/ 1041400 w 2349603"/>
              <a:gd name="connsiteY6" fmla="*/ 419100 h 1244600"/>
              <a:gd name="connsiteX7" fmla="*/ 1206500 w 2349603"/>
              <a:gd name="connsiteY7" fmla="*/ 508000 h 1244600"/>
              <a:gd name="connsiteX8" fmla="*/ 1270000 w 2349603"/>
              <a:gd name="connsiteY8" fmla="*/ 558800 h 1244600"/>
              <a:gd name="connsiteX9" fmla="*/ 1333500 w 2349603"/>
              <a:gd name="connsiteY9" fmla="*/ 596900 h 1244600"/>
              <a:gd name="connsiteX10" fmla="*/ 1371600 w 2349603"/>
              <a:gd name="connsiteY10" fmla="*/ 622300 h 1244600"/>
              <a:gd name="connsiteX11" fmla="*/ 1460500 w 2349603"/>
              <a:gd name="connsiteY11" fmla="*/ 647700 h 1244600"/>
              <a:gd name="connsiteX12" fmla="*/ 1498600 w 2349603"/>
              <a:gd name="connsiteY12" fmla="*/ 660400 h 1244600"/>
              <a:gd name="connsiteX13" fmla="*/ 1549400 w 2349603"/>
              <a:gd name="connsiteY13" fmla="*/ 673100 h 1244600"/>
              <a:gd name="connsiteX14" fmla="*/ 1689100 w 2349603"/>
              <a:gd name="connsiteY14" fmla="*/ 736600 h 1244600"/>
              <a:gd name="connsiteX15" fmla="*/ 1739900 w 2349603"/>
              <a:gd name="connsiteY15" fmla="*/ 762000 h 1244600"/>
              <a:gd name="connsiteX16" fmla="*/ 1854200 w 2349603"/>
              <a:gd name="connsiteY16" fmla="*/ 838200 h 1244600"/>
              <a:gd name="connsiteX17" fmla="*/ 1892300 w 2349603"/>
              <a:gd name="connsiteY17" fmla="*/ 863600 h 1244600"/>
              <a:gd name="connsiteX18" fmla="*/ 2006600 w 2349603"/>
              <a:gd name="connsiteY18" fmla="*/ 952500 h 1244600"/>
              <a:gd name="connsiteX19" fmla="*/ 2120900 w 2349603"/>
              <a:gd name="connsiteY19" fmla="*/ 1041400 h 1244600"/>
              <a:gd name="connsiteX20" fmla="*/ 2197100 w 2349603"/>
              <a:gd name="connsiteY20" fmla="*/ 1079500 h 1244600"/>
              <a:gd name="connsiteX21" fmla="*/ 2222500 w 2349603"/>
              <a:gd name="connsiteY21" fmla="*/ 1117600 h 1244600"/>
              <a:gd name="connsiteX22" fmla="*/ 2260600 w 2349603"/>
              <a:gd name="connsiteY22" fmla="*/ 1143000 h 1244600"/>
              <a:gd name="connsiteX23" fmla="*/ 2311400 w 2349603"/>
              <a:gd name="connsiteY23" fmla="*/ 1219200 h 1244600"/>
              <a:gd name="connsiteX24" fmla="*/ 2349500 w 2349603"/>
              <a:gd name="connsiteY24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9603" h="1244600">
                <a:moveTo>
                  <a:pt x="0" y="0"/>
                </a:moveTo>
                <a:cubicBezTo>
                  <a:pt x="176433" y="44108"/>
                  <a:pt x="207526" y="50332"/>
                  <a:pt x="444500" y="127000"/>
                </a:cubicBezTo>
                <a:cubicBezTo>
                  <a:pt x="475175" y="136924"/>
                  <a:pt x="504564" y="150682"/>
                  <a:pt x="533400" y="165100"/>
                </a:cubicBezTo>
                <a:cubicBezTo>
                  <a:pt x="555478" y="176139"/>
                  <a:pt x="575000" y="191812"/>
                  <a:pt x="596900" y="203200"/>
                </a:cubicBezTo>
                <a:cubicBezTo>
                  <a:pt x="617387" y="213853"/>
                  <a:pt x="824158" y="325519"/>
                  <a:pt x="914400" y="355600"/>
                </a:cubicBezTo>
                <a:cubicBezTo>
                  <a:pt x="930959" y="361120"/>
                  <a:pt x="948267" y="364067"/>
                  <a:pt x="965200" y="368300"/>
                </a:cubicBezTo>
                <a:cubicBezTo>
                  <a:pt x="990600" y="385233"/>
                  <a:pt x="1014981" y="403805"/>
                  <a:pt x="1041400" y="419100"/>
                </a:cubicBezTo>
                <a:cubicBezTo>
                  <a:pt x="1095493" y="450417"/>
                  <a:pt x="1153166" y="475407"/>
                  <a:pt x="1206500" y="508000"/>
                </a:cubicBezTo>
                <a:cubicBezTo>
                  <a:pt x="1229630" y="522135"/>
                  <a:pt x="1247793" y="543255"/>
                  <a:pt x="1270000" y="558800"/>
                </a:cubicBezTo>
                <a:cubicBezTo>
                  <a:pt x="1290222" y="572956"/>
                  <a:pt x="1312568" y="583817"/>
                  <a:pt x="1333500" y="596900"/>
                </a:cubicBezTo>
                <a:cubicBezTo>
                  <a:pt x="1346443" y="604990"/>
                  <a:pt x="1357948" y="615474"/>
                  <a:pt x="1371600" y="622300"/>
                </a:cubicBezTo>
                <a:cubicBezTo>
                  <a:pt x="1391900" y="632450"/>
                  <a:pt x="1441511" y="642275"/>
                  <a:pt x="1460500" y="647700"/>
                </a:cubicBezTo>
                <a:cubicBezTo>
                  <a:pt x="1473372" y="651378"/>
                  <a:pt x="1485728" y="656722"/>
                  <a:pt x="1498600" y="660400"/>
                </a:cubicBezTo>
                <a:cubicBezTo>
                  <a:pt x="1515383" y="665195"/>
                  <a:pt x="1532617" y="668305"/>
                  <a:pt x="1549400" y="673100"/>
                </a:cubicBezTo>
                <a:cubicBezTo>
                  <a:pt x="1606972" y="689549"/>
                  <a:pt x="1622051" y="703076"/>
                  <a:pt x="1689100" y="736600"/>
                </a:cubicBezTo>
                <a:cubicBezTo>
                  <a:pt x="1706033" y="745067"/>
                  <a:pt x="1724148" y="751498"/>
                  <a:pt x="1739900" y="762000"/>
                </a:cubicBezTo>
                <a:lnTo>
                  <a:pt x="1854200" y="838200"/>
                </a:lnTo>
                <a:cubicBezTo>
                  <a:pt x="1866900" y="846667"/>
                  <a:pt x="1881507" y="852807"/>
                  <a:pt x="1892300" y="863600"/>
                </a:cubicBezTo>
                <a:cubicBezTo>
                  <a:pt x="1977966" y="949266"/>
                  <a:pt x="1934422" y="928441"/>
                  <a:pt x="2006600" y="952500"/>
                </a:cubicBezTo>
                <a:cubicBezTo>
                  <a:pt x="2039474" y="985374"/>
                  <a:pt x="2075328" y="1026209"/>
                  <a:pt x="2120900" y="1041400"/>
                </a:cubicBezTo>
                <a:cubicBezTo>
                  <a:pt x="2173480" y="1058927"/>
                  <a:pt x="2147861" y="1046674"/>
                  <a:pt x="2197100" y="1079500"/>
                </a:cubicBezTo>
                <a:cubicBezTo>
                  <a:pt x="2205567" y="1092200"/>
                  <a:pt x="2211707" y="1106807"/>
                  <a:pt x="2222500" y="1117600"/>
                </a:cubicBezTo>
                <a:cubicBezTo>
                  <a:pt x="2233293" y="1128393"/>
                  <a:pt x="2250549" y="1131513"/>
                  <a:pt x="2260600" y="1143000"/>
                </a:cubicBezTo>
                <a:cubicBezTo>
                  <a:pt x="2280702" y="1165974"/>
                  <a:pt x="2282440" y="1209547"/>
                  <a:pt x="2311400" y="1219200"/>
                </a:cubicBezTo>
                <a:cubicBezTo>
                  <a:pt x="2353516" y="1233239"/>
                  <a:pt x="2349500" y="1218513"/>
                  <a:pt x="2349500" y="124460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9351F2-C123-9B46-95A5-5E35E24338CB}"/>
              </a:ext>
            </a:extLst>
          </p:cNvPr>
          <p:cNvSpPr/>
          <p:nvPr/>
        </p:nvSpPr>
        <p:spPr>
          <a:xfrm>
            <a:off x="1001448" y="4177264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3600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sz="3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141651-77D3-8F46-81C7-AE4E7CC11DEF}"/>
              </a:ext>
            </a:extLst>
          </p:cNvPr>
          <p:cNvSpPr/>
          <p:nvPr/>
        </p:nvSpPr>
        <p:spPr>
          <a:xfrm>
            <a:off x="1028035" y="4990294"/>
            <a:ext cx="7093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的 指针变量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2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42583</TotalTime>
  <Words>12181</Words>
  <Application>Microsoft Office PowerPoint</Application>
  <PresentationFormat>全屏显示(4:3)</PresentationFormat>
  <Paragraphs>1638</Paragraphs>
  <Slides>87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7" baseType="lpstr">
      <vt:lpstr>Menlo</vt:lpstr>
      <vt:lpstr>微软雅黑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《计算机语言与程序设计》 第7周  指针第一讲</vt:lpstr>
      <vt:lpstr>指针概念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指针变量：定义</vt:lpstr>
      <vt:lpstr>指针变量/常量：读法</vt:lpstr>
      <vt:lpstr>指针变量/常量：读法</vt:lpstr>
      <vt:lpstr>指针变量/常量：读法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指针变量：运算实例</vt:lpstr>
      <vt:lpstr>指针变量：初始化/赋值</vt:lpstr>
      <vt:lpstr>指针变量：初始化/赋值</vt:lpstr>
      <vt:lpstr>指针变量：初始化/赋值</vt:lpstr>
      <vt:lpstr>指针变量：有效性</vt:lpstr>
      <vt:lpstr>指针运算：算术运算</vt:lpstr>
      <vt:lpstr>指针运算：算术运算</vt:lpstr>
      <vt:lpstr>指针运算：算术运算</vt:lpstr>
      <vt:lpstr>指针运算：算术运算</vt:lpstr>
      <vt:lpstr>指针运算：关系运算</vt:lpstr>
      <vt:lpstr>指针运算：类型转换</vt:lpstr>
      <vt:lpstr>指针运算：类型转换</vt:lpstr>
      <vt:lpstr>指针运算：void指针运算</vt:lpstr>
      <vt:lpstr>重要的总结（1）</vt:lpstr>
      <vt:lpstr>重要的总结（1）</vt:lpstr>
      <vt:lpstr>数组元素的指针</vt:lpstr>
      <vt:lpstr>数组名的两种含义</vt:lpstr>
      <vt:lpstr>数组名的两种含义</vt:lpstr>
      <vt:lpstr>下标访问数组元素 与 解引用Dereferencing</vt:lpstr>
      <vt:lpstr>下标访问数组元素 与 解引用Dereferencing</vt:lpstr>
      <vt:lpstr>百川归海：访问数组元素</vt:lpstr>
      <vt:lpstr>百川归海：访问数组元素</vt:lpstr>
      <vt:lpstr>百川归海：访问数组元素</vt:lpstr>
      <vt:lpstr>指针数组：一个数组，每个元素都是指针变量</vt:lpstr>
      <vt:lpstr>多维数组一维数组的递归形式</vt:lpstr>
      <vt:lpstr>多维数组一维数组的递归形式</vt:lpstr>
      <vt:lpstr>多维数组一维数组的递归形式</vt:lpstr>
      <vt:lpstr>指向数组的指针变量</vt:lpstr>
      <vt:lpstr>指向数组的指针变量：读法</vt:lpstr>
      <vt:lpstr>指向数组的指针变量：读法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指向数组元素的指针变量</vt:lpstr>
      <vt:lpstr>数组名，大不同！！！</vt:lpstr>
      <vt:lpstr>数组名，大不同！！！</vt:lpstr>
      <vt:lpstr>指针访问二维数组：指向数组元素</vt:lpstr>
      <vt:lpstr>指针访问二维数组：指向一维数组</vt:lpstr>
      <vt:lpstr>指针访问高维数组</vt:lpstr>
      <vt:lpstr>指针访问高维数组</vt:lpstr>
      <vt:lpstr>二级指针与一级指针数组</vt:lpstr>
      <vt:lpstr>二级指针与一级指针数组</vt:lpstr>
      <vt:lpstr>二级指针与二维数组</vt:lpstr>
      <vt:lpstr>字符数组与字符指针</vt:lpstr>
      <vt:lpstr>字符数组与字符指针</vt:lpstr>
      <vt:lpstr>字符串数组与字符串指针</vt:lpstr>
      <vt:lpstr>字符串数组与字符串指针</vt:lpstr>
      <vt:lpstr>字符串数组与字符串指针</vt:lpstr>
      <vt:lpstr>字符串数组与字符串指针</vt:lpstr>
      <vt:lpstr>字符串数组与字符串指针</vt:lpstr>
      <vt:lpstr>指针、数组、指针数组、指向数组的指针，综合练习作业</vt:lpstr>
      <vt:lpstr>指针、数组、指针数组、指向数组的指针，综合练习作业</vt:lpstr>
      <vt:lpstr>指针、数组、指针数组、指向数组的指针，综合练习作业</vt:lpstr>
      <vt:lpstr>指针、数组、指针数组、指向数组的指针，综合练习作业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qhlzy0971@163.com</cp:lastModifiedBy>
  <cp:revision>988</cp:revision>
  <dcterms:created xsi:type="dcterms:W3CDTF">2017-04-20T02:24:35Z</dcterms:created>
  <dcterms:modified xsi:type="dcterms:W3CDTF">2021-11-11T14:39:43Z</dcterms:modified>
</cp:coreProperties>
</file>