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0"/>
  </p:notesMasterIdLst>
  <p:sldIdLst>
    <p:sldId id="256" r:id="rId5"/>
    <p:sldId id="257" r:id="rId6"/>
    <p:sldId id="337" r:id="rId7"/>
    <p:sldId id="258" r:id="rId8"/>
    <p:sldId id="259" r:id="rId9"/>
    <p:sldId id="260" r:id="rId10"/>
    <p:sldId id="338" r:id="rId11"/>
    <p:sldId id="261" r:id="rId12"/>
    <p:sldId id="262" r:id="rId13"/>
    <p:sldId id="263" r:id="rId14"/>
    <p:sldId id="264" r:id="rId15"/>
    <p:sldId id="265" r:id="rId16"/>
    <p:sldId id="266" r:id="rId17"/>
    <p:sldId id="341" r:id="rId18"/>
    <p:sldId id="267" r:id="rId19"/>
    <p:sldId id="339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40" r:id="rId34"/>
    <p:sldId id="281" r:id="rId35"/>
    <p:sldId id="282" r:id="rId36"/>
    <p:sldId id="283" r:id="rId37"/>
    <p:sldId id="284" r:id="rId38"/>
    <p:sldId id="285" r:id="rId39"/>
    <p:sldId id="331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300" r:id="rId53"/>
    <p:sldId id="298" r:id="rId54"/>
    <p:sldId id="299" r:id="rId55"/>
    <p:sldId id="333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34" r:id="rId65"/>
    <p:sldId id="309" r:id="rId66"/>
    <p:sldId id="310" r:id="rId67"/>
    <p:sldId id="311" r:id="rId68"/>
    <p:sldId id="312" r:id="rId69"/>
    <p:sldId id="313" r:id="rId70"/>
    <p:sldId id="314" r:id="rId71"/>
    <p:sldId id="335" r:id="rId72"/>
    <p:sldId id="315" r:id="rId73"/>
    <p:sldId id="316" r:id="rId74"/>
    <p:sldId id="33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43" r:id="rId88"/>
    <p:sldId id="330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8219" autoAdjust="0"/>
  </p:normalViewPr>
  <p:slideViewPr>
    <p:cSldViewPr snapToGrid="0">
      <p:cViewPr varScale="1">
        <p:scale>
          <a:sx n="50" d="100"/>
          <a:sy n="50" d="100"/>
        </p:scale>
        <p:origin x="17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758E-BB46-4E2C-A5A1-46EC6485411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35E5-A56E-4E6C-9DBC-5F7B73C45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7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pushbutt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.qt.io/qt-5/qtoolbutton.html" TargetMode="External"/><Relationship Id="rId5" Type="http://schemas.openxmlformats.org/officeDocument/2006/relationships/hyperlink" Target="http://doc.qt.io/qt-5/qcheckbox.html" TargetMode="External"/><Relationship Id="rId4" Type="http://schemas.openxmlformats.org/officeDocument/2006/relationships/hyperlink" Target="http://doc.qt.io/qt-5/qradiobutton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variant.html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来自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QWidget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的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59+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个派生类意味着有多于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59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个部件。比如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QAbstractButton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继承了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QWidget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并产生四个不同按钮（下压（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QPushButton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），单选（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QRadioButton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），复选（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QCheckBox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），工具栏（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QToolButton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））。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除了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中的众多部件之外，开发者也可以根据自己的需求添加更多。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双精度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数字调节框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回到第二行。 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groupLayout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是被我们添加了两个组框的一个垂直框。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在每一个组框中我们创建一个垂直框布局，并向此添加单选按钮。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因为单选按钮在部件层级的各自的树中，所以它们只在每一个分支里面互相排斥。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6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在设计器工具中（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QtCreator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的一部分，我们马上会察看它），我们可以见到完全相同的结构。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参考列出的对象层级中每一层里的代码。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3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中有许多部件，所以一个问题就是要能够为每个任务找到一个对应部件。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设计器（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QtCreator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的一部分）有一个漂亮的可用部件的分组列表。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i="1">
                <a:latin typeface="Arial" pitchFamily="34" charset="0"/>
                <a:ea typeface="SimSun" pitchFamily="2" charset="-122"/>
              </a:rPr>
              <a:t>待</a:t>
            </a: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续，详细查看每组的一些部件</a:t>
            </a:r>
            <a:endParaRPr kumimoji="0" lang="en-US" altLang="zh-CN" sz="1200" i="1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7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按钮是用户界面中的一个关键组件。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中的所有按钮继承自按钮抽象类。这个类定义了信号诸如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clicked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，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toggled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以及属性诸如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checkable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，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text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和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icon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复选框和单选按钮默认为可检查（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checkable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），而一个普通下压按钮需要明确令其可检查</a:t>
            </a:r>
            <a:r>
              <a:rPr kumimoji="0" lang="en-US" altLang="ja-JP" sz="1200" dirty="0">
                <a:latin typeface="Arial" pitchFamily="34" charset="0"/>
                <a:ea typeface="SimSun" pitchFamily="2" charset="-122"/>
              </a:rPr>
              <a:t>(makes it toggle, sticking “down”)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4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中有三种基本的项目视图：列表，表格和树。现在我们会紧贴列表。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使用一个列表部件，你将拥有一个列表以供你添加和插入项目。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又可以得到一列可选的列表部件项目，并对那些项目使用文本属性，你可以决定选择哪个。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如果你想对选择的更改作出反应，你可以监听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itemSelectionChanged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信号。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对于一个更紧凑的对话框设计，你可以使用组框去让用户从列表选择一个项目。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待续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13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容器部件用来提供用户界面的结构 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– </a:t>
            </a:r>
            <a:r>
              <a:rPr kumimoji="0" lang="zh-CN" altLang="en-US" sz="1200" b="1" dirty="0">
                <a:latin typeface="Arial" pitchFamily="34" charset="0"/>
                <a:ea typeface="SimSun" pitchFamily="2" charset="-122"/>
              </a:rPr>
              <a:t>但也用来进行功能性分组（单选按钮）</a:t>
            </a:r>
            <a:endParaRPr kumimoji="0" lang="en-US" altLang="zh-CN" sz="1200" b="1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现在，我们可以作为纯粹被动的参与者来察看容器部件。那就是，放置和布局它们。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当使用设计器的时候，推荐的方法是填入容器，然后向容器应用一个布局。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当使用代码时，用容器创建一个布局作为父对象，然后往布局加入部件。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88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输入部件很有趣，所以我们会在它们上面花费一些额外时间。其中一个最常见的是行编辑。它是一个用于单行，纯文本和条目的文本编辑器。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信号：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textChanged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，但也有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editingFinished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，有时还有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returnPressed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重要属性：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text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，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maxLength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和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readOnly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记住，如果你有一个只读的行编辑（</a:t>
            </a:r>
            <a:r>
              <a:rPr kumimoji="0" lang="en-US" altLang="ja-JP" sz="1200" dirty="0">
                <a:latin typeface="Arial" pitchFamily="34" charset="0"/>
                <a:ea typeface="SimSun" pitchFamily="2" charset="-122"/>
              </a:rPr>
              <a:t>line edit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），用户仍可以复制它的内容，这对与一个普通标签是不可能的。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82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对于更高级的文本输入（多行或格式化文本）你可以使用一个文本编辑（</a:t>
            </a:r>
            <a:r>
              <a:rPr kumimoji="0" lang="en-US" altLang="ja-JP" sz="1200" dirty="0">
                <a:latin typeface="Arial" pitchFamily="34" charset="0"/>
                <a:ea typeface="SimSun" pitchFamily="2" charset="-122"/>
              </a:rPr>
              <a:t>text edit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）或一个</a:t>
            </a:r>
            <a:r>
              <a:rPr kumimoji="0" lang="zh-CN" altLang="en-US" sz="1200" b="1" dirty="0">
                <a:latin typeface="Arial" pitchFamily="34" charset="0"/>
                <a:ea typeface="SimSun" pitchFamily="2" charset="-122"/>
              </a:rPr>
              <a:t>纯文本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编辑（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plain text edit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）部件。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信号：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textChanged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属性：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plainText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（现在可能是最有趣的）和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html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（带格式）。这些控制也可以为展示文本等等而做成只读。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组框，如所列幻灯片中所示，可被做成可编辑。然后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currentText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属性可用。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6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它可以诱使人使用一个行编辑部件去从用户得到整数值，但是最好还是使用任务明确的部件。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这里有一系列滑块部件（继承抽象滑块），但也有显现相同信号和属性的数字显示框。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所有这些部件都有一个最小值，最大值以及跟随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valueChanged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的当前值属性。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这里有（其他）部件用于浮点值，数据和时间。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7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最后一组部件是被动显示部件。其包含了肯定是所有部件种类中最常见的其中一个部件：标签。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一个标签部件可以显示一幅图像，或一段文本。使用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setText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和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setPixmap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可以给它指定一个外观。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一个不那么常见，但是很有用的部件是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LCD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数字。它能很好地反映整数输入部件，并可以显示值。使用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display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函数去设定一个值（这是因为部件也可以显示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double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值，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setIntValue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是显式名称）。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9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只把部件随机放置对用户没多大帮助。要构建界面，有大量的容器部件可供使用。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它们除了提供一个功能结构之外，也提供了一个可视化结构。比如，单选按钮在容器中会相互排斥。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6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因为所有的部件都有一个基类，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QWidget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，所以它们也共享一组属性。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两个最常用的是启用（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enabled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）和可见（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visible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启用，让你启用或禁用用户交互。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可见让你显示或隐藏一个部件（用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show/hide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函数或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setVisible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进行选择）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这些属性也影响子组件，所以你可以启用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/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禁用或者显示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/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隐藏整块用户界面。示例图展示了一个禁用的带单选按钮的组框。因为按钮被包含在里面，所以他们自动被禁用。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07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中还有一种部件叫</a:t>
            </a:r>
            <a:r>
              <a:rPr lang="en-US" altLang="zh-CN" dirty="0" err="1"/>
              <a:t>QMessageBox</a:t>
            </a:r>
            <a:r>
              <a:rPr lang="zh-CN" altLang="en-US" dirty="0"/>
              <a:t>。也就是消息框。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的，所以我们能够使用类名直接访问到。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63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88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之前曾说布局和部件是为协调分配屏幕上相应的空间。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然后我们提到布局和它们的游戏角色 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– 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去提供一个结构。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部件也带来一些东西 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– 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尺寸策略和尺寸限制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21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我们用对话框例子展开此课，该例子中我们作弊了。代码完成了顶端的对话框，但是你在哪里显示了底端的呢。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这两者区别在哪里？在第一种情况，标签和组框同样渴望空间，所以它们得到同等的一块。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通过把组框的水平尺寸策略设置为扩张（ 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Expanding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 ），我们使得它更饥渴了。这意味着它会尽可能获取更大空间，把标签推后到尽可能最小的空间。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85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究竟有哪些尺寸策略？哪个尺寸策略有用呢？我们下面就来讨论这个问题。所有部件都提供一个基于它们内容的尺寸提示。从这个提示，可用以下策略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记住策略是为各方向设定的（垂直和水平），所以当一个部件在垂直方向固定的时候，它可以水平扩展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可以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</a:t>
            </a:r>
            <a:r>
              <a:rPr kumimoji="0" lang="en-US" altLang="zh-CN" sz="1200" i="1" dirty="0">
                <a:latin typeface="Arial" pitchFamily="34" charset="0"/>
                <a:ea typeface="SimSun" pitchFamily="2" charset="-122"/>
              </a:rPr>
              <a:t>can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）和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/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或</a:t>
            </a: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希望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</a:t>
            </a:r>
            <a:r>
              <a:rPr kumimoji="0" lang="en-US" altLang="zh-CN" sz="1200" i="1" dirty="0">
                <a:latin typeface="Arial" pitchFamily="34" charset="0"/>
                <a:ea typeface="SimSun" pitchFamily="2" charset="-122"/>
              </a:rPr>
              <a:t>want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）增长同样多的部件会获得一个同等量的空间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在仅仅</a:t>
            </a: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可以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</a:t>
            </a:r>
            <a:r>
              <a:rPr kumimoji="0" lang="en-US" altLang="zh-CN" sz="1200" i="1" dirty="0">
                <a:latin typeface="Arial" pitchFamily="34" charset="0"/>
                <a:ea typeface="SimSun" pitchFamily="2" charset="-122"/>
              </a:rPr>
              <a:t>can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）增长的部件隔壁的</a:t>
            </a: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希望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</a:t>
            </a:r>
            <a:r>
              <a:rPr kumimoji="0" lang="en-US" altLang="zh-CN" sz="1200" i="1" dirty="0">
                <a:latin typeface="Arial" pitchFamily="34" charset="0"/>
                <a:ea typeface="SimSun" pitchFamily="2" charset="-122"/>
              </a:rPr>
              <a:t>want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）增长的部件可以获得尽可能多的空间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当一个部件受限于尺寸而不能充满被分派到的区域的时候它会居中（可能发生在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Fixed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和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Maximum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策略中）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65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尺寸协商的最终因素是部件的尺寸约束。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你可以对部件设置最小和最大尺寸。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你甚至可以限定一个单独方向，即，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setMaximumHeight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或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setMinimumWidth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en-US" altLang="zh-CN" sz="1200" b="1" dirty="0">
                <a:latin typeface="Arial" pitchFamily="34" charset="0"/>
                <a:ea typeface="SimSun" pitchFamily="2" charset="-122"/>
              </a:rPr>
              <a:t>2018</a:t>
            </a:r>
            <a:r>
              <a:rPr kumimoji="0" lang="zh-CN" altLang="en-US" sz="1200" b="1" dirty="0">
                <a:latin typeface="Arial" pitchFamily="34" charset="0"/>
                <a:ea typeface="SimSun" pitchFamily="2" charset="-122"/>
              </a:rPr>
              <a:t>第</a:t>
            </a:r>
            <a:r>
              <a:rPr kumimoji="0" lang="en-US" altLang="zh-CN" sz="1200" b="1" dirty="0">
                <a:latin typeface="Arial" pitchFamily="34" charset="0"/>
                <a:ea typeface="SimSun" pitchFamily="2" charset="-122"/>
              </a:rPr>
              <a:t>5</a:t>
            </a:r>
            <a:r>
              <a:rPr kumimoji="0" lang="zh-CN" altLang="en-US" sz="1200" b="1" dirty="0">
                <a:latin typeface="Arial" pitchFamily="34" charset="0"/>
                <a:ea typeface="SimSun" pitchFamily="2" charset="-122"/>
              </a:rPr>
              <a:t>大节讲至此</a:t>
            </a:r>
            <a:endParaRPr kumimoji="0" lang="en-US" altLang="zh-CN" sz="1200" b="1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47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用户界面，窗体以*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.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ui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文件储存。用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XML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文件来描述界面。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3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ui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文件使用</a:t>
            </a: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用户接口编译器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 </a:t>
            </a:r>
            <a:r>
              <a:rPr kumimoji="0" lang="en-US" altLang="zh-CN" sz="1200" i="1" dirty="0">
                <a:latin typeface="Arial" pitchFamily="34" charset="0"/>
                <a:ea typeface="SimSun" pitchFamily="2" charset="-122"/>
              </a:rPr>
              <a:t>user interface compiler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 ），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uic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来编译成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C++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。产生的文件被包含进源代码文件或头文件中。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6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那么什么是部件？它有具有哪些特点呢？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一个部件占据屏幕的一个方形区域。它呆在那里并等待事件（用户输入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……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它对这些事件作出反应，同时如任何值得注意的事情发生（文本修改，项目被选中，按钮被点击），它就发射信号。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如之前的幻灯片所说，它们组成一个层级（父子关系）并可以包含其他部件。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28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04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17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8913" indent="-187325"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开发软件是一个反复的过程，所以你很可能要像我现在说的那样进行修改。</a:t>
            </a:r>
          </a:p>
          <a:p>
            <a:pPr marL="188913" indent="-187325"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使用设计器的基本工作流程可以分成四步。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188913" indent="-187325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Char char=""/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一，放置所有部件。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188913" indent="-187325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Char char=""/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二，从里到外应用布局，即开始是包含在其他部件中的部件，然后逐步到顶层部件。有人会说，要布局对象树的叶子。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188913" indent="-187325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Char char=""/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三，建立所有你想要的连接（这实际可以在任何时间完成）。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188913" indent="-187325" eaLnBrk="1">
              <a:lnSpc>
                <a:spcPct val="93000"/>
              </a:lnSpc>
              <a:spcBef>
                <a:spcPct val="0"/>
              </a:spcBef>
              <a:buSzPct val="45000"/>
              <a:buFont typeface="Wingdings" pitchFamily="2" charset="2"/>
              <a:buChar char=""/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四，为用户界面编写代码。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188913" indent="-187325"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在整个过程中，你可以修改和编辑属性。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188913" indent="-187325"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记住，使用设计器需要实践。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38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察看流程（如果你愿意，你可以论证它，目标是我们开始时提到的对话框例子）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首先按你的想法粗略放置它们。把它们从部件列表拖动到窗体中。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07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下一步开始应用布局。最内部的部件是组框中的复选框。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选择每一个组框并应用垂直框布局。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340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下一级的布局就是主对话框的每一行。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使用点击和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ctrl+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点击选择每一行中的部件（标签 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+ 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组合）。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23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当整行都被选中时，向它们应用水平框布局。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72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对两个组框也是同样做法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对于按钮，我们需要一个分隔器以把它们保持在右边。（理想的选择本是在这里使用一个对话框按钮，但是我们会在练习中才做。）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添加分隔器，选中它和两个按钮并布局它们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003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最后一步是在组框和按钮之间添加分隔器（以确定对话框的增长方向 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– 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另一种方法是拉伸组框，但那样子很难看）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添加分隔器，选择窗体本身，应用垂直布局。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如果正在示范的化，（在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QtCreator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中）使用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Ctrl+Alt+R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进行预览。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00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建立连接有两种方式。在窗体中的部件之间，或部件和你的代码之间。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在窗体中连接部件的时候，转到信号和槽编辑模式（工具栏）。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然后从源拖动到目标。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选择一个信号和一个槽（窗体是一个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QWidget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，所以复选框“包含继承自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QWidget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的信号和槽（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include signals and slots inherited from 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QWidget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）”必须勾上）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当连接建立时你可以在连接区（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connections dock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）看到它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1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一个对话框例子 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– 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让用户选择一个打印机并决定关于输出结果的一些设置。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部件可以静态放置，但是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Qt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的方式是把它们置于布局中。布局让部件伸缩移动以布满可用的屏幕占地。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布局变得有弹性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83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要从部件往你的代码建立连接，需要在部件编辑模式（工具栏）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右击一个部件，选择</a:t>
            </a: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到槽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（</a:t>
            </a:r>
            <a:r>
              <a:rPr kumimoji="0" lang="en-US" altLang="zh-CN" sz="1200" i="1" dirty="0">
                <a:latin typeface="Arial" pitchFamily="34" charset="0"/>
                <a:ea typeface="SimSun" pitchFamily="2" charset="-122"/>
              </a:rPr>
              <a:t>go to slot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）并选择一个信号来作出反应。它就会把你带到相应的代码处。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94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最终，你需要为用户界面编写代码。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你可以通过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ui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类的成员访问用户界面的所有部件。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调用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setupUi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后所有指针都生效。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b="1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en-US" altLang="zh-CN" sz="1200" b="1" dirty="0">
                <a:latin typeface="Arial" pitchFamily="34" charset="0"/>
                <a:ea typeface="SimSun" pitchFamily="2" charset="-122"/>
              </a:rPr>
              <a:t>2019</a:t>
            </a:r>
            <a:r>
              <a:rPr kumimoji="0" lang="zh-CN" altLang="en-US" sz="1200" b="1" dirty="0">
                <a:latin typeface="Arial" pitchFamily="34" charset="0"/>
                <a:ea typeface="SimSun" pitchFamily="2" charset="-122"/>
              </a:rPr>
              <a:t>第</a:t>
            </a:r>
            <a:r>
              <a:rPr kumimoji="0" lang="en-US" altLang="zh-CN" sz="1200" b="1" dirty="0">
                <a:latin typeface="Arial" pitchFamily="34" charset="0"/>
                <a:ea typeface="SimSun" pitchFamily="2" charset="-122"/>
              </a:rPr>
              <a:t>6</a:t>
            </a:r>
            <a:r>
              <a:rPr kumimoji="0" lang="zh-CN" altLang="en-US" sz="1200" b="1" dirty="0">
                <a:latin typeface="Arial" pitchFamily="34" charset="0"/>
                <a:ea typeface="SimSun" pitchFamily="2" charset="-122"/>
              </a:rPr>
              <a:t>大节至此</a:t>
            </a:r>
            <a:endParaRPr kumimoji="0" lang="en-US" altLang="zh-CN" sz="1200" b="1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57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对于有父部件的</a:t>
            </a:r>
            <a:r>
              <a:rPr lang="en-US" altLang="zh-CN" b="1" dirty="0" err="1"/>
              <a:t>Qwidget</a:t>
            </a:r>
            <a:r>
              <a:rPr lang="zh-CN" altLang="en-US" b="1" dirty="0"/>
              <a:t>，通过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::Window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表明自己是一个窗体，而不是别的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窗体的不同属性可以通过函数设置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10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sz="1200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sz="1200" dirty="0" err="1">
                <a:solidFill>
                  <a:srgbClr val="66B036"/>
                </a:solidFill>
                <a:ea typeface="SimSun" pitchFamily="2" charset="-122"/>
              </a:rPr>
              <a:t>WindowFlags</a:t>
            </a:r>
            <a:r>
              <a:rPr lang="en-US" altLang="zh-CN" sz="1200" dirty="0">
                <a:solidFill>
                  <a:srgbClr val="66B036"/>
                </a:solidFill>
                <a:ea typeface="SimSun" pitchFamily="2" charset="-122"/>
              </a:rPr>
              <a:t> f</a:t>
            </a:r>
            <a:r>
              <a:rPr lang="zh-CN" altLang="en-US" sz="1200" dirty="0">
                <a:solidFill>
                  <a:srgbClr val="66B036"/>
                </a:solidFill>
                <a:ea typeface="SimSun" pitchFamily="2" charset="-122"/>
              </a:rPr>
              <a:t>的选项：</a:t>
            </a:r>
            <a:endParaRPr lang="en-US" altLang="zh-CN" sz="1200" dirty="0">
              <a:solidFill>
                <a:srgbClr val="66B036"/>
              </a:solidFill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::Window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生成一个窗体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CustomizeWindowHint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自定制，不用缺省设置</a:t>
            </a:r>
            <a:endParaRPr lang="en-US" altLang="zh-CN" dirty="0"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WindowMinimizeButtonHint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WindowMaximizeButtonHint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WindowCloseButtonHint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etc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3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629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75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.exec()</a:t>
            </a:r>
            <a:r>
              <a:rPr lang="zh-CN" altLang="en-US" dirty="0"/>
              <a:t>是一个无限循环，显示对话框，因此程序会阻塞。只有对话框被点了确认或取消时，结束对话框的显示，返回</a:t>
            </a:r>
            <a:r>
              <a:rPr lang="en-US" altLang="zh-CN" dirty="0"/>
              <a:t>accepted</a:t>
            </a:r>
            <a:r>
              <a:rPr lang="zh-CN" altLang="en-US" dirty="0"/>
              <a:t>或</a:t>
            </a:r>
            <a:r>
              <a:rPr lang="en-US" altLang="zh-CN" dirty="0"/>
              <a:t>rejected</a:t>
            </a:r>
          </a:p>
          <a:p>
            <a:endParaRPr lang="en-US" altLang="zh-CN" dirty="0"/>
          </a:p>
          <a:p>
            <a:r>
              <a:rPr lang="zh-CN" altLang="en-US" dirty="0"/>
              <a:t>此</a:t>
            </a:r>
            <a:r>
              <a:rPr lang="en-US" altLang="zh-CN" dirty="0"/>
              <a:t>exec</a:t>
            </a:r>
            <a:r>
              <a:rPr lang="zh-CN" altLang="en-US" dirty="0"/>
              <a:t>和</a:t>
            </a:r>
            <a:r>
              <a:rPr lang="en-US" altLang="zh-CN" dirty="0" err="1"/>
              <a:t>Qapplication</a:t>
            </a:r>
            <a:r>
              <a:rPr lang="zh-CN" altLang="en-US" dirty="0"/>
              <a:t>的</a:t>
            </a:r>
            <a:r>
              <a:rPr lang="en-US" altLang="zh-CN" dirty="0"/>
              <a:t>exec</a:t>
            </a:r>
            <a:r>
              <a:rPr lang="zh-CN" altLang="en-US" dirty="0"/>
              <a:t>是对相同函数的动态集成，体现了</a:t>
            </a:r>
            <a:r>
              <a:rPr lang="en-US" altLang="zh-CN" dirty="0"/>
              <a:t>C++</a:t>
            </a:r>
            <a:r>
              <a:rPr lang="zh-CN" altLang="en-US"/>
              <a:t>编程的特点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75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接下来我们简单介绍一下</a:t>
            </a:r>
            <a:r>
              <a:rPr lang="en-US" altLang="zh-CN" dirty="0" err="1"/>
              <a:t>QMainWindow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70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下面我们介绍一下</a:t>
            </a:r>
            <a:r>
              <a:rPr lang="en-US" altLang="zh-CN" dirty="0" err="1"/>
              <a:t>Qaction</a:t>
            </a:r>
            <a:r>
              <a:rPr lang="zh-CN" altLang="en-US" dirty="0"/>
              <a:t>。图中三种都是</a:t>
            </a:r>
            <a:r>
              <a:rPr lang="en-US" altLang="zh-CN" dirty="0" err="1"/>
              <a:t>Qaction</a:t>
            </a:r>
            <a:r>
              <a:rPr lang="zh-CN" altLang="en-US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822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更加具体地说，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4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富有弹性好在哪里？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比如，内容上，一个过于狭窄的列表框中的一列长文件名。当它可以伸缩的时候所有东西都会变得可见。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当翻译界面的时候，像“</a:t>
            </a:r>
            <a:r>
              <a:rPr kumimoji="0" lang="en-US" altLang="zh-CN" sz="1200" dirty="0">
                <a:latin typeface="Arial" pitchFamily="34" charset="0"/>
                <a:ea typeface="SimSun" pitchFamily="2" charset="-122"/>
              </a:rPr>
              <a:t>news”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那样的短单词可以变长，比如“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nyheter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”（挪威语）。让按钮伸缩避免了内容的截断。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当用户更改设置，比如字体大小的时候，一个有弹性的界面容许部件顾及这一点。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97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QVariant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acts like a union for the most common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563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Qaction</a:t>
            </a:r>
            <a:r>
              <a:rPr lang="zh-CN" altLang="en-US" dirty="0"/>
              <a:t>的设计，体现了</a:t>
            </a:r>
            <a:r>
              <a:rPr lang="en-US" altLang="zh-CN" dirty="0"/>
              <a:t>C++</a:t>
            </a:r>
            <a:r>
              <a:rPr lang="zh-CN" altLang="en-US" dirty="0"/>
              <a:t>封装的性质，同一类对象，可以很好的应用到菜单栏、工具栏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3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可以很方便的为程序生成一个图标。图标资源主要是这样生成的。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059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现在我们复习一下</a:t>
            </a:r>
            <a:r>
              <a:rPr lang="en-US" altLang="zh-CN" dirty="0" err="1"/>
              <a:t>Qt</a:t>
            </a:r>
            <a:r>
              <a:rPr lang="zh-CN" altLang="en-US" dirty="0"/>
              <a:t>的事件机制。有些事件会天然的变成</a:t>
            </a:r>
            <a:r>
              <a:rPr lang="en-US" altLang="zh-CN" dirty="0"/>
              <a:t>signal</a:t>
            </a:r>
            <a:r>
              <a:rPr lang="zh-CN" altLang="en-US" dirty="0"/>
              <a:t>，只要</a:t>
            </a:r>
            <a:r>
              <a:rPr lang="en-US" altLang="zh-CN" dirty="0"/>
              <a:t>connect</a:t>
            </a:r>
            <a:r>
              <a:rPr lang="zh-CN" altLang="en-US" dirty="0"/>
              <a:t>该</a:t>
            </a:r>
            <a:r>
              <a:rPr lang="en-US" altLang="zh-CN" dirty="0"/>
              <a:t>signal</a:t>
            </a:r>
            <a:r>
              <a:rPr lang="zh-CN" altLang="en-US" dirty="0"/>
              <a:t>与对应的</a:t>
            </a:r>
            <a:r>
              <a:rPr lang="en-US" altLang="zh-CN" dirty="0"/>
              <a:t>slot</a:t>
            </a:r>
            <a:r>
              <a:rPr lang="zh-CN" altLang="en-US" dirty="0"/>
              <a:t>函数，即可实现事件响应，如</a:t>
            </a:r>
            <a:r>
              <a:rPr lang="en-US" altLang="zh-CN" dirty="0"/>
              <a:t>button</a:t>
            </a:r>
            <a:r>
              <a:rPr lang="zh-CN" altLang="en-US" dirty="0"/>
              <a:t>的</a:t>
            </a:r>
            <a:r>
              <a:rPr lang="en-US" altLang="zh-CN" dirty="0"/>
              <a:t>click()signal</a:t>
            </a:r>
            <a:r>
              <a:rPr lang="zh-CN" altLang="en-US" dirty="0"/>
              <a:t>。但对于任意对象，也可响应任意的键盘，鼠标或定时器事件，这在本小节事件处理中进行讲解。 如果有些类的对象想要响应某个事件。则这个对象就是所谓的“</a:t>
            </a:r>
            <a:r>
              <a:rPr lang="zh-CN" altLang="en-US" dirty="0">
                <a:ea typeface="SimSun" pitchFamily="2" charset="-122"/>
              </a:rPr>
              <a:t>事件处理函数的对象</a:t>
            </a:r>
            <a:r>
              <a:rPr lang="zh-CN" altLang="en-US" dirty="0"/>
              <a:t>”，而事件处理函数就是这个类的</a:t>
            </a:r>
            <a:r>
              <a:rPr lang="en-US" altLang="zh-CN" dirty="0"/>
              <a:t>event</a:t>
            </a:r>
            <a:r>
              <a:rPr lang="zh-CN" altLang="en-US" dirty="0"/>
              <a:t>函数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323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我们上节课讲过，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53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目标对象（被监视对象）和监视对象两个概念。目标对象要执行</a:t>
            </a:r>
            <a:r>
              <a:rPr lang="en-US" altLang="zh-CN" dirty="0" err="1"/>
              <a:t>installEventFilter</a:t>
            </a:r>
            <a:r>
              <a:rPr lang="zh-CN" altLang="en-US" dirty="0"/>
              <a:t>这个函数，并将监视对象作为函数的参数传入，使目标对象知道被谁监视。监视对象重写</a:t>
            </a:r>
            <a:r>
              <a:rPr lang="en-US" altLang="zh-CN" dirty="0" err="1"/>
              <a:t>eventFilter</a:t>
            </a:r>
            <a:r>
              <a:rPr lang="zh-CN" altLang="en-US" dirty="0"/>
              <a:t>函数，使得目标对象的</a:t>
            </a:r>
            <a:r>
              <a:rPr lang="en-US" altLang="zh-CN" dirty="0"/>
              <a:t>event</a:t>
            </a:r>
            <a:r>
              <a:rPr lang="zh-CN" altLang="en-US" dirty="0"/>
              <a:t>发生时，做出反应。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30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提供了事件过滤器来在一个部件中监控其他多个部件的事件。事件过滤器与其他部件不同，它不是一个类，只是两个函数组成的一种操作，用来完成一个部件对其他部件的事件的监视。这两个函数分别是</a:t>
            </a:r>
            <a:r>
              <a:rPr lang="en-US" altLang="zh-CN" dirty="0" err="1"/>
              <a:t>installEventFilter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eventFilter</a:t>
            </a:r>
            <a:r>
              <a:rPr lang="en-US" altLang="zh-CN" dirty="0"/>
              <a:t>(),</a:t>
            </a:r>
            <a:r>
              <a:rPr lang="zh-CN" altLang="en-US" dirty="0"/>
              <a:t>都是</a:t>
            </a:r>
            <a:r>
              <a:rPr lang="en-US" altLang="zh-CN" dirty="0" err="1"/>
              <a:t>Qojbect</a:t>
            </a:r>
            <a:r>
              <a:rPr lang="zh-CN" altLang="en-US" dirty="0"/>
              <a:t>类中的函数。</a:t>
            </a:r>
            <a:r>
              <a:rPr lang="zh-CN" altLang="en-US" sz="1200" dirty="0">
                <a:solidFill>
                  <a:srgbClr val="FF0000"/>
                </a:solidFill>
                <a:ea typeface="SimSun" pitchFamily="2" charset="-122"/>
              </a:rPr>
              <a:t>监视对象是事件过滤器里面的重要的概念。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956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目标对象：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en-US" altLang="zh-CN" dirty="0">
                <a:ea typeface="SimSun" pitchFamily="2" charset="-122"/>
              </a:rPr>
              <a:t>-&gt;</a:t>
            </a:r>
            <a:r>
              <a:rPr lang="en-US" altLang="zh-CN" dirty="0" err="1">
                <a:ea typeface="SimSun" pitchFamily="2" charset="-122"/>
              </a:rPr>
              <a:t>textEdit</a:t>
            </a:r>
            <a:r>
              <a:rPr lang="zh-CN" altLang="en-US" dirty="0">
                <a:ea typeface="SimSun" pitchFamily="2" charset="-122"/>
              </a:rPr>
              <a:t>；监视对象：</a:t>
            </a:r>
            <a:r>
              <a:rPr lang="en-US" altLang="zh-CN" dirty="0" err="1">
                <a:ea typeface="SimSun" pitchFamily="2" charset="-122"/>
              </a:rPr>
              <a:t>MainWindow</a:t>
            </a:r>
            <a:r>
              <a:rPr lang="zh-CN" altLang="en-US" dirty="0">
                <a:ea typeface="SimSun" pitchFamily="2" charset="-122"/>
              </a:rPr>
              <a:t>类的对象；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en-US" altLang="zh-CN" dirty="0">
                <a:ea typeface="SimSun" pitchFamily="2" charset="-122"/>
              </a:rPr>
              <a:t>-&gt;</a:t>
            </a:r>
            <a:r>
              <a:rPr lang="en-US" altLang="zh-CN" dirty="0" err="1">
                <a:ea typeface="SimSun" pitchFamily="2" charset="-122"/>
              </a:rPr>
              <a:t>textEdit</a:t>
            </a:r>
            <a:r>
              <a:rPr lang="en-US" altLang="zh-CN" dirty="0">
                <a:ea typeface="SimSun" pitchFamily="2" charset="-122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installEventFilter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可多次调用，指向不同监视对象；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eventFilter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的函数实现也可实现监视不同目标对象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zh-CN" altLang="en-US" dirty="0">
                <a:ea typeface="SimSun" pitchFamily="2" charset="-122"/>
              </a:rPr>
              <a:t>：</a:t>
            </a:r>
            <a:r>
              <a:rPr lang="en-US" altLang="zh-CN" dirty="0">
                <a:ea typeface="SimSun" pitchFamily="2" charset="-122"/>
              </a:rPr>
              <a:t>if (</a:t>
            </a:r>
            <a:r>
              <a:rPr lang="en-US" altLang="zh-CN" dirty="0" err="1">
                <a:ea typeface="SimSun" pitchFamily="2" charset="-122"/>
              </a:rPr>
              <a:t>obj</a:t>
            </a:r>
            <a:r>
              <a:rPr lang="en-US" altLang="zh-CN" dirty="0">
                <a:ea typeface="SimSun" pitchFamily="2" charset="-122"/>
              </a:rPr>
              <a:t> == 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en-US" altLang="zh-CN" dirty="0">
                <a:ea typeface="SimSun" pitchFamily="2" charset="-122"/>
              </a:rPr>
              <a:t>-&gt;</a:t>
            </a:r>
            <a:r>
              <a:rPr lang="en-US" altLang="zh-CN" dirty="0" err="1">
                <a:ea typeface="SimSun" pitchFamily="2" charset="-122"/>
              </a:rPr>
              <a:t>textEdit</a:t>
            </a:r>
            <a:r>
              <a:rPr lang="en-US" altLang="zh-CN" dirty="0">
                <a:ea typeface="SimSun" pitchFamily="2" charset="-122"/>
              </a:rPr>
              <a:t>) </a:t>
            </a:r>
          </a:p>
          <a:p>
            <a:r>
              <a:rPr lang="zh-CN" altLang="en-US" dirty="0">
                <a:ea typeface="SimSun" pitchFamily="2" charset="-122"/>
              </a:rPr>
              <a:t>所谓的过滤，就是响应事件，不把他继续传递下去！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981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Qt</a:t>
            </a:r>
            <a:r>
              <a:rPr lang="zh-CN" altLang="en-US" dirty="0"/>
              <a:t>中，经常使用</a:t>
            </a:r>
            <a:r>
              <a:rPr lang="en-US" altLang="zh-CN" dirty="0" err="1"/>
              <a:t>Qtimer</a:t>
            </a:r>
            <a:r>
              <a:rPr lang="zh-CN" altLang="en-US" dirty="0"/>
              <a:t>类实现一个定时器，它提供了很多高层次的接口，比如可以使用信号和槽，还可以设置只运行一次的定时器。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singleShot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xx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毫秒后，进入目标对象的一个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slot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函数；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2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有许多可用布局。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图片显示了（从左到右）：垂直框，水平框，</a:t>
            </a:r>
            <a:r>
              <a:rPr kumimoji="0" lang="zh-CN" altLang="en-US" dirty="0">
                <a:latin typeface="Times New Roman" pitchFamily="18" charset="0"/>
                <a:ea typeface="SimSun" pitchFamily="2" charset="-122"/>
              </a:rPr>
              <a:t>栅格和表单布局管理器。表单布局管理器是专门为设计填写表单的窗口提供了方便的功能。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布局和部件磋商尺寸和位置以决定每一个部件的最终尺寸和位置。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为了填补空白（比如，在之前的幻灯片中把按钮推到右边），可以使用间隔器。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9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回到对话框例子，我们可以见到部件层级和实际布局是如何结合到一起的。（解释上图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i="1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i="1" dirty="0">
                <a:latin typeface="Arial" pitchFamily="34" charset="0"/>
                <a:ea typeface="SimSun" pitchFamily="2" charset="-122"/>
              </a:rPr>
              <a:t>下一张幻灯片将以代码方式展现对话框。</a:t>
            </a:r>
            <a:endParaRPr kumimoji="0" lang="en-US" altLang="zh-CN" sz="1200" i="1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6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最终，最底行由一个分隔器和两个按钮组成。这里我们可以真正地看到为何分隔器被描绘成一个弹簧标志。它把按钮推到右边。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7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回到第二行。 </a:t>
            </a:r>
            <a:r>
              <a:rPr kumimoji="0" lang="en-US" altLang="zh-CN" sz="1200" dirty="0" err="1">
                <a:latin typeface="Arial" pitchFamily="34" charset="0"/>
                <a:ea typeface="SimSun" pitchFamily="2" charset="-122"/>
              </a:rPr>
              <a:t>groupLayout</a:t>
            </a: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是被我们添加了两个组框的一个垂直框。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在每一个组框中我们创建一个垂直框布局，并向此添加单选按钮。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633413" algn="l"/>
                <a:tab pos="1268413" algn="l"/>
                <a:tab pos="1903413" algn="l"/>
                <a:tab pos="2538413" algn="l"/>
                <a:tab pos="3171825" algn="l"/>
                <a:tab pos="3806825" algn="l"/>
                <a:tab pos="4441825" algn="l"/>
                <a:tab pos="5076825" algn="l"/>
              </a:tabLst>
            </a:pPr>
            <a:r>
              <a:rPr kumimoji="0" lang="zh-CN" altLang="en-US" sz="1200" dirty="0">
                <a:latin typeface="Arial" pitchFamily="34" charset="0"/>
                <a:ea typeface="SimSun" pitchFamily="2" charset="-122"/>
              </a:rPr>
              <a:t>因为单选按钮在部件层级的各自的树中，所以它们只在每一个分支里面互相排斥。</a:t>
            </a:r>
            <a:endParaRPr kumimoji="0" lang="en-US" altLang="zh-CN" sz="12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35E5-A56E-4E6C-9DBC-5F7B73C453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3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10649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/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5824-9EBA-4C76-B373-9F33B7D8E0CA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://doc.qt.io/qt-5/qtoolbutton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doc.qt.io/qt-5/qcheckbox.html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://doc.qt.io/qt-5/qradiobutton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eg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4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33333"/>
                </a:solidFill>
              </a:rPr>
              <a:t>Qt</a:t>
            </a:r>
            <a:r>
              <a:rPr lang="zh-CN" altLang="en-US" dirty="0">
                <a:solidFill>
                  <a:srgbClr val="333333"/>
                </a:solidFill>
              </a:rPr>
              <a:t>部件与事件处理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徐枫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/>
              <a:t>feng-xu@tsinghua.edu.cn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38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布局管理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几种可用的布局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布局管理器和部件“协商”各个部件大小与位置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弹簧可以用来填充空白处</a:t>
            </a:r>
            <a:endParaRPr lang="en-US" altLang="en-US" dirty="0">
              <a:solidFill>
                <a:srgbClr val="FF0000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95850" y="1698625"/>
            <a:ext cx="3990975" cy="1516063"/>
            <a:chOff x="4145" y="1814"/>
            <a:chExt cx="2050" cy="55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65" y="1814"/>
              <a:ext cx="960" cy="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145" y="2208"/>
              <a:ext cx="959" cy="1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  <a:tab pos="1312863" algn="l"/>
                </a:tabLst>
              </a:pPr>
              <a:r>
                <a:rPr lang="en-US" altLang="zh-CN" sz="2000" b="1">
                  <a:solidFill>
                    <a:srgbClr val="66B036"/>
                  </a:solidFill>
                  <a:latin typeface="DejaVu Sans Mono" pitchFamily="49" charset="0"/>
                </a:rPr>
                <a:t>QGridLayout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236" y="2261"/>
              <a:ext cx="959" cy="1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  <a:tab pos="1312863" algn="l"/>
                </a:tabLst>
              </a:pPr>
              <a:r>
                <a:rPr lang="en-US" altLang="zh-CN" sz="2000" b="1" dirty="0" err="1">
                  <a:solidFill>
                    <a:srgbClr val="66B036"/>
                  </a:solidFill>
                  <a:latin typeface="DejaVu Sans Mono" pitchFamily="49" charset="0"/>
                </a:rPr>
                <a:t>QFormLayout</a:t>
              </a:r>
              <a:endParaRPr lang="en-US" altLang="zh-CN" sz="2000" b="1" dirty="0">
                <a:solidFill>
                  <a:srgbClr val="66B036"/>
                </a:solidFill>
                <a:latin typeface="DejaVu Sans Mono" pitchFamily="49" charset="0"/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90538" y="1989138"/>
            <a:ext cx="2208212" cy="1770062"/>
            <a:chOff x="1042" y="1701"/>
            <a:chExt cx="959" cy="774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3" y="1701"/>
              <a:ext cx="474" cy="4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042" y="2270"/>
              <a:ext cx="959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  <a:tab pos="1312863" algn="l"/>
                </a:tabLst>
              </a:pPr>
              <a:r>
                <a:rPr lang="en-US" altLang="zh-CN" sz="2000" b="1">
                  <a:solidFill>
                    <a:srgbClr val="66B036"/>
                  </a:solidFill>
                  <a:latin typeface="DejaVu Sans Mono" pitchFamily="49" charset="0"/>
                </a:rPr>
                <a:t>QVBoxLayout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847850" y="2133600"/>
            <a:ext cx="3017838" cy="863600"/>
            <a:chOff x="2261" y="1864"/>
            <a:chExt cx="2096" cy="600"/>
          </a:xfrm>
        </p:grpSpPr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61" y="1864"/>
              <a:ext cx="2096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811" y="2259"/>
              <a:ext cx="959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  <a:tab pos="1312863" algn="l"/>
                </a:tabLst>
              </a:pPr>
              <a:r>
                <a:rPr lang="en-US" altLang="zh-CN" sz="2000" b="1">
                  <a:solidFill>
                    <a:srgbClr val="66B036"/>
                  </a:solidFill>
                  <a:latin typeface="DejaVu Sans Mono" pitchFamily="49" charset="0"/>
                </a:rPr>
                <a:t>QHBoxLayout</a:t>
              </a:r>
            </a:p>
          </p:txBody>
        </p:sp>
      </p:grp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263" y="4642803"/>
            <a:ext cx="723900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025" y="1673225"/>
            <a:ext cx="2284413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02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一个对话框例子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对话框由多个层次的布局管理器和部件组成</a:t>
            </a:r>
            <a:endParaRPr lang="en-US" altLang="en-US" dirty="0">
              <a:ea typeface="SimSun" pitchFamily="2" charset="-122"/>
            </a:endParaRPr>
          </a:p>
          <a:p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76" y="2241550"/>
            <a:ext cx="2652712" cy="162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8669" y="1831707"/>
            <a:ext cx="5449626" cy="37109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372269" y="4358236"/>
            <a:ext cx="2954190" cy="980928"/>
            <a:chOff x="898" y="3514"/>
            <a:chExt cx="2051" cy="68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Freeform 6"/>
            <p:cNvSpPr>
              <a:spLocks noChangeArrowheads="1"/>
            </p:cNvSpPr>
            <p:nvPr/>
          </p:nvSpPr>
          <p:spPr bwMode="auto">
            <a:xfrm>
              <a:off x="898" y="3514"/>
              <a:ext cx="2051" cy="681"/>
            </a:xfrm>
            <a:custGeom>
              <a:avLst/>
              <a:gdLst>
                <a:gd name="T0" fmla="*/ 0 w 9043"/>
                <a:gd name="T1" fmla="*/ 0 h 3005"/>
                <a:gd name="T2" fmla="*/ 0 w 9043"/>
                <a:gd name="T3" fmla="*/ 0 h 3005"/>
                <a:gd name="T4" fmla="*/ 0 w 9043"/>
                <a:gd name="T5" fmla="*/ 0 h 3005"/>
                <a:gd name="T6" fmla="*/ 0 w 9043"/>
                <a:gd name="T7" fmla="*/ 0 h 3005"/>
                <a:gd name="T8" fmla="*/ 0 w 9043"/>
                <a:gd name="T9" fmla="*/ 0 h 3005"/>
                <a:gd name="T10" fmla="*/ 0 w 9043"/>
                <a:gd name="T11" fmla="*/ 0 h 3005"/>
                <a:gd name="T12" fmla="*/ 0 w 9043"/>
                <a:gd name="T13" fmla="*/ 0 h 3005"/>
                <a:gd name="T14" fmla="*/ 0 w 9043"/>
                <a:gd name="T15" fmla="*/ 0 h 3005"/>
                <a:gd name="T16" fmla="*/ 0 w 9043"/>
                <a:gd name="T17" fmla="*/ 0 h 3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43"/>
                <a:gd name="T28" fmla="*/ 0 h 3005"/>
                <a:gd name="T29" fmla="*/ 9043 w 9043"/>
                <a:gd name="T30" fmla="*/ 3005 h 30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43" h="3005">
                  <a:moveTo>
                    <a:pt x="896" y="5"/>
                  </a:moveTo>
                  <a:cubicBezTo>
                    <a:pt x="896" y="5"/>
                    <a:pt x="5824" y="6"/>
                    <a:pt x="9024" y="8"/>
                  </a:cubicBezTo>
                  <a:cubicBezTo>
                    <a:pt x="9024" y="354"/>
                    <a:pt x="9039" y="1566"/>
                    <a:pt x="9039" y="1914"/>
                  </a:cubicBezTo>
                  <a:cubicBezTo>
                    <a:pt x="9020" y="2232"/>
                    <a:pt x="9042" y="2382"/>
                    <a:pt x="8873" y="2623"/>
                  </a:cubicBezTo>
                  <a:cubicBezTo>
                    <a:pt x="8628" y="2970"/>
                    <a:pt x="8391" y="2959"/>
                    <a:pt x="8096" y="3004"/>
                  </a:cubicBezTo>
                  <a:cubicBezTo>
                    <a:pt x="7787" y="2994"/>
                    <a:pt x="43" y="2988"/>
                    <a:pt x="53" y="2988"/>
                  </a:cubicBezTo>
                  <a:cubicBezTo>
                    <a:pt x="62" y="2934"/>
                    <a:pt x="40" y="966"/>
                    <a:pt x="40" y="892"/>
                  </a:cubicBezTo>
                  <a:cubicBezTo>
                    <a:pt x="43" y="817"/>
                    <a:pt x="0" y="571"/>
                    <a:pt x="242" y="261"/>
                  </a:cubicBezTo>
                  <a:cubicBezTo>
                    <a:pt x="482" y="0"/>
                    <a:pt x="659" y="0"/>
                    <a:pt x="896" y="5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98" y="3514"/>
              <a:ext cx="2051" cy="6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  <a:tab pos="2625725" algn="l"/>
                </a:tabLst>
              </a:pP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注意：</a:t>
              </a:r>
              <a:r>
                <a:rPr lang="zh-CN" altLang="en-US" b="1" dirty="0">
                  <a:solidFill>
                    <a:srgbClr val="FF0000"/>
                  </a:solidFill>
                </a:rPr>
                <a:t>布局管理器并不是其管理的部件的父对象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58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对话框例子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0654" y="1265789"/>
            <a:ext cx="5106988" cy="52188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3791" rIns="81639" bIns="40820"/>
          <a:lstStyle/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outerLayout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(this);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topLayout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topLayout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QLabel</a:t>
            </a:r>
            <a:r>
              <a:rPr lang="en-US" altLang="zh-CN" sz="1400" dirty="0">
                <a:solidFill>
                  <a:srgbClr val="000000"/>
                </a:solidFill>
              </a:rPr>
              <a:t>("Printer:"));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topLayout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(c=new </a:t>
            </a:r>
            <a:r>
              <a:rPr lang="en-US" altLang="zh-CN" sz="1400" dirty="0" err="1">
                <a:solidFill>
                  <a:srgbClr val="000000"/>
                </a:solidFill>
              </a:rPr>
              <a:t>QComboBox</a:t>
            </a:r>
            <a:r>
              <a:rPr lang="en-US" altLang="zh-CN" sz="1400" dirty="0">
                <a:solidFill>
                  <a:srgbClr val="000000"/>
                </a:solidFill>
              </a:rPr>
              <a:t>());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</a:rPr>
              <a:t>outerLayout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addLayout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topLayout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FF0000"/>
                </a:solidFill>
              </a:rPr>
              <a:t>    ...			</a:t>
            </a:r>
            <a:r>
              <a:rPr lang="zh-CN" altLang="en-US" sz="1400" dirty="0">
                <a:solidFill>
                  <a:srgbClr val="FF0000"/>
                </a:solidFill>
              </a:rPr>
              <a:t>（后面着重讲）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</a:rPr>
              <a:t>outerLayout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addLayout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FF0000"/>
                </a:solidFill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</a:rPr>
              <a:t>outerLayout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en-US" altLang="zh-CN" sz="1400" dirty="0">
                <a:solidFill>
                  <a:srgbClr val="000000"/>
                </a:solidFill>
              </a:rPr>
              <a:t>&gt;</a:t>
            </a:r>
            <a:r>
              <a:rPr lang="en-US" altLang="zh-CN" sz="1400" dirty="0" err="1">
                <a:solidFill>
                  <a:srgbClr val="000000"/>
                </a:solidFill>
              </a:rPr>
              <a:t>addSpacerItem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QSpacerItem</a:t>
            </a:r>
            <a:r>
              <a:rPr lang="en-US" altLang="zh-CN" sz="1400" dirty="0">
                <a:solidFill>
                  <a:srgbClr val="000000"/>
                </a:solidFill>
              </a:rPr>
              <a:t>(...));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buttonLayout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buttonLayout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addSpacerItem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QSpacerItem</a:t>
            </a:r>
            <a:r>
              <a:rPr lang="en-US" altLang="zh-CN" sz="1400" dirty="0">
                <a:solidFill>
                  <a:srgbClr val="000000"/>
                </a:solidFill>
              </a:rPr>
              <a:t>(...));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buttonLayout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QPushButton</a:t>
            </a:r>
            <a:r>
              <a:rPr lang="en-US" altLang="zh-CN" sz="1400" dirty="0">
                <a:solidFill>
                  <a:srgbClr val="000000"/>
                </a:solidFill>
              </a:rPr>
              <a:t>("Print"));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buttonLayout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QPushButton</a:t>
            </a:r>
            <a:r>
              <a:rPr lang="en-US" altLang="zh-CN" sz="1400" dirty="0">
                <a:solidFill>
                  <a:srgbClr val="000000"/>
                </a:solidFill>
              </a:rPr>
              <a:t>("Cancel"));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</a:rPr>
              <a:t>outerLayout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addLayout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buttonLayout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8288" y="2052320"/>
            <a:ext cx="2652712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8288" y="3477895"/>
            <a:ext cx="2652712" cy="70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8288" y="4922520"/>
            <a:ext cx="2652712" cy="242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8288" y="5752783"/>
            <a:ext cx="2652712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AutoShape 7"/>
          <p:cNvSpPr>
            <a:spLocks/>
          </p:cNvSpPr>
          <p:nvPr/>
        </p:nvSpPr>
        <p:spPr bwMode="auto">
          <a:xfrm>
            <a:off x="5060950" y="1736408"/>
            <a:ext cx="163513" cy="979487"/>
          </a:xfrm>
          <a:prstGeom prst="rightBrace">
            <a:avLst>
              <a:gd name="adj1" fmla="val 499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5060950" y="3042920"/>
            <a:ext cx="163513" cy="1631950"/>
          </a:xfrm>
          <a:prstGeom prst="rightBrace">
            <a:avLst>
              <a:gd name="adj1" fmla="val 831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5129213" y="5341620"/>
            <a:ext cx="163512" cy="1143000"/>
          </a:xfrm>
          <a:prstGeom prst="rightBrace">
            <a:avLst>
              <a:gd name="adj1" fmla="val 582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9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对话框例子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8000"/>
            <a:ext cx="4320540" cy="5106498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Horizontal box, </a:t>
            </a:r>
            <a:r>
              <a:rPr lang="zh-CN" altLang="en-US" dirty="0">
                <a:ea typeface="SimSun" pitchFamily="2" charset="-122"/>
              </a:rPr>
              <a:t>包含两个</a:t>
            </a:r>
            <a:r>
              <a:rPr lang="en-US" altLang="ja-JP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group boxes, vertical boxes, radio buttons</a:t>
            </a: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80652" y="2687638"/>
            <a:ext cx="6543676" cy="239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3791" rIns="81639" bIns="40820"/>
          <a:lstStyle/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orientationGroup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orientationLayout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orientationGroup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orientationLayout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("Landscape"));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orientationLayout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("Portrait"));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orientationGroup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colorGroup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colorLayout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colorGroup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colorLayout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("Black and White"));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colorLayout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("Color"));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colorGroup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1628775"/>
            <a:ext cx="2652712" cy="70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2228" y="3247636"/>
            <a:ext cx="1608137" cy="865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2228" y="4963570"/>
            <a:ext cx="1743075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AutoShape 6"/>
          <p:cNvSpPr>
            <a:spLocks/>
          </p:cNvSpPr>
          <p:nvPr/>
        </p:nvSpPr>
        <p:spPr bwMode="auto">
          <a:xfrm>
            <a:off x="6495315" y="3011486"/>
            <a:ext cx="139661" cy="1337489"/>
          </a:xfrm>
          <a:prstGeom prst="rightBrace">
            <a:avLst>
              <a:gd name="adj1" fmla="val 5040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495315" y="4775200"/>
            <a:ext cx="150792" cy="1313366"/>
          </a:xfrm>
          <a:prstGeom prst="rightBrace">
            <a:avLst>
              <a:gd name="adj1" fmla="val 5040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9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对话框例子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8000"/>
            <a:ext cx="4320540" cy="5106498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Horizontal box, </a:t>
            </a:r>
            <a:r>
              <a:rPr lang="zh-CN" altLang="en-US" dirty="0">
                <a:ea typeface="SimSun" pitchFamily="2" charset="-122"/>
              </a:rPr>
              <a:t>包含两个</a:t>
            </a:r>
            <a:r>
              <a:rPr lang="en-US" altLang="ja-JP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group boxes, vertical boxes, radio buttons</a:t>
            </a: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80652" y="2687638"/>
            <a:ext cx="6543676" cy="239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3791" rIns="81639" bIns="40820"/>
          <a:lstStyle/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QHBoxLayout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orientationGroup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FF0000"/>
                </a:solidFill>
              </a:rPr>
              <a:t>QVBoxLayout</a:t>
            </a:r>
            <a:r>
              <a:rPr lang="en-US" altLang="zh-CN" sz="1400" dirty="0">
                <a:solidFill>
                  <a:srgbClr val="FF0000"/>
                </a:solidFill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</a:rPr>
              <a:t>orientationLayout</a:t>
            </a:r>
            <a:r>
              <a:rPr lang="en-US" altLang="zh-CN" sz="1400" dirty="0">
                <a:solidFill>
                  <a:srgbClr val="FF0000"/>
                </a:solidFill>
              </a:rPr>
              <a:t> = new </a:t>
            </a:r>
            <a:r>
              <a:rPr lang="en-US" altLang="zh-CN" sz="1400" dirty="0" err="1">
                <a:solidFill>
                  <a:srgbClr val="FF0000"/>
                </a:solidFill>
              </a:rPr>
              <a:t>QVBoxLayout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orientationGroup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orientationLayout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("Landscape"));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orientationLayout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("Portrait"));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orientationGroup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</a:rPr>
              <a:t>colorGroup</a:t>
            </a:r>
            <a:r>
              <a:rPr lang="en-US" altLang="zh-CN" sz="1400" dirty="0">
                <a:solidFill>
                  <a:srgbClr val="000000"/>
                </a:solidFill>
              </a:rPr>
              <a:t> = new </a:t>
            </a: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FF0000"/>
                </a:solidFill>
              </a:rPr>
              <a:t>QVBoxLayout</a:t>
            </a:r>
            <a:r>
              <a:rPr lang="en-US" altLang="zh-CN" sz="1400" dirty="0">
                <a:solidFill>
                  <a:srgbClr val="FF0000"/>
                </a:solidFill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</a:rPr>
              <a:t>colorLayout</a:t>
            </a:r>
            <a:r>
              <a:rPr lang="en-US" altLang="zh-CN" sz="1400" dirty="0">
                <a:solidFill>
                  <a:srgbClr val="FF0000"/>
                </a:solidFill>
              </a:rPr>
              <a:t> = new </a:t>
            </a:r>
            <a:r>
              <a:rPr lang="en-US" altLang="zh-CN" sz="1400" dirty="0" err="1">
                <a:solidFill>
                  <a:srgbClr val="FF0000"/>
                </a:solidFill>
              </a:rPr>
              <a:t>QVBoxLayout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colorGroup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colorLayout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("Black and White"));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colorLayout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(new </a:t>
            </a:r>
            <a:r>
              <a:rPr lang="en-US" altLang="zh-CN" sz="1400" dirty="0" err="1">
                <a:solidFill>
                  <a:srgbClr val="000000"/>
                </a:solidFill>
              </a:rPr>
              <a:t>QRadioButton</a:t>
            </a:r>
            <a:r>
              <a:rPr lang="en-US" altLang="zh-CN" sz="1400" dirty="0">
                <a:solidFill>
                  <a:srgbClr val="000000"/>
                </a:solidFill>
              </a:rPr>
              <a:t>("Color"));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groupLayout</a:t>
            </a:r>
            <a:r>
              <a:rPr lang="en-US" altLang="zh-CN" sz="1400" dirty="0">
                <a:solidFill>
                  <a:srgbClr val="000000"/>
                </a:solidFill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</a:rPr>
              <a:t>colorGroup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1628775"/>
            <a:ext cx="2652712" cy="70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2228" y="3247636"/>
            <a:ext cx="1608137" cy="865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2228" y="4963570"/>
            <a:ext cx="1743075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AutoShape 6"/>
          <p:cNvSpPr>
            <a:spLocks/>
          </p:cNvSpPr>
          <p:nvPr/>
        </p:nvSpPr>
        <p:spPr bwMode="auto">
          <a:xfrm>
            <a:off x="6495315" y="3011486"/>
            <a:ext cx="139661" cy="1337489"/>
          </a:xfrm>
          <a:prstGeom prst="rightBrace">
            <a:avLst>
              <a:gd name="adj1" fmla="val 5040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495315" y="4775200"/>
            <a:ext cx="150792" cy="1313366"/>
          </a:xfrm>
          <a:prstGeom prst="rightBrace">
            <a:avLst>
              <a:gd name="adj1" fmla="val 5040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对话框例子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可以使用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设计器来建立同样的结构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060575"/>
            <a:ext cx="5184775" cy="352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794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16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/>
              <a:t>通用部件</a:t>
            </a:r>
          </a:p>
        </p:txBody>
      </p:sp>
    </p:spTree>
    <p:extLst>
      <p:ext uri="{BB962C8B-B14F-4D97-AF65-F5344CB8AC3E}">
        <p14:creationId xmlns:p14="http://schemas.microsoft.com/office/powerpoint/2010/main" val="358212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8000"/>
            <a:ext cx="4164013" cy="5106498"/>
          </a:xfrm>
        </p:spPr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包含针对所有常见需求的大量通用部件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设计器中为部件组提供很好的概貌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1293" y="1467168"/>
            <a:ext cx="3125787" cy="438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91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3750"/>
            <a:ext cx="7886700" cy="5106498"/>
          </a:xfrm>
        </p:spPr>
        <p:txBody>
          <a:bodyPr>
            <a:normAutofit/>
          </a:bodyPr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所有按钮继承自</a:t>
            </a:r>
            <a:br>
              <a:rPr lang="en-US" altLang="ja-JP" dirty="0">
                <a:ea typeface="SimSun" pitchFamily="2" charset="-122"/>
              </a:rPr>
            </a:b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QAbstractButton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这个基本类</a:t>
            </a:r>
            <a:r>
              <a:rPr lang="zh-CN" altLang="en-US" dirty="0">
                <a:ea typeface="SimSun" pitchFamily="2" charset="-122"/>
              </a:rPr>
              <a:t>。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信号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clicked() – </a:t>
            </a:r>
            <a:r>
              <a:rPr lang="zh-CN" altLang="en-US" dirty="0">
                <a:solidFill>
                  <a:srgbClr val="FF0000"/>
                </a:solidFill>
              </a:rPr>
              <a:t>当按钮被按下（并弹起后）发出。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toggled(</a:t>
            </a:r>
            <a:r>
              <a:rPr lang="en-US" altLang="zh-CN" dirty="0" err="1">
                <a:solidFill>
                  <a:srgbClr val="FF0000"/>
                </a:solidFill>
              </a:rPr>
              <a:t>bool</a:t>
            </a:r>
            <a:r>
              <a:rPr lang="en-US" altLang="zh-CN" dirty="0">
                <a:solidFill>
                  <a:srgbClr val="FF0000"/>
                </a:solidFill>
              </a:rPr>
              <a:t>) – </a:t>
            </a:r>
            <a:r>
              <a:rPr lang="zh-CN" altLang="en-US" dirty="0">
                <a:solidFill>
                  <a:srgbClr val="FF0000"/>
                </a:solidFill>
              </a:rPr>
              <a:t>当按钮的状态发生改变时发出。</a:t>
            </a:r>
            <a:endParaRPr lang="en-US" altLang="zh-CN" dirty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属性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/>
              <a:t>checkable – </a:t>
            </a:r>
            <a:r>
              <a:rPr lang="zh-CN" altLang="en-US" dirty="0"/>
              <a:t>当按钮可检查时为真。使按钮激活。</a:t>
            </a: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/>
              <a:t>checked – </a:t>
            </a:r>
            <a:r>
              <a:rPr lang="zh-CN" altLang="en-US" dirty="0"/>
              <a:t>当按钮被标记时为真。（用于复选或单选按钮）</a:t>
            </a:r>
            <a:endParaRPr lang="en-US" altLang="ja-JP" dirty="0"/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/>
              <a:t>text – </a:t>
            </a:r>
            <a:r>
              <a:rPr lang="zh-CN" altLang="en-US" dirty="0"/>
              <a:t>按钮的文本。</a:t>
            </a:r>
            <a:endParaRPr lang="en-US" altLang="ja-JP" dirty="0"/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/>
              <a:t>icon – </a:t>
            </a:r>
            <a:r>
              <a:rPr lang="zh-CN" altLang="en-US" dirty="0"/>
              <a:t>按钮的图标（可以和文本同时显示）。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753" y="2379028"/>
            <a:ext cx="971550" cy="296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9365" y="2431415"/>
            <a:ext cx="868363" cy="19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0003" y="2434590"/>
            <a:ext cx="1020762" cy="184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54065" y="1318578"/>
            <a:ext cx="1868488" cy="490537"/>
          </a:xfrm>
          <a:prstGeom prst="roundRect">
            <a:avLst>
              <a:gd name="adj" fmla="val 33231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4248" rIns="81639" bIns="40820" anchor="ctr" anchorCtr="1"/>
          <a:lstStyle/>
          <a:p>
            <a:pPr algn="ctr">
              <a:lnSpc>
                <a:spcPct val="98000"/>
              </a:lnSpc>
              <a:tabLst>
                <a:tab pos="655638" algn="l"/>
                <a:tab pos="1312863" algn="l"/>
              </a:tabLst>
            </a:pPr>
            <a:r>
              <a:rPr lang="en-US" altLang="zh-CN" sz="1400">
                <a:solidFill>
                  <a:srgbClr val="000000"/>
                </a:solidFill>
                <a:latin typeface="DejaVu Sans Mono" pitchFamily="49" charset="0"/>
              </a:rPr>
              <a:t>QAbstractButton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3789" y="5266690"/>
            <a:ext cx="1179513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15840" y="2625090"/>
            <a:ext cx="1303338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</a:tabLst>
            </a:pPr>
            <a:r>
              <a:rPr lang="en-US" altLang="zh-CN" sz="1400">
                <a:solidFill>
                  <a:srgbClr val="66B036"/>
                </a:solidFill>
                <a:latin typeface="DejaVu Sans Mono" pitchFamily="49" charset="0"/>
              </a:rPr>
              <a:t>QPushButton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439853" y="2591753"/>
            <a:ext cx="1096962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</a:tabLst>
            </a:pPr>
            <a:r>
              <a:rPr lang="en-US" altLang="zh-CN" sz="1400">
                <a:solidFill>
                  <a:srgbClr val="66B036"/>
                </a:solidFill>
                <a:latin typeface="DejaVu Sans Mono" pitchFamily="49" charset="0"/>
              </a:rPr>
              <a:t>QCheckBox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713028" y="2591753"/>
            <a:ext cx="1408112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</a:tabLst>
            </a:pPr>
            <a:r>
              <a:rPr lang="en-US" altLang="zh-CN" sz="1400">
                <a:solidFill>
                  <a:srgbClr val="66B036"/>
                </a:solidFill>
                <a:latin typeface="DejaVu Sans Mono" pitchFamily="49" charset="0"/>
              </a:rPr>
              <a:t>QRadioButton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304790" y="1840865"/>
            <a:ext cx="1468438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6774815" y="1840865"/>
            <a:ext cx="1588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6773228" y="1840865"/>
            <a:ext cx="1471612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1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92975" y="1404303"/>
            <a:ext cx="1668463" cy="2089150"/>
            <a:chOff x="4785" y="567"/>
            <a:chExt cx="1158" cy="14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5" y="567"/>
              <a:ext cx="1158" cy="11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879" y="1821"/>
              <a:ext cx="906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>
                  <a:latin typeface="DejaVu Sans Mono" pitchFamily="49" charset="0"/>
                </a:rPr>
                <a:t>QListWidget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32613" y="4141153"/>
            <a:ext cx="1946275" cy="1506537"/>
            <a:chOff x="4863" y="3742"/>
            <a:chExt cx="1447" cy="1046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3" y="3742"/>
              <a:ext cx="639" cy="2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35" y="3745"/>
              <a:ext cx="675" cy="7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131" y="4592"/>
              <a:ext cx="762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 b="1">
                  <a:latin typeface="DejaVu Sans Mono" pitchFamily="49" charset="0"/>
                </a:rPr>
                <a:t>QComboBox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列表项部件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260000"/>
            <a:ext cx="6125072" cy="5106498"/>
          </a:xfrm>
        </p:spPr>
        <p:txBody>
          <a:bodyPr>
            <a:normAutofit fontScale="92500" lnSpcReduction="10000"/>
          </a:bodyPr>
          <a:lstStyle/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QListWidget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用于显示列表项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添加项目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addItem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 – </a:t>
            </a:r>
            <a:r>
              <a:rPr lang="zh-CN" altLang="en-US" dirty="0"/>
              <a:t>将项目附加到列表末端</a:t>
            </a:r>
            <a:endParaRPr lang="en-US" altLang="ja-JP" dirty="0"/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insertItem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row, </a:t>
            </a:r>
            <a:r>
              <a:rPr lang="en-US" altLang="zh-CN" dirty="0" err="1"/>
              <a:t>QString</a:t>
            </a:r>
            <a:r>
              <a:rPr lang="en-US" altLang="zh-CN" dirty="0"/>
              <a:t>) – </a:t>
            </a:r>
            <a:r>
              <a:rPr lang="zh-CN" altLang="en-US" dirty="0"/>
              <a:t>将项目插入到指定行</a:t>
            </a:r>
            <a:endParaRPr lang="en-US" altLang="ja-JP" dirty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选择项目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selectedItems</a:t>
            </a:r>
            <a:r>
              <a:rPr lang="en-US" altLang="zh-CN" dirty="0"/>
              <a:t> – </a:t>
            </a:r>
            <a:r>
              <a:rPr lang="zh-CN" altLang="en-US" dirty="0"/>
              <a:t>返回</a:t>
            </a:r>
            <a:r>
              <a:rPr lang="en-US" altLang="zh-CN" dirty="0" err="1"/>
              <a:t>QListWidgetItem</a:t>
            </a:r>
            <a:r>
              <a:rPr lang="zh-CN" altLang="en-US" dirty="0"/>
              <a:t>的列表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ja-JP" dirty="0"/>
              <a:t> </a:t>
            </a:r>
            <a:r>
              <a:rPr lang="en-US" altLang="zh-CN" dirty="0" err="1"/>
              <a:t>QListWidgetItem</a:t>
            </a:r>
            <a:r>
              <a:rPr lang="en-US" altLang="zh-CN" dirty="0"/>
              <a:t>::text</a:t>
            </a:r>
            <a:r>
              <a:rPr lang="zh-CN" altLang="en-US" dirty="0"/>
              <a:t>来形成文本</a:t>
            </a:r>
            <a:endParaRPr lang="en-US" altLang="ja-JP" dirty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信号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itemSelectionChanged</a:t>
            </a:r>
            <a:r>
              <a:rPr lang="en-US" altLang="zh-CN" dirty="0"/>
              <a:t> – </a:t>
            </a:r>
            <a:r>
              <a:rPr lang="zh-CN" altLang="en-US" dirty="0"/>
              <a:t>当选择状态改变时发出</a:t>
            </a:r>
            <a:endParaRPr lang="en-US" altLang="ja-JP" dirty="0"/>
          </a:p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QComboBox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以更紧密的格式展示一个单选的项目列表。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6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SimSun" pitchFamily="2" charset="-122"/>
              </a:rPr>
              <a:t>课程主要内容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用户界面部件介绍</a:t>
            </a:r>
          </a:p>
          <a:p>
            <a:r>
              <a:rPr lang="zh-CN" altLang="en-US" dirty="0"/>
              <a:t>部件的布局管理</a:t>
            </a:r>
            <a:endParaRPr lang="en-US" altLang="zh-CN" dirty="0"/>
          </a:p>
          <a:p>
            <a:r>
              <a:rPr lang="zh-CN" altLang="en-US" dirty="0"/>
              <a:t>通用部件</a:t>
            </a:r>
            <a:endParaRPr lang="en-US" altLang="zh-CN" dirty="0"/>
          </a:p>
          <a:p>
            <a:r>
              <a:rPr lang="zh-CN" altLang="en-US" dirty="0"/>
              <a:t>部件的尺寸策略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zh-CN" altLang="en-US" dirty="0"/>
              <a:t> </a:t>
            </a:r>
            <a:r>
              <a:rPr lang="en-US" altLang="zh-CN" dirty="0"/>
              <a:t>Designer</a:t>
            </a:r>
          </a:p>
          <a:p>
            <a:r>
              <a:rPr lang="zh-CN" altLang="en-US" dirty="0"/>
              <a:t>顶层窗体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zh-CN" altLang="en-US" dirty="0"/>
              <a:t>图标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zh-CN" altLang="en-US" dirty="0"/>
              <a:t>事件处理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329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6035040" cy="5106498"/>
          </a:xfrm>
        </p:spPr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zh-CN" altLang="en-US" dirty="0">
                <a:ea typeface="SimSun" pitchFamily="2" charset="-122"/>
              </a:rPr>
              <a:t>容器部件用来结构化用户界面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zh-CN" altLang="en-US" dirty="0">
                <a:ea typeface="SimSun" pitchFamily="2" charset="-122"/>
              </a:rPr>
              <a:t>一个简单的</a:t>
            </a:r>
            <a:r>
              <a:rPr lang="en-US" altLang="ja-JP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QWidget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对象可当做容器来使用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zh-CN" altLang="en-US" dirty="0">
                <a:ea typeface="SimSun" pitchFamily="2" charset="-122"/>
              </a:rPr>
              <a:t>设计器：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将部件放置在容器中并为容器提供一个布局管理器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zh-CN" altLang="en-US" dirty="0">
                <a:ea typeface="SimSun" pitchFamily="2" charset="-122"/>
              </a:rPr>
              <a:t>代码：为容器创建一个布局管理器并将部件添加进布局管理器（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布局管理器以容器为父对象</a:t>
            </a:r>
            <a:r>
              <a:rPr lang="zh-CN" altLang="en-US" dirty="0">
                <a:ea typeface="SimSun" pitchFamily="2" charset="-122"/>
              </a:rPr>
              <a:t>）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43293" y="5124768"/>
            <a:ext cx="4918075" cy="933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476" rIns="81639" bIns="40820"/>
          <a:lstStyle/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 *box = new </a:t>
            </a:r>
            <a:r>
              <a:rPr lang="en-US" altLang="zh-CN" sz="1400" dirty="0" err="1">
                <a:solidFill>
                  <a:srgbClr val="000000"/>
                </a:solidFill>
              </a:rPr>
              <a:t>QGroupBox</a:t>
            </a:r>
            <a:r>
              <a:rPr lang="en-US" altLang="zh-CN" sz="14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 *layout = new </a:t>
            </a:r>
            <a:r>
              <a:rPr lang="en-US" altLang="zh-CN" sz="1400" dirty="0" err="1">
                <a:solidFill>
                  <a:srgbClr val="000000"/>
                </a:solidFill>
              </a:rPr>
              <a:t>QVBoxLayout</a:t>
            </a:r>
            <a:r>
              <a:rPr lang="en-US" altLang="zh-CN" sz="1400" dirty="0">
                <a:solidFill>
                  <a:srgbClr val="000000"/>
                </a:solidFill>
              </a:rPr>
              <a:t>(box);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layout-&gt;</a:t>
            </a:r>
            <a:r>
              <a:rPr lang="en-US" altLang="zh-CN" sz="1400" dirty="0" err="1">
                <a:solidFill>
                  <a:srgbClr val="000000"/>
                </a:solidFill>
              </a:rPr>
              <a:t>addWidget</a:t>
            </a:r>
            <a:r>
              <a:rPr lang="en-US" altLang="zh-CN" sz="1400" dirty="0">
                <a:solidFill>
                  <a:srgbClr val="000000"/>
                </a:solidFill>
              </a:rPr>
              <a:t>(...);</a:t>
            </a:r>
          </a:p>
          <a:p>
            <a:pPr>
              <a:lnSpc>
                <a:spcPct val="12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5" name="Freeform 10"/>
          <p:cNvSpPr>
            <a:spLocks noChangeArrowheads="1"/>
          </p:cNvSpPr>
          <p:nvPr/>
        </p:nvSpPr>
        <p:spPr bwMode="auto">
          <a:xfrm>
            <a:off x="822643" y="4993005"/>
            <a:ext cx="5472112" cy="1223963"/>
          </a:xfrm>
          <a:custGeom>
            <a:avLst/>
            <a:gdLst>
              <a:gd name="T0" fmla="*/ 2147483647 w 15535"/>
              <a:gd name="T1" fmla="*/ 2147483647 h 3504"/>
              <a:gd name="T2" fmla="*/ 2147483647 w 15535"/>
              <a:gd name="T3" fmla="*/ 2147483647 h 3504"/>
              <a:gd name="T4" fmla="*/ 2147483647 w 15535"/>
              <a:gd name="T5" fmla="*/ 2147483647 h 3504"/>
              <a:gd name="T6" fmla="*/ 2147483647 w 15535"/>
              <a:gd name="T7" fmla="*/ 2147483647 h 3504"/>
              <a:gd name="T8" fmla="*/ 2147483647 w 15535"/>
              <a:gd name="T9" fmla="*/ 2147483647 h 3504"/>
              <a:gd name="T10" fmla="*/ 2147483647 w 15535"/>
              <a:gd name="T11" fmla="*/ 2147483647 h 3504"/>
              <a:gd name="T12" fmla="*/ 2147483647 w 15535"/>
              <a:gd name="T13" fmla="*/ 2147483647 h 3504"/>
              <a:gd name="T14" fmla="*/ 2147483647 w 15535"/>
              <a:gd name="T15" fmla="*/ 2147483647 h 3504"/>
              <a:gd name="T16" fmla="*/ 2147483647 w 15535"/>
              <a:gd name="T17" fmla="*/ 2147483647 h 3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535"/>
              <a:gd name="T28" fmla="*/ 0 h 3504"/>
              <a:gd name="T29" fmla="*/ 15535 w 15535"/>
              <a:gd name="T30" fmla="*/ 3504 h 3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535" h="3504">
                <a:moveTo>
                  <a:pt x="793" y="4"/>
                </a:moveTo>
                <a:cubicBezTo>
                  <a:pt x="793" y="4"/>
                  <a:pt x="12700" y="6"/>
                  <a:pt x="15532" y="7"/>
                </a:cubicBezTo>
                <a:cubicBezTo>
                  <a:pt x="15532" y="263"/>
                  <a:pt x="15532" y="2444"/>
                  <a:pt x="15532" y="2701"/>
                </a:cubicBezTo>
                <a:cubicBezTo>
                  <a:pt x="15516" y="2934"/>
                  <a:pt x="15534" y="3045"/>
                  <a:pt x="15385" y="3222"/>
                </a:cubicBezTo>
                <a:cubicBezTo>
                  <a:pt x="15169" y="3478"/>
                  <a:pt x="14959" y="3469"/>
                  <a:pt x="14697" y="3503"/>
                </a:cubicBezTo>
                <a:cubicBezTo>
                  <a:pt x="14424" y="3495"/>
                  <a:pt x="4921" y="3494"/>
                  <a:pt x="33" y="3490"/>
                </a:cubicBezTo>
                <a:cubicBezTo>
                  <a:pt x="29" y="2975"/>
                  <a:pt x="35" y="711"/>
                  <a:pt x="35" y="657"/>
                </a:cubicBezTo>
                <a:cubicBezTo>
                  <a:pt x="38" y="602"/>
                  <a:pt x="0" y="421"/>
                  <a:pt x="214" y="193"/>
                </a:cubicBezTo>
                <a:cubicBezTo>
                  <a:pt x="426" y="0"/>
                  <a:pt x="583" y="0"/>
                  <a:pt x="793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986" y="1376998"/>
            <a:ext cx="1489075" cy="1843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748" y="3269298"/>
            <a:ext cx="2527300" cy="199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0673" y="5480685"/>
            <a:ext cx="1566863" cy="104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065011" y="2096135"/>
            <a:ext cx="1096962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</a:tabLst>
            </a:pPr>
            <a:r>
              <a:rPr lang="en-US" altLang="zh-CN">
                <a:solidFill>
                  <a:srgbClr val="66B036"/>
                </a:solidFill>
                <a:latin typeface="DejaVu Sans Mono" pitchFamily="49" charset="0"/>
              </a:rPr>
              <a:t>QGroupBox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91986" y="4277360"/>
            <a:ext cx="12033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</a:tabLst>
            </a:pPr>
            <a:r>
              <a:rPr lang="en-US" altLang="zh-CN">
                <a:solidFill>
                  <a:srgbClr val="66B036"/>
                </a:solidFill>
                <a:latin typeface="DejaVu Sans Mono" pitchFamily="49" charset="0"/>
              </a:rPr>
              <a:t>QTabWidget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087236" y="5896610"/>
            <a:ext cx="785812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</a:tabLst>
            </a:pPr>
            <a:r>
              <a:rPr lang="en-US" altLang="zh-CN">
                <a:solidFill>
                  <a:srgbClr val="66B036"/>
                </a:solidFill>
                <a:latin typeface="DejaVu Sans Mono" pitchFamily="49" charset="0"/>
              </a:rPr>
              <a:t>QFrame</a:t>
            </a:r>
          </a:p>
        </p:txBody>
      </p:sp>
    </p:spTree>
    <p:extLst>
      <p:ext uri="{BB962C8B-B14F-4D97-AF65-F5344CB8AC3E}">
        <p14:creationId xmlns:p14="http://schemas.microsoft.com/office/powerpoint/2010/main" val="209951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输入部件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QLineEdit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实现单行文本输入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信号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textChanged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 – </a:t>
            </a:r>
            <a:r>
              <a:rPr lang="zh-CN" altLang="en-US" dirty="0"/>
              <a:t>文本状态改变时发出</a:t>
            </a:r>
            <a:endParaRPr lang="en-US" altLang="ja-JP" dirty="0"/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editingFinished</a:t>
            </a:r>
            <a:r>
              <a:rPr lang="en-US" altLang="zh-CN" dirty="0"/>
              <a:t>() – </a:t>
            </a:r>
            <a:r>
              <a:rPr lang="zh-CN" altLang="en-US" dirty="0"/>
              <a:t>部件失去焦点时发出</a:t>
            </a:r>
            <a:endParaRPr lang="en-US" altLang="ja-JP" dirty="0"/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returnPressed</a:t>
            </a:r>
            <a:r>
              <a:rPr lang="en-US" altLang="zh-CN" dirty="0"/>
              <a:t>() – </a:t>
            </a:r>
            <a:r>
              <a:rPr lang="zh-CN" altLang="en-US" dirty="0"/>
              <a:t>回车键被按下时发出</a:t>
            </a:r>
            <a:endParaRPr lang="en-US" altLang="ja-JP" dirty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属性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/>
              <a:t>text – </a:t>
            </a:r>
            <a:r>
              <a:rPr lang="zh-CN" altLang="en-US" dirty="0"/>
              <a:t>部件的文本</a:t>
            </a:r>
            <a:endParaRPr lang="en-US" altLang="ja-JP" dirty="0"/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maxLength</a:t>
            </a:r>
            <a:r>
              <a:rPr lang="en-US" altLang="zh-CN" dirty="0"/>
              <a:t> – </a:t>
            </a:r>
            <a:r>
              <a:rPr lang="zh-CN" altLang="en-US" dirty="0"/>
              <a:t>限定输入的最大长度</a:t>
            </a:r>
            <a:endParaRPr lang="en-US" altLang="ja-JP" dirty="0"/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/>
              <a:t>readOnly</a:t>
            </a:r>
            <a:r>
              <a:rPr lang="en-US" altLang="zh-CN" dirty="0"/>
              <a:t> – </a:t>
            </a:r>
            <a:r>
              <a:rPr lang="zh-CN" altLang="en-US" dirty="0"/>
              <a:t>设置为真时文本不可编辑（仍允许复制）</a:t>
            </a:r>
            <a:endParaRPr lang="en-US" altLang="zh-CN" dirty="0"/>
          </a:p>
          <a:p>
            <a:endParaRPr lang="zh-CN" altLang="en-US" sz="32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59563" y="3141663"/>
            <a:ext cx="1489075" cy="547687"/>
            <a:chOff x="4195" y="2789"/>
            <a:chExt cx="1034" cy="38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5" y="2789"/>
              <a:ext cx="1034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345" y="2974"/>
              <a:ext cx="762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b="1">
                  <a:solidFill>
                    <a:srgbClr val="66B036"/>
                  </a:solidFill>
                  <a:latin typeface="DejaVu Sans Mono" pitchFamily="49" charset="0"/>
                </a:rPr>
                <a:t>QLineEdit</a:t>
              </a:r>
              <a:endParaRPr lang="en-US" altLang="zh-CN" sz="1400" b="1">
                <a:solidFill>
                  <a:srgbClr val="66B036"/>
                </a:solidFill>
                <a:latin typeface="DejaVu Sans Mono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输入部件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QTextEdit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和</a:t>
            </a:r>
            <a:r>
              <a:rPr lang="en-US" altLang="ja-JP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QPlainTextEdit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实现多行文本输入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信号</a:t>
            </a:r>
            <a:endParaRPr lang="en-US" altLang="zh-CN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ea typeface="SimSun" pitchFamily="2" charset="-122"/>
              </a:rPr>
              <a:t>textChanged</a:t>
            </a:r>
            <a:r>
              <a:rPr lang="en-US" altLang="zh-CN" dirty="0">
                <a:ea typeface="SimSun" pitchFamily="2" charset="-122"/>
              </a:rPr>
              <a:t>() -</a:t>
            </a:r>
            <a:r>
              <a:rPr lang="zh-CN" altLang="en-US" dirty="0">
                <a:ea typeface="SimSun" pitchFamily="2" charset="-122"/>
              </a:rPr>
              <a:t>文本状态改变时发出</a:t>
            </a:r>
            <a:endParaRPr lang="en-US" altLang="ja-JP" dirty="0"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属性</a:t>
            </a:r>
            <a:endParaRPr lang="en-US" altLang="zh-CN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ea typeface="SimSun" pitchFamily="2" charset="-122"/>
              </a:rPr>
              <a:t>plainText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无定义格式文本</a:t>
            </a:r>
            <a:endParaRPr lang="en-US" altLang="ja-JP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ea typeface="SimSun" pitchFamily="2" charset="-122"/>
              </a:rPr>
              <a:t>html – HTML</a:t>
            </a:r>
            <a:r>
              <a:rPr lang="zh-CN" altLang="en-US" dirty="0">
                <a:ea typeface="SimSun" pitchFamily="2" charset="-122"/>
              </a:rPr>
              <a:t>格式文本</a:t>
            </a:r>
            <a:endParaRPr lang="en-US" altLang="ja-JP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ea typeface="SimSun" pitchFamily="2" charset="-122"/>
              </a:rPr>
              <a:t>readOnly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设置为真时文本不可编辑</a:t>
            </a:r>
            <a:endParaRPr lang="en-US" altLang="zh-CN" sz="2400" dirty="0">
              <a:ea typeface="SimSun" pitchFamily="2" charset="-122"/>
            </a:endParaRPr>
          </a:p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QComboBox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editable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属性使其可编辑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ea typeface="SimSun" pitchFamily="2" charset="-122"/>
              </a:rPr>
              <a:t>Signals</a:t>
            </a: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ea typeface="SimSun" pitchFamily="2" charset="-122"/>
              </a:rPr>
              <a:t>editTextChanged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QString</a:t>
            </a:r>
            <a:r>
              <a:rPr lang="en-US" altLang="zh-CN" dirty="0">
                <a:ea typeface="SimSun" pitchFamily="2" charset="-122"/>
              </a:rPr>
              <a:t>) – </a:t>
            </a:r>
            <a:r>
              <a:rPr lang="zh-CN" altLang="en-US" dirty="0">
                <a:ea typeface="SimSun" pitchFamily="2" charset="-122"/>
              </a:rPr>
              <a:t>当文本被编辑时发出</a:t>
            </a:r>
            <a:endParaRPr lang="en-US" altLang="ja-JP" sz="2400" dirty="0"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属性</a:t>
            </a:r>
            <a:endParaRPr lang="en-US" altLang="zh-CN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ea typeface="SimSun" pitchFamily="2" charset="-122"/>
              </a:rPr>
              <a:t>currentText</a:t>
            </a:r>
            <a:r>
              <a:rPr lang="en-US" altLang="zh-CN" dirty="0">
                <a:ea typeface="SimSun" pitchFamily="2" charset="-122"/>
              </a:rPr>
              <a:t> – combo box</a:t>
            </a:r>
            <a:r>
              <a:rPr lang="zh-CN" altLang="en-US" dirty="0">
                <a:ea typeface="SimSun" pitchFamily="2" charset="-122"/>
              </a:rPr>
              <a:t>的当前文本</a:t>
            </a:r>
            <a:endParaRPr lang="zh-CN" altLang="en-US" sz="24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75463" y="3943350"/>
            <a:ext cx="2103437" cy="1285875"/>
            <a:chOff x="4282" y="2838"/>
            <a:chExt cx="1461" cy="89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2" y="2870"/>
              <a:ext cx="639" cy="2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68" y="2838"/>
              <a:ext cx="675" cy="7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492" y="3535"/>
              <a:ext cx="762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b="1">
                  <a:solidFill>
                    <a:srgbClr val="66B036"/>
                  </a:solidFill>
                  <a:latin typeface="DejaVu Sans Mono" pitchFamily="49" charset="0"/>
                </a:rPr>
                <a:t>QComboBox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234113" y="1728788"/>
            <a:ext cx="2111375" cy="1766887"/>
            <a:chOff x="4329" y="1426"/>
            <a:chExt cx="1467" cy="1227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9" y="1426"/>
              <a:ext cx="1467" cy="10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875" y="2457"/>
              <a:ext cx="762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>
                  <a:solidFill>
                    <a:srgbClr val="66B036"/>
                  </a:solidFill>
                  <a:latin typeface="DejaVu Sans Mono" pitchFamily="49" charset="0"/>
                </a:rPr>
                <a:t>QTextEdit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15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输入部件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编辑整型数据有许多可选的输入部件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也有许多用于</a:t>
            </a:r>
            <a:r>
              <a:rPr lang="en-US" altLang="zh-CN" dirty="0">
                <a:ea typeface="SimSun" pitchFamily="2" charset="-122"/>
              </a:rPr>
              <a:t>double</a:t>
            </a:r>
            <a:r>
              <a:rPr lang="zh-CN" altLang="en-US" dirty="0">
                <a:ea typeface="SimSun" pitchFamily="2" charset="-122"/>
              </a:rPr>
              <a:t>，</a:t>
            </a:r>
            <a:r>
              <a:rPr lang="en-US" altLang="zh-CN" dirty="0">
                <a:ea typeface="SimSun" pitchFamily="2" charset="-122"/>
              </a:rPr>
              <a:t>time</a:t>
            </a:r>
            <a:r>
              <a:rPr lang="zh-CN" altLang="en-US" dirty="0">
                <a:ea typeface="SimSun" pitchFamily="2" charset="-122"/>
              </a:rPr>
              <a:t>和</a:t>
            </a:r>
            <a:r>
              <a:rPr lang="en-US" altLang="zh-CN" dirty="0">
                <a:ea typeface="SimSun" pitchFamily="2" charset="-122"/>
              </a:rPr>
              <a:t>date</a:t>
            </a:r>
            <a:r>
              <a:rPr lang="zh-CN" altLang="en-US" dirty="0">
                <a:ea typeface="SimSun" pitchFamily="2" charset="-122"/>
              </a:rPr>
              <a:t>类型的部件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信号</a:t>
            </a: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ea typeface="SimSun" pitchFamily="2" charset="-122"/>
              </a:rPr>
              <a:t>valueChanged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int</a:t>
            </a:r>
            <a:r>
              <a:rPr lang="en-US" altLang="zh-CN" dirty="0">
                <a:ea typeface="SimSun" pitchFamily="2" charset="-122"/>
              </a:rPr>
              <a:t>) – </a:t>
            </a:r>
            <a:r>
              <a:rPr lang="zh-CN" altLang="en-US" dirty="0">
                <a:ea typeface="SimSun" pitchFamily="2" charset="-122"/>
              </a:rPr>
              <a:t>当数值更新时发出</a:t>
            </a:r>
            <a:endParaRPr lang="en-US" altLang="ja-JP" dirty="0"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属性</a:t>
            </a: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ea typeface="SimSun" pitchFamily="2" charset="-122"/>
              </a:rPr>
              <a:t>value – </a:t>
            </a:r>
            <a:r>
              <a:rPr lang="zh-CN" altLang="en-US" dirty="0">
                <a:ea typeface="SimSun" pitchFamily="2" charset="-122"/>
              </a:rPr>
              <a:t>当前值</a:t>
            </a:r>
            <a:endParaRPr lang="en-US" altLang="ja-JP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ea typeface="SimSun" pitchFamily="2" charset="-122"/>
              </a:rPr>
              <a:t>maximum – </a:t>
            </a:r>
            <a:r>
              <a:rPr lang="zh-CN" altLang="en-US" dirty="0">
                <a:ea typeface="SimSun" pitchFamily="2" charset="-122"/>
              </a:rPr>
              <a:t>最大值</a:t>
            </a:r>
            <a:endParaRPr lang="en-US" altLang="ja-JP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ea typeface="SimSun" pitchFamily="2" charset="-122"/>
              </a:rPr>
              <a:t>minimum – </a:t>
            </a:r>
            <a:r>
              <a:rPr lang="zh-CN" altLang="en-US" dirty="0">
                <a:ea typeface="SimSun" pitchFamily="2" charset="-122"/>
              </a:rPr>
              <a:t>最小值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83050" y="5424488"/>
            <a:ext cx="2098675" cy="519112"/>
            <a:chOff x="2835" y="4347"/>
            <a:chExt cx="1458" cy="36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5" y="4347"/>
              <a:ext cx="1458" cy="1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175" y="4511"/>
              <a:ext cx="618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 b="1">
                  <a:solidFill>
                    <a:srgbClr val="66B036"/>
                  </a:solidFill>
                  <a:latin typeface="DejaVu Sans Mono" pitchFamily="49" charset="0"/>
                </a:rPr>
                <a:t>QSlider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545138" y="5065713"/>
            <a:ext cx="2098675" cy="446087"/>
            <a:chOff x="3851" y="4098"/>
            <a:chExt cx="1458" cy="31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51" y="4098"/>
              <a:ext cx="1458" cy="16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425" y="4212"/>
              <a:ext cx="834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 b="1">
                  <a:solidFill>
                    <a:srgbClr val="66B036"/>
                  </a:solidFill>
                  <a:latin typeface="DejaVu Sans Mono" pitchFamily="49" charset="0"/>
                </a:rPr>
                <a:t>QScrollBar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910388" y="4225925"/>
            <a:ext cx="762000" cy="785813"/>
            <a:chOff x="4799" y="3515"/>
            <a:chExt cx="529" cy="546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99" y="3515"/>
              <a:ext cx="397" cy="3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855" y="3866"/>
              <a:ext cx="474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 b="1">
                  <a:solidFill>
                    <a:srgbClr val="66B036"/>
                  </a:solidFill>
                  <a:latin typeface="DejaVu Sans Mono" pitchFamily="49" charset="0"/>
                </a:rPr>
                <a:t>QDial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837488" y="3735388"/>
            <a:ext cx="992187" cy="530225"/>
            <a:chOff x="5443" y="3175"/>
            <a:chExt cx="689" cy="368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62" y="3175"/>
              <a:ext cx="397" cy="2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443" y="3348"/>
              <a:ext cx="690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 b="1">
                  <a:solidFill>
                    <a:srgbClr val="66B036"/>
                  </a:solidFill>
                  <a:latin typeface="DejaVu Sans Mono" pitchFamily="49" charset="0"/>
                </a:rPr>
                <a:t>QSpinBox</a:t>
              </a:r>
            </a:p>
          </p:txBody>
        </p:sp>
      </p:grp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735513" y="3213100"/>
            <a:ext cx="1958975" cy="488950"/>
          </a:xfrm>
          <a:prstGeom prst="roundRect">
            <a:avLst>
              <a:gd name="adj" fmla="val 33231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44248" rIns="81639" bIns="40820" anchor="ctr" anchorCtr="1"/>
          <a:lstStyle/>
          <a:p>
            <a:pPr algn="ctr">
              <a:lnSpc>
                <a:spcPct val="98000"/>
              </a:lnSpc>
              <a:tabLst>
                <a:tab pos="655638" algn="l"/>
                <a:tab pos="1312863" algn="l"/>
              </a:tabLst>
            </a:pPr>
            <a:r>
              <a:rPr lang="en-US" altLang="zh-CN" sz="1400">
                <a:solidFill>
                  <a:srgbClr val="000000"/>
                </a:solidFill>
                <a:latin typeface="DejaVu Sans Mono" pitchFamily="49" charset="0"/>
              </a:rPr>
              <a:t>QAbstractSlider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060950" y="3733800"/>
            <a:ext cx="654050" cy="1636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5711825" y="3733800"/>
            <a:ext cx="820738" cy="1309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5713413" y="3733800"/>
            <a:ext cx="13096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92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显示部件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QLabel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部件显示文本或者图片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属性</a:t>
            </a: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>
                <a:ea typeface="SimSun" pitchFamily="2" charset="-122"/>
              </a:rPr>
              <a:t>text – </a:t>
            </a:r>
            <a:r>
              <a:rPr lang="zh-CN" altLang="en-US" dirty="0">
                <a:ea typeface="SimSun" pitchFamily="2" charset="-122"/>
              </a:rPr>
              <a:t>标签文本</a:t>
            </a:r>
            <a:endParaRPr lang="en-US" altLang="ja-JP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ea typeface="SimSun" pitchFamily="2" charset="-122"/>
              </a:rPr>
              <a:t>pixmap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显示的图片</a:t>
            </a:r>
            <a:endParaRPr lang="en-US" altLang="zh-CN" dirty="0">
              <a:ea typeface="SimSun" pitchFamily="2" charset="-122"/>
            </a:endParaRPr>
          </a:p>
          <a:p>
            <a:pPr marL="72548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接口</a:t>
            </a:r>
            <a:endParaRPr lang="en-US" altLang="zh-CN" dirty="0">
              <a:ea typeface="SimSun" pitchFamily="2" charset="-122"/>
            </a:endParaRP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ea typeface="SimSun" pitchFamily="2" charset="-122"/>
              </a:rPr>
              <a:t>setText</a:t>
            </a:r>
            <a:r>
              <a:rPr lang="en-US" altLang="zh-CN" dirty="0">
                <a:ea typeface="SimSun" pitchFamily="2" charset="-122"/>
              </a:rPr>
              <a:t>(), </a:t>
            </a:r>
            <a:r>
              <a:rPr lang="en-US" altLang="zh-CN" dirty="0" err="1">
                <a:ea typeface="SimSun" pitchFamily="2" charset="-122"/>
              </a:rPr>
              <a:t>setPixmap</a:t>
            </a:r>
            <a:r>
              <a:rPr lang="en-US" altLang="zh-CN" dirty="0">
                <a:ea typeface="SimSun" pitchFamily="2" charset="-122"/>
              </a:rPr>
              <a:t>()</a:t>
            </a:r>
          </a:p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QLCDNumber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用于显示整形数值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属性</a:t>
            </a:r>
          </a:p>
          <a:p>
            <a:pPr marL="118268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ea typeface="SimSun" pitchFamily="2" charset="-122"/>
              </a:rPr>
              <a:t>intValue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显示的数值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使    （用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display(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函数进行设置）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129463" y="1692275"/>
            <a:ext cx="898525" cy="400050"/>
            <a:chOff x="3797" y="1928"/>
            <a:chExt cx="624" cy="27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7" y="1928"/>
              <a:ext cx="476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876" y="2010"/>
              <a:ext cx="546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>
                  <a:solidFill>
                    <a:srgbClr val="66B036"/>
                  </a:solidFill>
                  <a:latin typeface="DejaVu Sans Mono" pitchFamily="49" charset="0"/>
                </a:rPr>
                <a:t>QLabel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708400" y="4535488"/>
            <a:ext cx="1200150" cy="693737"/>
            <a:chOff x="4722" y="3464"/>
            <a:chExt cx="833" cy="48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2" y="3464"/>
              <a:ext cx="594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722" y="3668"/>
              <a:ext cx="834" cy="2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>
                  <a:solidFill>
                    <a:srgbClr val="66B036"/>
                  </a:solidFill>
                  <a:latin typeface="DejaVu Sans Mono" pitchFamily="49" charset="0"/>
                </a:rPr>
                <a:t>QLCDNumber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156450" y="2224088"/>
            <a:ext cx="871538" cy="773112"/>
            <a:chOff x="3815" y="2297"/>
            <a:chExt cx="606" cy="537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15" y="2297"/>
              <a:ext cx="288" cy="3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876" y="2638"/>
              <a:ext cx="546" cy="1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8780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>
                  <a:solidFill>
                    <a:srgbClr val="66B036"/>
                  </a:solidFill>
                  <a:latin typeface="DejaVu Sans Mono" pitchFamily="49" charset="0"/>
                </a:rPr>
                <a:t>QLabel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83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通用部件</a:t>
            </a:r>
            <a:r>
              <a:rPr lang="en-US" altLang="zh-CN" b="1" dirty="0"/>
              <a:t>―</a:t>
            </a:r>
            <a:r>
              <a:rPr lang="zh-CN" altLang="en-US" b="1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所有部件有一系列继承自</a:t>
            </a:r>
            <a:r>
              <a:rPr lang="en-US" altLang="zh-CN" dirty="0" err="1">
                <a:ea typeface="SimSun" pitchFamily="2" charset="-122"/>
              </a:rPr>
              <a:t>QWidget</a:t>
            </a:r>
            <a:r>
              <a:rPr lang="zh-CN" altLang="en-US" dirty="0">
                <a:ea typeface="SimSun" pitchFamily="2" charset="-122"/>
              </a:rPr>
              <a:t>类的共同属性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>
                <a:ea typeface="SimSun" pitchFamily="2" charset="-122"/>
              </a:rPr>
              <a:t>enabled –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用户交互可用或不可用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marL="790575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790575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>
                <a:ea typeface="SimSun" pitchFamily="2" charset="-122"/>
              </a:rPr>
              <a:t>visible – </a:t>
            </a:r>
            <a:r>
              <a:rPr lang="zh-CN" altLang="en-US" dirty="0">
                <a:ea typeface="SimSun" pitchFamily="2" charset="-122"/>
              </a:rPr>
              <a:t>显示或不显示</a:t>
            </a:r>
            <a:r>
              <a:rPr lang="en-US" altLang="zh-CN" dirty="0">
                <a:ea typeface="SimSun" pitchFamily="2" charset="-122"/>
              </a:rPr>
              <a:t>(show </a:t>
            </a:r>
            <a:r>
              <a:rPr lang="zh-CN" altLang="en-US" dirty="0">
                <a:ea typeface="SimSun" pitchFamily="2" charset="-122"/>
              </a:rPr>
              <a:t>或</a:t>
            </a:r>
            <a:r>
              <a:rPr lang="en-US" altLang="zh-CN" dirty="0">
                <a:ea typeface="SimSun" pitchFamily="2" charset="-122"/>
              </a:rPr>
              <a:t>hide</a:t>
            </a:r>
            <a:r>
              <a:rPr lang="zh-CN" altLang="en-US" dirty="0">
                <a:ea typeface="SimSun" pitchFamily="2" charset="-122"/>
              </a:rPr>
              <a:t>函数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marL="790575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这些属性同时影响到子部件</a:t>
            </a:r>
            <a:r>
              <a:rPr lang="en-US" altLang="ja-JP" dirty="0">
                <a:solidFill>
                  <a:srgbClr val="FF0000"/>
                </a:solidFill>
                <a:ea typeface="SimSun" pitchFamily="2" charset="-122"/>
              </a:rPr>
              <a:t> </a:t>
            </a:r>
            <a:br>
              <a:rPr lang="en-US" altLang="ja-JP" dirty="0">
                <a:ea typeface="SimSun" pitchFamily="2" charset="-122"/>
              </a:rPr>
            </a:br>
            <a:r>
              <a:rPr lang="zh-CN" altLang="en-US" dirty="0">
                <a:ea typeface="SimSun" pitchFamily="2" charset="-122"/>
              </a:rPr>
              <a:t>例如使一个容器部件不可用时：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3958273"/>
            <a:ext cx="1347788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5175" y="2518410"/>
            <a:ext cx="97155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738" y="2518410"/>
            <a:ext cx="97155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3382010"/>
            <a:ext cx="97155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32238" y="3351848"/>
            <a:ext cx="979487" cy="32702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8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QMessageBox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ea typeface="SimSun" pitchFamily="2" charset="-122"/>
              </a:rPr>
              <a:t>信息框是可以</a:t>
            </a:r>
            <a:r>
              <a:rPr lang="zh-CN" altLang="en-US" sz="2400" dirty="0">
                <a:solidFill>
                  <a:srgbClr val="FF0000"/>
                </a:solidFill>
                <a:ea typeface="SimSun" pitchFamily="2" charset="-122"/>
              </a:rPr>
              <a:t>显示提示信息，并接受用户按钮输入</a:t>
            </a:r>
            <a:r>
              <a:rPr lang="zh-CN" altLang="en-US" sz="2400" dirty="0">
                <a:ea typeface="SimSun" pitchFamily="2" charset="-122"/>
              </a:rPr>
              <a:t>的一种对话框</a:t>
            </a: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ea typeface="SimSun" pitchFamily="2" charset="-122"/>
              </a:rPr>
              <a:t>信息框使用方式一：静态函数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>
                <a:ea typeface="SimSun" pitchFamily="2" charset="-122"/>
              </a:rPr>
              <a:t>StandardButton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::warning ( </a:t>
            </a:r>
            <a:r>
              <a:rPr lang="en-US" altLang="zh-CN" sz="2000" dirty="0" err="1">
                <a:ea typeface="SimSun" pitchFamily="2" charset="-122"/>
              </a:rPr>
              <a:t>QWidget</a:t>
            </a:r>
            <a:r>
              <a:rPr lang="en-US" altLang="zh-CN" sz="2000" dirty="0">
                <a:ea typeface="SimSun" pitchFamily="2" charset="-122"/>
              </a:rPr>
              <a:t> * parent, </a:t>
            </a:r>
            <a:r>
              <a:rPr lang="en-US" altLang="zh-CN" sz="2000" dirty="0" err="1">
                <a:ea typeface="SimSun" pitchFamily="2" charset="-122"/>
              </a:rPr>
              <a:t>const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err="1">
                <a:ea typeface="SimSun" pitchFamily="2" charset="-122"/>
              </a:rPr>
              <a:t>QString</a:t>
            </a:r>
            <a:r>
              <a:rPr lang="en-US" altLang="zh-CN" sz="2000" dirty="0">
                <a:ea typeface="SimSun" pitchFamily="2" charset="-122"/>
              </a:rPr>
              <a:t> &amp; title, </a:t>
            </a:r>
            <a:r>
              <a:rPr lang="en-US" altLang="zh-CN" sz="2000" dirty="0" err="1">
                <a:ea typeface="SimSun" pitchFamily="2" charset="-122"/>
              </a:rPr>
              <a:t>const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err="1">
                <a:ea typeface="SimSun" pitchFamily="2" charset="-122"/>
              </a:rPr>
              <a:t>QString</a:t>
            </a:r>
            <a:r>
              <a:rPr lang="en-US" altLang="zh-CN" sz="2000" dirty="0">
                <a:ea typeface="SimSun" pitchFamily="2" charset="-122"/>
              </a:rPr>
              <a:t> &amp; text, </a:t>
            </a:r>
            <a:r>
              <a:rPr lang="en-US" altLang="zh-CN" sz="2000" dirty="0" err="1">
                <a:ea typeface="SimSun" pitchFamily="2" charset="-122"/>
              </a:rPr>
              <a:t>StandardButtons</a:t>
            </a:r>
            <a:r>
              <a:rPr lang="en-US" altLang="zh-CN" sz="2000" dirty="0">
                <a:ea typeface="SimSun" pitchFamily="2" charset="-122"/>
              </a:rPr>
              <a:t> buttons = Ok, </a:t>
            </a:r>
            <a:r>
              <a:rPr lang="en-US" altLang="zh-CN" sz="2000" dirty="0" err="1">
                <a:ea typeface="SimSun" pitchFamily="2" charset="-122"/>
              </a:rPr>
              <a:t>StandardButton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err="1">
                <a:ea typeface="SimSun" pitchFamily="2" charset="-122"/>
              </a:rPr>
              <a:t>defaultButton</a:t>
            </a:r>
            <a:r>
              <a:rPr lang="en-US" altLang="zh-CN" sz="2000" dirty="0">
                <a:ea typeface="SimSun" pitchFamily="2" charset="-122"/>
              </a:rPr>
              <a:t> = </a:t>
            </a:r>
            <a:r>
              <a:rPr lang="en-US" altLang="zh-CN" sz="2000" dirty="0" err="1">
                <a:ea typeface="SimSun" pitchFamily="2" charset="-122"/>
              </a:rPr>
              <a:t>NoButton</a:t>
            </a:r>
            <a:r>
              <a:rPr lang="en-US" altLang="zh-CN" sz="2000" dirty="0">
                <a:ea typeface="SimSun" pitchFamily="2" charset="-122"/>
              </a:rPr>
              <a:t> 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ea typeface="SimSun" pitchFamily="2" charset="-122"/>
              </a:rPr>
              <a:t>Parent</a:t>
            </a:r>
            <a:r>
              <a:rPr lang="zh-CN" altLang="en-US" sz="1800" dirty="0">
                <a:ea typeface="SimSun" pitchFamily="2" charset="-122"/>
              </a:rPr>
              <a:t>：父部件指针</a:t>
            </a:r>
            <a:endParaRPr lang="en-US" altLang="zh-CN" sz="1800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ea typeface="SimSun" pitchFamily="2" charset="-122"/>
              </a:rPr>
              <a:t>Title</a:t>
            </a:r>
            <a:r>
              <a:rPr lang="zh-CN" altLang="en-US" sz="1800" dirty="0">
                <a:ea typeface="SimSun" pitchFamily="2" charset="-122"/>
              </a:rPr>
              <a:t>：标题</a:t>
            </a:r>
            <a:endParaRPr lang="en-US" altLang="zh-CN" sz="1800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ea typeface="SimSun" pitchFamily="2" charset="-122"/>
              </a:rPr>
              <a:t>Text</a:t>
            </a:r>
            <a:r>
              <a:rPr lang="zh-CN" altLang="en-US" sz="1800" dirty="0">
                <a:ea typeface="SimSun" pitchFamily="2" charset="-122"/>
              </a:rPr>
              <a:t>：提示文本</a:t>
            </a:r>
            <a:endParaRPr lang="en-US" altLang="zh-CN" sz="1800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ea typeface="SimSun" pitchFamily="2" charset="-122"/>
              </a:rPr>
              <a:t>Buttons</a:t>
            </a:r>
            <a:r>
              <a:rPr lang="zh-CN" altLang="en-US" sz="1800" dirty="0">
                <a:ea typeface="SimSun" pitchFamily="2" charset="-122"/>
              </a:rPr>
              <a:t>：提示框中的按钮，可用或（</a:t>
            </a:r>
            <a:r>
              <a:rPr lang="en-US" altLang="zh-CN" sz="1800" dirty="0">
                <a:ea typeface="SimSun" pitchFamily="2" charset="-122"/>
              </a:rPr>
              <a:t>|</a:t>
            </a:r>
            <a:r>
              <a:rPr lang="zh-CN" altLang="en-US" sz="1800" dirty="0">
                <a:ea typeface="SimSun" pitchFamily="2" charset="-122"/>
              </a:rPr>
              <a:t>）运算添加多个按钮</a:t>
            </a:r>
            <a:endParaRPr lang="en-US" altLang="zh-CN" sz="1800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 err="1">
                <a:ea typeface="SimSun" pitchFamily="2" charset="-122"/>
              </a:rPr>
              <a:t>defaultButton</a:t>
            </a:r>
            <a:r>
              <a:rPr lang="zh-CN" altLang="en-US" sz="1800" dirty="0">
                <a:ea typeface="SimSun" pitchFamily="2" charset="-122"/>
              </a:rPr>
              <a:t>：默认选中的按钮</a:t>
            </a:r>
            <a:endParaRPr lang="en-US" altLang="zh-CN" sz="1800" dirty="0"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ea typeface="SimSun" pitchFamily="2" charset="-122"/>
              </a:rPr>
              <a:t>类似函数还有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::information (…),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::critical(…),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::question(…),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::about(…), 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4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QMessageBox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8337550" cy="5394800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ret =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::warning(this, </a:t>
            </a:r>
            <a:r>
              <a:rPr lang="en-US" altLang="zh-CN" sz="2000" dirty="0" err="1">
                <a:ea typeface="SimSun" pitchFamily="2" charset="-122"/>
              </a:rPr>
              <a:t>QObject</a:t>
            </a:r>
            <a:r>
              <a:rPr lang="en-US" altLang="zh-CN" sz="2000" dirty="0">
                <a:ea typeface="SimSun" pitchFamily="2" charset="-122"/>
              </a:rPr>
              <a:t>::</a:t>
            </a:r>
            <a:r>
              <a:rPr lang="en-US" altLang="zh-CN" sz="2000" dirty="0" err="1">
                <a:ea typeface="SimSun" pitchFamily="2" charset="-122"/>
              </a:rPr>
              <a:t>tr</a:t>
            </a:r>
            <a:r>
              <a:rPr lang="en-US" altLang="zh-CN" sz="2000" dirty="0">
                <a:ea typeface="SimSun" pitchFamily="2" charset="-122"/>
              </a:rPr>
              <a:t>("My Application"), </a:t>
            </a:r>
            <a:r>
              <a:rPr lang="en-US" altLang="zh-CN" sz="2000" dirty="0" err="1">
                <a:ea typeface="SimSun" pitchFamily="2" charset="-122"/>
              </a:rPr>
              <a:t>QObject</a:t>
            </a:r>
            <a:r>
              <a:rPr lang="en-US" altLang="zh-CN" sz="2000" dirty="0">
                <a:ea typeface="SimSun" pitchFamily="2" charset="-122"/>
              </a:rPr>
              <a:t>:: </a:t>
            </a:r>
            <a:r>
              <a:rPr lang="en-US" altLang="zh-CN" sz="2000" dirty="0" err="1">
                <a:ea typeface="SimSun" pitchFamily="2" charset="-122"/>
              </a:rPr>
              <a:t>tr</a:t>
            </a:r>
            <a:r>
              <a:rPr lang="en-US" altLang="zh-CN" sz="2000" dirty="0">
                <a:ea typeface="SimSun" pitchFamily="2" charset="-122"/>
              </a:rPr>
              <a:t>("The document has been modified.\n" "Do you want to save your changes?"),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::Save |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::Discard |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::Cancel,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::Save);</a:t>
            </a:r>
          </a:p>
          <a:p>
            <a:pPr lvl="1">
              <a:buFontTx/>
              <a:buNone/>
            </a:pPr>
            <a:endParaRPr lang="en-US" altLang="zh-CN" sz="2000" dirty="0">
              <a:ea typeface="SimSun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switch (ret) {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case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::Save:     // Save was clicked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     break;</a:t>
            </a:r>
          </a:p>
          <a:p>
            <a:pPr lvl="1">
              <a:buNone/>
            </a:pPr>
            <a:r>
              <a:rPr lang="en-US" altLang="zh-CN" sz="2000" dirty="0">
                <a:ea typeface="SimSun" pitchFamily="2" charset="-122"/>
              </a:rPr>
              <a:t>   case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::Discard:    // Don't Save was clicked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    break;</a:t>
            </a:r>
          </a:p>
          <a:p>
            <a:pPr lvl="1">
              <a:buNone/>
            </a:pPr>
            <a:r>
              <a:rPr lang="en-US" altLang="zh-CN" sz="2000" dirty="0">
                <a:ea typeface="SimSun" pitchFamily="2" charset="-122"/>
              </a:rPr>
              <a:t>   case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::Cancel:    // Cancel was clicked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    break;</a:t>
            </a:r>
          </a:p>
          <a:p>
            <a:pPr lvl="1">
              <a:buNone/>
            </a:pPr>
            <a:r>
              <a:rPr lang="en-US" altLang="zh-CN" sz="2000" dirty="0">
                <a:ea typeface="SimSun" pitchFamily="2" charset="-122"/>
              </a:rPr>
              <a:t>   default:     // should never be reached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   break;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65972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QMessageBox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8223250" cy="51064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信息框使用方式二：构造函数</a:t>
            </a:r>
            <a:endParaRPr lang="en-US" altLang="zh-CN" sz="3200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QMessageBox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QMessageBox</a:t>
            </a:r>
            <a:r>
              <a:rPr lang="en-US" altLang="zh-CN" dirty="0">
                <a:ea typeface="SimSun" pitchFamily="2" charset="-122"/>
              </a:rPr>
              <a:t> ( Icon </a:t>
            </a:r>
            <a:r>
              <a:rPr lang="en-US" altLang="zh-CN" dirty="0" err="1">
                <a:ea typeface="SimSun" pitchFamily="2" charset="-122"/>
              </a:rPr>
              <a:t>icon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const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QString</a:t>
            </a:r>
            <a:r>
              <a:rPr lang="en-US" altLang="zh-CN" dirty="0">
                <a:ea typeface="SimSun" pitchFamily="2" charset="-122"/>
              </a:rPr>
              <a:t> &amp; title, </a:t>
            </a:r>
            <a:r>
              <a:rPr lang="en-US" altLang="zh-CN" dirty="0" err="1">
                <a:ea typeface="SimSun" pitchFamily="2" charset="-122"/>
              </a:rPr>
              <a:t>const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QString</a:t>
            </a:r>
            <a:r>
              <a:rPr lang="en-US" altLang="zh-CN" dirty="0">
                <a:ea typeface="SimSun" pitchFamily="2" charset="-122"/>
              </a:rPr>
              <a:t> &amp; text, </a:t>
            </a:r>
            <a:r>
              <a:rPr lang="en-US" altLang="zh-CN" dirty="0" err="1">
                <a:ea typeface="SimSun" pitchFamily="2" charset="-122"/>
              </a:rPr>
              <a:t>StandardButtons</a:t>
            </a:r>
            <a:r>
              <a:rPr lang="en-US" altLang="zh-CN" dirty="0">
                <a:ea typeface="SimSun" pitchFamily="2" charset="-122"/>
              </a:rPr>
              <a:t> buttons = </a:t>
            </a:r>
            <a:r>
              <a:rPr lang="en-US" altLang="zh-CN" dirty="0" err="1">
                <a:ea typeface="SimSun" pitchFamily="2" charset="-122"/>
              </a:rPr>
              <a:t>NoButton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QWidget</a:t>
            </a:r>
            <a:r>
              <a:rPr lang="en-US" altLang="zh-CN" dirty="0">
                <a:ea typeface="SimSun" pitchFamily="2" charset="-122"/>
              </a:rPr>
              <a:t> * parent = 0, 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WindowFlags</a:t>
            </a:r>
            <a:r>
              <a:rPr lang="en-US" altLang="zh-CN" dirty="0">
                <a:ea typeface="SimSun" pitchFamily="2" charset="-122"/>
              </a:rPr>
              <a:t> f = 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en-US" altLang="zh-CN" dirty="0">
                <a:ea typeface="SimSun" pitchFamily="2" charset="-122"/>
              </a:rPr>
              <a:t>::Dialog | 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MSWindowsFixedSizeDialogHint</a:t>
            </a:r>
            <a:r>
              <a:rPr lang="en-US" altLang="zh-CN" dirty="0">
                <a:ea typeface="SimSun" pitchFamily="2" charset="-122"/>
              </a:rPr>
              <a:t> 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icon</a:t>
            </a:r>
            <a:r>
              <a:rPr lang="zh-CN" altLang="en-US" dirty="0">
                <a:ea typeface="SimSun" pitchFamily="2" charset="-122"/>
              </a:rPr>
              <a:t>：图标，可取值为</a:t>
            </a:r>
            <a:r>
              <a:rPr lang="en-US" altLang="zh-CN" dirty="0" err="1">
                <a:ea typeface="SimSun" pitchFamily="2" charset="-122"/>
              </a:rPr>
              <a:t>QMessageBox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NoIcon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/>
              <a:t>QMessageBox</a:t>
            </a:r>
            <a:r>
              <a:rPr lang="en-US" altLang="zh-CN" dirty="0"/>
              <a:t>:: Information,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QMessageBox</a:t>
            </a:r>
            <a:r>
              <a:rPr lang="en-US" altLang="zh-CN" dirty="0">
                <a:ea typeface="SimSun" pitchFamily="2" charset="-122"/>
              </a:rPr>
              <a:t>::Question</a:t>
            </a:r>
            <a:r>
              <a:rPr lang="zh-CN" altLang="en-US" dirty="0">
                <a:ea typeface="SimSun" pitchFamily="2" charset="-122"/>
              </a:rPr>
              <a:t>等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QMessageBox</a:t>
            </a:r>
            <a:r>
              <a:rPr lang="en-US" altLang="zh-CN" dirty="0">
                <a:ea typeface="SimSun" pitchFamily="2" charset="-122"/>
              </a:rPr>
              <a:t>::Information, </a:t>
            </a:r>
            <a:r>
              <a:rPr lang="en-US" altLang="zh-CN" dirty="0" err="1">
                <a:ea typeface="SimSun" pitchFamily="2" charset="-122"/>
              </a:rPr>
              <a:t>QMessageBox</a:t>
            </a:r>
            <a:r>
              <a:rPr lang="en-US" altLang="zh-CN" dirty="0">
                <a:ea typeface="SimSun" pitchFamily="2" charset="-122"/>
              </a:rPr>
              <a:t>::Warning, </a:t>
            </a:r>
            <a:r>
              <a:rPr lang="en-US" altLang="zh-CN" dirty="0" err="1">
                <a:ea typeface="SimSun" pitchFamily="2" charset="-122"/>
              </a:rPr>
              <a:t>QMessageBox</a:t>
            </a:r>
            <a:r>
              <a:rPr lang="en-US" altLang="zh-CN" dirty="0">
                <a:ea typeface="SimSun" pitchFamily="2" charset="-122"/>
              </a:rPr>
              <a:t>::Critical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Title</a:t>
            </a:r>
            <a:r>
              <a:rPr lang="zh-CN" altLang="en-US" dirty="0">
                <a:ea typeface="SimSun" pitchFamily="2" charset="-122"/>
              </a:rPr>
              <a:t>：标题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Text</a:t>
            </a:r>
            <a:r>
              <a:rPr lang="zh-CN" altLang="en-US" dirty="0">
                <a:ea typeface="SimSun" pitchFamily="2" charset="-122"/>
              </a:rPr>
              <a:t>：提示文本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Buttons</a:t>
            </a:r>
            <a:r>
              <a:rPr lang="zh-CN" altLang="en-US" dirty="0">
                <a:ea typeface="SimSun" pitchFamily="2" charset="-122"/>
              </a:rPr>
              <a:t>：提示框中的按钮，可用或（</a:t>
            </a:r>
            <a:r>
              <a:rPr lang="en-US" altLang="zh-CN" dirty="0">
                <a:ea typeface="SimSun" pitchFamily="2" charset="-122"/>
              </a:rPr>
              <a:t>|</a:t>
            </a:r>
            <a:r>
              <a:rPr lang="zh-CN" altLang="en-US" dirty="0">
                <a:ea typeface="SimSun" pitchFamily="2" charset="-122"/>
              </a:rPr>
              <a:t>）运算添加多个按钮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parent</a:t>
            </a:r>
            <a:r>
              <a:rPr lang="zh-CN" altLang="en-US" dirty="0">
                <a:ea typeface="SimSun" pitchFamily="2" charset="-122"/>
              </a:rPr>
              <a:t>：父组件指针</a:t>
            </a:r>
            <a:endParaRPr lang="en-US" altLang="zh-CN" dirty="0">
              <a:ea typeface="SimSun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F</a:t>
            </a:r>
            <a:r>
              <a:rPr lang="zh-CN" altLang="en-US" dirty="0">
                <a:ea typeface="SimSun" pitchFamily="2" charset="-122"/>
              </a:rPr>
              <a:t>：窗口系统属性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459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QMessageBox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8197850" cy="5106498"/>
          </a:xfrm>
        </p:spPr>
        <p:txBody>
          <a:bodyPr>
            <a:noAutofit/>
          </a:bodyPr>
          <a:lstStyle/>
          <a:p>
            <a:pPr lvl="1">
              <a:buFontTx/>
              <a:buNone/>
            </a:pP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 message(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</a:t>
            </a:r>
            <a:r>
              <a:rPr lang="en-US" altLang="zh-CN" sz="2000" dirty="0" err="1">
                <a:ea typeface="SimSun" pitchFamily="2" charset="-122"/>
              </a:rPr>
              <a:t>NoIcon</a:t>
            </a:r>
            <a:r>
              <a:rPr lang="en-US" altLang="zh-CN" sz="2000" dirty="0">
                <a:ea typeface="SimSun" pitchFamily="2" charset="-122"/>
              </a:rPr>
              <a:t>, </a:t>
            </a:r>
            <a:r>
              <a:rPr lang="en-US" altLang="zh-CN" sz="2000" dirty="0" err="1">
                <a:ea typeface="SimSun" pitchFamily="2" charset="-122"/>
              </a:rPr>
              <a:t>QObject</a:t>
            </a:r>
            <a:r>
              <a:rPr lang="en-US" altLang="zh-CN" sz="2000" dirty="0">
                <a:ea typeface="SimSun" pitchFamily="2" charset="-122"/>
              </a:rPr>
              <a:t>::</a:t>
            </a:r>
            <a:r>
              <a:rPr lang="en-US" altLang="zh-CN" sz="2000" dirty="0" err="1">
                <a:ea typeface="SimSun" pitchFamily="2" charset="-122"/>
              </a:rPr>
              <a:t>tr</a:t>
            </a:r>
            <a:r>
              <a:rPr lang="en-US" altLang="zh-CN" sz="2000" dirty="0">
                <a:ea typeface="SimSun" pitchFamily="2" charset="-122"/>
              </a:rPr>
              <a:t>("My Application"), </a:t>
            </a:r>
            <a:r>
              <a:rPr lang="en-US" altLang="zh-CN" sz="2000" dirty="0" err="1">
                <a:ea typeface="SimSun" pitchFamily="2" charset="-122"/>
              </a:rPr>
              <a:t>QObject</a:t>
            </a:r>
            <a:r>
              <a:rPr lang="en-US" altLang="zh-CN" sz="2000" dirty="0">
                <a:ea typeface="SimSun" pitchFamily="2" charset="-122"/>
              </a:rPr>
              <a:t>:: </a:t>
            </a:r>
            <a:r>
              <a:rPr lang="en-US" altLang="zh-CN" sz="2000" dirty="0" err="1">
                <a:ea typeface="SimSun" pitchFamily="2" charset="-122"/>
              </a:rPr>
              <a:t>tr</a:t>
            </a:r>
            <a:r>
              <a:rPr lang="en-US" altLang="zh-CN" sz="2000" dirty="0">
                <a:ea typeface="SimSun" pitchFamily="2" charset="-122"/>
              </a:rPr>
              <a:t>("The document has been modified.\n" "Do you want to save your changes?"),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::Save |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::Discard |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::Cancel);</a:t>
            </a:r>
          </a:p>
          <a:p>
            <a:pPr lvl="1">
              <a:buFontTx/>
              <a:buNone/>
            </a:pPr>
            <a:endParaRPr lang="en-US" altLang="zh-CN" sz="2000" dirty="0">
              <a:ea typeface="SimSun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switch (</a:t>
            </a:r>
            <a:r>
              <a:rPr lang="en-US" altLang="zh-CN" sz="2000" dirty="0" err="1">
                <a:ea typeface="SimSun" pitchFamily="2" charset="-122"/>
              </a:rPr>
              <a:t>message.exec</a:t>
            </a:r>
            <a:r>
              <a:rPr lang="en-US" altLang="zh-CN" sz="2000" dirty="0">
                <a:ea typeface="SimSun" pitchFamily="2" charset="-122"/>
              </a:rPr>
              <a:t>()) {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case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::Save:     // Save was clicked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     break;</a:t>
            </a:r>
          </a:p>
          <a:p>
            <a:pPr lvl="1">
              <a:buNone/>
            </a:pPr>
            <a:r>
              <a:rPr lang="en-US" altLang="zh-CN" sz="2000" dirty="0">
                <a:ea typeface="SimSun" pitchFamily="2" charset="-122"/>
              </a:rPr>
              <a:t>   case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::Discard:    // Don't Save was clicked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    break;</a:t>
            </a:r>
          </a:p>
          <a:p>
            <a:pPr lvl="1">
              <a:buNone/>
            </a:pPr>
            <a:r>
              <a:rPr lang="en-US" altLang="zh-CN" sz="2000" dirty="0">
                <a:ea typeface="SimSun" pitchFamily="2" charset="-122"/>
              </a:rPr>
              <a:t>   case </a:t>
            </a:r>
            <a:r>
              <a:rPr lang="en-US" altLang="zh-CN" sz="2000" dirty="0" err="1">
                <a:ea typeface="SimSun" pitchFamily="2" charset="-122"/>
              </a:rPr>
              <a:t>QMessageBox</a:t>
            </a:r>
            <a:r>
              <a:rPr lang="en-US" altLang="zh-CN" sz="2000" dirty="0">
                <a:ea typeface="SimSun" pitchFamily="2" charset="-122"/>
              </a:rPr>
              <a:t>::Cancel:    // Cancel was clicked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      break;</a:t>
            </a:r>
          </a:p>
          <a:p>
            <a:pPr lvl="1">
              <a:buNone/>
            </a:pPr>
            <a:r>
              <a:rPr lang="en-US" altLang="zh-CN" sz="2000" dirty="0">
                <a:ea typeface="SimSun" pitchFamily="2" charset="-122"/>
              </a:rPr>
              <a:t>   default:    // should never be reached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	   break;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SimSun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261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/>
              <a:t>用户界面部件介绍</a:t>
            </a:r>
          </a:p>
        </p:txBody>
      </p:sp>
    </p:spTree>
    <p:extLst>
      <p:ext uri="{BB962C8B-B14F-4D97-AF65-F5344CB8AC3E}">
        <p14:creationId xmlns:p14="http://schemas.microsoft.com/office/powerpoint/2010/main" val="1884100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30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dirty="0"/>
              <a:t>部件的尺寸策略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434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尺寸策略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布局是在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布局管理器</a:t>
            </a:r>
            <a:r>
              <a:rPr lang="zh-CN" altLang="en-US" dirty="0">
                <a:ea typeface="SimSun" pitchFamily="2" charset="-122"/>
              </a:rPr>
              <a:t>和部件间进行协调的过程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布局管理器提供布局结构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水平布局和垂直布局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网格布局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表格布局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部件则提供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各个方向上的尺寸策略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marL="782638" lvl="1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最大和最小尺寸</a:t>
            </a:r>
            <a:endParaRPr lang="en-US" altLang="en-US" dirty="0">
              <a:solidFill>
                <a:srgbClr val="FF0000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6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尺寸的策略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7975" y="4767236"/>
            <a:ext cx="2479675" cy="180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75" y="1381125"/>
            <a:ext cx="2497138" cy="183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1187" y="4017962"/>
            <a:ext cx="6656464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 err="1">
                <a:solidFill>
                  <a:srgbClr val="000000"/>
                </a:solidFill>
              </a:rPr>
              <a:t>printerList</a:t>
            </a:r>
            <a:r>
              <a:rPr lang="en-US" altLang="zh-CN" sz="2000" dirty="0">
                <a:solidFill>
                  <a:srgbClr val="000000"/>
                </a:solidFill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</a:rPr>
              <a:t>setSizePolicy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QSizePolicy</a:t>
            </a:r>
            <a:r>
              <a:rPr lang="en-US" altLang="zh-CN" sz="2000" dirty="0">
                <a:solidFill>
                  <a:srgbClr val="000000"/>
                </a:solidFill>
              </a:rPr>
              <a:t>::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Expanding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</a:rPr>
              <a:t>QSizePolicy</a:t>
            </a:r>
            <a:r>
              <a:rPr lang="en-US" altLang="zh-CN" sz="2000" dirty="0">
                <a:solidFill>
                  <a:srgbClr val="000000"/>
                </a:solidFill>
              </a:rPr>
              <a:t>::Fixed)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05500" y="5021017"/>
            <a:ext cx="1962150" cy="488950"/>
          </a:xfrm>
          <a:prstGeom prst="roundRect">
            <a:avLst>
              <a:gd name="adj" fmla="val 29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46300" y="1641475"/>
            <a:ext cx="1609726" cy="490538"/>
          </a:xfrm>
          <a:prstGeom prst="roundRect">
            <a:avLst>
              <a:gd name="adj" fmla="val 29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174750" y="3568977"/>
            <a:ext cx="7969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</a:t>
            </a:r>
            <a:r>
              <a:rPr lang="zh-CN" altLang="en-US" sz="2000" dirty="0"/>
              <a:t>oid setSizePolicy(QSizePolicy::Policy horizontal, QSizePolicy::Policy vertical)</a:t>
            </a:r>
          </a:p>
        </p:txBody>
      </p:sp>
    </p:spTree>
    <p:extLst>
      <p:ext uri="{BB962C8B-B14F-4D97-AF65-F5344CB8AC3E}">
        <p14:creationId xmlns:p14="http://schemas.microsoft.com/office/powerpoint/2010/main" val="41110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尺寸的策略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每一个部件都有一个尺寸大小的示意（</a:t>
            </a:r>
            <a:r>
              <a:rPr lang="en-US" altLang="zh-CN" dirty="0">
                <a:ea typeface="SimSun" pitchFamily="2" charset="-122"/>
              </a:rPr>
              <a:t>hint</a:t>
            </a:r>
            <a:r>
              <a:rPr lang="zh-CN" altLang="en-US" dirty="0">
                <a:ea typeface="SimSun" pitchFamily="2" charset="-122"/>
              </a:rPr>
              <a:t>），给出水平和垂直方向上的尺寸的策略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Fixed</a:t>
            </a:r>
            <a:r>
              <a:rPr lang="en-US" altLang="zh-CN" dirty="0">
                <a:ea typeface="SimSun" pitchFamily="2" charset="-122"/>
              </a:rPr>
              <a:t> –</a:t>
            </a:r>
            <a:r>
              <a:rPr lang="zh-CN" altLang="en-US" dirty="0">
                <a:ea typeface="SimSun" pitchFamily="2" charset="-122"/>
              </a:rPr>
              <a:t>规定了</a:t>
            </a:r>
            <a:r>
              <a:rPr lang="en-US" altLang="zh-CN" dirty="0">
                <a:ea typeface="SimSun" pitchFamily="2" charset="-122"/>
              </a:rPr>
              <a:t>widget</a:t>
            </a:r>
            <a:r>
              <a:rPr lang="zh-CN" altLang="en-US" dirty="0">
                <a:ea typeface="SimSun" pitchFamily="2" charset="-122"/>
              </a:rPr>
              <a:t>的尺寸，固定大小（最严格）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Minimum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规定了可能的最小值，可增长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Maximum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规定可能的最大值，可缩小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Preferred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给出最佳值，但不是必须的，可增长可缩小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Expanding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同</a:t>
            </a:r>
            <a:r>
              <a:rPr lang="en-US" altLang="zh-CN" dirty="0">
                <a:ea typeface="SimSun" pitchFamily="2" charset="-122"/>
              </a:rPr>
              <a:t>preferred</a:t>
            </a:r>
            <a:r>
              <a:rPr lang="zh-CN" altLang="en-US" dirty="0">
                <a:ea typeface="SimSun" pitchFamily="2" charset="-122"/>
              </a:rPr>
              <a:t>，但希望增长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MinimumExpanding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同</a:t>
            </a:r>
            <a:r>
              <a:rPr lang="en-US" altLang="zh-CN" dirty="0">
                <a:ea typeface="SimSun" pitchFamily="2" charset="-122"/>
              </a:rPr>
              <a:t>minimum</a:t>
            </a:r>
            <a:r>
              <a:rPr lang="zh-CN" altLang="en-US" dirty="0">
                <a:ea typeface="SimSun" pitchFamily="2" charset="-122"/>
              </a:rPr>
              <a:t>，但希望增长</a:t>
            </a:r>
            <a:endParaRPr lang="en-US" altLang="ja-JP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Ignored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忽略规定尺寸， </a:t>
            </a:r>
            <a:r>
              <a:rPr lang="en-US" altLang="zh-CN" dirty="0">
                <a:ea typeface="SimSun" pitchFamily="2" charset="-122"/>
              </a:rPr>
              <a:t>widget</a:t>
            </a:r>
            <a:r>
              <a:rPr lang="zh-CN" altLang="en-US" dirty="0">
                <a:ea typeface="SimSun" pitchFamily="2" charset="-122"/>
              </a:rPr>
              <a:t>得到尽量大的空间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70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如果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>
                <a:ea typeface="SimSun" pitchFamily="2" charset="-122"/>
              </a:rPr>
              <a:t>2</a:t>
            </a:r>
            <a:r>
              <a:rPr lang="zh-CN" altLang="en-US" dirty="0">
                <a:ea typeface="SimSun" pitchFamily="2" charset="-122"/>
              </a:rPr>
              <a:t>个</a:t>
            </a:r>
            <a:r>
              <a:rPr lang="en-US" altLang="zh-CN" dirty="0">
                <a:ea typeface="SimSun" pitchFamily="2" charset="-122"/>
              </a:rPr>
              <a:t> preferred </a:t>
            </a:r>
            <a:r>
              <a:rPr lang="zh-CN" altLang="en-US" dirty="0">
                <a:ea typeface="SimSun" pitchFamily="2" charset="-122"/>
              </a:rPr>
              <a:t>相邻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>
                <a:ea typeface="SimSun" pitchFamily="2" charset="-122"/>
              </a:rPr>
              <a:t>1</a:t>
            </a:r>
            <a:r>
              <a:rPr lang="zh-CN" altLang="en-US" dirty="0">
                <a:ea typeface="SimSun" pitchFamily="2" charset="-122"/>
              </a:rPr>
              <a:t>个</a:t>
            </a:r>
            <a:r>
              <a:rPr lang="en-US" altLang="zh-CN" dirty="0">
                <a:ea typeface="SimSun" pitchFamily="2" charset="-122"/>
              </a:rPr>
              <a:t> preferred, 1</a:t>
            </a:r>
            <a:r>
              <a:rPr lang="zh-CN" altLang="en-US" dirty="0">
                <a:ea typeface="SimSun" pitchFamily="2" charset="-122"/>
              </a:rPr>
              <a:t>个</a:t>
            </a:r>
            <a:r>
              <a:rPr lang="en-US" altLang="zh-CN" dirty="0">
                <a:ea typeface="SimSun" pitchFamily="2" charset="-122"/>
              </a:rPr>
              <a:t> expanding</a:t>
            </a: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>
                <a:ea typeface="SimSun" pitchFamily="2" charset="-122"/>
              </a:rPr>
              <a:t>2</a:t>
            </a:r>
            <a:r>
              <a:rPr lang="zh-CN" altLang="en-US" dirty="0">
                <a:ea typeface="SimSun" pitchFamily="2" charset="-122"/>
              </a:rPr>
              <a:t>个</a:t>
            </a:r>
            <a:r>
              <a:rPr lang="en-US" altLang="zh-CN" dirty="0">
                <a:ea typeface="SimSun" pitchFamily="2" charset="-122"/>
              </a:rPr>
              <a:t> expanding </a:t>
            </a:r>
            <a:r>
              <a:rPr lang="zh-CN" altLang="en-US" dirty="0">
                <a:ea typeface="SimSun" pitchFamily="2" charset="-122"/>
              </a:rPr>
              <a:t>相邻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空间不足以放置</a:t>
            </a:r>
            <a:r>
              <a:rPr lang="en-US" altLang="zh-CN" dirty="0">
                <a:ea typeface="SimSun" pitchFamily="2" charset="-122"/>
              </a:rPr>
              <a:t>widget (fixed)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113" y="1713865"/>
            <a:ext cx="28067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8113" y="2802890"/>
            <a:ext cx="28067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8113" y="3741249"/>
            <a:ext cx="28067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8113" y="4921829"/>
            <a:ext cx="2806700" cy="596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935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关于尺寸的更多内容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8185150" cy="5106498"/>
          </a:xfrm>
        </p:spPr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可用最大和最小属性更好地控制所有部件的大小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ea typeface="SimSun" pitchFamily="2" charset="-122"/>
              </a:rPr>
              <a:t>maximumSize</a:t>
            </a:r>
            <a:r>
              <a:rPr lang="en-US" altLang="zh-CN" dirty="0">
                <a:ea typeface="SimSun" pitchFamily="2" charset="-122"/>
              </a:rPr>
              <a:t> –</a:t>
            </a:r>
            <a:r>
              <a:rPr lang="zh-CN" altLang="en-US" dirty="0">
                <a:ea typeface="SimSun" pitchFamily="2" charset="-122"/>
              </a:rPr>
              <a:t>最大可能尺寸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ea typeface="SimSun" pitchFamily="2" charset="-122"/>
              </a:rPr>
              <a:t>minimumSize</a:t>
            </a:r>
            <a:r>
              <a:rPr lang="en-US" altLang="zh-CN" dirty="0">
                <a:ea typeface="SimSun" pitchFamily="2" charset="-122"/>
              </a:rPr>
              <a:t> –</a:t>
            </a:r>
            <a:r>
              <a:rPr lang="zh-CN" altLang="en-US" dirty="0">
                <a:ea typeface="SimSun" pitchFamily="2" charset="-122"/>
              </a:rPr>
              <a:t>最小可能尺寸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58887" y="4489719"/>
            <a:ext cx="5057813" cy="739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2000" dirty="0" err="1">
                <a:solidFill>
                  <a:srgbClr val="000000"/>
                </a:solidFill>
              </a:rPr>
              <a:t>ui</a:t>
            </a:r>
            <a:r>
              <a:rPr lang="en-US" altLang="zh-CN" sz="2000" dirty="0">
                <a:solidFill>
                  <a:srgbClr val="000000"/>
                </a:solidFill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</a:rPr>
              <a:t>pushButton</a:t>
            </a:r>
            <a:r>
              <a:rPr lang="en-US" altLang="zh-CN" sz="2000" dirty="0">
                <a:solidFill>
                  <a:srgbClr val="000000"/>
                </a:solidFill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</a:rPr>
              <a:t>setMinimumSize</a:t>
            </a:r>
            <a:r>
              <a:rPr lang="en-US" altLang="zh-CN" sz="2000" dirty="0">
                <a:solidFill>
                  <a:srgbClr val="000000"/>
                </a:solidFill>
              </a:rPr>
              <a:t>(100, 150);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2000" dirty="0" err="1">
                <a:solidFill>
                  <a:srgbClr val="000000"/>
                </a:solidFill>
              </a:rPr>
              <a:t>ui</a:t>
            </a:r>
            <a:r>
              <a:rPr lang="en-US" altLang="zh-CN" sz="2000" dirty="0">
                <a:solidFill>
                  <a:srgbClr val="000000"/>
                </a:solidFill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</a:rPr>
              <a:t>pushButton</a:t>
            </a:r>
            <a:r>
              <a:rPr lang="en-US" altLang="zh-CN" sz="2000" dirty="0">
                <a:solidFill>
                  <a:srgbClr val="000000"/>
                </a:solidFill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</a:rPr>
              <a:t>setMaximumHeight</a:t>
            </a:r>
            <a:r>
              <a:rPr lang="en-US" altLang="zh-CN" sz="2000" dirty="0">
                <a:solidFill>
                  <a:srgbClr val="000000"/>
                </a:solidFill>
              </a:rPr>
              <a:t>(250);</a:t>
            </a:r>
          </a:p>
        </p:txBody>
      </p:sp>
      <p:sp>
        <p:nvSpPr>
          <p:cNvPr id="5" name="Freeform 5"/>
          <p:cNvSpPr>
            <a:spLocks noChangeArrowheads="1"/>
          </p:cNvSpPr>
          <p:nvPr/>
        </p:nvSpPr>
        <p:spPr bwMode="auto">
          <a:xfrm>
            <a:off x="1403350" y="4411663"/>
            <a:ext cx="6059488" cy="817562"/>
          </a:xfrm>
          <a:custGeom>
            <a:avLst/>
            <a:gdLst>
              <a:gd name="T0" fmla="*/ 2147483647 w 14032"/>
              <a:gd name="T1" fmla="*/ 2147483647 h 2503"/>
              <a:gd name="T2" fmla="*/ 2147483647 w 14032"/>
              <a:gd name="T3" fmla="*/ 2147483647 h 2503"/>
              <a:gd name="T4" fmla="*/ 2147483647 w 14032"/>
              <a:gd name="T5" fmla="*/ 2147483647 h 2503"/>
              <a:gd name="T6" fmla="*/ 2147483647 w 14032"/>
              <a:gd name="T7" fmla="*/ 2147483647 h 2503"/>
              <a:gd name="T8" fmla="*/ 2147483647 w 14032"/>
              <a:gd name="T9" fmla="*/ 2147483647 h 2503"/>
              <a:gd name="T10" fmla="*/ 2147483647 w 14032"/>
              <a:gd name="T11" fmla="*/ 2147483647 h 2503"/>
              <a:gd name="T12" fmla="*/ 2147483647 w 14032"/>
              <a:gd name="T13" fmla="*/ 2147483647 h 2503"/>
              <a:gd name="T14" fmla="*/ 2147483647 w 14032"/>
              <a:gd name="T15" fmla="*/ 2147483647 h 2503"/>
              <a:gd name="T16" fmla="*/ 2147483647 w 14032"/>
              <a:gd name="T17" fmla="*/ 2147483647 h 2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032"/>
              <a:gd name="T28" fmla="*/ 0 h 2503"/>
              <a:gd name="T29" fmla="*/ 14032 w 14032"/>
              <a:gd name="T30" fmla="*/ 2503 h 2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032" h="2503">
                <a:moveTo>
                  <a:pt x="717" y="3"/>
                </a:moveTo>
                <a:cubicBezTo>
                  <a:pt x="717" y="3"/>
                  <a:pt x="11471" y="4"/>
                  <a:pt x="14029" y="5"/>
                </a:cubicBezTo>
                <a:cubicBezTo>
                  <a:pt x="14029" y="188"/>
                  <a:pt x="14029" y="1746"/>
                  <a:pt x="14029" y="1929"/>
                </a:cubicBezTo>
                <a:cubicBezTo>
                  <a:pt x="14014" y="2096"/>
                  <a:pt x="14031" y="2175"/>
                  <a:pt x="13896" y="2301"/>
                </a:cubicBezTo>
                <a:cubicBezTo>
                  <a:pt x="13701" y="2484"/>
                  <a:pt x="13511" y="2478"/>
                  <a:pt x="13275" y="2502"/>
                </a:cubicBezTo>
                <a:cubicBezTo>
                  <a:pt x="13028" y="2496"/>
                  <a:pt x="4445" y="2496"/>
                  <a:pt x="30" y="2493"/>
                </a:cubicBezTo>
                <a:cubicBezTo>
                  <a:pt x="27" y="2125"/>
                  <a:pt x="32" y="508"/>
                  <a:pt x="32" y="469"/>
                </a:cubicBezTo>
                <a:cubicBezTo>
                  <a:pt x="35" y="430"/>
                  <a:pt x="0" y="301"/>
                  <a:pt x="193" y="138"/>
                </a:cubicBezTo>
                <a:cubicBezTo>
                  <a:pt x="385" y="0"/>
                  <a:pt x="527" y="0"/>
                  <a:pt x="717" y="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87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36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 err="1"/>
              <a:t>Qt</a:t>
            </a:r>
            <a:r>
              <a:rPr lang="zh-CN" altLang="en-US" sz="4000" dirty="0"/>
              <a:t> </a:t>
            </a:r>
            <a:r>
              <a:rPr lang="en-US" altLang="zh-CN" sz="4000" dirty="0"/>
              <a:t>Designer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383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Qt</a:t>
            </a:r>
            <a:r>
              <a:rPr lang="en-US" altLang="zh-CN" b="1" dirty="0"/>
              <a:t> Designer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应用程序除了使用手工编写代码的方式外，还可以用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Desinger</a:t>
            </a:r>
            <a:r>
              <a:rPr lang="zh-CN" altLang="en-US" dirty="0">
                <a:ea typeface="SimSun" pitchFamily="2" charset="-122"/>
              </a:rPr>
              <a:t>来完成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Qt</a:t>
            </a:r>
            <a:r>
              <a:rPr lang="en-US" altLang="zh-CN" dirty="0">
                <a:ea typeface="SimSun" pitchFamily="2" charset="-122"/>
              </a:rPr>
              <a:t> Designer</a:t>
            </a:r>
            <a:r>
              <a:rPr lang="zh-CN" altLang="en-US" dirty="0">
                <a:ea typeface="SimSun" pitchFamily="2" charset="-122"/>
              </a:rPr>
              <a:t>曾是一个独立的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桌面工具，现在集成于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en-US" altLang="zh-CN" dirty="0">
                <a:ea typeface="SimSun" pitchFamily="2" charset="-122"/>
              </a:rPr>
              <a:t> Creator</a:t>
            </a:r>
            <a:r>
              <a:rPr lang="zh-CN" altLang="en-US" dirty="0">
                <a:ea typeface="SimSun" pitchFamily="2" charset="-122"/>
              </a:rPr>
              <a:t>中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只需要拖动相应的控件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输出为</a:t>
            </a:r>
            <a:r>
              <a:rPr lang="en-US" altLang="zh-CN" dirty="0">
                <a:ea typeface="SimSun" pitchFamily="2" charset="-122"/>
              </a:rPr>
              <a:t>.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zh-CN" altLang="en-US" dirty="0">
                <a:ea typeface="SimSun" pitchFamily="2" charset="-122"/>
              </a:rPr>
              <a:t>文件，内容其实就是</a:t>
            </a:r>
            <a:r>
              <a:rPr lang="en-US" altLang="zh-CN" dirty="0">
                <a:ea typeface="SimSun" pitchFamily="2" charset="-122"/>
              </a:rPr>
              <a:t>XML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Uic</a:t>
            </a:r>
            <a:r>
              <a:rPr lang="zh-CN" altLang="en-US" dirty="0">
                <a:ea typeface="SimSun" pitchFamily="2" charset="-122"/>
              </a:rPr>
              <a:t>编译器把</a:t>
            </a:r>
            <a:r>
              <a:rPr lang="en-US" altLang="zh-CN" dirty="0">
                <a:ea typeface="SimSun" pitchFamily="2" charset="-122"/>
              </a:rPr>
              <a:t>.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文件转换成</a:t>
            </a:r>
            <a:r>
              <a:rPr lang="en-US" altLang="zh-CN" dirty="0">
                <a:ea typeface="SimSun" pitchFamily="2" charset="-122"/>
              </a:rPr>
              <a:t>.h</a:t>
            </a:r>
            <a:r>
              <a:rPr lang="zh-CN" altLang="en-US" dirty="0">
                <a:ea typeface="SimSun" pitchFamily="2" charset="-122"/>
              </a:rPr>
              <a:t>文件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myproject.ui</a:t>
            </a:r>
            <a:r>
              <a:rPr lang="en-US" altLang="zh-CN" dirty="0">
                <a:ea typeface="SimSun" pitchFamily="2" charset="-122"/>
              </a:rPr>
              <a:t> -&gt; </a:t>
            </a:r>
            <a:r>
              <a:rPr lang="en-US" altLang="zh-CN" dirty="0" err="1">
                <a:ea typeface="SimSun" pitchFamily="2" charset="-122"/>
              </a:rPr>
              <a:t>ui_myproject.h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307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设计器介绍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815975" y="1893888"/>
            <a:ext cx="1470025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sources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*.cpp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694488" y="1893888"/>
            <a:ext cx="1468437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executables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756025" y="1893888"/>
            <a:ext cx="1468438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object files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*.o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15975" y="3200400"/>
            <a:ext cx="1470025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headers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*.h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56025" y="3200400"/>
            <a:ext cx="1468438" cy="654050"/>
          </a:xfrm>
          <a:prstGeom prst="roundRect">
            <a:avLst>
              <a:gd name="adj" fmla="val 24889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generated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moc_*.cpp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5975" y="4506912"/>
            <a:ext cx="1470025" cy="797915"/>
          </a:xfrm>
          <a:prstGeom prst="roundRect">
            <a:avLst>
              <a:gd name="adj" fmla="val 24889"/>
            </a:avLst>
          </a:prstGeom>
          <a:solidFill>
            <a:schemeClr val="accent2">
              <a:lumMod val="20000"/>
              <a:lumOff val="80000"/>
            </a:schemeClr>
          </a:solidFill>
          <a:ln w="216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91436" tIns="65017" rIns="91436" bIns="50616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user interfaces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*.ui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568450" y="1893888"/>
            <a:ext cx="5124450" cy="1631950"/>
            <a:chOff x="1089" y="1315"/>
            <a:chExt cx="3559" cy="113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089" y="1315"/>
              <a:ext cx="3559" cy="1133"/>
              <a:chOff x="1089" y="1315"/>
              <a:chExt cx="3559" cy="1133"/>
            </a:xfrm>
          </p:grpSpPr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1089" y="1767"/>
                <a:ext cx="1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628" y="1542"/>
                <a:ext cx="10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106" y="1891"/>
                <a:ext cx="640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includes</a:t>
                </a: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1701" y="1315"/>
                <a:ext cx="794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compiles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3855" y="1315"/>
                <a:ext cx="680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links</a:t>
                </a: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587" y="2449"/>
                <a:ext cx="10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129" y="1891"/>
                <a:ext cx="839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compiles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1814" y="2222"/>
                <a:ext cx="680" cy="22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mocs</a:t>
                </a:r>
              </a:p>
            </p:txBody>
          </p:sp>
        </p:grp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587" y="1542"/>
              <a:ext cx="10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3129" y="1767"/>
              <a:ext cx="1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2963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设计器介绍</a:t>
            </a:r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H="1" flipV="1">
            <a:off x="2284413" y="3622675"/>
            <a:ext cx="1962150" cy="884238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 flipV="1">
            <a:off x="2284413" y="2381250"/>
            <a:ext cx="655637" cy="722313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15975" y="1893888"/>
            <a:ext cx="1470025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sources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*.cpp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694488" y="1893888"/>
            <a:ext cx="1468437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executables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56025" y="1893888"/>
            <a:ext cx="1468438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object files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*.o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5975" y="3200400"/>
            <a:ext cx="1470025" cy="654050"/>
          </a:xfrm>
          <a:prstGeom prst="roundRect">
            <a:avLst>
              <a:gd name="adj" fmla="val 24889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headers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*.h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795463" y="2709863"/>
            <a:ext cx="490537" cy="327025"/>
          </a:xfrm>
          <a:prstGeom prst="roundRect">
            <a:avLst>
              <a:gd name="adj" fmla="val 440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756025" y="3200400"/>
            <a:ext cx="1468438" cy="654050"/>
          </a:xfrm>
          <a:prstGeom prst="roundRect">
            <a:avLst>
              <a:gd name="adj" fmla="val 24889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generated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moc_*.cpp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756025" y="4506913"/>
            <a:ext cx="1468438" cy="652462"/>
          </a:xfrm>
          <a:prstGeom prst="roundRect">
            <a:avLst>
              <a:gd name="adj" fmla="val 24889"/>
            </a:avLst>
          </a:prstGeom>
          <a:solidFill>
            <a:schemeClr val="accent6">
              <a:lumMod val="20000"/>
              <a:lumOff val="80000"/>
            </a:schemeClr>
          </a:solidFill>
          <a:ln w="216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91436" tIns="65017" rIns="91436" bIns="50616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generated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ui_*.h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815182" y="4441497"/>
            <a:ext cx="1470025" cy="797253"/>
          </a:xfrm>
          <a:prstGeom prst="roundRect">
            <a:avLst>
              <a:gd name="adj" fmla="val 24889"/>
            </a:avLst>
          </a:prstGeom>
          <a:solidFill>
            <a:schemeClr val="accent2">
              <a:lumMod val="20000"/>
              <a:lumOff val="80000"/>
            </a:schemeClr>
          </a:solidFill>
          <a:ln w="216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91436" tIns="65017" rIns="91436" bIns="50616" anchor="ctr" anchorCtr="1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user interfaces</a:t>
            </a:r>
          </a:p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*.ui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568450" y="1893888"/>
            <a:ext cx="5124450" cy="1631950"/>
            <a:chOff x="1089" y="1315"/>
            <a:chExt cx="3559" cy="1133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089" y="1315"/>
              <a:ext cx="3559" cy="1133"/>
              <a:chOff x="1089" y="1315"/>
              <a:chExt cx="3559" cy="1133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flipV="1">
                <a:off x="1089" y="1767"/>
                <a:ext cx="1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3628" y="1542"/>
                <a:ext cx="10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891"/>
                <a:ext cx="640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includes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1701" y="1315"/>
                <a:ext cx="794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compiles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3855" y="1315"/>
                <a:ext cx="680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links</a:t>
                </a: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587" y="2449"/>
                <a:ext cx="10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3129" y="1891"/>
                <a:ext cx="839" cy="21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compiles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814" y="2222"/>
                <a:ext cx="680" cy="22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60876" rIns="90000" bIns="45000"/>
              <a:lstStyle/>
              <a:p>
                <a:pPr>
                  <a:tabLst>
                    <a:tab pos="655638" algn="l"/>
                  </a:tabLst>
                </a:pPr>
                <a:r>
                  <a:rPr lang="en-US" altLang="zh-CN">
                    <a:solidFill>
                      <a:srgbClr val="000000"/>
                    </a:solidFill>
                  </a:rPr>
                  <a:t>mocs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1587" y="1542"/>
              <a:ext cx="10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3129" y="1767"/>
              <a:ext cx="1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286000" y="4833938"/>
            <a:ext cx="1468438" cy="0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363913" y="3592513"/>
            <a:ext cx="881062" cy="914400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709863" y="4506913"/>
            <a:ext cx="490537" cy="312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r>
              <a:rPr lang="en-US" altLang="zh-CN">
                <a:solidFill>
                  <a:srgbClr val="000000"/>
                </a:solidFill>
              </a:rPr>
              <a:t>uic</a:t>
            </a:r>
          </a:p>
        </p:txBody>
      </p:sp>
    </p:spTree>
    <p:extLst>
      <p:ext uri="{BB962C8B-B14F-4D97-AF65-F5344CB8AC3E}">
        <p14:creationId xmlns:p14="http://schemas.microsoft.com/office/powerpoint/2010/main" val="11604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用户界面部件介绍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lnSpc>
                <a:spcPct val="83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用户界面由一个个部件（</a:t>
            </a:r>
            <a:r>
              <a:rPr lang="en-US" altLang="zh-CN" dirty="0">
                <a:ea typeface="SimSun" pitchFamily="2" charset="-122"/>
              </a:rPr>
              <a:t>widget</a:t>
            </a:r>
            <a:r>
              <a:rPr lang="zh-CN" altLang="en-US" dirty="0">
                <a:ea typeface="SimSun" pitchFamily="2" charset="-122"/>
              </a:rPr>
              <a:t>）构成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63372" y="2269529"/>
            <a:ext cx="1303477" cy="670520"/>
            <a:chOff x="2363372" y="2269529"/>
            <a:chExt cx="1303477" cy="67052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3372" y="2269529"/>
              <a:ext cx="576405" cy="318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699305" y="2547540"/>
              <a:ext cx="967544" cy="3925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 dirty="0" err="1">
                  <a:solidFill>
                    <a:srgbClr val="66B036"/>
                  </a:solidFill>
                  <a:latin typeface="DejaVu Sans Mono" pitchFamily="49" charset="0"/>
                </a:rPr>
                <a:t>QLabel</a:t>
              </a:r>
              <a:endParaRPr lang="en-US" altLang="zh-CN" sz="1600" dirty="0">
                <a:solidFill>
                  <a:srgbClr val="66B036"/>
                </a:solidFill>
                <a:latin typeface="DejaVu Sans Mono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32297" y="3678361"/>
            <a:ext cx="2023728" cy="974912"/>
            <a:chOff x="1071164" y="3155697"/>
            <a:chExt cx="2023728" cy="974912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1164" y="3155697"/>
              <a:ext cx="1048325" cy="5560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24792" y="3711747"/>
              <a:ext cx="1670100" cy="4188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  <a:tab pos="1312863" algn="l"/>
                </a:tabLst>
              </a:pPr>
              <a:r>
                <a:rPr lang="en-US" altLang="zh-CN" sz="1600" dirty="0" err="1">
                  <a:solidFill>
                    <a:schemeClr val="accent5">
                      <a:lumMod val="75000"/>
                    </a:schemeClr>
                  </a:solidFill>
                  <a:latin typeface="DejaVu Sans Mono" pitchFamily="49" charset="0"/>
                </a:rPr>
                <a:t>QPushButton</a:t>
              </a:r>
              <a:endParaRPr lang="en-US" altLang="zh-CN" sz="1600" dirty="0">
                <a:solidFill>
                  <a:schemeClr val="accent5">
                    <a:lumMod val="75000"/>
                  </a:schemeClr>
                </a:solidFill>
                <a:latin typeface="DejaVu Sans Mono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56025" y="2940050"/>
            <a:ext cx="1517517" cy="537424"/>
            <a:chOff x="3756025" y="2940050"/>
            <a:chExt cx="1517517" cy="537424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56025" y="2940050"/>
              <a:ext cx="1517517" cy="32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01497" y="3182756"/>
              <a:ext cx="1159453" cy="2947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>
                  <a:solidFill>
                    <a:srgbClr val="66B036"/>
                  </a:solidFill>
                  <a:latin typeface="DejaVu Sans Mono" pitchFamily="49" charset="0"/>
                </a:rPr>
                <a:t>QLineEdit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74321" y="4022775"/>
            <a:ext cx="1713327" cy="612162"/>
            <a:chOff x="4343599" y="3640955"/>
            <a:chExt cx="1713327" cy="612162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8948" y="3640955"/>
              <a:ext cx="862631" cy="3399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343599" y="3957616"/>
              <a:ext cx="1713327" cy="2955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  <a:tab pos="1312863" algn="l"/>
                </a:tabLst>
              </a:pPr>
              <a:r>
                <a:rPr lang="en-US" altLang="zh-CN" sz="1500" dirty="0" err="1">
                  <a:solidFill>
                    <a:srgbClr val="66B036"/>
                  </a:solidFill>
                  <a:latin typeface="DejaVu Sans Mono" pitchFamily="49" charset="0"/>
                </a:rPr>
                <a:t>QDoubleSpinBox</a:t>
              </a:r>
              <a:endParaRPr lang="en-US" altLang="zh-CN" sz="1500" dirty="0">
                <a:solidFill>
                  <a:srgbClr val="66B036"/>
                </a:solidFill>
                <a:latin typeface="DejaVu Sans Mono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57316" y="2505902"/>
            <a:ext cx="2239368" cy="565610"/>
            <a:chOff x="5957316" y="2505902"/>
            <a:chExt cx="2239368" cy="56561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7316" y="2505902"/>
              <a:ext cx="2239368" cy="2709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442072" y="2776873"/>
              <a:ext cx="1269856" cy="2946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600" dirty="0" err="1">
                  <a:solidFill>
                    <a:srgbClr val="66B036"/>
                  </a:solidFill>
                  <a:latin typeface="DejaVu Sans Mono" pitchFamily="49" charset="0"/>
                </a:rPr>
                <a:t>QScrollBar</a:t>
              </a:r>
              <a:endParaRPr lang="en-US" altLang="zh-CN" sz="1600" dirty="0">
                <a:solidFill>
                  <a:srgbClr val="66B036"/>
                </a:solidFill>
                <a:latin typeface="DejaVu Sans Mono" pitchFamily="49" charset="0"/>
              </a:endParaRPr>
            </a:p>
          </p:txBody>
        </p:sp>
      </p:grpSp>
      <p:pic>
        <p:nvPicPr>
          <p:cNvPr id="1026" name="Picture 2" descr="Image result for QRadioButt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2683" r="17403" b="14738"/>
          <a:stretch/>
        </p:blipFill>
        <p:spPr bwMode="auto">
          <a:xfrm>
            <a:off x="1112363" y="5382706"/>
            <a:ext cx="1951348" cy="3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7346" y="5999403"/>
            <a:ext cx="1665841" cy="33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</a:tabLst>
            </a:pPr>
            <a:r>
              <a:rPr lang="en-US" altLang="zh-CN" sz="1600" dirty="0" err="1">
                <a:solidFill>
                  <a:srgbClr val="66B036"/>
                </a:solidFill>
                <a:latin typeface="DejaVu Sans Mono" pitchFamily="49" charset="0"/>
                <a:hlinkClick r:id="rId9"/>
              </a:rPr>
              <a:t>QRadioButton</a:t>
            </a:r>
            <a:endParaRPr lang="zh-CN" altLang="en-US" sz="1600" dirty="0">
              <a:solidFill>
                <a:srgbClr val="66B036"/>
              </a:solidFill>
              <a:latin typeface="DejaVu Sans Mono" pitchFamily="49" charset="0"/>
            </a:endParaRPr>
          </a:p>
        </p:txBody>
      </p:sp>
      <p:pic>
        <p:nvPicPr>
          <p:cNvPr id="1028" name="Picture 4" descr="Image result for QCheckBox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7" t="32098" r="36203" b="38661"/>
          <a:stretch/>
        </p:blipFill>
        <p:spPr bwMode="auto">
          <a:xfrm>
            <a:off x="3877907" y="5379312"/>
            <a:ext cx="1206631" cy="49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56025" y="5933336"/>
            <a:ext cx="1295547" cy="33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</a:tabLst>
            </a:pP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DejaVu Sans Mono" pitchFamily="49" charset="0"/>
                <a:hlinkClick r:id="rId11"/>
              </a:rPr>
              <a:t>QCheckBox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DejaVu Sans Mono" pitchFamily="49" charset="0"/>
            </a:endParaRPr>
          </a:p>
        </p:txBody>
      </p:sp>
      <p:pic>
        <p:nvPicPr>
          <p:cNvPr id="1030" name="Picture 6" descr="Image result for QToolButt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14148" r="36893" b="42224"/>
          <a:stretch/>
        </p:blipFill>
        <p:spPr bwMode="auto">
          <a:xfrm>
            <a:off x="5799670" y="5128180"/>
            <a:ext cx="1715678" cy="102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9670" y="6181832"/>
            <a:ext cx="1542410" cy="33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</a:tabLst>
            </a:pP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DejaVu Sans Mono" pitchFamily="49" charset="0"/>
                <a:hlinkClick r:id="rId13"/>
              </a:rPr>
              <a:t>QToolButton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  <a:latin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43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使用代码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86075" y="1238250"/>
            <a:ext cx="3414713" cy="456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r>
              <a:rPr lang="en-US" altLang="zh-CN" sz="1600" dirty="0"/>
              <a:t>#</a:t>
            </a:r>
            <a:r>
              <a:rPr lang="en-US" altLang="zh-CN" sz="1600" dirty="0" err="1"/>
              <a:t>ifndef</a:t>
            </a:r>
            <a:r>
              <a:rPr lang="en-US" altLang="zh-CN" sz="1600" dirty="0"/>
              <a:t> QTTEST_H</a:t>
            </a:r>
          </a:p>
          <a:p>
            <a:r>
              <a:rPr lang="en-US" altLang="zh-CN" sz="1600" dirty="0"/>
              <a:t>#define QTTEST_H</a:t>
            </a:r>
          </a:p>
          <a:p>
            <a:endParaRPr lang="zh-CN" altLang="en-US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QtWidgets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ui_qttest.h</a:t>
            </a:r>
            <a:r>
              <a:rPr lang="en-US" altLang="zh-CN" sz="1600" dirty="0"/>
              <a:t>"</a:t>
            </a:r>
          </a:p>
          <a:p>
            <a:endParaRPr lang="zh-CN" altLang="en-US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QtTest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QMainWindow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Q_OBJECT</a:t>
            </a:r>
          </a:p>
          <a:p>
            <a:endParaRPr lang="zh-CN" altLang="en-US" sz="1600" dirty="0"/>
          </a:p>
          <a:p>
            <a:r>
              <a:rPr lang="en-US" altLang="zh-CN" sz="1600" dirty="0"/>
              <a:t>public:</a:t>
            </a:r>
          </a:p>
          <a:p>
            <a:r>
              <a:rPr lang="en-US" altLang="zh-CN" sz="1600" dirty="0" err="1"/>
              <a:t>QtTest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</a:p>
          <a:p>
            <a:r>
              <a:rPr lang="en-US" altLang="zh-CN" sz="1600" dirty="0"/>
              <a:t>~</a:t>
            </a:r>
            <a:r>
              <a:rPr lang="en-US" altLang="zh-CN" sz="1600" dirty="0" err="1"/>
              <a:t>QtTest</a:t>
            </a:r>
            <a:r>
              <a:rPr lang="en-US" altLang="zh-CN" sz="1600" dirty="0"/>
              <a:t>();</a:t>
            </a:r>
          </a:p>
          <a:p>
            <a:endParaRPr lang="zh-CN" altLang="en-US" sz="1600" dirty="0"/>
          </a:p>
          <a:p>
            <a:r>
              <a:rPr lang="en-US" altLang="zh-CN" sz="1600" dirty="0"/>
              <a:t>private:</a:t>
            </a:r>
          </a:p>
          <a:p>
            <a:r>
              <a:rPr lang="en-US" altLang="zh-CN" sz="1600" dirty="0" err="1"/>
              <a:t>Ui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QtTestClass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};</a:t>
            </a:r>
          </a:p>
          <a:p>
            <a:endParaRPr lang="zh-CN" altLang="en-US" sz="1600" dirty="0"/>
          </a:p>
          <a:p>
            <a:r>
              <a:rPr lang="en-US" altLang="zh-CN" sz="1600" dirty="0"/>
              <a:t>#</a:t>
            </a:r>
            <a:r>
              <a:rPr lang="en-US" altLang="zh-CN" sz="1600" dirty="0" err="1"/>
              <a:t>endif</a:t>
            </a:r>
            <a:r>
              <a:rPr lang="en-US" altLang="zh-CN" sz="1600" dirty="0"/>
              <a:t> // QTTEST_H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 flipH="1" flipV="1">
            <a:off x="2563813" y="1967757"/>
            <a:ext cx="161925" cy="654050"/>
          </a:xfrm>
          <a:prstGeom prst="rightBrace">
            <a:avLst>
              <a:gd name="adj1" fmla="val 3366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7204075" y="3760816"/>
            <a:ext cx="187937" cy="824103"/>
          </a:xfrm>
          <a:prstGeom prst="rightBrace">
            <a:avLst>
              <a:gd name="adj1" fmla="val 10089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 flipH="1" flipV="1">
            <a:off x="2563813" y="4971424"/>
            <a:ext cx="161925" cy="488950"/>
          </a:xfrm>
          <a:prstGeom prst="rightBrace">
            <a:avLst>
              <a:gd name="adj1" fmla="val 251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 sz="2000" b="1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7025" y="2032844"/>
            <a:ext cx="2238375" cy="54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 algn="r">
              <a:tabLst>
                <a:tab pos="655638" algn="l"/>
                <a:tab pos="1312863" algn="l"/>
                <a:tab pos="19685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包含</a:t>
            </a:r>
            <a:r>
              <a:rPr lang="en-US" altLang="zh-CN" dirty="0" err="1">
                <a:solidFill>
                  <a:srgbClr val="FF0000"/>
                </a:solidFill>
              </a:rPr>
              <a:t>uic</a:t>
            </a:r>
            <a:r>
              <a:rPr lang="zh-CN" altLang="en-US" dirty="0">
                <a:solidFill>
                  <a:srgbClr val="FF0000"/>
                </a:solidFill>
              </a:rPr>
              <a:t>编译器</a:t>
            </a:r>
            <a:endParaRPr lang="en-US" altLang="zh-CN" dirty="0">
              <a:solidFill>
                <a:srgbClr val="FF0000"/>
              </a:solidFill>
            </a:endParaRPr>
          </a:p>
          <a:p>
            <a:pPr algn="r">
              <a:tabLst>
                <a:tab pos="655638" algn="l"/>
                <a:tab pos="1312863" algn="l"/>
                <a:tab pos="19685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生成的</a:t>
            </a:r>
            <a:r>
              <a:rPr lang="en-US" altLang="zh-CN" dirty="0">
                <a:solidFill>
                  <a:srgbClr val="FF0000"/>
                </a:solidFill>
              </a:rPr>
              <a:t>.h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8313" y="4939674"/>
            <a:ext cx="2111375" cy="54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 algn="r">
              <a:tabLst>
                <a:tab pos="655638" algn="l"/>
                <a:tab pos="1312863" algn="l"/>
                <a:tab pos="19685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QtTestClass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algn="r">
              <a:tabLst>
                <a:tab pos="655638" algn="l"/>
                <a:tab pos="1312863" algn="l"/>
                <a:tab pos="19685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类指针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pPr algn="r">
              <a:tabLst>
                <a:tab pos="655638" algn="l"/>
                <a:tab pos="1312863" algn="l"/>
                <a:tab pos="19685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指向所有部件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50125" y="3511768"/>
            <a:ext cx="1793875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5638" algn="l"/>
                <a:tab pos="1312863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基本上是一个标准的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QWidget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派生类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2768600" y="1196975"/>
            <a:ext cx="4106863" cy="5256213"/>
          </a:xfrm>
          <a:custGeom>
            <a:avLst/>
            <a:gdLst>
              <a:gd name="T0" fmla="*/ 2147483647 w 11024"/>
              <a:gd name="T1" fmla="*/ 2147483647 h 13511"/>
              <a:gd name="T2" fmla="*/ 2147483647 w 11024"/>
              <a:gd name="T3" fmla="*/ 2147483647 h 13511"/>
              <a:gd name="T4" fmla="*/ 2147483647 w 11024"/>
              <a:gd name="T5" fmla="*/ 2147483647 h 13511"/>
              <a:gd name="T6" fmla="*/ 2147483647 w 11024"/>
              <a:gd name="T7" fmla="*/ 2147483647 h 13511"/>
              <a:gd name="T8" fmla="*/ 2147483647 w 11024"/>
              <a:gd name="T9" fmla="*/ 2147483647 h 13511"/>
              <a:gd name="T10" fmla="*/ 2147483647 w 11024"/>
              <a:gd name="T11" fmla="*/ 2147483647 h 13511"/>
              <a:gd name="T12" fmla="*/ 2147483647 w 11024"/>
              <a:gd name="T13" fmla="*/ 2147483647 h 13511"/>
              <a:gd name="T14" fmla="*/ 2147483647 w 11024"/>
              <a:gd name="T15" fmla="*/ 2147483647 h 13511"/>
              <a:gd name="T16" fmla="*/ 2147483647 w 11024"/>
              <a:gd name="T17" fmla="*/ 2147483647 h 135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24"/>
              <a:gd name="T28" fmla="*/ 0 h 13511"/>
              <a:gd name="T29" fmla="*/ 11024 w 11024"/>
              <a:gd name="T30" fmla="*/ 13511 h 135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24" h="13511">
                <a:moveTo>
                  <a:pt x="562" y="13"/>
                </a:moveTo>
                <a:cubicBezTo>
                  <a:pt x="562" y="13"/>
                  <a:pt x="9012" y="20"/>
                  <a:pt x="11022" y="27"/>
                </a:cubicBezTo>
                <a:cubicBezTo>
                  <a:pt x="11022" y="1012"/>
                  <a:pt x="11022" y="9425"/>
                  <a:pt x="11022" y="10415"/>
                </a:cubicBezTo>
                <a:cubicBezTo>
                  <a:pt x="11010" y="11315"/>
                  <a:pt x="11023" y="11742"/>
                  <a:pt x="10918" y="12426"/>
                </a:cubicBezTo>
                <a:cubicBezTo>
                  <a:pt x="10764" y="13412"/>
                  <a:pt x="10615" y="13381"/>
                  <a:pt x="10429" y="13510"/>
                </a:cubicBezTo>
                <a:cubicBezTo>
                  <a:pt x="10236" y="13479"/>
                  <a:pt x="3492" y="13477"/>
                  <a:pt x="23" y="13459"/>
                </a:cubicBezTo>
                <a:cubicBezTo>
                  <a:pt x="20" y="11475"/>
                  <a:pt x="24" y="2740"/>
                  <a:pt x="24" y="2533"/>
                </a:cubicBezTo>
                <a:cubicBezTo>
                  <a:pt x="26" y="2320"/>
                  <a:pt x="0" y="1622"/>
                  <a:pt x="151" y="742"/>
                </a:cubicBezTo>
                <a:cubicBezTo>
                  <a:pt x="302" y="0"/>
                  <a:pt x="413" y="0"/>
                  <a:pt x="562" y="13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使用代码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11438" y="1795463"/>
            <a:ext cx="3813175" cy="311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476" rIns="81639" bIns="40820"/>
          <a:lstStyle/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qttest.h</a:t>
            </a:r>
            <a:r>
              <a:rPr lang="en-US" altLang="zh-CN" sz="1600" dirty="0"/>
              <a:t>"</a:t>
            </a:r>
          </a:p>
          <a:p>
            <a:endParaRPr lang="zh-CN" altLang="en-US" sz="1600" dirty="0"/>
          </a:p>
          <a:p>
            <a:r>
              <a:rPr lang="en-US" altLang="zh-CN" sz="1600" dirty="0" err="1"/>
              <a:t>QtTest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QtTest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</a:p>
          <a:p>
            <a:r>
              <a:rPr lang="en-US" altLang="zh-CN" sz="1600" dirty="0"/>
              <a:t>: 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(parent)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ui.setupUi</a:t>
            </a:r>
            <a:r>
              <a:rPr lang="en-US" altLang="zh-CN" sz="1600" dirty="0"/>
              <a:t>(this);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  <a:p>
            <a:r>
              <a:rPr lang="en-US" altLang="zh-CN" sz="1600" dirty="0" err="1"/>
              <a:t>QtTest</a:t>
            </a:r>
            <a:r>
              <a:rPr lang="en-US" altLang="zh-CN" sz="1600" dirty="0"/>
              <a:t>::~</a:t>
            </a:r>
            <a:r>
              <a:rPr lang="en-US" altLang="zh-CN" sz="1600" dirty="0" err="1"/>
              <a:t>QtTest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{</a:t>
            </a:r>
          </a:p>
          <a:p>
            <a:endParaRPr lang="zh-CN" altLang="en-US" sz="1600" dirty="0"/>
          </a:p>
          <a:p>
            <a:r>
              <a:rPr lang="en-US" altLang="zh-CN" sz="1600" dirty="0"/>
              <a:t>}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 flipH="1">
            <a:off x="2382838" y="2784620"/>
            <a:ext cx="163512" cy="488950"/>
          </a:xfrm>
          <a:prstGeom prst="rightBrace">
            <a:avLst>
              <a:gd name="adj1" fmla="val 249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875463" y="2684463"/>
            <a:ext cx="161925" cy="815975"/>
          </a:xfrm>
          <a:prstGeom prst="rightBrace">
            <a:avLst>
              <a:gd name="adj1" fmla="val 4199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948488" y="4149725"/>
            <a:ext cx="161925" cy="979488"/>
          </a:xfrm>
          <a:prstGeom prst="rightBrace">
            <a:avLst>
              <a:gd name="adj1" fmla="val 5040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29463" y="2720975"/>
            <a:ext cx="1720850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>
              <a:tabLst>
                <a:tab pos="655638" algn="l"/>
                <a:tab pos="1312863" algn="l"/>
              </a:tabLst>
            </a:pPr>
            <a:r>
              <a:rPr lang="zh-CN" altLang="en-US" sz="1600" dirty="0">
                <a:solidFill>
                  <a:srgbClr val="FF0000"/>
                </a:solidFill>
              </a:rPr>
              <a:t>实例化类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</a:tabLst>
            </a:pPr>
            <a:r>
              <a:rPr lang="en-US" altLang="zh-CN" sz="1600" dirty="0" err="1">
                <a:solidFill>
                  <a:srgbClr val="FF0000"/>
                </a:solidFill>
              </a:rPr>
              <a:t>Ui</a:t>
            </a:r>
            <a:r>
              <a:rPr lang="en-US" altLang="zh-CN" sz="1600" dirty="0">
                <a:solidFill>
                  <a:srgbClr val="FF0000"/>
                </a:solidFill>
              </a:rPr>
              <a:t>:: </a:t>
            </a:r>
            <a:r>
              <a:rPr lang="en-US" altLang="zh-CN" sz="1600" dirty="0" err="1">
                <a:solidFill>
                  <a:srgbClr val="FF0000"/>
                </a:solidFill>
              </a:rPr>
              <a:t>QtTestClass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ui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64388" y="4365625"/>
            <a:ext cx="1462087" cy="70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>
              <a:tabLst>
                <a:tab pos="655638" algn="l"/>
                <a:tab pos="1312863" algn="l"/>
              </a:tabLst>
            </a:pPr>
            <a:r>
              <a:rPr lang="zh-CN" altLang="en-US" sz="1600" dirty="0">
                <a:solidFill>
                  <a:srgbClr val="000000"/>
                </a:solidFill>
              </a:rPr>
              <a:t>删除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ui</a:t>
            </a:r>
            <a:r>
              <a:rPr lang="zh-CN" altLang="en-US" sz="1600" dirty="0">
                <a:solidFill>
                  <a:srgbClr val="000000"/>
                </a:solidFill>
              </a:rPr>
              <a:t>对象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8925" y="2533795"/>
            <a:ext cx="2122488" cy="124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>
              <a:tabLst>
                <a:tab pos="655638" algn="l"/>
                <a:tab pos="1312863" algn="l"/>
                <a:tab pos="19685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调用函数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setupUi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生成所有父窗体</a:t>
            </a:r>
            <a:r>
              <a:rPr lang="en-US" altLang="zh-CN" dirty="0">
                <a:solidFill>
                  <a:srgbClr val="FF0000"/>
                </a:solidFill>
              </a:rPr>
              <a:t> (this)</a:t>
            </a:r>
            <a:r>
              <a:rPr lang="zh-CN" altLang="en-US" dirty="0">
                <a:solidFill>
                  <a:srgbClr val="FF0000"/>
                </a:solidFill>
              </a:rPr>
              <a:t>的子窗体部件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Freeform 9"/>
          <p:cNvSpPr>
            <a:spLocks noChangeArrowheads="1"/>
          </p:cNvSpPr>
          <p:nvPr/>
        </p:nvSpPr>
        <p:spPr bwMode="auto">
          <a:xfrm>
            <a:off x="2605088" y="1630363"/>
            <a:ext cx="4198937" cy="3598862"/>
          </a:xfrm>
          <a:custGeom>
            <a:avLst/>
            <a:gdLst>
              <a:gd name="T0" fmla="*/ 2147483647 w 11526"/>
              <a:gd name="T1" fmla="*/ 2147483647 h 10509"/>
              <a:gd name="T2" fmla="*/ 2147483647 w 11526"/>
              <a:gd name="T3" fmla="*/ 2147483647 h 10509"/>
              <a:gd name="T4" fmla="*/ 2147483647 w 11526"/>
              <a:gd name="T5" fmla="*/ 2147483647 h 10509"/>
              <a:gd name="T6" fmla="*/ 2147483647 w 11526"/>
              <a:gd name="T7" fmla="*/ 2147483647 h 10509"/>
              <a:gd name="T8" fmla="*/ 2147483647 w 11526"/>
              <a:gd name="T9" fmla="*/ 2147483647 h 10509"/>
              <a:gd name="T10" fmla="*/ 2147483647 w 11526"/>
              <a:gd name="T11" fmla="*/ 2147483647 h 10509"/>
              <a:gd name="T12" fmla="*/ 2147483647 w 11526"/>
              <a:gd name="T13" fmla="*/ 2147483647 h 10509"/>
              <a:gd name="T14" fmla="*/ 2147483647 w 11526"/>
              <a:gd name="T15" fmla="*/ 2147483647 h 10509"/>
              <a:gd name="T16" fmla="*/ 2147483647 w 11526"/>
              <a:gd name="T17" fmla="*/ 2147483647 h 105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526"/>
              <a:gd name="T28" fmla="*/ 0 h 10509"/>
              <a:gd name="T29" fmla="*/ 11526 w 11526"/>
              <a:gd name="T30" fmla="*/ 10509 h 105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526" h="10509">
                <a:moveTo>
                  <a:pt x="588" y="10"/>
                </a:moveTo>
                <a:cubicBezTo>
                  <a:pt x="588" y="10"/>
                  <a:pt x="9422" y="16"/>
                  <a:pt x="11523" y="21"/>
                </a:cubicBezTo>
                <a:cubicBezTo>
                  <a:pt x="11523" y="787"/>
                  <a:pt x="11523" y="7331"/>
                  <a:pt x="11523" y="8101"/>
                </a:cubicBezTo>
                <a:cubicBezTo>
                  <a:pt x="11511" y="8801"/>
                  <a:pt x="11525" y="9133"/>
                  <a:pt x="11414" y="9665"/>
                </a:cubicBezTo>
                <a:cubicBezTo>
                  <a:pt x="11254" y="10432"/>
                  <a:pt x="11098" y="10407"/>
                  <a:pt x="10904" y="10508"/>
                </a:cubicBezTo>
                <a:cubicBezTo>
                  <a:pt x="10701" y="10484"/>
                  <a:pt x="3651" y="10482"/>
                  <a:pt x="24" y="10468"/>
                </a:cubicBezTo>
                <a:cubicBezTo>
                  <a:pt x="21" y="8925"/>
                  <a:pt x="26" y="2131"/>
                  <a:pt x="26" y="1971"/>
                </a:cubicBezTo>
                <a:cubicBezTo>
                  <a:pt x="28" y="1805"/>
                  <a:pt x="0" y="1262"/>
                  <a:pt x="158" y="577"/>
                </a:cubicBezTo>
                <a:cubicBezTo>
                  <a:pt x="315" y="0"/>
                  <a:pt x="432" y="0"/>
                  <a:pt x="588" y="10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基本工作流程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marL="847725" lvl="2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sz="2400" dirty="0">
                <a:ea typeface="SimSun" pitchFamily="2" charset="-122"/>
              </a:rPr>
              <a:t>粗略地放置部件在窗体上</a:t>
            </a:r>
            <a:endParaRPr lang="en-US" altLang="zh-CN" sz="2400" dirty="0">
              <a:ea typeface="SimSun" pitchFamily="2" charset="-122"/>
            </a:endParaRPr>
          </a:p>
          <a:p>
            <a:pPr marL="847725" lvl="2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sz="2400" dirty="0">
                <a:ea typeface="SimSun" pitchFamily="2" charset="-122"/>
              </a:rPr>
              <a:t>从里到外进行布局，添加必要的弹簧</a:t>
            </a:r>
            <a:endParaRPr lang="en-US" altLang="zh-CN" sz="2400" dirty="0">
              <a:ea typeface="SimSun" pitchFamily="2" charset="-122"/>
            </a:endParaRPr>
          </a:p>
          <a:p>
            <a:pPr marL="847725" lvl="2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sz="2400" dirty="0">
                <a:ea typeface="SimSun" pitchFamily="2" charset="-122"/>
              </a:rPr>
              <a:t>进行信号连接</a:t>
            </a:r>
            <a:endParaRPr lang="en-US" altLang="zh-CN" sz="2400" dirty="0">
              <a:ea typeface="SimSun" pitchFamily="2" charset="-122"/>
            </a:endParaRPr>
          </a:p>
          <a:p>
            <a:pPr marL="847725" lvl="2" indent="-293688">
              <a:spcBef>
                <a:spcPts val="100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sz="2400" dirty="0">
                <a:ea typeface="SimSun" pitchFamily="2" charset="-122"/>
              </a:rPr>
              <a:t>在代码中使用</a:t>
            </a:r>
            <a:endParaRPr lang="en-US" altLang="zh-CN" sz="2400" dirty="0">
              <a:ea typeface="SimSun" pitchFamily="2" charset="-122"/>
            </a:endParaRPr>
          </a:p>
          <a:p>
            <a:pPr marL="782638" lvl="1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在整个过程中不断修改编辑属性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实践创造完美</a:t>
            </a:r>
            <a:r>
              <a:rPr lang="en-US" altLang="zh-CN" dirty="0">
                <a:ea typeface="SimSun" pitchFamily="2" charset="-122"/>
              </a:rPr>
              <a:t>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58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488" y="1685925"/>
            <a:ext cx="4933950" cy="450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5450" y="1196975"/>
            <a:ext cx="8228013" cy="4443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2401" rIns="0" bIns="0"/>
          <a:lstStyle/>
          <a:p>
            <a:pPr algn="ctr">
              <a:spcAft>
                <a:spcPts val="1288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sz="2800" dirty="0">
                <a:solidFill>
                  <a:srgbClr val="004C00"/>
                </a:solidFill>
              </a:rPr>
              <a:t>粗略地放置部件在窗体上</a:t>
            </a:r>
          </a:p>
        </p:txBody>
      </p:sp>
    </p:spTree>
    <p:extLst>
      <p:ext uri="{BB962C8B-B14F-4D97-AF65-F5344CB8AC3E}">
        <p14:creationId xmlns:p14="http://schemas.microsoft.com/office/powerpoint/2010/main" val="1085323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从里到外进行布局，添加必要的弹簧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013" y="2392998"/>
            <a:ext cx="3101975" cy="275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6950" y="1794510"/>
            <a:ext cx="4840288" cy="400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78635" y="5347336"/>
            <a:ext cx="5173662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</a:rPr>
              <a:t>选中每一个</a:t>
            </a:r>
            <a:r>
              <a:rPr lang="en-US" altLang="zh-CN" sz="2800" dirty="0">
                <a:solidFill>
                  <a:srgbClr val="FF0000"/>
                </a:solidFill>
              </a:rPr>
              <a:t> group box, 2. </a:t>
            </a:r>
            <a:r>
              <a:rPr lang="zh-CN" altLang="en-US" sz="2800" dirty="0">
                <a:solidFill>
                  <a:srgbClr val="FF0000"/>
                </a:solidFill>
              </a:rPr>
              <a:t>应用垂直布局管理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82925" y="3428048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225925" y="1958023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6767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从里到外进行布局，添加必要的弹簧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063" y="2484438"/>
            <a:ext cx="3101975" cy="275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885950"/>
            <a:ext cx="4838700" cy="400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01975" y="3192463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312" y="5438776"/>
            <a:ext cx="5727700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</a:rPr>
              <a:t>选中</a:t>
            </a:r>
            <a:r>
              <a:rPr lang="en-US" altLang="zh-CN" sz="2800" dirty="0">
                <a:solidFill>
                  <a:srgbClr val="FF0000"/>
                </a:solidFill>
              </a:rPr>
              <a:t>label (click), 2. </a:t>
            </a:r>
            <a:r>
              <a:rPr lang="zh-CN" altLang="en-US" sz="2800" dirty="0">
                <a:solidFill>
                  <a:srgbClr val="FF0000"/>
                </a:solidFill>
              </a:rPr>
              <a:t>选中</a:t>
            </a:r>
            <a:r>
              <a:rPr lang="en-US" altLang="zh-CN" sz="2800" dirty="0" err="1">
                <a:solidFill>
                  <a:srgbClr val="FF0000"/>
                </a:solidFill>
              </a:rPr>
              <a:t>combobox</a:t>
            </a:r>
            <a:r>
              <a:rPr lang="en-US" altLang="zh-CN" sz="2800" dirty="0">
                <a:solidFill>
                  <a:srgbClr val="FF0000"/>
                </a:solidFill>
              </a:rPr>
              <a:t> (</a:t>
            </a:r>
            <a:r>
              <a:rPr lang="en-US" altLang="zh-CN" sz="2800" dirty="0" err="1">
                <a:solidFill>
                  <a:srgbClr val="FF0000"/>
                </a:solidFill>
              </a:rPr>
              <a:t>Ctrl+click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72000" y="3192463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7168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从里到外进行布局，添加必要的弹簧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6713" y="2384425"/>
            <a:ext cx="3101975" cy="2757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2650" y="1787525"/>
            <a:ext cx="484028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13175" y="2022475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29694" y="5397530"/>
            <a:ext cx="3021012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</a:rPr>
              <a:t>应用一个水平布局管理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从里到外进行布局，添加必要的弹簧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1963" y="2370138"/>
            <a:ext cx="3101975" cy="2757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1773238"/>
            <a:ext cx="48387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01950" y="3732213"/>
            <a:ext cx="325438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49875" y="4549775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5430868"/>
            <a:ext cx="6811963" cy="56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/>
              <a:t>1. </a:t>
            </a:r>
            <a:r>
              <a:rPr lang="zh-CN" altLang="en-US" sz="2800" dirty="0"/>
              <a:t>选中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group box</a:t>
            </a:r>
            <a:r>
              <a:rPr lang="zh-CN" altLang="en-US" sz="2800" dirty="0"/>
              <a:t>并进行布局管理</a:t>
            </a:r>
            <a:r>
              <a:rPr lang="en-US" altLang="zh-CN" sz="2800" dirty="0"/>
              <a:t>, 2. </a:t>
            </a:r>
            <a:r>
              <a:rPr lang="zh-CN" altLang="en-US" sz="2800" dirty="0"/>
              <a:t>添加一个水平弹簧</a:t>
            </a:r>
            <a:r>
              <a:rPr lang="en-US" altLang="zh-CN" sz="2800" dirty="0"/>
              <a:t>,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/>
              <a:t>3. </a:t>
            </a:r>
            <a:r>
              <a:rPr lang="zh-CN" altLang="en-US" sz="2800" dirty="0"/>
              <a:t>将弹簧和按钮放置进一个布局管理器中</a:t>
            </a:r>
            <a:endParaRPr lang="en-US" altLang="zh-CN" sz="2800" dirty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52825" y="4875213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43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从里到外进行布局，添加必要的弹簧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275" y="2312988"/>
            <a:ext cx="3101975" cy="275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9625" y="1714500"/>
            <a:ext cx="4840288" cy="400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40188" y="3838575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40188" y="1878013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32594" y="5521355"/>
            <a:ext cx="7215188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 marL="514350" indent="-514350">
              <a:buAutoNum type="arabicPeriod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zh-CN" altLang="en-US" sz="2800" dirty="0">
                <a:solidFill>
                  <a:srgbClr val="000000"/>
                </a:solidFill>
              </a:rPr>
              <a:t>添加一个垂直弹簧</a:t>
            </a:r>
            <a:r>
              <a:rPr lang="en-US" altLang="zh-CN" sz="2800" dirty="0">
                <a:solidFill>
                  <a:srgbClr val="000000"/>
                </a:solidFill>
              </a:rPr>
              <a:t>, 2. </a:t>
            </a:r>
            <a:r>
              <a:rPr lang="zh-CN" altLang="en-US" sz="2800" dirty="0">
                <a:solidFill>
                  <a:srgbClr val="000000"/>
                </a:solidFill>
              </a:rPr>
              <a:t>选中窗体本身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2800" dirty="0">
                <a:solidFill>
                  <a:srgbClr val="000000"/>
                </a:solidFill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</a:rPr>
              <a:t>应用一个垂直布局管理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571750" y="3838575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635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进行信号连接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zh-CN" altLang="en-US" dirty="0">
                <a:ea typeface="SimSun" pitchFamily="2" charset="-122"/>
              </a:rPr>
              <a:t>部件之间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488" y="1757363"/>
            <a:ext cx="484028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33538" y="1757363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57400" y="1593850"/>
            <a:ext cx="490538" cy="654050"/>
          </a:xfrm>
          <a:prstGeom prst="roundRect">
            <a:avLst>
              <a:gd name="adj" fmla="val 292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938463" y="1593850"/>
            <a:ext cx="4083050" cy="654050"/>
          </a:xfrm>
          <a:prstGeom prst="roundRect">
            <a:avLst>
              <a:gd name="adj" fmla="val 218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025" y="2518862"/>
            <a:ext cx="3127375" cy="252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7325" y="4357187"/>
            <a:ext cx="4657725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29137" y="2319338"/>
            <a:ext cx="3238500" cy="219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780381" y="4296862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202112" y="2791326"/>
            <a:ext cx="327025" cy="325437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244975" y="4860925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0212" y="5406024"/>
            <a:ext cx="7337425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 marL="514350" indent="-514350">
              <a:buAutoNum type="arabicPeriod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zh-CN" altLang="en-US" sz="2800" dirty="0">
                <a:solidFill>
                  <a:srgbClr val="FF0000"/>
                </a:solidFill>
              </a:rPr>
              <a:t>转到</a:t>
            </a:r>
            <a:r>
              <a:rPr lang="en-US" altLang="zh-CN" sz="2800" dirty="0">
                <a:solidFill>
                  <a:srgbClr val="FF0000"/>
                </a:solidFill>
              </a:rPr>
              <a:t>signals and slot </a:t>
            </a:r>
            <a:r>
              <a:rPr lang="zh-CN" altLang="en-US" sz="2800" dirty="0">
                <a:solidFill>
                  <a:srgbClr val="FF0000"/>
                </a:solidFill>
              </a:rPr>
              <a:t>编辑模式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</a:rPr>
              <a:t>从一个部件拖放鼠标到另一个部件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3. </a:t>
            </a:r>
            <a:r>
              <a:rPr lang="zh-CN" altLang="en-US" sz="2800" dirty="0">
                <a:solidFill>
                  <a:srgbClr val="FF0000"/>
                </a:solidFill>
              </a:rPr>
              <a:t>选中</a:t>
            </a:r>
            <a:r>
              <a:rPr lang="en-US" altLang="zh-CN" sz="2800" dirty="0">
                <a:solidFill>
                  <a:srgbClr val="FF0000"/>
                </a:solidFill>
              </a:rPr>
              <a:t>signal and slot, 4. </a:t>
            </a:r>
            <a:r>
              <a:rPr lang="zh-CN" altLang="en-US" sz="2800" dirty="0">
                <a:solidFill>
                  <a:srgbClr val="FF0000"/>
                </a:solidFill>
              </a:rPr>
              <a:t>在信号和槽编辑器中查看结果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部件中的部件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部件被分层次放置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容器类提供可视化结构，同时也是具有一定功能的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如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QRadioButton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，需要用彼此间实现互斥</a:t>
            </a:r>
            <a:r>
              <a:rPr lang="zh-CN" altLang="en-US" dirty="0">
                <a:ea typeface="SimSun" pitchFamily="2" charset="-122"/>
              </a:rPr>
              <a:t>，可以将多个</a:t>
            </a:r>
            <a:r>
              <a:rPr lang="en-US" altLang="zh-CN" dirty="0" err="1">
                <a:ea typeface="SimSun" pitchFamily="2" charset="-122"/>
              </a:rPr>
              <a:t>QRadioButton</a:t>
            </a:r>
            <a:r>
              <a:rPr lang="zh-CN" altLang="en-US" dirty="0">
                <a:ea typeface="SimSun" pitchFamily="2" charset="-122"/>
              </a:rPr>
              <a:t>放到一个</a:t>
            </a:r>
            <a:r>
              <a:rPr lang="en-US" altLang="zh-CN" dirty="0" err="1">
                <a:ea typeface="SimSun" pitchFamily="2" charset="-122"/>
              </a:rPr>
              <a:t>GroupBox</a:t>
            </a:r>
            <a:r>
              <a:rPr lang="zh-CN" altLang="en-US" dirty="0">
                <a:ea typeface="SimSun" pitchFamily="2" charset="-122"/>
              </a:rPr>
              <a:t>中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449513" y="1989138"/>
            <a:ext cx="1320800" cy="1500187"/>
            <a:chOff x="1701" y="1587"/>
            <a:chExt cx="917" cy="104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1" y="1587"/>
              <a:ext cx="690" cy="8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814" y="2426"/>
              <a:ext cx="805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500" dirty="0" err="1">
                  <a:solidFill>
                    <a:srgbClr val="66B036"/>
                  </a:solidFill>
                  <a:latin typeface="DejaVu Sans Mono" pitchFamily="49" charset="0"/>
                </a:rPr>
                <a:t>QGroupBox</a:t>
              </a:r>
              <a:endParaRPr lang="en-US" altLang="zh-CN" sz="1500" dirty="0">
                <a:solidFill>
                  <a:srgbClr val="66B036"/>
                </a:solidFill>
                <a:latin typeface="DejaVu Sans Mono" pitchFamily="49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57688" y="1989138"/>
            <a:ext cx="1973262" cy="1598612"/>
            <a:chOff x="3026" y="1587"/>
            <a:chExt cx="1370" cy="111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6" y="1587"/>
              <a:ext cx="1170" cy="9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515" y="2494"/>
              <a:ext cx="882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9031" rIns="90000" bIns="45000"/>
            <a:lstStyle/>
            <a:p>
              <a:pPr>
                <a:lnSpc>
                  <a:spcPct val="98000"/>
                </a:lnSpc>
                <a:tabLst>
                  <a:tab pos="655638" algn="l"/>
                </a:tabLst>
              </a:pPr>
              <a:r>
                <a:rPr lang="en-US" altLang="zh-CN" sz="1500">
                  <a:solidFill>
                    <a:srgbClr val="66B036"/>
                  </a:solidFill>
                  <a:latin typeface="DejaVu Sans Mono" pitchFamily="49" charset="0"/>
                </a:rPr>
                <a:t>QTabWidget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93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进行信号连接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zh-CN" altLang="en-US" dirty="0">
                <a:ea typeface="SimSun" pitchFamily="2" charset="-122"/>
              </a:rPr>
              <a:t>到你的代码中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8" y="2797175"/>
            <a:ext cx="4770437" cy="206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7463" y="1312863"/>
            <a:ext cx="2454275" cy="420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1063" y="1757363"/>
            <a:ext cx="484028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2113" y="1757363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06513" y="1593850"/>
            <a:ext cx="4572000" cy="654050"/>
          </a:xfrm>
          <a:prstGeom prst="roundRect">
            <a:avLst>
              <a:gd name="adj" fmla="val 218"/>
            </a:avLst>
          </a:prstGeom>
          <a:solidFill>
            <a:srgbClr val="FFFFFF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694488" y="3716338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224463" y="3716338"/>
            <a:ext cx="327025" cy="327025"/>
          </a:xfrm>
          <a:prstGeom prst="ellipse">
            <a:avLst/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9" tIns="55221" rIns="81639" bIns="40820" anchor="ctr" anchorCtr="1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2113" y="5297517"/>
            <a:ext cx="726916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 marL="514350" indent="-514350">
              <a:buAutoNum type="arabicPeriod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zh-CN" altLang="en-US" sz="2800" dirty="0">
                <a:solidFill>
                  <a:srgbClr val="FF0000"/>
                </a:solidFill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</a:rPr>
              <a:t>widget editing </a:t>
            </a:r>
            <a:r>
              <a:rPr lang="zh-CN" altLang="en-US" sz="2800" dirty="0">
                <a:solidFill>
                  <a:srgbClr val="FF0000"/>
                </a:solidFill>
              </a:rPr>
              <a:t>模式中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</a:rPr>
              <a:t>右击一个部件并选择</a:t>
            </a:r>
            <a:r>
              <a:rPr lang="en-US" altLang="zh-CN" sz="2800" dirty="0">
                <a:solidFill>
                  <a:srgbClr val="FF0000"/>
                </a:solidFill>
              </a:rPr>
              <a:t> Go to slot...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3. </a:t>
            </a:r>
            <a:r>
              <a:rPr lang="zh-CN" altLang="en-US" sz="2800" dirty="0">
                <a:solidFill>
                  <a:srgbClr val="FF0000"/>
                </a:solidFill>
              </a:rPr>
              <a:t>选择一个信号来连接到你的代码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3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使用设计器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在代码中使用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通过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zh-CN" altLang="en-US" dirty="0">
                <a:ea typeface="SimSun" pitchFamily="2" charset="-122"/>
              </a:rPr>
              <a:t>类成员的使用，访问其所有子部件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89200" y="2513013"/>
            <a:ext cx="4244975" cy="293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class Widget : public 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    ...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private: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    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::Widget *</a:t>
            </a:r>
            <a:r>
              <a:rPr lang="en-US" altLang="zh-CN" sz="1600" dirty="0" err="1"/>
              <a:t>ui</a:t>
            </a:r>
            <a:r>
              <a:rPr lang="en-US" altLang="zh-CN" sz="1600" dirty="0"/>
              <a:t>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};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endParaRPr lang="en-US" altLang="zh-CN" sz="1600" dirty="0"/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endParaRPr lang="en-US" altLang="zh-CN" sz="1600" dirty="0"/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endParaRPr lang="en-US" altLang="zh-CN" sz="1600" dirty="0"/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void Widget::</a:t>
            </a:r>
            <a:r>
              <a:rPr lang="en-US" altLang="zh-CN" sz="1600" dirty="0" err="1"/>
              <a:t>memberFunction</a:t>
            </a:r>
            <a:r>
              <a:rPr lang="en-US" altLang="zh-CN" sz="1600" dirty="0"/>
              <a:t>()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    </a:t>
            </a:r>
            <a:r>
              <a:rPr lang="en-US" altLang="zh-CN" sz="1600" b="1" dirty="0" err="1"/>
              <a:t>ui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pushButton</a:t>
            </a:r>
            <a:r>
              <a:rPr lang="en-US" altLang="zh-CN" sz="1600" b="1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(...);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 sz="1600" dirty="0"/>
              <a:t>}</a:t>
            </a: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2484438" y="4198938"/>
            <a:ext cx="4106862" cy="1390650"/>
          </a:xfrm>
          <a:custGeom>
            <a:avLst/>
            <a:gdLst>
              <a:gd name="T0" fmla="*/ 2147483647 w 11024"/>
              <a:gd name="T1" fmla="*/ 2147483647 h 3504"/>
              <a:gd name="T2" fmla="*/ 2147483647 w 11024"/>
              <a:gd name="T3" fmla="*/ 2147483647 h 3504"/>
              <a:gd name="T4" fmla="*/ 2147483647 w 11024"/>
              <a:gd name="T5" fmla="*/ 2147483647 h 3504"/>
              <a:gd name="T6" fmla="*/ 2147483647 w 11024"/>
              <a:gd name="T7" fmla="*/ 2147483647 h 3504"/>
              <a:gd name="T8" fmla="*/ 2147483647 w 11024"/>
              <a:gd name="T9" fmla="*/ 2147483647 h 3504"/>
              <a:gd name="T10" fmla="*/ 2147483647 w 11024"/>
              <a:gd name="T11" fmla="*/ 2147483647 h 3504"/>
              <a:gd name="T12" fmla="*/ 2147483647 w 11024"/>
              <a:gd name="T13" fmla="*/ 2147483647 h 3504"/>
              <a:gd name="T14" fmla="*/ 2147483647 w 11024"/>
              <a:gd name="T15" fmla="*/ 2147483647 h 3504"/>
              <a:gd name="T16" fmla="*/ 2147483647 w 11024"/>
              <a:gd name="T17" fmla="*/ 2147483647 h 3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24"/>
              <a:gd name="T28" fmla="*/ 0 h 3504"/>
              <a:gd name="T29" fmla="*/ 11024 w 11024"/>
              <a:gd name="T30" fmla="*/ 3504 h 3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24" h="3504">
                <a:moveTo>
                  <a:pt x="562" y="4"/>
                </a:moveTo>
                <a:cubicBezTo>
                  <a:pt x="562" y="4"/>
                  <a:pt x="9012" y="6"/>
                  <a:pt x="11022" y="7"/>
                </a:cubicBezTo>
                <a:cubicBezTo>
                  <a:pt x="11022" y="263"/>
                  <a:pt x="11022" y="2444"/>
                  <a:pt x="11022" y="2701"/>
                </a:cubicBezTo>
                <a:cubicBezTo>
                  <a:pt x="11010" y="2934"/>
                  <a:pt x="11023" y="3045"/>
                  <a:pt x="10918" y="3222"/>
                </a:cubicBezTo>
                <a:cubicBezTo>
                  <a:pt x="10764" y="3478"/>
                  <a:pt x="10615" y="3469"/>
                  <a:pt x="10429" y="3503"/>
                </a:cubicBezTo>
                <a:cubicBezTo>
                  <a:pt x="10236" y="3495"/>
                  <a:pt x="3492" y="3494"/>
                  <a:pt x="23" y="3490"/>
                </a:cubicBezTo>
                <a:cubicBezTo>
                  <a:pt x="20" y="2975"/>
                  <a:pt x="24" y="711"/>
                  <a:pt x="24" y="657"/>
                </a:cubicBezTo>
                <a:cubicBezTo>
                  <a:pt x="26" y="602"/>
                  <a:pt x="0" y="421"/>
                  <a:pt x="151" y="193"/>
                </a:cubicBezTo>
                <a:cubicBezTo>
                  <a:pt x="302" y="0"/>
                  <a:pt x="413" y="0"/>
                  <a:pt x="562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2484438" y="2492375"/>
            <a:ext cx="3887787" cy="1368425"/>
          </a:xfrm>
          <a:custGeom>
            <a:avLst/>
            <a:gdLst>
              <a:gd name="T0" fmla="*/ 2147483647 w 11024"/>
              <a:gd name="T1" fmla="*/ 2147483647 h 4004"/>
              <a:gd name="T2" fmla="*/ 2147483647 w 11024"/>
              <a:gd name="T3" fmla="*/ 2147483647 h 4004"/>
              <a:gd name="T4" fmla="*/ 2147483647 w 11024"/>
              <a:gd name="T5" fmla="*/ 2147483647 h 4004"/>
              <a:gd name="T6" fmla="*/ 2147483647 w 11024"/>
              <a:gd name="T7" fmla="*/ 2147483647 h 4004"/>
              <a:gd name="T8" fmla="*/ 2147483647 w 11024"/>
              <a:gd name="T9" fmla="*/ 2147483647 h 4004"/>
              <a:gd name="T10" fmla="*/ 2147483647 w 11024"/>
              <a:gd name="T11" fmla="*/ 2147483647 h 4004"/>
              <a:gd name="T12" fmla="*/ 2147483647 w 11024"/>
              <a:gd name="T13" fmla="*/ 2147483647 h 4004"/>
              <a:gd name="T14" fmla="*/ 2147483647 w 11024"/>
              <a:gd name="T15" fmla="*/ 2147483647 h 4004"/>
              <a:gd name="T16" fmla="*/ 2147483647 w 11024"/>
              <a:gd name="T17" fmla="*/ 2147483647 h 40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24"/>
              <a:gd name="T28" fmla="*/ 0 h 4004"/>
              <a:gd name="T29" fmla="*/ 11024 w 11024"/>
              <a:gd name="T30" fmla="*/ 4004 h 40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24" h="4004">
                <a:moveTo>
                  <a:pt x="562" y="4"/>
                </a:moveTo>
                <a:cubicBezTo>
                  <a:pt x="562" y="4"/>
                  <a:pt x="9012" y="6"/>
                  <a:pt x="11022" y="8"/>
                </a:cubicBezTo>
                <a:cubicBezTo>
                  <a:pt x="11022" y="300"/>
                  <a:pt x="11022" y="2793"/>
                  <a:pt x="11022" y="3086"/>
                </a:cubicBezTo>
                <a:cubicBezTo>
                  <a:pt x="11010" y="3353"/>
                  <a:pt x="11023" y="3479"/>
                  <a:pt x="10918" y="3682"/>
                </a:cubicBezTo>
                <a:cubicBezTo>
                  <a:pt x="10764" y="3974"/>
                  <a:pt x="10615" y="3965"/>
                  <a:pt x="10429" y="4003"/>
                </a:cubicBezTo>
                <a:cubicBezTo>
                  <a:pt x="10236" y="3994"/>
                  <a:pt x="3492" y="3993"/>
                  <a:pt x="23" y="3988"/>
                </a:cubicBezTo>
                <a:cubicBezTo>
                  <a:pt x="20" y="3400"/>
                  <a:pt x="24" y="812"/>
                  <a:pt x="24" y="751"/>
                </a:cubicBezTo>
                <a:cubicBezTo>
                  <a:pt x="26" y="687"/>
                  <a:pt x="0" y="481"/>
                  <a:pt x="151" y="220"/>
                </a:cubicBezTo>
                <a:cubicBezTo>
                  <a:pt x="302" y="0"/>
                  <a:pt x="413" y="0"/>
                  <a:pt x="562" y="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1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52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dirty="0"/>
              <a:t>顶层窗体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2880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顶层窗体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没有父部件的部件自动成为窗体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sz="1100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QWidget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普通窗体，通常无模式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QDialog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对话框，通常期望一个结果如</a:t>
            </a:r>
            <a:r>
              <a:rPr lang="en-US" altLang="zh-CN" dirty="0">
                <a:ea typeface="SimSun" pitchFamily="2" charset="-122"/>
              </a:rPr>
              <a:t>OK</a:t>
            </a:r>
            <a:r>
              <a:rPr lang="zh-CN" altLang="en-US" dirty="0">
                <a:ea typeface="SimSun" pitchFamily="2" charset="-122"/>
              </a:rPr>
              <a:t>，</a:t>
            </a:r>
            <a:r>
              <a:rPr lang="en-US" altLang="zh-CN" dirty="0">
                <a:ea typeface="SimSun" pitchFamily="2" charset="-122"/>
              </a:rPr>
              <a:t>Cancel</a:t>
            </a:r>
            <a:r>
              <a:rPr lang="zh-CN" altLang="en-US" dirty="0">
                <a:ea typeface="SimSun" pitchFamily="2" charset="-122"/>
              </a:rPr>
              <a:t>等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QMainWindow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应用程序窗体，有菜单，工具栏，状态栏等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QDialog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QMainWindow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继承自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QWidget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1477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QWidget</a:t>
            </a:r>
            <a:r>
              <a:rPr lang="zh-CN" altLang="en-US" b="1" dirty="0"/>
              <a:t>作为窗体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任何部件都可成为窗体</a:t>
            </a:r>
            <a:endParaRPr lang="en-US" altLang="zh-CN" sz="1100" dirty="0">
              <a:solidFill>
                <a:srgbClr val="FF0000"/>
              </a:solidFill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没有父部件的部件自动成为窗体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拥有父部件的部件需要传递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::Window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标志给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QWidget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构造函数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sz="1100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使用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setWindowModality</a:t>
            </a:r>
            <a:r>
              <a:rPr lang="zh-CN" altLang="en-US" dirty="0">
                <a:ea typeface="SimSun" pitchFamily="2" charset="-122"/>
              </a:rPr>
              <a:t>函数设定不同模式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NonModal</a:t>
            </a:r>
            <a:r>
              <a:rPr lang="en-US" altLang="zh-CN" dirty="0">
                <a:ea typeface="SimSun" pitchFamily="2" charset="-122"/>
              </a:rPr>
              <a:t> –</a:t>
            </a:r>
            <a:r>
              <a:rPr lang="zh-CN" altLang="en-US" dirty="0"/>
              <a:t>非</a:t>
            </a:r>
            <a:r>
              <a:rPr lang="zh-CN" altLang="en-US" dirty="0">
                <a:ea typeface="SimSun" pitchFamily="2" charset="-122"/>
              </a:rPr>
              <a:t>模式</a:t>
            </a:r>
            <a:r>
              <a:rPr lang="zh-CN" altLang="en-US" dirty="0"/>
              <a:t>，可以和程序的其它窗体交互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WindowModal</a:t>
            </a:r>
            <a:r>
              <a:rPr lang="en-US" altLang="zh-CN" dirty="0">
                <a:ea typeface="SimSun" pitchFamily="2" charset="-122"/>
              </a:rPr>
              <a:t> –</a:t>
            </a:r>
            <a:r>
              <a:rPr lang="zh-CN" altLang="en-US" dirty="0"/>
              <a:t>窗体</a:t>
            </a:r>
            <a:r>
              <a:rPr lang="zh-CN" altLang="en-US" dirty="0">
                <a:ea typeface="SimSun" pitchFamily="2" charset="-122"/>
              </a:rPr>
              <a:t>模式</a:t>
            </a:r>
            <a:r>
              <a:rPr lang="zh-CN" altLang="en-US" dirty="0"/>
              <a:t>，程序在未处理完对话框时将阻止和对话框的父窗体、祖父窗体以及父窗体的兄弟姐妹窗体及其父窗体交互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ApplicationModal</a:t>
            </a:r>
            <a:r>
              <a:rPr lang="en-US" altLang="zh-CN" dirty="0">
                <a:ea typeface="SimSun" pitchFamily="2" charset="-122"/>
              </a:rPr>
              <a:t> –</a:t>
            </a:r>
            <a:r>
              <a:rPr lang="zh-CN" altLang="en-US" dirty="0"/>
              <a:t>应用程序</a:t>
            </a:r>
            <a:r>
              <a:rPr lang="zh-CN" altLang="en-US" dirty="0">
                <a:ea typeface="SimSun" pitchFamily="2" charset="-122"/>
              </a:rPr>
              <a:t>模式</a:t>
            </a:r>
            <a:r>
              <a:rPr lang="zh-CN" altLang="en-US" dirty="0"/>
              <a:t>，阻止和任何其它窗体进行交互</a:t>
            </a:r>
            <a:endParaRPr lang="en-US" altLang="zh-CN" dirty="0">
              <a:ea typeface="SimSun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5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窗体属性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使用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setWindowTitle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设置窗体标题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sz="1100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QWidget</a:t>
            </a:r>
            <a:r>
              <a:rPr lang="zh-CN" altLang="en-US" dirty="0">
                <a:ea typeface="SimSun" pitchFamily="2" charset="-122"/>
              </a:rPr>
              <a:t>构造函数和窗体标志位</a:t>
            </a:r>
            <a:br>
              <a:rPr lang="en-US" altLang="zh-CN" dirty="0">
                <a:ea typeface="SimSun" pitchFamily="2" charset="-122"/>
              </a:rPr>
            </a:br>
            <a:r>
              <a:rPr lang="en-US" altLang="zh-CN" sz="2400" dirty="0" err="1">
                <a:solidFill>
                  <a:srgbClr val="66B036"/>
                </a:solidFill>
                <a:ea typeface="SimSun" pitchFamily="2" charset="-122"/>
              </a:rPr>
              <a:t>QWidget</a:t>
            </a:r>
            <a:r>
              <a:rPr lang="en-US" altLang="zh-CN" sz="2400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sz="2400" dirty="0" err="1">
                <a:solidFill>
                  <a:srgbClr val="66B036"/>
                </a:solidFill>
                <a:ea typeface="SimSun" pitchFamily="2" charset="-122"/>
              </a:rPr>
              <a:t>QWidget</a:t>
            </a:r>
            <a:r>
              <a:rPr lang="en-US" altLang="zh-CN" sz="2400" dirty="0">
                <a:solidFill>
                  <a:srgbClr val="66B036"/>
                </a:solidFill>
                <a:ea typeface="SimSun" pitchFamily="2" charset="-122"/>
              </a:rPr>
              <a:t>(</a:t>
            </a:r>
            <a:r>
              <a:rPr lang="en-US" altLang="zh-CN" sz="2400" dirty="0" err="1">
                <a:solidFill>
                  <a:srgbClr val="66B036"/>
                </a:solidFill>
                <a:ea typeface="SimSun" pitchFamily="2" charset="-122"/>
              </a:rPr>
              <a:t>QWidget</a:t>
            </a:r>
            <a:r>
              <a:rPr lang="en-US" altLang="zh-CN" sz="2400" dirty="0">
                <a:solidFill>
                  <a:srgbClr val="66B036"/>
                </a:solidFill>
                <a:ea typeface="SimSun" pitchFamily="2" charset="-122"/>
              </a:rPr>
              <a:t> *parent, </a:t>
            </a:r>
            <a:r>
              <a:rPr lang="en-US" altLang="zh-CN" sz="2400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sz="2400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sz="2400" dirty="0" err="1">
                <a:solidFill>
                  <a:srgbClr val="66B036"/>
                </a:solidFill>
                <a:ea typeface="SimSun" pitchFamily="2" charset="-122"/>
              </a:rPr>
              <a:t>WindowFlags</a:t>
            </a:r>
            <a:r>
              <a:rPr lang="en-US" altLang="zh-CN" sz="2400" dirty="0">
                <a:solidFill>
                  <a:srgbClr val="66B036"/>
                </a:solidFill>
                <a:ea typeface="SimSun" pitchFamily="2" charset="-122"/>
              </a:rPr>
              <a:t> f=0)</a:t>
            </a: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::Window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生成一个窗体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CustomizeWindowHint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自定制，不用缺省设置</a:t>
            </a:r>
            <a:endParaRPr lang="en-US" altLang="zh-CN" dirty="0"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WindowMinimizeButtonHint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WindowMaximizeButtonHint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Qt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WindowCloseButtonHint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pPr marL="1239838" lvl="2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etc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702300" y="4076700"/>
            <a:ext cx="2952750" cy="1306513"/>
            <a:chOff x="3960" y="3060"/>
            <a:chExt cx="2050" cy="907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960" y="3060"/>
              <a:ext cx="2051" cy="908"/>
            </a:xfrm>
            <a:custGeom>
              <a:avLst/>
              <a:gdLst>
                <a:gd name="T0" fmla="*/ 0 w 9043"/>
                <a:gd name="T1" fmla="*/ 0 h 4006"/>
                <a:gd name="T2" fmla="*/ 0 w 9043"/>
                <a:gd name="T3" fmla="*/ 0 h 4006"/>
                <a:gd name="T4" fmla="*/ 0 w 9043"/>
                <a:gd name="T5" fmla="*/ 0 h 4006"/>
                <a:gd name="T6" fmla="*/ 0 w 9043"/>
                <a:gd name="T7" fmla="*/ 0 h 4006"/>
                <a:gd name="T8" fmla="*/ 0 w 9043"/>
                <a:gd name="T9" fmla="*/ 0 h 4006"/>
                <a:gd name="T10" fmla="*/ 0 w 9043"/>
                <a:gd name="T11" fmla="*/ 0 h 4006"/>
                <a:gd name="T12" fmla="*/ 0 w 9043"/>
                <a:gd name="T13" fmla="*/ 0 h 4006"/>
                <a:gd name="T14" fmla="*/ 0 w 9043"/>
                <a:gd name="T15" fmla="*/ 0 h 4006"/>
                <a:gd name="T16" fmla="*/ 0 w 9043"/>
                <a:gd name="T17" fmla="*/ 0 h 40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43"/>
                <a:gd name="T28" fmla="*/ 0 h 4006"/>
                <a:gd name="T29" fmla="*/ 9043 w 9043"/>
                <a:gd name="T30" fmla="*/ 4006 h 400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43" h="4006">
                  <a:moveTo>
                    <a:pt x="896" y="6"/>
                  </a:moveTo>
                  <a:cubicBezTo>
                    <a:pt x="896" y="6"/>
                    <a:pt x="5824" y="8"/>
                    <a:pt x="9024" y="10"/>
                  </a:cubicBezTo>
                  <a:cubicBezTo>
                    <a:pt x="9024" y="472"/>
                    <a:pt x="9039" y="2087"/>
                    <a:pt x="9039" y="2551"/>
                  </a:cubicBezTo>
                  <a:cubicBezTo>
                    <a:pt x="9020" y="2975"/>
                    <a:pt x="9042" y="3175"/>
                    <a:pt x="8873" y="3497"/>
                  </a:cubicBezTo>
                  <a:cubicBezTo>
                    <a:pt x="8628" y="3959"/>
                    <a:pt x="8391" y="3945"/>
                    <a:pt x="8096" y="4005"/>
                  </a:cubicBezTo>
                  <a:cubicBezTo>
                    <a:pt x="7787" y="3991"/>
                    <a:pt x="43" y="3983"/>
                    <a:pt x="53" y="3983"/>
                  </a:cubicBezTo>
                  <a:cubicBezTo>
                    <a:pt x="62" y="3911"/>
                    <a:pt x="40" y="1287"/>
                    <a:pt x="40" y="1189"/>
                  </a:cubicBezTo>
                  <a:cubicBezTo>
                    <a:pt x="43" y="1089"/>
                    <a:pt x="0" y="761"/>
                    <a:pt x="242" y="348"/>
                  </a:cubicBezTo>
                  <a:cubicBezTo>
                    <a:pt x="482" y="0"/>
                    <a:pt x="659" y="0"/>
                    <a:pt x="896" y="6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960" y="3060"/>
              <a:ext cx="2051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  <a:tab pos="2625725" algn="l"/>
                </a:tabLst>
              </a:pPr>
              <a:r>
                <a:rPr lang="en-US" altLang="zh-CN" b="1" i="1">
                  <a:solidFill>
                    <a:srgbClr val="FFFFFF"/>
                  </a:solidFill>
                </a:rPr>
                <a:t>hint</a:t>
              </a:r>
              <a:r>
                <a:rPr lang="en-US" altLang="zh-CN">
                  <a:solidFill>
                    <a:srgbClr val="FFFFFF"/>
                  </a:solidFill>
                </a:rPr>
                <a:t> </a:t>
              </a:r>
              <a:r>
                <a:rPr lang="zh-CN" altLang="en-US">
                  <a:solidFill>
                    <a:srgbClr val="FFFFFF"/>
                  </a:solidFill>
                </a:rPr>
                <a:t>这个单词很重要</a:t>
              </a:r>
              <a:endParaRPr lang="en-US" altLang="zh-CN">
                <a:solidFill>
                  <a:srgbClr val="FFFFFF"/>
                </a:solidFill>
              </a:endParaRPr>
            </a:p>
            <a:p>
              <a:pPr algn="ctr">
                <a:tabLst>
                  <a:tab pos="655638" algn="l"/>
                  <a:tab pos="1312863" algn="l"/>
                  <a:tab pos="1968500" algn="l"/>
                  <a:tab pos="2625725" algn="l"/>
                </a:tabLst>
              </a:pPr>
              <a:endParaRPr lang="en-US" altLang="zh-CN" sz="500">
                <a:solidFill>
                  <a:srgbClr val="FFFFFF"/>
                </a:solidFill>
              </a:endParaRPr>
            </a:p>
            <a:p>
              <a:pPr algn="ctr">
                <a:tabLst>
                  <a:tab pos="655638" algn="l"/>
                  <a:tab pos="1312863" algn="l"/>
                  <a:tab pos="1968500" algn="l"/>
                  <a:tab pos="2625725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不同的平台和窗体管理器对这些设定有不同的影响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477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QDialog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搜索对话框</a:t>
            </a:r>
            <a:r>
              <a:rPr lang="zh-CN" altLang="en-US" dirty="0">
                <a:ea typeface="SimSun" pitchFamily="2" charset="-122"/>
              </a:rPr>
              <a:t>是典型的自定义对话框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继承自 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QDialog</a:t>
            </a:r>
            <a:endParaRPr lang="en-US" altLang="zh-CN" dirty="0">
              <a:solidFill>
                <a:srgbClr val="66B036"/>
              </a:solidFill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使用设计器或代码来建立用户界面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QLabel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和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QRadioButton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是“输出”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dirty="0">
                <a:ea typeface="SimSun" pitchFamily="2" charset="-122"/>
              </a:rPr>
              <a:t>OK</a:t>
            </a:r>
            <a:r>
              <a:rPr lang="zh-CN" altLang="en-US" dirty="0">
                <a:ea typeface="SimSun" pitchFamily="2" charset="-122"/>
              </a:rPr>
              <a:t>，</a:t>
            </a:r>
            <a:r>
              <a:rPr lang="en-US" altLang="zh-CN" dirty="0">
                <a:ea typeface="SimSun" pitchFamily="2" charset="-122"/>
              </a:rPr>
              <a:t>Cancel</a:t>
            </a:r>
            <a:r>
              <a:rPr lang="zh-CN" altLang="en-US" dirty="0">
                <a:ea typeface="SimSun" pitchFamily="2" charset="-122"/>
              </a:rPr>
              <a:t>按钮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2363" y="1669098"/>
            <a:ext cx="3854450" cy="146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6327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程序接口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2338" y="1749425"/>
            <a:ext cx="7240587" cy="290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476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2000" dirty="0">
                <a:solidFill>
                  <a:srgbClr val="000000"/>
                </a:solidFill>
              </a:rPr>
              <a:t> : public </a:t>
            </a:r>
            <a:r>
              <a:rPr lang="en-US" altLang="zh-CN" sz="2000" dirty="0" err="1">
                <a:solidFill>
                  <a:srgbClr val="000000"/>
                </a:solidFill>
              </a:rPr>
              <a:t>QDialog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    Q_OBJECT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public: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    explicit </a:t>
            </a:r>
            <a:r>
              <a:rPr lang="en-US" altLang="zh-CN" sz="20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2000" dirty="0">
                <a:solidFill>
                  <a:srgbClr val="000000"/>
                </a:solidFill>
              </a:rPr>
              <a:t>(const </a:t>
            </a:r>
            <a:r>
              <a:rPr lang="en-US" altLang="zh-CN" sz="2000" dirty="0" err="1">
                <a:solidFill>
                  <a:srgbClr val="000000"/>
                </a:solidFill>
              </a:rPr>
              <a:t>QString</a:t>
            </a:r>
            <a:r>
              <a:rPr lang="en-US" altLang="zh-CN" sz="2000" dirty="0">
                <a:solidFill>
                  <a:srgbClr val="000000"/>
                </a:solidFill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</a:rPr>
              <a:t>initialText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isBackward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</a:rPr>
              <a:t>QWidget</a:t>
            </a:r>
            <a:r>
              <a:rPr lang="en-US" altLang="zh-CN" sz="2000" dirty="0">
                <a:solidFill>
                  <a:srgbClr val="000000"/>
                </a:solidFill>
              </a:rPr>
              <a:t> *parent = 0);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isBackward</a:t>
            </a:r>
            <a:r>
              <a:rPr lang="en-US" altLang="zh-CN" sz="2000" dirty="0">
                <a:solidFill>
                  <a:srgbClr val="000000"/>
                </a:solidFill>
              </a:rPr>
              <a:t>() const;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    const </a:t>
            </a:r>
            <a:r>
              <a:rPr lang="en-US" altLang="zh-CN" sz="2000" dirty="0" err="1">
                <a:solidFill>
                  <a:srgbClr val="000000"/>
                </a:solidFill>
              </a:rPr>
              <a:t>QString</a:t>
            </a:r>
            <a:r>
              <a:rPr lang="en-US" altLang="zh-CN" sz="2000" dirty="0">
                <a:solidFill>
                  <a:srgbClr val="000000"/>
                </a:solidFill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</a:rPr>
              <a:t>searchText</a:t>
            </a:r>
            <a:r>
              <a:rPr lang="en-US" altLang="zh-CN" sz="2000" dirty="0">
                <a:solidFill>
                  <a:srgbClr val="000000"/>
                </a:solidFill>
              </a:rPr>
              <a:t>() const;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private: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</a:rPr>
              <a:t>Ui</a:t>
            </a:r>
            <a:r>
              <a:rPr lang="en-US" altLang="zh-CN" sz="2000" dirty="0">
                <a:solidFill>
                  <a:srgbClr val="000000"/>
                </a:solidFill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2000" dirty="0">
                <a:solidFill>
                  <a:srgbClr val="000000"/>
                </a:solidFill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</a:rPr>
              <a:t>ui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>
            <a:off x="800100" y="1628775"/>
            <a:ext cx="7362825" cy="4327525"/>
          </a:xfrm>
          <a:custGeom>
            <a:avLst/>
            <a:gdLst>
              <a:gd name="T0" fmla="*/ 2147483647 w 22549"/>
              <a:gd name="T1" fmla="*/ 2147483647 h 10009"/>
              <a:gd name="T2" fmla="*/ 2147483647 w 22549"/>
              <a:gd name="T3" fmla="*/ 2147483647 h 10009"/>
              <a:gd name="T4" fmla="*/ 2147483647 w 22549"/>
              <a:gd name="T5" fmla="*/ 2147483647 h 10009"/>
              <a:gd name="T6" fmla="*/ 2147483647 w 22549"/>
              <a:gd name="T7" fmla="*/ 2147483647 h 10009"/>
              <a:gd name="T8" fmla="*/ 2147483647 w 22549"/>
              <a:gd name="T9" fmla="*/ 2147483647 h 10009"/>
              <a:gd name="T10" fmla="*/ 2147483647 w 22549"/>
              <a:gd name="T11" fmla="*/ 2147483647 h 10009"/>
              <a:gd name="T12" fmla="*/ 2147483647 w 22549"/>
              <a:gd name="T13" fmla="*/ 2147483647 h 10009"/>
              <a:gd name="T14" fmla="*/ 2147483647 w 22549"/>
              <a:gd name="T15" fmla="*/ 2147483647 h 10009"/>
              <a:gd name="T16" fmla="*/ 2147483647 w 22549"/>
              <a:gd name="T17" fmla="*/ 2147483647 h 100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549"/>
              <a:gd name="T28" fmla="*/ 0 h 10009"/>
              <a:gd name="T29" fmla="*/ 22549 w 22549"/>
              <a:gd name="T30" fmla="*/ 10009 h 100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549" h="10009">
                <a:moveTo>
                  <a:pt x="1151" y="10"/>
                </a:moveTo>
                <a:cubicBezTo>
                  <a:pt x="1151" y="10"/>
                  <a:pt x="18434" y="15"/>
                  <a:pt x="22545" y="20"/>
                </a:cubicBezTo>
                <a:cubicBezTo>
                  <a:pt x="22545" y="750"/>
                  <a:pt x="22545" y="6982"/>
                  <a:pt x="22545" y="7715"/>
                </a:cubicBezTo>
                <a:cubicBezTo>
                  <a:pt x="22521" y="8382"/>
                  <a:pt x="22548" y="8698"/>
                  <a:pt x="22332" y="9205"/>
                </a:cubicBezTo>
                <a:cubicBezTo>
                  <a:pt x="22018" y="9935"/>
                  <a:pt x="21713" y="9912"/>
                  <a:pt x="21333" y="10008"/>
                </a:cubicBezTo>
                <a:cubicBezTo>
                  <a:pt x="20937" y="9985"/>
                  <a:pt x="7143" y="9983"/>
                  <a:pt x="48" y="9970"/>
                </a:cubicBezTo>
                <a:cubicBezTo>
                  <a:pt x="42" y="8500"/>
                  <a:pt x="51" y="2030"/>
                  <a:pt x="51" y="1877"/>
                </a:cubicBezTo>
                <a:cubicBezTo>
                  <a:pt x="55" y="1719"/>
                  <a:pt x="0" y="1202"/>
                  <a:pt x="310" y="550"/>
                </a:cubicBezTo>
                <a:cubicBezTo>
                  <a:pt x="618" y="0"/>
                  <a:pt x="846" y="0"/>
                  <a:pt x="1151" y="10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 noChangeArrowheads="1"/>
          </p:cNvSpPr>
          <p:nvPr/>
        </p:nvSpPr>
        <p:spPr bwMode="auto">
          <a:xfrm>
            <a:off x="5903765" y="2454043"/>
            <a:ext cx="652462" cy="490538"/>
          </a:xfrm>
          <a:custGeom>
            <a:avLst/>
            <a:gdLst>
              <a:gd name="T0" fmla="*/ 2147483647 w 2001"/>
              <a:gd name="T1" fmla="*/ 0 h 1501"/>
              <a:gd name="T2" fmla="*/ 0 w 2001"/>
              <a:gd name="T3" fmla="*/ 2147483647 h 1501"/>
              <a:gd name="T4" fmla="*/ 2147483647 w 2001"/>
              <a:gd name="T5" fmla="*/ 2147483647 h 1501"/>
              <a:gd name="T6" fmla="*/ 2147483647 w 2001"/>
              <a:gd name="T7" fmla="*/ 0 h 1501"/>
              <a:gd name="T8" fmla="*/ 0 60000 65536"/>
              <a:gd name="T9" fmla="*/ 0 60000 65536"/>
              <a:gd name="T10" fmla="*/ 0 60000 65536"/>
              <a:gd name="T11" fmla="*/ 0 60000 65536"/>
              <a:gd name="T12" fmla="*/ 0 w 2001"/>
              <a:gd name="T13" fmla="*/ 0 h 1501"/>
              <a:gd name="T14" fmla="*/ 2001 w 2001"/>
              <a:gd name="T15" fmla="*/ 1501 h 15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1" h="1501">
                <a:moveTo>
                  <a:pt x="1500" y="0"/>
                </a:moveTo>
                <a:lnTo>
                  <a:pt x="0" y="1500"/>
                </a:lnTo>
                <a:lnTo>
                  <a:pt x="2000" y="500"/>
                </a:lnTo>
                <a:lnTo>
                  <a:pt x="1500" y="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384777" y="1963506"/>
            <a:ext cx="1966913" cy="652462"/>
            <a:chOff x="4643" y="1587"/>
            <a:chExt cx="1366" cy="453"/>
          </a:xfrm>
        </p:grpSpPr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4643" y="1587"/>
              <a:ext cx="1367" cy="454"/>
            </a:xfrm>
            <a:custGeom>
              <a:avLst/>
              <a:gdLst>
                <a:gd name="T0" fmla="*/ 0 w 6029"/>
                <a:gd name="T1" fmla="*/ 0 h 2003"/>
                <a:gd name="T2" fmla="*/ 0 w 6029"/>
                <a:gd name="T3" fmla="*/ 0 h 2003"/>
                <a:gd name="T4" fmla="*/ 0 w 6029"/>
                <a:gd name="T5" fmla="*/ 0 h 2003"/>
                <a:gd name="T6" fmla="*/ 0 w 6029"/>
                <a:gd name="T7" fmla="*/ 0 h 2003"/>
                <a:gd name="T8" fmla="*/ 0 w 6029"/>
                <a:gd name="T9" fmla="*/ 0 h 2003"/>
                <a:gd name="T10" fmla="*/ 0 w 6029"/>
                <a:gd name="T11" fmla="*/ 0 h 2003"/>
                <a:gd name="T12" fmla="*/ 0 w 6029"/>
                <a:gd name="T13" fmla="*/ 0 h 2003"/>
                <a:gd name="T14" fmla="*/ 0 w 6029"/>
                <a:gd name="T15" fmla="*/ 0 h 2003"/>
                <a:gd name="T16" fmla="*/ 0 w 6029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29"/>
                <a:gd name="T28" fmla="*/ 0 h 2003"/>
                <a:gd name="T29" fmla="*/ 6029 w 6029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29" h="2003">
                  <a:moveTo>
                    <a:pt x="597" y="3"/>
                  </a:moveTo>
                  <a:cubicBezTo>
                    <a:pt x="597" y="3"/>
                    <a:pt x="3883" y="4"/>
                    <a:pt x="6016" y="5"/>
                  </a:cubicBezTo>
                  <a:cubicBezTo>
                    <a:pt x="6016" y="236"/>
                    <a:pt x="6026" y="1043"/>
                    <a:pt x="6026" y="1275"/>
                  </a:cubicBezTo>
                  <a:cubicBezTo>
                    <a:pt x="6013" y="1487"/>
                    <a:pt x="6028" y="1587"/>
                    <a:pt x="5915" y="1748"/>
                  </a:cubicBezTo>
                  <a:cubicBezTo>
                    <a:pt x="5752" y="1979"/>
                    <a:pt x="5594" y="1972"/>
                    <a:pt x="5397" y="2002"/>
                  </a:cubicBezTo>
                  <a:cubicBezTo>
                    <a:pt x="5192" y="1995"/>
                    <a:pt x="29" y="1991"/>
                    <a:pt x="35" y="1991"/>
                  </a:cubicBezTo>
                  <a:cubicBezTo>
                    <a:pt x="42" y="1955"/>
                    <a:pt x="27" y="643"/>
                    <a:pt x="27" y="594"/>
                  </a:cubicBezTo>
                  <a:cubicBezTo>
                    <a:pt x="29" y="544"/>
                    <a:pt x="0" y="380"/>
                    <a:pt x="162" y="174"/>
                  </a:cubicBezTo>
                  <a:cubicBezTo>
                    <a:pt x="321" y="0"/>
                    <a:pt x="440" y="0"/>
                    <a:pt x="597" y="3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643" y="1587"/>
              <a:ext cx="1367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</a:tabLst>
              </a:pPr>
              <a:r>
                <a:rPr lang="zh-CN" altLang="en-US" dirty="0">
                  <a:solidFill>
                    <a:srgbClr val="FFFFFF"/>
                  </a:solidFill>
                </a:rPr>
                <a:t>在构造函数中初始化对话框</a:t>
              </a:r>
              <a:endParaRPr lang="en-US" altLang="zh-CN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903765" y="4139736"/>
            <a:ext cx="2808288" cy="1009650"/>
            <a:chOff x="4312" y="2834"/>
            <a:chExt cx="1625" cy="454"/>
          </a:xfrm>
        </p:grpSpPr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4416" y="2834"/>
              <a:ext cx="1481" cy="454"/>
            </a:xfrm>
            <a:custGeom>
              <a:avLst/>
              <a:gdLst>
                <a:gd name="T0" fmla="*/ 0 w 6531"/>
                <a:gd name="T1" fmla="*/ 0 h 2003"/>
                <a:gd name="T2" fmla="*/ 0 w 6531"/>
                <a:gd name="T3" fmla="*/ 0 h 2003"/>
                <a:gd name="T4" fmla="*/ 0 w 6531"/>
                <a:gd name="T5" fmla="*/ 0 h 2003"/>
                <a:gd name="T6" fmla="*/ 0 w 6531"/>
                <a:gd name="T7" fmla="*/ 0 h 2003"/>
                <a:gd name="T8" fmla="*/ 0 w 6531"/>
                <a:gd name="T9" fmla="*/ 0 h 2003"/>
                <a:gd name="T10" fmla="*/ 0 w 6531"/>
                <a:gd name="T11" fmla="*/ 0 h 2003"/>
                <a:gd name="T12" fmla="*/ 0 w 6531"/>
                <a:gd name="T13" fmla="*/ 0 h 2003"/>
                <a:gd name="T14" fmla="*/ 0 w 6531"/>
                <a:gd name="T15" fmla="*/ 0 h 2003"/>
                <a:gd name="T16" fmla="*/ 0 w 6531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31"/>
                <a:gd name="T28" fmla="*/ 0 h 2003"/>
                <a:gd name="T29" fmla="*/ 6531 w 6531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31" h="2003">
                  <a:moveTo>
                    <a:pt x="647" y="3"/>
                  </a:moveTo>
                  <a:cubicBezTo>
                    <a:pt x="647" y="3"/>
                    <a:pt x="4206" y="4"/>
                    <a:pt x="6517" y="5"/>
                  </a:cubicBezTo>
                  <a:cubicBezTo>
                    <a:pt x="6517" y="236"/>
                    <a:pt x="6528" y="1043"/>
                    <a:pt x="6528" y="1275"/>
                  </a:cubicBezTo>
                  <a:cubicBezTo>
                    <a:pt x="6514" y="1487"/>
                    <a:pt x="6530" y="1587"/>
                    <a:pt x="6408" y="1748"/>
                  </a:cubicBezTo>
                  <a:cubicBezTo>
                    <a:pt x="6231" y="1979"/>
                    <a:pt x="6060" y="1972"/>
                    <a:pt x="5847" y="2002"/>
                  </a:cubicBezTo>
                  <a:cubicBezTo>
                    <a:pt x="5624" y="1995"/>
                    <a:pt x="31" y="1991"/>
                    <a:pt x="38" y="1991"/>
                  </a:cubicBezTo>
                  <a:cubicBezTo>
                    <a:pt x="45" y="1955"/>
                    <a:pt x="29" y="643"/>
                    <a:pt x="29" y="594"/>
                  </a:cubicBezTo>
                  <a:cubicBezTo>
                    <a:pt x="31" y="544"/>
                    <a:pt x="0" y="380"/>
                    <a:pt x="175" y="174"/>
                  </a:cubicBezTo>
                  <a:cubicBezTo>
                    <a:pt x="348" y="0"/>
                    <a:pt x="476" y="0"/>
                    <a:pt x="647" y="3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12" y="2909"/>
              <a:ext cx="1625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</a:tabLst>
              </a:pPr>
              <a:r>
                <a:rPr lang="en-US" altLang="zh-CN" dirty="0">
                  <a:solidFill>
                    <a:srgbClr val="FFFFFF"/>
                  </a:solidFill>
                </a:rPr>
                <a:t>Getter </a:t>
              </a:r>
              <a:r>
                <a:rPr lang="zh-CN" altLang="en-US" dirty="0">
                  <a:solidFill>
                    <a:srgbClr val="FFFFFF"/>
                  </a:solidFill>
                </a:rPr>
                <a:t>函数获取数据</a:t>
              </a:r>
              <a:endParaRPr lang="en-US" altLang="zh-CN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13"/>
          <p:cNvSpPr>
            <a:spLocks noChangeArrowheads="1"/>
          </p:cNvSpPr>
          <p:nvPr/>
        </p:nvSpPr>
        <p:spPr bwMode="auto">
          <a:xfrm>
            <a:off x="4973490" y="4334998"/>
            <a:ext cx="1306513" cy="295275"/>
          </a:xfrm>
          <a:custGeom>
            <a:avLst/>
            <a:gdLst>
              <a:gd name="T0" fmla="*/ 2147483647 w 4001"/>
              <a:gd name="T1" fmla="*/ 2147483647 h 901"/>
              <a:gd name="T2" fmla="*/ 0 w 4001"/>
              <a:gd name="T3" fmla="*/ 0 h 901"/>
              <a:gd name="T4" fmla="*/ 2147483647 w 4001"/>
              <a:gd name="T5" fmla="*/ 2147483647 h 901"/>
              <a:gd name="T6" fmla="*/ 2147483647 w 4001"/>
              <a:gd name="T7" fmla="*/ 2147483647 h 901"/>
              <a:gd name="T8" fmla="*/ 0 60000 65536"/>
              <a:gd name="T9" fmla="*/ 0 60000 65536"/>
              <a:gd name="T10" fmla="*/ 0 60000 65536"/>
              <a:gd name="T11" fmla="*/ 0 60000 65536"/>
              <a:gd name="T12" fmla="*/ 0 w 4001"/>
              <a:gd name="T13" fmla="*/ 0 h 901"/>
              <a:gd name="T14" fmla="*/ 4001 w 4001"/>
              <a:gd name="T15" fmla="*/ 901 h 9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1" h="901">
                <a:moveTo>
                  <a:pt x="4000" y="400"/>
                </a:moveTo>
                <a:lnTo>
                  <a:pt x="0" y="0"/>
                </a:lnTo>
                <a:lnTo>
                  <a:pt x="3500" y="900"/>
                </a:lnTo>
                <a:lnTo>
                  <a:pt x="4000" y="40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4564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实现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3713" y="1512888"/>
            <a:ext cx="6592887" cy="4856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1500" dirty="0">
                <a:solidFill>
                  <a:srgbClr val="000000"/>
                </a:solidFill>
              </a:rPr>
              <a:t>::</a:t>
            </a:r>
            <a:r>
              <a:rPr lang="en-US" altLang="zh-CN" sz="15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1500" dirty="0">
                <a:solidFill>
                  <a:srgbClr val="000000"/>
                </a:solidFill>
              </a:rPr>
              <a:t>(const </a:t>
            </a:r>
            <a:r>
              <a:rPr lang="en-US" altLang="zh-CN" sz="1500" dirty="0" err="1">
                <a:solidFill>
                  <a:srgbClr val="000000"/>
                </a:solidFill>
              </a:rPr>
              <a:t>QString</a:t>
            </a:r>
            <a:r>
              <a:rPr lang="en-US" altLang="zh-CN" sz="1500" dirty="0">
                <a:solidFill>
                  <a:srgbClr val="000000"/>
                </a:solidFill>
              </a:rPr>
              <a:t> &amp;</a:t>
            </a:r>
            <a:r>
              <a:rPr lang="en-US" altLang="zh-CN" sz="1500" dirty="0" err="1">
                <a:solidFill>
                  <a:srgbClr val="000000"/>
                </a:solidFill>
              </a:rPr>
              <a:t>initialText</a:t>
            </a:r>
            <a:r>
              <a:rPr lang="en-US" altLang="zh-CN" sz="1500" dirty="0">
                <a:solidFill>
                  <a:srgbClr val="000000"/>
                </a:solidFill>
              </a:rPr>
              <a:t>, 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                       </a:t>
            </a:r>
            <a:r>
              <a:rPr lang="en-US" altLang="zh-CN" sz="1500" dirty="0" err="1">
                <a:solidFill>
                  <a:srgbClr val="000000"/>
                </a:solidFill>
              </a:rPr>
              <a:t>bool</a:t>
            </a:r>
            <a:r>
              <a:rPr lang="en-US" altLang="zh-CN" sz="1500" dirty="0">
                <a:solidFill>
                  <a:srgbClr val="000000"/>
                </a:solidFill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</a:rPr>
              <a:t>isBackward</a:t>
            </a:r>
            <a:r>
              <a:rPr lang="en-US" altLang="zh-CN" sz="1500" dirty="0">
                <a:solidFill>
                  <a:srgbClr val="000000"/>
                </a:solidFill>
              </a:rPr>
              <a:t>, </a:t>
            </a:r>
            <a:r>
              <a:rPr lang="en-US" altLang="zh-CN" sz="1500" dirty="0" err="1">
                <a:solidFill>
                  <a:srgbClr val="000000"/>
                </a:solidFill>
              </a:rPr>
              <a:t>QWidget</a:t>
            </a:r>
            <a:r>
              <a:rPr lang="en-US" altLang="zh-CN" sz="1500" dirty="0">
                <a:solidFill>
                  <a:srgbClr val="000000"/>
                </a:solidFill>
              </a:rPr>
              <a:t> *parent) :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</a:t>
            </a:r>
            <a:r>
              <a:rPr lang="en-US" altLang="zh-CN" sz="1500" dirty="0" err="1">
                <a:solidFill>
                  <a:srgbClr val="000000"/>
                </a:solidFill>
              </a:rPr>
              <a:t>QDialog</a:t>
            </a:r>
            <a:r>
              <a:rPr lang="en-US" altLang="zh-CN" sz="1500" dirty="0">
                <a:solidFill>
                  <a:srgbClr val="000000"/>
                </a:solidFill>
              </a:rPr>
              <a:t>(parent),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(new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::</a:t>
            </a:r>
            <a:r>
              <a:rPr lang="en-US" altLang="zh-CN" sz="15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15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setupUi</a:t>
            </a:r>
            <a:r>
              <a:rPr lang="en-US" altLang="zh-CN" sz="1500" dirty="0">
                <a:solidFill>
                  <a:srgbClr val="000000"/>
                </a:solidFill>
              </a:rPr>
              <a:t>(this);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endParaRPr lang="en-US" altLang="zh-CN" sz="15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searchText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setText</a:t>
            </a:r>
            <a:r>
              <a:rPr lang="en-US" altLang="zh-CN" sz="1500" dirty="0">
                <a:solidFill>
                  <a:srgbClr val="000000"/>
                </a:solidFill>
              </a:rPr>
              <a:t>(</a:t>
            </a:r>
            <a:r>
              <a:rPr lang="en-US" altLang="zh-CN" sz="1500" dirty="0" err="1">
                <a:solidFill>
                  <a:srgbClr val="000000"/>
                </a:solidFill>
              </a:rPr>
              <a:t>initialText</a:t>
            </a:r>
            <a:r>
              <a:rPr lang="en-US" altLang="zh-CN" sz="15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if(</a:t>
            </a:r>
            <a:r>
              <a:rPr lang="en-US" altLang="zh-CN" sz="1500" dirty="0" err="1">
                <a:solidFill>
                  <a:srgbClr val="000000"/>
                </a:solidFill>
              </a:rPr>
              <a:t>isBackward</a:t>
            </a:r>
            <a:r>
              <a:rPr lang="en-US" altLang="zh-CN" sz="15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   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directionBackward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setChecked</a:t>
            </a:r>
            <a:r>
              <a:rPr lang="en-US" altLang="zh-CN" sz="1500" dirty="0">
                <a:solidFill>
                  <a:srgbClr val="000000"/>
                </a:solidFill>
              </a:rPr>
              <a:t>(true);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else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   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directionForward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setChecked</a:t>
            </a:r>
            <a:r>
              <a:rPr lang="en-US" altLang="zh-CN" sz="1500" dirty="0">
                <a:solidFill>
                  <a:srgbClr val="000000"/>
                </a:solidFill>
              </a:rPr>
              <a:t>(true);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endParaRPr lang="en-US" altLang="zh-CN" sz="15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 err="1">
                <a:solidFill>
                  <a:srgbClr val="000000"/>
                </a:solidFill>
              </a:rPr>
              <a:t>bool</a:t>
            </a:r>
            <a:r>
              <a:rPr lang="en-US" altLang="zh-CN" sz="1500" dirty="0">
                <a:solidFill>
                  <a:srgbClr val="000000"/>
                </a:solidFill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1500" dirty="0">
                <a:solidFill>
                  <a:srgbClr val="000000"/>
                </a:solidFill>
              </a:rPr>
              <a:t>::</a:t>
            </a:r>
            <a:r>
              <a:rPr lang="en-US" altLang="zh-CN" sz="1500" dirty="0" err="1">
                <a:solidFill>
                  <a:srgbClr val="000000"/>
                </a:solidFill>
              </a:rPr>
              <a:t>isBackward</a:t>
            </a:r>
            <a:r>
              <a:rPr lang="en-US" altLang="zh-CN" sz="1500" dirty="0">
                <a:solidFill>
                  <a:srgbClr val="000000"/>
                </a:solidFill>
              </a:rPr>
              <a:t>() const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return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directionBackward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isChecked</a:t>
            </a:r>
            <a:r>
              <a:rPr lang="en-US" altLang="zh-CN" sz="15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endParaRPr lang="en-US" altLang="zh-CN" sz="15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const </a:t>
            </a:r>
            <a:r>
              <a:rPr lang="en-US" altLang="zh-CN" sz="1500" dirty="0" err="1">
                <a:solidFill>
                  <a:srgbClr val="000000"/>
                </a:solidFill>
              </a:rPr>
              <a:t>QString</a:t>
            </a:r>
            <a:r>
              <a:rPr lang="en-US" altLang="zh-CN" sz="1500" dirty="0">
                <a:solidFill>
                  <a:srgbClr val="000000"/>
                </a:solidFill>
              </a:rPr>
              <a:t> &amp;</a:t>
            </a:r>
            <a:r>
              <a:rPr lang="en-US" altLang="zh-CN" sz="15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1500" dirty="0">
                <a:solidFill>
                  <a:srgbClr val="000000"/>
                </a:solidFill>
              </a:rPr>
              <a:t>::</a:t>
            </a:r>
            <a:r>
              <a:rPr lang="en-US" altLang="zh-CN" sz="1500" dirty="0" err="1">
                <a:solidFill>
                  <a:srgbClr val="000000"/>
                </a:solidFill>
              </a:rPr>
              <a:t>searchText</a:t>
            </a:r>
            <a:r>
              <a:rPr lang="en-US" altLang="zh-CN" sz="1500" dirty="0">
                <a:solidFill>
                  <a:srgbClr val="000000"/>
                </a:solidFill>
              </a:rPr>
              <a:t>() const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    return </a:t>
            </a:r>
            <a:r>
              <a:rPr lang="en-US" altLang="zh-CN" sz="1500" dirty="0" err="1">
                <a:solidFill>
                  <a:srgbClr val="000000"/>
                </a:solidFill>
              </a:rPr>
              <a:t>ui</a:t>
            </a:r>
            <a:r>
              <a:rPr lang="en-US" altLang="zh-CN" sz="1500" dirty="0">
                <a:solidFill>
                  <a:srgbClr val="000000"/>
                </a:solidFill>
              </a:rPr>
              <a:t>-&gt;</a:t>
            </a:r>
            <a:r>
              <a:rPr lang="en-US" altLang="zh-CN" sz="1500" dirty="0" err="1">
                <a:solidFill>
                  <a:srgbClr val="000000"/>
                </a:solidFill>
              </a:rPr>
              <a:t>searchText</a:t>
            </a:r>
            <a:r>
              <a:rPr lang="en-US" altLang="zh-CN" sz="1500" dirty="0">
                <a:solidFill>
                  <a:srgbClr val="000000"/>
                </a:solidFill>
              </a:rPr>
              <a:t>-&gt;text();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sz="15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endParaRPr lang="en-US" altLang="zh-CN" sz="150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5715000" y="4302125"/>
            <a:ext cx="163513" cy="1958975"/>
          </a:xfrm>
          <a:prstGeom prst="rightBrace">
            <a:avLst>
              <a:gd name="adj1" fmla="val 99838"/>
              <a:gd name="adj2" fmla="val 50000"/>
            </a:avLst>
          </a:prstGeom>
          <a:noFill/>
          <a:ln w="21600">
            <a:solidFill>
              <a:srgbClr val="66B036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5715000" y="2895600"/>
            <a:ext cx="163513" cy="1143000"/>
          </a:xfrm>
          <a:prstGeom prst="rightBrace">
            <a:avLst>
              <a:gd name="adj1" fmla="val 58252"/>
              <a:gd name="adj2" fmla="val 50000"/>
            </a:avLst>
          </a:prstGeom>
          <a:noFill/>
          <a:ln w="21600">
            <a:solidFill>
              <a:srgbClr val="66B036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7" name="Freeform 5"/>
          <p:cNvSpPr>
            <a:spLocks noChangeArrowheads="1"/>
          </p:cNvSpPr>
          <p:nvPr/>
        </p:nvSpPr>
        <p:spPr bwMode="auto">
          <a:xfrm>
            <a:off x="312738" y="1466850"/>
            <a:ext cx="6872287" cy="5124450"/>
          </a:xfrm>
          <a:custGeom>
            <a:avLst/>
            <a:gdLst>
              <a:gd name="T0" fmla="*/ 2147483647 w 21047"/>
              <a:gd name="T1" fmla="*/ 2147483647 h 14512"/>
              <a:gd name="T2" fmla="*/ 2147483647 w 21047"/>
              <a:gd name="T3" fmla="*/ 2147483647 h 14512"/>
              <a:gd name="T4" fmla="*/ 2147483647 w 21047"/>
              <a:gd name="T5" fmla="*/ 2147483647 h 14512"/>
              <a:gd name="T6" fmla="*/ 2147483647 w 21047"/>
              <a:gd name="T7" fmla="*/ 2147483647 h 14512"/>
              <a:gd name="T8" fmla="*/ 2147483647 w 21047"/>
              <a:gd name="T9" fmla="*/ 2147483647 h 14512"/>
              <a:gd name="T10" fmla="*/ 2147483647 w 21047"/>
              <a:gd name="T11" fmla="*/ 2147483647 h 14512"/>
              <a:gd name="T12" fmla="*/ 2147483647 w 21047"/>
              <a:gd name="T13" fmla="*/ 2147483647 h 14512"/>
              <a:gd name="T14" fmla="*/ 2147483647 w 21047"/>
              <a:gd name="T15" fmla="*/ 2147483647 h 14512"/>
              <a:gd name="T16" fmla="*/ 2147483647 w 21047"/>
              <a:gd name="T17" fmla="*/ 2147483647 h 14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47"/>
              <a:gd name="T28" fmla="*/ 0 h 14512"/>
              <a:gd name="T29" fmla="*/ 21047 w 21047"/>
              <a:gd name="T30" fmla="*/ 14512 h 14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47" h="14512">
                <a:moveTo>
                  <a:pt x="1074" y="14"/>
                </a:moveTo>
                <a:cubicBezTo>
                  <a:pt x="1074" y="14"/>
                  <a:pt x="17206" y="21"/>
                  <a:pt x="21043" y="29"/>
                </a:cubicBezTo>
                <a:cubicBezTo>
                  <a:pt x="21043" y="1087"/>
                  <a:pt x="21043" y="10124"/>
                  <a:pt x="21043" y="11186"/>
                </a:cubicBezTo>
                <a:cubicBezTo>
                  <a:pt x="21021" y="12154"/>
                  <a:pt x="21046" y="12612"/>
                  <a:pt x="20844" y="13347"/>
                </a:cubicBezTo>
                <a:cubicBezTo>
                  <a:pt x="20551" y="14405"/>
                  <a:pt x="20266" y="14372"/>
                  <a:pt x="19912" y="14511"/>
                </a:cubicBezTo>
                <a:cubicBezTo>
                  <a:pt x="19542" y="14478"/>
                  <a:pt x="6667" y="14475"/>
                  <a:pt x="45" y="14456"/>
                </a:cubicBezTo>
                <a:cubicBezTo>
                  <a:pt x="39" y="12325"/>
                  <a:pt x="48" y="2943"/>
                  <a:pt x="48" y="2721"/>
                </a:cubicBezTo>
                <a:cubicBezTo>
                  <a:pt x="51" y="2492"/>
                  <a:pt x="0" y="1743"/>
                  <a:pt x="289" y="797"/>
                </a:cubicBezTo>
                <a:cubicBezTo>
                  <a:pt x="577" y="0"/>
                  <a:pt x="790" y="0"/>
                  <a:pt x="1074" y="14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 noChangeArrowheads="1"/>
          </p:cNvSpPr>
          <p:nvPr/>
        </p:nvSpPr>
        <p:spPr bwMode="auto">
          <a:xfrm>
            <a:off x="6008688" y="2982913"/>
            <a:ext cx="817562" cy="390525"/>
          </a:xfrm>
          <a:custGeom>
            <a:avLst/>
            <a:gdLst>
              <a:gd name="T0" fmla="*/ 2147483647 w 2501"/>
              <a:gd name="T1" fmla="*/ 0 h 1201"/>
              <a:gd name="T2" fmla="*/ 0 w 2501"/>
              <a:gd name="T3" fmla="*/ 2147483647 h 1201"/>
              <a:gd name="T4" fmla="*/ 2147483647 w 2501"/>
              <a:gd name="T5" fmla="*/ 2147483647 h 1201"/>
              <a:gd name="T6" fmla="*/ 2147483647 w 2501"/>
              <a:gd name="T7" fmla="*/ 0 h 1201"/>
              <a:gd name="T8" fmla="*/ 0 60000 65536"/>
              <a:gd name="T9" fmla="*/ 0 60000 65536"/>
              <a:gd name="T10" fmla="*/ 0 60000 65536"/>
              <a:gd name="T11" fmla="*/ 0 60000 65536"/>
              <a:gd name="T12" fmla="*/ 0 w 2501"/>
              <a:gd name="T13" fmla="*/ 0 h 1201"/>
              <a:gd name="T14" fmla="*/ 2501 w 2501"/>
              <a:gd name="T15" fmla="*/ 1201 h 1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1" h="1201">
                <a:moveTo>
                  <a:pt x="2200" y="0"/>
                </a:moveTo>
                <a:lnTo>
                  <a:pt x="0" y="1200"/>
                </a:lnTo>
                <a:lnTo>
                  <a:pt x="2500" y="700"/>
                </a:lnTo>
                <a:lnTo>
                  <a:pt x="2200" y="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532563" y="2601913"/>
            <a:ext cx="2154237" cy="652462"/>
            <a:chOff x="4528" y="1700"/>
            <a:chExt cx="1708" cy="453"/>
          </a:xfrm>
        </p:grpSpPr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4528" y="1700"/>
              <a:ext cx="1709" cy="454"/>
            </a:xfrm>
            <a:custGeom>
              <a:avLst/>
              <a:gdLst>
                <a:gd name="T0" fmla="*/ 0 w 7535"/>
                <a:gd name="T1" fmla="*/ 0 h 2003"/>
                <a:gd name="T2" fmla="*/ 0 w 7535"/>
                <a:gd name="T3" fmla="*/ 0 h 2003"/>
                <a:gd name="T4" fmla="*/ 0 w 7535"/>
                <a:gd name="T5" fmla="*/ 0 h 2003"/>
                <a:gd name="T6" fmla="*/ 0 w 7535"/>
                <a:gd name="T7" fmla="*/ 0 h 2003"/>
                <a:gd name="T8" fmla="*/ 0 w 7535"/>
                <a:gd name="T9" fmla="*/ 0 h 2003"/>
                <a:gd name="T10" fmla="*/ 0 w 7535"/>
                <a:gd name="T11" fmla="*/ 0 h 2003"/>
                <a:gd name="T12" fmla="*/ 0 w 7535"/>
                <a:gd name="T13" fmla="*/ 0 h 2003"/>
                <a:gd name="T14" fmla="*/ 0 w 7535"/>
                <a:gd name="T15" fmla="*/ 0 h 2003"/>
                <a:gd name="T16" fmla="*/ 0 w 7535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35"/>
                <a:gd name="T28" fmla="*/ 0 h 2003"/>
                <a:gd name="T29" fmla="*/ 7535 w 7535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35" h="2003">
                  <a:moveTo>
                    <a:pt x="746" y="3"/>
                  </a:moveTo>
                  <a:cubicBezTo>
                    <a:pt x="746" y="3"/>
                    <a:pt x="4853" y="4"/>
                    <a:pt x="7519" y="5"/>
                  </a:cubicBezTo>
                  <a:cubicBezTo>
                    <a:pt x="7519" y="236"/>
                    <a:pt x="7532" y="1043"/>
                    <a:pt x="7532" y="1275"/>
                  </a:cubicBezTo>
                  <a:cubicBezTo>
                    <a:pt x="7516" y="1487"/>
                    <a:pt x="7534" y="1587"/>
                    <a:pt x="7393" y="1748"/>
                  </a:cubicBezTo>
                  <a:cubicBezTo>
                    <a:pt x="7189" y="1979"/>
                    <a:pt x="6992" y="1972"/>
                    <a:pt x="6746" y="2002"/>
                  </a:cubicBezTo>
                  <a:cubicBezTo>
                    <a:pt x="6489" y="1995"/>
                    <a:pt x="35" y="1991"/>
                    <a:pt x="43" y="1991"/>
                  </a:cubicBezTo>
                  <a:cubicBezTo>
                    <a:pt x="52" y="1955"/>
                    <a:pt x="33" y="643"/>
                    <a:pt x="33" y="594"/>
                  </a:cubicBezTo>
                  <a:cubicBezTo>
                    <a:pt x="35" y="544"/>
                    <a:pt x="0" y="380"/>
                    <a:pt x="202" y="174"/>
                  </a:cubicBezTo>
                  <a:cubicBezTo>
                    <a:pt x="401" y="0"/>
                    <a:pt x="549" y="0"/>
                    <a:pt x="746" y="3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528" y="1700"/>
              <a:ext cx="1709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</a:tabLst>
              </a:pPr>
              <a:r>
                <a:rPr lang="zh-CN" altLang="en-US" dirty="0">
                  <a:solidFill>
                    <a:srgbClr val="FFFFFF"/>
                  </a:solidFill>
                </a:rPr>
                <a:t>根据设置初始化对话框</a:t>
              </a:r>
              <a:endParaRPr lang="en-US" altLang="zh-CN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40"/>
          <p:cNvSpPr>
            <a:spLocks noChangeArrowheads="1"/>
          </p:cNvSpPr>
          <p:nvPr/>
        </p:nvSpPr>
        <p:spPr bwMode="auto">
          <a:xfrm>
            <a:off x="5878513" y="4670425"/>
            <a:ext cx="979487" cy="555625"/>
          </a:xfrm>
          <a:custGeom>
            <a:avLst/>
            <a:gdLst>
              <a:gd name="T0" fmla="*/ 2147483647 w 3001"/>
              <a:gd name="T1" fmla="*/ 0 h 1701"/>
              <a:gd name="T2" fmla="*/ 0 w 3001"/>
              <a:gd name="T3" fmla="*/ 2147483647 h 1701"/>
              <a:gd name="T4" fmla="*/ 2147483647 w 3001"/>
              <a:gd name="T5" fmla="*/ 2147483647 h 1701"/>
              <a:gd name="T6" fmla="*/ 2147483647 w 3001"/>
              <a:gd name="T7" fmla="*/ 0 h 1701"/>
              <a:gd name="T8" fmla="*/ 0 60000 65536"/>
              <a:gd name="T9" fmla="*/ 0 60000 65536"/>
              <a:gd name="T10" fmla="*/ 0 60000 65536"/>
              <a:gd name="T11" fmla="*/ 0 60000 65536"/>
              <a:gd name="T12" fmla="*/ 0 w 3001"/>
              <a:gd name="T13" fmla="*/ 0 h 1701"/>
              <a:gd name="T14" fmla="*/ 3001 w 3001"/>
              <a:gd name="T15" fmla="*/ 1701 h 1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1" h="1701">
                <a:moveTo>
                  <a:pt x="2500" y="0"/>
                </a:moveTo>
                <a:lnTo>
                  <a:pt x="0" y="1700"/>
                </a:lnTo>
                <a:lnTo>
                  <a:pt x="3000" y="700"/>
                </a:lnTo>
                <a:lnTo>
                  <a:pt x="2500" y="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6686550" y="4497388"/>
            <a:ext cx="1801813" cy="488950"/>
            <a:chOff x="4643" y="3061"/>
            <a:chExt cx="1252" cy="340"/>
          </a:xfrm>
        </p:grpSpPr>
        <p:sp>
          <p:nvSpPr>
            <p:cNvPr id="18" name="Freeform 42"/>
            <p:cNvSpPr>
              <a:spLocks noChangeArrowheads="1"/>
            </p:cNvSpPr>
            <p:nvPr/>
          </p:nvSpPr>
          <p:spPr bwMode="auto">
            <a:xfrm>
              <a:off x="4643" y="3061"/>
              <a:ext cx="1253" cy="341"/>
            </a:xfrm>
            <a:custGeom>
              <a:avLst/>
              <a:gdLst>
                <a:gd name="T0" fmla="*/ 0 w 5527"/>
                <a:gd name="T1" fmla="*/ 0 h 1503"/>
                <a:gd name="T2" fmla="*/ 0 w 5527"/>
                <a:gd name="T3" fmla="*/ 0 h 1503"/>
                <a:gd name="T4" fmla="*/ 0 w 5527"/>
                <a:gd name="T5" fmla="*/ 0 h 1503"/>
                <a:gd name="T6" fmla="*/ 0 w 5527"/>
                <a:gd name="T7" fmla="*/ 0 h 1503"/>
                <a:gd name="T8" fmla="*/ 0 w 5527"/>
                <a:gd name="T9" fmla="*/ 0 h 1503"/>
                <a:gd name="T10" fmla="*/ 0 w 5527"/>
                <a:gd name="T11" fmla="*/ 0 h 1503"/>
                <a:gd name="T12" fmla="*/ 0 w 5527"/>
                <a:gd name="T13" fmla="*/ 0 h 1503"/>
                <a:gd name="T14" fmla="*/ 0 w 5527"/>
                <a:gd name="T15" fmla="*/ 0 h 1503"/>
                <a:gd name="T16" fmla="*/ 0 w 5527"/>
                <a:gd name="T17" fmla="*/ 0 h 15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7"/>
                <a:gd name="T28" fmla="*/ 0 h 1503"/>
                <a:gd name="T29" fmla="*/ 5527 w 5527"/>
                <a:gd name="T30" fmla="*/ 1503 h 15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7" h="1503">
                  <a:moveTo>
                    <a:pt x="548" y="2"/>
                  </a:moveTo>
                  <a:cubicBezTo>
                    <a:pt x="548" y="2"/>
                    <a:pt x="3559" y="3"/>
                    <a:pt x="5515" y="4"/>
                  </a:cubicBezTo>
                  <a:cubicBezTo>
                    <a:pt x="5515" y="177"/>
                    <a:pt x="5524" y="782"/>
                    <a:pt x="5524" y="956"/>
                  </a:cubicBezTo>
                  <a:cubicBezTo>
                    <a:pt x="5512" y="1115"/>
                    <a:pt x="5526" y="1190"/>
                    <a:pt x="5422" y="1311"/>
                  </a:cubicBezTo>
                  <a:cubicBezTo>
                    <a:pt x="5273" y="1484"/>
                    <a:pt x="5128" y="1479"/>
                    <a:pt x="4948" y="1502"/>
                  </a:cubicBezTo>
                  <a:cubicBezTo>
                    <a:pt x="4759" y="1496"/>
                    <a:pt x="27" y="1493"/>
                    <a:pt x="32" y="1493"/>
                  </a:cubicBezTo>
                  <a:cubicBezTo>
                    <a:pt x="38" y="1466"/>
                    <a:pt x="25" y="482"/>
                    <a:pt x="25" y="446"/>
                  </a:cubicBezTo>
                  <a:cubicBezTo>
                    <a:pt x="27" y="408"/>
                    <a:pt x="0" y="285"/>
                    <a:pt x="148" y="131"/>
                  </a:cubicBezTo>
                  <a:cubicBezTo>
                    <a:pt x="295" y="0"/>
                    <a:pt x="403" y="0"/>
                    <a:pt x="548" y="2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4643" y="3061"/>
              <a:ext cx="125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</a:tabLst>
              </a:pPr>
              <a:r>
                <a:rPr lang="en-US" altLang="zh-CN">
                  <a:solidFill>
                    <a:srgbClr val="FFFFFF"/>
                  </a:solidFill>
                </a:rPr>
                <a:t>getter</a:t>
              </a:r>
              <a:r>
                <a:rPr lang="zh-CN" altLang="en-US">
                  <a:solidFill>
                    <a:srgbClr val="FFFFFF"/>
                  </a:solidFill>
                </a:rPr>
                <a:t>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Dialog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软件接口已经被定义以使其更易于使用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5625" y="1968500"/>
            <a:ext cx="8147050" cy="252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void </a:t>
            </a:r>
            <a:r>
              <a:rPr lang="en-US" altLang="zh-CN" sz="1400" dirty="0" err="1">
                <a:solidFill>
                  <a:srgbClr val="000000"/>
                </a:solidFill>
              </a:rPr>
              <a:t>MyWindow</a:t>
            </a:r>
            <a:r>
              <a:rPr lang="en-US" altLang="zh-CN" sz="1400" dirty="0">
                <a:solidFill>
                  <a:srgbClr val="000000"/>
                </a:solidFill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</a:rPr>
              <a:t>myFunction</a:t>
            </a:r>
            <a:r>
              <a:rPr lang="en-US" altLang="zh-CN" sz="1400" dirty="0">
                <a:solidFill>
                  <a:srgbClr val="000000"/>
                </a:solidFill>
              </a:rPr>
              <a:t>()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SearchDialog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err="1">
                <a:solidFill>
                  <a:srgbClr val="66B036"/>
                </a:solidFill>
              </a:rPr>
              <a:t>dlg</a:t>
            </a:r>
            <a:r>
              <a:rPr lang="en-US" altLang="zh-CN" sz="1400" dirty="0">
                <a:solidFill>
                  <a:srgbClr val="66B036"/>
                </a:solidFill>
              </a:rPr>
              <a:t>(</a:t>
            </a:r>
            <a:r>
              <a:rPr lang="en-US" altLang="zh-CN" sz="1400" dirty="0" err="1">
                <a:solidFill>
                  <a:srgbClr val="66B036"/>
                </a:solidFill>
              </a:rPr>
              <a:t>settings.value</a:t>
            </a:r>
            <a:r>
              <a:rPr lang="en-US" altLang="zh-CN" sz="1400" dirty="0">
                <a:solidFill>
                  <a:srgbClr val="66B036"/>
                </a:solidFill>
              </a:rPr>
              <a:t>("</a:t>
            </a:r>
            <a:r>
              <a:rPr lang="en-US" altLang="zh-CN" sz="1400" dirty="0" err="1">
                <a:solidFill>
                  <a:srgbClr val="66B036"/>
                </a:solidFill>
              </a:rPr>
              <a:t>searchText</a:t>
            </a:r>
            <a:r>
              <a:rPr lang="en-US" altLang="zh-CN" sz="1400" dirty="0">
                <a:solidFill>
                  <a:srgbClr val="66B036"/>
                </a:solidFill>
              </a:rPr>
              <a:t>","").</a:t>
            </a:r>
            <a:r>
              <a:rPr lang="en-US" altLang="zh-CN" sz="1400" dirty="0" err="1">
                <a:solidFill>
                  <a:srgbClr val="66B036"/>
                </a:solidFill>
              </a:rPr>
              <a:t>toString</a:t>
            </a:r>
            <a:r>
              <a:rPr lang="en-US" altLang="zh-CN" sz="1400" dirty="0">
                <a:solidFill>
                  <a:srgbClr val="66B036"/>
                </a:solidFill>
              </a:rPr>
              <a:t>(), 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66B036"/>
                </a:solidFill>
              </a:rPr>
              <a:t>                     </a:t>
            </a:r>
            <a:r>
              <a:rPr lang="en-US" altLang="zh-CN" sz="1400" dirty="0" err="1">
                <a:solidFill>
                  <a:srgbClr val="66B036"/>
                </a:solidFill>
              </a:rPr>
              <a:t>settings.value</a:t>
            </a:r>
            <a:r>
              <a:rPr lang="en-US" altLang="zh-CN" sz="1400" dirty="0">
                <a:solidFill>
                  <a:srgbClr val="66B036"/>
                </a:solidFill>
              </a:rPr>
              <a:t>("</a:t>
            </a:r>
            <a:r>
              <a:rPr lang="en-US" altLang="zh-CN" sz="1400" dirty="0" err="1">
                <a:solidFill>
                  <a:srgbClr val="66B036"/>
                </a:solidFill>
              </a:rPr>
              <a:t>searchBackward</a:t>
            </a:r>
            <a:r>
              <a:rPr lang="en-US" altLang="zh-CN" sz="1400" dirty="0">
                <a:solidFill>
                  <a:srgbClr val="66B036"/>
                </a:solidFill>
              </a:rPr>
              <a:t>", false).</a:t>
            </a:r>
            <a:r>
              <a:rPr lang="en-US" altLang="zh-CN" sz="1400" dirty="0" err="1">
                <a:solidFill>
                  <a:srgbClr val="66B036"/>
                </a:solidFill>
              </a:rPr>
              <a:t>toBool</a:t>
            </a:r>
            <a:r>
              <a:rPr lang="en-US" altLang="zh-CN" sz="1400" dirty="0">
                <a:solidFill>
                  <a:srgbClr val="66B036"/>
                </a:solidFill>
              </a:rPr>
              <a:t>(), this)</a:t>
            </a:r>
            <a:r>
              <a:rPr lang="en-US" altLang="zh-CN" sz="14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if(</a:t>
            </a:r>
            <a:r>
              <a:rPr lang="en-US" altLang="zh-CN" sz="1400" dirty="0" err="1">
                <a:solidFill>
                  <a:srgbClr val="000000"/>
                </a:solidFill>
              </a:rPr>
              <a:t>dlg.exec</a:t>
            </a:r>
            <a:r>
              <a:rPr lang="en-US" altLang="zh-CN" sz="1400" dirty="0">
                <a:solidFill>
                  <a:srgbClr val="000000"/>
                </a:solidFill>
              </a:rPr>
              <a:t>() == </a:t>
            </a:r>
            <a:r>
              <a:rPr lang="en-US" altLang="zh-CN" sz="1400" dirty="0" err="1">
                <a:solidFill>
                  <a:srgbClr val="000000"/>
                </a:solidFill>
              </a:rPr>
              <a:t>QDialog</a:t>
            </a:r>
            <a:r>
              <a:rPr lang="en-US" altLang="zh-CN" sz="1400" dirty="0">
                <a:solidFill>
                  <a:srgbClr val="000000"/>
                </a:solidFill>
              </a:rPr>
              <a:t>::Accepted)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</a:rPr>
              <a:t>QString</a:t>
            </a:r>
            <a:r>
              <a:rPr lang="en-US" altLang="zh-CN" sz="1400" dirty="0">
                <a:solidFill>
                  <a:srgbClr val="000000"/>
                </a:solidFill>
              </a:rPr>
              <a:t> text = </a:t>
            </a:r>
            <a:r>
              <a:rPr lang="en-US" altLang="zh-CN" sz="1400" dirty="0" err="1">
                <a:solidFill>
                  <a:srgbClr val="66B036"/>
                </a:solidFill>
              </a:rPr>
              <a:t>dlg.searchText</a:t>
            </a:r>
            <a:r>
              <a:rPr lang="en-US" altLang="zh-CN" sz="1400" dirty="0">
                <a:solidFill>
                  <a:srgbClr val="66B036"/>
                </a:solidFill>
              </a:rPr>
              <a:t>()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</a:rPr>
              <a:t> backwards = </a:t>
            </a:r>
            <a:r>
              <a:rPr lang="en-US" altLang="zh-CN" sz="1400" dirty="0" err="1">
                <a:solidFill>
                  <a:srgbClr val="66B036"/>
                </a:solidFill>
              </a:rPr>
              <a:t>dlg.isBackward</a:t>
            </a:r>
            <a:r>
              <a:rPr lang="en-US" altLang="zh-CN" sz="1400" dirty="0">
                <a:solidFill>
                  <a:srgbClr val="66B036"/>
                </a:solidFill>
              </a:rPr>
              <a:t>()</a:t>
            </a:r>
            <a:r>
              <a:rPr lang="en-US" altLang="zh-CN" sz="14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    ...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    }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473075" y="1844674"/>
            <a:ext cx="8343900" cy="2753857"/>
          </a:xfrm>
          <a:custGeom>
            <a:avLst/>
            <a:gdLst>
              <a:gd name="T0" fmla="*/ 2147483647 w 25556"/>
              <a:gd name="T1" fmla="*/ 2147483647 h 8007"/>
              <a:gd name="T2" fmla="*/ 2147483647 w 25556"/>
              <a:gd name="T3" fmla="*/ 2147483647 h 8007"/>
              <a:gd name="T4" fmla="*/ 2147483647 w 25556"/>
              <a:gd name="T5" fmla="*/ 2147483647 h 8007"/>
              <a:gd name="T6" fmla="*/ 2147483647 w 25556"/>
              <a:gd name="T7" fmla="*/ 2147483647 h 8007"/>
              <a:gd name="T8" fmla="*/ 2147483647 w 25556"/>
              <a:gd name="T9" fmla="*/ 2147483647 h 8007"/>
              <a:gd name="T10" fmla="*/ 2147483647 w 25556"/>
              <a:gd name="T11" fmla="*/ 2147483647 h 8007"/>
              <a:gd name="T12" fmla="*/ 2147483647 w 25556"/>
              <a:gd name="T13" fmla="*/ 2147483647 h 8007"/>
              <a:gd name="T14" fmla="*/ 2147483647 w 25556"/>
              <a:gd name="T15" fmla="*/ 2147483647 h 8007"/>
              <a:gd name="T16" fmla="*/ 2147483647 w 25556"/>
              <a:gd name="T17" fmla="*/ 2147483647 h 80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56"/>
              <a:gd name="T28" fmla="*/ 0 h 8007"/>
              <a:gd name="T29" fmla="*/ 25556 w 25556"/>
              <a:gd name="T30" fmla="*/ 8007 h 80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56" h="8007">
                <a:moveTo>
                  <a:pt x="1304" y="8"/>
                </a:moveTo>
                <a:cubicBezTo>
                  <a:pt x="1304" y="8"/>
                  <a:pt x="20893" y="12"/>
                  <a:pt x="25552" y="16"/>
                </a:cubicBezTo>
                <a:cubicBezTo>
                  <a:pt x="25552" y="600"/>
                  <a:pt x="25552" y="5585"/>
                  <a:pt x="25552" y="6172"/>
                </a:cubicBezTo>
                <a:cubicBezTo>
                  <a:pt x="25525" y="6705"/>
                  <a:pt x="25555" y="6958"/>
                  <a:pt x="25311" y="7364"/>
                </a:cubicBezTo>
                <a:cubicBezTo>
                  <a:pt x="24955" y="7948"/>
                  <a:pt x="24609" y="7929"/>
                  <a:pt x="24178" y="8006"/>
                </a:cubicBezTo>
                <a:cubicBezTo>
                  <a:pt x="23730" y="7988"/>
                  <a:pt x="8096" y="7986"/>
                  <a:pt x="54" y="7976"/>
                </a:cubicBezTo>
                <a:cubicBezTo>
                  <a:pt x="48" y="6800"/>
                  <a:pt x="58" y="1624"/>
                  <a:pt x="58" y="1501"/>
                </a:cubicBezTo>
                <a:cubicBezTo>
                  <a:pt x="62" y="1375"/>
                  <a:pt x="0" y="961"/>
                  <a:pt x="351" y="440"/>
                </a:cubicBezTo>
                <a:cubicBezTo>
                  <a:pt x="700" y="0"/>
                  <a:pt x="959" y="0"/>
                  <a:pt x="1304" y="8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6" name="Freeform 9"/>
          <p:cNvSpPr>
            <a:spLocks noChangeArrowheads="1"/>
          </p:cNvSpPr>
          <p:nvPr/>
        </p:nvSpPr>
        <p:spPr bwMode="auto">
          <a:xfrm>
            <a:off x="661988" y="3317875"/>
            <a:ext cx="817562" cy="1470025"/>
          </a:xfrm>
          <a:custGeom>
            <a:avLst/>
            <a:gdLst>
              <a:gd name="T0" fmla="*/ 0 w 2501"/>
              <a:gd name="T1" fmla="*/ 2147483647 h 4501"/>
              <a:gd name="T2" fmla="*/ 2147483647 w 2501"/>
              <a:gd name="T3" fmla="*/ 0 h 4501"/>
              <a:gd name="T4" fmla="*/ 2147483647 w 2501"/>
              <a:gd name="T5" fmla="*/ 2147483647 h 4501"/>
              <a:gd name="T6" fmla="*/ 0 w 2501"/>
              <a:gd name="T7" fmla="*/ 2147483647 h 4501"/>
              <a:gd name="T8" fmla="*/ 0 60000 65536"/>
              <a:gd name="T9" fmla="*/ 0 60000 65536"/>
              <a:gd name="T10" fmla="*/ 0 60000 65536"/>
              <a:gd name="T11" fmla="*/ 0 60000 65536"/>
              <a:gd name="T12" fmla="*/ 0 w 2501"/>
              <a:gd name="T13" fmla="*/ 0 h 4501"/>
              <a:gd name="T14" fmla="*/ 2501 w 2501"/>
              <a:gd name="T15" fmla="*/ 4501 h 45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1" h="4501">
                <a:moveTo>
                  <a:pt x="0" y="4000"/>
                </a:moveTo>
                <a:lnTo>
                  <a:pt x="2500" y="0"/>
                </a:lnTo>
                <a:lnTo>
                  <a:pt x="500" y="4500"/>
                </a:lnTo>
                <a:lnTo>
                  <a:pt x="0" y="400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11560" y="4668872"/>
            <a:ext cx="2833200" cy="1307645"/>
          </a:xfrm>
          <a:prstGeom prst="rect">
            <a:avLst/>
          </a:prstGeom>
          <a:solidFill>
            <a:srgbClr val="6DC400"/>
          </a:solidFill>
          <a:ln w="9525">
            <a:noFill/>
            <a:miter lim="800000"/>
            <a:headEnd/>
            <a:tailEnd/>
          </a:ln>
        </p:spPr>
        <p:txBody>
          <a:bodyPr lIns="99000" tIns="58031" rIns="99000" bIns="54000" anchor="ctr" anchorCtr="1"/>
          <a:lstStyle/>
          <a:p>
            <a:pPr algn="ctr">
              <a:lnSpc>
                <a:spcPct val="98000"/>
              </a:lnSpc>
              <a:tabLst>
                <a:tab pos="655638" algn="l"/>
                <a:tab pos="1312863" algn="l"/>
                <a:tab pos="1968500" algn="l"/>
              </a:tabLst>
            </a:pPr>
            <a:r>
              <a:rPr lang="en-US" altLang="zh-CN" b="1" dirty="0" err="1">
                <a:solidFill>
                  <a:srgbClr val="FF0000"/>
                </a:solidFill>
                <a:latin typeface="DejaVu Sans Mono" pitchFamily="49" charset="0"/>
              </a:rPr>
              <a:t>QDialog</a:t>
            </a:r>
            <a:r>
              <a:rPr lang="en-US" altLang="zh-CN" b="1" dirty="0">
                <a:solidFill>
                  <a:srgbClr val="FF0000"/>
                </a:solidFill>
                <a:latin typeface="DejaVu Sans Mono" pitchFamily="49" charset="0"/>
              </a:rPr>
              <a:t>::exec</a:t>
            </a:r>
            <a:r>
              <a:rPr lang="zh-CN" altLang="en-US" b="1" dirty="0">
                <a:solidFill>
                  <a:srgbClr val="FFFFFF"/>
                </a:solidFill>
                <a:latin typeface="DejaVu Sans Mono" pitchFamily="49" charset="0"/>
              </a:rPr>
              <a:t>显示一个</a:t>
            </a:r>
            <a:r>
              <a:rPr lang="zh-CN" altLang="en-US" b="1" dirty="0">
                <a:solidFill>
                  <a:srgbClr val="FFFFFF"/>
                </a:solidFill>
              </a:rPr>
              <a:t> 形式（阻塞）对话框并返回如同意或拒绝的结果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部件的特点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占据屏幕中一个矩形区域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从输入设备接收事件</a:t>
            </a:r>
            <a:endParaRPr lang="en-US" altLang="zh-CN" dirty="0">
              <a:ea typeface="SimSun" pitchFamily="2" charset="-122"/>
            </a:endParaRPr>
          </a:p>
          <a:p>
            <a:pPr marL="84772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latin typeface="Arial" pitchFamily="34" charset="0"/>
                <a:ea typeface="SimSun" pitchFamily="2" charset="-122"/>
              </a:rPr>
              <a:t>文本修改，项目被选中，按钮被点击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当部件产生变化时，发射信号</a:t>
            </a:r>
            <a:endParaRPr lang="en-US" altLang="ja-JP" dirty="0">
              <a:solidFill>
                <a:srgbClr val="FF0000"/>
              </a:solidFill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一个部件中可以包含其他部件</a:t>
            </a:r>
          </a:p>
          <a:p>
            <a:r>
              <a:rPr lang="zh-CN" altLang="en-US" dirty="0">
                <a:ea typeface="SimSun" pitchFamily="2" charset="-122"/>
              </a:rPr>
              <a:t>多个部件以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层次式的方法</a:t>
            </a:r>
            <a:r>
              <a:rPr lang="zh-CN" altLang="en-US" dirty="0">
                <a:ea typeface="SimSun" pitchFamily="2" charset="-122"/>
              </a:rPr>
              <a:t>组合构建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35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QMainWindow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260000"/>
            <a:ext cx="7886700" cy="5106498"/>
          </a:xfrm>
        </p:spPr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QMainWindow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是普通桌面程序的文档窗体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sz="1100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菜单栏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QMeunBar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工具栏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QToolBar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状态栏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QStatusBar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停靠窗体 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QDockWidget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中心部件</a:t>
            </a:r>
            <a:r>
              <a:rPr lang="en-US" altLang="zh-CN" dirty="0">
                <a:ea typeface="SimSun" pitchFamily="2" charset="-122"/>
              </a:rPr>
              <a:t>(Central Widget)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350" y="2303463"/>
            <a:ext cx="4786313" cy="347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660900" y="1818723"/>
            <a:ext cx="1098550" cy="482277"/>
          </a:xfrm>
          <a:prstGeom prst="wedgeRoundRectCallout">
            <a:avLst>
              <a:gd name="adj1" fmla="val -3492"/>
              <a:gd name="adj2" fmla="val 1411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菜单栏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134100" y="2298537"/>
            <a:ext cx="1098550" cy="482277"/>
          </a:xfrm>
          <a:prstGeom prst="wedgeRoundRectCallout">
            <a:avLst>
              <a:gd name="adj1" fmla="val -74012"/>
              <a:gd name="adj2" fmla="val 857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工具栏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46725" y="5591015"/>
            <a:ext cx="1098550" cy="482277"/>
          </a:xfrm>
          <a:prstGeom prst="wedgeRoundRectCallout">
            <a:avLst>
              <a:gd name="adj1" fmla="val -87885"/>
              <a:gd name="adj2" fmla="val -695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状态栏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10175" y="4060175"/>
            <a:ext cx="1305718" cy="482277"/>
          </a:xfrm>
          <a:prstGeom prst="wedgeRoundRectCallout">
            <a:avLst>
              <a:gd name="adj1" fmla="val -45110"/>
              <a:gd name="adj2" fmla="val -900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中心部件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433868" y="4060175"/>
            <a:ext cx="1248568" cy="482277"/>
          </a:xfrm>
          <a:prstGeom prst="wedgeRoundRectCallout">
            <a:avLst>
              <a:gd name="adj1" fmla="val -48579"/>
              <a:gd name="adj2" fmla="val -274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停靠窗体</a:t>
            </a:r>
          </a:p>
        </p:txBody>
      </p:sp>
    </p:spTree>
    <p:extLst>
      <p:ext uri="{BB962C8B-B14F-4D97-AF65-F5344CB8AC3E}">
        <p14:creationId xmlns:p14="http://schemas.microsoft.com/office/powerpoint/2010/main" val="152255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61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dirty="0" err="1"/>
              <a:t>QAction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35501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QAction</a:t>
            </a:r>
            <a:r>
              <a:rPr lang="zh-CN" altLang="en-US" b="1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许多用户界面元素有相同的用户行为（</a:t>
            </a:r>
            <a:r>
              <a:rPr lang="en-US" altLang="zh-CN" dirty="0">
                <a:ea typeface="SimSun" pitchFamily="2" charset="-122"/>
              </a:rPr>
              <a:t>action</a:t>
            </a:r>
            <a:r>
              <a:rPr lang="zh-CN" altLang="en-US" dirty="0">
                <a:ea typeface="SimSun" pitchFamily="2" charset="-122"/>
              </a:rPr>
              <a:t>）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lnSpc>
                <a:spcPct val="12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marL="390525" indent="-293688">
              <a:lnSpc>
                <a:spcPct val="120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一个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QAction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对象可以表示所有这些操作方式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– 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并保持工具提示，状态栏提示等等。</a:t>
            </a:r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282" y="1786573"/>
            <a:ext cx="2654300" cy="1712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513" y="1786573"/>
            <a:ext cx="1804987" cy="98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81488" y="4569460"/>
            <a:ext cx="779462" cy="32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55221" rIns="81639" bIns="40820"/>
          <a:lstStyle/>
          <a:p>
            <a:pPr>
              <a:tabLst>
                <a:tab pos="655638" algn="l"/>
              </a:tabLst>
            </a:pPr>
            <a:r>
              <a:rPr lang="en-US" altLang="zh-CN" b="1">
                <a:solidFill>
                  <a:srgbClr val="000000"/>
                </a:solidFill>
              </a:rPr>
              <a:t>Ctrl+S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17950" y="2935923"/>
            <a:ext cx="1468438" cy="654050"/>
          </a:xfrm>
          <a:prstGeom prst="roundRect">
            <a:avLst>
              <a:gd name="adj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9" tIns="55221" rIns="81639" bIns="40820" anchor="ctr"/>
          <a:lstStyle/>
          <a:p>
            <a:pPr algn="ctr">
              <a:tabLst>
                <a:tab pos="655638" algn="l"/>
                <a:tab pos="1312863" algn="l"/>
              </a:tabLst>
            </a:pPr>
            <a:r>
              <a:rPr lang="en-US" altLang="zh-CN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408488" y="3753485"/>
            <a:ext cx="488950" cy="815975"/>
          </a:xfrm>
          <a:prstGeom prst="upArrow">
            <a:avLst>
              <a:gd name="adj1" fmla="val 50000"/>
              <a:gd name="adj2" fmla="val 41713"/>
            </a:avLst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6960000">
            <a:off x="3199607" y="2292191"/>
            <a:ext cx="490538" cy="815975"/>
          </a:xfrm>
          <a:prstGeom prst="upArrow">
            <a:avLst>
              <a:gd name="adj1" fmla="val 50000"/>
              <a:gd name="adj2" fmla="val 41593"/>
            </a:avLst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-7260000">
            <a:off x="5619751" y="2294572"/>
            <a:ext cx="488950" cy="815975"/>
          </a:xfrm>
          <a:prstGeom prst="upArrow">
            <a:avLst>
              <a:gd name="adj1" fmla="val 50000"/>
              <a:gd name="adj2" fmla="val 41729"/>
            </a:avLst>
          </a:prstGeom>
          <a:solidFill>
            <a:srgbClr val="66B03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64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QAction</a:t>
            </a:r>
            <a:r>
              <a:rPr lang="zh-CN" altLang="en-US" b="1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一个</a:t>
            </a:r>
            <a:r>
              <a:rPr lang="en-US" altLang="zh-CN" dirty="0" err="1">
                <a:ea typeface="SimSun" pitchFamily="2" charset="-122"/>
              </a:rPr>
              <a:t>QAction</a:t>
            </a:r>
            <a:r>
              <a:rPr lang="zh-CN" altLang="en-US" dirty="0">
                <a:ea typeface="SimSun" pitchFamily="2" charset="-122"/>
              </a:rPr>
              <a:t>封装所有菜单、工具栏和快捷键需要的设置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常用属性有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text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各处所用的文本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icon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各处用到的图标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shortcut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快捷键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checkable</a:t>
            </a:r>
            <a:r>
              <a:rPr lang="en-US" altLang="zh-CN" dirty="0">
                <a:ea typeface="SimSun" pitchFamily="2" charset="-122"/>
              </a:rPr>
              <a:t>/</a:t>
            </a:r>
            <a:r>
              <a:rPr lang="en-US" altLang="zh-CN" dirty="0">
                <a:solidFill>
                  <a:srgbClr val="66B036"/>
                </a:solidFill>
                <a:ea typeface="SimSun" pitchFamily="2" charset="-122"/>
              </a:rPr>
              <a:t>checked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当前操作是否可选中以及是否已选中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toolTip</a:t>
            </a:r>
            <a:r>
              <a:rPr lang="en-US" altLang="zh-CN" dirty="0">
                <a:ea typeface="SimSun" pitchFamily="2" charset="-122"/>
              </a:rPr>
              <a:t>/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statusTip</a:t>
            </a:r>
            <a:r>
              <a:rPr lang="en-US" altLang="zh-CN" dirty="0">
                <a:ea typeface="SimSun" pitchFamily="2" charset="-122"/>
              </a:rPr>
              <a:t> – </a:t>
            </a:r>
            <a:r>
              <a:rPr lang="zh-CN" altLang="en-US" dirty="0">
                <a:ea typeface="SimSun" pitchFamily="2" charset="-122"/>
              </a:rPr>
              <a:t>工具栏提示文本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zh-CN" altLang="en-US" dirty="0">
                <a:ea typeface="SimSun" pitchFamily="2" charset="-122"/>
              </a:rPr>
              <a:t>鼠标停顿，等待</a:t>
            </a:r>
            <a:r>
              <a:rPr lang="en-US" altLang="zh-CN" dirty="0">
                <a:ea typeface="SimSun" pitchFamily="2" charset="-122"/>
              </a:rPr>
              <a:t>)</a:t>
            </a:r>
            <a:r>
              <a:rPr lang="zh-CN" altLang="en-US" dirty="0">
                <a:ea typeface="SimSun" pitchFamily="2" charset="-122"/>
              </a:rPr>
              <a:t>和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状态栏提示文本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zh-CN" altLang="en-US" dirty="0">
                <a:ea typeface="SimSun" pitchFamily="2" charset="-122"/>
              </a:rPr>
              <a:t>鼠标不用等待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55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QAction</a:t>
            </a:r>
            <a:r>
              <a:rPr lang="zh-CN" altLang="en-US" b="1" dirty="0"/>
              <a:t>介绍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747713" y="1682433"/>
            <a:ext cx="4725987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248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000" dirty="0" err="1">
                <a:solidFill>
                  <a:srgbClr val="000000"/>
                </a:solidFill>
              </a:rPr>
              <a:t>QAction</a:t>
            </a:r>
            <a:r>
              <a:rPr lang="en-US" altLang="zh-CN" sz="2000" dirty="0">
                <a:solidFill>
                  <a:srgbClr val="000000"/>
                </a:solidFill>
              </a:rPr>
              <a:t> *action = new </a:t>
            </a:r>
            <a:r>
              <a:rPr lang="en-US" altLang="zh-CN" sz="2000" dirty="0" err="1">
                <a:solidFill>
                  <a:srgbClr val="000000"/>
                </a:solidFill>
              </a:rPr>
              <a:t>QAction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parent</a:t>
            </a:r>
            <a:r>
              <a:rPr lang="en-US" altLang="zh-CN" sz="20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action-&gt;</a:t>
            </a:r>
            <a:r>
              <a:rPr lang="en-US" altLang="zh-CN" sz="2000" dirty="0" err="1">
                <a:solidFill>
                  <a:srgbClr val="000000"/>
                </a:solidFill>
              </a:rPr>
              <a:t>setText</a:t>
            </a:r>
            <a:r>
              <a:rPr lang="en-US" altLang="zh-CN" sz="2000" dirty="0">
                <a:solidFill>
                  <a:srgbClr val="000000"/>
                </a:solidFill>
              </a:rPr>
              <a:t>("text");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action-&gt;</a:t>
            </a:r>
            <a:r>
              <a:rPr lang="en-US" altLang="zh-CN" sz="2000" dirty="0" err="1">
                <a:solidFill>
                  <a:srgbClr val="000000"/>
                </a:solidFill>
              </a:rPr>
              <a:t>setIcon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QIcon</a:t>
            </a:r>
            <a:r>
              <a:rPr lang="en-US" altLang="zh-CN" sz="2000" dirty="0">
                <a:solidFill>
                  <a:srgbClr val="000000"/>
                </a:solidFill>
              </a:rPr>
              <a:t>(":/icons/icon.png"));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action-&gt;</a:t>
            </a:r>
            <a:r>
              <a:rPr lang="en-US" altLang="zh-CN" sz="2000" dirty="0" err="1">
                <a:solidFill>
                  <a:srgbClr val="000000"/>
                </a:solidFill>
              </a:rPr>
              <a:t>setShortcut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QKeySequence</a:t>
            </a:r>
            <a:r>
              <a:rPr lang="en-US" altLang="zh-CN" sz="2000" dirty="0">
                <a:solidFill>
                  <a:srgbClr val="000000"/>
                </a:solidFill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</a:rPr>
              <a:t>Ctrl+G</a:t>
            </a:r>
            <a:r>
              <a:rPr lang="en-US" altLang="zh-CN" sz="2000" dirty="0">
                <a:solidFill>
                  <a:srgbClr val="000000"/>
                </a:solidFill>
              </a:rPr>
              <a:t>"));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action-&gt;</a:t>
            </a:r>
            <a:r>
              <a:rPr lang="en-US" altLang="zh-CN" sz="2000" dirty="0" err="1">
                <a:solidFill>
                  <a:srgbClr val="000000"/>
                </a:solidFill>
              </a:rPr>
              <a:t>setData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myDataQVariant</a:t>
            </a:r>
            <a:r>
              <a:rPr lang="en-US" altLang="zh-CN" sz="20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6302375" y="2212658"/>
            <a:ext cx="327025" cy="1143000"/>
          </a:xfrm>
          <a:prstGeom prst="rightBrace">
            <a:avLst>
              <a:gd name="adj1" fmla="val 29126"/>
              <a:gd name="adj2" fmla="val 50000"/>
            </a:avLst>
          </a:prstGeom>
          <a:noFill/>
          <a:ln w="2160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457200" y="4830445"/>
            <a:ext cx="8228013" cy="11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>
                <a:ea typeface="SimSun" pitchFamily="2" charset="-122"/>
              </a:rPr>
              <a:t>或者在设计器</a:t>
            </a:r>
          </a:p>
          <a:p>
            <a:pPr marL="390525" indent="-293688">
              <a:buSzPct val="45000"/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>
                <a:ea typeface="SimSun" pitchFamily="2" charset="-122"/>
              </a:rPr>
              <a:t>中使用编辑器</a:t>
            </a:r>
            <a:endParaRPr lang="en-US" altLang="zh-CN">
              <a:ea typeface="SimSun" pitchFamily="2" charset="-122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463" y="4830445"/>
            <a:ext cx="2667000" cy="1866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Freeform 6"/>
          <p:cNvSpPr>
            <a:spLocks noChangeArrowheads="1"/>
          </p:cNvSpPr>
          <p:nvPr/>
        </p:nvSpPr>
        <p:spPr bwMode="auto">
          <a:xfrm>
            <a:off x="468313" y="1585595"/>
            <a:ext cx="5834062" cy="2962275"/>
          </a:xfrm>
          <a:custGeom>
            <a:avLst/>
            <a:gdLst>
              <a:gd name="T0" fmla="*/ 2147483647 w 15033"/>
              <a:gd name="T1" fmla="*/ 2147483647 h 7507"/>
              <a:gd name="T2" fmla="*/ 2147483647 w 15033"/>
              <a:gd name="T3" fmla="*/ 2147483647 h 7507"/>
              <a:gd name="T4" fmla="*/ 2147483647 w 15033"/>
              <a:gd name="T5" fmla="*/ 2147483647 h 7507"/>
              <a:gd name="T6" fmla="*/ 2147483647 w 15033"/>
              <a:gd name="T7" fmla="*/ 2147483647 h 7507"/>
              <a:gd name="T8" fmla="*/ 2147483647 w 15033"/>
              <a:gd name="T9" fmla="*/ 2147483647 h 7507"/>
              <a:gd name="T10" fmla="*/ 2147483647 w 15033"/>
              <a:gd name="T11" fmla="*/ 2147483647 h 7507"/>
              <a:gd name="T12" fmla="*/ 2147483647 w 15033"/>
              <a:gd name="T13" fmla="*/ 2147483647 h 7507"/>
              <a:gd name="T14" fmla="*/ 2147483647 w 15033"/>
              <a:gd name="T15" fmla="*/ 2147483647 h 7507"/>
              <a:gd name="T16" fmla="*/ 2147483647 w 15033"/>
              <a:gd name="T17" fmla="*/ 2147483647 h 7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33"/>
              <a:gd name="T28" fmla="*/ 0 h 7507"/>
              <a:gd name="T29" fmla="*/ 15033 w 15033"/>
              <a:gd name="T30" fmla="*/ 7507 h 75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33" h="7507">
                <a:moveTo>
                  <a:pt x="768" y="8"/>
                </a:moveTo>
                <a:cubicBezTo>
                  <a:pt x="768" y="8"/>
                  <a:pt x="12289" y="11"/>
                  <a:pt x="15030" y="15"/>
                </a:cubicBezTo>
                <a:cubicBezTo>
                  <a:pt x="15030" y="563"/>
                  <a:pt x="15030" y="5237"/>
                  <a:pt x="15030" y="5786"/>
                </a:cubicBezTo>
                <a:cubicBezTo>
                  <a:pt x="15014" y="6287"/>
                  <a:pt x="15032" y="6524"/>
                  <a:pt x="14888" y="6904"/>
                </a:cubicBezTo>
                <a:cubicBezTo>
                  <a:pt x="14679" y="7451"/>
                  <a:pt x="14475" y="7434"/>
                  <a:pt x="14222" y="7506"/>
                </a:cubicBezTo>
                <a:cubicBezTo>
                  <a:pt x="13958" y="7489"/>
                  <a:pt x="4762" y="7487"/>
                  <a:pt x="32" y="7478"/>
                </a:cubicBezTo>
                <a:cubicBezTo>
                  <a:pt x="28" y="6375"/>
                  <a:pt x="34" y="1523"/>
                  <a:pt x="34" y="1408"/>
                </a:cubicBezTo>
                <a:cubicBezTo>
                  <a:pt x="37" y="1289"/>
                  <a:pt x="0" y="902"/>
                  <a:pt x="207" y="413"/>
                </a:cubicBezTo>
                <a:cubicBezTo>
                  <a:pt x="412" y="0"/>
                  <a:pt x="564" y="0"/>
                  <a:pt x="768" y="8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20" name="Freeform 7"/>
          <p:cNvSpPr>
            <a:spLocks noChangeArrowheads="1"/>
          </p:cNvSpPr>
          <p:nvPr/>
        </p:nvSpPr>
        <p:spPr bwMode="auto">
          <a:xfrm>
            <a:off x="5551488" y="1703070"/>
            <a:ext cx="1470025" cy="230188"/>
          </a:xfrm>
          <a:custGeom>
            <a:avLst/>
            <a:gdLst>
              <a:gd name="T0" fmla="*/ 2147483647 w 4501"/>
              <a:gd name="T1" fmla="*/ 0 h 701"/>
              <a:gd name="T2" fmla="*/ 0 w 4501"/>
              <a:gd name="T3" fmla="*/ 2147483647 h 701"/>
              <a:gd name="T4" fmla="*/ 2147483647 w 4501"/>
              <a:gd name="T5" fmla="*/ 2147483647 h 701"/>
              <a:gd name="T6" fmla="*/ 2147483647 w 4501"/>
              <a:gd name="T7" fmla="*/ 0 h 701"/>
              <a:gd name="T8" fmla="*/ 0 60000 65536"/>
              <a:gd name="T9" fmla="*/ 0 60000 65536"/>
              <a:gd name="T10" fmla="*/ 0 60000 65536"/>
              <a:gd name="T11" fmla="*/ 0 60000 65536"/>
              <a:gd name="T12" fmla="*/ 0 w 4501"/>
              <a:gd name="T13" fmla="*/ 0 h 701"/>
              <a:gd name="T14" fmla="*/ 4501 w 4501"/>
              <a:gd name="T15" fmla="*/ 701 h 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1" h="701">
                <a:moveTo>
                  <a:pt x="4000" y="0"/>
                </a:moveTo>
                <a:lnTo>
                  <a:pt x="0" y="700"/>
                </a:lnTo>
                <a:lnTo>
                  <a:pt x="4500" y="500"/>
                </a:lnTo>
                <a:lnTo>
                  <a:pt x="4000" y="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6684963" y="1441133"/>
            <a:ext cx="2295525" cy="490537"/>
            <a:chOff x="4642" y="1020"/>
            <a:chExt cx="1594" cy="340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4642" y="1020"/>
              <a:ext cx="1595" cy="341"/>
            </a:xfrm>
            <a:custGeom>
              <a:avLst/>
              <a:gdLst>
                <a:gd name="T0" fmla="*/ 0 w 7033"/>
                <a:gd name="T1" fmla="*/ 0 h 1503"/>
                <a:gd name="T2" fmla="*/ 0 w 7033"/>
                <a:gd name="T3" fmla="*/ 0 h 1503"/>
                <a:gd name="T4" fmla="*/ 0 w 7033"/>
                <a:gd name="T5" fmla="*/ 0 h 1503"/>
                <a:gd name="T6" fmla="*/ 0 w 7033"/>
                <a:gd name="T7" fmla="*/ 0 h 1503"/>
                <a:gd name="T8" fmla="*/ 0 w 7033"/>
                <a:gd name="T9" fmla="*/ 0 h 1503"/>
                <a:gd name="T10" fmla="*/ 0 w 7033"/>
                <a:gd name="T11" fmla="*/ 0 h 1503"/>
                <a:gd name="T12" fmla="*/ 0 w 7033"/>
                <a:gd name="T13" fmla="*/ 0 h 1503"/>
                <a:gd name="T14" fmla="*/ 0 w 7033"/>
                <a:gd name="T15" fmla="*/ 0 h 1503"/>
                <a:gd name="T16" fmla="*/ 0 w 7033"/>
                <a:gd name="T17" fmla="*/ 0 h 15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33"/>
                <a:gd name="T28" fmla="*/ 0 h 1503"/>
                <a:gd name="T29" fmla="*/ 7033 w 7033"/>
                <a:gd name="T30" fmla="*/ 1503 h 15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33" h="1503">
                  <a:moveTo>
                    <a:pt x="697" y="2"/>
                  </a:moveTo>
                  <a:cubicBezTo>
                    <a:pt x="697" y="2"/>
                    <a:pt x="4529" y="3"/>
                    <a:pt x="7018" y="4"/>
                  </a:cubicBezTo>
                  <a:cubicBezTo>
                    <a:pt x="7018" y="177"/>
                    <a:pt x="7030" y="782"/>
                    <a:pt x="7030" y="956"/>
                  </a:cubicBezTo>
                  <a:cubicBezTo>
                    <a:pt x="7015" y="1115"/>
                    <a:pt x="7032" y="1190"/>
                    <a:pt x="6901" y="1311"/>
                  </a:cubicBezTo>
                  <a:cubicBezTo>
                    <a:pt x="6710" y="1484"/>
                    <a:pt x="6526" y="1479"/>
                    <a:pt x="6297" y="1502"/>
                  </a:cubicBezTo>
                  <a:cubicBezTo>
                    <a:pt x="6056" y="1496"/>
                    <a:pt x="33" y="1493"/>
                    <a:pt x="41" y="1493"/>
                  </a:cubicBezTo>
                  <a:cubicBezTo>
                    <a:pt x="48" y="1466"/>
                    <a:pt x="31" y="482"/>
                    <a:pt x="31" y="446"/>
                  </a:cubicBezTo>
                  <a:cubicBezTo>
                    <a:pt x="33" y="408"/>
                    <a:pt x="0" y="285"/>
                    <a:pt x="188" y="131"/>
                  </a:cubicBezTo>
                  <a:cubicBezTo>
                    <a:pt x="375" y="0"/>
                    <a:pt x="512" y="0"/>
                    <a:pt x="697" y="2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642" y="1020"/>
              <a:ext cx="1595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生成新的</a:t>
              </a:r>
              <a:r>
                <a:rPr lang="en-US" altLang="zh-CN">
                  <a:solidFill>
                    <a:srgbClr val="FFFFFF"/>
                  </a:solidFill>
                </a:rPr>
                <a:t>action</a:t>
              </a:r>
            </a:p>
          </p:txBody>
        </p:sp>
      </p:grpSp>
      <p:grpSp>
        <p:nvGrpSpPr>
          <p:cNvPr id="24" name="Group 11"/>
          <p:cNvGrpSpPr>
            <a:grpSpLocks/>
          </p:cNvGrpSpPr>
          <p:nvPr/>
        </p:nvGrpSpPr>
        <p:grpSpPr bwMode="auto">
          <a:xfrm>
            <a:off x="6684963" y="2368233"/>
            <a:ext cx="2130425" cy="815975"/>
            <a:chOff x="4642" y="1587"/>
            <a:chExt cx="1480" cy="567"/>
          </a:xfrm>
        </p:grpSpPr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4642" y="1587"/>
              <a:ext cx="1481" cy="568"/>
            </a:xfrm>
            <a:custGeom>
              <a:avLst/>
              <a:gdLst>
                <a:gd name="T0" fmla="*/ 0 w 6531"/>
                <a:gd name="T1" fmla="*/ 0 h 2504"/>
                <a:gd name="T2" fmla="*/ 0 w 6531"/>
                <a:gd name="T3" fmla="*/ 0 h 2504"/>
                <a:gd name="T4" fmla="*/ 0 w 6531"/>
                <a:gd name="T5" fmla="*/ 0 h 2504"/>
                <a:gd name="T6" fmla="*/ 0 w 6531"/>
                <a:gd name="T7" fmla="*/ 0 h 2504"/>
                <a:gd name="T8" fmla="*/ 0 w 6531"/>
                <a:gd name="T9" fmla="*/ 0 h 2504"/>
                <a:gd name="T10" fmla="*/ 0 w 6531"/>
                <a:gd name="T11" fmla="*/ 0 h 2504"/>
                <a:gd name="T12" fmla="*/ 0 w 6531"/>
                <a:gd name="T13" fmla="*/ 0 h 2504"/>
                <a:gd name="T14" fmla="*/ 0 w 6531"/>
                <a:gd name="T15" fmla="*/ 0 h 2504"/>
                <a:gd name="T16" fmla="*/ 0 w 6531"/>
                <a:gd name="T17" fmla="*/ 0 h 2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31"/>
                <a:gd name="T28" fmla="*/ 0 h 2504"/>
                <a:gd name="T29" fmla="*/ 6531 w 6531"/>
                <a:gd name="T30" fmla="*/ 2504 h 25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31" h="2504">
                  <a:moveTo>
                    <a:pt x="647" y="4"/>
                  </a:moveTo>
                  <a:cubicBezTo>
                    <a:pt x="647" y="4"/>
                    <a:pt x="4206" y="5"/>
                    <a:pt x="6517" y="6"/>
                  </a:cubicBezTo>
                  <a:cubicBezTo>
                    <a:pt x="6517" y="295"/>
                    <a:pt x="6528" y="1304"/>
                    <a:pt x="6528" y="1594"/>
                  </a:cubicBezTo>
                  <a:cubicBezTo>
                    <a:pt x="6514" y="1859"/>
                    <a:pt x="6530" y="1984"/>
                    <a:pt x="6408" y="2185"/>
                  </a:cubicBezTo>
                  <a:cubicBezTo>
                    <a:pt x="6231" y="2474"/>
                    <a:pt x="6060" y="2465"/>
                    <a:pt x="5847" y="2503"/>
                  </a:cubicBezTo>
                  <a:cubicBezTo>
                    <a:pt x="5624" y="2494"/>
                    <a:pt x="31" y="2489"/>
                    <a:pt x="38" y="2489"/>
                  </a:cubicBezTo>
                  <a:cubicBezTo>
                    <a:pt x="45" y="2444"/>
                    <a:pt x="29" y="804"/>
                    <a:pt x="29" y="743"/>
                  </a:cubicBezTo>
                  <a:cubicBezTo>
                    <a:pt x="31" y="680"/>
                    <a:pt x="0" y="475"/>
                    <a:pt x="175" y="218"/>
                  </a:cubicBezTo>
                  <a:cubicBezTo>
                    <a:pt x="348" y="0"/>
                    <a:pt x="476" y="0"/>
                    <a:pt x="647" y="4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642" y="1587"/>
              <a:ext cx="1481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设置文本，图标和快捷键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7" name="Freeform 19"/>
          <p:cNvSpPr>
            <a:spLocks noChangeArrowheads="1"/>
          </p:cNvSpPr>
          <p:nvPr/>
        </p:nvSpPr>
        <p:spPr bwMode="auto">
          <a:xfrm>
            <a:off x="4859338" y="3927158"/>
            <a:ext cx="2122487" cy="425450"/>
          </a:xfrm>
          <a:custGeom>
            <a:avLst/>
            <a:gdLst>
              <a:gd name="T0" fmla="*/ 2147483647 w 6501"/>
              <a:gd name="T1" fmla="*/ 2147483647 h 1301"/>
              <a:gd name="T2" fmla="*/ 0 w 6501"/>
              <a:gd name="T3" fmla="*/ 0 h 1301"/>
              <a:gd name="T4" fmla="*/ 2147483647 w 6501"/>
              <a:gd name="T5" fmla="*/ 2147483647 h 1301"/>
              <a:gd name="T6" fmla="*/ 2147483647 w 6501"/>
              <a:gd name="T7" fmla="*/ 2147483647 h 1301"/>
              <a:gd name="T8" fmla="*/ 0 60000 65536"/>
              <a:gd name="T9" fmla="*/ 0 60000 65536"/>
              <a:gd name="T10" fmla="*/ 0 60000 65536"/>
              <a:gd name="T11" fmla="*/ 0 60000 65536"/>
              <a:gd name="T12" fmla="*/ 0 w 6501"/>
              <a:gd name="T13" fmla="*/ 0 h 1301"/>
              <a:gd name="T14" fmla="*/ 6501 w 6501"/>
              <a:gd name="T15" fmla="*/ 1301 h 13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01" h="1301">
                <a:moveTo>
                  <a:pt x="6000" y="800"/>
                </a:moveTo>
                <a:lnTo>
                  <a:pt x="0" y="0"/>
                </a:lnTo>
                <a:lnTo>
                  <a:pt x="6500" y="1300"/>
                </a:lnTo>
                <a:lnTo>
                  <a:pt x="6000" y="80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6718300" y="3671570"/>
            <a:ext cx="2293938" cy="1306513"/>
            <a:chOff x="4665" y="2607"/>
            <a:chExt cx="1594" cy="907"/>
          </a:xfrm>
        </p:grpSpPr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4665" y="2607"/>
              <a:ext cx="1595" cy="908"/>
            </a:xfrm>
            <a:custGeom>
              <a:avLst/>
              <a:gdLst>
                <a:gd name="T0" fmla="*/ 0 w 7033"/>
                <a:gd name="T1" fmla="*/ 0 h 4005"/>
                <a:gd name="T2" fmla="*/ 0 w 7033"/>
                <a:gd name="T3" fmla="*/ 0 h 4005"/>
                <a:gd name="T4" fmla="*/ 0 w 7033"/>
                <a:gd name="T5" fmla="*/ 0 h 4005"/>
                <a:gd name="T6" fmla="*/ 0 w 7033"/>
                <a:gd name="T7" fmla="*/ 0 h 4005"/>
                <a:gd name="T8" fmla="*/ 0 w 7033"/>
                <a:gd name="T9" fmla="*/ 0 h 4005"/>
                <a:gd name="T10" fmla="*/ 0 w 7033"/>
                <a:gd name="T11" fmla="*/ 0 h 4005"/>
                <a:gd name="T12" fmla="*/ 0 w 7033"/>
                <a:gd name="T13" fmla="*/ 0 h 4005"/>
                <a:gd name="T14" fmla="*/ 0 w 7033"/>
                <a:gd name="T15" fmla="*/ 0 h 4005"/>
                <a:gd name="T16" fmla="*/ 0 w 7033"/>
                <a:gd name="T17" fmla="*/ 0 h 4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33"/>
                <a:gd name="T28" fmla="*/ 0 h 4005"/>
                <a:gd name="T29" fmla="*/ 7033 w 7033"/>
                <a:gd name="T30" fmla="*/ 4005 h 40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33" h="4005">
                  <a:moveTo>
                    <a:pt x="697" y="6"/>
                  </a:moveTo>
                  <a:cubicBezTo>
                    <a:pt x="697" y="6"/>
                    <a:pt x="4529" y="8"/>
                    <a:pt x="7018" y="10"/>
                  </a:cubicBezTo>
                  <a:cubicBezTo>
                    <a:pt x="7018" y="472"/>
                    <a:pt x="7030" y="2086"/>
                    <a:pt x="7030" y="2550"/>
                  </a:cubicBezTo>
                  <a:cubicBezTo>
                    <a:pt x="7015" y="2974"/>
                    <a:pt x="7032" y="3174"/>
                    <a:pt x="6901" y="3496"/>
                  </a:cubicBezTo>
                  <a:cubicBezTo>
                    <a:pt x="6710" y="3958"/>
                    <a:pt x="6526" y="3944"/>
                    <a:pt x="6297" y="4004"/>
                  </a:cubicBezTo>
                  <a:cubicBezTo>
                    <a:pt x="6056" y="3990"/>
                    <a:pt x="33" y="3982"/>
                    <a:pt x="41" y="3982"/>
                  </a:cubicBezTo>
                  <a:cubicBezTo>
                    <a:pt x="48" y="3910"/>
                    <a:pt x="31" y="1286"/>
                    <a:pt x="31" y="1188"/>
                  </a:cubicBezTo>
                  <a:cubicBezTo>
                    <a:pt x="33" y="1088"/>
                    <a:pt x="0" y="760"/>
                    <a:pt x="188" y="348"/>
                  </a:cubicBezTo>
                  <a:cubicBezTo>
                    <a:pt x="375" y="0"/>
                    <a:pt x="512" y="0"/>
                    <a:pt x="697" y="6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4665" y="2607"/>
              <a:ext cx="1595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</a:tabLst>
              </a:pPr>
              <a:r>
                <a:rPr lang="en-US" altLang="zh-CN" dirty="0" err="1">
                  <a:solidFill>
                    <a:srgbClr val="FFFFFF"/>
                  </a:solidFill>
                </a:rPr>
                <a:t>QVariant</a:t>
              </a:r>
              <a:r>
                <a:rPr lang="zh-CN" altLang="en-US" dirty="0">
                  <a:solidFill>
                    <a:srgbClr val="FFFFFF"/>
                  </a:solidFill>
                </a:rPr>
                <a:t>可以跟动作关联，携带跟给定操作相关联的数据</a:t>
              </a:r>
              <a:endParaRPr lang="en-US" altLang="zh-CN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5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添加</a:t>
            </a:r>
            <a:r>
              <a:rPr lang="en-US" altLang="zh-CN" b="1" dirty="0"/>
              <a:t>Action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向不同部分的用户接口添加动作就是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调用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addAction</a:t>
            </a:r>
            <a:r>
              <a:rPr lang="zh-CN" altLang="en-US" dirty="0">
                <a:ea typeface="SimSun" pitchFamily="2" charset="-122"/>
              </a:rPr>
              <a:t>那么简单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在设计器中，只需简单地将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每一个动作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拖放到工具栏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或者菜单栏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33575" y="2125663"/>
            <a:ext cx="3770313" cy="56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934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myMenu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addAction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(action);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myToolBar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addAction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(action);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88013" y="3270250"/>
            <a:ext cx="2268537" cy="2936875"/>
            <a:chOff x="3855" y="2608"/>
            <a:chExt cx="1575" cy="204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748" y="2608"/>
              <a:ext cx="682" cy="2040"/>
              <a:chOff x="4748" y="2608"/>
              <a:chExt cx="682" cy="2040"/>
            </a:xfrm>
          </p:grpSpPr>
          <p:pic>
            <p:nvPicPr>
              <p:cNvPr id="10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29" y="2608"/>
                <a:ext cx="602" cy="204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4317" y="2851"/>
                <a:ext cx="837" cy="1705"/>
              </a:xfrm>
              <a:custGeom>
                <a:avLst/>
                <a:gdLst>
                  <a:gd name="T0" fmla="*/ 0 w 3692"/>
                  <a:gd name="T1" fmla="*/ 0 h 7520"/>
                  <a:gd name="T2" fmla="*/ 0 w 3692"/>
                  <a:gd name="T3" fmla="*/ 0 h 7520"/>
                  <a:gd name="T4" fmla="*/ 0 60000 65536"/>
                  <a:gd name="T5" fmla="*/ 0 60000 65536"/>
                  <a:gd name="T6" fmla="*/ 0 w 3692"/>
                  <a:gd name="T7" fmla="*/ 0 h 7520"/>
                  <a:gd name="T8" fmla="*/ 3692 w 3692"/>
                  <a:gd name="T9" fmla="*/ 7520 h 75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92" h="7520">
                    <a:moveTo>
                      <a:pt x="3691" y="7519"/>
                    </a:moveTo>
                    <a:cubicBezTo>
                      <a:pt x="0" y="2507"/>
                      <a:pt x="3163" y="0"/>
                      <a:pt x="3163" y="0"/>
                    </a:cubicBezTo>
                  </a:path>
                </a:pathLst>
              </a:custGeom>
              <a:noFill/>
              <a:ln w="21600">
                <a:solidFill>
                  <a:srgbClr val="66B03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855" y="2608"/>
              <a:ext cx="730" cy="2035"/>
              <a:chOff x="3855" y="2608"/>
              <a:chExt cx="730" cy="2035"/>
            </a:xfrm>
          </p:grpSpPr>
          <p:pic>
            <p:nvPicPr>
              <p:cNvPr id="8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84" y="2608"/>
                <a:ext cx="602" cy="20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3424" y="2851"/>
                <a:ext cx="837" cy="1705"/>
              </a:xfrm>
              <a:custGeom>
                <a:avLst/>
                <a:gdLst>
                  <a:gd name="T0" fmla="*/ 0 w 3693"/>
                  <a:gd name="T1" fmla="*/ 0 h 7520"/>
                  <a:gd name="T2" fmla="*/ 0 w 3693"/>
                  <a:gd name="T3" fmla="*/ 0 h 7520"/>
                  <a:gd name="T4" fmla="*/ 0 60000 65536"/>
                  <a:gd name="T5" fmla="*/ 0 60000 65536"/>
                  <a:gd name="T6" fmla="*/ 0 w 3693"/>
                  <a:gd name="T7" fmla="*/ 0 h 7520"/>
                  <a:gd name="T8" fmla="*/ 3693 w 3693"/>
                  <a:gd name="T9" fmla="*/ 7520 h 75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93" h="7520">
                    <a:moveTo>
                      <a:pt x="3692" y="7519"/>
                    </a:moveTo>
                    <a:cubicBezTo>
                      <a:pt x="0" y="2507"/>
                      <a:pt x="3164" y="0"/>
                      <a:pt x="3164" y="0"/>
                    </a:cubicBezTo>
                  </a:path>
                </a:pathLst>
              </a:custGeom>
              <a:noFill/>
              <a:ln w="21600">
                <a:solidFill>
                  <a:srgbClr val="66B03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1793875" y="2092325"/>
            <a:ext cx="4146550" cy="730250"/>
          </a:xfrm>
          <a:custGeom>
            <a:avLst/>
            <a:gdLst>
              <a:gd name="T0" fmla="*/ 2147483647 w 12028"/>
              <a:gd name="T1" fmla="*/ 2147483647 h 2003"/>
              <a:gd name="T2" fmla="*/ 2147483647 w 12028"/>
              <a:gd name="T3" fmla="*/ 2147483647 h 2003"/>
              <a:gd name="T4" fmla="*/ 2147483647 w 12028"/>
              <a:gd name="T5" fmla="*/ 2147483647 h 2003"/>
              <a:gd name="T6" fmla="*/ 2147483647 w 12028"/>
              <a:gd name="T7" fmla="*/ 2147483647 h 2003"/>
              <a:gd name="T8" fmla="*/ 2147483647 w 12028"/>
              <a:gd name="T9" fmla="*/ 2147483647 h 2003"/>
              <a:gd name="T10" fmla="*/ 2147483647 w 12028"/>
              <a:gd name="T11" fmla="*/ 2147483647 h 2003"/>
              <a:gd name="T12" fmla="*/ 2147483647 w 12028"/>
              <a:gd name="T13" fmla="*/ 2147483647 h 2003"/>
              <a:gd name="T14" fmla="*/ 2147483647 w 12028"/>
              <a:gd name="T15" fmla="*/ 2147483647 h 2003"/>
              <a:gd name="T16" fmla="*/ 2147483647 w 12028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28"/>
              <a:gd name="T28" fmla="*/ 0 h 2003"/>
              <a:gd name="T29" fmla="*/ 12028 w 12028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28" h="2003">
                <a:moveTo>
                  <a:pt x="614" y="2"/>
                </a:moveTo>
                <a:cubicBezTo>
                  <a:pt x="614" y="2"/>
                  <a:pt x="9832" y="3"/>
                  <a:pt x="12025" y="4"/>
                </a:cubicBezTo>
                <a:cubicBezTo>
                  <a:pt x="12025" y="150"/>
                  <a:pt x="12025" y="1397"/>
                  <a:pt x="12025" y="1543"/>
                </a:cubicBezTo>
                <a:cubicBezTo>
                  <a:pt x="12012" y="1677"/>
                  <a:pt x="12027" y="1740"/>
                  <a:pt x="11911" y="1841"/>
                </a:cubicBezTo>
                <a:cubicBezTo>
                  <a:pt x="11744" y="1987"/>
                  <a:pt x="11581" y="1983"/>
                  <a:pt x="11379" y="2002"/>
                </a:cubicBezTo>
                <a:cubicBezTo>
                  <a:pt x="11167" y="1997"/>
                  <a:pt x="3810" y="1997"/>
                  <a:pt x="26" y="1994"/>
                </a:cubicBezTo>
                <a:cubicBezTo>
                  <a:pt x="23" y="1700"/>
                  <a:pt x="28" y="406"/>
                  <a:pt x="28" y="376"/>
                </a:cubicBezTo>
                <a:cubicBezTo>
                  <a:pt x="30" y="344"/>
                  <a:pt x="0" y="241"/>
                  <a:pt x="166" y="110"/>
                </a:cubicBezTo>
                <a:cubicBezTo>
                  <a:pt x="330" y="0"/>
                  <a:pt x="452" y="0"/>
                  <a:pt x="614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59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可停靠部件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88000"/>
            <a:ext cx="4645877" cy="5106498"/>
          </a:xfrm>
        </p:spPr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</a:tabLst>
            </a:pPr>
            <a:r>
              <a:rPr lang="zh-CN" altLang="en-US" dirty="0">
                <a:ea typeface="SimSun" pitchFamily="2" charset="-122"/>
              </a:rPr>
              <a:t>可停靠部件是放置于</a:t>
            </a:r>
            <a:r>
              <a:rPr lang="en-US" altLang="zh-CN" dirty="0" err="1">
                <a:solidFill>
                  <a:srgbClr val="66B036"/>
                </a:solidFill>
                <a:ea typeface="SimSun" pitchFamily="2" charset="-122"/>
              </a:rPr>
              <a:t>QMainWindow</a:t>
            </a:r>
            <a:r>
              <a:rPr lang="zh-CN" altLang="en-US" dirty="0">
                <a:ea typeface="SimSun" pitchFamily="2" charset="-122"/>
              </a:rPr>
              <a:t>边上的一些可拆分的部件</a:t>
            </a:r>
            <a:endParaRPr lang="en-US" altLang="zh-CN" dirty="0">
              <a:ea typeface="SimSun" pitchFamily="2" charset="-122"/>
            </a:endParaRPr>
          </a:p>
          <a:p>
            <a:pPr marL="790575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</a:tabLst>
            </a:pPr>
            <a:r>
              <a:rPr lang="zh-CN" altLang="en-US" dirty="0">
                <a:ea typeface="SimSun" pitchFamily="2" charset="-122"/>
              </a:rPr>
              <a:t>便于使用和设置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</a:tabLst>
            </a:pPr>
            <a:r>
              <a:rPr lang="zh-CN" altLang="en-US" dirty="0">
                <a:ea typeface="SimSun" pitchFamily="2" charset="-122"/>
              </a:rPr>
              <a:t>只需简单地将部件放进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QDockWidget</a:t>
            </a:r>
            <a:r>
              <a:rPr lang="zh-CN" altLang="en-US" dirty="0">
                <a:ea typeface="SimSun" pitchFamily="2" charset="-122"/>
              </a:rPr>
              <a:t>中</a:t>
            </a:r>
          </a:p>
          <a:p>
            <a:pPr marL="390525" indent="-293688">
              <a:lnSpc>
                <a:spcPct val="98000"/>
              </a:lnSpc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QMainWindow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addDockWidget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向窗体添加可停靠部件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4490" y="3414713"/>
            <a:ext cx="2828925" cy="198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7515" y="1398588"/>
            <a:ext cx="2500313" cy="181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01368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可停靠部件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97000" y="1960563"/>
            <a:ext cx="6259513" cy="38289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020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MainWindow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createDock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QDockWidget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*dock = new </a:t>
            </a:r>
            <a:r>
              <a:rPr lang="en-US" altLang="zh-CN" dirty="0" err="1">
                <a:solidFill>
                  <a:srgbClr val="66B036"/>
                </a:solidFill>
                <a:latin typeface="Calibri" panose="020F0502020204030204" pitchFamily="34" charset="0"/>
              </a:rPr>
              <a:t>QDockWidget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("Dock", this);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dock-&gt;</a:t>
            </a:r>
            <a:r>
              <a:rPr lang="en-US" altLang="zh-CN" dirty="0" err="1">
                <a:solidFill>
                  <a:srgbClr val="66B036"/>
                </a:solidFill>
                <a:latin typeface="Calibri" panose="020F0502020204030204" pitchFamily="34" charset="0"/>
              </a:rPr>
              <a:t>setFeatures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QDockWidget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DockWidgetMovable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| 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QDockWidget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DockWidgetFloatable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dock-&gt;</a:t>
            </a:r>
            <a:r>
              <a:rPr lang="en-US" altLang="zh-CN" dirty="0" err="1">
                <a:solidFill>
                  <a:srgbClr val="66B036"/>
                </a:solidFill>
                <a:latin typeface="Calibri" panose="020F0502020204030204" pitchFamily="34" charset="0"/>
              </a:rPr>
              <a:t>setAllowedAreas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LeftDockWidgetArea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| 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RightDockWidgetArea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dock-&gt;</a:t>
            </a:r>
            <a:r>
              <a:rPr lang="en-US" altLang="zh-CN" dirty="0" err="1">
                <a:solidFill>
                  <a:srgbClr val="66B036"/>
                </a:solidFill>
                <a:latin typeface="Calibri" panose="020F0502020204030204" pitchFamily="34" charset="0"/>
              </a:rPr>
              <a:t>setWidget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actualWidget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...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6B036"/>
                </a:solidFill>
                <a:latin typeface="Calibri" panose="020F0502020204030204" pitchFamily="34" charset="0"/>
              </a:rPr>
              <a:t>addDockWidget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RightDockWidgetArea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dock);</a:t>
            </a:r>
          </a:p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>
            <a:off x="1293813" y="1793874"/>
            <a:ext cx="6381750" cy="4157515"/>
          </a:xfrm>
          <a:custGeom>
            <a:avLst/>
            <a:gdLst>
              <a:gd name="T0" fmla="*/ 2147483647 w 19544"/>
              <a:gd name="T1" fmla="*/ 2147483647 h 9508"/>
              <a:gd name="T2" fmla="*/ 2147483647 w 19544"/>
              <a:gd name="T3" fmla="*/ 2147483647 h 9508"/>
              <a:gd name="T4" fmla="*/ 2147483647 w 19544"/>
              <a:gd name="T5" fmla="*/ 2147483647 h 9508"/>
              <a:gd name="T6" fmla="*/ 2147483647 w 19544"/>
              <a:gd name="T7" fmla="*/ 2147483647 h 9508"/>
              <a:gd name="T8" fmla="*/ 2147483647 w 19544"/>
              <a:gd name="T9" fmla="*/ 2147483647 h 9508"/>
              <a:gd name="T10" fmla="*/ 2147483647 w 19544"/>
              <a:gd name="T11" fmla="*/ 2147483647 h 9508"/>
              <a:gd name="T12" fmla="*/ 2147483647 w 19544"/>
              <a:gd name="T13" fmla="*/ 2147483647 h 9508"/>
              <a:gd name="T14" fmla="*/ 2147483647 w 19544"/>
              <a:gd name="T15" fmla="*/ 2147483647 h 9508"/>
              <a:gd name="T16" fmla="*/ 2147483647 w 19544"/>
              <a:gd name="T17" fmla="*/ 2147483647 h 9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544"/>
              <a:gd name="T28" fmla="*/ 0 h 9508"/>
              <a:gd name="T29" fmla="*/ 19544 w 19544"/>
              <a:gd name="T30" fmla="*/ 9508 h 95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544" h="9508">
                <a:moveTo>
                  <a:pt x="998" y="9"/>
                </a:moveTo>
                <a:cubicBezTo>
                  <a:pt x="998" y="9"/>
                  <a:pt x="15977" y="14"/>
                  <a:pt x="19540" y="19"/>
                </a:cubicBezTo>
                <a:cubicBezTo>
                  <a:pt x="19540" y="712"/>
                  <a:pt x="19540" y="6633"/>
                  <a:pt x="19540" y="7329"/>
                </a:cubicBezTo>
                <a:cubicBezTo>
                  <a:pt x="19519" y="7963"/>
                  <a:pt x="19543" y="8263"/>
                  <a:pt x="19355" y="8744"/>
                </a:cubicBezTo>
                <a:cubicBezTo>
                  <a:pt x="19083" y="9438"/>
                  <a:pt x="18819" y="9416"/>
                  <a:pt x="18490" y="9507"/>
                </a:cubicBezTo>
                <a:cubicBezTo>
                  <a:pt x="18146" y="9485"/>
                  <a:pt x="6191" y="9483"/>
                  <a:pt x="42" y="9471"/>
                </a:cubicBezTo>
                <a:cubicBezTo>
                  <a:pt x="37" y="8075"/>
                  <a:pt x="44" y="1928"/>
                  <a:pt x="44" y="1783"/>
                </a:cubicBezTo>
                <a:cubicBezTo>
                  <a:pt x="48" y="1633"/>
                  <a:pt x="0" y="1142"/>
                  <a:pt x="269" y="522"/>
                </a:cubicBezTo>
                <a:cubicBezTo>
                  <a:pt x="536" y="0"/>
                  <a:pt x="733" y="0"/>
                  <a:pt x="998" y="9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 noChangeArrowheads="1"/>
          </p:cNvSpPr>
          <p:nvPr/>
        </p:nvSpPr>
        <p:spPr bwMode="auto">
          <a:xfrm>
            <a:off x="6726238" y="2122488"/>
            <a:ext cx="457200" cy="360362"/>
          </a:xfrm>
          <a:custGeom>
            <a:avLst/>
            <a:gdLst>
              <a:gd name="T0" fmla="*/ 2147483647 w 1401"/>
              <a:gd name="T1" fmla="*/ 0 h 1101"/>
              <a:gd name="T2" fmla="*/ 0 w 1401"/>
              <a:gd name="T3" fmla="*/ 2147483647 h 1101"/>
              <a:gd name="T4" fmla="*/ 2147483647 w 1401"/>
              <a:gd name="T5" fmla="*/ 2147483647 h 1101"/>
              <a:gd name="T6" fmla="*/ 2147483647 w 1401"/>
              <a:gd name="T7" fmla="*/ 0 h 1101"/>
              <a:gd name="T8" fmla="*/ 0 60000 65536"/>
              <a:gd name="T9" fmla="*/ 0 60000 65536"/>
              <a:gd name="T10" fmla="*/ 0 60000 65536"/>
              <a:gd name="T11" fmla="*/ 0 60000 65536"/>
              <a:gd name="T12" fmla="*/ 0 w 1401"/>
              <a:gd name="T13" fmla="*/ 0 h 1101"/>
              <a:gd name="T14" fmla="*/ 1401 w 1401"/>
              <a:gd name="T15" fmla="*/ 1101 h 1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1" h="1101">
                <a:moveTo>
                  <a:pt x="900" y="0"/>
                </a:moveTo>
                <a:lnTo>
                  <a:pt x="0" y="1100"/>
                </a:lnTo>
                <a:lnTo>
                  <a:pt x="1400" y="500"/>
                </a:lnTo>
                <a:lnTo>
                  <a:pt x="900" y="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013575" y="1631950"/>
            <a:ext cx="1641475" cy="652463"/>
            <a:chOff x="4871" y="1133"/>
            <a:chExt cx="1139" cy="453"/>
          </a:xfrm>
        </p:grpSpPr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4871" y="1133"/>
              <a:ext cx="1140" cy="454"/>
            </a:xfrm>
            <a:custGeom>
              <a:avLst/>
              <a:gdLst>
                <a:gd name="T0" fmla="*/ 0 w 5025"/>
                <a:gd name="T1" fmla="*/ 0 h 2003"/>
                <a:gd name="T2" fmla="*/ 0 w 5025"/>
                <a:gd name="T3" fmla="*/ 0 h 2003"/>
                <a:gd name="T4" fmla="*/ 0 w 5025"/>
                <a:gd name="T5" fmla="*/ 0 h 2003"/>
                <a:gd name="T6" fmla="*/ 0 w 5025"/>
                <a:gd name="T7" fmla="*/ 0 h 2003"/>
                <a:gd name="T8" fmla="*/ 0 w 5025"/>
                <a:gd name="T9" fmla="*/ 0 h 2003"/>
                <a:gd name="T10" fmla="*/ 0 w 5025"/>
                <a:gd name="T11" fmla="*/ 0 h 2003"/>
                <a:gd name="T12" fmla="*/ 0 w 5025"/>
                <a:gd name="T13" fmla="*/ 0 h 2003"/>
                <a:gd name="T14" fmla="*/ 0 w 5025"/>
                <a:gd name="T15" fmla="*/ 0 h 2003"/>
                <a:gd name="T16" fmla="*/ 0 w 5025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25"/>
                <a:gd name="T28" fmla="*/ 0 h 2003"/>
                <a:gd name="T29" fmla="*/ 5025 w 5025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25" h="2003">
                  <a:moveTo>
                    <a:pt x="498" y="3"/>
                  </a:moveTo>
                  <a:cubicBezTo>
                    <a:pt x="498" y="3"/>
                    <a:pt x="3236" y="4"/>
                    <a:pt x="5014" y="5"/>
                  </a:cubicBezTo>
                  <a:cubicBezTo>
                    <a:pt x="5014" y="236"/>
                    <a:pt x="5022" y="1043"/>
                    <a:pt x="5022" y="1275"/>
                  </a:cubicBezTo>
                  <a:cubicBezTo>
                    <a:pt x="5011" y="1487"/>
                    <a:pt x="5024" y="1587"/>
                    <a:pt x="4930" y="1748"/>
                  </a:cubicBezTo>
                  <a:cubicBezTo>
                    <a:pt x="4794" y="1979"/>
                    <a:pt x="4662" y="1972"/>
                    <a:pt x="4498" y="2002"/>
                  </a:cubicBezTo>
                  <a:cubicBezTo>
                    <a:pt x="4327" y="1995"/>
                    <a:pt x="24" y="1991"/>
                    <a:pt x="30" y="1991"/>
                  </a:cubicBezTo>
                  <a:cubicBezTo>
                    <a:pt x="35" y="1955"/>
                    <a:pt x="23" y="643"/>
                    <a:pt x="23" y="594"/>
                  </a:cubicBezTo>
                  <a:cubicBezTo>
                    <a:pt x="24" y="544"/>
                    <a:pt x="0" y="380"/>
                    <a:pt x="135" y="174"/>
                  </a:cubicBezTo>
                  <a:cubicBezTo>
                    <a:pt x="268" y="0"/>
                    <a:pt x="367" y="0"/>
                    <a:pt x="498" y="3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871" y="1133"/>
              <a:ext cx="114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带标题的一个新</a:t>
              </a:r>
              <a:r>
                <a:rPr lang="en-US" altLang="zh-CN">
                  <a:solidFill>
                    <a:srgbClr val="FFFFFF"/>
                  </a:solidFill>
                </a:rPr>
                <a:t>dock</a:t>
              </a:r>
            </a:p>
          </p:txBody>
        </p:sp>
      </p:grpSp>
      <p:sp>
        <p:nvSpPr>
          <p:cNvPr id="10" name="Freeform 8"/>
          <p:cNvSpPr>
            <a:spLocks noChangeArrowheads="1"/>
          </p:cNvSpPr>
          <p:nvPr/>
        </p:nvSpPr>
        <p:spPr bwMode="auto">
          <a:xfrm>
            <a:off x="6514306" y="3849688"/>
            <a:ext cx="423863" cy="488950"/>
          </a:xfrm>
          <a:custGeom>
            <a:avLst/>
            <a:gdLst>
              <a:gd name="T0" fmla="*/ 2147483647 w 1301"/>
              <a:gd name="T1" fmla="*/ 2147483647 h 1501"/>
              <a:gd name="T2" fmla="*/ 0 w 1301"/>
              <a:gd name="T3" fmla="*/ 0 h 1501"/>
              <a:gd name="T4" fmla="*/ 2147483647 w 1301"/>
              <a:gd name="T5" fmla="*/ 2147483647 h 1501"/>
              <a:gd name="T6" fmla="*/ 2147483647 w 1301"/>
              <a:gd name="T7" fmla="*/ 2147483647 h 1501"/>
              <a:gd name="T8" fmla="*/ 0 60000 65536"/>
              <a:gd name="T9" fmla="*/ 0 60000 65536"/>
              <a:gd name="T10" fmla="*/ 0 60000 65536"/>
              <a:gd name="T11" fmla="*/ 0 60000 65536"/>
              <a:gd name="T12" fmla="*/ 0 w 1301"/>
              <a:gd name="T13" fmla="*/ 0 h 1501"/>
              <a:gd name="T14" fmla="*/ 1301 w 1301"/>
              <a:gd name="T15" fmla="*/ 1501 h 15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1" h="1501">
                <a:moveTo>
                  <a:pt x="1300" y="1000"/>
                </a:moveTo>
                <a:lnTo>
                  <a:pt x="0" y="0"/>
                </a:lnTo>
                <a:lnTo>
                  <a:pt x="800" y="1500"/>
                </a:lnTo>
                <a:lnTo>
                  <a:pt x="1300" y="100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115844" y="4175126"/>
            <a:ext cx="2132012" cy="652462"/>
            <a:chOff x="4644" y="2607"/>
            <a:chExt cx="1139" cy="453"/>
          </a:xfrm>
        </p:grpSpPr>
        <p:sp>
          <p:nvSpPr>
            <p:cNvPr id="12" name="Freeform 10"/>
            <p:cNvSpPr>
              <a:spLocks noChangeArrowheads="1"/>
            </p:cNvSpPr>
            <p:nvPr/>
          </p:nvSpPr>
          <p:spPr bwMode="auto">
            <a:xfrm>
              <a:off x="4644" y="2607"/>
              <a:ext cx="1140" cy="454"/>
            </a:xfrm>
            <a:custGeom>
              <a:avLst/>
              <a:gdLst>
                <a:gd name="T0" fmla="*/ 0 w 5025"/>
                <a:gd name="T1" fmla="*/ 0 h 2003"/>
                <a:gd name="T2" fmla="*/ 0 w 5025"/>
                <a:gd name="T3" fmla="*/ 0 h 2003"/>
                <a:gd name="T4" fmla="*/ 0 w 5025"/>
                <a:gd name="T5" fmla="*/ 0 h 2003"/>
                <a:gd name="T6" fmla="*/ 0 w 5025"/>
                <a:gd name="T7" fmla="*/ 0 h 2003"/>
                <a:gd name="T8" fmla="*/ 0 w 5025"/>
                <a:gd name="T9" fmla="*/ 0 h 2003"/>
                <a:gd name="T10" fmla="*/ 0 w 5025"/>
                <a:gd name="T11" fmla="*/ 0 h 2003"/>
                <a:gd name="T12" fmla="*/ 0 w 5025"/>
                <a:gd name="T13" fmla="*/ 0 h 2003"/>
                <a:gd name="T14" fmla="*/ 0 w 5025"/>
                <a:gd name="T15" fmla="*/ 0 h 2003"/>
                <a:gd name="T16" fmla="*/ 0 w 5025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25"/>
                <a:gd name="T28" fmla="*/ 0 h 2003"/>
                <a:gd name="T29" fmla="*/ 5025 w 5025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25" h="2003">
                  <a:moveTo>
                    <a:pt x="498" y="3"/>
                  </a:moveTo>
                  <a:cubicBezTo>
                    <a:pt x="498" y="3"/>
                    <a:pt x="3236" y="4"/>
                    <a:pt x="5014" y="5"/>
                  </a:cubicBezTo>
                  <a:cubicBezTo>
                    <a:pt x="5014" y="236"/>
                    <a:pt x="5022" y="1043"/>
                    <a:pt x="5022" y="1275"/>
                  </a:cubicBezTo>
                  <a:cubicBezTo>
                    <a:pt x="5011" y="1487"/>
                    <a:pt x="5024" y="1587"/>
                    <a:pt x="4930" y="1748"/>
                  </a:cubicBezTo>
                  <a:cubicBezTo>
                    <a:pt x="4794" y="1979"/>
                    <a:pt x="4662" y="1972"/>
                    <a:pt x="4498" y="2002"/>
                  </a:cubicBezTo>
                  <a:cubicBezTo>
                    <a:pt x="4327" y="1995"/>
                    <a:pt x="24" y="1991"/>
                    <a:pt x="30" y="1991"/>
                  </a:cubicBezTo>
                  <a:cubicBezTo>
                    <a:pt x="35" y="1955"/>
                    <a:pt x="23" y="643"/>
                    <a:pt x="23" y="594"/>
                  </a:cubicBezTo>
                  <a:cubicBezTo>
                    <a:pt x="24" y="544"/>
                    <a:pt x="0" y="380"/>
                    <a:pt x="135" y="174"/>
                  </a:cubicBezTo>
                  <a:cubicBezTo>
                    <a:pt x="268" y="0"/>
                    <a:pt x="367" y="0"/>
                    <a:pt x="498" y="3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644" y="2607"/>
              <a:ext cx="114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可以停靠在边上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12"/>
          <p:cNvSpPr>
            <a:spLocks noChangeArrowheads="1"/>
          </p:cNvSpPr>
          <p:nvPr/>
        </p:nvSpPr>
        <p:spPr bwMode="auto">
          <a:xfrm>
            <a:off x="3590926" y="5452123"/>
            <a:ext cx="981075" cy="654050"/>
          </a:xfrm>
          <a:custGeom>
            <a:avLst/>
            <a:gdLst>
              <a:gd name="T0" fmla="*/ 2147483647 w 3001"/>
              <a:gd name="T1" fmla="*/ 2147483647 h 2001"/>
              <a:gd name="T2" fmla="*/ 0 w 3001"/>
              <a:gd name="T3" fmla="*/ 0 h 2001"/>
              <a:gd name="T4" fmla="*/ 2147483647 w 3001"/>
              <a:gd name="T5" fmla="*/ 2147483647 h 2001"/>
              <a:gd name="T6" fmla="*/ 2147483647 w 3001"/>
              <a:gd name="T7" fmla="*/ 2147483647 h 2001"/>
              <a:gd name="T8" fmla="*/ 0 60000 65536"/>
              <a:gd name="T9" fmla="*/ 0 60000 65536"/>
              <a:gd name="T10" fmla="*/ 0 60000 65536"/>
              <a:gd name="T11" fmla="*/ 0 60000 65536"/>
              <a:gd name="T12" fmla="*/ 0 w 3001"/>
              <a:gd name="T13" fmla="*/ 0 h 2001"/>
              <a:gd name="T14" fmla="*/ 3001 w 3001"/>
              <a:gd name="T15" fmla="*/ 2001 h 20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1" h="2001">
                <a:moveTo>
                  <a:pt x="3000" y="1500"/>
                </a:moveTo>
                <a:lnTo>
                  <a:pt x="0" y="0"/>
                </a:lnTo>
                <a:lnTo>
                  <a:pt x="2500" y="2000"/>
                </a:lnTo>
                <a:lnTo>
                  <a:pt x="3000" y="150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395788" y="5942661"/>
            <a:ext cx="2787650" cy="652462"/>
            <a:chOff x="2599" y="3515"/>
            <a:chExt cx="1936" cy="453"/>
          </a:xfrm>
        </p:grpSpPr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2599" y="3515"/>
              <a:ext cx="1937" cy="454"/>
            </a:xfrm>
            <a:custGeom>
              <a:avLst/>
              <a:gdLst>
                <a:gd name="T0" fmla="*/ 0 w 8541"/>
                <a:gd name="T1" fmla="*/ 0 h 2003"/>
                <a:gd name="T2" fmla="*/ 0 w 8541"/>
                <a:gd name="T3" fmla="*/ 0 h 2003"/>
                <a:gd name="T4" fmla="*/ 0 w 8541"/>
                <a:gd name="T5" fmla="*/ 0 h 2003"/>
                <a:gd name="T6" fmla="*/ 0 w 8541"/>
                <a:gd name="T7" fmla="*/ 0 h 2003"/>
                <a:gd name="T8" fmla="*/ 0 w 8541"/>
                <a:gd name="T9" fmla="*/ 0 h 2003"/>
                <a:gd name="T10" fmla="*/ 0 w 8541"/>
                <a:gd name="T11" fmla="*/ 0 h 2003"/>
                <a:gd name="T12" fmla="*/ 0 w 8541"/>
                <a:gd name="T13" fmla="*/ 0 h 2003"/>
                <a:gd name="T14" fmla="*/ 0 w 8541"/>
                <a:gd name="T15" fmla="*/ 0 h 2003"/>
                <a:gd name="T16" fmla="*/ 0 w 8541"/>
                <a:gd name="T17" fmla="*/ 0 h 20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41"/>
                <a:gd name="T28" fmla="*/ 0 h 2003"/>
                <a:gd name="T29" fmla="*/ 8541 w 8541"/>
                <a:gd name="T30" fmla="*/ 2003 h 20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41" h="2003">
                  <a:moveTo>
                    <a:pt x="846" y="3"/>
                  </a:moveTo>
                  <a:cubicBezTo>
                    <a:pt x="846" y="3"/>
                    <a:pt x="5500" y="4"/>
                    <a:pt x="8523" y="5"/>
                  </a:cubicBezTo>
                  <a:cubicBezTo>
                    <a:pt x="8523" y="236"/>
                    <a:pt x="8537" y="1043"/>
                    <a:pt x="8537" y="1275"/>
                  </a:cubicBezTo>
                  <a:cubicBezTo>
                    <a:pt x="8519" y="1487"/>
                    <a:pt x="8540" y="1587"/>
                    <a:pt x="8380" y="1748"/>
                  </a:cubicBezTo>
                  <a:cubicBezTo>
                    <a:pt x="8149" y="1979"/>
                    <a:pt x="7925" y="1972"/>
                    <a:pt x="7646" y="2002"/>
                  </a:cubicBezTo>
                  <a:cubicBezTo>
                    <a:pt x="7355" y="1995"/>
                    <a:pt x="41" y="1991"/>
                    <a:pt x="50" y="1991"/>
                  </a:cubicBezTo>
                  <a:cubicBezTo>
                    <a:pt x="59" y="1955"/>
                    <a:pt x="38" y="643"/>
                    <a:pt x="38" y="594"/>
                  </a:cubicBezTo>
                  <a:cubicBezTo>
                    <a:pt x="41" y="544"/>
                    <a:pt x="0" y="380"/>
                    <a:pt x="229" y="174"/>
                  </a:cubicBezTo>
                  <a:cubicBezTo>
                    <a:pt x="455" y="0"/>
                    <a:pt x="623" y="0"/>
                    <a:pt x="846" y="3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99" y="3515"/>
              <a:ext cx="1937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  <a:tab pos="1968500" algn="l"/>
                  <a:tab pos="2625725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最后将</a:t>
              </a:r>
              <a:r>
                <a:rPr lang="en-US" altLang="zh-CN">
                  <a:solidFill>
                    <a:srgbClr val="FFFFFF"/>
                  </a:solidFill>
                </a:rPr>
                <a:t>dock</a:t>
              </a:r>
              <a:r>
                <a:rPr lang="zh-CN" altLang="en-US">
                  <a:solidFill>
                    <a:srgbClr val="FFFFFF"/>
                  </a:solidFill>
                </a:rPr>
                <a:t>添加进窗体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16"/>
          <p:cNvSpPr>
            <a:spLocks noChangeArrowheads="1"/>
          </p:cNvSpPr>
          <p:nvPr/>
        </p:nvSpPr>
        <p:spPr bwMode="auto">
          <a:xfrm rot="21000000">
            <a:off x="1481931" y="4597400"/>
            <a:ext cx="1705769" cy="231628"/>
          </a:xfrm>
          <a:custGeom>
            <a:avLst/>
            <a:gdLst>
              <a:gd name="T0" fmla="*/ 0 w 7001"/>
              <a:gd name="T1" fmla="*/ 0 h 501"/>
              <a:gd name="T2" fmla="*/ 2147483647 w 7001"/>
              <a:gd name="T3" fmla="*/ 0 h 501"/>
              <a:gd name="T4" fmla="*/ 2147483647 w 7001"/>
              <a:gd name="T5" fmla="*/ 2147483647 h 501"/>
              <a:gd name="T6" fmla="*/ 0 w 7001"/>
              <a:gd name="T7" fmla="*/ 0 h 501"/>
              <a:gd name="T8" fmla="*/ 0 60000 65536"/>
              <a:gd name="T9" fmla="*/ 0 60000 65536"/>
              <a:gd name="T10" fmla="*/ 0 60000 65536"/>
              <a:gd name="T11" fmla="*/ 0 60000 65536"/>
              <a:gd name="T12" fmla="*/ 0 w 7001"/>
              <a:gd name="T13" fmla="*/ 0 h 501"/>
              <a:gd name="T14" fmla="*/ 7001 w 7001"/>
              <a:gd name="T15" fmla="*/ 501 h 5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01" h="501">
                <a:moveTo>
                  <a:pt x="0" y="0"/>
                </a:moveTo>
                <a:lnTo>
                  <a:pt x="7000" y="0"/>
                </a:lnTo>
                <a:lnTo>
                  <a:pt x="1000" y="500"/>
                </a:lnTo>
                <a:lnTo>
                  <a:pt x="0" y="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21443" y="4417403"/>
            <a:ext cx="1689100" cy="982662"/>
            <a:chOff x="75" y="2380"/>
            <a:chExt cx="1173" cy="682"/>
          </a:xfrm>
        </p:grpSpPr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75" y="2381"/>
              <a:ext cx="1140" cy="681"/>
            </a:xfrm>
            <a:custGeom>
              <a:avLst/>
              <a:gdLst>
                <a:gd name="T0" fmla="*/ 0 w 5025"/>
                <a:gd name="T1" fmla="*/ 0 h 3004"/>
                <a:gd name="T2" fmla="*/ 0 w 5025"/>
                <a:gd name="T3" fmla="*/ 0 h 3004"/>
                <a:gd name="T4" fmla="*/ 0 w 5025"/>
                <a:gd name="T5" fmla="*/ 0 h 3004"/>
                <a:gd name="T6" fmla="*/ 0 w 5025"/>
                <a:gd name="T7" fmla="*/ 0 h 3004"/>
                <a:gd name="T8" fmla="*/ 0 w 5025"/>
                <a:gd name="T9" fmla="*/ 0 h 3004"/>
                <a:gd name="T10" fmla="*/ 0 w 5025"/>
                <a:gd name="T11" fmla="*/ 0 h 3004"/>
                <a:gd name="T12" fmla="*/ 0 w 5025"/>
                <a:gd name="T13" fmla="*/ 0 h 3004"/>
                <a:gd name="T14" fmla="*/ 0 w 5025"/>
                <a:gd name="T15" fmla="*/ 0 h 3004"/>
                <a:gd name="T16" fmla="*/ 0 w 5025"/>
                <a:gd name="T17" fmla="*/ 0 h 30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25"/>
                <a:gd name="T28" fmla="*/ 0 h 3004"/>
                <a:gd name="T29" fmla="*/ 5025 w 5025"/>
                <a:gd name="T30" fmla="*/ 3004 h 30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25" h="3004">
                  <a:moveTo>
                    <a:pt x="498" y="5"/>
                  </a:moveTo>
                  <a:cubicBezTo>
                    <a:pt x="498" y="5"/>
                    <a:pt x="3236" y="6"/>
                    <a:pt x="5014" y="8"/>
                  </a:cubicBezTo>
                  <a:cubicBezTo>
                    <a:pt x="5014" y="354"/>
                    <a:pt x="5022" y="1565"/>
                    <a:pt x="5022" y="1913"/>
                  </a:cubicBezTo>
                  <a:cubicBezTo>
                    <a:pt x="5011" y="2231"/>
                    <a:pt x="5024" y="2381"/>
                    <a:pt x="4930" y="2622"/>
                  </a:cubicBezTo>
                  <a:cubicBezTo>
                    <a:pt x="4794" y="2969"/>
                    <a:pt x="4662" y="2958"/>
                    <a:pt x="4498" y="3003"/>
                  </a:cubicBezTo>
                  <a:cubicBezTo>
                    <a:pt x="4327" y="2993"/>
                    <a:pt x="24" y="2987"/>
                    <a:pt x="30" y="2987"/>
                  </a:cubicBezTo>
                  <a:cubicBezTo>
                    <a:pt x="35" y="2933"/>
                    <a:pt x="23" y="965"/>
                    <a:pt x="23" y="891"/>
                  </a:cubicBezTo>
                  <a:cubicBezTo>
                    <a:pt x="24" y="816"/>
                    <a:pt x="0" y="570"/>
                    <a:pt x="135" y="261"/>
                  </a:cubicBezTo>
                  <a:cubicBezTo>
                    <a:pt x="268" y="0"/>
                    <a:pt x="367" y="0"/>
                    <a:pt x="498" y="5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08" y="2380"/>
              <a:ext cx="11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和用户进行交互的实际部件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20"/>
          <p:cNvSpPr>
            <a:spLocks noChangeArrowheads="1"/>
          </p:cNvSpPr>
          <p:nvPr/>
        </p:nvSpPr>
        <p:spPr bwMode="auto">
          <a:xfrm>
            <a:off x="1354138" y="2778125"/>
            <a:ext cx="995362" cy="339726"/>
          </a:xfrm>
          <a:custGeom>
            <a:avLst/>
            <a:gdLst>
              <a:gd name="T0" fmla="*/ 0 w 3001"/>
              <a:gd name="T1" fmla="*/ 0 h 501"/>
              <a:gd name="T2" fmla="*/ 2147483647 w 3001"/>
              <a:gd name="T3" fmla="*/ 2147483647 h 501"/>
              <a:gd name="T4" fmla="*/ 2147483647 w 3001"/>
              <a:gd name="T5" fmla="*/ 2147483647 h 501"/>
              <a:gd name="T6" fmla="*/ 0 w 3001"/>
              <a:gd name="T7" fmla="*/ 0 h 501"/>
              <a:gd name="T8" fmla="*/ 0 60000 65536"/>
              <a:gd name="T9" fmla="*/ 0 60000 65536"/>
              <a:gd name="T10" fmla="*/ 0 60000 65536"/>
              <a:gd name="T11" fmla="*/ 0 60000 65536"/>
              <a:gd name="T12" fmla="*/ 0 w 3001"/>
              <a:gd name="T13" fmla="*/ 0 h 501"/>
              <a:gd name="T14" fmla="*/ 3001 w 3001"/>
              <a:gd name="T15" fmla="*/ 501 h 5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1" h="501">
                <a:moveTo>
                  <a:pt x="0" y="0"/>
                </a:moveTo>
                <a:lnTo>
                  <a:pt x="3000" y="500"/>
                </a:lnTo>
                <a:lnTo>
                  <a:pt x="500" y="500"/>
                </a:lnTo>
                <a:lnTo>
                  <a:pt x="0" y="0"/>
                </a:lnTo>
              </a:path>
            </a:pathLst>
          </a:custGeom>
          <a:solidFill>
            <a:srgbClr val="6DC400"/>
          </a:solidFill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1275" y="2613025"/>
            <a:ext cx="1639888" cy="817563"/>
            <a:chOff x="108" y="1700"/>
            <a:chExt cx="1139" cy="567"/>
          </a:xfrm>
        </p:grpSpPr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08" y="1700"/>
              <a:ext cx="1140" cy="568"/>
            </a:xfrm>
            <a:custGeom>
              <a:avLst/>
              <a:gdLst>
                <a:gd name="T0" fmla="*/ 0 w 5025"/>
                <a:gd name="T1" fmla="*/ 0 h 2504"/>
                <a:gd name="T2" fmla="*/ 0 w 5025"/>
                <a:gd name="T3" fmla="*/ 0 h 2504"/>
                <a:gd name="T4" fmla="*/ 0 w 5025"/>
                <a:gd name="T5" fmla="*/ 0 h 2504"/>
                <a:gd name="T6" fmla="*/ 0 w 5025"/>
                <a:gd name="T7" fmla="*/ 0 h 2504"/>
                <a:gd name="T8" fmla="*/ 0 w 5025"/>
                <a:gd name="T9" fmla="*/ 0 h 2504"/>
                <a:gd name="T10" fmla="*/ 0 w 5025"/>
                <a:gd name="T11" fmla="*/ 0 h 2504"/>
                <a:gd name="T12" fmla="*/ 0 w 5025"/>
                <a:gd name="T13" fmla="*/ 0 h 2504"/>
                <a:gd name="T14" fmla="*/ 0 w 5025"/>
                <a:gd name="T15" fmla="*/ 0 h 2504"/>
                <a:gd name="T16" fmla="*/ 0 w 5025"/>
                <a:gd name="T17" fmla="*/ 0 h 2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25"/>
                <a:gd name="T28" fmla="*/ 0 h 2504"/>
                <a:gd name="T29" fmla="*/ 5025 w 5025"/>
                <a:gd name="T30" fmla="*/ 2504 h 25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25" h="2504">
                  <a:moveTo>
                    <a:pt x="498" y="4"/>
                  </a:moveTo>
                  <a:cubicBezTo>
                    <a:pt x="498" y="4"/>
                    <a:pt x="3236" y="5"/>
                    <a:pt x="5014" y="6"/>
                  </a:cubicBezTo>
                  <a:cubicBezTo>
                    <a:pt x="5014" y="295"/>
                    <a:pt x="5022" y="1304"/>
                    <a:pt x="5022" y="1594"/>
                  </a:cubicBezTo>
                  <a:cubicBezTo>
                    <a:pt x="5011" y="1859"/>
                    <a:pt x="5024" y="1984"/>
                    <a:pt x="4930" y="2185"/>
                  </a:cubicBezTo>
                  <a:cubicBezTo>
                    <a:pt x="4794" y="2474"/>
                    <a:pt x="4662" y="2465"/>
                    <a:pt x="4498" y="2503"/>
                  </a:cubicBezTo>
                  <a:cubicBezTo>
                    <a:pt x="4327" y="2494"/>
                    <a:pt x="24" y="2489"/>
                    <a:pt x="30" y="2489"/>
                  </a:cubicBezTo>
                  <a:cubicBezTo>
                    <a:pt x="35" y="2444"/>
                    <a:pt x="23" y="804"/>
                    <a:pt x="23" y="743"/>
                  </a:cubicBezTo>
                  <a:cubicBezTo>
                    <a:pt x="24" y="680"/>
                    <a:pt x="0" y="475"/>
                    <a:pt x="135" y="218"/>
                  </a:cubicBezTo>
                  <a:cubicBezTo>
                    <a:pt x="268" y="0"/>
                    <a:pt x="367" y="0"/>
                    <a:pt x="498" y="4"/>
                  </a:cubicBezTo>
                </a:path>
              </a:pathLst>
            </a:custGeom>
            <a:solidFill>
              <a:srgbClr val="6DC4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08" y="1700"/>
              <a:ext cx="1140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655638" algn="l"/>
                  <a:tab pos="1312863" algn="l"/>
                </a:tabLst>
              </a:pPr>
              <a:r>
                <a:rPr lang="zh-CN" altLang="en-US">
                  <a:solidFill>
                    <a:srgbClr val="FFFFFF"/>
                  </a:solidFill>
                </a:rPr>
                <a:t>可以移动或者漂浮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8" grpId="0" animBg="1"/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68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dirty="0"/>
              <a:t>图标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02477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Qt</a:t>
            </a:r>
            <a:r>
              <a:rPr lang="en-US" altLang="zh-CN" b="1" dirty="0"/>
              <a:t> </a:t>
            </a:r>
            <a:r>
              <a:rPr lang="zh-CN" altLang="en-US" b="1" dirty="0"/>
              <a:t>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图标资源：将图标放进一个资源文件中，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会将它们内嵌进可执行文件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避免部署多个文件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不需要关心图标的路径位置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一切都巧妙地在软件构建系统中自适应</a:t>
            </a: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zh-CN" dirty="0">
                <a:ea typeface="SimSun" pitchFamily="2" charset="-122"/>
              </a:rPr>
              <a:t>...</a:t>
            </a: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782638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zh-CN" altLang="en-US" dirty="0">
                <a:ea typeface="SimSun" pitchFamily="2" charset="-122"/>
              </a:rPr>
              <a:t>可以将任何东西添加进资源文件中，不仅仅是图标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1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7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/>
              <a:t>部件的布局管理</a:t>
            </a:r>
          </a:p>
        </p:txBody>
      </p:sp>
    </p:spTree>
    <p:extLst>
      <p:ext uri="{BB962C8B-B14F-4D97-AF65-F5344CB8AC3E}">
        <p14:creationId xmlns:p14="http://schemas.microsoft.com/office/powerpoint/2010/main" val="11396499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图标资源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/>
              <a:t>可以轻松的在</a:t>
            </a:r>
            <a:r>
              <a:rPr lang="en-US" altLang="zh-CN" dirty="0" err="1"/>
              <a:t>QtCreator</a:t>
            </a:r>
            <a:r>
              <a:rPr lang="zh-CN" altLang="en-US" dirty="0"/>
              <a:t>中管理资源文件</a:t>
            </a:r>
            <a:endParaRPr lang="en-US" altLang="zh-CN" dirty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/>
              <a:t>在路径和文件名前添加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66B036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以使用资源</a:t>
            </a:r>
            <a:endParaRPr lang="en-US" altLang="zh-CN" dirty="0"/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/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/>
              <a:t>或者简单地在设计器的列表中选择一个图标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49525" y="2647315"/>
            <a:ext cx="4144963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4934" rIns="81639" bIns="40820"/>
          <a:lstStyle/>
          <a:p>
            <a:pPr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US" altLang="zh-CN">
                <a:solidFill>
                  <a:srgbClr val="000000"/>
                </a:solidFill>
                <a:latin typeface="DejaVu Sans Mono" pitchFamily="49" charset="0"/>
              </a:rPr>
              <a:t>QPixmap pm("</a:t>
            </a:r>
            <a:r>
              <a:rPr lang="en-US" altLang="zh-CN">
                <a:solidFill>
                  <a:srgbClr val="66B036"/>
                </a:solidFill>
                <a:latin typeface="DejaVu Sans Mono" pitchFamily="49" charset="0"/>
              </a:rPr>
              <a:t>:</a:t>
            </a:r>
            <a:r>
              <a:rPr lang="en-US" altLang="zh-CN">
                <a:solidFill>
                  <a:srgbClr val="000000"/>
                </a:solidFill>
                <a:latin typeface="DejaVu Sans Mono" pitchFamily="49" charset="0"/>
              </a:rPr>
              <a:t>/images/logo.png");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475" y="3780790"/>
            <a:ext cx="3746500" cy="2132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2439988" y="2482215"/>
            <a:ext cx="4795837" cy="654050"/>
          </a:xfrm>
          <a:custGeom>
            <a:avLst/>
            <a:gdLst>
              <a:gd name="T0" fmla="*/ 2147483647 w 13531"/>
              <a:gd name="T1" fmla="*/ 2147483647 h 2003"/>
              <a:gd name="T2" fmla="*/ 2147483647 w 13531"/>
              <a:gd name="T3" fmla="*/ 2147483647 h 2003"/>
              <a:gd name="T4" fmla="*/ 2147483647 w 13531"/>
              <a:gd name="T5" fmla="*/ 2147483647 h 2003"/>
              <a:gd name="T6" fmla="*/ 2147483647 w 13531"/>
              <a:gd name="T7" fmla="*/ 2147483647 h 2003"/>
              <a:gd name="T8" fmla="*/ 2147483647 w 13531"/>
              <a:gd name="T9" fmla="*/ 2147483647 h 2003"/>
              <a:gd name="T10" fmla="*/ 2147483647 w 13531"/>
              <a:gd name="T11" fmla="*/ 2147483647 h 2003"/>
              <a:gd name="T12" fmla="*/ 2147483647 w 13531"/>
              <a:gd name="T13" fmla="*/ 2147483647 h 2003"/>
              <a:gd name="T14" fmla="*/ 2147483647 w 13531"/>
              <a:gd name="T15" fmla="*/ 2147483647 h 2003"/>
              <a:gd name="T16" fmla="*/ 2147483647 w 13531"/>
              <a:gd name="T17" fmla="*/ 2147483647 h 20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531"/>
              <a:gd name="T28" fmla="*/ 0 h 2003"/>
              <a:gd name="T29" fmla="*/ 13531 w 13531"/>
              <a:gd name="T30" fmla="*/ 2003 h 20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531" h="2003">
                <a:moveTo>
                  <a:pt x="691" y="2"/>
                </a:moveTo>
                <a:cubicBezTo>
                  <a:pt x="691" y="2"/>
                  <a:pt x="11061" y="3"/>
                  <a:pt x="13528" y="4"/>
                </a:cubicBezTo>
                <a:cubicBezTo>
                  <a:pt x="13528" y="150"/>
                  <a:pt x="13528" y="1397"/>
                  <a:pt x="13528" y="1543"/>
                </a:cubicBezTo>
                <a:cubicBezTo>
                  <a:pt x="13514" y="1677"/>
                  <a:pt x="13530" y="1740"/>
                  <a:pt x="13400" y="1841"/>
                </a:cubicBezTo>
                <a:cubicBezTo>
                  <a:pt x="13212" y="1987"/>
                  <a:pt x="13029" y="1983"/>
                  <a:pt x="12801" y="2002"/>
                </a:cubicBezTo>
                <a:cubicBezTo>
                  <a:pt x="12563" y="1997"/>
                  <a:pt x="4286" y="1997"/>
                  <a:pt x="29" y="1994"/>
                </a:cubicBezTo>
                <a:cubicBezTo>
                  <a:pt x="26" y="1700"/>
                  <a:pt x="31" y="406"/>
                  <a:pt x="31" y="376"/>
                </a:cubicBezTo>
                <a:cubicBezTo>
                  <a:pt x="33" y="344"/>
                  <a:pt x="0" y="241"/>
                  <a:pt x="186" y="110"/>
                </a:cubicBezTo>
                <a:cubicBezTo>
                  <a:pt x="371" y="0"/>
                  <a:pt x="508" y="0"/>
                  <a:pt x="691" y="2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952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7CB1CB0-0FCA-4669-8FF3-090785202729}" type="slidenum">
              <a:rPr kumimoji="0" lang="en-US" altLang="zh-CN" sz="1400"/>
              <a:pPr/>
              <a:t>71</a:t>
            </a:fld>
            <a:endParaRPr kumimoji="0" lang="en-US" altLang="zh-CN" sz="1400"/>
          </a:p>
        </p:txBody>
      </p:sp>
      <p:sp>
        <p:nvSpPr>
          <p:cNvPr id="7" name="TextBox 6"/>
          <p:cNvSpPr txBox="1"/>
          <p:nvPr/>
        </p:nvSpPr>
        <p:spPr>
          <a:xfrm>
            <a:off x="2411760" y="3068960"/>
            <a:ext cx="4536504" cy="707886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dirty="0" err="1"/>
              <a:t>Qt</a:t>
            </a:r>
            <a:r>
              <a:rPr lang="zh-CN" altLang="en-US" sz="4000" b="1" dirty="0"/>
              <a:t>事件处理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47366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Qt</a:t>
            </a:r>
            <a:r>
              <a:rPr lang="zh-CN" altLang="en-US" b="1" dirty="0"/>
              <a:t> 事件机制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SimSun" pitchFamily="2" charset="-122"/>
              </a:rPr>
              <a:t>事件是窗口系统或者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对不同情况的响应。绝大多数被产生的事件都是对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用户行为</a:t>
            </a:r>
            <a:r>
              <a:rPr lang="zh-CN" altLang="en-US" dirty="0">
                <a:ea typeface="SimSun" pitchFamily="2" charset="-122"/>
              </a:rPr>
              <a:t>（鼠标、键盘操作）的响应，但是也有一些，比如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定时器</a:t>
            </a:r>
            <a:r>
              <a:rPr lang="zh-CN" altLang="en-US" dirty="0">
                <a:ea typeface="SimSun" pitchFamily="2" charset="-122"/>
              </a:rPr>
              <a:t>事件，由系统独立产生。</a:t>
            </a:r>
            <a:endParaRPr lang="en-US" altLang="zh-CN" dirty="0">
              <a:ea typeface="SimSun" pitchFamily="2" charset="-122"/>
            </a:endParaRPr>
          </a:p>
          <a:p>
            <a:r>
              <a:rPr lang="zh-CN" altLang="en-US" dirty="0">
                <a:ea typeface="SimSun" pitchFamily="2" charset="-122"/>
              </a:rPr>
              <a:t>在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中，所有事件都发送到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事件队列中</a:t>
            </a:r>
            <a:endParaRPr lang="en-US" altLang="zh-CN" dirty="0">
              <a:ea typeface="SimSun" pitchFamily="2" charset="-122"/>
            </a:endParaRPr>
          </a:p>
          <a:p>
            <a:r>
              <a:rPr lang="zh-CN" altLang="en-US" dirty="0">
                <a:ea typeface="SimSun" pitchFamily="2" charset="-122"/>
              </a:rPr>
              <a:t>在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中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zh-CN" altLang="en-US" dirty="0">
                <a:ea typeface="SimSun" pitchFamily="2" charset="-122"/>
              </a:rPr>
              <a:t>事件是一个被发送到事件处理函数的对象</a:t>
            </a:r>
          </a:p>
          <a:p>
            <a:pPr lvl="1">
              <a:spcBef>
                <a:spcPts val="1000"/>
              </a:spcBef>
            </a:pP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QEvent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类是所有事件类的基类。事件类包含事件参数。</a:t>
            </a:r>
          </a:p>
          <a:p>
            <a:pPr lvl="1">
              <a:spcBef>
                <a:spcPts val="1000"/>
              </a:spcBef>
            </a:pPr>
            <a:r>
              <a:rPr lang="en-US" altLang="zh-CN" dirty="0" err="1">
                <a:ea typeface="SimSun" pitchFamily="2" charset="-122"/>
              </a:rPr>
              <a:t>QEvent</a:t>
            </a:r>
            <a:r>
              <a:rPr lang="zh-CN" altLang="en-US" dirty="0">
                <a:ea typeface="SimSun" pitchFamily="2" charset="-122"/>
              </a:rPr>
              <a:t>的子类有</a:t>
            </a:r>
            <a:r>
              <a:rPr lang="en-US" altLang="zh-CN" dirty="0" err="1">
                <a:ea typeface="SimSun" pitchFamily="2" charset="-122"/>
              </a:rPr>
              <a:t>QMouseEvent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QKeyEvent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QPaintEvent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QTimerEvent</a:t>
            </a:r>
            <a:r>
              <a:rPr lang="en-US" altLang="zh-CN" dirty="0">
                <a:ea typeface="SimSun" pitchFamily="2" charset="-122"/>
              </a:rPr>
              <a:t>, etc.</a:t>
            </a:r>
          </a:p>
          <a:p>
            <a:pPr lvl="1">
              <a:spcBef>
                <a:spcPts val="1000"/>
              </a:spcBef>
            </a:pPr>
            <a:r>
              <a:rPr lang="zh-CN" altLang="en-US" sz="2800" dirty="0">
                <a:ea typeface="SimSun" pitchFamily="2" charset="-122"/>
              </a:rPr>
              <a:t>有些事件天然 变成</a:t>
            </a:r>
            <a:r>
              <a:rPr lang="en-US" altLang="zh-CN" sz="2800" dirty="0">
                <a:ea typeface="SimSun" pitchFamily="2" charset="-122"/>
              </a:rPr>
              <a:t>signal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54145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Qt</a:t>
            </a:r>
            <a:r>
              <a:rPr lang="zh-CN" altLang="en-US" b="1" dirty="0"/>
              <a:t>事件机制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的主事件循环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QApplication</a:t>
            </a:r>
            <a:r>
              <a:rPr lang="en-US" altLang="zh-CN" dirty="0">
                <a:ea typeface="SimSun" pitchFamily="2" charset="-122"/>
              </a:rPr>
              <a:t>::exec())</a:t>
            </a:r>
            <a:r>
              <a:rPr lang="zh-CN" altLang="en-US" dirty="0">
                <a:ea typeface="SimSun" pitchFamily="2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事件队列</a:t>
            </a:r>
            <a:r>
              <a:rPr lang="zh-CN" altLang="en-US" dirty="0">
                <a:ea typeface="SimSun" pitchFamily="2" charset="-122"/>
              </a:rPr>
              <a:t>中取得本地窗口系统的事件，并将它们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转变成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QEvent</a:t>
            </a:r>
            <a:r>
              <a:rPr lang="zh-CN" altLang="en-US" dirty="0">
                <a:ea typeface="SimSun" pitchFamily="2" charset="-122"/>
              </a:rPr>
              <a:t>对象，然后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发送给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QObject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对象</a:t>
            </a:r>
            <a:r>
              <a:rPr lang="zh-CN" altLang="en-US" dirty="0">
                <a:ea typeface="SimSun" pitchFamily="2" charset="-122"/>
              </a:rPr>
              <a:t>处理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事件队列中的事件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可能被合并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只有最后一个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QMouseMoveEvent</a:t>
            </a:r>
            <a:r>
              <a:rPr lang="zh-CN" altLang="en-US" dirty="0">
                <a:ea typeface="SimSun" pitchFamily="2" charset="-122"/>
              </a:rPr>
              <a:t>被处理</a:t>
            </a:r>
            <a:endParaRPr lang="en-US" altLang="zh-CN" dirty="0"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多个</a:t>
            </a:r>
            <a:r>
              <a:rPr lang="en-US" altLang="zh-CN" dirty="0" err="1">
                <a:ea typeface="SimSun" pitchFamily="2" charset="-122"/>
              </a:rPr>
              <a:t>QPaintEvent</a:t>
            </a:r>
            <a:r>
              <a:rPr lang="zh-CN" altLang="en-US" dirty="0">
                <a:ea typeface="SimSun" pitchFamily="2" charset="-122"/>
              </a:rPr>
              <a:t>图形重绘要求可能被合并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当</a:t>
            </a:r>
            <a:r>
              <a:rPr lang="en-US" altLang="zh-CN" dirty="0" err="1">
                <a:ea typeface="SimSun" pitchFamily="2" charset="-122"/>
              </a:rPr>
              <a:t>QObject</a:t>
            </a:r>
            <a:r>
              <a:rPr lang="zh-CN" altLang="en-US" dirty="0">
                <a:ea typeface="SimSun" pitchFamily="2" charset="-122"/>
              </a:rPr>
              <a:t>对象收到一个事件时，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QObject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::event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函数将被激活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函数可以接受或忽略这个事件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被忽略的事件依据对象继承层次传递出去</a:t>
            </a:r>
            <a:endParaRPr lang="en-US" altLang="zh-CN" sz="2800" dirty="0">
              <a:solidFill>
                <a:srgbClr val="FF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196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事件处理流程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8000"/>
            <a:ext cx="4583430" cy="51064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事件发生后，</a:t>
            </a:r>
            <a:r>
              <a:rPr lang="en-US" altLang="zh-CN" dirty="0" err="1">
                <a:ea typeface="SimSun" pitchFamily="2" charset="-122"/>
              </a:rPr>
              <a:t>QApplication</a:t>
            </a:r>
            <a:r>
              <a:rPr lang="en-US" altLang="zh-CN" dirty="0">
                <a:ea typeface="SimSun" pitchFamily="2" charset="-122"/>
              </a:rPr>
              <a:t>::exec()</a:t>
            </a:r>
            <a:r>
              <a:rPr lang="zh-CN" altLang="en-US" dirty="0">
                <a:ea typeface="SimSun" pitchFamily="2" charset="-122"/>
              </a:rPr>
              <a:t>事件循环会接收到事件</a:t>
            </a:r>
          </a:p>
          <a:p>
            <a:pPr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Qt</a:t>
            </a:r>
            <a:r>
              <a:rPr lang="zh-CN" altLang="en-US" dirty="0">
                <a:ea typeface="SimSun" pitchFamily="2" charset="-122"/>
              </a:rPr>
              <a:t>创建一个事件的对象并且把它传给相应的</a:t>
            </a:r>
            <a:r>
              <a:rPr lang="en-US" altLang="zh-CN" dirty="0" err="1">
                <a:ea typeface="SimSun" pitchFamily="2" charset="-122"/>
              </a:rPr>
              <a:t>QObject</a:t>
            </a:r>
            <a:r>
              <a:rPr lang="zh-CN" altLang="en-US" dirty="0">
                <a:ea typeface="SimSun" pitchFamily="2" charset="-122"/>
              </a:rPr>
              <a:t>对象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>
                <a:ea typeface="SimSun" pitchFamily="2" charset="-122"/>
              </a:rPr>
              <a:t>QObject</a:t>
            </a:r>
            <a:r>
              <a:rPr lang="en-US" altLang="zh-CN" dirty="0">
                <a:ea typeface="SimSun" pitchFamily="2" charset="-122"/>
              </a:rPr>
              <a:t>::event( </a:t>
            </a:r>
            <a:r>
              <a:rPr lang="en-US" altLang="zh-CN" dirty="0" err="1">
                <a:ea typeface="SimSun" pitchFamily="2" charset="-122"/>
              </a:rPr>
              <a:t>QEvent</a:t>
            </a:r>
            <a:r>
              <a:rPr lang="en-US" altLang="zh-CN" dirty="0">
                <a:ea typeface="SimSun" pitchFamily="2" charset="-122"/>
              </a:rPr>
              <a:t>* e )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如果不处理事件，会重新把事件传给相应的事件处理函数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ea typeface="SimSun" pitchFamily="2" charset="-122"/>
              </a:rPr>
              <a:t>针对不同的事件有不同的保护类型（</a:t>
            </a:r>
            <a:r>
              <a:rPr lang="en-US" altLang="zh-CN" dirty="0">
                <a:ea typeface="SimSun" pitchFamily="2" charset="-122"/>
              </a:rPr>
              <a:t>protected</a:t>
            </a:r>
            <a:r>
              <a:rPr lang="zh-CN" altLang="en-US" dirty="0">
                <a:ea typeface="SimSun" pitchFamily="2" charset="-122"/>
              </a:rPr>
              <a:t>）虚函数实现。</a:t>
            </a:r>
            <a:endParaRPr lang="zh-CN" altLang="en-US" sz="2800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50405" y="6518275"/>
            <a:ext cx="1476375" cy="339725"/>
          </a:xfrm>
          <a:noFill/>
        </p:spPr>
        <p:txBody>
          <a:bodyPr/>
          <a:lstStyle/>
          <a:p>
            <a:fld id="{82AACB7B-C6ED-437B-BF77-612A79D32959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67668" y="2276475"/>
            <a:ext cx="2016125" cy="504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exec() </a:t>
            </a:r>
            <a:r>
              <a:rPr lang="zh-CN" altLang="en-US" b="1">
                <a:solidFill>
                  <a:schemeClr val="tx1"/>
                </a:solidFill>
              </a:rPr>
              <a:t>循环接收到事件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7668" y="1341438"/>
            <a:ext cx="2016125" cy="5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事件发生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7668" y="3141663"/>
            <a:ext cx="2016125" cy="5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创建</a:t>
            </a:r>
            <a:r>
              <a:rPr lang="en-US" altLang="zh-CN" b="1">
                <a:solidFill>
                  <a:schemeClr val="tx1"/>
                </a:solidFill>
              </a:rPr>
              <a:t>QEvent</a:t>
            </a:r>
            <a:r>
              <a:rPr lang="zh-CN" altLang="en-US" b="1">
                <a:solidFill>
                  <a:schemeClr val="tx1"/>
                </a:solidFill>
              </a:rPr>
              <a:t>对象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7668" y="4005263"/>
            <a:ext cx="2016125" cy="503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cs typeface="SimSun" charset="0"/>
              </a:rPr>
              <a:t>QObject::event()</a:t>
            </a:r>
            <a:endParaRPr lang="en-US" b="1">
              <a:solidFill>
                <a:schemeClr val="tx1"/>
              </a:solidFill>
              <a:cs typeface="SimSu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67668" y="4797425"/>
            <a:ext cx="2016125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cs typeface="SimSun" charset="0"/>
              </a:rPr>
              <a:t>QWidget::event()</a:t>
            </a:r>
            <a:endParaRPr lang="en-US" b="1">
              <a:solidFill>
                <a:schemeClr val="tx1"/>
              </a:solidFill>
              <a:cs typeface="SimSu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4193" y="6092825"/>
            <a:ext cx="2376487" cy="504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cs typeface="SimSun" charset="0"/>
              </a:rPr>
              <a:t>mousePressEvent()</a:t>
            </a:r>
            <a:endParaRPr lang="en-US" b="1">
              <a:solidFill>
                <a:schemeClr val="tx1"/>
              </a:solidFill>
              <a:cs typeface="SimSu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15143" y="6092825"/>
            <a:ext cx="2016125" cy="504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cs typeface="SimSun" charset="0"/>
              </a:rPr>
              <a:t>keyPressEvent()</a:t>
            </a:r>
            <a:endParaRPr lang="en-US" b="1">
              <a:solidFill>
                <a:schemeClr val="tx1"/>
              </a:solidFill>
              <a:cs typeface="SimSu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3068" y="6092825"/>
            <a:ext cx="1728787" cy="504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cs typeface="SimSun" charset="0"/>
              </a:rPr>
              <a:t>paintEevent()</a:t>
            </a:r>
            <a:endParaRPr lang="en-US" b="1">
              <a:solidFill>
                <a:schemeClr val="tx1"/>
              </a:solidFill>
              <a:cs typeface="SimSun" charset="0"/>
            </a:endParaRPr>
          </a:p>
        </p:txBody>
      </p:sp>
      <p:cxnSp>
        <p:nvCxnSpPr>
          <p:cNvPr id="13" name="直接箭头连接符 12"/>
          <p:cNvCxnSpPr>
            <a:stCxn id="6" idx="2"/>
            <a:endCxn id="5" idx="0"/>
          </p:cNvCxnSpPr>
          <p:nvPr/>
        </p:nvCxnSpPr>
        <p:spPr>
          <a:xfrm rot="5400000">
            <a:off x="6259037" y="2061369"/>
            <a:ext cx="431800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6260624" y="2996406"/>
            <a:ext cx="431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</p:cNvCxnSpPr>
          <p:nvPr/>
        </p:nvCxnSpPr>
        <p:spPr>
          <a:xfrm rot="5400000">
            <a:off x="6295549" y="3825082"/>
            <a:ext cx="358775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 rot="5400000">
            <a:off x="6331268" y="4652963"/>
            <a:ext cx="287337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3161824" y="5949157"/>
            <a:ext cx="288925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5107305" y="5948363"/>
            <a:ext cx="287337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7086917" y="5913438"/>
            <a:ext cx="360363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307080" y="5732463"/>
            <a:ext cx="3960813" cy="730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6260624" y="5515769"/>
            <a:ext cx="431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>
            <a:spLocks noChangeArrowheads="1"/>
          </p:cNvSpPr>
          <p:nvPr/>
        </p:nvSpPr>
        <p:spPr bwMode="auto">
          <a:xfrm>
            <a:off x="6331268" y="6083300"/>
            <a:ext cx="376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06223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事件处理方式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zh-CN" altLang="en-US" dirty="0">
                <a:ea typeface="SimSun" pitchFamily="2" charset="-122"/>
              </a:rPr>
              <a:t>重新实现</a:t>
            </a:r>
            <a:r>
              <a:rPr lang="en-US" altLang="zh-CN" dirty="0" err="1">
                <a:solidFill>
                  <a:srgbClr val="0070C0"/>
                </a:solidFill>
                <a:ea typeface="SimSun" pitchFamily="2" charset="-122"/>
              </a:rPr>
              <a:t>QObject</a:t>
            </a:r>
            <a:r>
              <a:rPr lang="en-US" altLang="zh-CN" dirty="0">
                <a:solidFill>
                  <a:srgbClr val="0070C0"/>
                </a:solidFill>
                <a:ea typeface="SimSun" pitchFamily="2" charset="-122"/>
              </a:rPr>
              <a:t>::event()</a:t>
            </a:r>
            <a:r>
              <a:rPr lang="zh-CN" altLang="en-US" dirty="0">
                <a:ea typeface="SimSun" pitchFamily="2" charset="-122"/>
              </a:rPr>
              <a:t>或</a:t>
            </a:r>
            <a:r>
              <a:rPr lang="en-US" altLang="zh-CN" dirty="0" err="1">
                <a:ea typeface="SimSun" pitchFamily="2" charset="-122"/>
              </a:rPr>
              <a:t>QWidget</a:t>
            </a:r>
            <a:r>
              <a:rPr lang="en-US" altLang="zh-CN" dirty="0">
                <a:ea typeface="SimSun" pitchFamily="2" charset="-122"/>
              </a:rPr>
              <a:t>::event()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此方法可以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在事件到达特定事件处理器之前处理</a:t>
            </a:r>
            <a:r>
              <a:rPr lang="zh-CN" altLang="en-US" dirty="0">
                <a:ea typeface="SimSun" pitchFamily="2" charset="-122"/>
              </a:rPr>
              <a:t>它们</a:t>
            </a:r>
          </a:p>
          <a:p>
            <a:pPr>
              <a:spcBef>
                <a:spcPts val="500"/>
              </a:spcBef>
            </a:pPr>
            <a:r>
              <a:rPr lang="zh-CN" altLang="en-US" dirty="0">
                <a:ea typeface="SimSun" pitchFamily="2" charset="-122"/>
              </a:rPr>
              <a:t>重新实现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特殊的事件处理器</a:t>
            </a:r>
          </a:p>
          <a:p>
            <a:pPr lvl="1"/>
            <a:r>
              <a:rPr lang="en-US" altLang="zh-CN" dirty="0" err="1">
                <a:ea typeface="SimSun" pitchFamily="2" charset="-122"/>
              </a:rPr>
              <a:t>mousePressEvent</a:t>
            </a:r>
            <a:r>
              <a:rPr lang="en-US" altLang="zh-CN" dirty="0">
                <a:ea typeface="SimSun" pitchFamily="2" charset="-122"/>
              </a:rPr>
              <a:t>(), </a:t>
            </a:r>
            <a:r>
              <a:rPr lang="en-US" altLang="zh-CN" dirty="0" err="1">
                <a:ea typeface="SimSun" pitchFamily="2" charset="-122"/>
              </a:rPr>
              <a:t>keyPressEvent</a:t>
            </a:r>
            <a:r>
              <a:rPr lang="en-US" altLang="zh-CN" dirty="0">
                <a:ea typeface="SimSun" pitchFamily="2" charset="-122"/>
              </a:rPr>
              <a:t>(), …</a:t>
            </a:r>
          </a:p>
          <a:p>
            <a:pPr>
              <a:spcBef>
                <a:spcPts val="500"/>
              </a:spcBef>
            </a:pPr>
            <a:r>
              <a:rPr lang="zh-CN" altLang="en-US" dirty="0">
                <a:ea typeface="SimSun" pitchFamily="2" charset="-122"/>
              </a:rPr>
              <a:t>在</a:t>
            </a:r>
            <a:r>
              <a:rPr lang="en-US" altLang="zh-CN" dirty="0" err="1">
                <a:ea typeface="SimSun" pitchFamily="2" charset="-122"/>
              </a:rPr>
              <a:t>QObject</a:t>
            </a:r>
            <a:r>
              <a:rPr lang="zh-CN" altLang="en-US" dirty="0">
                <a:ea typeface="SimSun" pitchFamily="2" charset="-122"/>
              </a:rPr>
              <a:t>中安装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事件过滤器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通过对目标对象调用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installEventFilter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()</a:t>
            </a:r>
            <a:r>
              <a:rPr lang="zh-CN" altLang="en-US" dirty="0">
                <a:ea typeface="SimSun" pitchFamily="2" charset="-122"/>
              </a:rPr>
              <a:t>来注册监视对象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在监视对象的</a:t>
            </a:r>
            <a:r>
              <a:rPr lang="en-US" altLang="zh-CN" dirty="0" err="1">
                <a:ea typeface="SimSun" pitchFamily="2" charset="-122"/>
              </a:rPr>
              <a:t>eventFilter</a:t>
            </a:r>
            <a:r>
              <a:rPr lang="en-US" altLang="zh-CN" dirty="0">
                <a:ea typeface="SimSun" pitchFamily="2" charset="-122"/>
              </a:rPr>
              <a:t>()</a:t>
            </a:r>
            <a:r>
              <a:rPr lang="zh-CN" altLang="en-US" dirty="0">
                <a:ea typeface="SimSun" pitchFamily="2" charset="-122"/>
              </a:rPr>
              <a:t>中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处理目标对象的事件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目标对象一旦通过函数</a:t>
            </a:r>
            <a:r>
              <a:rPr lang="en-US" altLang="zh-CN" dirty="0" err="1">
                <a:ea typeface="SimSun" pitchFamily="2" charset="-122"/>
              </a:rPr>
              <a:t>installEventFilter</a:t>
            </a:r>
            <a:r>
              <a:rPr lang="en-US" altLang="zh-CN" dirty="0">
                <a:ea typeface="SimSun" pitchFamily="2" charset="-122"/>
              </a:rPr>
              <a:t>()</a:t>
            </a:r>
            <a:r>
              <a:rPr lang="zh-CN" altLang="en-US" dirty="0">
                <a:ea typeface="SimSun" pitchFamily="2" charset="-122"/>
              </a:rPr>
              <a:t>安装过滤器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zh-CN" altLang="en-US" dirty="0">
                <a:ea typeface="SimSun" pitchFamily="2" charset="-122"/>
              </a:rPr>
              <a:t>，目标对象的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所有</a:t>
            </a:r>
            <a:r>
              <a:rPr lang="zh-CN" altLang="en-US" dirty="0">
                <a:ea typeface="SimSun" pitchFamily="2" charset="-122"/>
              </a:rPr>
              <a:t>事件都会先发送给这个监视对象的</a:t>
            </a:r>
            <a:r>
              <a:rPr lang="en-US" altLang="zh-CN" dirty="0" err="1">
                <a:ea typeface="SimSun" pitchFamily="2" charset="-122"/>
              </a:rPr>
              <a:t>eventFilter</a:t>
            </a:r>
            <a:r>
              <a:rPr lang="en-US" altLang="zh-CN" dirty="0">
                <a:ea typeface="SimSun" pitchFamily="2" charset="-122"/>
              </a:rPr>
              <a:t> ()</a:t>
            </a:r>
            <a:r>
              <a:rPr lang="zh-CN" altLang="en-US" dirty="0">
                <a:ea typeface="SimSun" pitchFamily="2" charset="-122"/>
              </a:rPr>
              <a:t>函数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如果目标对象安装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多个事件过滤器，则会按照后安装先处理的顺序激活事件过滤器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70568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用</a:t>
            </a:r>
            <a:r>
              <a:rPr lang="en-US" altLang="zh-CN" b="1" dirty="0" err="1"/>
              <a:t>QObject</a:t>
            </a:r>
            <a:r>
              <a:rPr lang="en-US" altLang="zh-CN" b="1" dirty="0"/>
              <a:t>::event()</a:t>
            </a:r>
            <a:r>
              <a:rPr lang="zh-CN" altLang="en-US" b="1" dirty="0"/>
              <a:t>处理事件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ea typeface="SimSun" pitchFamily="2" charset="-122"/>
              </a:rPr>
              <a:t>QObject</a:t>
            </a:r>
            <a:r>
              <a:rPr lang="en-US" altLang="zh-CN" dirty="0">
                <a:ea typeface="SimSun" pitchFamily="2" charset="-122"/>
              </a:rPr>
              <a:t>::event() </a:t>
            </a:r>
            <a:r>
              <a:rPr lang="zh-CN" altLang="en-US" dirty="0">
                <a:ea typeface="SimSun" pitchFamily="2" charset="-122"/>
              </a:rPr>
              <a:t>函数主要用于事件的分发，重写该函数可以在事件分发之前做一些处理</a:t>
            </a:r>
          </a:p>
          <a:p>
            <a:r>
              <a:rPr lang="en-US" altLang="zh-CN" dirty="0">
                <a:ea typeface="SimSun" pitchFamily="2" charset="-122"/>
              </a:rPr>
              <a:t>event()</a:t>
            </a:r>
            <a:r>
              <a:rPr lang="zh-CN" altLang="en-US" dirty="0">
                <a:ea typeface="SimSun" pitchFamily="2" charset="-122"/>
              </a:rPr>
              <a:t>函数返回值是</a:t>
            </a:r>
            <a:r>
              <a:rPr lang="en-US" altLang="zh-CN" dirty="0" err="1">
                <a:ea typeface="SimSun" pitchFamily="2" charset="-122"/>
              </a:rPr>
              <a:t>bool</a:t>
            </a:r>
            <a:r>
              <a:rPr lang="zh-CN" altLang="en-US" dirty="0">
                <a:ea typeface="SimSun" pitchFamily="2" charset="-122"/>
              </a:rPr>
              <a:t>类型</a:t>
            </a:r>
            <a:endParaRPr lang="en-US" altLang="zh-CN" dirty="0">
              <a:ea typeface="SimSun" pitchFamily="2" charset="-122"/>
            </a:endParaRPr>
          </a:p>
          <a:p>
            <a:pPr lvl="1">
              <a:spcBef>
                <a:spcPts val="1000"/>
              </a:spcBef>
            </a:pPr>
            <a:r>
              <a:rPr lang="zh-CN" altLang="en-US" dirty="0">
                <a:ea typeface="SimSun" pitchFamily="2" charset="-122"/>
              </a:rPr>
              <a:t>如果传入的事件已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被识别并且处理，返回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true</a:t>
            </a:r>
          </a:p>
          <a:p>
            <a:pPr lvl="1">
              <a:spcBef>
                <a:spcPts val="1000"/>
              </a:spcBef>
            </a:pPr>
            <a:r>
              <a:rPr lang="zh-CN" altLang="en-US" dirty="0">
                <a:ea typeface="SimSun" pitchFamily="2" charset="-122"/>
              </a:rPr>
              <a:t>否则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返回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false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，分发下去处理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00317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重新实现</a:t>
            </a:r>
            <a:r>
              <a:rPr lang="en-US" altLang="zh-CN" b="1" dirty="0"/>
              <a:t>event()</a:t>
            </a:r>
            <a:r>
              <a:rPr lang="zh-CN" altLang="en-US" b="1" dirty="0"/>
              <a:t>（例子）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ea typeface="SimSun" pitchFamily="2" charset="-122"/>
              </a:rPr>
              <a:t>例子：在窗口中的</a:t>
            </a:r>
            <a:r>
              <a:rPr lang="en-US" altLang="zh-CN" sz="2400" dirty="0">
                <a:ea typeface="SimSun" pitchFamily="2" charset="-122"/>
              </a:rPr>
              <a:t>tab</a:t>
            </a:r>
            <a:r>
              <a:rPr lang="zh-CN" altLang="en-US" sz="2400" dirty="0">
                <a:ea typeface="SimSun" pitchFamily="2" charset="-122"/>
              </a:rPr>
              <a:t>键按下时将焦点移动到下一组件，而不是让具有焦点的组件处理。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000" dirty="0" err="1">
                <a:ea typeface="SimSun" pitchFamily="2" charset="-122"/>
              </a:rPr>
              <a:t>MyWidget</a:t>
            </a:r>
            <a:r>
              <a:rPr lang="zh-CN" altLang="en-US" sz="2000" dirty="0">
                <a:ea typeface="SimSun" pitchFamily="2" charset="-122"/>
              </a:rPr>
              <a:t>是</a:t>
            </a:r>
            <a:r>
              <a:rPr lang="en-US" altLang="zh-CN" sz="2000" dirty="0" err="1">
                <a:ea typeface="SimSun" pitchFamily="2" charset="-122"/>
              </a:rPr>
              <a:t>QWidget</a:t>
            </a:r>
            <a:r>
              <a:rPr lang="zh-CN" altLang="en-US" sz="2000" dirty="0">
                <a:ea typeface="SimSun" pitchFamily="2" charset="-122"/>
              </a:rPr>
              <a:t>的子类，继承了</a:t>
            </a:r>
            <a:r>
              <a:rPr lang="en-US" altLang="zh-CN" sz="2000" dirty="0" err="1">
                <a:ea typeface="SimSun" pitchFamily="2" charset="-122"/>
              </a:rPr>
              <a:t>QObject</a:t>
            </a:r>
            <a:r>
              <a:rPr lang="zh-CN" altLang="en-US" sz="2000" dirty="0">
                <a:ea typeface="SimSun" pitchFamily="2" charset="-122"/>
              </a:rPr>
              <a:t>类的</a:t>
            </a:r>
            <a:r>
              <a:rPr lang="en-US" altLang="zh-CN" sz="2000" dirty="0">
                <a:ea typeface="SimSun" pitchFamily="2" charset="-122"/>
              </a:rPr>
              <a:t>event</a:t>
            </a:r>
            <a:r>
              <a:rPr lang="zh-CN" altLang="en-US" sz="2000" dirty="0">
                <a:ea typeface="SimSun" pitchFamily="2" charset="-122"/>
              </a:rPr>
              <a:t>函数</a:t>
            </a:r>
            <a:endParaRPr lang="en-US" altLang="zh-CN" sz="2000" dirty="0">
              <a:ea typeface="SimSun" pitchFamily="2" charset="-122"/>
            </a:endParaRPr>
          </a:p>
          <a:p>
            <a:pPr>
              <a:buFontTx/>
              <a:buNone/>
            </a:pPr>
            <a:endParaRPr lang="en-US" altLang="zh-CN" sz="1800" dirty="0">
              <a:ea typeface="SimSun" pitchFamily="2" charset="-122"/>
            </a:endParaRPr>
          </a:p>
          <a:p>
            <a:pPr>
              <a:buFontTx/>
              <a:buNone/>
            </a:pPr>
            <a:r>
              <a:rPr lang="en-US" altLang="zh-CN" sz="1800" dirty="0" err="1">
                <a:ea typeface="SimSun" pitchFamily="2" charset="-122"/>
              </a:rPr>
              <a:t>bool</a:t>
            </a:r>
            <a:r>
              <a:rPr lang="en-US" altLang="zh-CN" sz="1800" dirty="0">
                <a:ea typeface="SimSun" pitchFamily="2" charset="-122"/>
              </a:rPr>
              <a:t> </a:t>
            </a:r>
            <a:r>
              <a:rPr lang="en-US" altLang="zh-CN" sz="1800" dirty="0" err="1">
                <a:ea typeface="SimSun" pitchFamily="2" charset="-122"/>
              </a:rPr>
              <a:t>MyWidget</a:t>
            </a:r>
            <a:r>
              <a:rPr lang="en-US" altLang="zh-CN" sz="1800" dirty="0">
                <a:ea typeface="SimSun" pitchFamily="2" charset="-122"/>
              </a:rPr>
              <a:t>::event(</a:t>
            </a:r>
            <a:r>
              <a:rPr lang="en-US" altLang="zh-CN" sz="1800" dirty="0" err="1">
                <a:ea typeface="SimSun" pitchFamily="2" charset="-122"/>
              </a:rPr>
              <a:t>QEvent</a:t>
            </a:r>
            <a:r>
              <a:rPr lang="en-US" altLang="zh-CN" sz="1800" dirty="0">
                <a:ea typeface="SimSun" pitchFamily="2" charset="-122"/>
              </a:rPr>
              <a:t> *event) {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if (event-&gt;type() == </a:t>
            </a:r>
            <a:r>
              <a:rPr lang="en-US" altLang="zh-CN" sz="1800" dirty="0" err="1">
                <a:ea typeface="SimSun" pitchFamily="2" charset="-122"/>
              </a:rPr>
              <a:t>QEvent</a:t>
            </a:r>
            <a:r>
              <a:rPr lang="en-US" altLang="zh-CN" sz="1800" dirty="0">
                <a:ea typeface="SimSun" pitchFamily="2" charset="-122"/>
              </a:rPr>
              <a:t>::</a:t>
            </a:r>
            <a:r>
              <a:rPr lang="en-US" altLang="zh-CN" sz="1800" dirty="0" err="1">
                <a:ea typeface="SimSun" pitchFamily="2" charset="-122"/>
              </a:rPr>
              <a:t>KeyPress</a:t>
            </a:r>
            <a:r>
              <a:rPr lang="en-US" altLang="zh-CN" sz="1800" dirty="0">
                <a:ea typeface="SimSun" pitchFamily="2" charset="-122"/>
              </a:rPr>
              <a:t>) {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	</a:t>
            </a:r>
            <a:r>
              <a:rPr lang="en-US" altLang="zh-CN" sz="1800" dirty="0" err="1">
                <a:ea typeface="SimSun" pitchFamily="2" charset="-122"/>
              </a:rPr>
              <a:t>QKeyEvent</a:t>
            </a:r>
            <a:r>
              <a:rPr lang="en-US" altLang="zh-CN" sz="1800" dirty="0">
                <a:ea typeface="SimSun" pitchFamily="2" charset="-122"/>
              </a:rPr>
              <a:t> *</a:t>
            </a:r>
            <a:r>
              <a:rPr lang="en-US" altLang="zh-CN" sz="1800" dirty="0" err="1">
                <a:ea typeface="SimSun" pitchFamily="2" charset="-122"/>
              </a:rPr>
              <a:t>keyEvent</a:t>
            </a:r>
            <a:r>
              <a:rPr lang="en-US" altLang="zh-CN" sz="1800" dirty="0">
                <a:ea typeface="SimSun" pitchFamily="2" charset="-122"/>
              </a:rPr>
              <a:t> = </a:t>
            </a:r>
            <a:r>
              <a:rPr lang="en-US" altLang="zh-CN" sz="1800" dirty="0" err="1">
                <a:ea typeface="SimSun" pitchFamily="2" charset="-122"/>
              </a:rPr>
              <a:t>static_cast</a:t>
            </a:r>
            <a:r>
              <a:rPr lang="en-US" altLang="zh-CN" sz="1800" dirty="0">
                <a:ea typeface="SimSun" pitchFamily="2" charset="-122"/>
              </a:rPr>
              <a:t>&lt;</a:t>
            </a:r>
            <a:r>
              <a:rPr lang="en-US" altLang="zh-CN" sz="1800" dirty="0" err="1">
                <a:ea typeface="SimSun" pitchFamily="2" charset="-122"/>
              </a:rPr>
              <a:t>QKeyEvent</a:t>
            </a:r>
            <a:r>
              <a:rPr lang="en-US" altLang="zh-CN" sz="1800" dirty="0">
                <a:ea typeface="SimSun" pitchFamily="2" charset="-122"/>
              </a:rPr>
              <a:t> *&gt;(event);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	if (</a:t>
            </a:r>
            <a:r>
              <a:rPr lang="en-US" altLang="zh-CN" sz="1800" dirty="0" err="1">
                <a:ea typeface="SimSun" pitchFamily="2" charset="-122"/>
              </a:rPr>
              <a:t>keyEvent</a:t>
            </a:r>
            <a:r>
              <a:rPr lang="en-US" altLang="zh-CN" sz="1800" dirty="0">
                <a:ea typeface="SimSun" pitchFamily="2" charset="-122"/>
              </a:rPr>
              <a:t>-&gt;key() == </a:t>
            </a:r>
            <a:r>
              <a:rPr lang="en-US" altLang="zh-CN" sz="1800" dirty="0" err="1">
                <a:ea typeface="SimSun" pitchFamily="2" charset="-122"/>
              </a:rPr>
              <a:t>Qt</a:t>
            </a:r>
            <a:r>
              <a:rPr lang="en-US" altLang="zh-CN" sz="1800" dirty="0">
                <a:ea typeface="SimSun" pitchFamily="2" charset="-122"/>
              </a:rPr>
              <a:t>::</a:t>
            </a:r>
            <a:r>
              <a:rPr lang="en-US" altLang="zh-CN" sz="1800" dirty="0" err="1">
                <a:ea typeface="SimSun" pitchFamily="2" charset="-122"/>
              </a:rPr>
              <a:t>Key_Tab</a:t>
            </a:r>
            <a:r>
              <a:rPr lang="en-US" altLang="zh-CN" sz="1800" dirty="0">
                <a:ea typeface="SimSun" pitchFamily="2" charset="-122"/>
              </a:rPr>
              <a:t>) {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		// </a:t>
            </a:r>
            <a:r>
              <a:rPr lang="zh-CN" altLang="en-US" sz="1800" dirty="0">
                <a:ea typeface="SimSun" pitchFamily="2" charset="-122"/>
              </a:rPr>
              <a:t>处理</a:t>
            </a:r>
            <a:r>
              <a:rPr lang="en-US" altLang="zh-CN" sz="1800" dirty="0">
                <a:ea typeface="SimSun" pitchFamily="2" charset="-122"/>
              </a:rPr>
              <a:t>Tab</a:t>
            </a:r>
            <a:r>
              <a:rPr lang="zh-CN" altLang="en-US" sz="1800" dirty="0">
                <a:ea typeface="SimSun" pitchFamily="2" charset="-122"/>
              </a:rPr>
              <a:t>鍵，移动到下一个组件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		return true;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	}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return </a:t>
            </a:r>
            <a:r>
              <a:rPr lang="en-US" altLang="zh-CN" sz="1800" dirty="0" err="1">
                <a:ea typeface="SimSun" pitchFamily="2" charset="-122"/>
              </a:rPr>
              <a:t>QWidget</a:t>
            </a:r>
            <a:r>
              <a:rPr lang="en-US" altLang="zh-CN" sz="1800" dirty="0">
                <a:ea typeface="SimSun" pitchFamily="2" charset="-122"/>
              </a:rPr>
              <a:t>::event(event);</a:t>
            </a:r>
          </a:p>
          <a:p>
            <a:pPr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// </a:t>
            </a:r>
            <a:r>
              <a:rPr lang="en-US" altLang="zh-CN" sz="1800" dirty="0" err="1">
                <a:solidFill>
                  <a:srgbClr val="FF0000"/>
                </a:solidFill>
                <a:ea typeface="SimSun" pitchFamily="2" charset="-122"/>
              </a:rPr>
              <a:t>QEvent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::key()</a:t>
            </a:r>
            <a:r>
              <a:rPr lang="zh-CN" altLang="en-US" sz="1800" dirty="0">
                <a:solidFill>
                  <a:srgbClr val="FF0000"/>
                </a:solidFill>
                <a:ea typeface="SimSun" pitchFamily="2" charset="-122"/>
              </a:rPr>
              <a:t>函数返回</a:t>
            </a:r>
            <a:r>
              <a:rPr lang="en-US" altLang="zh-CN" sz="1800" dirty="0" err="1">
                <a:solidFill>
                  <a:srgbClr val="FF0000"/>
                </a:solidFill>
                <a:ea typeface="SimSun" pitchFamily="2" charset="-122"/>
              </a:rPr>
              <a:t>QEvent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::Type</a:t>
            </a:r>
            <a:r>
              <a:rPr lang="zh-CN" altLang="en-US" sz="1800" dirty="0">
                <a:solidFill>
                  <a:srgbClr val="FF0000"/>
                </a:solidFill>
                <a:ea typeface="SimSun" pitchFamily="2" charset="-122"/>
              </a:rPr>
              <a:t>类型的枚举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4878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特殊的事件处理器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zh-CN" altLang="en-US" dirty="0">
                <a:ea typeface="SimSun" pitchFamily="2" charset="-122"/>
              </a:rPr>
              <a:t>子类化对象，并重新实现相应的保护类型的虚函数。例如：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响应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按键事件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zh-CN" altLang="en-US" dirty="0">
                <a:ea typeface="SimSun" pitchFamily="2" charset="-122"/>
              </a:rPr>
              <a:t>需要实现</a:t>
            </a:r>
            <a:r>
              <a:rPr lang="en-US" altLang="zh-CN" dirty="0">
                <a:ea typeface="SimSun" pitchFamily="2" charset="-122"/>
              </a:rPr>
              <a:t>: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void </a:t>
            </a:r>
            <a:r>
              <a:rPr lang="en-US" altLang="zh-CN" sz="2400" dirty="0" err="1">
                <a:ea typeface="SimSun" pitchFamily="2" charset="-122"/>
              </a:rPr>
              <a:t>keyPressEvent</a:t>
            </a:r>
            <a:r>
              <a:rPr lang="en-US" altLang="zh-CN" sz="2400" dirty="0">
                <a:ea typeface="SimSun" pitchFamily="2" charset="-122"/>
              </a:rPr>
              <a:t>(</a:t>
            </a:r>
            <a:r>
              <a:rPr lang="en-US" altLang="zh-CN" sz="2400" dirty="0" err="1">
                <a:ea typeface="SimSun" pitchFamily="2" charset="-122"/>
              </a:rPr>
              <a:t>QKeyEvent</a:t>
            </a:r>
            <a:r>
              <a:rPr lang="en-US" altLang="zh-CN" sz="2400" dirty="0">
                <a:ea typeface="SimSun" pitchFamily="2" charset="-122"/>
              </a:rPr>
              <a:t>*)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实现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时钟事件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zh-CN" altLang="en-US" dirty="0">
                <a:ea typeface="SimSun" pitchFamily="2" charset="-122"/>
              </a:rPr>
              <a:t>需要实现</a:t>
            </a:r>
            <a:r>
              <a:rPr lang="en-US" altLang="zh-CN" dirty="0">
                <a:ea typeface="SimSun" pitchFamily="2" charset="-122"/>
              </a:rPr>
              <a:t>: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void </a:t>
            </a:r>
            <a:r>
              <a:rPr lang="en-US" altLang="zh-CN" sz="2400" dirty="0" err="1">
                <a:ea typeface="SimSun" pitchFamily="2" charset="-122"/>
              </a:rPr>
              <a:t>timerEvent</a:t>
            </a:r>
            <a:r>
              <a:rPr lang="en-US" altLang="zh-CN" sz="2400" dirty="0">
                <a:ea typeface="SimSun" pitchFamily="2" charset="-122"/>
              </a:rPr>
              <a:t>(</a:t>
            </a:r>
            <a:r>
              <a:rPr lang="en-US" altLang="zh-CN" sz="2400" dirty="0" err="1">
                <a:ea typeface="SimSun" pitchFamily="2" charset="-122"/>
              </a:rPr>
              <a:t>QTimerEvent</a:t>
            </a:r>
            <a:r>
              <a:rPr lang="en-US" altLang="zh-CN" sz="2400" dirty="0">
                <a:ea typeface="SimSun" pitchFamily="2" charset="-122"/>
              </a:rPr>
              <a:t>*)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响应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鼠标事件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zh-CN" altLang="en-US" dirty="0">
                <a:ea typeface="SimSun" pitchFamily="2" charset="-122"/>
              </a:rPr>
              <a:t>需要实现</a:t>
            </a:r>
            <a:r>
              <a:rPr lang="en-US" altLang="zh-CN" dirty="0">
                <a:ea typeface="SimSun" pitchFamily="2" charset="-122"/>
              </a:rPr>
              <a:t>: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void </a:t>
            </a:r>
            <a:r>
              <a:rPr lang="en-US" altLang="zh-CN" sz="2400" dirty="0" err="1">
                <a:ea typeface="SimSun" pitchFamily="2" charset="-122"/>
              </a:rPr>
              <a:t>mousePressEvent</a:t>
            </a:r>
            <a:r>
              <a:rPr lang="en-US" altLang="zh-CN" sz="2400" dirty="0">
                <a:ea typeface="SimSun" pitchFamily="2" charset="-122"/>
              </a:rPr>
              <a:t>(</a:t>
            </a:r>
            <a:r>
              <a:rPr lang="en-US" altLang="zh-CN" sz="2400" dirty="0" err="1">
                <a:ea typeface="SimSun" pitchFamily="2" charset="-122"/>
              </a:rPr>
              <a:t>QMouseEvent</a:t>
            </a:r>
            <a:r>
              <a:rPr lang="en-US" altLang="zh-CN" sz="2400" dirty="0">
                <a:ea typeface="SimSun" pitchFamily="2" charset="-122"/>
              </a:rPr>
              <a:t>*)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void </a:t>
            </a:r>
            <a:r>
              <a:rPr lang="en-US" altLang="zh-CN" sz="2400" dirty="0" err="1">
                <a:ea typeface="SimSun" pitchFamily="2" charset="-122"/>
              </a:rPr>
              <a:t>mouseDoubleClickEvent</a:t>
            </a:r>
            <a:endParaRPr lang="en-US" altLang="zh-CN" sz="2400" dirty="0">
              <a:ea typeface="SimSun" pitchFamily="2" charset="-122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 ( </a:t>
            </a:r>
            <a:r>
              <a:rPr lang="en-US" altLang="zh-CN" sz="2400" dirty="0" err="1">
                <a:ea typeface="SimSun" pitchFamily="2" charset="-122"/>
              </a:rPr>
              <a:t>QMouseEvent</a:t>
            </a:r>
            <a:r>
              <a:rPr lang="en-US" altLang="zh-CN" sz="2400" dirty="0">
                <a:ea typeface="SimSun" pitchFamily="2" charset="-122"/>
              </a:rPr>
              <a:t> * event )</a:t>
            </a:r>
          </a:p>
          <a:p>
            <a:pPr lvl="1"/>
            <a:r>
              <a:rPr lang="zh-CN" altLang="en-US" dirty="0">
                <a:ea typeface="SimSun" pitchFamily="2" charset="-122"/>
              </a:rPr>
              <a:t>响应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布局改变事件</a:t>
            </a:r>
            <a:r>
              <a:rPr lang="en-US" altLang="zh-CN" dirty="0">
                <a:ea typeface="SimSun" pitchFamily="2" charset="-122"/>
              </a:rPr>
              <a:t>,</a:t>
            </a:r>
            <a:r>
              <a:rPr lang="zh-CN" altLang="en-US" dirty="0">
                <a:ea typeface="SimSun" pitchFamily="2" charset="-122"/>
              </a:rPr>
              <a:t>需要实现</a:t>
            </a:r>
            <a:r>
              <a:rPr lang="en-US" altLang="zh-CN" dirty="0">
                <a:ea typeface="SimSun" pitchFamily="2" charset="-122"/>
              </a:rPr>
              <a:t>: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void </a:t>
            </a:r>
            <a:r>
              <a:rPr lang="en-US" altLang="zh-CN" sz="2400" dirty="0" err="1">
                <a:ea typeface="SimSun" pitchFamily="2" charset="-122"/>
              </a:rPr>
              <a:t>resizeEvent</a:t>
            </a:r>
            <a:r>
              <a:rPr lang="en-US" altLang="zh-CN" sz="2400" dirty="0">
                <a:ea typeface="SimSun" pitchFamily="2" charset="-122"/>
              </a:rPr>
              <a:t>(</a:t>
            </a:r>
            <a:r>
              <a:rPr lang="en-US" altLang="zh-CN" sz="2400" dirty="0" err="1">
                <a:ea typeface="SimSun" pitchFamily="2" charset="-122"/>
              </a:rPr>
              <a:t>QResizeEvent</a:t>
            </a:r>
            <a:r>
              <a:rPr lang="en-US" altLang="zh-CN" sz="2400" dirty="0">
                <a:ea typeface="SimSun" pitchFamily="2" charset="-122"/>
              </a:rPr>
              <a:t>*)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void </a:t>
            </a:r>
            <a:r>
              <a:rPr lang="en-US" altLang="zh-CN" sz="2400" dirty="0" err="1">
                <a:ea typeface="SimSun" pitchFamily="2" charset="-122"/>
              </a:rPr>
              <a:t>moveEvent</a:t>
            </a:r>
            <a:r>
              <a:rPr lang="en-US" altLang="zh-CN" sz="2400" dirty="0">
                <a:ea typeface="SimSun" pitchFamily="2" charset="-122"/>
              </a:rPr>
              <a:t>(</a:t>
            </a:r>
            <a:r>
              <a:rPr lang="en-US" altLang="zh-CN" sz="2400" dirty="0" err="1">
                <a:ea typeface="SimSun" pitchFamily="2" charset="-122"/>
              </a:rPr>
              <a:t>QMoveEvent</a:t>
            </a:r>
            <a:r>
              <a:rPr lang="en-US" altLang="zh-CN" sz="2400" dirty="0">
                <a:ea typeface="SimSun" pitchFamily="2" charset="-122"/>
              </a:rPr>
              <a:t>*)</a:t>
            </a:r>
          </a:p>
          <a:p>
            <a:pPr>
              <a:spcBef>
                <a:spcPts val="500"/>
              </a:spcBef>
            </a:pPr>
            <a:endParaRPr lang="zh-CN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95" y="2133283"/>
            <a:ext cx="35337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6258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b="1" dirty="0"/>
              <a:t>重新实现特殊的事件处理器（续）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void </a:t>
            </a:r>
            <a:r>
              <a:rPr lang="en-US" altLang="zh-CN" dirty="0" err="1">
                <a:ea typeface="SimSun" pitchFamily="2" charset="-122"/>
              </a:rPr>
              <a:t>MyLabel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mousePressEvent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QMouseEvent</a:t>
            </a:r>
            <a:r>
              <a:rPr lang="en-US" altLang="zh-CN" dirty="0">
                <a:ea typeface="SimSun" pitchFamily="2" charset="-122"/>
              </a:rPr>
              <a:t> * event)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if(event-&gt;button() == </a:t>
            </a:r>
            <a:r>
              <a:rPr lang="en-US" altLang="zh-CN" dirty="0" err="1">
                <a:ea typeface="SimSun" pitchFamily="2" charset="-122"/>
              </a:rPr>
              <a:t>Qt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LeftButton</a:t>
            </a:r>
            <a:r>
              <a:rPr lang="en-US" altLang="zh-CN" dirty="0">
                <a:ea typeface="SimSun" pitchFamily="2" charset="-122"/>
              </a:rPr>
              <a:t>) 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	// do something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} 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else 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		</a:t>
            </a:r>
            <a:r>
              <a:rPr lang="en-US" altLang="zh-CN" dirty="0" err="1">
                <a:ea typeface="SimSun" pitchFamily="2" charset="-122"/>
              </a:rPr>
              <a:t>QLabel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mousePressEvent</a:t>
            </a:r>
            <a:r>
              <a:rPr lang="en-US" altLang="zh-CN" dirty="0">
                <a:ea typeface="SimSun" pitchFamily="2" charset="-122"/>
              </a:rPr>
              <a:t>(event);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}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}</a:t>
            </a:r>
          </a:p>
          <a:p>
            <a:pPr>
              <a:buFontTx/>
              <a:buNone/>
            </a:pPr>
            <a:endParaRPr lang="en-US" altLang="en-US" dirty="0"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40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部件的布局管理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一个对话框例子</a:t>
            </a:r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pPr marL="0" indent="0">
              <a:buNone/>
            </a:pPr>
            <a:endParaRPr lang="en-US" altLang="zh-CN" dirty="0">
              <a:ea typeface="SimSun" pitchFamily="2" charset="-122"/>
            </a:endParaRPr>
          </a:p>
          <a:p>
            <a:r>
              <a:rPr lang="zh-CN" altLang="en-US" dirty="0">
                <a:ea typeface="SimSun" pitchFamily="2" charset="-122"/>
              </a:rPr>
              <a:t>部件被放置在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布局管理器（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QLayout</a:t>
            </a:r>
            <a:r>
              <a:rPr lang="zh-CN" altLang="en-US" dirty="0">
                <a:solidFill>
                  <a:srgbClr val="FF0000"/>
                </a:solidFill>
                <a:ea typeface="SimSun" pitchFamily="2" charset="-122"/>
              </a:rPr>
              <a:t>）</a:t>
            </a:r>
            <a:r>
              <a:rPr lang="zh-CN" altLang="en-US" dirty="0">
                <a:ea typeface="SimSun" pitchFamily="2" charset="-122"/>
              </a:rPr>
              <a:t>中</a:t>
            </a:r>
            <a:r>
              <a:rPr lang="en-US" altLang="zh-CN" dirty="0">
                <a:ea typeface="SimSun" pitchFamily="2" charset="-122"/>
              </a:rPr>
              <a:t>—</a:t>
            </a:r>
            <a:r>
              <a:rPr lang="zh-CN" altLang="en-US" dirty="0">
                <a:ea typeface="SimSun" pitchFamily="2" charset="-122"/>
              </a:rPr>
              <a:t>使用户界面具有弹性易伸缩</a:t>
            </a:r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8423" y="1348423"/>
            <a:ext cx="2479675" cy="180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4463" y="4244975"/>
            <a:ext cx="2663825" cy="162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8113" y="4408488"/>
            <a:ext cx="2674937" cy="1217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693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 err="1"/>
              <a:t>QObject</a:t>
            </a:r>
            <a:r>
              <a:rPr lang="zh-CN" altLang="en-US" b="1" dirty="0"/>
              <a:t>中安装事件过滤器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solidFill>
                  <a:srgbClr val="FF0000"/>
                </a:solidFill>
                <a:ea typeface="SimSun" pitchFamily="2" charset="-122"/>
              </a:rPr>
              <a:t>监视对象是</a:t>
            </a:r>
            <a:r>
              <a:rPr lang="zh-CN" altLang="en-US" sz="2600" dirty="0">
                <a:ea typeface="SimSun" pitchFamily="2" charset="-122"/>
              </a:rPr>
              <a:t>实现了</a:t>
            </a:r>
            <a:r>
              <a:rPr lang="en-US" altLang="zh-CN" sz="2600" dirty="0" err="1">
                <a:solidFill>
                  <a:srgbClr val="FF0000"/>
                </a:solidFill>
                <a:ea typeface="SimSun" pitchFamily="2" charset="-122"/>
              </a:rPr>
              <a:t>eventFilter</a:t>
            </a:r>
            <a:r>
              <a:rPr lang="zh-CN" altLang="en-US" sz="2600" dirty="0">
                <a:ea typeface="SimSun" pitchFamily="2" charset="-122"/>
              </a:rPr>
              <a:t>函数的</a:t>
            </a:r>
            <a:r>
              <a:rPr lang="en-US" altLang="zh-CN" sz="2600" dirty="0" err="1">
                <a:solidFill>
                  <a:srgbClr val="FF0000"/>
                </a:solidFill>
                <a:ea typeface="SimSun" pitchFamily="2" charset="-122"/>
              </a:rPr>
              <a:t>QObject</a:t>
            </a:r>
            <a:r>
              <a:rPr lang="zh-CN" altLang="en-US" sz="2600" dirty="0">
                <a:solidFill>
                  <a:srgbClr val="FF0000"/>
                </a:solidFill>
                <a:ea typeface="SimSun" pitchFamily="2" charset="-122"/>
              </a:rPr>
              <a:t>子类对象</a:t>
            </a:r>
            <a:endParaRPr lang="zh-CN" altLang="en-US" sz="2600" dirty="0">
              <a:ea typeface="SimSun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ea typeface="SimSun" pitchFamily="2" charset="-122"/>
              </a:rPr>
              <a:t>virtual </a:t>
            </a:r>
            <a:r>
              <a:rPr lang="en-US" altLang="zh-CN" sz="2200" dirty="0" err="1">
                <a:ea typeface="SimSun" pitchFamily="2" charset="-122"/>
              </a:rPr>
              <a:t>bool</a:t>
            </a:r>
            <a:r>
              <a:rPr lang="en-US" altLang="zh-CN" sz="2200" dirty="0">
                <a:ea typeface="SimSun" pitchFamily="2" charset="-122"/>
              </a:rPr>
              <a:t> </a:t>
            </a:r>
            <a:r>
              <a:rPr lang="en-US" altLang="zh-CN" sz="2200" dirty="0" err="1">
                <a:ea typeface="SimSun" pitchFamily="2" charset="-122"/>
              </a:rPr>
              <a:t>QObject</a:t>
            </a:r>
            <a:r>
              <a:rPr lang="en-US" altLang="zh-CN" sz="2200" dirty="0">
                <a:ea typeface="SimSun" pitchFamily="2" charset="-122"/>
              </a:rPr>
              <a:t>::</a:t>
            </a:r>
            <a:r>
              <a:rPr lang="en-US" altLang="zh-CN" sz="2200" dirty="0" err="1">
                <a:ea typeface="SimSun" pitchFamily="2" charset="-122"/>
              </a:rPr>
              <a:t>eventFilter</a:t>
            </a:r>
            <a:r>
              <a:rPr lang="en-US" altLang="zh-CN" sz="2200" dirty="0">
                <a:ea typeface="SimSun" pitchFamily="2" charset="-122"/>
              </a:rPr>
              <a:t> ( </a:t>
            </a:r>
            <a:r>
              <a:rPr lang="en-US" altLang="zh-CN" sz="2200" dirty="0" err="1">
                <a:ea typeface="SimSun" pitchFamily="2" charset="-122"/>
              </a:rPr>
              <a:t>QObject</a:t>
            </a:r>
            <a:r>
              <a:rPr lang="en-US" altLang="zh-CN" sz="2200" dirty="0">
                <a:ea typeface="SimSun" pitchFamily="2" charset="-122"/>
              </a:rPr>
              <a:t> * </a:t>
            </a:r>
            <a:r>
              <a:rPr lang="en-US" altLang="zh-CN" sz="2200" dirty="0">
                <a:solidFill>
                  <a:srgbClr val="FF0000"/>
                </a:solidFill>
                <a:ea typeface="SimSun" pitchFamily="2" charset="-122"/>
              </a:rPr>
              <a:t>target</a:t>
            </a:r>
            <a:r>
              <a:rPr lang="en-US" altLang="zh-CN" sz="2200" dirty="0">
                <a:ea typeface="SimSun" pitchFamily="2" charset="-122"/>
              </a:rPr>
              <a:t>, </a:t>
            </a:r>
            <a:r>
              <a:rPr lang="en-US" altLang="zh-CN" sz="2200" dirty="0" err="1">
                <a:ea typeface="SimSun" pitchFamily="2" charset="-122"/>
              </a:rPr>
              <a:t>QEvent</a:t>
            </a:r>
            <a:r>
              <a:rPr lang="en-US" altLang="zh-CN" sz="2200" dirty="0">
                <a:ea typeface="SimSun" pitchFamily="2" charset="-122"/>
              </a:rPr>
              <a:t> * event )</a:t>
            </a:r>
          </a:p>
          <a:p>
            <a:pPr lvl="1">
              <a:spcBef>
                <a:spcPts val="600"/>
              </a:spcBef>
            </a:pPr>
            <a:r>
              <a:rPr lang="zh-CN" altLang="en-US" sz="2200" dirty="0">
                <a:ea typeface="SimSun" pitchFamily="2" charset="-122"/>
              </a:rPr>
              <a:t>如果</a:t>
            </a:r>
            <a:r>
              <a:rPr lang="en-US" altLang="zh-CN" sz="2200" dirty="0">
                <a:ea typeface="SimSun" pitchFamily="2" charset="-122"/>
              </a:rPr>
              <a:t>target</a:t>
            </a:r>
            <a:r>
              <a:rPr lang="zh-CN" altLang="en-US" sz="2200" dirty="0">
                <a:ea typeface="SimSun" pitchFamily="2" charset="-122"/>
              </a:rPr>
              <a:t>对象（被监视对象或目标对象）安装了事件过滤器，这个函数会被调用并进行事件过滤</a:t>
            </a:r>
          </a:p>
          <a:p>
            <a:pPr lvl="1">
              <a:spcBef>
                <a:spcPts val="600"/>
              </a:spcBef>
            </a:pPr>
            <a:r>
              <a:rPr lang="zh-CN" altLang="en-US" sz="2200" dirty="0">
                <a:ea typeface="SimSun" pitchFamily="2" charset="-122"/>
              </a:rPr>
              <a:t>在重写这个函数时，如果需要过滤掉某个事件（如停止对这个事件的响应），则需要返回</a:t>
            </a:r>
            <a:r>
              <a:rPr lang="en-US" altLang="zh-CN" sz="2200" dirty="0">
                <a:ea typeface="SimSun" pitchFamily="2" charset="-122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zh-CN" altLang="en-US" sz="2600" dirty="0">
                <a:ea typeface="SimSun" pitchFamily="2" charset="-122"/>
              </a:rPr>
              <a:t>安装过滤器</a:t>
            </a: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ea typeface="SimSun" pitchFamily="2" charset="-122"/>
              </a:rPr>
              <a:t>void </a:t>
            </a:r>
            <a:r>
              <a:rPr lang="en-US" altLang="zh-CN" sz="2200" dirty="0" err="1">
                <a:ea typeface="SimSun" pitchFamily="2" charset="-122"/>
              </a:rPr>
              <a:t>QObject</a:t>
            </a:r>
            <a:r>
              <a:rPr lang="en-US" altLang="zh-CN" sz="2200" dirty="0">
                <a:ea typeface="SimSun" pitchFamily="2" charset="-122"/>
              </a:rPr>
              <a:t>::</a:t>
            </a:r>
            <a:r>
              <a:rPr lang="en-US" altLang="zh-CN" sz="2200" dirty="0" err="1">
                <a:ea typeface="SimSun" pitchFamily="2" charset="-122"/>
              </a:rPr>
              <a:t>installEventFilter</a:t>
            </a:r>
            <a:r>
              <a:rPr lang="en-US" altLang="zh-CN" sz="2200" dirty="0">
                <a:ea typeface="SimSun" pitchFamily="2" charset="-122"/>
              </a:rPr>
              <a:t> ( </a:t>
            </a:r>
            <a:r>
              <a:rPr lang="en-US" altLang="zh-CN" sz="2200" dirty="0" err="1">
                <a:ea typeface="SimSun" pitchFamily="2" charset="-122"/>
              </a:rPr>
              <a:t>QObject</a:t>
            </a:r>
            <a:r>
              <a:rPr lang="en-US" altLang="zh-CN" sz="2200" dirty="0">
                <a:ea typeface="SimSun" pitchFamily="2" charset="-122"/>
              </a:rPr>
              <a:t> *</a:t>
            </a:r>
            <a:r>
              <a:rPr lang="en-US" altLang="zh-CN" sz="2200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ea typeface="SimSun" pitchFamily="2" charset="-122"/>
              </a:rPr>
              <a:t>filterObj</a:t>
            </a:r>
            <a:r>
              <a:rPr lang="en-US" altLang="zh-CN" sz="2200" dirty="0">
                <a:ea typeface="SimSun" pitchFamily="2" charset="-122"/>
              </a:rPr>
              <a:t> )</a:t>
            </a:r>
          </a:p>
          <a:p>
            <a:pPr lvl="1">
              <a:spcBef>
                <a:spcPts val="600"/>
              </a:spcBef>
            </a:pPr>
            <a:r>
              <a:rPr lang="en-US" altLang="zh-CN" sz="2200" dirty="0" err="1">
                <a:solidFill>
                  <a:srgbClr val="000099"/>
                </a:solidFill>
                <a:ea typeface="SimSun" pitchFamily="2" charset="-122"/>
              </a:rPr>
              <a:t>MonitoredObj</a:t>
            </a:r>
            <a:r>
              <a:rPr lang="en-US" altLang="zh-CN" sz="2200" dirty="0">
                <a:solidFill>
                  <a:srgbClr val="000099"/>
                </a:solidFill>
                <a:ea typeface="SimSun" pitchFamily="2" charset="-122"/>
              </a:rPr>
              <a:t>-&gt;</a:t>
            </a:r>
            <a:r>
              <a:rPr lang="en-US" altLang="zh-CN" sz="2200" dirty="0" err="1">
                <a:solidFill>
                  <a:srgbClr val="000099"/>
                </a:solidFill>
                <a:ea typeface="SimSun" pitchFamily="2" charset="-122"/>
              </a:rPr>
              <a:t>installEventFilter</a:t>
            </a:r>
            <a:r>
              <a:rPr lang="en-US" altLang="zh-CN" sz="2200" dirty="0">
                <a:solidFill>
                  <a:srgbClr val="000099"/>
                </a:solidFill>
                <a:ea typeface="SimSun" pitchFamily="2" charset="-122"/>
              </a:rPr>
              <a:t>(</a:t>
            </a:r>
            <a:r>
              <a:rPr lang="en-US" altLang="zh-CN" sz="2200" dirty="0" err="1">
                <a:solidFill>
                  <a:srgbClr val="000099"/>
                </a:solidFill>
                <a:ea typeface="SimSun" pitchFamily="2" charset="-122"/>
              </a:rPr>
              <a:t>filterObj</a:t>
            </a:r>
            <a:r>
              <a:rPr lang="en-US" altLang="zh-CN" sz="2200" dirty="0">
                <a:solidFill>
                  <a:srgbClr val="000099"/>
                </a:solidFill>
                <a:ea typeface="SimSun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ea typeface="SimSun" pitchFamily="2" charset="-122"/>
              </a:rPr>
              <a:t>可以将过滤器安装到任何</a:t>
            </a:r>
            <a:r>
              <a:rPr lang="en-US" altLang="zh-CN" sz="2200" dirty="0" err="1">
                <a:solidFill>
                  <a:srgbClr val="FF0000"/>
                </a:solidFill>
                <a:ea typeface="SimSun" pitchFamily="2" charset="-122"/>
              </a:rPr>
              <a:t>QObject</a:t>
            </a:r>
            <a:r>
              <a:rPr lang="zh-CN" altLang="en-US" sz="2200" dirty="0">
                <a:solidFill>
                  <a:srgbClr val="FF0000"/>
                </a:solidFill>
                <a:ea typeface="SimSun" pitchFamily="2" charset="-122"/>
              </a:rPr>
              <a:t>的子类对象上</a:t>
            </a:r>
          </a:p>
          <a:p>
            <a:pPr lvl="1">
              <a:spcBef>
                <a:spcPts val="600"/>
              </a:spcBef>
            </a:pPr>
            <a:r>
              <a:rPr lang="zh-CN" altLang="en-US" sz="2200" dirty="0">
                <a:ea typeface="SimSun" pitchFamily="2" charset="-122"/>
              </a:rPr>
              <a:t>如果一个部件安装了多个过滤器，则最后一个安装的会最先调用，类似于</a:t>
            </a:r>
            <a:r>
              <a:rPr lang="zh-CN" altLang="en-US" sz="2200" dirty="0">
                <a:solidFill>
                  <a:srgbClr val="FF0000"/>
                </a:solidFill>
                <a:ea typeface="SimSun" pitchFamily="2" charset="-122"/>
              </a:rPr>
              <a:t>堆栈的行为</a:t>
            </a:r>
            <a:endParaRPr lang="en-US" altLang="zh-CN" sz="2200" dirty="0">
              <a:solidFill>
                <a:srgbClr val="FF0000"/>
              </a:solidFill>
              <a:ea typeface="SimSun" pitchFamily="2" charset="-122"/>
            </a:endParaRPr>
          </a:p>
          <a:p>
            <a:pPr>
              <a:spcBef>
                <a:spcPts val="600"/>
              </a:spcBef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0610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在</a:t>
            </a:r>
            <a:r>
              <a:rPr lang="en-US" altLang="zh-CN" sz="3600" b="1" dirty="0" err="1"/>
              <a:t>QObject</a:t>
            </a:r>
            <a:r>
              <a:rPr lang="zh-CN" altLang="en-US" sz="3600" b="1" dirty="0"/>
              <a:t>中安装事件过滤器（实例）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altLang="zh-CN" dirty="0" err="1">
                <a:ea typeface="SimSun" pitchFamily="2" charset="-122"/>
              </a:rPr>
              <a:t>bool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MainWindow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eventFilter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QObject</a:t>
            </a:r>
            <a:r>
              <a:rPr lang="en-US" altLang="zh-CN" dirty="0">
                <a:ea typeface="SimSun" pitchFamily="2" charset="-122"/>
              </a:rPr>
              <a:t> *</a:t>
            </a:r>
            <a:r>
              <a:rPr lang="en-US" altLang="zh-CN" dirty="0" err="1">
                <a:ea typeface="SimSun" pitchFamily="2" charset="-122"/>
              </a:rPr>
              <a:t>obj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dirty="0" err="1">
                <a:ea typeface="SimSun" pitchFamily="2" charset="-122"/>
              </a:rPr>
              <a:t>QEvent</a:t>
            </a:r>
            <a:r>
              <a:rPr lang="en-US" altLang="zh-CN" dirty="0">
                <a:ea typeface="SimSun" pitchFamily="2" charset="-122"/>
              </a:rPr>
              <a:t> *event)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if (</a:t>
            </a:r>
            <a:r>
              <a:rPr lang="en-US" altLang="zh-CN" dirty="0" err="1">
                <a:ea typeface="SimSun" pitchFamily="2" charset="-122"/>
              </a:rPr>
              <a:t>obj</a:t>
            </a:r>
            <a:r>
              <a:rPr lang="en-US" altLang="zh-CN" dirty="0">
                <a:ea typeface="SimSun" pitchFamily="2" charset="-122"/>
              </a:rPr>
              <a:t> == 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en-US" altLang="zh-CN" dirty="0">
                <a:ea typeface="SimSun" pitchFamily="2" charset="-122"/>
              </a:rPr>
              <a:t>-&gt;</a:t>
            </a:r>
            <a:r>
              <a:rPr lang="en-US" altLang="zh-CN" dirty="0" err="1">
                <a:ea typeface="SimSun" pitchFamily="2" charset="-122"/>
              </a:rPr>
              <a:t>textEdit</a:t>
            </a:r>
            <a:r>
              <a:rPr lang="en-US" altLang="zh-CN" dirty="0">
                <a:ea typeface="SimSun" pitchFamily="2" charset="-122"/>
              </a:rPr>
              <a:t>) 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if (event-&gt;type() == </a:t>
            </a:r>
            <a:r>
              <a:rPr lang="en-US" altLang="zh-CN" dirty="0" err="1">
                <a:ea typeface="SimSun" pitchFamily="2" charset="-122"/>
              </a:rPr>
              <a:t>QEvent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KeyPress</a:t>
            </a:r>
            <a:r>
              <a:rPr lang="en-US" altLang="zh-CN" dirty="0">
                <a:ea typeface="SimSun" pitchFamily="2" charset="-122"/>
              </a:rPr>
              <a:t>) 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    </a:t>
            </a:r>
            <a:r>
              <a:rPr lang="en-US" altLang="zh-CN" dirty="0" err="1">
                <a:ea typeface="SimSun" pitchFamily="2" charset="-122"/>
              </a:rPr>
              <a:t>QKeyEvent</a:t>
            </a:r>
            <a:r>
              <a:rPr lang="en-US" altLang="zh-CN" dirty="0">
                <a:ea typeface="SimSun" pitchFamily="2" charset="-122"/>
              </a:rPr>
              <a:t> *</a:t>
            </a:r>
            <a:r>
              <a:rPr lang="en-US" altLang="zh-CN" dirty="0" err="1">
                <a:ea typeface="SimSun" pitchFamily="2" charset="-122"/>
              </a:rPr>
              <a:t>keyEvent</a:t>
            </a:r>
            <a:r>
              <a:rPr lang="en-US" altLang="zh-CN" dirty="0">
                <a:ea typeface="SimSun" pitchFamily="2" charset="-122"/>
              </a:rPr>
              <a:t> = </a:t>
            </a:r>
            <a:r>
              <a:rPr lang="en-US" altLang="zh-CN" dirty="0" err="1">
                <a:ea typeface="SimSun" pitchFamily="2" charset="-122"/>
              </a:rPr>
              <a:t>static_cast</a:t>
            </a:r>
            <a:r>
              <a:rPr lang="en-US" altLang="zh-CN" dirty="0">
                <a:ea typeface="SimSun" pitchFamily="2" charset="-122"/>
              </a:rPr>
              <a:t>&lt;</a:t>
            </a:r>
            <a:r>
              <a:rPr lang="en-US" altLang="zh-CN" dirty="0" err="1">
                <a:ea typeface="SimSun" pitchFamily="2" charset="-122"/>
              </a:rPr>
              <a:t>QKeyEvent</a:t>
            </a:r>
            <a:r>
              <a:rPr lang="en-US" altLang="zh-CN" dirty="0">
                <a:ea typeface="SimSun" pitchFamily="2" charset="-122"/>
              </a:rPr>
              <a:t>*&gt;(event);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    </a:t>
            </a:r>
            <a:r>
              <a:rPr lang="en-US" altLang="zh-CN" dirty="0" err="1">
                <a:ea typeface="SimSun" pitchFamily="2" charset="-122"/>
              </a:rPr>
              <a:t>qDebug</a:t>
            </a:r>
            <a:r>
              <a:rPr lang="en-US" altLang="zh-CN" dirty="0">
                <a:ea typeface="SimSun" pitchFamily="2" charset="-122"/>
              </a:rPr>
              <a:t>() &lt;&lt; "Ate key press" &lt;&lt; </a:t>
            </a:r>
            <a:r>
              <a:rPr lang="en-US" altLang="zh-CN" dirty="0" err="1">
                <a:ea typeface="SimSun" pitchFamily="2" charset="-122"/>
              </a:rPr>
              <a:t>keyEvent</a:t>
            </a:r>
            <a:r>
              <a:rPr lang="en-US" altLang="zh-CN" dirty="0">
                <a:ea typeface="SimSun" pitchFamily="2" charset="-122"/>
              </a:rPr>
              <a:t>-&gt;key();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    return true;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} else 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    return false;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}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} else {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// pass the event on to the parent class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    return </a:t>
            </a:r>
            <a:r>
              <a:rPr lang="en-US" altLang="zh-CN" dirty="0" err="1">
                <a:ea typeface="SimSun" pitchFamily="2" charset="-122"/>
              </a:rPr>
              <a:t>QMainWindow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eventFilter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obj</a:t>
            </a:r>
            <a:r>
              <a:rPr lang="en-US" altLang="zh-CN" dirty="0">
                <a:ea typeface="SimSun" pitchFamily="2" charset="-122"/>
              </a:rPr>
              <a:t>, event);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 }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//…. </a:t>
            </a:r>
          </a:p>
          <a:p>
            <a:pPr>
              <a:buFontTx/>
              <a:buNone/>
            </a:pPr>
            <a:r>
              <a:rPr lang="en-US" altLang="zh-CN" dirty="0" err="1">
                <a:ea typeface="SimSun" pitchFamily="2" charset="-122"/>
              </a:rPr>
              <a:t>MainWindow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MainWindow</a:t>
            </a:r>
            <a:r>
              <a:rPr lang="en-US" altLang="zh-CN" dirty="0">
                <a:ea typeface="SimSun" pitchFamily="2" charset="-122"/>
              </a:rPr>
              <a:t>(…)… { </a:t>
            </a:r>
            <a:r>
              <a:rPr lang="en-US" altLang="zh-CN" dirty="0" err="1">
                <a:ea typeface="SimSun" pitchFamily="2" charset="-122"/>
              </a:rPr>
              <a:t>ui</a:t>
            </a:r>
            <a:r>
              <a:rPr lang="en-US" altLang="zh-CN" dirty="0">
                <a:ea typeface="SimSun" pitchFamily="2" charset="-122"/>
              </a:rPr>
              <a:t>-&gt;</a:t>
            </a:r>
            <a:r>
              <a:rPr lang="en-US" altLang="zh-CN" dirty="0" err="1">
                <a:ea typeface="SimSun" pitchFamily="2" charset="-122"/>
              </a:rPr>
              <a:t>textEdit</a:t>
            </a:r>
            <a:r>
              <a:rPr lang="en-US" altLang="zh-CN" dirty="0">
                <a:ea typeface="SimSun" pitchFamily="2" charset="-122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ea typeface="SimSun" pitchFamily="2" charset="-122"/>
              </a:rPr>
              <a:t>installEventFilter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(this</a:t>
            </a:r>
            <a:r>
              <a:rPr lang="en-US" altLang="zh-CN" dirty="0">
                <a:ea typeface="SimSun" pitchFamily="2" charset="-122"/>
              </a:rPr>
              <a:t>);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7512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QTimer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SimSun" pitchFamily="2" charset="-122"/>
              </a:rPr>
              <a:t>Qtimer</a:t>
            </a:r>
            <a:r>
              <a:rPr lang="zh-CN" altLang="en-US" dirty="0">
                <a:ea typeface="SimSun" pitchFamily="2" charset="-122"/>
              </a:rPr>
              <a:t>可以使用时钟生成事件</a:t>
            </a:r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r>
              <a:rPr lang="zh-CN" altLang="en-US" dirty="0">
                <a:ea typeface="SimSun" pitchFamily="2" charset="-122"/>
              </a:rPr>
              <a:t>或用于延迟一个动作</a:t>
            </a:r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4" name="Freeform 1"/>
          <p:cNvSpPr>
            <a:spLocks noChangeArrowheads="1"/>
          </p:cNvSpPr>
          <p:nvPr/>
        </p:nvSpPr>
        <p:spPr bwMode="auto">
          <a:xfrm>
            <a:off x="454025" y="1814512"/>
            <a:ext cx="7937500" cy="2329827"/>
          </a:xfrm>
          <a:custGeom>
            <a:avLst/>
            <a:gdLst>
              <a:gd name="T0" fmla="*/ 2147483647 w 22049"/>
              <a:gd name="T1" fmla="*/ 2147483647 h 5504"/>
              <a:gd name="T2" fmla="*/ 2147483647 w 22049"/>
              <a:gd name="T3" fmla="*/ 2147483647 h 5504"/>
              <a:gd name="T4" fmla="*/ 2147483647 w 22049"/>
              <a:gd name="T5" fmla="*/ 2147483647 h 5504"/>
              <a:gd name="T6" fmla="*/ 2147483647 w 22049"/>
              <a:gd name="T7" fmla="*/ 2147483647 h 5504"/>
              <a:gd name="T8" fmla="*/ 2147483647 w 22049"/>
              <a:gd name="T9" fmla="*/ 2147483647 h 5504"/>
              <a:gd name="T10" fmla="*/ 2147483647 w 22049"/>
              <a:gd name="T11" fmla="*/ 2147483647 h 5504"/>
              <a:gd name="T12" fmla="*/ 2147483647 w 22049"/>
              <a:gd name="T13" fmla="*/ 2147483647 h 5504"/>
              <a:gd name="T14" fmla="*/ 2147483647 w 22049"/>
              <a:gd name="T15" fmla="*/ 2147483647 h 5504"/>
              <a:gd name="T16" fmla="*/ 2147483647 w 22049"/>
              <a:gd name="T17" fmla="*/ 2147483647 h 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49"/>
              <a:gd name="T28" fmla="*/ 0 h 5504"/>
              <a:gd name="T29" fmla="*/ 22049 w 22049"/>
              <a:gd name="T30" fmla="*/ 5504 h 5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49" h="5504">
                <a:moveTo>
                  <a:pt x="1125" y="5"/>
                </a:moveTo>
                <a:cubicBezTo>
                  <a:pt x="1125" y="5"/>
                  <a:pt x="18026" y="7"/>
                  <a:pt x="22046" y="11"/>
                </a:cubicBezTo>
                <a:cubicBezTo>
                  <a:pt x="22046" y="412"/>
                  <a:pt x="22046" y="3839"/>
                  <a:pt x="22046" y="4242"/>
                </a:cubicBezTo>
                <a:cubicBezTo>
                  <a:pt x="22021" y="4609"/>
                  <a:pt x="22048" y="4783"/>
                  <a:pt x="21837" y="5062"/>
                </a:cubicBezTo>
                <a:cubicBezTo>
                  <a:pt x="21530" y="5463"/>
                  <a:pt x="21232" y="5450"/>
                  <a:pt x="20860" y="5503"/>
                </a:cubicBezTo>
                <a:cubicBezTo>
                  <a:pt x="20473" y="5491"/>
                  <a:pt x="6984" y="5489"/>
                  <a:pt x="47" y="5483"/>
                </a:cubicBezTo>
                <a:cubicBezTo>
                  <a:pt x="41" y="4675"/>
                  <a:pt x="50" y="1116"/>
                  <a:pt x="50" y="1032"/>
                </a:cubicBezTo>
                <a:cubicBezTo>
                  <a:pt x="54" y="944"/>
                  <a:pt x="0" y="660"/>
                  <a:pt x="303" y="300"/>
                </a:cubicBezTo>
                <a:cubicBezTo>
                  <a:pt x="604" y="0"/>
                  <a:pt x="827" y="0"/>
                  <a:pt x="1125" y="5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6913" y="2003425"/>
            <a:ext cx="7496175" cy="163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QObject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*parent) :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QObject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(parent)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QTimer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*timer = new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QTimer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(this);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timer-&gt;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setInterval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(5000);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connect(timer, SIGNAL(timeout()), this, SLOT(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doSomething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timer-&gt;start();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12693" y="2258700"/>
            <a:ext cx="1979613" cy="720725"/>
          </a:xfrm>
          <a:prstGeom prst="wedgeRoundRectCallout">
            <a:avLst>
              <a:gd name="adj1" fmla="val -195712"/>
              <a:gd name="adj2" fmla="val 49644"/>
              <a:gd name="adj3" fmla="val 16667"/>
            </a:avLst>
          </a:prstGeom>
          <a:solidFill>
            <a:srgbClr val="E0DBC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altLang="zh-CN">
                <a:solidFill>
                  <a:srgbClr val="000000"/>
                </a:solidFill>
              </a:rPr>
              <a:t>5000ms</a:t>
            </a:r>
            <a:r>
              <a:rPr lang="zh-CN" altLang="en-US">
                <a:solidFill>
                  <a:srgbClr val="000000"/>
                </a:solidFill>
              </a:rPr>
              <a:t>，即</a:t>
            </a:r>
            <a:r>
              <a:rPr lang="en-US" altLang="zh-CN">
                <a:solidFill>
                  <a:srgbClr val="000000"/>
                </a:solidFill>
              </a:rPr>
              <a:t>5s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5060950"/>
            <a:ext cx="601027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50670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QTimer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singleShot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(1500,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dest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SLOT(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doSomething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</p:txBody>
      </p:sp>
      <p:sp>
        <p:nvSpPr>
          <p:cNvPr id="8" name="Freeform 8"/>
          <p:cNvSpPr>
            <a:spLocks noChangeArrowheads="1"/>
          </p:cNvSpPr>
          <p:nvPr/>
        </p:nvSpPr>
        <p:spPr bwMode="auto">
          <a:xfrm>
            <a:off x="611188" y="4856163"/>
            <a:ext cx="6494462" cy="684212"/>
          </a:xfrm>
          <a:custGeom>
            <a:avLst/>
            <a:gdLst>
              <a:gd name="T0" fmla="*/ 2147483647 w 18040"/>
              <a:gd name="T1" fmla="*/ 2147483647 h 1902"/>
              <a:gd name="T2" fmla="*/ 2147483647 w 18040"/>
              <a:gd name="T3" fmla="*/ 2147483647 h 1902"/>
              <a:gd name="T4" fmla="*/ 2147483647 w 18040"/>
              <a:gd name="T5" fmla="*/ 2147483647 h 1902"/>
              <a:gd name="T6" fmla="*/ 2147483647 w 18040"/>
              <a:gd name="T7" fmla="*/ 2147483647 h 1902"/>
              <a:gd name="T8" fmla="*/ 2147483647 w 18040"/>
              <a:gd name="T9" fmla="*/ 2147483647 h 1902"/>
              <a:gd name="T10" fmla="*/ 2147483647 w 18040"/>
              <a:gd name="T11" fmla="*/ 2147483647 h 1902"/>
              <a:gd name="T12" fmla="*/ 2147483647 w 18040"/>
              <a:gd name="T13" fmla="*/ 2147483647 h 1902"/>
              <a:gd name="T14" fmla="*/ 2147483647 w 18040"/>
              <a:gd name="T15" fmla="*/ 2147483647 h 1902"/>
              <a:gd name="T16" fmla="*/ 2147483647 w 18040"/>
              <a:gd name="T17" fmla="*/ 2147483647 h 19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40"/>
              <a:gd name="T28" fmla="*/ 0 h 1902"/>
              <a:gd name="T29" fmla="*/ 18040 w 18040"/>
              <a:gd name="T30" fmla="*/ 1902 h 19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40" h="1902">
                <a:moveTo>
                  <a:pt x="921" y="1"/>
                </a:moveTo>
                <a:cubicBezTo>
                  <a:pt x="921" y="1"/>
                  <a:pt x="14748" y="2"/>
                  <a:pt x="18037" y="3"/>
                </a:cubicBezTo>
                <a:cubicBezTo>
                  <a:pt x="18037" y="142"/>
                  <a:pt x="18037" y="1326"/>
                  <a:pt x="18037" y="1465"/>
                </a:cubicBezTo>
                <a:cubicBezTo>
                  <a:pt x="18017" y="1592"/>
                  <a:pt x="18039" y="1652"/>
                  <a:pt x="17866" y="1748"/>
                </a:cubicBezTo>
                <a:cubicBezTo>
                  <a:pt x="17615" y="1887"/>
                  <a:pt x="17371" y="1882"/>
                  <a:pt x="17067" y="1901"/>
                </a:cubicBezTo>
                <a:cubicBezTo>
                  <a:pt x="16750" y="1896"/>
                  <a:pt x="5714" y="1896"/>
                  <a:pt x="39" y="1894"/>
                </a:cubicBezTo>
                <a:cubicBezTo>
                  <a:pt x="34" y="1615"/>
                  <a:pt x="41" y="385"/>
                  <a:pt x="41" y="356"/>
                </a:cubicBezTo>
                <a:cubicBezTo>
                  <a:pt x="44" y="326"/>
                  <a:pt x="0" y="228"/>
                  <a:pt x="248" y="103"/>
                </a:cubicBezTo>
                <a:cubicBezTo>
                  <a:pt x="494" y="0"/>
                  <a:pt x="677" y="0"/>
                  <a:pt x="921" y="1"/>
                </a:cubicBezTo>
              </a:path>
            </a:pathLst>
          </a:custGeom>
          <a:noFill/>
          <a:ln w="18360">
            <a:solidFill>
              <a:srgbClr val="004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16500" y="6219803"/>
            <a:ext cx="417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QTimerEvent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：定时器事件</a:t>
            </a:r>
          </a:p>
        </p:txBody>
      </p:sp>
    </p:spTree>
    <p:extLst>
      <p:ext uri="{BB962C8B-B14F-4D97-AF65-F5344CB8AC3E}">
        <p14:creationId xmlns:p14="http://schemas.microsoft.com/office/powerpoint/2010/main" val="585718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关闭窗口事件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通过拦截关闭窗口消息，可以弹出警告窗口，即使用户确认退出操作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zh-CN" altLang="en-US" dirty="0">
                <a:ea typeface="SimSun" pitchFamily="2" charset="-122"/>
              </a:rPr>
              <a:t>可以实现如下函数</a:t>
            </a:r>
            <a:r>
              <a:rPr lang="en-US" altLang="zh-CN" dirty="0">
                <a:ea typeface="SimSun" pitchFamily="2" charset="-122"/>
              </a:rPr>
              <a:t>void </a:t>
            </a:r>
            <a:r>
              <a:rPr lang="en-US" altLang="zh-CN" dirty="0" err="1">
                <a:ea typeface="SimSun" pitchFamily="2" charset="-122"/>
              </a:rPr>
              <a:t>QWidget</a:t>
            </a:r>
            <a:r>
              <a:rPr lang="en-US" altLang="zh-CN" dirty="0">
                <a:ea typeface="SimSun" pitchFamily="2" charset="-122"/>
              </a:rPr>
              <a:t>::</a:t>
            </a:r>
            <a:r>
              <a:rPr lang="en-US" altLang="zh-CN" dirty="0" err="1">
                <a:ea typeface="SimSun" pitchFamily="2" charset="-122"/>
              </a:rPr>
              <a:t>closeEvent</a:t>
            </a:r>
            <a:r>
              <a:rPr lang="en-US" altLang="zh-CN" dirty="0">
                <a:ea typeface="SimSun" pitchFamily="2" charset="-122"/>
              </a:rPr>
              <a:t> ( </a:t>
            </a:r>
            <a:r>
              <a:rPr lang="en-US" altLang="zh-CN" dirty="0" err="1">
                <a:ea typeface="SimSun" pitchFamily="2" charset="-122"/>
              </a:rPr>
              <a:t>QCloseEvent</a:t>
            </a:r>
            <a:r>
              <a:rPr lang="en-US" altLang="zh-CN" dirty="0">
                <a:ea typeface="SimSun" pitchFamily="2" charset="-122"/>
              </a:rPr>
              <a:t> * event ) [virtual protected]</a:t>
            </a: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#include &lt;</a:t>
            </a:r>
            <a:r>
              <a:rPr lang="en-US" altLang="zh-CN" sz="1800" dirty="0" err="1">
                <a:ea typeface="SimSun" pitchFamily="2" charset="-122"/>
              </a:rPr>
              <a:t>QCloseEvent</a:t>
            </a:r>
            <a:r>
              <a:rPr lang="en-US" altLang="zh-CN" sz="1800" dirty="0">
                <a:ea typeface="SimSun" pitchFamily="2" charset="-122"/>
              </a:rPr>
              <a:t>&gt;</a:t>
            </a: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void </a:t>
            </a:r>
            <a:r>
              <a:rPr lang="en-US" altLang="zh-CN" sz="1800" dirty="0" err="1">
                <a:ea typeface="SimSun" pitchFamily="2" charset="-122"/>
              </a:rPr>
              <a:t>MainWindow</a:t>
            </a:r>
            <a:r>
              <a:rPr lang="en-US" altLang="zh-CN" sz="1800" dirty="0">
                <a:ea typeface="SimSun" pitchFamily="2" charset="-122"/>
              </a:rPr>
              <a:t>::</a:t>
            </a:r>
            <a:r>
              <a:rPr lang="en-US" altLang="zh-CN" sz="1800" dirty="0" err="1">
                <a:ea typeface="SimSun" pitchFamily="2" charset="-122"/>
              </a:rPr>
              <a:t>closeEvent</a:t>
            </a:r>
            <a:r>
              <a:rPr lang="en-US" altLang="zh-CN" sz="1800" dirty="0">
                <a:ea typeface="SimSun" pitchFamily="2" charset="-122"/>
              </a:rPr>
              <a:t>(</a:t>
            </a:r>
            <a:r>
              <a:rPr lang="en-US" altLang="zh-CN" sz="1800" dirty="0" err="1">
                <a:ea typeface="SimSun" pitchFamily="2" charset="-122"/>
              </a:rPr>
              <a:t>QCloseEvent</a:t>
            </a:r>
            <a:r>
              <a:rPr lang="en-US" altLang="zh-CN" sz="1800" dirty="0">
                <a:ea typeface="SimSun" pitchFamily="2" charset="-122"/>
              </a:rPr>
              <a:t> * event) {</a:t>
            </a: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    </a:t>
            </a:r>
            <a:r>
              <a:rPr lang="en-US" altLang="zh-CN" sz="1800" dirty="0" err="1">
                <a:ea typeface="SimSun" pitchFamily="2" charset="-122"/>
              </a:rPr>
              <a:t>int</a:t>
            </a:r>
            <a:r>
              <a:rPr lang="en-US" altLang="zh-CN" sz="1800" dirty="0">
                <a:ea typeface="SimSun" pitchFamily="2" charset="-122"/>
              </a:rPr>
              <a:t> ret = </a:t>
            </a:r>
            <a:r>
              <a:rPr lang="en-US" altLang="zh-CN" sz="1800" dirty="0" err="1">
                <a:ea typeface="SimSun" pitchFamily="2" charset="-122"/>
              </a:rPr>
              <a:t>QMessageBox</a:t>
            </a:r>
            <a:r>
              <a:rPr lang="en-US" altLang="zh-CN" sz="1800" dirty="0">
                <a:ea typeface="SimSun" pitchFamily="2" charset="-122"/>
              </a:rPr>
              <a:t>::warning(0, </a:t>
            </a:r>
            <a:r>
              <a:rPr lang="en-US" altLang="zh-CN" sz="1800" dirty="0" err="1">
                <a:ea typeface="SimSun" pitchFamily="2" charset="-122"/>
              </a:rPr>
              <a:t>tr</a:t>
            </a:r>
            <a:r>
              <a:rPr lang="en-US" altLang="zh-CN" sz="1800" dirty="0">
                <a:ea typeface="SimSun" pitchFamily="2" charset="-122"/>
              </a:rPr>
              <a:t>("</a:t>
            </a:r>
            <a:r>
              <a:rPr lang="en-US" altLang="zh-CN" sz="1800" dirty="0" err="1">
                <a:ea typeface="SimSun" pitchFamily="2" charset="-122"/>
              </a:rPr>
              <a:t>PathFinder</a:t>
            </a:r>
            <a:r>
              <a:rPr lang="en-US" altLang="zh-CN" sz="1800" dirty="0">
                <a:ea typeface="SimSun" pitchFamily="2" charset="-122"/>
              </a:rPr>
              <a:t>"), </a:t>
            </a:r>
            <a:r>
              <a:rPr lang="en-US" altLang="zh-CN" sz="1800" dirty="0" err="1">
                <a:ea typeface="SimSun" pitchFamily="2" charset="-122"/>
              </a:rPr>
              <a:t>tr</a:t>
            </a:r>
            <a:r>
              <a:rPr lang="en-US" altLang="zh-CN" sz="1800" dirty="0">
                <a:ea typeface="SimSun" pitchFamily="2" charset="-122"/>
              </a:rPr>
              <a:t>("</a:t>
            </a:r>
            <a:r>
              <a:rPr lang="zh-CN" altLang="en-US" sz="1800" dirty="0">
                <a:ea typeface="SimSun" pitchFamily="2" charset="-122"/>
              </a:rPr>
              <a:t>您真的想要退出？</a:t>
            </a:r>
            <a:r>
              <a:rPr lang="en-US" altLang="zh-CN" sz="1800" dirty="0">
                <a:ea typeface="SimSun" pitchFamily="2" charset="-122"/>
              </a:rPr>
              <a:t>"), </a:t>
            </a:r>
            <a:r>
              <a:rPr lang="en-US" altLang="zh-CN" sz="1800" dirty="0" err="1">
                <a:ea typeface="SimSun" pitchFamily="2" charset="-122"/>
              </a:rPr>
              <a:t>QMessageBox</a:t>
            </a:r>
            <a:r>
              <a:rPr lang="en-US" altLang="zh-CN" sz="1800" dirty="0">
                <a:ea typeface="SimSun" pitchFamily="2" charset="-122"/>
              </a:rPr>
              <a:t>::Yes | </a:t>
            </a:r>
            <a:r>
              <a:rPr lang="en-US" altLang="zh-CN" sz="1800" dirty="0" err="1">
                <a:ea typeface="SimSun" pitchFamily="2" charset="-122"/>
              </a:rPr>
              <a:t>QMessageBox</a:t>
            </a:r>
            <a:r>
              <a:rPr lang="en-US" altLang="zh-CN" sz="1800" dirty="0">
                <a:ea typeface="SimSun" pitchFamily="2" charset="-122"/>
              </a:rPr>
              <a:t>::No);</a:t>
            </a: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    if (ret == </a:t>
            </a:r>
            <a:r>
              <a:rPr lang="en-US" altLang="zh-CN" sz="1800" dirty="0" err="1">
                <a:ea typeface="SimSun" pitchFamily="2" charset="-122"/>
              </a:rPr>
              <a:t>QMessageBox</a:t>
            </a:r>
            <a:r>
              <a:rPr lang="en-US" altLang="zh-CN" sz="1800" dirty="0">
                <a:ea typeface="SimSun" pitchFamily="2" charset="-122"/>
              </a:rPr>
              <a:t>::Yes) {</a:t>
            </a: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	event-&gt;accept(); //</a:t>
            </a:r>
            <a:r>
              <a:rPr lang="zh-CN" altLang="en-US" sz="1800" dirty="0">
                <a:ea typeface="SimSun" pitchFamily="2" charset="-122"/>
              </a:rPr>
              <a:t>确认关闭</a:t>
            </a:r>
            <a:endParaRPr lang="en-US" altLang="zh-CN" sz="1800" dirty="0">
              <a:ea typeface="SimSun" pitchFamily="2" charset="-122"/>
            </a:endParaRP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    } else {</a:t>
            </a: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	event-&gt;ignore(); //</a:t>
            </a:r>
            <a:r>
              <a:rPr lang="zh-CN" altLang="en-US" sz="1800" dirty="0">
                <a:ea typeface="SimSun" pitchFamily="2" charset="-122"/>
              </a:rPr>
              <a:t>不关闭</a:t>
            </a:r>
            <a:endParaRPr lang="en-US" altLang="zh-CN" sz="1800" dirty="0">
              <a:ea typeface="SimSun" pitchFamily="2" charset="-122"/>
            </a:endParaRP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	}</a:t>
            </a:r>
          </a:p>
          <a:p>
            <a:pPr lvl="1"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479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SimSun" pitchFamily="2" charset="-122"/>
              </a:rPr>
              <a:t>总结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用户界面部件介绍</a:t>
            </a:r>
          </a:p>
          <a:p>
            <a:r>
              <a:rPr lang="zh-CN" altLang="en-US" dirty="0"/>
              <a:t>部件的布局管理</a:t>
            </a:r>
            <a:endParaRPr lang="en-US" altLang="zh-CN" dirty="0"/>
          </a:p>
          <a:p>
            <a:r>
              <a:rPr lang="zh-CN" altLang="en-US" dirty="0"/>
              <a:t>通用部件</a:t>
            </a:r>
            <a:endParaRPr lang="en-US" altLang="zh-CN" dirty="0"/>
          </a:p>
          <a:p>
            <a:r>
              <a:rPr lang="zh-CN" altLang="en-US" dirty="0"/>
              <a:t>部件的尺寸策略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zh-CN" altLang="en-US" dirty="0"/>
              <a:t> </a:t>
            </a:r>
            <a:r>
              <a:rPr lang="en-US" altLang="zh-CN" dirty="0"/>
              <a:t>Designer</a:t>
            </a:r>
          </a:p>
          <a:p>
            <a:r>
              <a:rPr lang="zh-CN" altLang="en-US" dirty="0"/>
              <a:t>顶层窗体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zh-CN" altLang="en-US" dirty="0"/>
              <a:t>图标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zh-CN" altLang="en-US" dirty="0"/>
              <a:t>事件处理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17398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Verdana" pitchFamily="34" charset="0"/>
                <a:ea typeface="SimSun" pitchFamily="2" charset="-122"/>
              </a:rPr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72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lum bright="70000"/>
          </a:blip>
          <a:srcRect/>
          <a:stretch>
            <a:fillRect/>
          </a:stretch>
        </p:blipFill>
        <p:spPr bwMode="auto">
          <a:xfrm>
            <a:off x="5781675" y="1683068"/>
            <a:ext cx="3062288" cy="2833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987425" y="2376805"/>
            <a:ext cx="2333625" cy="2333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3" y="1946593"/>
            <a:ext cx="1839912" cy="1149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29150" y="1946593"/>
            <a:ext cx="3136900" cy="1149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2613" y="3688080"/>
            <a:ext cx="620712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5788" y="4089718"/>
            <a:ext cx="620712" cy="34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67375" y="3945255"/>
            <a:ext cx="92075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6175" y="5432743"/>
            <a:ext cx="2487613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0863" y="6075680"/>
            <a:ext cx="587375" cy="315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弹性好在哪里？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让部件的大小适应内容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让部件适应翻译变化</a:t>
            </a:r>
            <a:endParaRPr lang="en-US" altLang="ja-JP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让部件适应用户设置，</a:t>
            </a:r>
            <a:endParaRPr lang="en-US" altLang="zh-CN" dirty="0">
              <a:ea typeface="SimSun" pitchFamily="2" charset="-122"/>
            </a:endParaRPr>
          </a:p>
          <a:p>
            <a:pPr marL="390525" indent="-293688"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zh-CN" altLang="en-US" dirty="0">
                <a:ea typeface="SimSun" pitchFamily="2" charset="-122"/>
              </a:rPr>
              <a:t>如字体设置等</a:t>
            </a:r>
            <a:endParaRPr lang="en-US" altLang="en-US" dirty="0">
              <a:ea typeface="SimSun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581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60E8613D-147C-4BC7-BC03-B825B3410529}"/>
  <p:tag name="ATHENA.CUSTOMXMLCONTENT" val="&lt;?xml version=&quot;1.0&quot;?&gt;&lt;athena xmlns=&quot;http://schemas.microsoft.com/edu/athena&quot; version=&quot;0.1.3885.0&quot;&gt;&lt;timings duration=&quot;25869&quot;/&gt;&lt;/athena&gt;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athena xmlns="http://schemas.microsoft.com/edu/athena" version="0.1.3885.0">
  <timings duration="25869"/>
</athena>
</file>

<file path=customXml/item2.xml><?xml version="1.0" encoding="utf-8"?>
<athena xmlns="http://schemas.microsoft.com/edu/athena" version="0.1.3885.0">
  <ink scale="0.6889952">AAEAAAD/////AQAAAAAAAAAMAgAAAE9BdXRob3JQUFQsIFZlcnNpb249MC4xLjM4ODUuMCwgQ3VsdHVyZT1uZXV0cmFsLCBQdWJsaWNLZXlUb2tlbj0zMWJmMzg1NmFkMzY0ZTM1BQEAAAALSW5rTWF0dGVyVjEDAAAADUxpc3RgMStfaXRlbXMMTGlzdGAxK19zaXplD0xpc3RgMStfdmVyc2lvbgQAABdTaGFyZWQuSW5raW5nLklua0F0b21bXQIAAAAICAIAAAAJAwAAAAQAAAAGAAAABwMAAAAAAQAAAAQAAAAECUlua0F0b21WMQIAAAAJBAAAAAkFAAAACQYAAAAJBwAAAAUEAAAAC1BlblN0cm9rZVYxBAAAAApBdHRyaWJ1dGVzBVRyYWNlCVN0YXJ0VGltZQRUeXBlBAQABA9QZW5BdHRyaWJ1dGVzVjECAAAACklua1RyYWNlVjECAAAAEAxBY3Rpb25UeXBlVjECAAAAAgAAAAkIAAAACQkAAAA9HgAAAAAAAAX2////DEFjdGlvblR5cGVWMQEAAAAHdmFsdWVfXwAIAgAAAAAAAAABBQAAAAQAAAAJCwAAAAkMAAAAB0EAAAAAAAAB8/////b///8AAAAAAQYAAAAEAAAACQ4AAAAJDwAAADFJAAAAAAAAAfD////2////AAAAAAUHAAAADUNsZWFyQ2FudmFzVjECAAAACVN0YXJ0VGltZQRUeXBlAAQQDEFjdGlvblR5cGVWMQIAAAACAAAADWUAAAAAAAAB7/////b///8AAAAABQgAAAAPUGVuQXR0cmlidXRlc1YxCgAAAAdfY29sb3JBB19jb2xvclIHX2NvbG9yRwdfY29sb3JCCkZpdFRvQ3VydmUGSGVpZ2h0Dklnbm9yZVByZXNzdXJlDUlzSGlnaGxpZ2h0ZXIFU2hhcGUFV2lkdGgAAAAAAAAAAAQAAgICAgEGAQEMQnJ1c2hTaGFwZVYxAgAAAAYCAAAA//BaKAAAAAAAAAAIQAAABe7///8MQnJ1c2hTaGFwZVYxAQAAAAd2YWx1ZV9fAAgCAAAAAQAAAAAAAAAAAAhABQkAAAAKSW5rVHJhY2VWMQMAAAANTGlzdGAxK19pdGVtcwxMaXN0YDErX3NpemUPTGlzdGAxK192ZXJzaW9uBAAAGFNoYXJlZC5JbmtpbmcuSW5rUG9pbnRbXQIAAAAICAIAAAAJEwAAADQBAAA0AQAAAQsAAAAIAAAA//BaKAAAAAAAAAAIQAAAAez////u////AQAAAAAAAAAAAAhAAQwAAAAJAAAACRUAAADHAAAAxwAAAAEOAAAACAAAAP/wWigAAAAAAAAACEAAAAHq////7v///wEAAAAAAAAAAAAIQAEPAAAACQAAAAkXAAAAcgAAAHIAAAAHEwAAAAABAAAAAAIAAAQKSW5rUG9pbnRWMQI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DcwHFQAAAAABAAAAAAEAAAQKSW5rUG9pbnRWMQIA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JEgIAAA05BxcAAAAAAQAAAIAAAAAECklua1BvaW50VjECAA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DQ4FGAAAAApJbmtQb2ludFYxBAAAAAFYAVkOUHJlc3N1cmVGYWN0b3IJVGltZVN0YW1wAAAAAAYGCxACAAAA2FFpIroRmj94Ce0ltJfAPwAAAD8AAAAAAAAAAAEZAAAAGAAAAGgvrxCgJ5w/eAntJbSXwD8AAAA/TgAAAAAAAAABGgAAABgAAAAIDfX+hT2eP3gJ7SW0l8A/AAAAP4MAAAAAAAAAARsAAAAYAAAAVHWd9rUpoD94Ce0ltJfAPwAAAD+SAAAAAAAAAAEcAAAAGAAAABxkwO2oNKE/eAntJbSXwD8AAAA/kgAAAAAAAAABHQAAABgAAADsUuPkmz+iP3gJ7SW0l8A/AAAAP6IAAAAAAAAAAR4AAAAYAAAArEEG3I5Koz94Ce0ltJfAPwAAAD+iAAAAAAAAAAEfAAAAGAAAAHwwKdOBVaQ/eAntJbSXwD8AAAA/ogAAAAAAAAABIAAAABgAAABMH0zKdGClP3gJ7SW0l8A/AAAAP6IAAAAAAAAAASEAAAAYAAAAFA5vwWdrpj94Ce0ltJfAPwAAAD+iAAAAAAAAAAEiAAAAGAAAAKzrtK9Ngag/eAntJbSXwD8AAAA/sgAAAAAAAAABIwAAABgAAAB02temQIypP3gJ7SW0l8A/AAAAP7IAAAAAAAAAASQAAAAYAAAAbISGev/Crj94Ce0ltJfAPwAAAD+yAAAAAAAAAAElAAAAGAAAAGao9y/s8bA/eAntJbSXwD8AAAA/sgAAAAAAAAABJgAAABgAAACaDqyiWIKyP1D9KfWn1L8/AAAAP7IAAAAAAAAAAScAAAAYAAAAynRgFcUStD9Q/Sn1p9S/PwAAAD+yAAAAAAAAAAEoAAAAGAAAAF5SpgOrKLY/UP0p9afUvz8AAAA/sgAAAAAAAAABKQAAABgAAACSuFp2F7m3P5DneZ7neb4/AAAAP7IAAAAAAAAAASoAAAAYAAAAjg0y4HZUuj/w0clHJx+9PwAAAD/BAAAAAAAAAAErAAAAGAAAACbrd85carw/8NHJRycfvT8AAAA/wQAAAAAAAAABLAAAABgAAAC6yL28QoC+P/DRyUcnH70/AAAAP8EAAAAAAAAAAS0AAAAYAAAAKdOBVRRLwD9AvBnxZsS7PwAAAD/BAAAAAAAAAAEuAAAAGAAAAFs5NsiA28E/oKZpmqZpuj8AAAA/wQAAAAAAAAABLwAAABgAAACj0kR0IzTEP0B7Ce0ltLc/AAAAP8EAAAAAAAAAATAAAAAYAAAAIX0wKdOBxT+QZVmWZVm2PwAAAD/RAAAAAAAAAAExAAAAGAAAAFPj5Js/Esc/8E+pP6X+tD8AAAA/0QAAAAAAAAABMgAAABgAAACFSZkOrKLIP0A6+ejko7M/AAAAP9EAAAAAAAAAATMAAAAYAAAAzeKnuk77yj/gDpk7ZO6wPwAAAD/RAAAAAAAAAAE0AAAAGAAAAEuNk2/+SMw/4A6ZO2TusD8AAAA/0QAAAAAAAAABNQAAABgAAAAXfLZm8VPNP+AOmTtk7rA/AAAAP9EAAAAAAAAAATYAAAAYAAAA4WrZXeRezj+A8tHJRyevPwAAAD/RAAAAAAAAAAE3AAAAGAAAAF8VxRKUrM8/IMdxHMdxrD8AAAA/4AAAAAAAAAABOAAAABgAAAAWAvSEw1vQP8CbEW9GvKk/AAAAP+AAAAAAAAAAATkAAAAYAAAAohuhod6/0D9gcLHBxQanPwAAAD/gAAAAAAAAAAE6AAAAGAAAADA1Tr75I9E/AEVRFEVRpD8AAAA/4AAAAAAAAAABOwAAABgAAAC8TvvaFIjRPwBFURRFUaQ/AAAAP+AAAAAAAAAAATwAAAAYAAAAbgrEmNHK0T8ARVEURVGkPwAAAD/gAAAAAAAAAAE9AAAAGAAAAPojcbXsLtI/AEVRFEVRpD8AAAA/4AAAAAAAAAABPgAAABgAAACu3zlzqXHSPwBFURRFUaQ/AAAAP/AAAAAAAAAAAT8AAAAYAAAAFFfL7iL30j/AGfFmxJuhPwAAAD/wAAAAAAAAAAFAAAAAGAAAAOy0r02BGNM/wBnxZsSboT8AAAA/8AAAAAAAAAABQQAAABgAAACgcHgLPlvTP8DcIXOHzJ0/AAAAP/AAAAAAAAAAAUIAAAAYAAAAeM5capx80z/A3CFzh8ydPwAAAD/wAAAAAAAAAAFDAAAAGAAAACyKJShZv9M/wNwhc4fMnT8AAAA/8AAAAAAAAAABRAAAABgAAAAG6AmHt+DTP8DcIXOHzJ0/AAAAPwABAAAAAAAAAUUAAAAYAAAA3kXu5RUC1D/A3CFzh8ydPwAAAD8AAQAAAAAAAAFGAAAAGAAAALaj0kR0I9Q/wNwhc4fMnT8AAAA/AAEAAAAAAAABRwAAABgAAACSAbej0kTUP8DcIXOHzJ0/AAAAPw8BAAAAAAAAAUgAAAAYAAAAkgG3o9JE1D8AhmEYhmGYPwAAAD8PAQAAAAAAAAFJAAAAGAAAAGpfmwIxZtQ/AIZhGIZhmD8AAAA/DwEAAAAAAAABSgAAABgAAABCvX9hj4fUPwCGYRiGYZg/AAAAPx8BAAAAAAAAAUsAAAAYAAAAHhtkwO2o1D8AhmEYhmGYPwAAAD8fAQAAAAAAAAFMAAAAGAAAAPZ4SB9MytQ/AIZhGIZhmD8AAAA/LwEAAAAAAAABTQAAABgAAADQ1ix+quvUPwCGYRiGYZg/AAAAPy8BAAAAAAAAAU4AAAAYAAAAqjQR3QgN1T8AhmEYhmGYPwAAAD8vAQAAAAAAAAFPAAAAGAAAAIKS9TtnLtU/AIZhGIZhmD8AAAA/LwEAAAAAAAABUAAAABgAAABc8NmaxU/VPwCGYRiGYZg/AAAAPy8BAAAAAAAAAVEAAAAYAAAANk6++SNx1T8AhmEYhmGYPwAAAD8+AQAAAAAAAAFSAAAAGAAAABCsoliCktU/AIZhGIZhmD8AAAA/PgEAAAAAAAABUwAAABgAAADoCYe34LPVPwCGYRiGYZg/AAAAPz4BAAAAAAAAAVQAAAAYAAAAwmdrFj/V1T8AhmEYhmGYPwAAAD8+AQAAAAAAAAFVAAAAGAAAAJzFT3Wd9tU/AIZhGIZhmD8AAAA/TgEAAAAAAAABVgAAABgAAACcxU91nfbVP0Avob2E9pI/AAAAP04BAAAAAAAAAVcAAAAYAAAAdCM01PsX1j9AL6G9hPaSPwAAAD9OAQAAAAAAAAFYAAAAGAAAAE6BGDNaOdY/QC+hvYT2kj8AAAA/TgEAAAAAAAABWQAAABgAAAAo3/yRuFrWP0Avob2E9pI/AAAAP10BAAAAAAAAAVoAAAAYAAAAAD3h8BZ81j9AL6G9hPaSPwAAAD9dAQAAAAAAAAFbAAAAGAAAANqaxU91ndY/QC+hvYT2kj8AAAA/bQEAAAAAAAABXAAAABgAAAC0+Kmu077WP4CxwcUGF4s/AAAAP20BAAAAAAAAAV0AAAAYAAAAjlaODTLg1j+AscHFBheLPwAAAD9tAQAAAAAAAAFeAAAAGAAAAGa0cmyQAdc/gLHBxQYXiz8AAAA/bQEAAAAAAAABXwAAABgAAABAElfL7iLXP4CxwcUGF4s/AAAAP20BAAAAAAAAAWAAAAAYAAAA8s0fiatl1z+AscHFBheLPwAAAD99AQAAAAAAAAFhAAAAGAAAAM4rBOgJh9c/gLHBxQYXiz8AAAA/fQEAAAAAAAABYgAAABgAAACmiehGaKjXP4CxwcUGF4s/AAAAP30BAAAAAAAAAWMAAAAYAAAAfufMpcbJ1z+AscHFBheLPwAAAD99AQAAAAAAAAFkAAAAGAAAAH7nzKXGydc/AARBEARBgD8AAAA/fQEAAAAAAAABZQAAABgAAABYRbEEJevXPwAEQRAEQYA/AAAAP30BAAAAAAAAAWYAAAAYAAAAMqOVY4MM2D8ABEEQBEGAPwAAAD99AQAAAAAAAAFnAAAAGAAAAAwBesLhLdg/AARBEARBgD8AAAA/jAEAAAAAAAABaAAAABgAAADkXl4hQE/YPwAEQRAEQYA/AAAAP4wBAAAAAAAAAWkAAAAYAAAAvrxCgJ5w2D8ABEEQBEGAPwAAAD+MAQAAAAAAAAFqAAAAGAAAAJgaJ9/8kdg/AARBEARBgD8AAAA/jAEAAAAAAAABawAAABgAAABweAs+W7PYPwAEQRAEQYA/AAAAP4wBAAAAAAAAAWwAAAAYAAAATNbvnLnU2D8ABEEQBEGAPwAAAD+cAQAAAAAAAAFtAAAAGAAAACQ01PsX9tg/AARBEARBgD8AAAA/nAEAAAAAAAABbgAAABgAAAD8kbhadhfZPwAEQRAEQYA/AAAAP5wBAAAAAAAAAW8AAAAYAAAA2O+cudQ42T8ABEEQBEGAPwAAAD+sAQAAAAAAAAFwAAAAGAAAALBNgRgzWtk/AARBEARBgD8AAAA/rAEAAAAAAAABcQAAABgAAACKq2V3kXvZPwAEQRAEQYA/AAAAP6wBAAAAAAAAAXIAAAAYAAAAZAlK1u+c2T8ABEEQBEGAPwAAAD+sAQAAAAAAAAFzAAAAGAAAADxnLjVOvtk/AARBEARBgD8AAAA/uwEAAAAAAAABdAAAABgAAADuIvfyCgHaPwAEQRAEQYA/AAAAP7sBAAAAAAAAAXUAAAAYAAAAyoDbUWki2j8ABEEQBEGAPwAAAD+7AQAAAAAAAAF2AAAAGAAAAKLev7DHQ9o/AARBEARBgD8AAAA/uwEAAAAAAAABdwAAABgAAAB6PKQPJmXaPwAEQRAEQYA/AAAAP7sBAAAAAAAAAXgAAAAYAAAAVpqIboSG2j8ABEEQBEGAPwAAAD+7AQAAAAAAAAF5AAAAGAAAAC74bM3ip9o/AARBEARBgD8AAAA/ywEAAAAAAAABegAAABgAAADiszWLn+raPwAEQRAEQYA/AAAAP8sBAAAAAAAAAXsAAAAYAAAAuhEa6v0L2z8ABEEQBEGAPwAAAD/LAQAAAAAAAAF8AAAAGAAAAG7N4qe6Tts/AARBEARBgD8AAAA/ywEAAAAAAAABfQAAABgAAAD45o/E1bLbPwAEQRAEQYA/AAAAP8sBAAAAAAAAAX4AAAAYAAAArKJYgpL12z8ABEEQBEGAPwAAAD/aAQAAAAAAAAF/AAAAGAAAAIYAPeHwFtw/AARBEARBgD8AAAA/2gEAAAAAAAABgAAAABgAAAA4vAWfrVncPwAEQRAEQYA/AAAAP9oBAAAAAAAAAYEAAAAYAAAAnjOXGiff3D8ABEEQBEGAPwAAAD/aAQAAAAAAAAGCAAAAGAAAAFLvX9jjId0/AARBEARBgD8AAAA/2gEAAAAAAAABgwAAABgAAADeCA31/oXdPwAEQRAEQYA/AAAAP9oBAAAAAAAAAYQAAAAYAAAAkMTVsrvI3T8ABEEQBEGAPwAAAD/aAQAAAAAAAAGFAAAAGAAAAGoiuhEa6t0/AARBEARBgD8AAAA/6gEAAAAAAAABhgAAABgAAABEgJ5weAvePwAEQRAEQYA/AAAAP+oBAAAAAAAAAYcAAAAYAAAA9jtnLjVO3j8ABEEQBEGAPwAAAD/qAQAAAAAAAAGIAAAAGAAAANCZS42Tb94/AARBEARBgD8AAAA/6gEAAAAAAAABiQAAABgAAACo9y/s8ZDePwAEQRAEQYA/AAAAP+oBAAAAAAAAAYoAAAAYAAAAhFUUS1Cy3j8ABEEQBEGAPwAAAD/qAQAAAAAAAAGLAAAAGAAAADQR3QgN9d4/AARBEARBgD8AAAA/6gEAAAAAAAABjAAAABgAAAAQb8FnaxbfPwAEQRAEQYA/AAAAP/oBAAAAAAAAAY0AAAAYAAAA6Mylxsk33z8ABEEQBEGAPwAAAD/6AQAAAAAAAAGOAAAAGAAAAMIqiiUoWd8/AARBEARBgD8AAAA/+gEAAAAAAAABjwAAABgAAACaiG6EhnrfPwAEQRAEQYA/AAAAP/oBAAAAAAAAAZAAAAAYAAAAdOZS4+Sb3z8ABEEQBEGAPwAAAD/6AQAAAAAAAAGRAAAAGAAAAE5EN0JDvd8/AARBEARBgD8AAAA/CQIAAAAAAAABkgAAABgAAAAmohuhod7fPwAEQRAEQYA/AAAAPwkCAAAAAAAAAZMAAAAYAAAAAQAAAAAA4D8ABEEQBEGAPwAAAD8JAgAAAAAAAAGUAAAAGAAAAO0uci+vEOA/gLHBxQYXiz8AAAA/CQIAAAAAAAABlQAAABgAAADZXeReXiHgP4CxwcUGF4s/AAAAPwkCAAAAAAAAAZYAAAAYAAAAx4xWjg0y4D+AscHFBheLPwAAAD8ZAgAAAAAAAAGXAAAAGAAAALO7yL28QuA/gLHBxQYXiz8AAAA/GQIAAAAAAAABmAAAABgAAACf6jrta1PgP0Avob2E9pI/AAAAPxkCAAAAAAAAAZkAAAAYAAAAjRmtHBtk4D9AL6G9hPaSPwAAAD8ZAgAAAAAAAAGaAAAAGAAAAHlIH0zKdOA/QC+hvYT2kj8AAAA/GQIAAAAAAAABmwAAABgAAABmd5F7eYXgP0Avob2E9pI/AAAAPykCAAAAAAAAAZwAAAAYAAAAU6YDqyiW4D9AL6G9hPaSPwAAAD8pAgAAAAAAAAGdAAAAGAAAAEDVddrXpuA/QC+hvYT2kj8AAAA/KQIAAAAAAAABngAAABgAAAAsBOgJh7fgPwCGYRiGYZg/AAAAPykCAAAAAAAAAZ8AAAAYAAAAGDNaOTbI4D8AhmEYhmGYPwAAAD8pAgAAAAAAAAGgAAAAGAAAAAZizGjl2OA/AIZhGIZhmD8AAAA/KQIAAAAAAAABoQAAABgAAADykD6YlOngPwCGYRiGYZg/AAAAPzgCAAAAAAAAAaIAAAAYAAAA3r+wx0P64D8AhmEYhmGYPwAAAD84AgAAAAAAAAGjAAAAGAAAAMzuIvfyCuE/AIZhGIZhmD8AAAA/OAIAAAAAAAABpAAAABgAAAC4HZUmohvhPwCGYRiGYZg/AAAAPzgCAAAAAAAAAaUAAAAYAAAApUwHVlEs4T8AhmEYhmGYPwAAAD84AgAAAAAAAAGmAAAAGAAAAJJ7eYUAPeE/wNwhc4fMnT8AAAA/SAIAAAAAAAABpwAAABgAAABr2V3kXl7hP8DcIXOHzJ0/AAAAP0gCAAAAAAAAAagAAAAYAAAAWAjQEw5v4T/A3CFzh8ydPwAAAD9IAgAAAAAAAAGpAAAAGAAAAEU3QkO9f+E/wBnxZsSboT8AAAA/VwIAAAAAAAABqgAAABgAAAAxZrRybJDhP8AZ8WbEm6E/AAAAP1cCAAAAAAAAAasAAAAYAAAAHZUmohuh4T/AGfFmxJuhPwAAAD9XAgAAAAAAAAGsAAAAGAAAAB2VJqIboeE/AEVRFEVRpD8AAAA/VwIAAAAAAAABrQAAABgAAAALxJjRyrHhPwBFURRFUaQ/AAAAP1cCAAAAAAAAAa4AAAAYAAAA9/IKAXrC4T8ARVEURVGkPwAAAD9nAgAAAAAAAAGvAAAAGAAAAOQhfTAp0+E/AEVRFEVRpD8AAAA/ZwIAAAAAAAABsAAAABgAAADRUO9f2OPhPwBFURRFUaQ/AAAAP2cCAAAAAAAAAbEAAAAYAAAAqq7TvjYF4j9gcLHBxQanPwAAAD9nAgAAAAAAAAGyAAAAGAAAAJfdRe7lFeI/YHCxwcUGpz8AAAA/ZwIAAAAAAAABswAAABgAAABwOypNRDfiP2BwscHFBqc/AAAAP3oCAAAAAAAAAbQAAAAYAAAAXWqcfPNH4j/AmxFvRrypPwAAAD96AgAAAAAAAAG1AAAAGAAAADbIgNtRaeI/wJsRb0a8qT8AAAA/egIAAAAAAAABtgAAABgAAAAQJmU6sIriPyDHcRzHcaw/AAAAP3oCAAAAAAAAAbcAAAAYAAAA1rK7yL284j8gx3Ecx3GsPwAAAD96AgAAAAAAAAG4AAAAGAAAAK8QoCcc3uI/IMdxHMdxrD8AAAA/egIAAAAAAAABuQAAABgAAACcPxJXy+7iP4Dy0clHJ68/AAAAP4kCAAAAAAAAAboAAAAYAAAAY8xo5dgg4z/gDpk7ZO6wPwAAAD+JAgAAAAAAAAG7AAAAGAAAADsqTUQ3QuM/4A6ZO2TusD8AAAA/iQIAAAAAAAABvAAAABgAAAApWb9z5lLjP+AOmTtk7rA/AAAAP4kCAAAAAAAAAb0AAAAYAAAAFYgxo5Vj4z/gDpk7ZO6wPwAAAD+JAgAAAAAAAAG+AAAAGAAAAAK3o9JEdOM/4A6ZO2TusD8AAAA/iQIAAAAAAAABvwAAABgAAADu5RUC9ITjP+AOmTtk7rA/AAAAP4kCAAAAAAAAAcAAAAAYAAAAyEP6YFKm4z/gDpk7ZO6wPwAAAD+ZAgAAAAAAAAHBAAAAGAAAAKKh3r+wx+M/4A6ZO2TusD8AAAA/mQIAAAAAAAABwgAAABgAAACO0FDvX9jjP+AOmTtk7rA/AAAAP5kCAAAAAAAAAcMAAAAYAAAAev/CHg/p4z+QJEmSJEmyPwAAAD+pAgAAAAAAAAHEAAAAGAAAAGguNU6++eM/kCRJkiRJsj8AAAA/qQIAAAAAAAABxQAAABgAAABUXad9bQrkP5AkSZIkSbI/AAAAP6kCAAAAAAAAAcYAAAAYAAAAQYwZrRwb5D+QJEmSJEmyPwAAAD/IAgAAAAAAAAHHAAAAGAAAAC67i9zLK+Q/kCRJkiRJsj8AAAA/1wIAAAAAAAAByAAAABgAAAAa6v0LezzkP5AkSZIkSbI/AAAAP9cCAAAAAAAAAckAAAAYAAAABxlwOypN5D9AOvno5KOzPwAAAD/XAgAAAAAAAAHKAAAAGAAAAPRH4mrZXeQ/QDr56OSjsz8AAAA/1wIAAAAAAAABywAAABgAAADNpcbJN3/kP0A6+ejko7M/AAAAP+cCAAAAAAAAAcwAAAAYAAAAkzIdWEWx5D/wT6k/pf60PwAAAD/nAgAAAAAAAAHNAAAAGAAAAG2QAbej0uQ/8E+pP6X+tD8AAAA/5wIAAAAAAAABzgAAABgAAABZv3PmUuPkP/BPqT+l/rQ/AAAAP+cCAAAAAAAAAc8AAAAYAAAARu7lFQL05D/wT6k/pf60PwAAAD/nAgAAAAAAAAHQAAAAGAAAACBMynRgFeU/kGVZlmVZtj8AAAA/9wIAAAAAAAAB0QAAABgAAAD5qa7TvjblP0B7Ce0ltLc/AAAAP/cCAAAAAAAAAdIAAAAYAAAA0geTMh1Y5T9AewntJbS3PwAAAD/3AgAAAAAAAAHTAAAAGAAAAMA2BWLMaOU/QHsJ7SW0tz8AAAA/9wIAAAAAAAAB1AAAABgAAACsZXeRe3nlP0B7Ce0ltLc/AAAAP/cCAAAAAAAAAdUAAAAYAAAAmJTpwCqK5T9AewntJbS3PwAAAD/3AgAAAAAAAAHWAAAAGAAAAHLyzR+Jq+U/QHsJ7SW0tz8AAAA/BgMAAAAAAAAB1wAAABgAAABLULJ+58zlP0B7Ce0ltLc/AAAAPwYDAAAAAAAAAdgAAAAYAAAAJa6W3UXu5T9AewntJbS3PwAAAD8GAwAAAAAAAAHZAAAAGAAAAOs67WtTIOY/QHsJ7SW0tz8AAAA/BgMAAAAAAAAB2gAAABgAAADrOu1rUyDmP/CQuUPmDrk/AAAAPwYDAAAAAAAAAdsAAAAYAAAAxZjRyrFB5j/wkLlD5g65PwAAAD8WAwAAAAAAAAHcAAAAGAAAALHHQ/pgUuY/8JC5Q+YOuT8AAAA/FgMAAAAAAAAB3QAAABgAAACe9rUpEGPmP/CQuUPmDrk/AAAAPxYDAAAAAAAAAd4AAAAYAAAAd1SaiG6E5j/wkLlD5g65PwAAAD8WAwAAAAAAAAHfAAAAGAAAAGSDDLgdleY/8JC5Q+YOuT8AAAA/JgMAAAAAAAAB4AAAABgAAAA+4fAWfLbmP/CQuUPmDrk/AAAAPyYDAAAAAAAAAeEAAAAYAAAAKhBjRivH5j/wkLlD5g65PwAAAD8mAwAAAAAAAAHiAAAAGAAAABY/1XXa1+Y/8JC5Q+YOuT8AAAA/JgMAAAAAAAAB4wAAABgAAAAEbkeliejmP/CQuUPmDrk/AAAAPyYDAAAAAAAAAeQAAAAYAAAA8Jy51Dj55j/wkLlD5g65PwAAAD81AwAAAAAAAAHlAAAAGAAAANzLKwToCec/oKZpmqZpuj8AAAA/NQMAAAAAAAAB5gAAABgAAADK+p0zlxrnP0C8GfFmxLs/AAAAPzUDAAAAAAAAAecAAAAYAAAAtikQY0Yr5z9AvBnxZsS7PwAAAD81AwAAAAAAAAHoAAAAGAAAAKNYgpL1O+c/QLwZ8WbEuz8AAAA/NQMAAAAAAAAB6QAAABgAAACQh/TBpEznP0C8GfFmxLs/AAAAPzUDAAAAAAAAAeoAAAAYAAAAfbZm8VNd5z9AvBnxZsS7PwAAAD9FAwAAAAAAAAHrAAAAGAAAAFUUS1Cyfuc/8NHJRycfvT8AAAA/RQMAAAAAAAAB7AAAABgAAAAvci+vEKDnP/DRyUcnH70/AAAAP0UDAAAAAAAAAe0AAAAYAAAAL3IvrxCg5z+Q53me53m+PwAAAD9FAwAAAAAAAAHuAAAAGAAAABuhod6/sOc/kOd5nud5vj8AAAA/VAMAAAAAAAAB7wAAABgAAAD1/oU9HtLnP5DneZ7neb4/AAAAP1QDAAAAAAAAAfAAAAAYAAAA4i34bM3i5z9Q/Sn1p9S/PwAAAD9UAwAAAAAAAAHxAAAAGAAAAM9capx88+c/UP0p9afUvz8AAAA/VAMAAAAAAAAB8gAAABgAAAC7i9zLKwToP1D9KfWn1L8/AAAAP2QDAAAAAAAAAfMAAAAYAAAAqLpO+9oU6D9Q/Sn1p9S/PwAAAD9kAwAAAAAAAAH0AAAAGAAAAJXpwCqKJeg/UP0p9afUvz8AAAA/ZAMAAAAAAAAB9QAAABgAAACCGDNaOTboP1D9KfWn1L8/AAAAP2QDAAAAAAAAAfYAAAAYAAAAbkeliehG6D9Q/Sn1p9S/PwAAAD9kAwAAAAAAAAH3AAAAGAAAAFp2F7mXV+g/UP0p9afUvz8AAAA/dAMAAAAAAAAB+AAAABgAAAA11PsX9njoP1D9KfWn1L8/AAAAP3QDAAAAAAAAAfkAAAAYAAAANdT7F/Z46D+Q53me53m+PwAAAD90AwAAAAAAAAH6AAAAGAAAACEDbkelieg/kOd5nud5vj8AAAA/dAMAAAAAAAAB+wAAABgAAAD7YFKmA6voP5DneZ7neb4/AAAAP3QDAAAAAAAAAfwAAAAYAAAA54/E1bK76D+Q53me53m+PwAAAD90AwAAAAAAAAH9AAAAGAAAANW+NgVizOg/8NHJRycfvT8AAAA/dAMAAAAAAAAB/gAAABgAAACtHBtkwO3oP/DRyUcnH70/AAAAP4MDAAAAAAAAAf8AAAAYAAAAh3r/wh4P6T9AvBnxZsS7PwAAAD+DAwAAAAAAAAEAAQAAGAAAAGHY4yF9MOk/QLwZ8WbEuz8AAAA/gwMAAAAAAAABAQEAABgAAAAlZTqwimLpP0C8GfFmxLs/AAAAP4MDAAAAAAAAAQIBAAAYAAAAE5Ss3zlz6T9AvBnxZsS7PwAAAD+DAwAAAAAAAAEDAQAAGAAAANkgA25Hpek/oKZpmqZpuj8AAAA/kwMAAAAAAAABBAEAABgAAACzfufMpcbpP6CmaZqmabo/AAAAP5MDAAAAAAAAAQUBAAAYAAAAjdzLKwTo6T/wkLlD5g65PwAAAD+TAwAAAAAAAAEGAQAAGAAAAFNpIroRGuo/8JC5Q+YOuT8AAAA/kwMAAAAAAAABBwEAABgAAAArxwYZcDvqP/CQuUPmDrk/AAAAP5MDAAAAAAAAAQgBAAAYAAAA3YLP1ix+6j/wkLlD5g65PwAAAD+TAwAAAAAAAAEJAQAAGAAAAKUPJmU6sOo/8JC5Q+YOuT8AAAA/owMAAAAAAAABCgEAABgAAAB9bQrEmNHqP/CQuUPmDrk/AAAAP6MDAAAAAAAAAQsBAAAYAAAARfpgUqYD6z/wkLlD5g65PwAAAD+jAwAAAAAAAAEMAQAAGAAAAB1YRbEEJes/8JC5Q+YOuT8AAAA/owMAAAAAAAABDQEAABgAAAD3tSkQY0brP/CQuUPmDrk/AAAAP6MDAAAAAAAAAQ4BAAAYAAAAl6Bk/c6Z6z/wkLlD5g65PwAAAD+yAwAAAAAAAAEPAQAAGAAAAFstu4vcy+s/8JC5Q+YOuT8AAAA/sgMAAAAAAAABEAEAABgAAAAjuhEa6v3rP/CQuUPmDrk/AAAAP7IDAAAAAAAAAREBAAAYAAAA+xf2eEgf7D/wkLlD5g65PwAAAD+yAwAAAAAAAAESAQAAGAAAAOdGaKj3L+w/8JC5Q+YOuT8AAAA/sgMAAAAAAAABEwEAABgAAACv0742BWLsP/CQuUPmDrk/AAAAP8IDAAAAAAAAARQBAAAYAAAAdWAVxRKU7D/wkLlD5g65PwAAAD/CAwAAAAAAAAEVAQAAGAAAAE+++SNxtew/8JC5Q+YOuT8AAAA/wgMAAAAAAAABFgEAABgAAAA77WtTIMbsP/CQuUPmDrk/AAAAP8IDAAAAAAAAARcBAAAYAAAAJxzegs/W7D/wkLlD5g65PwAAAD/CAwAAAAAAAAEYAQAAGAAAAAF6wuEt+Ow/8JC5Q+YOuT8AAAA/0QMAAAAAAAABGQEAABgAAADtqDQR3QjtP/CQuUPmDrk/AAAAP9EDAAAAAAAAARoBAAAYAAAA29emQIwZ7T/wkLlD5g65PwAAAD/RAwAAAAAAAAEbAQAAGAAAAMcGGXA7Ku0/8JC5Q+YOuT8AAAA/0QMAAAAAAAABHAEAABgAAAC1NYuf6jrtP/CQuUPmDrk/AAAAP+EDAAAAAAAAAR0BAAAYAAAAoWT9zplL7T/wkLlD5g65PwAAAD/xAwAAAAAAAAEeAQAAGAAAAKFk/c6ZS+0/QHsJ7SW0tz8AAAA/8QMAAAAAAAABHwEAABgAAACNk2/+SFztP0B7Ce0ltLc/AAAAP/EDAAAAAAAAASABAAAYAAAAecLhLfhs7T9AewntJbS3PwAAAD8ABAAAAAAAAAEhAQAAGAAAAHnC4S34bO0/kGVZlmVZtj8AAAA/AAQAAAAAAAABIgEAABgAAABn8VNdp33tP5BlWZZlWbY/AAAAPxAEAAAAAAAAASMBAAAYAAAAVSDGjFaO7T+QZVmWZVm2PwAAAD8QBAAAAAAAAAEkAQAAGAAAAEFPOLwFn+0/kGVZlmVZtj8AAAA/IAQAAAAAAAABJQEAABgAAAAtfqrrtK/tP5BlWZZlWbY/AAAAPyAEAAAAAAAAASYBAAAYAAAAGa0cG2TA7T+QZVmWZVm2PwAAAD8gBAAAAAAAAAEnAQAAGAAAAAXcjkoT0e0/kGVZlmVZtj8AAAA/IAQAAAAAAAABKAEAABgAAADzCgF6wuHtP/BPqT+l/rQ/AAAAPyAEAAAAAAAAASkBAAAYAAAA4TlzqXHy7T/wT6k/pf60PwAAAD8vBAAAAAAAAAEqAQAAGAAAAM1o5dggA+4/8E+pP6X+tD8AAAA/LwQAAAAAAAABKwEAABgAAAC5l1cI0BPuP0A6+ejko7M/AAAAPy8EAAAAAAAAASwBAAAYAAAApcbJN38k7j9AOvno5KOzPwAAAD8vBAAAAAAAAAEtAQAAGAAAAJP1O2cuNe4/QDr56OSjsz8AAAA/PwQAAAAAAAABLgEAABgAAACT9TtnLjXuP5AkSZIkSbI/AAAAPz8EAAAAAAAAAS8BAAAYAAAAfySult1F7j+QJEmSJEmyPwAAAD8/BAAAAAAAAAEwAQAAGAAAAG1TIMaMVu4/4A6ZO2TusD8AAAA/TgQAAAAAAAABMQEAABgAAABZgpL1O2fuP+AOmTtk7rA/AAAAP14EAAAAAAAAATIBAAAYAAAARbEEJet37j/gDpk7ZO6wPwAAAD9eBAAAAAAAAAEzAQAAGAAAADPgdlSaiO4/4A6ZO2TusD8AAAA/bgQAAAAAAAABNAEAABgAAAAz4HZUmojuP4Dy0clHJ68/AAAAP24EAAAAAAAAATUBAAAYAAAAHw/pg0mZ7j+A8tHJRyevPwAAAD99BAAAAAAAAAE2AQAAGAAAAAs+W7P4qe4/gPLRyUcnrz8AAAA/fQQAAAAAAAABNwEAABgAAAD3bM3ip7ruP4Dy0clHJ68/AAAAP30EAAAAAAAAATgBAAAYAAAA92zN4qe67j8gx3Ecx3GsPwAAAD+NBAAAAAAAAAE5AQAAGAAAAOWbPxJXy+4/IMdxHMdxrD8AAAA/vAQAAAAAAAABOgEAABgAAADTyrFBBtzuPyDHcRzHcaw/AAAAP8sEAAAAAAAAATsBAAAYAAAAv/kjcbXs7j8gx3Ecx3GsPwAAAD/LBAAAAAAAAAE8AQAAGAAAAKsolqBk/e4/IMdxHMdxrD8AAAA/ywQAAAAAAAABPQEAABgAAACXVwjQEw7vP8CbEW9GvKk/AAAAP8sEAAAAAAAAAT4BAAAYAAAAg4Z6/8Ie7z/AmxFvRrypPwAAAD/bBAAAAAAAAAE/AQAAGAAAAHO17C5yL+8/wJsRb0a8qT8AAAA/2wQAAAAAAAABQAEAABgAAABf5F5eIUDvP2BwscHFBqc/AAAAP9sEAAAAAAAAAUEBAAAYAAAASxPRjdBQ7z9gcLHBxQanPwAAAD/bBAAAAAAAAAFCAQAAGAAAADdCQ71/Ye8/YHCxwcUGpz8AAAA/6wQAAAAAAAABQwEAABgAAAAjcbXsLnLvP2BwscHFBqc/AAAAP+sEAAAAAAAAAUQBAAAYAAAAEaAnHN6C7z9gcLHBxQanPwAAAD/rBAAAAAAAAAFFAQAAGAAAAP3OmUuNk+8/YHCxwcUGpz8AAAA/+gQAAAAAAAABRgEAABgAAADr/Qt7PKTvP2BwscHFBqc/AAAAP/oEAAAAAAAAAUcBAAAYAAAA1yx+quu07z9gcLHBxQanPwAAAD8aBQAAAAAAAAFIAQAAGAAAANcsfqrrtO8/AEVRFEVRpD8AAAA/KQUAAAAAAAABSQEAABgAAADDW/DZmsXvPwBFURRFUaQ/AAAAPykFAAAAAAAAAUoBAAAYAAAAsYpiCUrW7z8ARVEURVGkPwAAAD85BQAAAAAAAAFLAQAAGAAAAJ251Dj55u8/AEVRFEVRpD8AAAA/dwUAAAAAAAABTAEAABgAAABAY0YrxwZpP1grYK2AteI/AAAAPwAAAAAAAAAAAU0BAAAYAAAA4Ke6TvvadD9YK2CtgLXiPwAAAD8fAAAAAAAAAAFOAQAAGAAAAEAe0geTMn0/WCtgrYC14j8AAAA/HwAAAAAAAAABTwEAABgAAABQynRgFcWCP1grYK2AteI/AAAAPy8AAAAAAAAAAVABAAAYAAAAcIUAPeHwhj9YK2CtgLXiPwAAAD+CAAAAAAAAAAFRAQAAGAAAALBAjBmtHIs/WCtgrYC14j8AAAA/ggAAAAAAAAABUgEAABgAAADQ+xf2eEiPP1grYK2AteI/AAAAP5IAAAAAAAAAAVMBAAAYAAAA0PsX9nhIjz+kKIqiKIriPwAAAD+hAAAAAAAAAAFUAQAAGAAAAIjbUWkiupE/pCiKoiiK4j8AAAA/0AAAAAAAAAABVQEAABgAAAAYuZdXCNCTP6QoiqIoiuI/AAAAP9AAAAAAAAAAAVYBAAAYAAAAqJbdRe7llT+kKIqiKIriPwAAAD/QAAAAAAAAAAFXAQAAGAAAAEh0IzTU+5c/pCiKoiiK4j8AAAA/0AAAAAAAAAABWAEAABgAAADYUWkiuhGaP6QoiqIoiuI/AAAAP9AAAAAAAAAAAVkBAAAYAAAACA31/oU9nj+kKIqiKIriPwAAAD/QAAAAAAAAAAFaAQAAGAAAABxkwO2oNKE/pCiKoiiK4j8AAAA/0AAAAAAAAAABWwEAABgAAACsQQbcjkqjP+wltJfQXuI/AAAAP+AAAAAAAAAAAVwBAAAYAAAATB9MynRgpT/sJbSX0F7iPwAAAD/gAAAAAAAAAAFdAQAAGAAAAKzrtK9Ngag/7CW0l9Be4j8AAAA/4AAAAAAAAAABXgEAABgAAADUpkCMGa2sP+wltJfQXuI/AAAAP+AAAAAAAAAAAV8BAAAYAAAABjFmtHJssD/sJbSX0F7iPwAAAD/gAAAAAAAAAAFgAQAAGAAAADKXGiff/LE/OCPejHgz4j8AAAA/4AAAAAAAAAABYQEAABgAAAAy7PGQPpi0Pzgj3ox4M+I/AAAAP+AAAAAAAAAAAWIBAAAYAAAAxsk3fySutj+AIAiCIAjiPwAAAD/vAAAAAAAAAAFjAQAAGAAAAFqnfW0KxLg/yB0yd8jc4T8AAAA/7wAAAAAAAAABZAEAABgAAAD2hMNb8Nm6P8gdMnfI3OE/AAAAP+8AAAAAAAAAAWUBAAAYAAAAdxe5l1cIwD8YG1xscLHhPwAAAD/vAAAAAAAAAAFmAQAAGAAAAI9KE9GN0MA/GBtcbHCx4T8AAAA/7wAAAAAAAAABZwEAABgAAADBsMdD+mDCPxgbXGxwseE/AAAAP+8AAAAAAAAAAWgBAAAYAAAAi5/qOu1rwz9gGIZhGIbhPwAAAD/vAAAAAAAAAAFpAQAAGAAAAFeODTLgdsQ/rBWwVsBa4T8AAAA//wAAAAAAAAABagEAABgAAAAhfTAp04HFP6wVsFbAWuE/AAAAP/8AAAAAAAAAAWsBAAAYAAAAU+Pkmz8Sxz/0EtpLaC/hPwAAAD//AAAAAAAAAAFsAQAAGAAAAB3SB5MyHcg/9BLaS2gv4T8AAAA//wAAAAAAAAABbQEAABgAAABnaxY/1XXKP0AQBEEQBOE/AAAAP/8AAAAAAAAAAW4BAAAYAAAANVo5NsiAyz+MDS42uNjgPwAAAD//AAAAAAAAAAFvAQAAGAAAAEuNk2/+SMw/jA0uNrjY4D8AAAA//wAAAAAAAAABcAEAABgAAAAXfLZm8VPNP4wNLja42OA/AAAAP/8AAAAAAAAAAXEBAAAYAAAAMa8QoCcczj+MDS42uNjgPwAAAD8PAQAAAAAAAAFyAQAAGAAAAF8VxRKUrM8/jA0uNrjY4D8AAAA/DwEAAAAAAAABcwEAABgAAAA8pA8mZTrQP4wNLja42OA/AAAAPw8BAAAAAAAAAXQBAAAYAAAA8F/Y4yF90D+MDS42uNjgPwAAAD8PAQAAAAAAAAF1AQAAGAAAAHx5hQA94dA/jA0uNrjY4D8AAAA/DwEAAAAAAAABdgEAABgAAAAwNU6++SPRP4wNLja42OA/AAAAPx4BAAAAAAAAAXcBAAAYAAAAbgrEmNHK0T+MDS42uNjgPwAAAD8eAQAAAAAAAAF4AQAAGAAAACDGjFaODdI/jA0uNrjY4D8AAAA/HgEAAAAAAAABeQEAABgAAADUgVUUS1DSP4wNLja42OA/AAAAPx4BAAAAAAAAAXoBAAAYAAAAhj0e0geT0j+MDS42uNjgPwAAAD8eAQAAAAAAAAF7AQAAGAAAADj55o/E1dI/jA0uNrjY4D8AAAA/HgEAAAAAAAABfAEAABgAAAAUV8vuIvfSP0AQBEEQBOE/AAAAPx4BAAAAAAAAAX0BAAAYAAAAoHB4Cz5b0z9AEARBEAThPwAAAD8eAQAAAAAAAAF+AQAAGAAAAFIsQcn6ndM/QBAEQRAE4T8AAAA/LgEAAAAAAAABfwEAABgAAADeRe7lFQLUP0AQBEEQBOE/AAAAPy4BAAAAAAAAAYABAAAYAAAAtqPSRHQj1D/0EtpLaC/hPwAAAD8uAQAAAAAAAAGBAQAAGAAAAGpfmwIxZtQ/9BLaS2gv4T8AAAA/LgEAAAAAAAABggEAABgAAAAeG2TA7ajUP/QS2ktoL+E/AAAAPy4BAAAAAAAAAYMBAAAYAAAA9nhIH0zK1D/0EtpLaC/hPwAAAD89AQAAAAAAAAGEAQAAGAAAAFzw2ZrFT9U/9BLaS2gv4T8AAAA/PQEAAAAAAAABhQEAABgAAAA2Tr75I3HVP/QS2ktoL+E/AAAAPz0BAAAAAAAAAYYBAAAYAAAAwmdrFj/V1T/0EtpLaC/hPwAAAD89AQAAAAAAAAGHAQAAGAAAAHQjNNT7F9Y/9BLaS2gv4T8AAAA/PQEAAAAAAAABiAEAABgAAAAAPeHwFnzWP/QS2ktoL+E/AAAAPz0BAAAAAAAAAYkBAAAYAAAAjlaODTLg1j/0EtpLaC/hPwAAAD89AQAAAAAAAAGKAQAAGAAAAEASV8vuItc/9BLaS2gv4T8AAAA/TQEAAAAAAAABiwEAABgAAADOKwToCYfXP/QS2ktoL+E/AAAAP00BAAAAAAAAAYwBAAAYAAAAfufMpcbJ1z/0EtpLaC/hPwAAAD9NAQAAAAAAAAGNAQAAGAAAAL68QoCecNg/9BLaS2gv4T8AAAA/TQEAAAAAAAABjgEAABgAAABM1u+cudTYP/QS2ktoL+E/AAAAP00BAAAAAAAAAY8BAAAYAAAA/JG4WnYX2T/0EtpLaC/hPwAAAD9NAQAAAAAAAAGQAQAAGAAAAIqrZXeRe9k/QBAEQRAE4T8AAAA/TQEAAAAAAAABkQEAABgAAAA8Zy41Tr7ZP0AQBEEQBOE/AAAAP10BAAAAAAAAAZIBAAAYAAAAyoDbUWki2j9AEARBEAThPwAAAD9dAQAAAAAAAAGTAQAAGAAAALoRGur9C9s/jA0uNrjY4D8AAAA/XQEAAAAAAAABlAEAABgAAABuzeKnuk7bP4wNLja42OA/AAAAP10BAAAAAAAAAZUBAAAYAAAAIImrZXeR2z/UClgrYK3gPwAAAD9dAQAAAAAAAAGWAQAAGAAAANREdCM01Ns/1ApYK2Ct4D8AAAA/XQEAAAAAAAABlwEAABgAAACGAD3h8BbcP9QKWCtgreA/AAAAP2wBAAAAAAAAAZgBAAAYAAAAEhrq/Qt73D8gCIIgCILgPwAAAD9sAQAAAAAAAAGZAQAAGAAAAJ4zlxon39w/IAiCIAiC4D8AAAA/bAEAAAAAAAABmgEAABgAAABS71/Y4yHdPyAIgiAIguA/AAAAP2wBAAAAAAAAAZsBAAAYAAAAtmbxU12n3T8gCIIgCILgPwAAAD9sAQAAAAAAAAGcAQAAGAAAAJDE1bK7yN0/IAiCIAiC4D8AAAA/bAEAAAAAAAABnQEAABgAAABEgJ5weAvePyAIgiAIguA/AAAAP3wBAAAAAAAAAZ4BAAAYAAAAHN6Cz9Ys3j8gCIIgCILgPwAAAD98AQAAAAAAAAGfAQAAGAAAANCZS42Tb94/IAiCIAiC4D8AAAA/fAEAAAAAAAABoAEAABgAAACEVRRLULLePyAIgiAIguA/AAAAP3wBAAAAAAAAAaEBAAAYAAAANBHdCA313j8gCIIgCILgPwAAAD98AQAAAAAAAAGiAQAAGAAAAOjMpcbJN98/IAiCIAiC4D8AAAA/fAEAAAAAAAABowEAABgAAADCKoolKFnfPyAIgiAIguA/AAAAP4wBAAAAAAAAAaQBAAAYAAAAmohuhIZ63z9sBawVsFbgPwAAAD+MAQAAAAAAAAGlAQAAGAAAAHTmUuPkm98/bAWsFbBW4D8AAAA/jAEAAAAAAAABpgEAABgAAABORDdCQ73fP2wFrBWwVuA/AAAAP4wBAAAAAAAAAacBAAAYAAAAJqIboaHe3z9sBawVsFbgPwAAAD+MAQAAAAAAAAGoAQAAGAAAAAEAAAAAAOA/bAWsFbBW4D8AAAA/mwEAAAAAAAABqQEAABgAAADZXeReXiHgP2wFrBWwVuA/AAAAP5sBAAAAAAAAAaoBAAAYAAAAx4xWjg0y4D9sBawVsFbgPwAAAD+bAQAAAAAAAAGrAQAAGAAAALO7yL28QuA/bAWsFbBW4D8AAAA/mwEAAAAAAAABrAEAABgAAACf6jrta1PgP2wFrBWwVuA/AAAAP5sBAAAAAAAAAa0BAAAYAAAAjRmtHBtk4D9sBawVsFbgPwAAAD+bAQAAAAAAAAGuAQAAGAAAAHlIH0zKdOA/tALWClgr4D8AAAA/qwEAAAAAAAABrwEAABgAAABmd5F7eYXgP7QC1gpYK+A/AAAAP6sBAAAAAAAAAbABAAAYAAAAU6YDqyiW4D8AAAAAAADgPwAAAD+rAQAAAAAAAAGxAQAAGAAAAEDVddrXpuA/AAAAAAAA4D8AAAA/qwEAAAAAAAABsgEAABgAAAAsBOgJh7fgP5D6U+pPqd8/AAAAP6sBAAAAAAAAAbMBAAAYAAAAGDNaOTbI4D+Q+lPqT6nfPwAAAD+rAQAAAAAAAAG0AQAAGAAAAAZizGjl2OA/MPWn1J9S3z8AAAA/ugEAAAAAAAABtQEAABgAAADykD6YlOngPzD1p9SfUt8/AAAAP7oBAAAAAAAAAbYBAAAYAAAA8pA+mJTp4D/A7/u+7/vePwAAAD+6AQAAAAAAAAG3AQAAGAAAALgdlSaiG+E/UOpPqT+l3j8AAAA/ugEAAAAAAAABuAEAABgAAAClTAdWUSzhP+jko5OPTt4/AAAAP7oBAAAAAAAAAbkBAAAYAAAAknt5hQA94T943/d93/fdPwAAAD+6AQAAAAAAAAG6AQAAGAAAAH6q67SvTeE/eN/3fd/33T8AAAA/ygEAAAAAAAABuwEAABgAAABYCNATDm/hPxDaS2gvod0/AAAAP8oBAAAAAAAAAbwBAAAYAAAARTdCQ71/4T8Q2ktoL6HdPwAAAD/KAQAAAAAAAAG9AQAAGAAAADFmtHJskOE/OM/zPM/z3D8AAAA/ygEAAAAAAAABvgEAABgAAAAdlSaiG6HhPzjP8zzP89w/AAAAP8oBAAAAAAAAAb8BAAAYAAAAC8SY0cqx4T/QyUcnH53cPwAAAD/KAQAAAAAAAAHAAQAAGAAAAPfyCgF6wuE/0MlHJx+d3D8AAAA/2gEAAAAAAAABwQEAABgAAADkIX0wKdPhP2jEmxFvRtw/AAAAP9oBAAAAAAAAAcIBAAAYAAAA5CF9MCnT4T/4vu/7vu/bPwAAAD/aAQAAAAAAAAHDAQAAGAAAANFQ71/Y4+E/+L7v+77v2z8AAAA/6QEAAAAAAAABxAEAABgAAAC9f2GPh/ThP/i+7/u+79s/AAAAP/kBAAAAAAAAAcUBAAAYAAAAqq7TvjYF4j/4vu/7vu/bPwAAAD/5AQAAAAAAAAHGAQAAGAAAAKqu0742BeI/kLlD5g6Z2z8AAAA/CQIAAAAAAAABxwEAABgAAACX3UXu5RXiP5C5Q+YOmds/AAAAPwkCAAAAAAAAAcgBAAAYAAAAl91F7uUV4j8gtJfQXkLbPwAAAD8JAgAAAAAAAAHJAQAAGAAAAIQMuB2VJuI/ILSX0F5C2z8AAAA/GAIAAAAAAAABygEAABgAAABdapx880fiPyC0l9BeQts/AAAAPxgCAAAAAAAAAcsBAAAYAAAAXWqcfPNH4j/Aruu6ruvaPwAAAD8YAgAAAAAAAAHMAQAAGAAAAEqZDqyiWOI/wK7ruq7r2j8AAAA/GAIAAAAAAAABzQEAABgAAAAk9/IKAXriP+Cjk49OPto/AAAAPxgCAAAAAAAAAc4BAAAYAAAAECZlOrCK4j/go5OPTj7aPwAAAD8oAgAAAAAAAAHPAQAAGAAAAOmDSZkOrOI/EJk7ZO6Q2T8AAAA/KAIAAAAAAAAB0AEAABgAAADWsrvIvbziPxCZO2TukNk/AAAAPygCAAAAAAAAAdEBAAAYAAAA1rK7yL284j+ok49OPjrZPwAAAD8oAgAAAAAAAAHSAQAAGAAAAMPhLfhszeI/qJOPTj462T8AAAA/NwIAAAAAAAAB0wEAABgAAADD4S34bM3iPziO4ziO49g/AAAAPzcCAAAAAAAAAdQBAAAYAAAArxCgJxze4j84juM4juPYPwAAAD83AgAAAAAAAAHVAQAAGAAAAJw/ElfL7uI/OI7jOI7j2D8AAAA/NwIAAAAAAAAB1gEAABgAAACcPxJXy+7iP8iINyPejNg/AAAAPzcCAAAAAAAAAdcBAAAYAAAAiW6Ehnr/4j/IiDcj3ozYPwAAAD9HAgAAAAAAAAHYAQAAGAAAAIluhIZ6/+I/aIOLDS422D8AAAA/RwIAAAAAAAAB2QEAABgAAAB1nfa1KRDjP2iDiw0uNtg/AAAAP0cCAAAAAAAAAdoBAAAYAAAAY8xo5dgg4z9og4sNLjbYPwAAAD9XAgAAAAAAAAHbAQAAGAAAAGPMaOXYIOM/+H3f933f1z8AAAA/VwIAAAAAAAAB3AEAABgAAABP+9oUiDHjP/h93/d939c/AAAAP1oCAAAAAAAAAd0BAAAYAAAAOypNRDdC4z/4fd/3fd/XPwAAAD9pAgAAAAAAAAHeAQAAGAAAAClZv3PmUuM/iHgz4s2I1z8AAAA/eQIAAAAAAAAB3wEAABgAAAAViDGjlWPjP4h4M+LNiNc/AAAAP4kCAAAAAAAAAeABAAAYAAAAArej0kR04z+IeDPizYjXPwAAAD/mAgAAAAAAAAHhAQAAGAAAAO7lFQL0hOM/iHgz4s2I1z8AAAA/5gIAAAAAAAAB4gEAABgAAADu5RUC9ITjP/h93/d939c/AAAAP+YCAAAAAAAAAeMBAAAYAAAA2xSIMaOV4z/4fd/3fd/XPwAAAD/mAgAAAAAAAAHkAQAAGAAAANsUiDGjleM/yIg3I96M2D8AAAA/9gIAAAAAAAAB5QEAABgAAADIQ/pgUqbjPziO4ziO49g/AAAAP/YCAAAAAAAAAeYBAAAYAAAAyEP6YFKm4z+ok49OPjrZPwAAAD/2AgAAAAAAAAHnAQAAGAAAALRybJABt+M/eJ7neZ7n2T8AAAA/9gIAAAAAAAAB6AEAABgAAAC0cmyQAbfjP+Cjk49OPto/AAAAP/YCAAAAAAAAAekBAAAYAAAAjtBQ71/Y4z/Aruu6ruvaPwAAAD/2AgAAAAAAAAHqAQAAGAAAAI7QUO9f2OM/ILSX0F5C2z8AAAA/9gIAAAAAAAAB6wEAABgAAAB6/8IeD+njP5C5Q+YOmds/AAAAPwYDAAAAAAAAAewBAAAYAAAAVF2nfW0K5D/QyUcnH53cPwAAAD8GAwAAAAAAAAHtAQAAGAAAAEGMGa0cG+Q/qNSfUn9K3T8AAAA/BgMAAAAAAAAB7gEAABgAAAAHGXA7Kk3kP1DqT6k/pd4/AAAAPwYDAAAAAAAAAe8BAAAYAAAABxlwOypN5D/A7/u+7/vePwAAAD8GAwAAAAAAAAHwAQAAGAAAAOF2VJqIbuQ/AAAAAAAA4D8AAAA/FQMAAAAAAAAB8QEAABgAAADNpcbJN3/kP7QC1gpYK+A/AAAAPxUDAAAAAAAAAfIBAAAYAAAAudQ4+eaP5D9sBawVsFbgPwAAAD8VAwAAAAAAAAHzAQAAGAAAAJMyHVhFseQ/1ApYK2Ct4D8AAAA/FQMAAAAAAAAB9AEAABgAAACAYY+H9MHkP0AQBEEQBOE/AAAAPxUDAAAAAAAAAfUBAAAYAAAAbZABt6PS5D9AEARBEAThPwAAAD8VAwAAAAAAAAH2AQAAGAAAAFm/c+ZS4+Q/rBWwVsBa4T8AAAA/FQMAAAAAAAAB9wEAABgAAABG7uUVAvTkP6wVsFbAWuE/AAAAPyUDAAAAAAAAAfgBAAAYAAAARu7lFQL05D9gGIZhGIbhPwAAAD8lAwAAAAAAAAH5AQAAGAAAACBMynRgFeU/YBiGYRiG4T8AAAA/JQMAAAAAAAAB+gEAABgAAAAgTMp0YBXlPxgbXGxwseE/AAAAPyUDAAAAAAAAAfsBAAAYAAAADHs8pA8m5T/IHTJ3yNzhPwAAAD8lAwAAAAAAAAH8AQAAGAAAAObYIANuR+U/yB0yd8jc4T8AAAA/NAMAAAAAAAAB/QEAABgAAADm2CADbkflP4AgCIIgCOI/AAAAPzQDAAAAAAAAAf4BAAAYAAAA0geTMh1Y5T+AIAiCIAjiPwAAAD9EAwAAAAAAAAH/AQAAGAAAANIHkzIdWOU/OCPejHgz4j8AAAA/YwMAAAAAAAABAAIAABgAAADANgVizGjlPzgj3ox4M+I/AAAAP2MDAAAAAAAAAQECAAAYAAAAwDYFYsxo5T/sJbSX0F7iPwAAAD+iAwAAAAAAAAECAgAAGAAAAKxld5F7eeU/7CW0l9Be4j8AAAA/sQMAAAAAAAABAwIAABgAAACYlOnAKorlP6QoiqIoiuI/AAAAP7EDAAAAAAAAAQQCAAAYAAAAhcNb8Nma5T+kKIqiKIriPwAAAD/BAwAAAAAAAAEFAgAAGAAAAHLyzR+Jq+U/pCiKoiiK4j8AAAA/wQMAAAAAAAABBgIAABgAAABfIUBPOLzlP6QoiqIoiuI/AAAAP8EDAAAAAAAAAQcCAAAYAAAAS1CyfufM5T+kKIqiKIriPwAAAD/RAwAAAAAAAAEIAgAAGAAAADh/JK6W3eU/WCtgrYC14j8AAAA/0QMAAAAAAAABCQIAABgAAAAlrpbdRe7lP1grYK2AteI/AAAAP9EDAAAAAAAAAQoCAAAYAAAAEd0IDfX+5T9YK2CtgLXiPwAAAD/RAwAAAAAAAAELAgAAGAAAAP8LezykD+Y/WCtgrYC14j8AAAA/4AMAAAAAAAABDAIAABgAAADrOu1rUyDmP1grYK2AteI/AAAAP+ADAAAAAAAAAQ0CAAAYAAAA12lfmwIx5j9YK2CtgLXiPwAAAD/gAwAAAAAAAAEOAgAAGAAAAMWY0cqxQeY/WCtgrYC14j8AAAA/4AMAAAAAAAABDwIAABgAAACxx0P6YFLmP1grYK2AteI/AAAAP/ADAAAAAAAAARACAAAYAAAAnva1KRBj5j9YK2CtgLXiPwAAAD8ABAAAAAAAAAERAgAAGAAAAIolKFm/c+Y/WCtgrYC14j8AAAA/DwQAAAAAAAABEgIAABgAAAB3VJqIboTmP1grYK2AteI/AAAAPy4EAAAAAAAAARMCAAAYAAAAqJbdRe7llT/w+77v+77vPwAAAD8AAAAAAAAAAAEUAgAAGAAAAEh0IzTU+5c/8Pu+7/u+7z8AAAA/PgAAAAAAAAABFQIAABgAAABIdCM01PuXPzj56OSjk+8/AAAAPz4AAAAAAAAAARYCAAAYAAAA2FFpIroRmj84+ejko5PvPwAAAD9OAAAAAAAAAAEXAgAAGAAAAGgvrxCgJ5w/OPno5KOT7z8AAAA/fQAAAAAAAAABGAIAABgAAAAIDfX+hT2ePzj56OSjk+8/AAAAP30AAAAAAAAAARkCAAAYAAAAVHWd9rUpoD84+ejko5PvPwAAAD99AAAAAAAAAAEaAgAAGAAAABxkwO2oNKE/OPno5KOT7z8AAAA/fQAAAAAAAAABGwIAABgAAACsQQbcjkqjPzj56OSjk+8/AAAAP4wAAAAAAAAAARwCAAAYAAAAfDAp04FVpD84+ejko5PvPwAAAD+MAAAAAAAAAAEdAgAAGAAAABQOb8Fna6Y/OPno5KOT7z8AAAA/jAAAAAAAAAABHgIAABgAAACs67SvTYGoPzj56OSjk+8/AAAAP4wAAAAAAAAAAR8CAAAYAAAARMn6nTOXqj84+ejko5PvPwAAAD+MAAAAAAAAAAEgAgAAGAAAAKSVY4MMuK0/OPno5KOT7z8AAAA/jAAAAAAAAAABIQIAABgAAAAylxon3/yxP4D2EtpLaO8/AAAAP4wAAAAAAAAAASICAAAYAAAAMuzxkD6YtD+A9hLaS2jvPwAAAD+cAAAAAAAAAAEjAgAAGAAAAF5SpgOrKLY/0PM8z/M87z8AAAA/nAAAAAAAAAABJAIAABgAAAD6L+zxkD64P9DzPM/zPO8/AAAAP5wAAAAAAAAAASUCAAAYAAAAjg0y4HZUuj/Q8zzP8zzvPwAAAD+cAAAAAAAAAAEmAgAAGAAAAIpiCUrW77w/GPFmxJsR7z8AAAA/nAAAAAAAAAABJwIAABgAAACKt+CzNYu/PxjxZsSbEe8/AAAAP5wAAAAAAAAAASgCAAAYAAAAWzk2yIDbwT9k7pC5Q+buPwAAAD+sAAAAAAAAAAEpAgAAGAAAACUoWb9z5sI/rOu6ruu67j8AAAA/rAAAAAAAAAABKgIAABgAAAAhfTAp04HFP6zruq7ruu4/AAAAP6wAAAAAAAAAASsCAAAYAAAAU+Pkmz8Sxz/46OSjk4/uPwAAAD+sAAAAAAAAAAEsAgAAGAAAAOnAKoolKMk/+Ojko5OP7j8AAAA/rAAAAAAAAAABLQIAABgAAABnaxY/1XXKP/jo5KOTj+4/AAAAP7sAAAAAAAAAAS4CAAAYAAAANVo5NsiAyz/46OSjk4/uPwAAAD+7AAAAAAAAAAEvAgAAGAAAAH3zR+Jq2c0/+Ojko5OP7j8AAAA/uwAAAAAAAAABMAIAABgAAABJ4mrZXeTOP/jo5KOTj+4/AAAAP7sAAAAAAAAAATECAAAYAAAAE9GN0FDvzz/46OSjk4/uPwAAAD+7AAAAAAAAAAEyAgAAGAAAABYC9ITDW9A/+Ojko5OP7j8AAAA/uwAAAAAAAAABMwIAABgAAAB8eYUAPeHQP/jo5KOTj+4/AAAAP7sAAAAAAAAAATQCAAAYAAAASGio9y/s0T/46OSjk4/uPwAAAD/LAAAAAAAAAAE1AgAAGAAAADj55o/E1dI/+Ojko5OP7j8AAAA/ywAAAAAAAAABNgIAABgAAADEEpSs3znTP/jo5KOTj+4/AAAAP8sAAAAAAAAAATcCAAAYAAAAUixByfqd0z/46OSjk4/uPwAAAD/LAAAAAAAAAAE4AgAAGAAAAN5F7uUVAtQ/rOu6ruu67j8AAAA/ywAAAAAAAAABOQIAABgAAABqX5sCMWbUP6zruq7ruu4/AAAAP8sAAAAAAAAAAToCAAAYAAAA9nhIH0zK1D9k7pC5Q+buPwAAAD/LAAAAAAAAAAE7AgAAGAAAAFzw2ZrFT9U/ZO6QuUPm7j8AAAA/2gAAAAAAAAABPAIAABgAAADoCYe34LPVP2TukLlD5u4/AAAAP9oAAAAAAAAAAT0CAAAYAAAAKN/8kbha1j8Y8WbEmxHvPwAAAD/aAAAAAAAAAAE+AgAAGAAAANqaxU91ndY/0PM8z/M87z8AAAA/2gAAAAAAAAABPwIAABgAAACOVo4NMuDWP9DzPM/zPO8/AAAAP9oAAAAAAAAAAUACAAAYAAAAQBJXy+4i1z+A9hLaS2jvPwAAAD/aAAAAAAAAAAFBAgAAGAAAAPLNH4mrZdc/gPYS2kto7z8AAAA/6gAAAAAAAAABQgIAABgAAACmiehGaKjXP4D2EtpLaO8/AAAAP+oAAAAAAAAAAUMCAAAYAAAAMqOVY4MM2D+A9hLaS2jvPwAAAD/qAAAAAAAAAAFEAgAAGAAAAAwBesLhLdg/gPYS2kto7z8AAAA/6gAAAAAAAAABRQIAABgAAADkXl4hQE/YPzj56OSjk+8/AAAAP+oAAAAAAAAAAUYCAAAYAAAAcHgLPluz2D84+ejko5PvPwAAAD/qAAAAAAAAAAFHAgAAGAAAAHB4Cz5bs9g/8Pu+7/u+7z8AAAA/+gAAAAAAAAABSAIAABgAAABM1u+cudTYP/D7vu/7vu8/AAAAP/oAAAAAAAAAAUkCAAAYAAAAJDTU+xf22D/w+77v+77vPwAAAD/6AAAAAAAAAAFKAgAAGAAAAPyRuFp2F9k/8Pu+7/u+7z8AAAA/+gAAAAAAAAABSwIAABgAAADY75y51DjZP/D7vu/7vu8/AAAAP/oAAAAAAAAAAUwCAAAYAAAAsE2BGDNa2T/w+77v+77vPwAAAD8JAQAAAAAAAAFNAgAAGAAAAIqrZXeRe9k/8Pu+7/u+7z8AAAA/CQEAAAAAAAABTgIAABgAAABkCUrW75zZP/D7vu/7vu8/AAAAPwkBAAAAAAAAAU8CAAAYAAAAPGcuNU6+2T/w+77v+77vPwAAAD8ZAQAAAAAAAAFQAgAAGAAAABbFEpSs39k/8Pu+7/u+7z8AAAA/KQEAAAAAAAABUQIAABgAAADuIvfyCgHaP/D7vu/7vu8/AAAAPykBAAAAAAAAAVICAAAYAAAAyoDbUWki2j/w+77v+77vPwAAAD8pAQAAAAAAAAFTAgAAGAAAAKLev7DHQ9o/8Pu+7/u+7z8AAAA/OAEAAAAAAAABVAIAABgAAAB6PKQPJmXaP/D7vu/7vu8/AAAAPzgBAAAAAAAAAVUCAAAYAAAAVpqIboSG2j/w+77v+77vPwAAAD84AQAAAAAAAAFWAgAAGAAAAC74bM3ip9o/8Pu+7/u+7z8AAAA/OAEAAAAAAAABVwIAABgAAAAIVlEsQcnaP/D7vu/7vu8/AAAAP0gBAAAAAAAAAVgCAAAYAAAAuhEa6v0L2z/w+77v+77vPwAAAD9IAQAAAAAAAAFZAgAAGAAAAG7N4qe6Tts/8Pu+7/u+7z8AAAA/SAEAAAAAAAABWgIAABgAAABIK8cGGXDbP/D7vu/7vu8/AAAAP0gBAAAAAAAAAVsCAAAYAAAA+OaPxNWy2z/w+77v+77vPwAAAD9IAQAAAAAAAAFcAgAAGAAAAIYAPeHwFtw/8Pu+7/u+7z8AAAA/VwEAAAAAAAABXQIAABgAAAA4vAWfrVncP/D7vu/7vu8/AAAAP1cBAAAAAAAAAV4CAAAYAAAA7HfOXGqc3D/w+77v+77vPwAAAD9XAQAAAAAAAAFfAgAAGAAAAMbVsrvIvdw/8Pu+7/u+7z8AAAA/VwEAAAAAAAABYAIAABgAAAB4kXt5hQDdP/D7vu/7vu8/AAAAP1cBAAAAAAAAAWECAAAYAAAAKk1EN0JD3T/w+77v+77vPwAAAD9XAQAAAAAAAAFiAgAAGAAAAAarKJagZN0/8Pu+7/u+7z8AAAA/ZwEAAAAAAAABYwIAABgAAADeCA31/oXdP/D7vu/7vu8/AAAAP2cBAAAAAAAAAWQCAAAYAAAAkMTVsrvI3T/w+77v+77vPwAAAD9nAQAAAAAAAAFlAgAAGAAAAGoiuhEa6t0/8Pu+7/u+7z8AAAA/ZwEAAAAAAAABZgIAABgAAAAc3oLP1izeP/D7vu/7vu8/AAAAP2cBAAAAAAAAAWcCAAAYAAAA0JlLjZNv3j/w+77v+77vPwAAAD93AQAAAAAAAAFoAgAAGAAAAKj3L+zxkN4/8Pu+7/u+7z8AAAA/dwEAAAAAAAABaQIAABgAAABcs/iprtPeP/D7vu/7vu8/AAAAP3cBAAAAAAAAAWoCAAAYAAAANBHdCA313j/w+77v+77vPwAAAD93AQAAAAAAAAFrAgAAGAAAABBvwWdrFt8/8Pu+7/u+7z8AAAA/dwEAAAAAAAABbAIAABgAAADozKXGyTffP/D7vu/7vu8/AAAAP3cBAAAAAAAAAW0CAAAYAAAAwiqKJShZ3z/w+77v+77vPwAAAD+GAQAAAAAAAAFuAgAAGAAAAJqIboSGet8/8Pu+7/u+7z8AAAA/hgEAAAAAAAABbwIAABgAAABORDdCQ73fP/D7vu/7vu8/AAAAP4YBAAAAAAAAAXACAAAYAAAAJqIboaHe3z/w+77v+77vPwAAAD+WAQAAAAAAAAFxAgAAGAAAAAEAAAAAAOA/8Pu+7/u+7z8AAAA/lgEAAAAAAAABcgIAABgAAADtLnIvrxDgP/D7vu/7vu8/AAAAP6YBAAAAAAAAAXMCAAAYAAAA2V3kXl4h4D/w+77v+77vPwAAAD+1AQAAAAAAAAF0AgAAGAAAAMeMVo4NMuA/8Pu+7/u+7z8AAAA/1AEAAAAAAAABdQIAABgAAACzu8i9vELgP/D7vu/7vu8/AAAAP+QBAAAAAAAAAXYCAAAYAAAAn+o67WtT4D/w+77v+77vPwAAAD/0AQAAAAAAAAF3AgAAGAAAAI0ZrRwbZOA/8Pu+7/u+7z8AAAA/9AEAAAAAAAABeAIAABgAAAB5SB9MynTgP/D7vu/7vu8/AAAAP/QBAAAAAAAAAXkCAAAYAAAAZneRe3mF4D/w+77v+77vPwAAAD8DAgAAAAAAAAF6AgAAGAAAAFOmA6soluA/8Pu+7/u+7z8AAAA/AwIAAAAAAAABewIAABgAAABTpgOrKJbgPzj56OSjk+8/AAAAPwMCAAAAAAAAAXwCAAAYAAAAQNV12tem4D84+ejko5PvPwAAAD8TAgAAAAAAAAF9AgAAGAAAAEDVddrXpuA/gPYS2kto7z8AAAA/EwIAAAAAAAABfgIAABgAAAAsBOgJh7fgP4D2EtpLaO8/AAAAPxMCAAAAAAAAAX8CAAAYAAAAGDNaOTbI4D+A9hLaS2jvPwAAAD8yAgAAAAAAAAGAAgAAGAAAAAZizGjl2OA/gPYS2kto7z8AAAA/QgIAAAAAAAABgQIAABgAAADykD6YlOngP4D2EtpLaO8/AAAAP1ECAAAAAAAAAYICAAAYAAAA8pA+mJTp4D/Q8zzP8zzvPwAAAD9RAgAAAAAAAAGDAgAAGAAAAN6/sMdD+uA/0PM8z/M87z8AAAA/dAIAAAAAAAABhAIAABgAAADM7iL38grhP9DzPM/zPO8/AAAAPyMJAAAAAAAACw==</ink>
</athena>
</file>

<file path=customXml/item3.xml><?xml version="1.0" encoding="utf-8"?>
<athena xmlns="http://schemas.microsoft.com/edu/athena" version="0.1.3885.0">
  <media streamable="true" recordStart="0" recordEnd="25869" recordLength="26029" audioOnly="true"/>
</athena>
</file>

<file path=customXml/itemProps1.xml><?xml version="1.0" encoding="utf-8"?>
<ds:datastoreItem xmlns:ds="http://schemas.openxmlformats.org/officeDocument/2006/customXml" ds:itemID="{60E8613D-147C-4BC7-BC03-B825B3410529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1F9ACE67-ADEA-4C6A-AAAC-CFBA9CE5F3B5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98B88966-03A3-4780-B39A-10D3D6054A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38061</TotalTime>
  <Words>11101</Words>
  <Application>Microsoft Office PowerPoint</Application>
  <PresentationFormat>On-screen Show (4:3)</PresentationFormat>
  <Paragraphs>1054</Paragraphs>
  <Slides>85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DejaVu Sans Mono</vt:lpstr>
      <vt:lpstr>隶书</vt:lpstr>
      <vt:lpstr>ＭＳ Ｐゴシック</vt:lpstr>
      <vt:lpstr>宋体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Qt部件与事件处理</vt:lpstr>
      <vt:lpstr>课程主要内容</vt:lpstr>
      <vt:lpstr>PowerPoint Presentation</vt:lpstr>
      <vt:lpstr>用户界面部件介绍</vt:lpstr>
      <vt:lpstr>部件中的部件</vt:lpstr>
      <vt:lpstr>部件的特点</vt:lpstr>
      <vt:lpstr>PowerPoint Presentation</vt:lpstr>
      <vt:lpstr>部件的布局管理</vt:lpstr>
      <vt:lpstr>弹性好在哪里？</vt:lpstr>
      <vt:lpstr>布局管理</vt:lpstr>
      <vt:lpstr>一个对话框例子</vt:lpstr>
      <vt:lpstr>对话框例子</vt:lpstr>
      <vt:lpstr>对话框例子</vt:lpstr>
      <vt:lpstr>对话框例子</vt:lpstr>
      <vt:lpstr>对话框例子</vt:lpstr>
      <vt:lpstr>PowerPoint Presentation</vt:lpstr>
      <vt:lpstr>通用部件</vt:lpstr>
      <vt:lpstr>通用部件―按钮</vt:lpstr>
      <vt:lpstr>通用部件―列表项部件</vt:lpstr>
      <vt:lpstr>通用部件―容器</vt:lpstr>
      <vt:lpstr>通用部件―输入部件</vt:lpstr>
      <vt:lpstr>通用部件―输入部件</vt:lpstr>
      <vt:lpstr>通用部件―输入部件</vt:lpstr>
      <vt:lpstr>通用部件―显示部件</vt:lpstr>
      <vt:lpstr>通用部件―属性</vt:lpstr>
      <vt:lpstr>QMessageBox</vt:lpstr>
      <vt:lpstr>QMessageBox</vt:lpstr>
      <vt:lpstr>QMessageBox</vt:lpstr>
      <vt:lpstr>QMessageBox</vt:lpstr>
      <vt:lpstr>PowerPoint Presentation</vt:lpstr>
      <vt:lpstr>尺寸策略</vt:lpstr>
      <vt:lpstr>尺寸的策略</vt:lpstr>
      <vt:lpstr>尺寸的策略</vt:lpstr>
      <vt:lpstr>如果?</vt:lpstr>
      <vt:lpstr>关于尺寸的更多内容</vt:lpstr>
      <vt:lpstr>PowerPoint Presentation</vt:lpstr>
      <vt:lpstr>Qt Designer</vt:lpstr>
      <vt:lpstr>设计器介绍</vt:lpstr>
      <vt:lpstr>设计器介绍</vt:lpstr>
      <vt:lpstr>使用代码</vt:lpstr>
      <vt:lpstr>使用代码</vt:lpstr>
      <vt:lpstr>使用设计器</vt:lpstr>
      <vt:lpstr>使用设计器</vt:lpstr>
      <vt:lpstr>使用设计器</vt:lpstr>
      <vt:lpstr>使用设计器</vt:lpstr>
      <vt:lpstr>使用设计器</vt:lpstr>
      <vt:lpstr>使用设计器</vt:lpstr>
      <vt:lpstr>使用设计器</vt:lpstr>
      <vt:lpstr>使用设计器</vt:lpstr>
      <vt:lpstr>使用设计器</vt:lpstr>
      <vt:lpstr>使用设计器</vt:lpstr>
      <vt:lpstr>PowerPoint Presentation</vt:lpstr>
      <vt:lpstr>顶层窗体</vt:lpstr>
      <vt:lpstr>使用QWidget作为窗体</vt:lpstr>
      <vt:lpstr>窗体属性</vt:lpstr>
      <vt:lpstr>使用QDialog</vt:lpstr>
      <vt:lpstr>程序接口</vt:lpstr>
      <vt:lpstr>实现</vt:lpstr>
      <vt:lpstr>使用Dialog</vt:lpstr>
      <vt:lpstr>使用QMainWindow</vt:lpstr>
      <vt:lpstr>PowerPoint Presentation</vt:lpstr>
      <vt:lpstr>QAction介绍</vt:lpstr>
      <vt:lpstr>QAction介绍</vt:lpstr>
      <vt:lpstr>QAction介绍</vt:lpstr>
      <vt:lpstr>添加Action</vt:lpstr>
      <vt:lpstr>可停靠部件</vt:lpstr>
      <vt:lpstr>可停靠部件</vt:lpstr>
      <vt:lpstr>PowerPoint Presentation</vt:lpstr>
      <vt:lpstr>Qt 图标</vt:lpstr>
      <vt:lpstr>图标资源</vt:lpstr>
      <vt:lpstr>PowerPoint Presentation</vt:lpstr>
      <vt:lpstr>Qt 事件机制</vt:lpstr>
      <vt:lpstr>Qt事件机制</vt:lpstr>
      <vt:lpstr>事件处理流程</vt:lpstr>
      <vt:lpstr>事件处理方式</vt:lpstr>
      <vt:lpstr>用QObject::event()处理事件</vt:lpstr>
      <vt:lpstr>重新实现event()（例子）</vt:lpstr>
      <vt:lpstr>特殊的事件处理器</vt:lpstr>
      <vt:lpstr>重新实现特殊的事件处理器（续）</vt:lpstr>
      <vt:lpstr>在QObject中安装事件过滤器</vt:lpstr>
      <vt:lpstr>在QObject中安装事件过滤器（实例）</vt:lpstr>
      <vt:lpstr>QTimer</vt:lpstr>
      <vt:lpstr>关闭窗口事件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shixia</dc:creator>
  <cp:lastModifiedBy>Hong Zhao</cp:lastModifiedBy>
  <cp:revision>284</cp:revision>
  <cp:lastPrinted>2019-08-23T00:33:01Z</cp:lastPrinted>
  <dcterms:created xsi:type="dcterms:W3CDTF">2015-06-05T08:41:07Z</dcterms:created>
  <dcterms:modified xsi:type="dcterms:W3CDTF">2021-07-29T13:57:30Z</dcterms:modified>
</cp:coreProperties>
</file>