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643" r:id="rId3"/>
    <p:sldId id="675" r:id="rId4"/>
    <p:sldId id="676" r:id="rId5"/>
    <p:sldId id="678" r:id="rId6"/>
    <p:sldId id="679" r:id="rId7"/>
    <p:sldId id="680" r:id="rId8"/>
    <p:sldId id="681" r:id="rId9"/>
    <p:sldId id="682" r:id="rId10"/>
    <p:sldId id="663" r:id="rId11"/>
    <p:sldId id="683" r:id="rId12"/>
    <p:sldId id="684" r:id="rId13"/>
    <p:sldId id="685" r:id="rId14"/>
    <p:sldId id="686" r:id="rId15"/>
    <p:sldId id="687" r:id="rId16"/>
    <p:sldId id="661" r:id="rId17"/>
    <p:sldId id="662" r:id="rId18"/>
    <p:sldId id="688" r:id="rId19"/>
    <p:sldId id="664" r:id="rId20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95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/>
    <p:restoredTop sz="94674"/>
  </p:normalViewPr>
  <p:slideViewPr>
    <p:cSldViewPr snapToGrid="0" snapToObjects="1" showGuides="1">
      <p:cViewPr varScale="1">
        <p:scale>
          <a:sx n="76" d="100"/>
          <a:sy n="76" d="100"/>
        </p:scale>
        <p:origin x="816" y="192"/>
      </p:cViewPr>
      <p:guideLst>
        <p:guide orient="horz" pos="3095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74148" y="2044700"/>
            <a:ext cx="16391967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74148" y="5270500"/>
            <a:ext cx="16391967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41F0C6-3FEF-491D-A3E3-81231924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146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78375" y="-673100"/>
            <a:ext cx="13853949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693385" y="6908800"/>
            <a:ext cx="13953493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74148" y="3251200"/>
            <a:ext cx="16391967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135651" y="1384300"/>
            <a:ext cx="10496871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74148" y="1016000"/>
            <a:ext cx="7857307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74148" y="4889500"/>
            <a:ext cx="7857307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7324436" y="2743201"/>
            <a:ext cx="1051979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74148" y="2730500"/>
            <a:ext cx="7857307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016031" y="762000"/>
            <a:ext cx="15291267" cy="8216900"/>
          </a:xfrm>
          <a:prstGeom prst="rect">
            <a:avLst/>
          </a:prstGeom>
        </p:spPr>
        <p:txBody>
          <a:bodyPr/>
          <a:lstStyle>
            <a:lvl1pPr marL="694301" indent="-694301">
              <a:lnSpc>
                <a:spcPct val="120000"/>
              </a:lnSpc>
              <a:spcBef>
                <a:spcPts val="6134"/>
              </a:spcBef>
              <a:defRPr sz="6134"/>
            </a:lvl1pPr>
            <a:lvl2pPr marL="1388603" indent="-694301">
              <a:lnSpc>
                <a:spcPct val="120000"/>
              </a:lnSpc>
              <a:spcBef>
                <a:spcPts val="6134"/>
              </a:spcBef>
              <a:defRPr sz="6134"/>
            </a:lvl2pPr>
            <a:lvl3pPr marL="2082904" indent="-694301">
              <a:lnSpc>
                <a:spcPct val="120000"/>
              </a:lnSpc>
              <a:spcBef>
                <a:spcPts val="6134"/>
              </a:spcBef>
              <a:defRPr sz="6134"/>
            </a:lvl3pPr>
            <a:lvl4pPr marL="2777206" indent="-694301">
              <a:lnSpc>
                <a:spcPct val="120000"/>
              </a:lnSpc>
              <a:spcBef>
                <a:spcPts val="6134"/>
              </a:spcBef>
              <a:defRPr sz="6134"/>
            </a:lvl4pPr>
            <a:lvl5pPr marL="3471507" indent="-694301">
              <a:lnSpc>
                <a:spcPct val="120000"/>
              </a:lnSpc>
              <a:spcBef>
                <a:spcPts val="6134"/>
              </a:spcBef>
              <a:defRPr sz="6134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8873338" y="4965701"/>
            <a:ext cx="773877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8890271" y="444501"/>
            <a:ext cx="773877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-1252786" y="482600"/>
            <a:ext cx="10660719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5689600"/>
            <a:ext cx="13953493" cy="67723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734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035573"/>
            <a:ext cx="13953493" cy="8823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3403704" y="1"/>
            <a:ext cx="23120352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74148" y="254000"/>
            <a:ext cx="16391967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016" y="9154677"/>
            <a:ext cx="479298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74148" y="2730500"/>
            <a:ext cx="16391967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transition spd="med"/>
  <p:hf hdr="0" ftr="0" dt="0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75762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51524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27286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03048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878811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454573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30335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06097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181859" marR="0" indent="-575762" algn="l" defTabSz="778972" rtl="0" latinLnBrk="0">
        <a:lnSpc>
          <a:spcPct val="100000"/>
        </a:lnSpc>
        <a:spcBef>
          <a:spcPts val="5067"/>
        </a:spcBef>
        <a:spcAft>
          <a:spcPts val="0"/>
        </a:spcAft>
        <a:buClrTx/>
        <a:buSzPct val="82000"/>
        <a:buFontTx/>
        <a:buChar char="•"/>
        <a:tabLst/>
        <a:defRPr sz="5067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304815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609630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914446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1219261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524076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828891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2133707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2438522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++程序设计与训练…"/>
          <p:cNvSpPr txBox="1">
            <a:spLocks noGrp="1"/>
          </p:cNvSpPr>
          <p:nvPr>
            <p:ph type="ctrTitle"/>
          </p:nvPr>
        </p:nvSpPr>
        <p:spPr>
          <a:xfrm>
            <a:off x="474147" y="3428999"/>
            <a:ext cx="16391967" cy="274156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b="1" dirty="0" err="1"/>
              <a:t>大作业它来了</a:t>
            </a:r>
            <a:r>
              <a:rPr lang="zh-CN" altLang="en-US" b="1" dirty="0"/>
              <a:t>，但我该怎么做？</a:t>
            </a:r>
            <a:endParaRPr b="1" dirty="0"/>
          </a:p>
        </p:txBody>
      </p:sp>
      <p:sp>
        <p:nvSpPr>
          <p:cNvPr id="128" name="范静涛…"/>
          <p:cNvSpPr txBox="1"/>
          <p:nvPr/>
        </p:nvSpPr>
        <p:spPr>
          <a:xfrm>
            <a:off x="4591021" y="6676289"/>
            <a:ext cx="8158220" cy="1983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500"/>
            </a:pPr>
            <a:r>
              <a:rPr sz="6000" dirty="0" err="1"/>
              <a:t>范静涛</a:t>
            </a:r>
            <a:endParaRPr sz="6000" dirty="0"/>
          </a:p>
          <a:p>
            <a:pPr>
              <a:defRPr sz="4500"/>
            </a:pPr>
            <a:r>
              <a:rPr sz="6000" dirty="0" err="1"/>
              <a:t>fanjingtao@tsinghua.edu.cn</a:t>
            </a:r>
            <a:endParaRPr sz="6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5F7D10-77BA-9D45-AA78-E9B2A136869F}"/>
              </a:ext>
            </a:extLst>
          </p:cNvPr>
          <p:cNvSpPr/>
          <p:nvPr/>
        </p:nvSpPr>
        <p:spPr>
          <a:xfrm>
            <a:off x="0" y="141482"/>
            <a:ext cx="13245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5A5F5E"/>
                </a:solidFill>
              </a:rPr>
              <a:t>2020~2021</a:t>
            </a:r>
            <a:r>
              <a:rPr lang="zh-CN" altLang="en-US" sz="4800" dirty="0">
                <a:solidFill>
                  <a:srgbClr val="5A5F5E"/>
                </a:solidFill>
              </a:rPr>
              <a:t>学年 夏季学期 面向对象程序设计训练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1062929" y="419623"/>
            <a:ext cx="7318246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业务流程类的是什么？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1062929" y="1418190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形象的说：没有界面（也没有黑框）的整个软件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79765-1547-6A4D-9A15-4250D49E3F35}"/>
              </a:ext>
            </a:extLst>
          </p:cNvPr>
          <p:cNvSpPr/>
          <p:nvPr/>
        </p:nvSpPr>
        <p:spPr>
          <a:xfrm>
            <a:off x="1063723" y="2517727"/>
            <a:ext cx="15214404" cy="5817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雷课堂业务流程类设计举例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 err="1"/>
              <a:t>TeacherProcess</a:t>
            </a:r>
            <a:r>
              <a:rPr lang="zh-CN" altLang="en-US" dirty="0"/>
              <a:t>类（教师流程类部分功能）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成员函数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构造、析构、拷贝构造、赋值运算符、开始上课、开始屏幕共享、停止屏幕共享、群发消息，显示收到的消息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数据成员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一个</a:t>
            </a:r>
            <a:r>
              <a:rPr lang="en-US" altLang="zh-CN" dirty="0"/>
              <a:t>Server</a:t>
            </a:r>
            <a:r>
              <a:rPr lang="zh-CN" altLang="en-US" dirty="0"/>
              <a:t>对象（包含多个</a:t>
            </a:r>
            <a:r>
              <a:rPr lang="en-US" altLang="zh-CN" dirty="0"/>
              <a:t>Connection</a:t>
            </a:r>
            <a:r>
              <a:rPr lang="zh-CN" altLang="en-US" dirty="0"/>
              <a:t>对象）、一个</a:t>
            </a:r>
            <a:r>
              <a:rPr lang="en-US" altLang="zh-CN" dirty="0"/>
              <a:t>Image</a:t>
            </a:r>
            <a:r>
              <a:rPr lang="zh-CN" altLang="en-US" dirty="0"/>
              <a:t>对象、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5480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344786" y="419623"/>
            <a:ext cx="8754537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业务流程类是有什么责任？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79765-1547-6A4D-9A15-4250D49E3F35}"/>
              </a:ext>
            </a:extLst>
          </p:cNvPr>
          <p:cNvSpPr/>
          <p:nvPr/>
        </p:nvSpPr>
        <p:spPr>
          <a:xfrm>
            <a:off x="1062929" y="1974802"/>
            <a:ext cx="15214404" cy="664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①</a:t>
            </a:r>
            <a:r>
              <a:rPr lang="zh-CN" altLang="en-US" b="1" dirty="0"/>
              <a:t>流程整合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开始上课：打开</a:t>
            </a:r>
            <a:r>
              <a:rPr lang="en-US" altLang="zh-CN" dirty="0"/>
              <a:t>Server</a:t>
            </a:r>
            <a:r>
              <a:rPr lang="zh-CN" altLang="en-US" dirty="0"/>
              <a:t>，清空界面文字聊天记录区；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开始屏幕共享：检查</a:t>
            </a:r>
            <a:r>
              <a:rPr lang="en-US" altLang="zh-CN" dirty="0"/>
              <a:t>Server</a:t>
            </a:r>
            <a:r>
              <a:rPr lang="zh-CN" altLang="en-US" dirty="0"/>
              <a:t>是否打开，持续抓图，要求</a:t>
            </a:r>
            <a:r>
              <a:rPr lang="en-US" altLang="zh-CN" dirty="0"/>
              <a:t>Server</a:t>
            </a:r>
            <a:r>
              <a:rPr lang="zh-CN" altLang="en-US" dirty="0"/>
              <a:t>发送给每个</a:t>
            </a:r>
            <a:r>
              <a:rPr lang="en-US" altLang="zh-CN" dirty="0"/>
              <a:t>Connection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停止屏幕共享：停止抓图，释放未发送的图像队列，要求</a:t>
            </a:r>
            <a:r>
              <a:rPr lang="en-US" altLang="zh-CN" dirty="0"/>
              <a:t>Server</a:t>
            </a:r>
            <a:r>
              <a:rPr lang="zh-CN" altLang="en-US" dirty="0"/>
              <a:t>发送给每个</a:t>
            </a:r>
            <a:r>
              <a:rPr lang="en-US" altLang="zh-CN" dirty="0"/>
              <a:t>Connection</a:t>
            </a:r>
            <a:r>
              <a:rPr lang="zh-CN" altLang="en-US" dirty="0"/>
              <a:t>已停止共享的通知。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群发消息：检查</a:t>
            </a:r>
            <a:r>
              <a:rPr lang="en-US" altLang="zh-CN" dirty="0"/>
              <a:t>Server</a:t>
            </a:r>
            <a:r>
              <a:rPr lang="zh-CN" altLang="en-US" dirty="0"/>
              <a:t>是否打开，从界面接收字符串，</a:t>
            </a:r>
            <a:r>
              <a:rPr lang="en-US" altLang="zh-CN" dirty="0" err="1"/>
              <a:t>Server.SendToAll</a:t>
            </a:r>
            <a:r>
              <a:rPr lang="en-US" altLang="zh-CN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zh-CN" altLang="en-US" dirty="0"/>
              <a:t>    显示收到的消息：检查</a:t>
            </a:r>
            <a:r>
              <a:rPr lang="en-US" altLang="zh-CN" dirty="0"/>
              <a:t>Server</a:t>
            </a:r>
            <a:r>
              <a:rPr lang="zh-CN" altLang="en-US" dirty="0"/>
              <a:t>是否有未读消息，有则刷新到界面上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83573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344786" y="419623"/>
            <a:ext cx="8754537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业务流程类是有什么责任？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79765-1547-6A4D-9A15-4250D49E3F35}"/>
              </a:ext>
            </a:extLst>
          </p:cNvPr>
          <p:cNvSpPr/>
          <p:nvPr/>
        </p:nvSpPr>
        <p:spPr>
          <a:xfrm>
            <a:off x="1062929" y="1974802"/>
            <a:ext cx="15214404" cy="747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②</a:t>
            </a:r>
            <a:r>
              <a:rPr lang="zh-CN" altLang="en-US" b="1" dirty="0"/>
              <a:t>数据类型转换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界面文本框输入的是</a:t>
            </a:r>
            <a:r>
              <a:rPr lang="en-US" altLang="zh-CN" dirty="0" err="1"/>
              <a:t>Qstring</a:t>
            </a:r>
            <a:r>
              <a:rPr lang="zh-CN" altLang="en-US" dirty="0"/>
              <a:t>，但存图文件名要</a:t>
            </a:r>
            <a:r>
              <a:rPr lang="en-US" altLang="zh-CN" dirty="0"/>
              <a:t>string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Server</a:t>
            </a:r>
            <a:r>
              <a:rPr lang="zh-CN" altLang="en-US" dirty="0"/>
              <a:t>消息是</a:t>
            </a:r>
            <a:r>
              <a:rPr lang="en-US" altLang="zh-CN" dirty="0"/>
              <a:t>String</a:t>
            </a:r>
            <a:r>
              <a:rPr lang="zh-CN" altLang="en-US" dirty="0"/>
              <a:t>的，界面聊天区文本框是</a:t>
            </a:r>
            <a:r>
              <a:rPr lang="en-US" altLang="zh-CN" dirty="0" err="1"/>
              <a:t>Tstringlist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③</a:t>
            </a:r>
            <a:r>
              <a:rPr lang="zh-CN" altLang="en-US" b="1" dirty="0"/>
              <a:t>与界面耦合，换来核心类与界面的完全解耦</a:t>
            </a:r>
            <a:endParaRPr lang="en-US" altLang="zh-CN" b="1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比如，我常用的开发环境</a:t>
            </a:r>
            <a:r>
              <a:rPr lang="en-US" altLang="zh-CN" dirty="0"/>
              <a:t>RAD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，界面上显示图像的控件类叫</a:t>
            </a:r>
            <a:r>
              <a:rPr lang="en-US" altLang="zh-CN" dirty="0" err="1"/>
              <a:t>Timage</a:t>
            </a:r>
            <a:r>
              <a:rPr lang="zh-CN" altLang="en-US" dirty="0"/>
              <a:t>；而</a:t>
            </a:r>
            <a:r>
              <a:rPr lang="en-US" altLang="zh-CN" dirty="0"/>
              <a:t>QT</a:t>
            </a:r>
            <a:r>
              <a:rPr lang="zh-CN" altLang="en-US" dirty="0"/>
              <a:t>可以用</a:t>
            </a:r>
            <a:r>
              <a:rPr lang="en-US" altLang="zh-CN" dirty="0" err="1"/>
              <a:t>Qlabel</a:t>
            </a:r>
            <a:r>
              <a:rPr lang="zh-CN" altLang="en-US" dirty="0"/>
              <a:t>类显示图像</a:t>
            </a:r>
            <a:r>
              <a:rPr lang="zh-CN" altLang="en-US" sz="2400" dirty="0"/>
              <a:t>（</a:t>
            </a:r>
            <a:r>
              <a:rPr lang="en-US" altLang="zh-CN" sz="2400" dirty="0"/>
              <a:t> https://</a:t>
            </a:r>
            <a:r>
              <a:rPr lang="en-US" altLang="zh-CN" sz="2400" dirty="0" err="1"/>
              <a:t>www.cnblogs.com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blfshiye</a:t>
            </a:r>
            <a:r>
              <a:rPr lang="en-US" altLang="zh-CN" sz="2400" dirty="0"/>
              <a:t>/p/5121917.html </a:t>
            </a:r>
            <a:r>
              <a:rPr lang="zh-CN" altLang="en-US" sz="2400" dirty="0"/>
              <a:t>）</a:t>
            </a:r>
            <a:r>
              <a:rPr lang="zh-CN" altLang="en-US" dirty="0"/>
              <a:t>，当我更换开发环境的时候，需要重新搭界面，改动业务流程类中部分与界面相关的类型和代码，而不会改动与界面无关的任何类的任何代码。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9307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657332" y="419623"/>
            <a:ext cx="1900096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/>
              <a:t>MVC</a:t>
            </a:r>
            <a:endParaRPr sz="5600" dirty="0">
              <a:solidFill>
                <a:srgbClr val="FF2F9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D5138-AE45-614C-82BF-55FB6C1E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63" y="3140672"/>
            <a:ext cx="5880936" cy="34722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89E5E4-115C-E34F-898A-2659E87C0D95}"/>
              </a:ext>
            </a:extLst>
          </p:cNvPr>
          <p:cNvSpPr txBox="1"/>
          <p:nvPr/>
        </p:nvSpPr>
        <p:spPr>
          <a:xfrm>
            <a:off x="4559186" y="5955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00D6B-AEF3-844F-83A7-4313A133F1EC}"/>
              </a:ext>
            </a:extLst>
          </p:cNvPr>
          <p:cNvSpPr txBox="1"/>
          <p:nvPr/>
        </p:nvSpPr>
        <p:spPr>
          <a:xfrm>
            <a:off x="7989496" y="247130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业务流程类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3EB3F5-F906-DE4A-95CB-491B18D6F71C}"/>
              </a:ext>
            </a:extLst>
          </p:cNvPr>
          <p:cNvSpPr txBox="1"/>
          <p:nvPr/>
        </p:nvSpPr>
        <p:spPr>
          <a:xfrm>
            <a:off x="11903913" y="590923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E79BC4-EF2C-6546-AE59-9D09F6B31F82}"/>
              </a:ext>
            </a:extLst>
          </p:cNvPr>
          <p:cNvSpPr txBox="1"/>
          <p:nvPr/>
        </p:nvSpPr>
        <p:spPr>
          <a:xfrm>
            <a:off x="938572" y="7015394"/>
            <a:ext cx="518090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专用类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仅仅服务于雷课堂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仅仅与界面相关的操作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跟功能实现尽可能没关系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F6288C-0C07-2944-BCBA-0607A9E35661}"/>
              </a:ext>
            </a:extLst>
          </p:cNvPr>
          <p:cNvSpPr txBox="1"/>
          <p:nvPr/>
        </p:nvSpPr>
        <p:spPr>
          <a:xfrm>
            <a:off x="9249575" y="7015393"/>
            <a:ext cx="748923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通用类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比如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Image</a:t>
            </a:r>
            <a:r>
              <a:rPr lang="zh-CN" altLang="en-US" dirty="0"/>
              <a:t>有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SaveToFile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函数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并不是因为雷课堂需要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而是因为图像从道理上就该可以存储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AD8B0A-DDFA-614E-8E16-CA3C203F4520}"/>
              </a:ext>
            </a:extLst>
          </p:cNvPr>
          <p:cNvSpPr txBox="1"/>
          <p:nvPr/>
        </p:nvSpPr>
        <p:spPr>
          <a:xfrm>
            <a:off x="3529024" y="642577"/>
            <a:ext cx="1025921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半通用类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界面输入输出显然与开发环境有关系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每个成员函数道理上都应该与雷课堂某个功能相关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1" name="从 面向过程 到 面向对象">
            <a:extLst>
              <a:ext uri="{FF2B5EF4-FFF2-40B4-BE49-F238E27FC236}">
                <a16:creationId xmlns:a16="http://schemas.microsoft.com/office/drawing/2014/main" id="{1BB2782C-574C-A145-A1C7-2C40426422C8}"/>
              </a:ext>
            </a:extLst>
          </p:cNvPr>
          <p:cNvSpPr/>
          <p:nvPr/>
        </p:nvSpPr>
        <p:spPr>
          <a:xfrm>
            <a:off x="9913552" y="419622"/>
            <a:ext cx="670592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/>
              <a:t>C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2" name="从 面向过程 到 面向对象">
            <a:extLst>
              <a:ext uri="{FF2B5EF4-FFF2-40B4-BE49-F238E27FC236}">
                <a16:creationId xmlns:a16="http://schemas.microsoft.com/office/drawing/2014/main" id="{A29B9EB6-22F9-7B42-A39F-A5D0918CB6A2}"/>
              </a:ext>
            </a:extLst>
          </p:cNvPr>
          <p:cNvSpPr/>
          <p:nvPr/>
        </p:nvSpPr>
        <p:spPr>
          <a:xfrm>
            <a:off x="13956849" y="6776879"/>
            <a:ext cx="824482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/>
              <a:t>M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3" name="从 面向过程 到 面向对象">
            <a:extLst>
              <a:ext uri="{FF2B5EF4-FFF2-40B4-BE49-F238E27FC236}">
                <a16:creationId xmlns:a16="http://schemas.microsoft.com/office/drawing/2014/main" id="{D422B040-BC88-9E49-9878-E87F976C3FB4}"/>
              </a:ext>
            </a:extLst>
          </p:cNvPr>
          <p:cNvSpPr/>
          <p:nvPr/>
        </p:nvSpPr>
        <p:spPr>
          <a:xfrm>
            <a:off x="4312976" y="6797713"/>
            <a:ext cx="6786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5600" dirty="0">
                <a:solidFill>
                  <a:srgbClr val="FF2F92"/>
                </a:solidFill>
              </a:rPr>
              <a:t>V</a:t>
            </a:r>
            <a:endParaRPr sz="56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285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1586280" y="1632019"/>
            <a:ext cx="674918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界面类，功能的呈现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1" name="从 面向过程 到 面向对象">
            <a:extLst>
              <a:ext uri="{FF2B5EF4-FFF2-40B4-BE49-F238E27FC236}">
                <a16:creationId xmlns:a16="http://schemas.microsoft.com/office/drawing/2014/main" id="{E2FDFE46-821A-A045-B593-2B501485E88D}"/>
              </a:ext>
            </a:extLst>
          </p:cNvPr>
          <p:cNvSpPr/>
          <p:nvPr/>
        </p:nvSpPr>
        <p:spPr>
          <a:xfrm>
            <a:off x="1586281" y="4361187"/>
            <a:ext cx="674918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业务类，功能的分解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2" name="从 面向过程 到 面向对象">
            <a:extLst>
              <a:ext uri="{FF2B5EF4-FFF2-40B4-BE49-F238E27FC236}">
                <a16:creationId xmlns:a16="http://schemas.microsoft.com/office/drawing/2014/main" id="{33A47247-FFF6-1947-B2C8-3BBAE990667F}"/>
              </a:ext>
            </a:extLst>
          </p:cNvPr>
          <p:cNvSpPr/>
          <p:nvPr/>
        </p:nvSpPr>
        <p:spPr>
          <a:xfrm>
            <a:off x="1586282" y="7090356"/>
            <a:ext cx="674918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核心类，功能的基石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3" name="从 面向过程 到 面向对象">
            <a:extLst>
              <a:ext uri="{FF2B5EF4-FFF2-40B4-BE49-F238E27FC236}">
                <a16:creationId xmlns:a16="http://schemas.microsoft.com/office/drawing/2014/main" id="{F4662E79-A786-B14F-8433-ACA46CEA205E}"/>
              </a:ext>
            </a:extLst>
          </p:cNvPr>
          <p:cNvSpPr/>
          <p:nvPr/>
        </p:nvSpPr>
        <p:spPr>
          <a:xfrm>
            <a:off x="9960714" y="1828706"/>
            <a:ext cx="4445665" cy="6169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无法展示功能</a:t>
            </a:r>
            <a:endParaRPr lang="en-US" altLang="zh-CN" sz="5600" dirty="0"/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>
                <a:solidFill>
                  <a:srgbClr val="FF2F92"/>
                </a:solidFill>
              </a:rPr>
              <a:t>≠</a:t>
            </a: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>
                <a:solidFill>
                  <a:srgbClr val="FF2F92"/>
                </a:solidFill>
              </a:rPr>
              <a:t>没有类架构</a:t>
            </a:r>
            <a:endParaRPr lang="en-US" altLang="zh-CN" sz="5600" dirty="0">
              <a:solidFill>
                <a:srgbClr val="FF2F92"/>
              </a:solidFill>
            </a:endParaRP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>
                <a:solidFill>
                  <a:srgbClr val="FF2F92"/>
                </a:solidFill>
              </a:rPr>
              <a:t>≠</a:t>
            </a: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>
                <a:solidFill>
                  <a:srgbClr val="FF2F92"/>
                </a:solidFill>
              </a:rPr>
              <a:t>没有类设计</a:t>
            </a:r>
            <a:endParaRPr lang="en-US" altLang="zh-CN" sz="5600" dirty="0">
              <a:solidFill>
                <a:srgbClr val="FF2F92"/>
              </a:solidFill>
            </a:endParaRP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5600" dirty="0">
                <a:solidFill>
                  <a:srgbClr val="FF2F92"/>
                </a:solidFill>
              </a:rPr>
              <a:t>≠</a:t>
            </a:r>
          </a:p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>
                <a:solidFill>
                  <a:srgbClr val="FF2F92"/>
                </a:solidFill>
              </a:rPr>
              <a:t>没有代码</a:t>
            </a:r>
            <a:endParaRPr sz="56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040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130634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最直观的考虑可能来自于功能的代码分配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842459" y="1388843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用户登录的功能，完成了什么样的流程？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3448129" y="2493482"/>
            <a:ext cx="11092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把全部用户信息从文件中读入构建一系列对象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6706087" y="3617760"/>
            <a:ext cx="378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6079678" y="4772004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在全部对象中对比用户名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2283767" y="5782269"/>
            <a:ext cx="37959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7003006" y="5885141"/>
            <a:ext cx="33342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找到，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对比密码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2907184" y="7005280"/>
            <a:ext cx="33342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错误，显示提示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6542137" y="7320910"/>
            <a:ext cx="4257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正确，获取用户类型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6311304" y="8602863"/>
            <a:ext cx="4719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根据用户类型切换界面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8355359" y="805982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8363165" y="43494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8363165" y="541968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8373555" y="670304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8373555" y="3140869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6164860" y="54517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6311004" y="667550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89887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130634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最直观的考虑可能来自于功能的代码分配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842459" y="1388843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哪些是登录界面的行为？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3448129" y="2493482"/>
            <a:ext cx="11092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把全部用户信息从文件中读入构建一系列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6706087" y="3617760"/>
            <a:ext cx="378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6079678" y="4772004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在全部对象中对比用户名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2283767" y="5782269"/>
            <a:ext cx="37959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7003006" y="5885141"/>
            <a:ext cx="33342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找到，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对比密码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2745432" y="6903780"/>
            <a:ext cx="33342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错误，显示提示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6542137" y="7320910"/>
            <a:ext cx="4257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正确，获取用户类型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6311304" y="8602863"/>
            <a:ext cx="4719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根据用户类型切换界面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8355359" y="805982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8363165" y="43494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8363165" y="541968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8373555" y="670304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8373555" y="3140869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6164860" y="54517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6311004" y="667550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32744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130634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最直观的考虑可能来自于功能的代码分配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842459" y="1388843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哪些是</a:t>
            </a:r>
            <a:r>
              <a:rPr lang="en-US" altLang="zh-CN" b="1" dirty="0"/>
              <a:t>User</a:t>
            </a:r>
            <a:r>
              <a:rPr lang="zh-CN" altLang="en-US" b="1" dirty="0"/>
              <a:t>对象的行为？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2157241" y="2493482"/>
            <a:ext cx="11092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把全部用户信息从文件中</a:t>
            </a:r>
            <a:r>
              <a:rPr lang="zh-CN" altLang="en-US" b="1" dirty="0">
                <a:solidFill>
                  <a:srgbClr val="1B00D1"/>
                </a:solidFill>
              </a:rPr>
              <a:t>读入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构建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一系列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5415199" y="3617760"/>
            <a:ext cx="378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4788790" y="4772004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在全部对象中对比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992879" y="5782269"/>
            <a:ext cx="37959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5712118" y="5885141"/>
            <a:ext cx="33342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找到，对比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1454544" y="6903780"/>
            <a:ext cx="33342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错误，显示提示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5251249" y="7320910"/>
            <a:ext cx="4257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正确，获取</a:t>
            </a:r>
            <a:r>
              <a:rPr lang="zh-CN" altLang="en-US" b="1" dirty="0">
                <a:solidFill>
                  <a:srgbClr val="1B00D1"/>
                </a:solidFill>
              </a:rPr>
              <a:t>用户类型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sym typeface="Gill Sans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5020416" y="8602863"/>
            <a:ext cx="4719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根据用户类型切换界面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7064471" y="805982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7072277" y="43494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7072277" y="541968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7082667" y="670304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7082667" y="3140869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4873972" y="54517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5020116" y="667550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0D9CB8-9AAD-1140-934E-5B70EC5D6439}"/>
              </a:ext>
            </a:extLst>
          </p:cNvPr>
          <p:cNvSpPr txBox="1"/>
          <p:nvPr/>
        </p:nvSpPr>
        <p:spPr>
          <a:xfrm>
            <a:off x="10444985" y="4772004"/>
            <a:ext cx="27667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</a:t>
            </a: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IsExistd</a:t>
            </a:r>
            <a:r>
              <a:rPr lang="en-US" altLang="zh-CN" b="1" dirty="0">
                <a:solidFill>
                  <a:srgbClr val="1B00D1"/>
                </a:solidFill>
              </a:rPr>
              <a:t>()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739B85D-4B63-1F4F-B543-9E5EBD1973B4}"/>
              </a:ext>
            </a:extLst>
          </p:cNvPr>
          <p:cNvSpPr txBox="1"/>
          <p:nvPr/>
        </p:nvSpPr>
        <p:spPr>
          <a:xfrm>
            <a:off x="9739657" y="7305297"/>
            <a:ext cx="38824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1B00D1"/>
                </a:solidFill>
              </a:rPr>
              <a:t>User::</a:t>
            </a:r>
            <a:r>
              <a:rPr lang="en-US" altLang="zh-CN" b="1" dirty="0" err="1">
                <a:solidFill>
                  <a:srgbClr val="1B00D1"/>
                </a:solidFill>
              </a:rPr>
              <a:t>IsAdministrator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50C91-B613-B54D-9F6F-67CC7138E280}"/>
              </a:ext>
            </a:extLst>
          </p:cNvPr>
          <p:cNvSpPr txBox="1"/>
          <p:nvPr/>
        </p:nvSpPr>
        <p:spPr>
          <a:xfrm>
            <a:off x="8449661" y="1818466"/>
            <a:ext cx="358431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</a:t>
            </a: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LoadFromFile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0269F6-42AB-A841-85EE-04F11A1E62F1}"/>
              </a:ext>
            </a:extLst>
          </p:cNvPr>
          <p:cNvSpPr txBox="1"/>
          <p:nvPr/>
        </p:nvSpPr>
        <p:spPr>
          <a:xfrm>
            <a:off x="9484063" y="5879478"/>
            <a:ext cx="55399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User::Verify</a:t>
            </a:r>
            <a:r>
              <a:rPr lang="en-US" altLang="zh-CN" b="1" dirty="0">
                <a:solidFill>
                  <a:srgbClr val="1B00D1"/>
                </a:solidFill>
              </a:rPr>
              <a:t>(Name,</a:t>
            </a:r>
            <a:r>
              <a:rPr lang="zh-CN" altLang="en-US" b="1" dirty="0">
                <a:solidFill>
                  <a:srgbClr val="1B00D1"/>
                </a:solidFill>
              </a:rPr>
              <a:t> </a:t>
            </a:r>
            <a:r>
              <a:rPr lang="en-US" altLang="zh-CN" b="1" dirty="0">
                <a:solidFill>
                  <a:srgbClr val="1B00D1"/>
                </a:solidFill>
              </a:rPr>
              <a:t>Password)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016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13063409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最直观的考虑可能来自于功能的代码分配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842459" y="1388843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哪些是业务流程类</a:t>
            </a:r>
            <a:r>
              <a:rPr lang="en-US" altLang="zh-CN" b="1" dirty="0" err="1"/>
              <a:t>LoginProcess</a:t>
            </a:r>
            <a:r>
              <a:rPr lang="zh-CN" altLang="en-US" b="1" dirty="0"/>
              <a:t>对象的行为？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13F5FC-32FA-DF44-9FF2-E94B34E6F318}"/>
              </a:ext>
            </a:extLst>
          </p:cNvPr>
          <p:cNvSpPr txBox="1"/>
          <p:nvPr/>
        </p:nvSpPr>
        <p:spPr>
          <a:xfrm>
            <a:off x="2157241" y="2493482"/>
            <a:ext cx="11092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把全部用户信息从文件中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读入</a:t>
            </a:r>
            <a:r>
              <a:rPr kumimoji="0" lang="en-US" altLang="zh-CN" sz="3600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,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构建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一系列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DB8A7-495D-7A4D-AAC1-AF49BE4D3C2D}"/>
              </a:ext>
            </a:extLst>
          </p:cNvPr>
          <p:cNvSpPr txBox="1"/>
          <p:nvPr/>
        </p:nvSpPr>
        <p:spPr>
          <a:xfrm>
            <a:off x="5415199" y="3617760"/>
            <a:ext cx="378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输入用户名和密码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CB66F-8DF0-F54A-B353-5C6336B6D592}"/>
              </a:ext>
            </a:extLst>
          </p:cNvPr>
          <p:cNvSpPr txBox="1"/>
          <p:nvPr/>
        </p:nvSpPr>
        <p:spPr>
          <a:xfrm>
            <a:off x="4788790" y="4772004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在全部对象中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对比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用户名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93639-FB0E-0A47-99BA-C31D2B7F2065}"/>
              </a:ext>
            </a:extLst>
          </p:cNvPr>
          <p:cNvSpPr txBox="1"/>
          <p:nvPr/>
        </p:nvSpPr>
        <p:spPr>
          <a:xfrm>
            <a:off x="992879" y="5782269"/>
            <a:ext cx="37959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未找到，显示提示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9CD4E0-6D1F-D941-AC60-75DD55107758}"/>
              </a:ext>
            </a:extLst>
          </p:cNvPr>
          <p:cNvSpPr txBox="1"/>
          <p:nvPr/>
        </p:nvSpPr>
        <p:spPr>
          <a:xfrm>
            <a:off x="5712118" y="5885141"/>
            <a:ext cx="33342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找到，</a:t>
            </a:r>
            <a:r>
              <a:rPr lang="zh-CN" altLang="en-US" b="1" dirty="0">
                <a:solidFill>
                  <a:srgbClr val="00B050"/>
                </a:solidFill>
              </a:rPr>
              <a:t>对比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F7F629-13DA-3446-8E6B-10747F9A03E7}"/>
              </a:ext>
            </a:extLst>
          </p:cNvPr>
          <p:cNvSpPr txBox="1"/>
          <p:nvPr/>
        </p:nvSpPr>
        <p:spPr>
          <a:xfrm>
            <a:off x="1454544" y="6903780"/>
            <a:ext cx="33342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错误，显示提示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13424C-70FB-FB4F-831D-4C55263A9298}"/>
              </a:ext>
            </a:extLst>
          </p:cNvPr>
          <p:cNvSpPr txBox="1"/>
          <p:nvPr/>
        </p:nvSpPr>
        <p:spPr>
          <a:xfrm>
            <a:off x="5251249" y="7320910"/>
            <a:ext cx="4257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正确，</a:t>
            </a:r>
            <a:r>
              <a:rPr lang="zh-CN" altLang="en-US" b="1" dirty="0">
                <a:solidFill>
                  <a:srgbClr val="00B050"/>
                </a:solidFill>
              </a:rPr>
              <a:t>获取</a:t>
            </a:r>
            <a:r>
              <a:rPr lang="zh-CN" altLang="en-US" b="1" dirty="0">
                <a:solidFill>
                  <a:srgbClr val="1B00D1"/>
                </a:solidFill>
              </a:rPr>
              <a:t>用户类型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sym typeface="Gill Sans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5C4D37-D689-884E-97A1-745B2B75A1AD}"/>
              </a:ext>
            </a:extLst>
          </p:cNvPr>
          <p:cNvSpPr txBox="1"/>
          <p:nvPr/>
        </p:nvSpPr>
        <p:spPr>
          <a:xfrm>
            <a:off x="5020416" y="8602863"/>
            <a:ext cx="47192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根据用户类型切换界面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DAB67931-88EB-2447-B9FF-8F5B4E21A80A}"/>
              </a:ext>
            </a:extLst>
          </p:cNvPr>
          <p:cNvSpPr/>
          <p:nvPr/>
        </p:nvSpPr>
        <p:spPr>
          <a:xfrm rot="5400000">
            <a:off x="7064471" y="805982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721AC0F0-7395-1D4C-B9FF-BE55C5CAFF47}"/>
              </a:ext>
            </a:extLst>
          </p:cNvPr>
          <p:cNvSpPr/>
          <p:nvPr/>
        </p:nvSpPr>
        <p:spPr>
          <a:xfrm rot="5400000">
            <a:off x="7072277" y="43494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9FE153FD-471D-1C4E-8616-59DDE82B475B}"/>
              </a:ext>
            </a:extLst>
          </p:cNvPr>
          <p:cNvSpPr/>
          <p:nvPr/>
        </p:nvSpPr>
        <p:spPr>
          <a:xfrm rot="5400000">
            <a:off x="7072277" y="5419680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F64F335-8C41-A545-915D-3CD940E1F9F0}"/>
              </a:ext>
            </a:extLst>
          </p:cNvPr>
          <p:cNvSpPr/>
          <p:nvPr/>
        </p:nvSpPr>
        <p:spPr>
          <a:xfrm rot="5400000">
            <a:off x="7082667" y="670304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F4811B6D-754B-884C-B31E-F9A68236675B}"/>
              </a:ext>
            </a:extLst>
          </p:cNvPr>
          <p:cNvSpPr/>
          <p:nvPr/>
        </p:nvSpPr>
        <p:spPr>
          <a:xfrm rot="5400000">
            <a:off x="7082667" y="3140869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A8FF9E1-E0DA-7C4C-8793-4A1BC0514856}"/>
              </a:ext>
            </a:extLst>
          </p:cNvPr>
          <p:cNvSpPr/>
          <p:nvPr/>
        </p:nvSpPr>
        <p:spPr>
          <a:xfrm rot="8120276">
            <a:off x="4873972" y="5451716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44EFACD3-A943-1746-B24F-C8BC3DBFFA48}"/>
              </a:ext>
            </a:extLst>
          </p:cNvPr>
          <p:cNvSpPr/>
          <p:nvPr/>
        </p:nvSpPr>
        <p:spPr>
          <a:xfrm rot="8120276">
            <a:off x="5020116" y="6675507"/>
            <a:ext cx="629539" cy="456547"/>
          </a:xfrm>
          <a:prstGeom prst="rightArrow">
            <a:avLst>
              <a:gd name="adj1" fmla="val 50002"/>
              <a:gd name="adj2" fmla="val 50000"/>
            </a:avLst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7AC714C-2C3A-8345-87E1-ABE805AE21CD}"/>
              </a:ext>
            </a:extLst>
          </p:cNvPr>
          <p:cNvSpPr txBox="1"/>
          <p:nvPr/>
        </p:nvSpPr>
        <p:spPr>
          <a:xfrm>
            <a:off x="10444985" y="4772004"/>
            <a:ext cx="27667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</a:t>
            </a: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IsExistd</a:t>
            </a:r>
            <a:r>
              <a:rPr lang="en-US" altLang="zh-CN" b="1" dirty="0">
                <a:solidFill>
                  <a:srgbClr val="1B00D1"/>
                </a:solidFill>
              </a:rPr>
              <a:t>()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E32173-85B2-2F4F-A4B3-8BD6F06E125A}"/>
              </a:ext>
            </a:extLst>
          </p:cNvPr>
          <p:cNvSpPr txBox="1"/>
          <p:nvPr/>
        </p:nvSpPr>
        <p:spPr>
          <a:xfrm>
            <a:off x="9739657" y="7305297"/>
            <a:ext cx="38824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1B00D1"/>
                </a:solidFill>
              </a:rPr>
              <a:t>User::</a:t>
            </a:r>
            <a:r>
              <a:rPr lang="en-US" altLang="zh-CN" b="1" dirty="0" err="1">
                <a:solidFill>
                  <a:srgbClr val="1B00D1"/>
                </a:solidFill>
              </a:rPr>
              <a:t>IsAdministrator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73FC42-52D7-0543-8B33-51999E2902D0}"/>
              </a:ext>
            </a:extLst>
          </p:cNvPr>
          <p:cNvSpPr txBox="1"/>
          <p:nvPr/>
        </p:nvSpPr>
        <p:spPr>
          <a:xfrm>
            <a:off x="9739657" y="1890968"/>
            <a:ext cx="358431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</a:t>
            </a: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LoadFromFile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7BC008-65DB-2C42-9A24-A641BE7B04B1}"/>
              </a:ext>
            </a:extLst>
          </p:cNvPr>
          <p:cNvSpPr txBox="1"/>
          <p:nvPr/>
        </p:nvSpPr>
        <p:spPr>
          <a:xfrm>
            <a:off x="9484063" y="5879478"/>
            <a:ext cx="55399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1B00D1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User::Verify</a:t>
            </a:r>
            <a:r>
              <a:rPr lang="en-US" altLang="zh-CN" b="1" dirty="0">
                <a:solidFill>
                  <a:srgbClr val="1B00D1"/>
                </a:solidFill>
              </a:rPr>
              <a:t>(Name,</a:t>
            </a:r>
            <a:r>
              <a:rPr lang="zh-CN" altLang="en-US" b="1" dirty="0">
                <a:solidFill>
                  <a:srgbClr val="1B00D1"/>
                </a:solidFill>
              </a:rPr>
              <a:t> </a:t>
            </a:r>
            <a:r>
              <a:rPr lang="en-US" altLang="zh-CN" b="1" dirty="0">
                <a:solidFill>
                  <a:srgbClr val="1B00D1"/>
                </a:solidFill>
              </a:rPr>
              <a:t>Password)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B00D1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50488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842459" y="329136"/>
            <a:ext cx="660010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代码功能分配，思路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B645FB-5EF6-8747-8CD6-9E0CCD68E7F9}"/>
              </a:ext>
            </a:extLst>
          </p:cNvPr>
          <p:cNvSpPr txBox="1"/>
          <p:nvPr/>
        </p:nvSpPr>
        <p:spPr>
          <a:xfrm>
            <a:off x="842459" y="1597809"/>
            <a:ext cx="6604372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界面类：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有一个</a:t>
            </a:r>
            <a:r>
              <a:rPr lang="en-US" altLang="zh-CN" dirty="0" err="1"/>
              <a:t>LoginProcess</a:t>
            </a:r>
            <a:r>
              <a:rPr lang="zh-CN" altLang="en-US" dirty="0"/>
              <a:t>对象，</a:t>
            </a:r>
            <a:r>
              <a:rPr lang="en-US" altLang="zh-CN" dirty="0"/>
              <a:t>Proc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有个“确定”按钮的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clicked()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槽函数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8A4789-2A79-8647-89F3-D7A56C10C62D}"/>
              </a:ext>
            </a:extLst>
          </p:cNvPr>
          <p:cNvSpPr txBox="1"/>
          <p:nvPr/>
        </p:nvSpPr>
        <p:spPr>
          <a:xfrm>
            <a:off x="842460" y="4800004"/>
            <a:ext cx="7827672" cy="4257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LoginProcess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类：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有个</a:t>
            </a:r>
            <a:r>
              <a:rPr lang="en-US" altLang="zh-CN" dirty="0"/>
              <a:t>Res</a:t>
            </a:r>
            <a:r>
              <a:rPr lang="zh-CN" altLang="en-US" dirty="0"/>
              <a:t> </a:t>
            </a:r>
            <a:r>
              <a:rPr lang="en-US" altLang="zh-CN" dirty="0"/>
              <a:t>login(Name,</a:t>
            </a:r>
            <a:r>
              <a:rPr lang="zh-CN" altLang="en-US" dirty="0"/>
              <a:t> </a:t>
            </a:r>
            <a:r>
              <a:rPr lang="en-US" altLang="zh-CN" dirty="0"/>
              <a:t>Password);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Res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属于一个枚举类型，可以是：管理员登录成功、用户登录成功、用户名不存在、密码错误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554D37-3568-E243-B84E-67EFA0F1375A}"/>
              </a:ext>
            </a:extLst>
          </p:cNvPr>
          <p:cNvSpPr txBox="1"/>
          <p:nvPr/>
        </p:nvSpPr>
        <p:spPr>
          <a:xfrm>
            <a:off x="9541975" y="4876800"/>
            <a:ext cx="6335068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User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类：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个私有成员，存名字、密码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之前课上和作业用到过的功能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50886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238561" y="322394"/>
            <a:ext cx="803639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有了界面，世界不一样了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界面都包括什么？</a:t>
            </a:r>
            <a:endParaRPr lang="en-US" altLang="zh-CN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5FCB4B2-3D22-474C-A31E-DE7C3D8F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" y="3050689"/>
            <a:ext cx="4933950" cy="450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31D772-47D5-3645-8197-DC8F3ECD9C5B}"/>
              </a:ext>
            </a:extLst>
          </p:cNvPr>
          <p:cNvSpPr txBox="1"/>
          <p:nvPr/>
        </p:nvSpPr>
        <p:spPr>
          <a:xfrm>
            <a:off x="392449" y="8035952"/>
            <a:ext cx="56425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通过拖拽控件设计界面布局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并配置好事件响应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D4C8BAF-4019-B140-8FFB-3ECD5CA287E1}"/>
              </a:ext>
            </a:extLst>
          </p:cNvPr>
          <p:cNvSpPr/>
          <p:nvPr/>
        </p:nvSpPr>
        <p:spPr>
          <a:xfrm>
            <a:off x="5717126" y="4710005"/>
            <a:ext cx="2243931" cy="442912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445BF-DE4A-3C45-BB13-8AE01BE17CC4}"/>
              </a:ext>
            </a:extLst>
          </p:cNvPr>
          <p:cNvSpPr txBox="1"/>
          <p:nvPr/>
        </p:nvSpPr>
        <p:spPr>
          <a:xfrm>
            <a:off x="5824875" y="4148943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界面代码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96535D-CA24-C640-BB57-A6409C92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003" y="3667412"/>
            <a:ext cx="3287521" cy="267027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7E9C868-9725-2743-A64F-4BCBCF3E0F7E}"/>
              </a:ext>
            </a:extLst>
          </p:cNvPr>
          <p:cNvSpPr txBox="1"/>
          <p:nvPr/>
        </p:nvSpPr>
        <p:spPr>
          <a:xfrm>
            <a:off x="7216915" y="8035952"/>
            <a:ext cx="471924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自动生成</a:t>
            </a:r>
            <a:r>
              <a:rPr lang="en-US" altLang="zh-CN" dirty="0"/>
              <a:t>/</a:t>
            </a:r>
            <a:r>
              <a:rPr lang="zh-CN" altLang="en-US" dirty="0"/>
              <a:t>手工编写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一堆界面相关的类代码</a:t>
            </a:r>
            <a:endParaRPr lang="en-US" altLang="zh-CN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9C40ABAC-D18A-4D4F-80CA-151058DCF3DD}"/>
              </a:ext>
            </a:extLst>
          </p:cNvPr>
          <p:cNvSpPr/>
          <p:nvPr/>
        </p:nvSpPr>
        <p:spPr>
          <a:xfrm>
            <a:off x="11441579" y="4710005"/>
            <a:ext cx="1727705" cy="442912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1AB506-787B-A84B-9D9A-28C5299C8A24}"/>
              </a:ext>
            </a:extLst>
          </p:cNvPr>
          <p:cNvSpPr/>
          <p:nvPr/>
        </p:nvSpPr>
        <p:spPr>
          <a:xfrm>
            <a:off x="11751433" y="406367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运行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2DAC55F-AB6E-3D4E-BF54-888C59CAD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9138" y="3685560"/>
            <a:ext cx="3116681" cy="249180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1B2E267-5E83-5B41-AB00-CDF8C4EA0823}"/>
              </a:ext>
            </a:extLst>
          </p:cNvPr>
          <p:cNvSpPr txBox="1"/>
          <p:nvPr/>
        </p:nvSpPr>
        <p:spPr>
          <a:xfrm>
            <a:off x="13434697" y="7982985"/>
            <a:ext cx="316112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可以运行的</a:t>
            </a: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GUI</a:t>
            </a:r>
            <a:r>
              <a:rPr lang="zh-CN" altLang="en-US" dirty="0"/>
              <a:t>可执行文件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50665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有了界面，功能？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89B8D-76C2-B74A-9162-6134C26A203C}"/>
              </a:ext>
            </a:extLst>
          </p:cNvPr>
          <p:cNvSpPr txBox="1"/>
          <p:nvPr/>
        </p:nvSpPr>
        <p:spPr>
          <a:xfrm>
            <a:off x="918001" y="2886159"/>
            <a:ext cx="139493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举例：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点一下按钮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1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，就可抓一张图，保存到用户输入名字的文件里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90F5FD-7FE7-BE49-B6F3-EE9C08EDEF28}"/>
              </a:ext>
            </a:extLst>
          </p:cNvPr>
          <p:cNvSpPr/>
          <p:nvPr/>
        </p:nvSpPr>
        <p:spPr>
          <a:xfrm>
            <a:off x="1063723" y="3827873"/>
            <a:ext cx="15214404" cy="415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所谓“硬怼”，就是直接在事件响应函数（</a:t>
            </a:r>
            <a:r>
              <a:rPr lang="en-US" altLang="zh-CN" b="1" dirty="0"/>
              <a:t>QT</a:t>
            </a:r>
            <a:r>
              <a:rPr lang="zh-CN" altLang="en-US" b="1" dirty="0"/>
              <a:t>的槽函数）写基础功能代码，甚至，没有类封装，也能实现所谓的“功能”。</a:t>
            </a:r>
            <a:endParaRPr lang="en-US" altLang="zh-CN" b="1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但这种写法特别糟糕：界面类应该只关注界面的交互，而不是基础实现；更会造成功能增加、删除、修改时，要么改界面工作量巨大、要么改基础代码工作量巨大。</a:t>
            </a:r>
            <a:endParaRPr lang="en-US" altLang="zh-CN" b="1" dirty="0"/>
          </a:p>
        </p:txBody>
      </p:sp>
      <p:sp>
        <p:nvSpPr>
          <p:cNvPr id="8" name="从 面向过程 到 面向对象">
            <a:extLst>
              <a:ext uri="{FF2B5EF4-FFF2-40B4-BE49-F238E27FC236}">
                <a16:creationId xmlns:a16="http://schemas.microsoft.com/office/drawing/2014/main" id="{DD3ED8A4-B184-8F4B-9B1C-E639B30C98D7}"/>
              </a:ext>
            </a:extLst>
          </p:cNvPr>
          <p:cNvSpPr/>
          <p:nvPr/>
        </p:nvSpPr>
        <p:spPr>
          <a:xfrm>
            <a:off x="238561" y="322394"/>
            <a:ext cx="803639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有了界面，世界不一样了</a:t>
            </a:r>
            <a:endParaRPr sz="56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818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84BFAC-508C-B046-B2B9-6038E5B13FEA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“硬怼”，功能变更会怎样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89B8D-76C2-B74A-9162-6134C26A203C}"/>
              </a:ext>
            </a:extLst>
          </p:cNvPr>
          <p:cNvSpPr txBox="1"/>
          <p:nvPr/>
        </p:nvSpPr>
        <p:spPr>
          <a:xfrm>
            <a:off x="967394" y="3050689"/>
            <a:ext cx="1097736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举例：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点一下按钮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1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，就可抓一张图；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           点下按钮</a:t>
            </a:r>
            <a:r>
              <a:rPr lang="en-US" altLang="zh-CN" dirty="0"/>
              <a:t>2</a:t>
            </a:r>
            <a:r>
              <a:rPr lang="zh-CN" altLang="en-US" dirty="0"/>
              <a:t>，才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保存到用户输入名字的文件里；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1538A5-B32F-B246-9C1A-F5F9F67E1ABD}"/>
              </a:ext>
            </a:extLst>
          </p:cNvPr>
          <p:cNvSpPr/>
          <p:nvPr/>
        </p:nvSpPr>
        <p:spPr>
          <a:xfrm>
            <a:off x="910652" y="4876800"/>
            <a:ext cx="15214404" cy="332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变更：</a:t>
            </a:r>
            <a:endParaRPr lang="en-US" altLang="zh-CN" b="1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    </a:t>
            </a:r>
            <a:r>
              <a:rPr lang="zh-CN" altLang="en-US" dirty="0"/>
              <a:t>增加</a:t>
            </a:r>
            <a:r>
              <a:rPr lang="en-US" altLang="zh-CN" dirty="0"/>
              <a:t>3</a:t>
            </a:r>
            <a:r>
              <a:rPr lang="zh-CN" altLang="en-US" dirty="0"/>
              <a:t>个界面类的私有成员</a:t>
            </a:r>
            <a:r>
              <a:rPr lang="en-US" altLang="zh-CN" dirty="0"/>
              <a:t>——</a:t>
            </a:r>
            <a:r>
              <a:rPr lang="zh-CN" altLang="en-US" dirty="0"/>
              <a:t>抓到的图像的宽、高、数据区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增加界面逻辑：没抓过图，能不能保存？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增加界面初始化难度：按钮</a:t>
            </a:r>
            <a:r>
              <a:rPr lang="en-US" altLang="zh-CN" dirty="0"/>
              <a:t>2</a:t>
            </a:r>
            <a:r>
              <a:rPr lang="zh-CN" altLang="en-US" dirty="0"/>
              <a:t>在没抓图之前能不能点？</a:t>
            </a:r>
            <a:endParaRPr lang="en-US" altLang="zh-CN" dirty="0"/>
          </a:p>
        </p:txBody>
      </p:sp>
      <p:sp>
        <p:nvSpPr>
          <p:cNvPr id="9" name="从 面向过程 到 面向对象">
            <a:extLst>
              <a:ext uri="{FF2B5EF4-FFF2-40B4-BE49-F238E27FC236}">
                <a16:creationId xmlns:a16="http://schemas.microsoft.com/office/drawing/2014/main" id="{43875DC6-D685-8C46-87BB-9372301111DB}"/>
              </a:ext>
            </a:extLst>
          </p:cNvPr>
          <p:cNvSpPr/>
          <p:nvPr/>
        </p:nvSpPr>
        <p:spPr>
          <a:xfrm>
            <a:off x="238561" y="322394"/>
            <a:ext cx="8036391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有了界面，世界不一样了</a:t>
            </a:r>
            <a:endParaRPr sz="56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517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9472682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 algn="l"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软件功能代码是如何分层的？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BCA69A-FE84-5D4F-951E-EBC250212717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自己写一个可以进行截图的</a:t>
            </a:r>
            <a:r>
              <a:rPr lang="en-US" altLang="zh-CN" b="1" dirty="0"/>
              <a:t>Image</a:t>
            </a:r>
            <a:r>
              <a:rPr lang="zh-CN" altLang="en-US" b="1" dirty="0"/>
              <a:t>类，其对象作为界面窗口类的成员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77F09B-F76C-2D4C-AF5D-9C55FB800067}"/>
              </a:ext>
            </a:extLst>
          </p:cNvPr>
          <p:cNvSpPr txBox="1"/>
          <p:nvPr/>
        </p:nvSpPr>
        <p:spPr>
          <a:xfrm>
            <a:off x="967394" y="3050689"/>
            <a:ext cx="1097736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举例：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点一下按钮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1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，就可抓一张图；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           点下按钮</a:t>
            </a:r>
            <a:r>
              <a:rPr lang="en-US" altLang="zh-CN" dirty="0"/>
              <a:t>2</a:t>
            </a:r>
            <a:r>
              <a:rPr lang="zh-CN" altLang="en-US" dirty="0"/>
              <a:t>，才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保存到用户输入名字的文件里；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F0E440-ACAE-0841-A4A5-1FE72E5B5D63}"/>
              </a:ext>
            </a:extLst>
          </p:cNvPr>
          <p:cNvSpPr/>
          <p:nvPr/>
        </p:nvSpPr>
        <p:spPr>
          <a:xfrm>
            <a:off x="967394" y="4294614"/>
            <a:ext cx="15214404" cy="498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优点：</a:t>
            </a:r>
            <a:endParaRPr lang="en-US" altLang="zh-CN" b="1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    </a:t>
            </a:r>
            <a:r>
              <a:rPr lang="en-US" altLang="zh-CN" dirty="0"/>
              <a:t>Image</a:t>
            </a:r>
            <a:r>
              <a:rPr lang="zh-CN" altLang="en-US" dirty="0"/>
              <a:t>对象直接作为界面类的数据成员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不管抓没抓过图，都可以保存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不足：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没抓过图就保存，存的显然不是屏幕截图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 界面初始化难度：按钮</a:t>
            </a:r>
            <a:r>
              <a:rPr lang="en-US" altLang="zh-CN" dirty="0"/>
              <a:t>2</a:t>
            </a:r>
            <a:r>
              <a:rPr lang="zh-CN" altLang="en-US" dirty="0"/>
              <a:t>在没抓图之前能不能点？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5404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3727520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如何改进？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BCA69A-FE84-5D4F-951E-EBC250212717}"/>
              </a:ext>
            </a:extLst>
          </p:cNvPr>
          <p:cNvSpPr/>
          <p:nvPr/>
        </p:nvSpPr>
        <p:spPr>
          <a:xfrm>
            <a:off x="746760" y="1770615"/>
            <a:ext cx="15214404" cy="83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让我们回顾下面向对象编程的“祈使句”</a:t>
            </a:r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A277AE-DC56-B44F-A6F3-14026970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68" y="3386848"/>
            <a:ext cx="7417594" cy="548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95C61-45D5-CF46-85ED-0B33476F0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468" y="821677"/>
            <a:ext cx="4720432" cy="83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77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3727520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如何改进？</a:t>
            </a:r>
            <a:endParaRPr sz="5600" dirty="0">
              <a:solidFill>
                <a:srgbClr val="FF2F9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310612-BAE4-9A47-A95F-C47B88686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641475"/>
            <a:ext cx="4064000" cy="721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D5B8C6-ED06-9040-88E1-2A750BDA603D}"/>
              </a:ext>
            </a:extLst>
          </p:cNvPr>
          <p:cNvSpPr txBox="1"/>
          <p:nvPr/>
        </p:nvSpPr>
        <p:spPr>
          <a:xfrm>
            <a:off x="188307" y="8936037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界面对业务流程类提要求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606FF3-4E40-2545-8CA6-46C517D0A69A}"/>
              </a:ext>
            </a:extLst>
          </p:cNvPr>
          <p:cNvSpPr txBox="1"/>
          <p:nvPr/>
        </p:nvSpPr>
        <p:spPr>
          <a:xfrm>
            <a:off x="6441331" y="3440509"/>
            <a:ext cx="425757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业务流程收类到要求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检查是否截过图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没有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1F3A15-81C2-3C4D-B039-AA8D17E9B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56" y="1641475"/>
            <a:ext cx="4064000" cy="7213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2CC713-6301-184C-9FEE-E0FE8D36AE56}"/>
              </a:ext>
            </a:extLst>
          </p:cNvPr>
          <p:cNvSpPr txBox="1"/>
          <p:nvPr/>
        </p:nvSpPr>
        <p:spPr>
          <a:xfrm>
            <a:off x="11078071" y="8936037"/>
            <a:ext cx="5642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业务流程类对界面反馈结果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65647B4-2FA6-524A-8A91-D8DDEC1E1190}"/>
              </a:ext>
            </a:extLst>
          </p:cNvPr>
          <p:cNvSpPr/>
          <p:nvPr/>
        </p:nvSpPr>
        <p:spPr>
          <a:xfrm>
            <a:off x="5021223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EEF8144-989E-7045-AE98-FEEA8B0E58F6}"/>
              </a:ext>
            </a:extLst>
          </p:cNvPr>
          <p:cNvSpPr/>
          <p:nvPr/>
        </p:nvSpPr>
        <p:spPr>
          <a:xfrm>
            <a:off x="10473248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06719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3727520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如何改进？</a:t>
            </a:r>
            <a:endParaRPr sz="5600" dirty="0">
              <a:solidFill>
                <a:srgbClr val="FF2F9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310612-BAE4-9A47-A95F-C47B88686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641475"/>
            <a:ext cx="4064000" cy="721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D5B8C6-ED06-9040-88E1-2A750BDA603D}"/>
              </a:ext>
            </a:extLst>
          </p:cNvPr>
          <p:cNvSpPr txBox="1"/>
          <p:nvPr/>
        </p:nvSpPr>
        <p:spPr>
          <a:xfrm>
            <a:off x="188307" y="8936037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界面对业务流程类提要求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606FF3-4E40-2545-8CA6-46C517D0A69A}"/>
              </a:ext>
            </a:extLst>
          </p:cNvPr>
          <p:cNvSpPr txBox="1"/>
          <p:nvPr/>
        </p:nvSpPr>
        <p:spPr>
          <a:xfrm>
            <a:off x="6441331" y="3440509"/>
            <a:ext cx="425757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业务流程收类到要求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检查是否截过图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存过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2CC713-6301-184C-9FEE-E0FE8D36AE56}"/>
              </a:ext>
            </a:extLst>
          </p:cNvPr>
          <p:cNvSpPr txBox="1"/>
          <p:nvPr/>
        </p:nvSpPr>
        <p:spPr>
          <a:xfrm>
            <a:off x="11374282" y="8534561"/>
            <a:ext cx="597439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业务流程类对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Image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类提要求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/>
              <a:t>Image</a:t>
            </a:r>
            <a:r>
              <a:rPr lang="zh-CN" altLang="en-US" sz="3200" dirty="0"/>
              <a:t>类执行并返回给业务流程类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65647B4-2FA6-524A-8A91-D8DDEC1E1190}"/>
              </a:ext>
            </a:extLst>
          </p:cNvPr>
          <p:cNvSpPr/>
          <p:nvPr/>
        </p:nvSpPr>
        <p:spPr>
          <a:xfrm>
            <a:off x="5021223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EEF8144-989E-7045-AE98-FEEA8B0E58F6}"/>
              </a:ext>
            </a:extLst>
          </p:cNvPr>
          <p:cNvSpPr/>
          <p:nvPr/>
        </p:nvSpPr>
        <p:spPr>
          <a:xfrm>
            <a:off x="10473248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EF8257-96D3-6649-8EB7-6E5040F1C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78" y="1320961"/>
            <a:ext cx="4064000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61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从 面向过程 到 面向对象"/>
          <p:cNvSpPr/>
          <p:nvPr/>
        </p:nvSpPr>
        <p:spPr>
          <a:xfrm>
            <a:off x="746760" y="322394"/>
            <a:ext cx="3727520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pPr>
              <a:defRPr sz="4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5600" dirty="0"/>
              <a:t>如何改进？</a:t>
            </a:r>
            <a:endParaRPr sz="5600" dirty="0">
              <a:solidFill>
                <a:srgbClr val="FF2F9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2CC713-6301-184C-9FEE-E0FE8D36AE56}"/>
              </a:ext>
            </a:extLst>
          </p:cNvPr>
          <p:cNvSpPr txBox="1"/>
          <p:nvPr/>
        </p:nvSpPr>
        <p:spPr>
          <a:xfrm>
            <a:off x="1239797" y="8666123"/>
            <a:ext cx="556402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业务流程类对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Image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类提要求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/>
              <a:t>Image</a:t>
            </a:r>
            <a:r>
              <a:rPr lang="zh-CN" altLang="en-US" sz="3200" dirty="0"/>
              <a:t>执行并返回给业务流程类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EEF8144-989E-7045-AE98-FEEA8B0E58F6}"/>
              </a:ext>
            </a:extLst>
          </p:cNvPr>
          <p:cNvSpPr/>
          <p:nvPr/>
        </p:nvSpPr>
        <p:spPr>
          <a:xfrm>
            <a:off x="8066102" y="4586288"/>
            <a:ext cx="1209645" cy="661987"/>
          </a:xfrm>
          <a:prstGeom prst="rightArrow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EF8257-96D3-6649-8EB7-6E5040F1C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09" y="1452523"/>
            <a:ext cx="4064000" cy="721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1FD9E1-F493-9340-8B1E-F3230AA44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54" y="1641475"/>
            <a:ext cx="4064000" cy="7213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D7EAC-7DFE-9A47-922B-FB470A8358E5}"/>
              </a:ext>
            </a:extLst>
          </p:cNvPr>
          <p:cNvSpPr txBox="1"/>
          <p:nvPr/>
        </p:nvSpPr>
        <p:spPr>
          <a:xfrm>
            <a:off x="10599762" y="8881566"/>
            <a:ext cx="5642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业务流程类对界面反馈结果</a:t>
            </a:r>
          </a:p>
        </p:txBody>
      </p:sp>
    </p:spTree>
    <p:extLst>
      <p:ext uri="{BB962C8B-B14F-4D97-AF65-F5344CB8AC3E}">
        <p14:creationId xmlns:p14="http://schemas.microsoft.com/office/powerpoint/2010/main" val="17996548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1373</Words>
  <Application>Microsoft Macintosh PowerPoint</Application>
  <PresentationFormat>自定义</PresentationFormat>
  <Paragraphs>168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</vt:lpstr>
      <vt:lpstr>Gill Sans</vt:lpstr>
      <vt:lpstr>Gill Sans Light</vt:lpstr>
      <vt:lpstr>Helvetica Neue</vt:lpstr>
      <vt:lpstr>Showroom</vt:lpstr>
      <vt:lpstr>大作业它来了，但我该怎么做？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C++程序设计与训练 C++ Program design and training</dc:title>
  <cp:lastModifiedBy>Microsoft Office User</cp:lastModifiedBy>
  <cp:revision>164</cp:revision>
  <dcterms:modified xsi:type="dcterms:W3CDTF">2021-07-30T01:30:55Z</dcterms:modified>
</cp:coreProperties>
</file>