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460" r:id="rId3"/>
    <p:sldId id="461" r:id="rId4"/>
    <p:sldId id="468" r:id="rId5"/>
    <p:sldId id="510" r:id="rId6"/>
    <p:sldId id="511" r:id="rId7"/>
    <p:sldId id="514" r:id="rId8"/>
    <p:sldId id="522" r:id="rId9"/>
    <p:sldId id="512" r:id="rId10"/>
    <p:sldId id="513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447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336699"/>
    <a:srgbClr val="4382C1"/>
    <a:srgbClr val="FFD4D1"/>
    <a:srgbClr val="FE877E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4" autoAdjust="0"/>
    <p:restoredTop sz="94434" autoAdjust="0"/>
  </p:normalViewPr>
  <p:slideViewPr>
    <p:cSldViewPr snapToGrid="0">
      <p:cViewPr varScale="1">
        <p:scale>
          <a:sx n="131" d="100"/>
          <a:sy n="131" d="100"/>
        </p:scale>
        <p:origin x="936" y="184"/>
      </p:cViewPr>
      <p:guideLst/>
    </p:cSldViewPr>
  </p:slideViewPr>
  <p:outlineViewPr>
    <p:cViewPr>
      <p:scale>
        <a:sx n="33" d="100"/>
        <a:sy n="33" d="100"/>
      </p:scale>
      <p:origin x="0" y="-112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A631-02D2-4821-B9FA-0B65AD7E21DA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D296-0A38-40F3-8676-01D4E1643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7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4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720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23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04F97D9-2CB0-4669-9B97-25C13A52307D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9243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66495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5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AD50-5F76-4960-AD30-F75273E4A6B2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A9E2-21CE-4297-80D1-37F98AEB0942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61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28695"/>
          </a:xfrm>
        </p:spPr>
        <p:txBody>
          <a:bodyPr>
            <a:normAutofit/>
          </a:bodyPr>
          <a:lstStyle>
            <a:lvl1pPr marL="536575" indent="-536575" algn="l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p"/>
              <a:defRPr sz="2400"/>
            </a:lvl1pPr>
            <a:lvl2pPr marL="900113" indent="-442913" algn="l">
              <a:spcBef>
                <a:spcPts val="1000"/>
              </a:spcBef>
              <a:buFont typeface="Wingdings" panose="05000000000000000000" pitchFamily="2" charset="2"/>
              <a:buChar char="Ø"/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9144000" cy="1179443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371" y="168825"/>
            <a:ext cx="8403771" cy="90537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4417" y="6414407"/>
            <a:ext cx="21922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D109F8-AAC9-45E9-9016-EB1C6FE97B92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0624" y="6414407"/>
            <a:ext cx="328843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0109" y="6414407"/>
            <a:ext cx="21922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7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3BCE-23D9-46F3-BA49-D57FD1108132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E5C1-22C7-4F9E-9824-A77D8EED1D8D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9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298C-E6E0-4DAC-8611-1F41A875EE2F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7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D8E3-E10C-4414-B0D7-F69AB2DC8358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1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DCFE-2797-4623-AA4B-9FB5225E618F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20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8EC0-93D9-406D-9524-150F53784035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89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12D-C1F2-4C66-B86C-4D8107B6BA3D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91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371" y="365126"/>
            <a:ext cx="8403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371" y="1825625"/>
            <a:ext cx="8403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17" y="6356351"/>
            <a:ext cx="219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EB25684-1F7E-4CAD-B9C6-34932D25C8B6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0624" y="6356351"/>
            <a:ext cx="3288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109" y="6356351"/>
            <a:ext cx="219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13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ts val="5400"/>
              </a:lnSpc>
              <a:spcBef>
                <a:spcPts val="6750"/>
              </a:spcBef>
              <a:spcAft>
                <a:spcPts val="900"/>
              </a:spcAft>
            </a:pPr>
            <a:r>
              <a:rPr lang="en-US" altLang="zh-CN" sz="4400" b="1" dirty="0">
                <a:solidFill>
                  <a:schemeClr val="bg1"/>
                </a:solidFill>
              </a:rPr>
              <a:t>《</a:t>
            </a:r>
            <a:r>
              <a:rPr lang="zh-CN" altLang="en-US" sz="4400" b="1" dirty="0">
                <a:solidFill>
                  <a:schemeClr val="bg1"/>
                </a:solidFill>
              </a:rPr>
              <a:t>面向对象程序设计训练</a:t>
            </a:r>
            <a:r>
              <a:rPr lang="en-US" altLang="zh-CN" sz="4400" b="1" dirty="0">
                <a:solidFill>
                  <a:schemeClr val="bg1"/>
                </a:solidFill>
              </a:rPr>
              <a:t>》</a:t>
            </a:r>
            <a:br>
              <a:rPr lang="en-US" altLang="zh-CN" sz="4400" b="1" dirty="0">
                <a:solidFill>
                  <a:schemeClr val="bg1"/>
                </a:solidFill>
              </a:rPr>
            </a:br>
            <a:r>
              <a:rPr lang="en-US" altLang="zh-CN" sz="4400" b="1" dirty="0">
                <a:solidFill>
                  <a:schemeClr val="bg1"/>
                </a:solidFill>
              </a:rPr>
              <a:t>DAY</a:t>
            </a:r>
            <a:r>
              <a:rPr lang="zh-CN" altLang="en-US" sz="4400" b="1" dirty="0">
                <a:solidFill>
                  <a:schemeClr val="bg1"/>
                </a:solidFill>
              </a:rPr>
              <a:t> </a:t>
            </a:r>
            <a:r>
              <a:rPr lang="en-US" altLang="zh-CN" sz="4400" b="1" dirty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00537"/>
            <a:ext cx="6858000" cy="1121569"/>
          </a:xfrm>
        </p:spPr>
        <p:txBody>
          <a:bodyPr>
            <a:normAutofit/>
          </a:bodyPr>
          <a:lstStyle/>
          <a:p>
            <a:pPr marL="26789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</a:rPr>
              <a:t>清华大学 自动化系</a:t>
            </a:r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marL="267891"/>
            <a:r>
              <a:rPr lang="zh-CN" altLang="en-US" sz="2100" dirty="0"/>
              <a:t>范静涛</a:t>
            </a:r>
            <a:endParaRPr lang="en-US" altLang="zh-CN" sz="2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6C0A-6462-4F24-BEFA-8908EEE915AF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6457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prstClr val="white"/>
                </a:solidFill>
              </a:rPr>
              <a:t>请考虑如何用</a:t>
            </a:r>
            <a:r>
              <a:rPr lang="en-US" altLang="zh-CN" sz="2400" dirty="0">
                <a:solidFill>
                  <a:prstClr val="white"/>
                </a:solidFill>
              </a:rPr>
              <a:t>C</a:t>
            </a:r>
            <a:r>
              <a:rPr lang="zh-CN" altLang="en-US" sz="2400" dirty="0">
                <a:solidFill>
                  <a:prstClr val="white"/>
                </a:solidFill>
              </a:rPr>
              <a:t>语言描述一个仅包含时分秒的“时间”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0C1560-B558-E04C-8A88-D11FB788D725}"/>
              </a:ext>
            </a:extLst>
          </p:cNvPr>
          <p:cNvSpPr txBox="1"/>
          <p:nvPr/>
        </p:nvSpPr>
        <p:spPr>
          <a:xfrm>
            <a:off x="911355" y="1701624"/>
            <a:ext cx="28788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F68A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hour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F68A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minute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F68A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second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D1354E-9D3E-B64E-90D9-37EF43D96A4A}"/>
              </a:ext>
            </a:extLst>
          </p:cNvPr>
          <p:cNvSpPr txBox="1"/>
          <p:nvPr/>
        </p:nvSpPr>
        <p:spPr>
          <a:xfrm>
            <a:off x="374417" y="1359216"/>
            <a:ext cx="4243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V0.1</a:t>
            </a: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，最朴素的思维：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个变量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63DB870-A583-364F-91FE-A6606CA9CCBD}"/>
              </a:ext>
            </a:extLst>
          </p:cNvPr>
          <p:cNvSpPr txBox="1"/>
          <p:nvPr/>
        </p:nvSpPr>
        <p:spPr>
          <a:xfrm>
            <a:off x="374416" y="2975044"/>
            <a:ext cx="742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V0.2</a:t>
            </a: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，最朴素的思维：更准确的变量取值范围，但够了么？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9341D2C-F8B6-6F41-BA64-C67B785CB33E}"/>
              </a:ext>
            </a:extLst>
          </p:cNvPr>
          <p:cNvSpPr txBox="1"/>
          <p:nvPr/>
        </p:nvSpPr>
        <p:spPr>
          <a:xfrm>
            <a:off x="911355" y="3373605"/>
            <a:ext cx="35802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unsigned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F68A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hour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unsigned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F68A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minute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unsigned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F68A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second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隶书" pitchFamily="49" charset="-122"/>
                <a:cs typeface="+mn-cs"/>
              </a:rPr>
              <a:t>;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55DE86A-DEEA-B54D-A537-3A62BBFB44F8}"/>
              </a:ext>
            </a:extLst>
          </p:cNvPr>
          <p:cNvSpPr txBox="1"/>
          <p:nvPr/>
        </p:nvSpPr>
        <p:spPr>
          <a:xfrm>
            <a:off x="374416" y="4590872"/>
            <a:ext cx="88521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V0.3</a:t>
            </a: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，结构体表示三者一体，存在逻辑关联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思考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V0.3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存在何种问题？有什么不安全因素？特别是给别人使用时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231D82-59E7-A944-AB60-5DA33645B690}"/>
              </a:ext>
            </a:extLst>
          </p:cNvPr>
          <p:cNvSpPr txBox="1"/>
          <p:nvPr/>
        </p:nvSpPr>
        <p:spPr>
          <a:xfrm>
            <a:off x="374415" y="5498784"/>
            <a:ext cx="4027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V0.4</a:t>
            </a: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，结构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操控函数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思考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V0.4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存在何种问题？</a:t>
            </a:r>
          </a:p>
        </p:txBody>
      </p:sp>
    </p:spTree>
    <p:extLst>
      <p:ext uri="{BB962C8B-B14F-4D97-AF65-F5344CB8AC3E}">
        <p14:creationId xmlns:p14="http://schemas.microsoft.com/office/powerpoint/2010/main" val="274931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prstClr val="white"/>
                </a:solidFill>
              </a:rPr>
              <a:t>请考虑如何用</a:t>
            </a:r>
            <a:r>
              <a:rPr lang="en-US" altLang="zh-CN" sz="2400" dirty="0">
                <a:solidFill>
                  <a:prstClr val="white"/>
                </a:solidFill>
              </a:rPr>
              <a:t>C</a:t>
            </a:r>
            <a:r>
              <a:rPr lang="zh-CN" altLang="en-US" sz="2400" dirty="0">
                <a:solidFill>
                  <a:prstClr val="white"/>
                </a:solidFill>
              </a:rPr>
              <a:t>语言描述一个仅包含时分秒的“时间”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D1354E-9D3E-B64E-90D9-37EF43D96A4A}"/>
              </a:ext>
            </a:extLst>
          </p:cNvPr>
          <p:cNvSpPr txBox="1"/>
          <p:nvPr/>
        </p:nvSpPr>
        <p:spPr>
          <a:xfrm>
            <a:off x="374417" y="1359216"/>
            <a:ext cx="2810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V1.0</a:t>
            </a: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，类闪亮登场</a:t>
            </a:r>
          </a:p>
        </p:txBody>
      </p:sp>
      <p:sp>
        <p:nvSpPr>
          <p:cNvPr id="12" name="矩形 9">
            <a:extLst>
              <a:ext uri="{FF2B5EF4-FFF2-40B4-BE49-F238E27FC236}">
                <a16:creationId xmlns:a16="http://schemas.microsoft.com/office/drawing/2014/main" id="{556622DA-ED67-3644-AE60-E534E7139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10" y="1759326"/>
            <a:ext cx="8115389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r>
              <a:rPr lang="en-US" altLang="zh-CN" sz="2400" b="0" dirty="0">
                <a:solidFill>
                  <a:srgbClr val="AA0D91"/>
                </a:solidFill>
                <a:latin typeface="Menlo" panose="020B0609030804020204" pitchFamily="49" charset="0"/>
              </a:rPr>
              <a:t>class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b="0" dirty="0">
                <a:solidFill>
                  <a:srgbClr val="0B4F79"/>
                </a:solidFill>
                <a:latin typeface="Menlo" panose="020B0609030804020204" pitchFamily="49" charset="0"/>
              </a:rPr>
              <a:t>Time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US" altLang="zh-CN" sz="2400" b="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2400" b="0" dirty="0">
                <a:solidFill>
                  <a:srgbClr val="AA0D91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zh-CN" sz="2400" b="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2400" b="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b="0" dirty="0">
                <a:solidFill>
                  <a:srgbClr val="0F68A0"/>
                </a:solidFill>
                <a:latin typeface="Menlo" panose="020B0609030804020204" pitchFamily="49" charset="0"/>
              </a:rPr>
              <a:t>Set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2400" b="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zh-CN" altLang="en-US" sz="24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b="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 Hour, </a:t>
            </a:r>
          </a:p>
          <a:p>
            <a:r>
              <a:rPr lang="zh-CN" altLang="en-US" sz="24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</a:t>
            </a:r>
            <a:r>
              <a:rPr lang="en-US" altLang="zh-CN" sz="2400" b="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zh-CN" altLang="en-US" sz="24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b="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 Minute, </a:t>
            </a:r>
          </a:p>
          <a:p>
            <a:r>
              <a:rPr lang="zh-CN" altLang="en-US" sz="24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</a:t>
            </a:r>
            <a:r>
              <a:rPr lang="en-US" altLang="zh-CN" sz="2400" b="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zh-CN" altLang="en-US" sz="24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b="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 Second</a:t>
            </a:r>
          </a:p>
          <a:p>
            <a:r>
              <a:rPr lang="zh-CN" altLang="en-US" sz="24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2400" b="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b="0" dirty="0">
                <a:solidFill>
                  <a:srgbClr val="0F68A0"/>
                </a:solidFill>
                <a:latin typeface="Menlo" panose="020B0609030804020204" pitchFamily="49" charset="0"/>
              </a:rPr>
              <a:t>Show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altLang="zh-CN" sz="2400" b="0" dirty="0">
                <a:solidFill>
                  <a:srgbClr val="AA0D91"/>
                </a:solidFill>
                <a:latin typeface="Menlo" panose="020B0609030804020204" pitchFamily="49" charset="0"/>
              </a:rPr>
              <a:t>private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zh-CN" sz="2400" b="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2400" b="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b="0" dirty="0" err="1">
                <a:solidFill>
                  <a:srgbClr val="0F68A0"/>
                </a:solidFill>
                <a:latin typeface="Menlo" panose="020B0609030804020204" pitchFamily="49" charset="0"/>
              </a:rPr>
              <a:t>m_Hour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2400" b="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b="0" dirty="0" err="1">
                <a:solidFill>
                  <a:srgbClr val="0F68A0"/>
                </a:solidFill>
                <a:latin typeface="Menlo" panose="020B0609030804020204" pitchFamily="49" charset="0"/>
              </a:rPr>
              <a:t>m_Minute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2400" b="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b="0" dirty="0" err="1">
                <a:solidFill>
                  <a:srgbClr val="0F68A0"/>
                </a:solidFill>
                <a:latin typeface="Menlo" panose="020B0609030804020204" pitchFamily="49" charset="0"/>
              </a:rPr>
              <a:t>m_Second</a:t>
            </a:r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2400" b="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5EFDD4-E307-F14D-BF5A-8F95E804294D}"/>
              </a:ext>
            </a:extLst>
          </p:cNvPr>
          <p:cNvSpPr txBox="1"/>
          <p:nvPr/>
        </p:nvSpPr>
        <p:spPr>
          <a:xfrm>
            <a:off x="4002924" y="3676045"/>
            <a:ext cx="4980304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kumimoji="1"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如何理解“类是模板”？</a:t>
            </a:r>
            <a:endParaRPr kumimoji="1" lang="en-US" altLang="zh-CN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r>
              <a:rPr kumimoji="1"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</a:t>
            </a:r>
            <a:r>
              <a:rPr kumimoji="1" lang="en-US" altLang="zh-CN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何时会产生新对象？</a:t>
            </a:r>
            <a:endParaRPr kumimoji="1" lang="en-US" altLang="zh-CN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③</a:t>
            </a:r>
            <a:r>
              <a:rPr kumimoji="1"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如何访问对象的成员？</a:t>
            </a:r>
            <a:endParaRPr kumimoji="1" lang="en-US" altLang="zh-CN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④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相同的函数，如何操作不同对象？</a:t>
            </a:r>
            <a:endParaRPr kumimoji="1" lang="en-US" altLang="zh-CN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⑤Time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该负责显示时间吗？</a:t>
            </a:r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⑥V1.0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真的可以有效的、完善的保护数据了吗？</a:t>
            </a:r>
            <a:endParaRPr kumimoji="1" lang="zh-CN" alt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455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prstClr val="white"/>
                </a:solidFill>
              </a:rPr>
              <a:t>请考虑如何用</a:t>
            </a:r>
            <a:r>
              <a:rPr lang="en-US" altLang="zh-CN" sz="2400" dirty="0">
                <a:solidFill>
                  <a:prstClr val="white"/>
                </a:solidFill>
              </a:rPr>
              <a:t>C</a:t>
            </a:r>
            <a:r>
              <a:rPr lang="zh-CN" altLang="en-US" sz="2400" dirty="0">
                <a:solidFill>
                  <a:prstClr val="white"/>
                </a:solidFill>
              </a:rPr>
              <a:t>语言描述一个仅包含时分秒的“时间”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D1354E-9D3E-B64E-90D9-37EF43D96A4A}"/>
              </a:ext>
            </a:extLst>
          </p:cNvPr>
          <p:cNvSpPr txBox="1"/>
          <p:nvPr/>
        </p:nvSpPr>
        <p:spPr>
          <a:xfrm>
            <a:off x="374417" y="1359216"/>
            <a:ext cx="4821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V1.1</a:t>
            </a: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，时分秒的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Getter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Setter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4CEA47-A36A-DE49-BA81-260B40012221}"/>
              </a:ext>
            </a:extLst>
          </p:cNvPr>
          <p:cNvSpPr txBox="1"/>
          <p:nvPr/>
        </p:nvSpPr>
        <p:spPr>
          <a:xfrm>
            <a:off x="374417" y="2096266"/>
            <a:ext cx="6657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V1.2</a:t>
            </a: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，增加构造函数，保证对象初始状态是正确的。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02652C-53BB-494D-8D8C-016B21F5F42D}"/>
              </a:ext>
            </a:extLst>
          </p:cNvPr>
          <p:cNvSpPr txBox="1"/>
          <p:nvPr/>
        </p:nvSpPr>
        <p:spPr>
          <a:xfrm>
            <a:off x="374417" y="2833316"/>
            <a:ext cx="5118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V1.3</a:t>
            </a: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，多个构造函数，丰富初始化形式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B48CA0-540D-BA4A-B108-2FEEC4A5A023}"/>
              </a:ext>
            </a:extLst>
          </p:cNvPr>
          <p:cNvSpPr txBox="1"/>
          <p:nvPr/>
        </p:nvSpPr>
        <p:spPr>
          <a:xfrm>
            <a:off x="374417" y="3570366"/>
            <a:ext cx="6914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V1.4</a:t>
            </a: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，多个构造函数可以简化为一个？函数参数默认值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FDA30D-2C0A-E243-83E3-ABC67C002E8E}"/>
              </a:ext>
            </a:extLst>
          </p:cNvPr>
          <p:cNvSpPr txBox="1"/>
          <p:nvPr/>
        </p:nvSpPr>
        <p:spPr>
          <a:xfrm>
            <a:off x="374417" y="4324622"/>
            <a:ext cx="8988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V1.5</a:t>
            </a: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，时分秒真的需要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Getter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么？可以用常引用成员实现，简洁！优雅！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0F7CC3-AFB5-2C48-9B0A-1828FB1DD92E}"/>
              </a:ext>
            </a:extLst>
          </p:cNvPr>
          <p:cNvSpPr txBox="1"/>
          <p:nvPr/>
        </p:nvSpPr>
        <p:spPr>
          <a:xfrm>
            <a:off x="374417" y="5061670"/>
            <a:ext cx="4605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V1.6</a:t>
            </a: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，使用静态成员控制时间格式</a:t>
            </a:r>
          </a:p>
        </p:txBody>
      </p:sp>
    </p:spTree>
    <p:extLst>
      <p:ext uri="{BB962C8B-B14F-4D97-AF65-F5344CB8AC3E}">
        <p14:creationId xmlns:p14="http://schemas.microsoft.com/office/powerpoint/2010/main" val="86082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A29BBD6-3420-FF41-B44E-BD4FECCD0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什么是抽象？简单来说，用计算机的数据类型、算法的有机结合，简要描述事物、过程、逻辑等。</a:t>
            </a:r>
            <a:endParaRPr kumimoji="1" lang="en-US" altLang="zh-CN" dirty="0"/>
          </a:p>
          <a:p>
            <a:r>
              <a:rPr kumimoji="1" lang="zh-CN" altLang="en-US" dirty="0"/>
              <a:t>什么是封装？暴露接口（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，函数原型），隐藏细节实现（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，函数实现）。</a:t>
            </a:r>
            <a:endParaRPr kumimoji="1" lang="en-US" altLang="zh-CN" dirty="0"/>
          </a:p>
          <a:p>
            <a:r>
              <a:rPr kumimoji="1" lang="zh-CN" altLang="en-US" dirty="0"/>
              <a:t>为什么封装？封起来的究竟是什么？请各抒己见</a:t>
            </a:r>
            <a:endParaRPr kumimoji="1" lang="en-US" altLang="zh-CN" dirty="0"/>
          </a:p>
          <a:p>
            <a:pPr eaLnBrk="1" hangingPunct="1"/>
            <a:r>
              <a:rPr kumimoji="1" lang="zh-CN" altLang="en-US" dirty="0"/>
              <a:t>类：</a:t>
            </a:r>
            <a:r>
              <a:rPr lang="zh-CN" altLang="en-US" sz="2400" dirty="0"/>
              <a:t>是一种用户自定义类型，这一点类似于</a:t>
            </a:r>
            <a:r>
              <a:rPr lang="zh-CN" altLang="en-US" sz="2400" b="1" dirty="0">
                <a:solidFill>
                  <a:srgbClr val="FF0000"/>
                </a:solidFill>
              </a:rPr>
              <a:t>结构体</a:t>
            </a:r>
            <a:r>
              <a:rPr lang="zh-CN" altLang="en-US" sz="2400" dirty="0"/>
              <a:t>；但结构体及结构体变量只有</a:t>
            </a:r>
            <a:r>
              <a:rPr lang="zh-CN" altLang="en-US" sz="2400" b="1" dirty="0">
                <a:solidFill>
                  <a:srgbClr val="FF0000"/>
                </a:solidFill>
              </a:rPr>
              <a:t>属性</a:t>
            </a:r>
            <a:r>
              <a:rPr lang="zh-CN" altLang="en-US" sz="2400" dirty="0"/>
              <a:t>，而没有</a:t>
            </a:r>
            <a:r>
              <a:rPr lang="zh-CN" altLang="en-US" sz="2400" b="1" dirty="0">
                <a:solidFill>
                  <a:srgbClr val="FF0000"/>
                </a:solidFill>
              </a:rPr>
              <a:t>行为</a:t>
            </a:r>
            <a:r>
              <a:rPr lang="zh-CN" altLang="en-US" sz="2400" dirty="0"/>
              <a:t>。与结构体不同的是，类及类产生的对象不仅具有</a:t>
            </a:r>
            <a:r>
              <a:rPr lang="zh-CN" altLang="en-US" sz="2400" b="1" dirty="0">
                <a:solidFill>
                  <a:srgbClr val="FF0000"/>
                </a:solidFill>
              </a:rPr>
              <a:t>属性</a:t>
            </a:r>
            <a:r>
              <a:rPr lang="zh-CN" altLang="en-US" sz="2400" dirty="0"/>
              <a:t>，同时也有与属性绑定在一起的</a:t>
            </a:r>
            <a:r>
              <a:rPr lang="zh-CN" altLang="en-US" sz="2400" b="1" dirty="0">
                <a:solidFill>
                  <a:srgbClr val="FF0000"/>
                </a:solidFill>
              </a:rPr>
              <a:t>行为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kumimoji="1" lang="en-US" altLang="zh-CN" dirty="0"/>
              <a:t>class</a:t>
            </a:r>
            <a:r>
              <a:rPr kumimoji="1" lang="zh-CN" altLang="en-US" dirty="0"/>
              <a:t>与</a:t>
            </a:r>
            <a:r>
              <a:rPr kumimoji="1" lang="en-US" altLang="zh-CN" dirty="0"/>
              <a:t>struct</a:t>
            </a:r>
            <a:r>
              <a:rPr kumimoji="1" lang="zh-CN" altLang="en-US" dirty="0"/>
              <a:t>在</a:t>
            </a:r>
            <a:r>
              <a:rPr kumimoji="1" lang="en-US" altLang="zh-CN" dirty="0"/>
              <a:t>C++</a:t>
            </a:r>
            <a:r>
              <a:rPr kumimoji="1" lang="zh-CN" altLang="en-US" dirty="0"/>
              <a:t>中的区别仅在于模式访问权限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DF92457-6DFC-EC46-B369-8B6AB3E4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知识点梳理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D601D-7252-FC42-B4B9-50C89D12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FF8D0-B889-1547-BD76-CB41E29D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面向对象程序设计训练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8F887B-29E5-CA4A-A769-6B136F13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434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A29BBD6-3420-FF41-B44E-BD4FECCD0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类如何声明？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关键字、大括号，</a:t>
            </a:r>
            <a:r>
              <a:rPr kumimoji="1" lang="en-US" altLang="zh-CN" dirty="0"/>
              <a:t>public/protected/private</a:t>
            </a:r>
            <a:r>
              <a:rPr kumimoji="1" lang="zh-CN" altLang="en-US" dirty="0"/>
              <a:t>控制的成员，成员分为数据成员和成员函数。全了么？</a:t>
            </a:r>
            <a:endParaRPr kumimoji="1" lang="en-US" altLang="zh-CN" dirty="0"/>
          </a:p>
          <a:p>
            <a:r>
              <a:rPr kumimoji="1" lang="zh-CN" altLang="en-US" dirty="0"/>
              <a:t>分文件存储类代码，</a:t>
            </a:r>
            <a:r>
              <a:rPr kumimoji="1" lang="en-US" altLang="zh-CN" dirty="0"/>
              <a:t>h</a:t>
            </a:r>
            <a:r>
              <a:rPr kumimoji="1" lang="zh-CN" altLang="en-US" dirty="0"/>
              <a:t>头文件和</a:t>
            </a:r>
            <a:r>
              <a:rPr kumimoji="1" lang="en-US" altLang="zh-CN" dirty="0" err="1"/>
              <a:t>cpp</a:t>
            </a:r>
            <a:r>
              <a:rPr kumimoji="1" lang="zh-CN" altLang="en-US" dirty="0"/>
              <a:t>源代码文件，存储内容各有不同。</a:t>
            </a:r>
            <a:endParaRPr kumimoji="1" lang="en-US" altLang="zh-CN" dirty="0"/>
          </a:p>
          <a:p>
            <a:r>
              <a:rPr kumimoji="1" lang="zh-CN" altLang="en-US" dirty="0"/>
              <a:t>头文件：哨兵、类声明</a:t>
            </a:r>
            <a:endParaRPr kumimoji="1" lang="en-US" altLang="zh-CN" dirty="0"/>
          </a:p>
          <a:p>
            <a:r>
              <a:rPr kumimoji="1" lang="zh-CN" altLang="en-US" dirty="0"/>
              <a:t>源代码文件：</a:t>
            </a:r>
            <a:r>
              <a:rPr kumimoji="1" lang="en-US" altLang="zh-CN" dirty="0"/>
              <a:t>include</a:t>
            </a:r>
            <a:r>
              <a:rPr kumimoji="1" lang="zh-CN" altLang="en-US" dirty="0"/>
              <a:t>自身头文件、必要的头文件，静态成员初始化，成员函数定义（不要忘了</a:t>
            </a:r>
            <a:r>
              <a:rPr kumimoji="1" lang="en-US" altLang="zh-CN" dirty="0"/>
              <a:t>"</a:t>
            </a:r>
            <a:r>
              <a:rPr kumimoji="1" lang="zh-CN" altLang="en-US" dirty="0"/>
              <a:t>类名</a:t>
            </a:r>
            <a:r>
              <a:rPr kumimoji="1" lang="en-US" altLang="zh-CN" dirty="0"/>
              <a:t>::"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DF92457-6DFC-EC46-B369-8B6AB3E4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知识点梳理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D601D-7252-FC42-B4B9-50C89D12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FF8D0-B889-1547-BD76-CB41E29D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面向对象程序设计训练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8F887B-29E5-CA4A-A769-6B136F13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213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A29BBD6-3420-FF41-B44E-BD4FECCD0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何时会产生新的对象（实例化对象）？定义变量、定义数组，</a:t>
            </a:r>
            <a:r>
              <a:rPr kumimoji="1" lang="en-US" altLang="zh-CN" dirty="0"/>
              <a:t>new</a:t>
            </a:r>
            <a:r>
              <a:rPr kumimoji="1" lang="zh-CN" altLang="en-US" dirty="0"/>
              <a:t>，直接调用构造函数</a:t>
            </a:r>
            <a:endParaRPr kumimoji="1" lang="en-US" altLang="zh-CN" dirty="0"/>
          </a:p>
          <a:p>
            <a:r>
              <a:rPr kumimoji="1" lang="zh-CN" altLang="en-US" dirty="0"/>
              <a:t>产生新对象会自动出发什么？构造函数</a:t>
            </a:r>
            <a:endParaRPr kumimoji="1" lang="en-US" altLang="zh-CN" dirty="0"/>
          </a:p>
          <a:p>
            <a:r>
              <a:rPr kumimoji="1" lang="zh-CN" altLang="en-US" dirty="0"/>
              <a:t>常引用对象必须在初始化列表中指明被引用对象</a:t>
            </a:r>
            <a:endParaRPr kumimoji="1" lang="en-US" altLang="zh-CN" dirty="0"/>
          </a:p>
          <a:p>
            <a:r>
              <a:rPr kumimoji="1" lang="zh-CN" altLang="en-US" dirty="0"/>
              <a:t>一般数据成员可以在初始化列表或者构造函数函数体中赋值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DF92457-6DFC-EC46-B369-8B6AB3E4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知识点梳理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D601D-7252-FC42-B4B9-50C89D12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FF8D0-B889-1547-BD76-CB41E29D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面向对象程序设计训练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8F887B-29E5-CA4A-A769-6B136F13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70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F92457-6DFC-EC46-B369-8B6AB3E4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理解语法的关键是照葫芦画瓢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D601D-7252-FC42-B4B9-50C89D12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FF8D0-B889-1547-BD76-CB41E29D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面向对象程序设计训练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8F887B-29E5-CA4A-A769-6B136F13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5CF0E57-E3E7-E948-8C20-302B6DF5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56" y="1353704"/>
            <a:ext cx="8427980" cy="506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74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F92457-6DFC-EC46-B369-8B6AB3E4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给时间类增加拷贝构造函数，</a:t>
            </a:r>
            <a:r>
              <a:rPr kumimoji="1" lang="en-US" altLang="zh-CN" dirty="0"/>
              <a:t>DEBUG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D601D-7252-FC42-B4B9-50C89D12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FF8D0-B889-1547-BD76-CB41E29D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面向对象程序设计训练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8F887B-29E5-CA4A-A769-6B136F13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57D9B463-DEC3-6340-9E2B-2A50665B8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48" y="1332098"/>
            <a:ext cx="8460794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1pPr>
            <a:lvl2pPr marL="800100" indent="-342900"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4pPr>
            <a:lvl5pPr marL="2057400" indent="-228600"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4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举例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1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：实参到形参，等价于形参拷贝构造函数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(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实参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举例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2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：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return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表达式到返回值，等价于返回值拷贝构造函数（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return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后的表达式）</a:t>
            </a:r>
            <a:endParaRPr lang="en-US" altLang="zh-CN" sz="2000" b="0" dirty="0">
              <a:solidFill>
                <a:schemeClr val="tx1"/>
              </a:solidFill>
              <a:latin typeface="Tahoma" panose="020B0604030504040204" pitchFamily="34" charset="0"/>
              <a:ea typeface="Hei Regular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举例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3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：用对象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a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初始化对象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b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，调用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b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的拷贝构造函数</a:t>
            </a:r>
            <a:endParaRPr lang="en-US" altLang="zh-CN" sz="2000" b="0" dirty="0">
              <a:solidFill>
                <a:schemeClr val="tx1"/>
              </a:solidFill>
              <a:latin typeface="Tahoma" panose="020B0604030504040204" pitchFamily="34" charset="0"/>
              <a:ea typeface="Hei Regular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举例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4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：用对象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a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赋值给对象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b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，不会调用拷贝构造函数，调用的是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operator=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函数</a:t>
            </a:r>
            <a:endParaRPr lang="en-US" altLang="zh-CN" sz="2000" b="0" dirty="0">
              <a:solidFill>
                <a:schemeClr val="tx1"/>
              </a:solidFill>
              <a:latin typeface="Tahoma" panose="020B0604030504040204" pitchFamily="34" charset="0"/>
              <a:ea typeface="Hei Regular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举例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5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：构造函数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/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无名对象做实参，不会触发拷贝构造函数</a:t>
            </a:r>
            <a:endParaRPr lang="en-US" altLang="zh-CN" sz="2000" b="0" dirty="0">
              <a:solidFill>
                <a:schemeClr val="tx1"/>
              </a:solidFill>
              <a:latin typeface="Tahoma" panose="020B0604030504040204" pitchFamily="34" charset="0"/>
              <a:ea typeface="Hei Regular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举例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6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：用返回值为对象的函数初始化新对象，不会触发拷贝构造函数</a:t>
            </a:r>
            <a:endParaRPr lang="en-US" altLang="zh-CN" sz="2000" b="0" dirty="0">
              <a:solidFill>
                <a:srgbClr val="FF0000"/>
              </a:solidFill>
              <a:latin typeface="Tahoma" panose="020B0604030504040204" pitchFamily="34" charset="0"/>
              <a:ea typeface="Hei Regular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举例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7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：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return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 构造函数</a:t>
            </a:r>
            <a:r>
              <a:rPr lang="en-US" alt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/</a:t>
            </a:r>
            <a:r>
              <a:rPr lang="zh-CN" altLang="en-US" sz="2000" b="0" dirty="0">
                <a:solidFill>
                  <a:schemeClr val="tx1"/>
                </a:solidFill>
                <a:latin typeface="Tahoma" panose="020B0604030504040204" pitchFamily="34" charset="0"/>
                <a:ea typeface="Hei Regular" pitchFamily="2" charset="-122"/>
              </a:rPr>
              <a:t>无名对象不会触发拷贝构造函数</a:t>
            </a:r>
            <a:endParaRPr lang="en-US" altLang="zh-CN" sz="2000" b="0" dirty="0">
              <a:solidFill>
                <a:schemeClr val="tx1"/>
              </a:solidFill>
              <a:latin typeface="Tahoma" panose="020B0604030504040204" pitchFamily="34" charset="0"/>
              <a:ea typeface="Hei Regular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6309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课后小作业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0C91-EC29-4575-B187-68F5198ECFCB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992EF300-F245-9948-B062-2A56AE98C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5066139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定义日期类：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年的范围</a:t>
            </a:r>
            <a:r>
              <a:rPr kumimoji="1" lang="en-US" altLang="zh-CN" dirty="0"/>
              <a:t>1900~9999</a:t>
            </a:r>
          </a:p>
          <a:p>
            <a:pPr lvl="1"/>
            <a:r>
              <a:rPr kumimoji="1" lang="zh-CN" altLang="en-US" dirty="0"/>
              <a:t>年月日均有常引用成员，方便快捷读出值</a:t>
            </a:r>
            <a:endParaRPr kumimoji="1" lang="en-US" altLang="zh-CN" dirty="0"/>
          </a:p>
          <a:p>
            <a:pPr lvl="1"/>
            <a:r>
              <a:rPr kumimoji="1" lang="zh-CN" altLang="en-US"/>
              <a:t>默认构造函数</a:t>
            </a:r>
            <a:r>
              <a:rPr kumimoji="1" lang="zh-CN" altLang="en-US" dirty="0"/>
              <a:t>初始化对象为为</a:t>
            </a:r>
            <a:r>
              <a:rPr kumimoji="1" lang="en-US" altLang="zh-CN" dirty="0"/>
              <a:t>1900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</a:t>
            </a:r>
            <a:r>
              <a:rPr kumimoji="1" lang="zh-CN" altLang="en-US" dirty="0"/>
              <a:t>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带参数构造函数初始化对象为形参指定日期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有拷贝构造函数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分</a:t>
            </a:r>
            <a:r>
              <a:rPr kumimoji="1" lang="en-US" altLang="zh-CN" dirty="0"/>
              <a:t>h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cpp</a:t>
            </a:r>
            <a:r>
              <a:rPr kumimoji="1" lang="zh-CN" altLang="en-US" dirty="0"/>
              <a:t>文件编写，</a:t>
            </a:r>
            <a:r>
              <a:rPr kumimoji="1" lang="en-US" altLang="zh-CN" dirty="0"/>
              <a:t>h</a:t>
            </a:r>
            <a:r>
              <a:rPr kumimoji="1" lang="zh-CN" altLang="en-US" dirty="0"/>
              <a:t>文件有哨兵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数据成员、成员函数的参数和返回值，类型选择合理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——————————————</a:t>
            </a:r>
            <a:r>
              <a:rPr kumimoji="1" lang="zh-CN" altLang="en-US" dirty="0"/>
              <a:t>以上为绝对为</a:t>
            </a:r>
            <a:r>
              <a:rPr kumimoji="1" lang="en-US" altLang="zh-CN" dirty="0"/>
              <a:t>80</a:t>
            </a:r>
            <a:r>
              <a:rPr kumimoji="1" lang="zh-CN" altLang="en-US" dirty="0"/>
              <a:t>分线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有一个函数</a:t>
            </a:r>
            <a:r>
              <a:rPr kumimoji="1" lang="en-US" altLang="zh-CN" dirty="0" err="1"/>
              <a:t>IsValidDate</a:t>
            </a:r>
            <a:r>
              <a:rPr kumimoji="1" lang="zh-CN" altLang="en-US" dirty="0"/>
              <a:t>，返回对象自身存储日期是否为合理日期（考虑年月日范围，包括闰年），返回值类型如何选取？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自行编写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函数，从键盘输入一个日期，显示其是否为合理日期。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考虑年的“范围</a:t>
            </a:r>
            <a:r>
              <a:rPr kumimoji="1" lang="en-US" altLang="zh-CN" dirty="0"/>
              <a:t>1900~9999</a:t>
            </a:r>
            <a:r>
              <a:rPr kumimoji="1" lang="zh-CN" altLang="en-US" dirty="0"/>
              <a:t>”是否可以作为静态成员，为什么？如果可以，如何实现？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462854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课程简介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418" y="1348268"/>
            <a:ext cx="8278724" cy="48286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目标定位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组织安排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前后衔接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大纲内容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CB3B-AA9F-4310-82B6-4F6B3B980893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48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与院系人才培养目标之间的关系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侧重培养</a:t>
            </a:r>
            <a:r>
              <a:rPr lang="zh-CN" altLang="en-US" dirty="0"/>
              <a:t>同学们</a:t>
            </a:r>
            <a:r>
              <a:rPr lang="zh-CN" altLang="zh-CN" dirty="0">
                <a:solidFill>
                  <a:srgbClr val="0000FF"/>
                </a:solidFill>
              </a:rPr>
              <a:t>现代程序设计</a:t>
            </a:r>
            <a:r>
              <a:rPr lang="zh-CN" altLang="zh-CN" dirty="0">
                <a:solidFill>
                  <a:srgbClr val="C00000"/>
                </a:solidFill>
              </a:rPr>
              <a:t>理论方法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 err="1">
                <a:solidFill>
                  <a:srgbClr val="C00000"/>
                </a:solidFill>
              </a:rPr>
              <a:t>why</a:t>
            </a:r>
            <a:r>
              <a:rPr lang="en-US" altLang="zh-CN" dirty="0" err="1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altLang="zh-CN" dirty="0" err="1">
                <a:solidFill>
                  <a:srgbClr val="C00000"/>
                </a:solidFill>
              </a:rPr>
              <a:t>how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r>
              <a:rPr lang="zh-CN" altLang="zh-CN" dirty="0"/>
              <a:t>与</a:t>
            </a:r>
            <a:r>
              <a:rPr lang="zh-CN" altLang="zh-CN" dirty="0">
                <a:solidFill>
                  <a:srgbClr val="C00000"/>
                </a:solidFill>
              </a:rPr>
              <a:t>实践能力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how</a:t>
            </a:r>
            <a:r>
              <a:rPr lang="en-US" altLang="zh-CN" dirty="0" err="1">
                <a:solidFill>
                  <a:srgbClr val="C00000"/>
                </a:solidFill>
                <a:sym typeface="Wingdings" pitchFamily="2" charset="2"/>
              </a:rPr>
              <a:t>why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zh-CN" altLang="zh-CN" dirty="0"/>
              <a:t>，是前序课程的深化和后续理论课程的实践基础。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强化</a:t>
            </a:r>
            <a:r>
              <a:rPr lang="zh-CN" altLang="en-US" dirty="0"/>
              <a:t>同学们</a:t>
            </a:r>
            <a:r>
              <a:rPr lang="zh-CN" altLang="zh-CN" dirty="0">
                <a:solidFill>
                  <a:srgbClr val="C00000"/>
                </a:solidFill>
              </a:rPr>
              <a:t>面向对象</a:t>
            </a:r>
            <a:r>
              <a:rPr lang="zh-CN" altLang="zh-CN" dirty="0"/>
              <a:t>程序设计的基本概念和方法，</a:t>
            </a:r>
            <a:r>
              <a:rPr lang="en-US" altLang="zh-CN" dirty="0">
                <a:solidFill>
                  <a:srgbClr val="0000FF"/>
                </a:solidFill>
              </a:rPr>
              <a:t>C++</a:t>
            </a:r>
            <a:r>
              <a:rPr lang="zh-CN" altLang="zh-CN" dirty="0"/>
              <a:t>的语法和编程方法，巩固提高程序</a:t>
            </a:r>
            <a:r>
              <a:rPr lang="zh-CN" altLang="zh-CN" dirty="0">
                <a:solidFill>
                  <a:srgbClr val="C00000"/>
                </a:solidFill>
              </a:rPr>
              <a:t>调试</a:t>
            </a:r>
            <a:r>
              <a:rPr lang="zh-CN" altLang="zh-CN" dirty="0"/>
              <a:t>方法，培养软件</a:t>
            </a:r>
            <a:r>
              <a:rPr lang="zh-CN" altLang="zh-CN" dirty="0">
                <a:solidFill>
                  <a:srgbClr val="C00000"/>
                </a:solidFill>
              </a:rPr>
              <a:t>开发流程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rgbClr val="C00000"/>
                </a:solidFill>
              </a:rPr>
              <a:t>分析设计技能</a:t>
            </a:r>
            <a:r>
              <a:rPr lang="zh-CN" altLang="zh-CN" dirty="0"/>
              <a:t>。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在培养方案中的定位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本课程为学科基础课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培养</a:t>
            </a:r>
            <a:r>
              <a:rPr lang="zh-CN" altLang="en-US" dirty="0"/>
              <a:t>同学们</a:t>
            </a:r>
            <a:r>
              <a:rPr lang="zh-CN" altLang="zh-CN" dirty="0"/>
              <a:t>从事自动化专业的程序设计与软件开发科学和技术素养、批判性思维、创新精神和实践能力、沟通和协作能力。 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目标定位</a:t>
            </a:r>
            <a:r>
              <a:rPr lang="zh-CN" altLang="en-US" sz="2400" dirty="0">
                <a:solidFill>
                  <a:srgbClr val="FFFF00"/>
                </a:solidFill>
              </a:rPr>
              <a:t>：编程思想和技能的</a:t>
            </a:r>
            <a:r>
              <a:rPr lang="en-US" altLang="zh-CN" sz="2400" dirty="0">
                <a:solidFill>
                  <a:srgbClr val="FFFF00"/>
                </a:solidFill>
              </a:rPr>
              <a:t>why-how</a:t>
            </a:r>
            <a:r>
              <a:rPr lang="zh-CN" altLang="en-US" sz="2400" dirty="0">
                <a:solidFill>
                  <a:srgbClr val="FFFF00"/>
                </a:solidFill>
              </a:rPr>
              <a:t>闭环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2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348268"/>
            <a:ext cx="9254532" cy="482869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会写！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C++</a:t>
            </a:r>
            <a:r>
              <a:rPr lang="zh-CN" altLang="en-US" dirty="0"/>
              <a:t>基本语法、语义（</a:t>
            </a:r>
            <a:r>
              <a:rPr lang="en-US" altLang="zh-CN" dirty="0">
                <a:solidFill>
                  <a:srgbClr val="0000FF"/>
                </a:solidFill>
              </a:rPr>
              <a:t>C++11</a:t>
            </a:r>
            <a:r>
              <a:rPr lang="zh-CN" altLang="en-US" dirty="0">
                <a:solidFill>
                  <a:srgbClr val="0000FF"/>
                </a:solidFill>
              </a:rPr>
              <a:t>标准，提倡标准化编码跨平台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面向对象设计概念和方法（封装、继承、多态）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用面向对象编程（</a:t>
            </a:r>
            <a:r>
              <a:rPr lang="zh-CN" altLang="en-US" dirty="0">
                <a:solidFill>
                  <a:srgbClr val="C00000"/>
                </a:solidFill>
              </a:rPr>
              <a:t>调库，人人为我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en-US" altLang="zh-CN" dirty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0000FF"/>
                </a:solidFill>
                <a:sym typeface="Wingdings" pitchFamily="2" charset="2"/>
              </a:rPr>
              <a:t>面向对象编程（</a:t>
            </a:r>
            <a:r>
              <a:rPr lang="zh-CN" altLang="en-US" dirty="0">
                <a:solidFill>
                  <a:srgbClr val="C00000"/>
                </a:solidFill>
                <a:sym typeface="Wingdings" pitchFamily="2" charset="2"/>
              </a:rPr>
              <a:t>写库，我为人人</a:t>
            </a:r>
            <a:r>
              <a:rPr lang="zh-CN" altLang="en-US" dirty="0">
                <a:solidFill>
                  <a:srgbClr val="0000FF"/>
                </a:solidFill>
                <a:sym typeface="Wingdings" pitchFamily="2" charset="2"/>
              </a:rPr>
              <a:t>）</a:t>
            </a:r>
            <a:endParaRPr lang="en-US" altLang="zh-CN" dirty="0">
              <a:solidFill>
                <a:srgbClr val="0000FF"/>
              </a:solidFill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敢写！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调试技能：杜绝相面式</a:t>
            </a:r>
            <a:r>
              <a:rPr lang="en-US" altLang="zh-CN" dirty="0"/>
              <a:t>debug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报错就慌了</a:t>
            </a:r>
            <a:r>
              <a:rPr lang="en-US" altLang="zh-CN" dirty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0000FF"/>
                </a:solidFill>
                <a:sym typeface="Wingdings" pitchFamily="2" charset="2"/>
              </a:rPr>
              <a:t>没错就慌了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分析技能：作业覆盖绝大部分知识点的运用，</a:t>
            </a:r>
            <a:r>
              <a:rPr lang="zh-CN" altLang="en-US" dirty="0">
                <a:solidFill>
                  <a:srgbClr val="0000FF"/>
                </a:solidFill>
              </a:rPr>
              <a:t>知识树</a:t>
            </a:r>
            <a:r>
              <a:rPr lang="en-US" altLang="zh-CN" dirty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0000FF"/>
                </a:solidFill>
                <a:sym typeface="Wingdings" pitchFamily="2" charset="2"/>
              </a:rPr>
              <a:t>技能树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设计和评价技能：设计优雅＞功能实现，</a:t>
            </a:r>
            <a:r>
              <a:rPr lang="zh-CN" altLang="en-US" dirty="0">
                <a:solidFill>
                  <a:srgbClr val="0000FF"/>
                </a:solidFill>
              </a:rPr>
              <a:t>先</a:t>
            </a:r>
            <a:r>
              <a:rPr lang="en-US" altLang="zh-CN" dirty="0">
                <a:solidFill>
                  <a:srgbClr val="0000FF"/>
                </a:solidFill>
              </a:rPr>
              <a:t>coding</a:t>
            </a:r>
            <a:r>
              <a:rPr lang="en-US" altLang="zh-CN" dirty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0000FF"/>
                </a:solidFill>
                <a:sym typeface="Wingdings" pitchFamily="2" charset="2"/>
              </a:rPr>
              <a:t>后</a:t>
            </a:r>
            <a:r>
              <a:rPr lang="en-US" altLang="zh-CN" dirty="0">
                <a:solidFill>
                  <a:srgbClr val="0000FF"/>
                </a:solidFill>
                <a:sym typeface="Wingdings" pitchFamily="2" charset="2"/>
              </a:rPr>
              <a:t>coding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prstClr val="white"/>
                </a:solidFill>
              </a:rPr>
              <a:t>组织安排</a:t>
            </a:r>
            <a:r>
              <a:rPr lang="zh-CN" altLang="en-US" sz="2400" dirty="0">
                <a:solidFill>
                  <a:srgbClr val="FFFF00"/>
                </a:solidFill>
              </a:rPr>
              <a:t>：紧扣实践技能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77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prstClr val="white"/>
                </a:solidFill>
              </a:rPr>
              <a:t>前后衔接和大纲内容</a:t>
            </a:r>
            <a:r>
              <a:rPr lang="zh-CN" altLang="en-US" sz="2400" dirty="0">
                <a:solidFill>
                  <a:srgbClr val="FFFF00"/>
                </a:solidFill>
              </a:rPr>
              <a:t>：深化并为提高打基础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B4182EA-DE53-EE4F-96F5-8F06B0338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293821"/>
              </p:ext>
            </p:extLst>
          </p:nvPr>
        </p:nvGraphicFramePr>
        <p:xfrm>
          <a:off x="522713" y="1293112"/>
          <a:ext cx="8236626" cy="3671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9095">
                  <a:extLst>
                    <a:ext uri="{9D8B030D-6E8A-4147-A177-3AD203B41FA5}">
                      <a16:colId xmlns:a16="http://schemas.microsoft.com/office/drawing/2014/main" val="3749159640"/>
                    </a:ext>
                  </a:extLst>
                </a:gridCol>
                <a:gridCol w="1399446">
                  <a:extLst>
                    <a:ext uri="{9D8B030D-6E8A-4147-A177-3AD203B41FA5}">
                      <a16:colId xmlns:a16="http://schemas.microsoft.com/office/drawing/2014/main" val="4103471718"/>
                    </a:ext>
                  </a:extLst>
                </a:gridCol>
                <a:gridCol w="1316334">
                  <a:extLst>
                    <a:ext uri="{9D8B030D-6E8A-4147-A177-3AD203B41FA5}">
                      <a16:colId xmlns:a16="http://schemas.microsoft.com/office/drawing/2014/main" val="2545118877"/>
                    </a:ext>
                  </a:extLst>
                </a:gridCol>
                <a:gridCol w="1004835">
                  <a:extLst>
                    <a:ext uri="{9D8B030D-6E8A-4147-A177-3AD203B41FA5}">
                      <a16:colId xmlns:a16="http://schemas.microsoft.com/office/drawing/2014/main" val="3277119129"/>
                    </a:ext>
                  </a:extLst>
                </a:gridCol>
                <a:gridCol w="1879042">
                  <a:extLst>
                    <a:ext uri="{9D8B030D-6E8A-4147-A177-3AD203B41FA5}">
                      <a16:colId xmlns:a16="http://schemas.microsoft.com/office/drawing/2014/main" val="3094997012"/>
                    </a:ext>
                  </a:extLst>
                </a:gridCol>
                <a:gridCol w="1286189">
                  <a:extLst>
                    <a:ext uri="{9D8B030D-6E8A-4147-A177-3AD203B41FA5}">
                      <a16:colId xmlns:a16="http://schemas.microsoft.com/office/drawing/2014/main" val="122559006"/>
                    </a:ext>
                  </a:extLst>
                </a:gridCol>
                <a:gridCol w="341685">
                  <a:extLst>
                    <a:ext uri="{9D8B030D-6E8A-4147-A177-3AD203B41FA5}">
                      <a16:colId xmlns:a16="http://schemas.microsoft.com/office/drawing/2014/main" val="1593285124"/>
                    </a:ext>
                  </a:extLst>
                </a:gridCol>
              </a:tblGrid>
              <a:tr h="718854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第几讲</a:t>
                      </a:r>
                    </a:p>
                    <a:p>
                      <a:pPr algn="ctr"/>
                      <a:r>
                        <a:rPr lang="zh-CN" sz="1400" kern="100" dirty="0">
                          <a:effectLst/>
                        </a:rPr>
                        <a:t>（阿拉伯数字）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主要内容</a:t>
                      </a:r>
                    </a:p>
                    <a:p>
                      <a:pPr algn="just"/>
                      <a:r>
                        <a:rPr lang="zh-CN" sz="1100" kern="100" dirty="0">
                          <a:effectLst/>
                        </a:rPr>
                        <a:t>文字描述性（关键词）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教学要素 </a:t>
                      </a: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教学时数</a:t>
                      </a: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教学目标和学习成效</a:t>
                      </a:r>
                    </a:p>
                  </a:txBody>
                  <a:tcPr marL="62760" marR="6276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1000" kern="100" dirty="0">
                          <a:effectLst/>
                        </a:rPr>
                        <a:t>课外学时（与每讲对应）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43213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1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b="1" kern="100" dirty="0"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C++</a:t>
                      </a:r>
                      <a:r>
                        <a:rPr lang="zh-CN" sz="1100" b="1" kern="100" dirty="0"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类与对象</a:t>
                      </a:r>
                      <a:endParaRPr lang="zh-CN" sz="1000" b="1" kern="100" dirty="0">
                        <a:solidFill>
                          <a:srgbClr val="0000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effectLst/>
                        </a:rPr>
                        <a:t>讲授</a:t>
                      </a:r>
                      <a:r>
                        <a:rPr lang="en-US" sz="1100" kern="100" dirty="0">
                          <a:effectLst/>
                        </a:rPr>
                        <a:t>/</a:t>
                      </a:r>
                      <a:r>
                        <a:rPr lang="zh-CN" sz="1100" kern="100" dirty="0">
                          <a:effectLst/>
                        </a:rPr>
                        <a:t>实验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2/2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>
                          <a:effectLst/>
                        </a:rPr>
                        <a:t>a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阅读、习题、自学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2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extLst>
                  <a:ext uri="{0D108BD9-81ED-4DB2-BD59-A6C34878D82A}">
                    <a16:rowId xmlns:a16="http://schemas.microsoft.com/office/drawing/2014/main" val="23412045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b="1" kern="100" dirty="0"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类与对象的高级特性</a:t>
                      </a:r>
                      <a:endParaRPr lang="zh-CN" sz="1000" b="1" kern="100" dirty="0">
                        <a:solidFill>
                          <a:srgbClr val="0000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effectLst/>
                        </a:rPr>
                        <a:t>讲授</a:t>
                      </a:r>
                      <a:r>
                        <a:rPr lang="en-US" sz="1100" kern="100" dirty="0">
                          <a:effectLst/>
                        </a:rPr>
                        <a:t>/</a:t>
                      </a:r>
                      <a:r>
                        <a:rPr lang="zh-CN" sz="1100" kern="100" dirty="0">
                          <a:effectLst/>
                        </a:rPr>
                        <a:t>实验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2/2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a,k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阅读、习题、自学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extLst>
                  <a:ext uri="{0D108BD9-81ED-4DB2-BD59-A6C34878D82A}">
                    <a16:rowId xmlns:a16="http://schemas.microsoft.com/office/drawing/2014/main" val="319154219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3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b="1" kern="100" dirty="0"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类的继承与派生</a:t>
                      </a:r>
                      <a:endParaRPr lang="zh-CN" sz="1000" b="1" kern="100" dirty="0">
                        <a:solidFill>
                          <a:srgbClr val="0000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effectLst/>
                        </a:rPr>
                        <a:t>讲授</a:t>
                      </a:r>
                      <a:r>
                        <a:rPr lang="en-US" sz="1100" kern="100" dirty="0">
                          <a:effectLst/>
                        </a:rPr>
                        <a:t>/</a:t>
                      </a:r>
                      <a:r>
                        <a:rPr lang="zh-CN" sz="1100" kern="100" dirty="0">
                          <a:effectLst/>
                        </a:rPr>
                        <a:t>实验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2/2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 err="1">
                          <a:effectLst/>
                        </a:rPr>
                        <a:t>a,k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阅读、习题、自学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extLst>
                  <a:ext uri="{0D108BD9-81ED-4DB2-BD59-A6C34878D82A}">
                    <a16:rowId xmlns:a16="http://schemas.microsoft.com/office/drawing/2014/main" val="184135762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b="1" kern="100" dirty="0">
                          <a:solidFill>
                            <a:srgbClr val="7030A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多态性和虚函数</a:t>
                      </a:r>
                      <a:endParaRPr lang="zh-CN" sz="1000" b="1" kern="100" dirty="0">
                        <a:solidFill>
                          <a:srgbClr val="7030A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讲授</a:t>
                      </a:r>
                      <a:r>
                        <a:rPr lang="en-US" sz="1100" kern="100">
                          <a:effectLst/>
                        </a:rPr>
                        <a:t>/</a:t>
                      </a:r>
                      <a:r>
                        <a:rPr lang="zh-CN" sz="1100" kern="100">
                          <a:effectLst/>
                        </a:rPr>
                        <a:t>实验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2/2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</a:rPr>
                        <a:t>a,k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阅读、习题、自学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extLst>
                  <a:ext uri="{0D108BD9-81ED-4DB2-BD59-A6C34878D82A}">
                    <a16:rowId xmlns:a16="http://schemas.microsoft.com/office/drawing/2014/main" val="82895153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5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b="1" kern="100" dirty="0">
                          <a:solidFill>
                            <a:srgbClr val="7030A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函数模板与类模板</a:t>
                      </a:r>
                      <a:endParaRPr lang="zh-CN" sz="1000" b="1" kern="100" dirty="0">
                        <a:solidFill>
                          <a:srgbClr val="7030A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讲授</a:t>
                      </a:r>
                      <a:r>
                        <a:rPr lang="en-US" sz="1100" kern="100">
                          <a:effectLst/>
                        </a:rPr>
                        <a:t>/</a:t>
                      </a:r>
                      <a:r>
                        <a:rPr lang="zh-CN" sz="1100" kern="100">
                          <a:effectLst/>
                        </a:rPr>
                        <a:t>实验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2/2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 err="1">
                          <a:effectLst/>
                        </a:rPr>
                        <a:t>a,k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阅读、习题、自学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extLst>
                  <a:ext uri="{0D108BD9-81ED-4DB2-BD59-A6C34878D82A}">
                    <a16:rowId xmlns:a16="http://schemas.microsoft.com/office/drawing/2014/main" val="1964342849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6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b="1" kern="100" dirty="0">
                          <a:solidFill>
                            <a:srgbClr val="7030A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异常处理</a:t>
                      </a:r>
                      <a:endParaRPr lang="zh-CN" sz="1000" b="1" kern="100" dirty="0">
                        <a:solidFill>
                          <a:srgbClr val="7030A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讲授</a:t>
                      </a:r>
                      <a:r>
                        <a:rPr lang="en-US" sz="1100" kern="100">
                          <a:effectLst/>
                        </a:rPr>
                        <a:t>/</a:t>
                      </a:r>
                      <a:r>
                        <a:rPr lang="zh-CN" sz="1100" kern="100">
                          <a:effectLst/>
                        </a:rPr>
                        <a:t>实验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2/2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 err="1">
                          <a:effectLst/>
                        </a:rPr>
                        <a:t>a,k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阅读、习题、自学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extLst>
                  <a:ext uri="{0D108BD9-81ED-4DB2-BD59-A6C34878D82A}">
                    <a16:rowId xmlns:a16="http://schemas.microsoft.com/office/drawing/2014/main" val="70695364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7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b="1" kern="100" dirty="0">
                          <a:solidFill>
                            <a:srgbClr val="C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可视化编程概述</a:t>
                      </a:r>
                      <a:endParaRPr lang="zh-CN" sz="1000" b="1" kern="100" dirty="0">
                        <a:solidFill>
                          <a:srgbClr val="C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讲授</a:t>
                      </a:r>
                      <a:r>
                        <a:rPr lang="en-US" sz="1100" kern="100">
                          <a:effectLst/>
                        </a:rPr>
                        <a:t>/</a:t>
                      </a:r>
                      <a:r>
                        <a:rPr lang="zh-CN" sz="1100" kern="100">
                          <a:effectLst/>
                        </a:rPr>
                        <a:t>实验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2/2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 err="1">
                          <a:effectLst/>
                        </a:rPr>
                        <a:t>a,k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阅读、习题、自学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extLst>
                  <a:ext uri="{0D108BD9-81ED-4DB2-BD59-A6C34878D82A}">
                    <a16:rowId xmlns:a16="http://schemas.microsoft.com/office/drawing/2014/main" val="295622261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8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b="1" kern="100" dirty="0">
                          <a:solidFill>
                            <a:srgbClr val="C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具有实际应用背景的项目开发</a:t>
                      </a:r>
                      <a:endParaRPr lang="zh-CN" sz="1000" b="1" kern="100" dirty="0">
                        <a:solidFill>
                          <a:srgbClr val="C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讲授</a:t>
                      </a:r>
                      <a:r>
                        <a:rPr lang="en-US" sz="1100" kern="100">
                          <a:effectLst/>
                        </a:rPr>
                        <a:t>/</a:t>
                      </a:r>
                      <a:r>
                        <a:rPr lang="zh-CN" sz="1100" kern="100">
                          <a:effectLst/>
                        </a:rPr>
                        <a:t>设计</a:t>
                      </a:r>
                      <a:r>
                        <a:rPr lang="en-US" sz="1100" kern="100">
                          <a:effectLst/>
                        </a:rPr>
                        <a:t>/</a:t>
                      </a:r>
                      <a:r>
                        <a:rPr lang="zh-CN" sz="1100" kern="100">
                          <a:effectLst/>
                        </a:rPr>
                        <a:t>实验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1/1/2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 dirty="0" err="1">
                          <a:effectLst/>
                        </a:rPr>
                        <a:t>a,d,e,g,i,k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effectLst/>
                        </a:rPr>
                        <a:t>软件开发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18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extLst>
                  <a:ext uri="{0D108BD9-81ED-4DB2-BD59-A6C34878D82A}">
                    <a16:rowId xmlns:a16="http://schemas.microsoft.com/office/drawing/2014/main" val="1236274262"/>
                  </a:ext>
                </a:extLst>
              </a:tr>
              <a:tr h="146439">
                <a:tc>
                  <a:txBody>
                    <a:bodyPr/>
                    <a:lstStyle/>
                    <a:p>
                      <a:pPr algn="ctr"/>
                      <a:r>
                        <a:rPr lang="zh-CN" sz="1000" b="1" kern="100" dirty="0">
                          <a:effectLst/>
                        </a:rPr>
                        <a:t>合计</a:t>
                      </a:r>
                      <a:endParaRPr lang="zh-CN" sz="1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1000" b="1" kern="100" dirty="0">
                          <a:effectLst/>
                        </a:rPr>
                        <a:t>教学时数</a:t>
                      </a:r>
                      <a:r>
                        <a:rPr lang="zh-CN" altLang="en-US" sz="1000" b="1" kern="100" dirty="0">
                          <a:effectLst/>
                        </a:rPr>
                        <a:t>：</a:t>
                      </a:r>
                      <a:r>
                        <a:rPr lang="en-US" sz="1000" b="1" kern="100" dirty="0">
                          <a:effectLst/>
                        </a:rPr>
                        <a:t>16</a:t>
                      </a:r>
                      <a:endParaRPr lang="zh-CN" altLang="en-US" sz="1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 hMerge="1"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</a:rPr>
                        <a:t>16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zh-CN" sz="800" b="1" kern="0" dirty="0">
                          <a:effectLst/>
                        </a:rPr>
                        <a:t>实验时数</a:t>
                      </a:r>
                      <a:r>
                        <a:rPr lang="zh-CN" altLang="en-US" sz="800" b="1" kern="0" dirty="0">
                          <a:effectLst/>
                        </a:rPr>
                        <a:t>：</a:t>
                      </a:r>
                      <a:r>
                        <a:rPr lang="en-US" sz="800" b="1" kern="0" dirty="0">
                          <a:effectLst/>
                        </a:rPr>
                        <a:t>16</a:t>
                      </a:r>
                      <a:endParaRPr lang="zh-CN" altLang="en-US" sz="1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 hMerge="1">
                  <a:txBody>
                    <a:bodyPr/>
                    <a:lstStyle/>
                    <a:p>
                      <a:pPr algn="just"/>
                      <a:r>
                        <a:rPr lang="en-US" sz="800" kern="0" dirty="0">
                          <a:effectLst/>
                        </a:rPr>
                        <a:t>16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800" b="1" kern="0" dirty="0">
                          <a:effectLst/>
                        </a:rPr>
                        <a:t> </a:t>
                      </a:r>
                    </a:p>
                    <a:p>
                      <a:pPr algn="just"/>
                      <a:r>
                        <a:rPr lang="zh-CN" altLang="en-US" sz="1000" b="1" kern="100" dirty="0">
                          <a:effectLst/>
                        </a:rPr>
                        <a:t>课外学时</a:t>
                      </a:r>
                      <a:r>
                        <a:rPr lang="en-US" sz="1000" b="1" kern="100" dirty="0">
                          <a:effectLst/>
                        </a:rPr>
                        <a:t>:32</a:t>
                      </a:r>
                      <a:endParaRPr lang="zh-CN" altLang="en-US" sz="1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 anchor="ctr"/>
                </a:tc>
                <a:tc hMerge="1">
                  <a:txBody>
                    <a:bodyPr/>
                    <a:lstStyle/>
                    <a:p>
                      <a:pPr algn="just"/>
                      <a:r>
                        <a:rPr lang="zh-CN" sz="1000" kern="100" dirty="0">
                          <a:effectLst/>
                        </a:rPr>
                        <a:t>课外学时</a:t>
                      </a:r>
                      <a:r>
                        <a:rPr lang="en-US" sz="1000" kern="100" dirty="0">
                          <a:effectLst/>
                        </a:rPr>
                        <a:t>:32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extLst>
                  <a:ext uri="{0D108BD9-81ED-4DB2-BD59-A6C34878D82A}">
                    <a16:rowId xmlns:a16="http://schemas.microsoft.com/office/drawing/2014/main" val="39084730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E76C8C4-D2F1-D04B-A61F-B565AD3C1BA8}"/>
              </a:ext>
            </a:extLst>
          </p:cNvPr>
          <p:cNvSpPr txBox="1"/>
          <p:nvPr/>
        </p:nvSpPr>
        <p:spPr>
          <a:xfrm>
            <a:off x="212465" y="512698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前序课程已覆盖，本课程继续深化的部分，强调综合运用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AAF41B-8812-A64F-985D-068A624E50E2}"/>
              </a:ext>
            </a:extLst>
          </p:cNvPr>
          <p:cNvSpPr txBox="1"/>
          <p:nvPr/>
        </p:nvSpPr>
        <p:spPr>
          <a:xfrm>
            <a:off x="212465" y="5564888"/>
            <a:ext cx="897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后续课程基础，本课程更新基础知识树（</a:t>
            </a:r>
            <a:r>
              <a:rPr kumimoji="1" lang="en-US" altLang="zh-CN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C++11</a:t>
            </a:r>
            <a:r>
              <a:rPr kumimoji="1" lang="zh-CN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：函数对象、</a:t>
            </a:r>
            <a:r>
              <a:rPr kumimoji="1" lang="en-US" altLang="zh-CN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Lambda</a:t>
            </a:r>
            <a:r>
              <a:rPr kumimoji="1" lang="zh-CN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表达式</a:t>
            </a:r>
            <a:r>
              <a:rPr kumimoji="1" lang="en-US" altLang="zh-CN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r>
              <a:rPr kumimoji="1" lang="zh-CN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33884E-E9D3-1246-BB33-972E88A71B72}"/>
              </a:ext>
            </a:extLst>
          </p:cNvPr>
          <p:cNvSpPr txBox="1"/>
          <p:nvPr/>
        </p:nvSpPr>
        <p:spPr>
          <a:xfrm>
            <a:off x="223657" y="5976499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课程独有环节，在实践中提升获得感和成就感</a:t>
            </a:r>
          </a:p>
        </p:txBody>
      </p:sp>
    </p:spTree>
    <p:extLst>
      <p:ext uri="{BB962C8B-B14F-4D97-AF65-F5344CB8AC3E}">
        <p14:creationId xmlns:p14="http://schemas.microsoft.com/office/powerpoint/2010/main" val="77478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348268"/>
            <a:ext cx="9143999" cy="482869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/>
              <a:t>小作业：减少次数、提高开放型</a:t>
            </a:r>
            <a:endParaRPr lang="en-US" altLang="zh-CN" b="1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实验</a:t>
            </a:r>
            <a:r>
              <a:rPr lang="en-US" altLang="zh-CN" dirty="0"/>
              <a:t>16</a:t>
            </a:r>
            <a:r>
              <a:rPr lang="zh-CN" altLang="en-US" dirty="0"/>
              <a:t>学时</a:t>
            </a:r>
            <a:r>
              <a:rPr lang="en-US" altLang="zh-CN" dirty="0"/>
              <a:t>+</a:t>
            </a:r>
            <a:r>
              <a:rPr lang="zh-CN" altLang="en-US" dirty="0"/>
              <a:t>课后</a:t>
            </a:r>
            <a:r>
              <a:rPr lang="en-US" altLang="zh-CN" dirty="0"/>
              <a:t>14</a:t>
            </a:r>
            <a:r>
              <a:rPr lang="zh-CN" altLang="en-US" dirty="0"/>
              <a:t>学时，</a:t>
            </a:r>
            <a:r>
              <a:rPr lang="en-US" altLang="zh-CN" dirty="0"/>
              <a:t>3~5</a:t>
            </a:r>
            <a:r>
              <a:rPr lang="zh-CN" altLang="en-US" dirty="0"/>
              <a:t>次，与大作业有机结合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开放，如：如何限定某个类只能创建</a:t>
            </a:r>
            <a:r>
              <a:rPr lang="en-US" altLang="zh-CN" dirty="0"/>
              <a:t>1</a:t>
            </a:r>
            <a:r>
              <a:rPr lang="zh-CN" altLang="en-US" dirty="0"/>
              <a:t>个对象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更开放，如：如何限定某个类只能动态创建</a:t>
            </a:r>
            <a:r>
              <a:rPr lang="en-US" altLang="zh-CN" dirty="0"/>
              <a:t>1</a:t>
            </a:r>
            <a:r>
              <a:rPr lang="zh-CN" altLang="en-US" dirty="0"/>
              <a:t>个对象，并与程序结束时自动释放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dirty="0"/>
          </a:p>
          <a:p>
            <a:r>
              <a:rPr lang="zh-CN" altLang="en-US" b="1" dirty="0"/>
              <a:t>大作业：减少耗时，但不降低难度</a:t>
            </a:r>
            <a:endParaRPr lang="en-US" altLang="zh-CN" b="1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课后</a:t>
            </a:r>
            <a:r>
              <a:rPr lang="en-US" altLang="zh-CN" dirty="0"/>
              <a:t>18</a:t>
            </a:r>
            <a:r>
              <a:rPr lang="zh-CN" altLang="en-US" dirty="0"/>
              <a:t>学时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减少耗时：降低工程代码量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不降低难度：必须综合运用绝大多数知识点完成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成绩进一步体现软件工程思维：功能完成度成绩占比不超过</a:t>
            </a:r>
            <a:r>
              <a:rPr lang="en-US" altLang="zh-CN" dirty="0"/>
              <a:t>20%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引导同学们正确认识：面向</a:t>
            </a:r>
            <a:r>
              <a:rPr lang="en-US" altLang="zh-CN" dirty="0"/>
              <a:t>Baidu/CSDN/</a:t>
            </a:r>
            <a:r>
              <a:rPr lang="en-US" altLang="zh-CN" dirty="0" err="1"/>
              <a:t>Stackoverflow</a:t>
            </a:r>
            <a:r>
              <a:rPr lang="en-US" altLang="zh-CN" dirty="0"/>
              <a:t>/</a:t>
            </a:r>
            <a:r>
              <a:rPr lang="en-US" altLang="zh-CN" dirty="0" err="1"/>
              <a:t>Github</a:t>
            </a:r>
            <a:r>
              <a:rPr lang="zh-CN" altLang="en-US" dirty="0"/>
              <a:t>编程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prstClr val="white"/>
                </a:solidFill>
              </a:rPr>
              <a:t>组织安排</a:t>
            </a:r>
            <a:r>
              <a:rPr lang="zh-CN" altLang="en-US" sz="2400" dirty="0">
                <a:solidFill>
                  <a:srgbClr val="FFFF00"/>
                </a:solidFill>
              </a:rPr>
              <a:t>：紧扣实践技能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430404-06E4-8341-99EE-3ADBE5113909}"/>
              </a:ext>
            </a:extLst>
          </p:cNvPr>
          <p:cNvSpPr txBox="1"/>
          <p:nvPr/>
        </p:nvSpPr>
        <p:spPr>
          <a:xfrm>
            <a:off x="4572000" y="1818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91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prstClr val="white"/>
                </a:solidFill>
              </a:rPr>
              <a:t>大家最关心的，大作业是什么？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CFDF637-858F-C84F-A158-8CD15EDE40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5" t="11653" r="2418" b="5560"/>
          <a:stretch/>
        </p:blipFill>
        <p:spPr>
          <a:xfrm>
            <a:off x="0" y="1448256"/>
            <a:ext cx="9127741" cy="459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9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prstClr val="white"/>
                </a:solidFill>
              </a:rPr>
              <a:t>要求和建议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7425AABB-B0A8-0E48-90B9-AFE6B941D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48268"/>
            <a:ext cx="9143999" cy="4828695"/>
          </a:xfrm>
        </p:spPr>
        <p:txBody>
          <a:bodyPr>
            <a:normAutofit/>
          </a:bodyPr>
          <a:lstStyle/>
          <a:p>
            <a:r>
              <a:rPr lang="zh-CN" altLang="en-US" b="1" dirty="0"/>
              <a:t>上午上课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注意时间，早</a:t>
            </a:r>
            <a:r>
              <a:rPr lang="en-US" altLang="zh-CN" dirty="0"/>
              <a:t>8</a:t>
            </a:r>
            <a:r>
              <a:rPr lang="zh-CN" altLang="en-US" dirty="0"/>
              <a:t>点开始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跟随老师思路：我</a:t>
            </a:r>
            <a:r>
              <a:rPr lang="en-US" altLang="zh-CN" dirty="0"/>
              <a:t>coding</a:t>
            </a:r>
            <a:r>
              <a:rPr lang="zh-CN" altLang="en-US" dirty="0"/>
              <a:t>，你</a:t>
            </a:r>
            <a:r>
              <a:rPr lang="en-US" altLang="zh-CN" dirty="0"/>
              <a:t>coding</a:t>
            </a:r>
            <a:r>
              <a:rPr lang="zh-CN" altLang="en-US" dirty="0"/>
              <a:t>；我提问，你思考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有任何问题，可以与老师和助教联系获得帮助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dirty="0"/>
          </a:p>
          <a:p>
            <a:r>
              <a:rPr lang="zh-CN" altLang="en-US" b="1" dirty="0"/>
              <a:t>下午线下</a:t>
            </a:r>
            <a:r>
              <a:rPr lang="zh-CN" altLang="en-US" b="1" dirty="0">
                <a:solidFill>
                  <a:srgbClr val="C00000"/>
                </a:solidFill>
              </a:rPr>
              <a:t>面对面答疑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 dirty="0"/>
              <a:t>13:30-17:00</a:t>
            </a:r>
            <a:r>
              <a:rPr lang="zh-CN" altLang="en-US" dirty="0"/>
              <a:t>，中央主楼</a:t>
            </a:r>
            <a:r>
              <a:rPr lang="en-US" altLang="zh-CN" dirty="0"/>
              <a:t>501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带着作业、带着电脑、带着问题，老师和助教等着你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无法回校同学，安排助教线上答疑专场，另行通知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946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ts val="5400"/>
              </a:lnSpc>
              <a:spcBef>
                <a:spcPts val="6750"/>
              </a:spcBef>
              <a:spcAft>
                <a:spcPts val="900"/>
              </a:spcAft>
            </a:pPr>
            <a:r>
              <a:rPr lang="en-US" altLang="zh-CN" sz="4400" b="1" dirty="0">
                <a:solidFill>
                  <a:schemeClr val="bg1"/>
                </a:solidFill>
              </a:rPr>
              <a:t>DAY 01</a:t>
            </a:r>
            <a:br>
              <a:rPr lang="en-US" altLang="zh-CN" sz="4400" b="1" dirty="0">
                <a:solidFill>
                  <a:schemeClr val="bg1"/>
                </a:solidFill>
              </a:rPr>
            </a:br>
            <a:r>
              <a:rPr lang="zh-CN" altLang="en-US" sz="4400" b="1" dirty="0">
                <a:solidFill>
                  <a:schemeClr val="bg1"/>
                </a:solidFill>
              </a:rPr>
              <a:t>对象和类</a:t>
            </a:r>
            <a:r>
              <a:rPr lang="en-US" altLang="zh-CN" sz="4400" b="1" dirty="0">
                <a:solidFill>
                  <a:schemeClr val="bg1"/>
                </a:solidFill>
              </a:rPr>
              <a:t>——</a:t>
            </a:r>
            <a:r>
              <a:rPr lang="zh-CN" altLang="en-US" sz="4400" b="1" dirty="0">
                <a:solidFill>
                  <a:schemeClr val="bg1"/>
                </a:solidFill>
              </a:rPr>
              <a:t>抽象与封装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6C0A-6462-4F24-BEFA-8908EEE915AF}" type="datetime1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面向对象程序设计训练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D9595F8E-3A64-1D41-AD35-0F499A1DC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16955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40987</TotalTime>
  <Words>1857</Words>
  <Application>Microsoft Macintosh PowerPoint</Application>
  <PresentationFormat>全屏显示(4:3)</PresentationFormat>
  <Paragraphs>258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Microsoft YaHei</vt:lpstr>
      <vt:lpstr>Microsoft YaHei</vt:lpstr>
      <vt:lpstr>Arial</vt:lpstr>
      <vt:lpstr>Calibri</vt:lpstr>
      <vt:lpstr>Menlo</vt:lpstr>
      <vt:lpstr>Tahoma</vt:lpstr>
      <vt:lpstr>Wingdings</vt:lpstr>
      <vt:lpstr>Office Theme</vt:lpstr>
      <vt:lpstr>《面向对象程序设计训练》 DAY 01</vt:lpstr>
      <vt:lpstr>课程简介</vt:lpstr>
      <vt:lpstr>目标定位：编程思想和技能的why-how闭环</vt:lpstr>
      <vt:lpstr>组织安排：紧扣实践技能</vt:lpstr>
      <vt:lpstr>前后衔接和大纲内容：深化并为提高打基础</vt:lpstr>
      <vt:lpstr>组织安排：紧扣实践技能</vt:lpstr>
      <vt:lpstr>大家最关心的，大作业是什么？</vt:lpstr>
      <vt:lpstr>要求和建议</vt:lpstr>
      <vt:lpstr>DAY 01 对象和类——抽象与封装</vt:lpstr>
      <vt:lpstr>请考虑如何用C语言描述一个仅包含时分秒的“时间”</vt:lpstr>
      <vt:lpstr>请考虑如何用C语言描述一个仅包含时分秒的“时间”</vt:lpstr>
      <vt:lpstr>请考虑如何用C语言描述一个仅包含时分秒的“时间”</vt:lpstr>
      <vt:lpstr>知识点梳理</vt:lpstr>
      <vt:lpstr>知识点梳理</vt:lpstr>
      <vt:lpstr>知识点梳理</vt:lpstr>
      <vt:lpstr>理解语法的关键是照葫芦画瓢</vt:lpstr>
      <vt:lpstr>给时间类增加拷贝构造函数，DEBUG</vt:lpstr>
      <vt:lpstr>课后小作业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Tsinghua</dc:creator>
  <cp:lastModifiedBy>Microsoft Office User</cp:lastModifiedBy>
  <cp:revision>1383</cp:revision>
  <dcterms:created xsi:type="dcterms:W3CDTF">2017-04-20T02:24:35Z</dcterms:created>
  <dcterms:modified xsi:type="dcterms:W3CDTF">2022-06-26T23:49:43Z</dcterms:modified>
</cp:coreProperties>
</file>