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461" r:id="rId3"/>
    <p:sldId id="522" r:id="rId4"/>
    <p:sldId id="523" r:id="rId5"/>
    <p:sldId id="526" r:id="rId6"/>
    <p:sldId id="527" r:id="rId7"/>
    <p:sldId id="529" r:id="rId8"/>
    <p:sldId id="530" r:id="rId9"/>
    <p:sldId id="531" r:id="rId10"/>
    <p:sldId id="532" r:id="rId11"/>
    <p:sldId id="533" r:id="rId12"/>
    <p:sldId id="534" r:id="rId13"/>
    <p:sldId id="535" r:id="rId14"/>
    <p:sldId id="536" r:id="rId15"/>
    <p:sldId id="53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336699"/>
    <a:srgbClr val="4382C1"/>
    <a:srgbClr val="FFD4D1"/>
    <a:srgbClr val="FE877E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4" autoAdjust="0"/>
    <p:restoredTop sz="94434" autoAdjust="0"/>
  </p:normalViewPr>
  <p:slideViewPr>
    <p:cSldViewPr snapToGrid="0">
      <p:cViewPr varScale="1">
        <p:scale>
          <a:sx n="127" d="100"/>
          <a:sy n="127" d="100"/>
        </p:scale>
        <p:origin x="1600" y="176"/>
      </p:cViewPr>
      <p:guideLst/>
    </p:cSldViewPr>
  </p:slideViewPr>
  <p:outlineViewPr>
    <p:cViewPr>
      <p:scale>
        <a:sx n="33" d="100"/>
        <a:sy n="33" d="100"/>
      </p:scale>
      <p:origin x="0" y="-11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A631-02D2-4821-B9FA-0B65AD7E21DA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D296-0A38-40F3-8676-01D4E1643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7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04F97D9-2CB0-4669-9B97-25C13A52307D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9243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66495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5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AD50-5F76-4960-AD30-F75273E4A6B2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9E2-21CE-4297-80D1-37F98AEB0942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1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28695"/>
          </a:xfrm>
        </p:spPr>
        <p:txBody>
          <a:bodyPr>
            <a:normAutofit/>
          </a:bodyPr>
          <a:lstStyle>
            <a:lvl1pPr marL="536575" indent="-536575" algn="l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 sz="2400"/>
            </a:lvl1pPr>
            <a:lvl2pPr marL="900113" indent="-442913" algn="l">
              <a:spcBef>
                <a:spcPts val="1000"/>
              </a:spcBef>
              <a:buFont typeface="Wingdings" panose="05000000000000000000" pitchFamily="2" charset="2"/>
              <a:buChar char="Ø"/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1179443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168825"/>
            <a:ext cx="8403771" cy="90537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4417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109F8-AAC9-45E9-9016-EB1C6FE97B92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0624" y="6414407"/>
            <a:ext cx="328843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0109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7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3BCE-23D9-46F3-BA49-D57FD1108132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5C1-22C7-4F9E-9824-A77D8EED1D8D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9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298C-E6E0-4DAC-8611-1F41A875EE2F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7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D8E3-E10C-4414-B0D7-F69AB2DC8358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1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DCFE-2797-4623-AA4B-9FB5225E618F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8EC0-93D9-406D-9524-150F53784035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9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12D-C1F2-4C66-B86C-4D8107B6BA3D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371" y="365126"/>
            <a:ext cx="8403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371" y="1825625"/>
            <a:ext cx="8403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17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EB25684-1F7E-4CAD-B9C6-34932D25C8B6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0624" y="6356351"/>
            <a:ext cx="32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109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  <a:spcBef>
                <a:spcPts val="6750"/>
              </a:spcBef>
              <a:spcAft>
                <a:spcPts val="900"/>
              </a:spcAft>
            </a:pPr>
            <a:r>
              <a:rPr lang="en-US" altLang="zh-CN" sz="4400" b="1" dirty="0">
                <a:solidFill>
                  <a:schemeClr val="bg1"/>
                </a:solidFill>
              </a:rPr>
              <a:t>《</a:t>
            </a:r>
            <a:r>
              <a:rPr lang="zh-CN" altLang="en-US" sz="4400" b="1" dirty="0">
                <a:solidFill>
                  <a:schemeClr val="bg1"/>
                </a:solidFill>
              </a:rPr>
              <a:t>面向对象程序设计训练</a:t>
            </a:r>
            <a:r>
              <a:rPr lang="en-US" altLang="zh-CN" sz="4400" b="1" dirty="0">
                <a:solidFill>
                  <a:schemeClr val="bg1"/>
                </a:solidFill>
              </a:rPr>
              <a:t>》</a:t>
            </a:r>
            <a:br>
              <a:rPr lang="en-US" altLang="zh-CN" sz="4400" b="1" dirty="0">
                <a:solidFill>
                  <a:schemeClr val="bg1"/>
                </a:solidFill>
              </a:rPr>
            </a:br>
            <a:r>
              <a:rPr lang="en-US" altLang="zh-CN" sz="3200" b="1" dirty="0">
                <a:solidFill>
                  <a:schemeClr val="bg1"/>
                </a:solidFill>
              </a:rPr>
              <a:t>DAY</a:t>
            </a:r>
            <a:r>
              <a:rPr lang="zh-CN" altLang="en-US" sz="3200" b="1" dirty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03</a:t>
            </a:r>
            <a:r>
              <a:rPr lang="zh-CN" altLang="en-US" sz="3200" b="1" dirty="0">
                <a:solidFill>
                  <a:schemeClr val="bg1"/>
                </a:solidFill>
              </a:rPr>
              <a:t> 默认函数</a:t>
            </a:r>
            <a:r>
              <a:rPr lang="en-US" altLang="zh-CN" sz="3200" b="1" dirty="0">
                <a:solidFill>
                  <a:schemeClr val="bg1"/>
                </a:solidFill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</a:rPr>
              <a:t>特殊构造</a:t>
            </a:r>
            <a:r>
              <a:rPr lang="en-US" altLang="zh-CN" sz="3200" b="1" dirty="0">
                <a:solidFill>
                  <a:schemeClr val="bg1"/>
                </a:solidFill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</a:rPr>
              <a:t>组合关系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00537"/>
            <a:ext cx="6858000" cy="1121569"/>
          </a:xfrm>
        </p:spPr>
        <p:txBody>
          <a:bodyPr>
            <a:normAutofit/>
          </a:bodyPr>
          <a:lstStyle/>
          <a:p>
            <a:pPr marL="26789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</a:rPr>
              <a:t>清华大学 自动化系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267891"/>
            <a:r>
              <a:rPr lang="zh-CN" altLang="en-US" sz="2100" dirty="0"/>
              <a:t>范静涛、赵虹</a:t>
            </a:r>
            <a:endParaRPr lang="en-US" altLang="zh-CN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6C0A-6462-4F24-BEFA-8908EEE915AF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6457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问题来了：</a:t>
            </a:r>
            <a:r>
              <a:rPr lang="zh-CN" altLang="en-US" sz="3200" dirty="0">
                <a:solidFill>
                  <a:srgbClr val="FFFF00"/>
                </a:solidFill>
              </a:rPr>
              <a:t>何实现只允许实例化</a:t>
            </a:r>
            <a:r>
              <a:rPr lang="en-US" altLang="zh-CN" sz="3200" dirty="0">
                <a:solidFill>
                  <a:srgbClr val="FFFF00"/>
                </a:solidFill>
              </a:rPr>
              <a:t>1</a:t>
            </a:r>
            <a:r>
              <a:rPr lang="zh-CN" altLang="en-US" sz="3200" dirty="0">
                <a:solidFill>
                  <a:srgbClr val="FFFF00"/>
                </a:solidFill>
              </a:rPr>
              <a:t>个</a:t>
            </a:r>
            <a:r>
              <a:rPr lang="en-US" altLang="zh-CN" sz="3200" dirty="0">
                <a:solidFill>
                  <a:srgbClr val="FFFF00"/>
                </a:solidFill>
              </a:rPr>
              <a:t>User</a:t>
            </a:r>
            <a:r>
              <a:rPr lang="zh-CN" altLang="en-US" sz="3200" dirty="0">
                <a:solidFill>
                  <a:srgbClr val="FFFF00"/>
                </a:solidFill>
              </a:rPr>
              <a:t>对象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3C79652-450B-8744-A20D-2A15A45C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8"/>
            <a:ext cx="7972809" cy="48515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u="none" strike="noStrike" dirty="0">
                <a:effectLst/>
                <a:latin typeface="-apple-system"/>
              </a:rPr>
              <a:t>可能产生对象的情况，</a:t>
            </a:r>
            <a:r>
              <a:rPr lang="zh-CN" altLang="en-US" b="1" i="0" u="none" strike="noStrike" dirty="0">
                <a:solidFill>
                  <a:srgbClr val="C00000"/>
                </a:solidFill>
                <a:effectLst/>
                <a:latin typeface="-apple-system"/>
              </a:rPr>
              <a:t>一定是主动或者自动调用了构造函数，不管是什么类型的构造函数</a:t>
            </a:r>
            <a:endParaRPr lang="en-US" altLang="zh-CN" b="1" i="0" u="none" strike="noStrike" dirty="0">
              <a:solidFill>
                <a:srgbClr val="C00000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步骤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1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：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delete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拷贝构造函数、赋值运算符，因为这都是需要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2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个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User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对象的操作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步骤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2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：考虑能不能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delete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带参数的构造函数？能，为什么？不能，改如何做？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66862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问题来了：</a:t>
            </a:r>
            <a:r>
              <a:rPr lang="zh-CN" altLang="en-US" sz="3200" dirty="0">
                <a:solidFill>
                  <a:srgbClr val="FFFF00"/>
                </a:solidFill>
              </a:rPr>
              <a:t>何实现只允许实例化</a:t>
            </a:r>
            <a:r>
              <a:rPr lang="en-US" altLang="zh-CN" sz="3200" dirty="0">
                <a:solidFill>
                  <a:srgbClr val="FFFF00"/>
                </a:solidFill>
              </a:rPr>
              <a:t>1</a:t>
            </a:r>
            <a:r>
              <a:rPr lang="zh-CN" altLang="en-US" sz="3200" dirty="0">
                <a:solidFill>
                  <a:srgbClr val="FFFF00"/>
                </a:solidFill>
              </a:rPr>
              <a:t>个</a:t>
            </a:r>
            <a:r>
              <a:rPr lang="en-US" altLang="zh-CN" sz="3200" dirty="0">
                <a:solidFill>
                  <a:srgbClr val="FFFF00"/>
                </a:solidFill>
              </a:rPr>
              <a:t>User</a:t>
            </a:r>
            <a:r>
              <a:rPr lang="zh-CN" altLang="en-US" sz="3200" dirty="0">
                <a:solidFill>
                  <a:srgbClr val="FFFF00"/>
                </a:solidFill>
              </a:rPr>
              <a:t>对象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3C79652-450B-8744-A20D-2A15A45C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8"/>
            <a:ext cx="7972809" cy="48515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u="none" strike="noStrike" dirty="0">
                <a:effectLst/>
                <a:latin typeface="-apple-system"/>
              </a:rPr>
              <a:t>步骤</a:t>
            </a:r>
            <a:r>
              <a:rPr lang="en-US" altLang="zh-CN" b="1" i="0" u="none" strike="noStrike" dirty="0">
                <a:effectLst/>
                <a:latin typeface="-apple-system"/>
              </a:rPr>
              <a:t>2</a:t>
            </a:r>
            <a:r>
              <a:rPr lang="zh-CN" altLang="en-US" b="1" i="0" u="none" strike="noStrike" dirty="0">
                <a:effectLst/>
                <a:latin typeface="-apple-system"/>
              </a:rPr>
              <a:t>的一种可能性，略暴力</a:t>
            </a:r>
            <a:endParaRPr lang="en-US" altLang="zh-CN" b="1" i="0" u="none" strike="noStrike" dirty="0"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latin typeface="-apple-system"/>
              </a:rPr>
              <a:t>User</a:t>
            </a:r>
            <a:r>
              <a:rPr lang="zh-CN" altLang="en-US" b="1" dirty="0">
                <a:latin typeface="-apple-system"/>
              </a:rPr>
              <a:t>类私有静态成员</a:t>
            </a:r>
            <a:r>
              <a:rPr lang="en-US" altLang="zh-CN" b="1" dirty="0">
                <a:latin typeface="-apple-system"/>
              </a:rPr>
              <a:t>Counter</a:t>
            </a:r>
            <a:r>
              <a:rPr lang="zh-CN" altLang="en-US" b="1" dirty="0">
                <a:latin typeface="-apple-system"/>
              </a:rPr>
              <a:t>，初始化为</a:t>
            </a:r>
            <a:r>
              <a:rPr lang="en-US" altLang="zh-CN" b="1" dirty="0">
                <a:latin typeface="-apple-system"/>
              </a:rPr>
              <a:t>0</a:t>
            </a:r>
            <a:r>
              <a:rPr lang="zh-CN" altLang="en-US" b="1" dirty="0">
                <a:latin typeface="-apple-system"/>
              </a:rPr>
              <a:t>；</a:t>
            </a:r>
            <a:endParaRPr lang="en-US" altLang="zh-CN" b="1" dirty="0"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-apple-system"/>
              </a:rPr>
              <a:t>构造函数里在</a:t>
            </a:r>
            <a:r>
              <a:rPr lang="en-US" altLang="zh-CN" b="1" dirty="0">
                <a:latin typeface="-apple-system"/>
              </a:rPr>
              <a:t>Counter</a:t>
            </a:r>
            <a:r>
              <a:rPr lang="zh-CN" altLang="en-US" b="1" dirty="0">
                <a:latin typeface="-apple-system"/>
              </a:rPr>
              <a:t>为</a:t>
            </a:r>
            <a:r>
              <a:rPr lang="en-US" altLang="zh-CN" b="1" dirty="0">
                <a:latin typeface="-apple-system"/>
              </a:rPr>
              <a:t>0</a:t>
            </a:r>
            <a:r>
              <a:rPr lang="zh-CN" altLang="en-US" b="1" dirty="0">
                <a:latin typeface="-apple-system"/>
              </a:rPr>
              <a:t>的时候，正常构造，更新</a:t>
            </a:r>
            <a:r>
              <a:rPr lang="en-US" altLang="zh-CN" b="1" dirty="0">
                <a:latin typeface="-apple-system"/>
              </a:rPr>
              <a:t>Counter</a:t>
            </a:r>
            <a:r>
              <a:rPr lang="zh-CN" altLang="en-US" b="1" dirty="0">
                <a:latin typeface="-apple-system"/>
              </a:rPr>
              <a:t>为</a:t>
            </a:r>
            <a:r>
              <a:rPr lang="en-US" altLang="zh-CN" b="1" dirty="0">
                <a:latin typeface="-apple-system"/>
              </a:rPr>
              <a:t>1</a:t>
            </a:r>
            <a:r>
              <a:rPr lang="zh-CN" altLang="en-US" b="1" dirty="0">
                <a:latin typeface="-apple-system"/>
              </a:rPr>
              <a:t>；其他情况下，构造函数</a:t>
            </a:r>
            <a:r>
              <a:rPr lang="en-US" altLang="zh-CN" b="1" dirty="0">
                <a:latin typeface="-apple-system"/>
              </a:rPr>
              <a:t>throw</a:t>
            </a:r>
            <a:r>
              <a:rPr lang="zh-CN" altLang="en-US" b="1" dirty="0">
                <a:latin typeface="-apple-system"/>
              </a:rPr>
              <a:t>异常，中断对象实例化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396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问题来了：</a:t>
            </a:r>
            <a:r>
              <a:rPr lang="zh-CN" altLang="en-US" sz="3200" dirty="0">
                <a:solidFill>
                  <a:srgbClr val="FFFF00"/>
                </a:solidFill>
              </a:rPr>
              <a:t>何实现只允许实例化</a:t>
            </a:r>
            <a:r>
              <a:rPr lang="en-US" altLang="zh-CN" sz="3200" dirty="0">
                <a:solidFill>
                  <a:srgbClr val="FFFF00"/>
                </a:solidFill>
              </a:rPr>
              <a:t>1</a:t>
            </a:r>
            <a:r>
              <a:rPr lang="zh-CN" altLang="en-US" sz="3200" dirty="0">
                <a:solidFill>
                  <a:srgbClr val="FFFF00"/>
                </a:solidFill>
              </a:rPr>
              <a:t>个</a:t>
            </a:r>
            <a:r>
              <a:rPr lang="en-US" altLang="zh-CN" sz="3200" dirty="0">
                <a:solidFill>
                  <a:srgbClr val="FFFF00"/>
                </a:solidFill>
              </a:rPr>
              <a:t>User</a:t>
            </a:r>
            <a:r>
              <a:rPr lang="zh-CN" altLang="en-US" sz="3200" dirty="0">
                <a:solidFill>
                  <a:srgbClr val="FFFF00"/>
                </a:solidFill>
              </a:rPr>
              <a:t>对象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3C79652-450B-8744-A20D-2A15A45C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24" y="1318522"/>
            <a:ext cx="8625952" cy="48515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u="none" strike="noStrike" dirty="0">
                <a:effectLst/>
                <a:latin typeface="-apple-system"/>
              </a:rPr>
              <a:t>步骤</a:t>
            </a:r>
            <a:r>
              <a:rPr lang="en-US" altLang="zh-CN" b="1" i="0" u="none" strike="noStrike" dirty="0">
                <a:effectLst/>
                <a:latin typeface="-apple-system"/>
              </a:rPr>
              <a:t>2</a:t>
            </a:r>
            <a:r>
              <a:rPr lang="zh-CN" altLang="en-US" b="1" i="0" u="none" strike="noStrike" dirty="0">
                <a:effectLst/>
                <a:latin typeface="-apple-system"/>
              </a:rPr>
              <a:t>的另一种可能性，优雅的单例（</a:t>
            </a:r>
            <a:r>
              <a:rPr lang="en-US" altLang="zh-CN" b="1" i="0" u="none" strike="noStrike" dirty="0">
                <a:effectLst/>
                <a:latin typeface="-apple-system"/>
              </a:rPr>
              <a:t>Single</a:t>
            </a:r>
            <a:r>
              <a:rPr lang="zh-CN" altLang="en-US" b="1" i="0" u="none" strike="noStrike" dirty="0">
                <a:effectLst/>
                <a:latin typeface="-apple-system"/>
              </a:rPr>
              <a:t> </a:t>
            </a:r>
            <a:r>
              <a:rPr lang="en-US" altLang="zh-CN" b="1" i="0" u="none" strike="noStrike" dirty="0">
                <a:effectLst/>
                <a:latin typeface="-apple-system"/>
              </a:rPr>
              <a:t>Instance</a:t>
            </a:r>
            <a:r>
              <a:rPr lang="zh-CN" altLang="en-US" b="1" i="0" u="none" strike="noStrike" dirty="0">
                <a:effectLst/>
                <a:latin typeface="-apple-system"/>
              </a:rPr>
              <a:t>）模式</a:t>
            </a:r>
            <a:endParaRPr lang="en-US" altLang="zh-CN" b="1" i="0" u="none" strike="noStrike" dirty="0"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en-US" altLang="zh-CN" b="1" i="0" u="none" strike="noStrike" dirty="0">
                <a:effectLst/>
                <a:latin typeface="-apple-system"/>
              </a:rPr>
              <a:t>private</a:t>
            </a:r>
            <a:r>
              <a:rPr lang="zh-CN" altLang="en-US" b="1" i="0" u="none" strike="noStrike" dirty="0">
                <a:effectLst/>
                <a:latin typeface="-apple-system"/>
              </a:rPr>
              <a:t>的构造函数，防止用户主动调用</a:t>
            </a:r>
            <a:endParaRPr lang="en-US" altLang="zh-CN" b="1" i="0" u="none" strike="noStrike" dirty="0"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zh-CN" altLang="en-US" b="1" i="0" u="none" strike="noStrike" dirty="0">
                <a:effectLst/>
                <a:latin typeface="-apple-system"/>
              </a:rPr>
              <a:t>静态</a:t>
            </a:r>
            <a:r>
              <a:rPr lang="en-US" altLang="zh-CN" b="1" i="0" u="none" strike="noStrike" dirty="0">
                <a:effectLst/>
                <a:latin typeface="-apple-system"/>
              </a:rPr>
              <a:t>private</a:t>
            </a:r>
            <a:r>
              <a:rPr lang="zh-CN" altLang="en-US" b="1" i="0" u="none" strike="noStrike" dirty="0">
                <a:effectLst/>
                <a:latin typeface="-apple-system"/>
              </a:rPr>
              <a:t>成员</a:t>
            </a:r>
            <a:r>
              <a:rPr lang="en-US" altLang="zh-CN" b="1" i="0" u="none" strike="noStrike" dirty="0">
                <a:effectLst/>
                <a:latin typeface="-apple-system"/>
              </a:rPr>
              <a:t>User</a:t>
            </a:r>
            <a:r>
              <a:rPr lang="zh-CN" altLang="en-US" b="1" i="0" u="none" strike="noStrike" dirty="0">
                <a:effectLst/>
                <a:latin typeface="-apple-system"/>
              </a:rPr>
              <a:t>* </a:t>
            </a:r>
            <a:r>
              <a:rPr lang="en-US" altLang="zh-CN" b="1" i="0" u="none" strike="noStrike" dirty="0" err="1">
                <a:effectLst/>
                <a:latin typeface="-apple-system"/>
              </a:rPr>
              <a:t>m_pInstance</a:t>
            </a:r>
            <a:r>
              <a:rPr lang="zh-CN" altLang="en-US" b="1" dirty="0">
                <a:latin typeface="-apple-system"/>
              </a:rPr>
              <a:t>，初始化为</a:t>
            </a:r>
            <a:r>
              <a:rPr lang="en-US" altLang="zh-CN" b="1" dirty="0" err="1">
                <a:latin typeface="-apple-system"/>
              </a:rPr>
              <a:t>nullptr</a:t>
            </a:r>
            <a:r>
              <a:rPr lang="zh-CN" altLang="en-US" b="1" dirty="0">
                <a:latin typeface="-apple-system"/>
              </a:rPr>
              <a:t>，</a:t>
            </a:r>
            <a:r>
              <a:rPr lang="zh-CN" altLang="en-US" b="1" i="0" u="none" strike="noStrike" dirty="0">
                <a:effectLst/>
                <a:latin typeface="-apple-system"/>
              </a:rPr>
              <a:t>用于记录唯一的实例指针；</a:t>
            </a:r>
            <a:endParaRPr lang="en-US" altLang="zh-CN" b="1" i="0" u="none" strike="noStrike" dirty="0"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-apple-system"/>
              </a:rPr>
              <a:t>静态</a:t>
            </a:r>
            <a:r>
              <a:rPr lang="en-US" altLang="zh-CN" b="1" dirty="0">
                <a:latin typeface="-apple-system"/>
              </a:rPr>
              <a:t>public</a:t>
            </a:r>
            <a:r>
              <a:rPr lang="zh-CN" altLang="en-US" b="1" dirty="0">
                <a:latin typeface="-apple-system"/>
              </a:rPr>
              <a:t>成员</a:t>
            </a:r>
            <a:r>
              <a:rPr lang="en-US" altLang="zh-CN" b="1" dirty="0">
                <a:latin typeface="-apple-system"/>
              </a:rPr>
              <a:t>User</a:t>
            </a:r>
            <a:r>
              <a:rPr lang="zh-CN" altLang="en-US" b="1" dirty="0">
                <a:latin typeface="-apple-system"/>
              </a:rPr>
              <a:t>* </a:t>
            </a:r>
            <a:r>
              <a:rPr lang="en-US" altLang="zh-CN" b="1" dirty="0" err="1">
                <a:latin typeface="-apple-system"/>
              </a:rPr>
              <a:t>GetInstance</a:t>
            </a:r>
            <a:r>
              <a:rPr lang="en-US" altLang="zh-CN" b="1" dirty="0">
                <a:latin typeface="-apple-system"/>
              </a:rPr>
              <a:t>()</a:t>
            </a:r>
            <a:r>
              <a:rPr lang="zh-CN" altLang="en-US" b="1" dirty="0">
                <a:latin typeface="-apple-system"/>
              </a:rPr>
              <a:t>，当</a:t>
            </a:r>
            <a:r>
              <a:rPr lang="en-US" altLang="zh-CN" b="1" dirty="0" err="1">
                <a:latin typeface="-apple-system"/>
              </a:rPr>
              <a:t>m_</a:t>
            </a:r>
            <a:r>
              <a:rPr lang="en-US" altLang="zh-CN" b="1" i="0" u="none" strike="noStrike" dirty="0" err="1">
                <a:effectLst/>
                <a:latin typeface="-apple-system"/>
              </a:rPr>
              <a:t>pInstance</a:t>
            </a:r>
            <a:r>
              <a:rPr lang="zh-CN" altLang="en-US" b="1" i="0" u="none" strike="noStrike" dirty="0">
                <a:effectLst/>
                <a:latin typeface="-apple-system"/>
              </a:rPr>
              <a:t>是</a:t>
            </a:r>
            <a:r>
              <a:rPr lang="en-US" altLang="zh-CN" b="1" i="0" u="none" strike="noStrike" dirty="0" err="1">
                <a:effectLst/>
                <a:latin typeface="-apple-system"/>
              </a:rPr>
              <a:t>nullptr</a:t>
            </a:r>
            <a:r>
              <a:rPr lang="zh-CN" altLang="en-US" b="1" i="0" u="none" strike="noStrike" dirty="0">
                <a:effectLst/>
                <a:latin typeface="-apple-system"/>
              </a:rPr>
              <a:t>时，</a:t>
            </a:r>
            <a:r>
              <a:rPr lang="en-US" altLang="zh-CN" b="1" i="0" u="none" strike="noStrike" dirty="0">
                <a:effectLst/>
                <a:latin typeface="-apple-system"/>
              </a:rPr>
              <a:t>new</a:t>
            </a:r>
            <a:r>
              <a:rPr lang="zh-CN" altLang="en-US" b="1" i="0" u="none" strike="noStrike" dirty="0">
                <a:effectLst/>
                <a:latin typeface="-apple-system"/>
              </a:rPr>
              <a:t> </a:t>
            </a:r>
            <a:r>
              <a:rPr lang="en-US" altLang="zh-CN" b="1" i="0" u="none" strike="noStrike" dirty="0">
                <a:effectLst/>
                <a:latin typeface="-apple-system"/>
              </a:rPr>
              <a:t>User</a:t>
            </a:r>
            <a:r>
              <a:rPr lang="zh-CN" altLang="en-US" b="1" i="0" u="none" strike="noStrike" dirty="0">
                <a:effectLst/>
                <a:latin typeface="-apple-system"/>
              </a:rPr>
              <a:t>，赋值给</a:t>
            </a:r>
            <a:r>
              <a:rPr lang="en-US" altLang="zh-CN" b="1" i="0" u="none" strike="noStrike" dirty="0" err="1">
                <a:effectLst/>
                <a:latin typeface="-apple-system"/>
              </a:rPr>
              <a:t>m_pInstance</a:t>
            </a:r>
            <a:r>
              <a:rPr lang="en-US" altLang="zh-CN" b="1" i="0" u="none" strike="noStrike" dirty="0">
                <a:effectLst/>
                <a:latin typeface="-apple-system"/>
              </a:rPr>
              <a:t> </a:t>
            </a:r>
            <a:r>
              <a:rPr lang="zh-CN" altLang="en-US" b="1" i="0" u="none" strike="noStrike" dirty="0">
                <a:effectLst/>
                <a:latin typeface="-apple-system"/>
              </a:rPr>
              <a:t>；当</a:t>
            </a:r>
            <a:r>
              <a:rPr lang="en-US" altLang="zh-CN" b="1" i="0" u="none" strike="noStrike" dirty="0" err="1">
                <a:effectLst/>
                <a:latin typeface="-apple-system"/>
              </a:rPr>
              <a:t>m_pInstance</a:t>
            </a:r>
            <a:r>
              <a:rPr lang="zh-CN" altLang="en-US" b="1" i="0" u="none" strike="noStrike" dirty="0">
                <a:effectLst/>
                <a:latin typeface="-apple-system"/>
              </a:rPr>
              <a:t>非空时，直接返回</a:t>
            </a:r>
            <a:r>
              <a:rPr lang="en-US" altLang="zh-CN" b="1" i="0" u="none" strike="noStrike" dirty="0" err="1">
                <a:effectLst/>
                <a:latin typeface="-apple-system"/>
              </a:rPr>
              <a:t>m_pInstance</a:t>
            </a:r>
            <a:r>
              <a:rPr lang="en-US" altLang="zh-CN" b="1" i="0" u="none" strike="noStrike" dirty="0">
                <a:effectLst/>
                <a:latin typeface="-apple-system"/>
              </a:rPr>
              <a:t> </a:t>
            </a:r>
            <a:r>
              <a:rPr lang="zh-CN" altLang="en-US" b="1" i="0" u="none" strike="noStrike" dirty="0">
                <a:effectLst/>
                <a:latin typeface="-apple-system"/>
              </a:rPr>
              <a:t>。</a:t>
            </a:r>
            <a:endParaRPr lang="en-US" altLang="zh-CN" b="1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10101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新问题：</a:t>
            </a:r>
            <a:r>
              <a:rPr lang="en-US" altLang="zh-CN" sz="3200" dirty="0">
                <a:solidFill>
                  <a:srgbClr val="FFFF00"/>
                </a:solidFill>
              </a:rPr>
              <a:t>User</a:t>
            </a:r>
            <a:r>
              <a:rPr lang="zh-CN" altLang="en-US" sz="3200" dirty="0">
                <a:solidFill>
                  <a:srgbClr val="FFFF00"/>
                </a:solidFill>
              </a:rPr>
              <a:t>是分类的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3C79652-450B-8744-A20D-2A15A45C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24" y="1318522"/>
            <a:ext cx="8625952" cy="48515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0" u="none" strike="noStrike" dirty="0">
                <a:effectLst/>
                <a:latin typeface="-apple-system"/>
              </a:rPr>
              <a:t>User</a:t>
            </a:r>
            <a:r>
              <a:rPr lang="zh-CN" altLang="en-US" b="1" i="0" u="none" strike="noStrike" dirty="0">
                <a:effectLst/>
                <a:latin typeface="-apple-system"/>
              </a:rPr>
              <a:t>可以是普通用户，也可以是管理员。管理员最多只能有</a:t>
            </a:r>
            <a:r>
              <a:rPr lang="en-US" altLang="zh-CN" b="1" i="0" u="none" strike="noStrike" dirty="0">
                <a:effectLst/>
                <a:latin typeface="-apple-system"/>
              </a:rPr>
              <a:t>1</a:t>
            </a:r>
            <a:r>
              <a:rPr lang="zh-CN" altLang="en-US" b="1" i="0" u="none" strike="noStrike" dirty="0">
                <a:effectLst/>
                <a:latin typeface="-apple-system"/>
              </a:rPr>
              <a:t>个，用户名和密码都是</a:t>
            </a:r>
            <a:r>
              <a:rPr lang="en-US" altLang="zh-CN" b="1" i="0" u="none" strike="noStrike" dirty="0">
                <a:effectLst/>
                <a:latin typeface="-apple-system"/>
              </a:rPr>
              <a:t>Admin</a:t>
            </a:r>
            <a:r>
              <a:rPr lang="zh-CN" altLang="en-US" b="1" i="0" u="none" strike="noStrike" dirty="0">
                <a:effectLst/>
                <a:latin typeface="-apple-system"/>
              </a:rPr>
              <a:t>；普通用户不限制数量。</a:t>
            </a:r>
            <a:endParaRPr lang="en-US" altLang="zh-CN" b="1" i="0" u="none" strike="noStrike" dirty="0"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zh-CN" altLang="en-US" b="1" i="0" u="none" strike="noStrike" dirty="0">
                <a:effectLst/>
                <a:latin typeface="-apple-system"/>
              </a:rPr>
              <a:t>建立表示普通用户和管理员的</a:t>
            </a:r>
            <a:r>
              <a:rPr lang="zh-CN" altLang="en-US" b="1" i="0" u="none" strike="noStrike" dirty="0">
                <a:solidFill>
                  <a:srgbClr val="C00000"/>
                </a:solidFill>
                <a:effectLst/>
                <a:latin typeface="-apple-system"/>
              </a:rPr>
              <a:t>枚举类</a:t>
            </a:r>
            <a:endParaRPr lang="en-US" altLang="zh-CN" b="1" i="0" u="none" strike="noStrike" dirty="0">
              <a:solidFill>
                <a:srgbClr val="C00000"/>
              </a:solidFill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latin typeface="-apple-system"/>
              </a:rPr>
              <a:t>User</a:t>
            </a:r>
            <a:r>
              <a:rPr lang="zh-CN" altLang="en-US" b="1" dirty="0">
                <a:latin typeface="-apple-system"/>
              </a:rPr>
              <a:t>类中添加私有</a:t>
            </a:r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枚举成员</a:t>
            </a:r>
            <a:r>
              <a:rPr lang="en-US" altLang="zh-CN" b="1" dirty="0">
                <a:solidFill>
                  <a:srgbClr val="C00000"/>
                </a:solidFill>
                <a:latin typeface="-apple-system"/>
              </a:rPr>
              <a:t>Type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为什么要用枚举类？而非枚举类型？ </a:t>
            </a:r>
            <a:endParaRPr lang="en-US" altLang="zh-CN" b="1" dirty="0">
              <a:solidFill>
                <a:srgbClr val="C00000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User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构造函数应该是公有的还是私有的？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why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其他成员改如何调整？增加？修改？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i="0" u="none" strike="noStrike" dirty="0">
              <a:solidFill>
                <a:srgbClr val="C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6861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24" y="168825"/>
            <a:ext cx="8625952" cy="905377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新新问题：</a:t>
            </a:r>
            <a:r>
              <a:rPr lang="zh-CN" altLang="en-US" sz="3200" dirty="0">
                <a:solidFill>
                  <a:srgbClr val="FFFF00"/>
                </a:solidFill>
              </a:rPr>
              <a:t>是否要</a:t>
            </a:r>
            <a:r>
              <a:rPr lang="en-US" altLang="zh-CN" sz="3200" dirty="0">
                <a:solidFill>
                  <a:srgbClr val="FFFF00"/>
                </a:solidFill>
              </a:rPr>
              <a:t>User</a:t>
            </a:r>
            <a:r>
              <a:rPr lang="zh-CN" altLang="en-US" sz="3200" dirty="0">
                <a:solidFill>
                  <a:srgbClr val="FFFF00"/>
                </a:solidFill>
              </a:rPr>
              <a:t>类记录每个创建的实例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3C79652-450B-8744-A20D-2A15A45C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24" y="1318522"/>
            <a:ext cx="8625952" cy="485156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b="1" i="0" u="none" strike="noStrike" dirty="0">
                <a:effectLst/>
                <a:latin typeface="-apple-system"/>
              </a:rPr>
              <a:t>User</a:t>
            </a:r>
            <a:r>
              <a:rPr lang="zh-CN" altLang="en-US" b="1" i="0" u="none" strike="noStrike" dirty="0">
                <a:effectLst/>
                <a:latin typeface="-apple-system"/>
              </a:rPr>
              <a:t>* </a:t>
            </a:r>
            <a:r>
              <a:rPr lang="en-US" altLang="zh-CN" b="1" i="0" u="none" strike="noStrike" dirty="0" err="1">
                <a:effectLst/>
                <a:latin typeface="-apple-system"/>
              </a:rPr>
              <a:t>AddUser</a:t>
            </a:r>
            <a:r>
              <a:rPr lang="en-US" altLang="zh-CN" b="1" dirty="0">
                <a:latin typeface="-apple-system"/>
              </a:rPr>
              <a:t>(……)</a:t>
            </a:r>
            <a:r>
              <a:rPr lang="zh-CN" altLang="en-US" b="1" dirty="0">
                <a:latin typeface="-apple-system"/>
              </a:rPr>
              <a:t>创建并返回一个用户实例指针？</a:t>
            </a:r>
            <a:r>
              <a:rPr lang="zh-CN" altLang="en-US" b="1" i="0" u="none" strike="noStrike" dirty="0">
                <a:effectLst/>
                <a:latin typeface="-apple-system"/>
              </a:rPr>
              <a:t>是否真的需要呢？常规软件系统一般不会让你访问到这个系统里存了哪些用户，都是谁。</a:t>
            </a:r>
            <a:endParaRPr lang="en-US" altLang="zh-CN" b="1" dirty="0">
              <a:solidFill>
                <a:srgbClr val="C00000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-apple-system"/>
              </a:rPr>
              <a:t>User</a:t>
            </a:r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有个私有列表，记录了所有用户。那么这个列表是是静态的还是非静态的？为什么？</a:t>
            </a:r>
            <a:endParaRPr lang="en-US" altLang="zh-CN" b="1" dirty="0">
              <a:solidFill>
                <a:srgbClr val="C00000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用户列表是变长的，用</a:t>
            </a:r>
            <a:r>
              <a:rPr lang="en-US" altLang="zh-CN" b="1" dirty="0">
                <a:solidFill>
                  <a:srgbClr val="C00000"/>
                </a:solidFill>
                <a:latin typeface="-apple-system"/>
              </a:rPr>
              <a:t>STL</a:t>
            </a:r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中的</a:t>
            </a:r>
            <a:r>
              <a:rPr lang="en-US" altLang="zh-CN" b="1" dirty="0">
                <a:solidFill>
                  <a:srgbClr val="C00000"/>
                </a:solidFill>
                <a:latin typeface="-apple-system"/>
              </a:rPr>
              <a:t>Vector</a:t>
            </a:r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变长数组实现。</a:t>
            </a:r>
            <a:endParaRPr lang="en-US" altLang="zh-CN" b="1" dirty="0">
              <a:solidFill>
                <a:srgbClr val="C00000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AddUser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函数返回值可以用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bool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表示是否添加成功。什么时候是成功的？什么时候是不成功的？考虑用户名不能重复，不能为空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因为所有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都是动态创建的，在系统退出前要逐一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delete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掉，实现这一功能的函数是静态的还是非静态的？为什么？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i="0" u="none" strike="noStrike" dirty="0">
              <a:solidFill>
                <a:srgbClr val="C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99070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24" y="168825"/>
            <a:ext cx="8625952" cy="905377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新新新问题：</a:t>
            </a:r>
            <a:r>
              <a:rPr lang="zh-CN" altLang="en-US" sz="3200" dirty="0">
                <a:solidFill>
                  <a:srgbClr val="FFFF00"/>
                </a:solidFill>
              </a:rPr>
              <a:t>怎么能自动释放这些</a:t>
            </a:r>
            <a:r>
              <a:rPr lang="en-US" altLang="zh-CN" sz="3200" dirty="0">
                <a:solidFill>
                  <a:srgbClr val="FFFF00"/>
                </a:solidFill>
              </a:rPr>
              <a:t>User</a:t>
            </a:r>
            <a:r>
              <a:rPr lang="zh-CN" altLang="en-US" sz="3200" dirty="0">
                <a:solidFill>
                  <a:srgbClr val="FFFF00"/>
                </a:solidFill>
              </a:rPr>
              <a:t>实例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3C79652-450B-8744-A20D-2A15A45C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24" y="1318522"/>
            <a:ext cx="8625952" cy="48515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u="none" strike="noStrike" dirty="0">
                <a:effectLst/>
                <a:latin typeface="-apple-system"/>
              </a:rPr>
              <a:t>内嵌类和静态对象成员的组合</a:t>
            </a:r>
            <a:endParaRPr lang="en-US" altLang="zh-CN" b="1" i="0" u="none" strike="noStrike" dirty="0"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内嵌类：类中有类。</a:t>
            </a:r>
            <a:r>
              <a:rPr lang="zh-CN" altLang="en-US" b="1" dirty="0">
                <a:latin typeface="-apple-system"/>
              </a:rPr>
              <a:t>内嵌类可以访问定义在外围类（</a:t>
            </a:r>
            <a:r>
              <a:rPr lang="en-US" altLang="zh-CN" b="1" dirty="0">
                <a:latin typeface="-apple-system"/>
              </a:rPr>
              <a:t>enclosing class</a:t>
            </a:r>
            <a:r>
              <a:rPr lang="zh-CN" altLang="en-US" b="1" dirty="0">
                <a:latin typeface="-apple-system"/>
              </a:rPr>
              <a:t>）中的静态实例变量</a:t>
            </a:r>
            <a:r>
              <a:rPr lang="en-US" altLang="zh-CN" b="1" dirty="0">
                <a:latin typeface="-apple-system"/>
              </a:rPr>
              <a:t>/</a:t>
            </a:r>
            <a:r>
              <a:rPr lang="zh-CN" altLang="en-US" b="1" dirty="0">
                <a:latin typeface="-apple-system"/>
              </a:rPr>
              <a:t>静态成员函数。外围类不可以访问嵌套类的私有成员。</a:t>
            </a:r>
            <a:endParaRPr lang="en-US" altLang="zh-CN" b="1" dirty="0"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zh-CN" altLang="en-US" b="1" i="0" u="none" strike="noStrike" dirty="0">
                <a:effectLst/>
                <a:latin typeface="-apple-system"/>
              </a:rPr>
              <a:t>静态对象在程序结束时会自动析构，静态对象的析构函数是程序结束时自动触发的。</a:t>
            </a:r>
            <a:endParaRPr lang="en-US" altLang="zh-CN" b="1" i="0" u="none" strike="noStrike" dirty="0"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使用内嵌类对象作为外围类的静态成员</a:t>
            </a:r>
            <a:r>
              <a:rPr lang="zh-CN" altLang="en-US" b="1" dirty="0">
                <a:latin typeface="-apple-system"/>
              </a:rPr>
              <a:t>，可以结合前</a:t>
            </a:r>
            <a:r>
              <a:rPr lang="en-US" altLang="zh-CN" b="1" dirty="0">
                <a:latin typeface="-apple-system"/>
              </a:rPr>
              <a:t>2</a:t>
            </a:r>
            <a:r>
              <a:rPr lang="zh-CN" altLang="en-US" b="1" dirty="0">
                <a:latin typeface="-apple-system"/>
              </a:rPr>
              <a:t>点：静态内嵌类对象的析构函数中，调用外围类的静态函数释放列表中的实例。</a:t>
            </a:r>
            <a:endParaRPr lang="en-US" altLang="zh-CN" b="1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316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7972809" cy="13647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写类的时候，编译器可能会自动生成“标准功能” 的“</a:t>
            </a:r>
            <a:r>
              <a:rPr lang="zh-CN" altLang="en-US" b="1" dirty="0">
                <a:solidFill>
                  <a:srgbClr val="C00000"/>
                </a:solidFill>
              </a:rPr>
              <a:t>默认函数</a:t>
            </a:r>
            <a:r>
              <a:rPr lang="zh-CN" altLang="en-US" b="1" dirty="0"/>
              <a:t>”</a:t>
            </a:r>
            <a:endParaRPr lang="en-US" altLang="zh-CN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4C525F-4F17-7048-9D29-51E631433195}"/>
              </a:ext>
            </a:extLst>
          </p:cNvPr>
          <p:cNvSpPr txBox="1"/>
          <p:nvPr/>
        </p:nvSpPr>
        <p:spPr>
          <a:xfrm>
            <a:off x="521898" y="2471431"/>
            <a:ext cx="7828282" cy="383181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）（默认）构造函数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）拷贝构造函数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）赋值运算符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）移动构造函数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5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）移动赋值运算符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6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）析构函数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7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operator ,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8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operator &amp;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9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operator &amp;&amp;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10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operator *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11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operator -&gt;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12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operator -&gt;*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13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operator new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14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operator delete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49078F-F64C-DD47-BD50-1124BB101021}"/>
              </a:ext>
            </a:extLst>
          </p:cNvPr>
          <p:cNvSpPr txBox="1"/>
          <p:nvPr/>
        </p:nvSpPr>
        <p:spPr>
          <a:xfrm>
            <a:off x="3828422" y="4543537"/>
            <a:ext cx="4521758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比如：自动生成的默认构造函数和析构函数的标准功能是“什么都不做”；拷贝构造函数和赋值运算符的标准功能是“所有从成员对等赋值”。</a:t>
            </a:r>
          </a:p>
        </p:txBody>
      </p:sp>
    </p:spTree>
    <p:extLst>
      <p:ext uri="{BB962C8B-B14F-4D97-AF65-F5344CB8AC3E}">
        <p14:creationId xmlns:p14="http://schemas.microsoft.com/office/powerpoint/2010/main" val="281122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7972809" cy="485156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在某些情况下，这些自动生成的默认函数会干扰我们的用途，举例：一个用户类，有用户名和密码两个数据成员，都必须通过构造函数指定。不允许相同账号存在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显然，不需要拷贝构造函数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所以，我懒了，没有写默认拷贝构造函数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但是，编译器觉得我太懒了，决定帮帮我，它写了一个什么都不干的默认拷贝构造函数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最终，别人可以拷贝构造一个已存在的用户对象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这是我们不愿意看到的。可我能怎么做？</a:t>
            </a:r>
            <a:endParaRPr lang="en-US" altLang="zh-CN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66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7972809" cy="48515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方案有二：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自己写一个默认拷贝构造函数，抛出异常。还是要写一堆代码，没有达到懒的目的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删它！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83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=delete</a:t>
            </a:r>
            <a:r>
              <a:rPr lang="zh-CN" altLang="en-US" dirty="0"/>
              <a:t>用法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FF00"/>
                </a:solidFill>
              </a:rPr>
              <a:t>不自动生成默认函数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74EC35-0E11-C84D-A6A5-2833AFA1A9A9}"/>
              </a:ext>
            </a:extLst>
          </p:cNvPr>
          <p:cNvSpPr txBox="1"/>
          <p:nvPr/>
        </p:nvSpPr>
        <p:spPr>
          <a:xfrm>
            <a:off x="363495" y="1547841"/>
            <a:ext cx="8516567" cy="4199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Name,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Password){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Name.</a:t>
            </a:r>
            <a:r>
              <a:rPr lang="en-US" altLang="zh-CN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"Empty user name"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dirty="0">
              <a:solidFill>
                <a:srgbClr val="C41A16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Name.</a:t>
            </a:r>
            <a:r>
              <a:rPr lang="en-US" altLang="zh-CN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"Empty password"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dirty="0">
              <a:solidFill>
                <a:srgbClr val="C41A16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m_Name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Name;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m_Password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Password;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746721-C90D-334D-AEA0-6B60FAD2EFE8}"/>
              </a:ext>
            </a:extLst>
          </p:cNvPr>
          <p:cNvSpPr txBox="1"/>
          <p:nvPr/>
        </p:nvSpPr>
        <p:spPr>
          <a:xfrm>
            <a:off x="1075775" y="5711566"/>
            <a:ext cx="709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考虑：为什么用户名和密码没有对应的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常引用与之对应？？？</a:t>
            </a:r>
          </a:p>
        </p:txBody>
      </p:sp>
    </p:spTree>
    <p:extLst>
      <p:ext uri="{BB962C8B-B14F-4D97-AF65-F5344CB8AC3E}">
        <p14:creationId xmlns:p14="http://schemas.microsoft.com/office/powerpoint/2010/main" val="195191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=delete</a:t>
            </a:r>
            <a:r>
              <a:rPr lang="zh-CN" altLang="en-US" dirty="0"/>
              <a:t>用法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FF00"/>
                </a:solidFill>
              </a:rPr>
              <a:t>避免默认类型转换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018D51-EAF5-0F4A-A186-CF9364FEB6CF}"/>
              </a:ext>
            </a:extLst>
          </p:cNvPr>
          <p:cNvSpPr txBox="1"/>
          <p:nvPr/>
        </p:nvSpPr>
        <p:spPr>
          <a:xfrm>
            <a:off x="374417" y="1620646"/>
            <a:ext cx="86389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&lt;string&gt;</a:t>
            </a:r>
            <a:endParaRPr lang="en-US" altLang="zh-CN" dirty="0">
              <a:solidFill>
                <a:srgbClr val="64382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Name,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Password);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显式删除 默认类型转换，使</a:t>
            </a:r>
            <a:r>
              <a:rPr lang="en-US" altLang="zh-CN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User("123","456")</a:t>
            </a:r>
            <a:r>
              <a:rPr lang="zh-CN" altLang="en-US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不能通过编译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Name,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Password) =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m_Name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m_Password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D75EB69C-113B-C049-A7A4-725F15DDAB93}"/>
              </a:ext>
            </a:extLst>
          </p:cNvPr>
          <p:cNvCxnSpPr/>
          <p:nvPr/>
        </p:nvCxnSpPr>
        <p:spPr>
          <a:xfrm>
            <a:off x="943564" y="3871128"/>
            <a:ext cx="76317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1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=default</a:t>
            </a:r>
            <a:r>
              <a:rPr lang="zh-CN" altLang="en-US" dirty="0"/>
              <a:t>用法：</a:t>
            </a:r>
            <a:r>
              <a:rPr lang="en-US" altLang="zh-CN" dirty="0">
                <a:solidFill>
                  <a:srgbClr val="FFFF00"/>
                </a:solidFill>
              </a:rPr>
              <a:t>POD</a:t>
            </a:r>
            <a:r>
              <a:rPr lang="zh-CN" altLang="en-US" dirty="0">
                <a:solidFill>
                  <a:srgbClr val="FFFF00"/>
                </a:solidFill>
              </a:rPr>
              <a:t> 与 平凡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0331867-783E-7045-BEDC-8299682E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8"/>
            <a:ext cx="7972809" cy="48515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POD 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是 </a:t>
            </a:r>
            <a:r>
              <a:rPr lang="en-US" altLang="zh-CN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Plain Old Data 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的缩写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，是 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C++ 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定义的一类数据结构概念。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Plain 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代表它是一个普通类型，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Old 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代表它是旧的，与几十年前的 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C 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语言兼容，那么就意味着可以使用 </a:t>
            </a:r>
            <a:r>
              <a:rPr lang="en-US" altLang="zh-CN" b="0" i="0" u="none" strike="noStrike" dirty="0" err="1">
                <a:solidFill>
                  <a:srgbClr val="121212"/>
                </a:solidFill>
                <a:effectLst/>
                <a:latin typeface="-apple-system"/>
              </a:rPr>
              <a:t>memcpy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() 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这种最原始的函数进行操作。就像雷课堂的教师端和学生端进行任何数据交换，都可以认为是发了一个数组，教师端对象到数组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  <a:sym typeface="Wingdings" pitchFamily="2" charset="2"/>
              </a:rPr>
              <a:t>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  <a:sym typeface="Wingdings" pitchFamily="2" charset="2"/>
              </a:rPr>
              <a:t>网络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121212"/>
                </a:solidFill>
                <a:latin typeface="-apple-system"/>
                <a:sym typeface="Wingdings" pitchFamily="2" charset="2"/>
              </a:rPr>
              <a:t>数组到学生端对象，过程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是可逆的。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POD 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特征的类或者结构体通过二进制拷贝后依然能保持数据结构不变。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也就是说，能用 </a:t>
            </a:r>
            <a:r>
              <a:rPr lang="en-US" altLang="zh-CN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C 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的 </a:t>
            </a:r>
            <a:r>
              <a:rPr lang="en-US" altLang="zh-CN" b="1" i="0" u="none" strike="noStrike" dirty="0" err="1">
                <a:solidFill>
                  <a:srgbClr val="121212"/>
                </a:solidFill>
                <a:effectLst/>
                <a:latin typeface="-apple-system"/>
              </a:rPr>
              <a:t>memcpy</a:t>
            </a:r>
            <a:r>
              <a:rPr lang="en-US" altLang="zh-CN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() 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等函数进行操作的类、结构体就是 </a:t>
            </a:r>
            <a:r>
              <a:rPr lang="en-US" altLang="zh-CN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POD 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类型的数据。</a:t>
            </a:r>
            <a:endParaRPr lang="en-US" altLang="zh-CN" b="1" i="0" u="none" strike="noStrike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POD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的特点有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2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个：平凡 和 有序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73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=default</a:t>
            </a:r>
            <a:r>
              <a:rPr lang="zh-CN" altLang="en-US" dirty="0"/>
              <a:t>用法：</a:t>
            </a:r>
            <a:r>
              <a:rPr lang="en-US" altLang="zh-CN" dirty="0">
                <a:solidFill>
                  <a:srgbClr val="FFFF00"/>
                </a:solidFill>
              </a:rPr>
              <a:t>POD</a:t>
            </a:r>
            <a:r>
              <a:rPr lang="zh-CN" altLang="en-US" dirty="0">
                <a:solidFill>
                  <a:srgbClr val="FFFF00"/>
                </a:solidFill>
              </a:rPr>
              <a:t> 与 平凡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0331867-783E-7045-BEDC-8299682E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8"/>
            <a:ext cx="7972809" cy="48515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平凡（</a:t>
            </a:r>
            <a:r>
              <a:rPr lang="en-US" altLang="zh-CN" b="1" i="0" u="none" strike="noStrike" dirty="0" err="1">
                <a:solidFill>
                  <a:srgbClr val="121212"/>
                </a:solidFill>
                <a:effectLst/>
                <a:latin typeface="-apple-system"/>
              </a:rPr>
              <a:t>trival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）：</a:t>
            </a:r>
            <a:endParaRPr lang="en-US" altLang="zh-CN" b="1" i="0" u="none" strike="noStrike" dirty="0">
              <a:solidFill>
                <a:srgbClr val="121212"/>
              </a:solidFill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不能写 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构造</a:t>
            </a:r>
            <a:r>
              <a:rPr lang="en-US" altLang="zh-CN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析构函数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拷贝</a:t>
            </a:r>
            <a:r>
              <a:rPr lang="en-US" altLang="zh-CN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移动构造函数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拷贝</a:t>
            </a:r>
            <a:r>
              <a:rPr lang="en-US" altLang="zh-CN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移动运算符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，而是用编译器自动为我们生成，那这个数据就是“平凡的”。非要写的话，用 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C++ 11 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的 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default 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关键字，用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std::</a:t>
            </a:r>
            <a:r>
              <a:rPr lang="en-US" altLang="zh-CN" b="0" i="0" u="none" strike="noStrike" dirty="0" err="1">
                <a:solidFill>
                  <a:srgbClr val="121212"/>
                </a:solidFill>
                <a:effectLst/>
                <a:latin typeface="-apple-system"/>
              </a:rPr>
              <a:t>is_trivial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&lt;</a:t>
            </a:r>
            <a:r>
              <a:rPr lang="en-US" altLang="zh-CN" b="0" i="0" u="none" strike="noStrike" dirty="0" err="1">
                <a:solidFill>
                  <a:srgbClr val="C00000"/>
                </a:solidFill>
                <a:effectLst/>
                <a:latin typeface="-apple-system"/>
              </a:rPr>
              <a:t>Typename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&gt;::value 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来判断是否“平凡”。</a:t>
            </a:r>
            <a:endParaRPr lang="en-US" altLang="zh-CN" b="0" i="0" u="none" strike="noStrike" dirty="0">
              <a:solidFill>
                <a:srgbClr val="121212"/>
              </a:solidFill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不能有 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虚函数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 和 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虚基类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有序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，参考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https://</a:t>
            </a:r>
            <a:r>
              <a:rPr lang="en-US" altLang="zh-CN" b="0" i="0" u="none" strike="noStrike" dirty="0" err="1">
                <a:solidFill>
                  <a:srgbClr val="121212"/>
                </a:solidFill>
                <a:effectLst/>
                <a:latin typeface="-apple-system"/>
              </a:rPr>
              <a:t>zhuanlan.zhihu.com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/p/45545035</a:t>
            </a:r>
          </a:p>
          <a:p>
            <a:pPr>
              <a:lnSpc>
                <a:spcPct val="150000"/>
              </a:lnSpc>
            </a:pPr>
            <a:endParaRPr lang="zh-CN" altLang="en-US" b="0" i="0" u="none" strike="noStrike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22966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=default</a:t>
            </a:r>
            <a:r>
              <a:rPr lang="zh-CN" altLang="en-US" dirty="0"/>
              <a:t>用法：</a:t>
            </a:r>
            <a:r>
              <a:rPr lang="en-US" altLang="zh-CN" dirty="0">
                <a:solidFill>
                  <a:srgbClr val="FFFF00"/>
                </a:solidFill>
              </a:rPr>
              <a:t>POD</a:t>
            </a:r>
            <a:r>
              <a:rPr lang="zh-CN" altLang="en-US" dirty="0">
                <a:solidFill>
                  <a:srgbClr val="FFFF00"/>
                </a:solidFill>
              </a:rPr>
              <a:t> 与 平凡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99E288-77C5-4447-8FC9-8DCCBE0E9D87}"/>
              </a:ext>
            </a:extLst>
          </p:cNvPr>
          <p:cNvSpPr txBox="1"/>
          <p:nvPr/>
        </p:nvSpPr>
        <p:spPr>
          <a:xfrm>
            <a:off x="374417" y="1335821"/>
            <a:ext cx="81566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pName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pPassword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m_pName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m_pPassword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97662D-9B8F-0E41-A1A5-041267733BA9}"/>
              </a:ext>
            </a:extLst>
          </p:cNvPr>
          <p:cNvSpPr txBox="1"/>
          <p:nvPr/>
        </p:nvSpPr>
        <p:spPr>
          <a:xfrm>
            <a:off x="2222738" y="1267879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所有函数都给出实现时：平凡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8F2AFE-7874-5C4B-B6BE-E338724EFF06}"/>
              </a:ext>
            </a:extLst>
          </p:cNvPr>
          <p:cNvSpPr txBox="1"/>
          <p:nvPr/>
        </p:nvSpPr>
        <p:spPr>
          <a:xfrm>
            <a:off x="280705" y="3912406"/>
            <a:ext cx="82503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pName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pPassword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m_pName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m_pPassword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A4C8FA-4302-8541-841E-5ABA44B9015F}"/>
              </a:ext>
            </a:extLst>
          </p:cNvPr>
          <p:cNvSpPr txBox="1"/>
          <p:nvPr/>
        </p:nvSpPr>
        <p:spPr>
          <a:xfrm>
            <a:off x="2017554" y="4152114"/>
            <a:ext cx="613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所有函数都给出实现时：不平凡</a:t>
            </a:r>
          </a:p>
        </p:txBody>
      </p:sp>
    </p:spTree>
    <p:extLst>
      <p:ext uri="{BB962C8B-B14F-4D97-AF65-F5344CB8AC3E}">
        <p14:creationId xmlns:p14="http://schemas.microsoft.com/office/powerpoint/2010/main" val="20064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40672</TotalTime>
  <Words>1654</Words>
  <Application>Microsoft Macintosh PowerPoint</Application>
  <PresentationFormat>全屏显示(4:3)</PresentationFormat>
  <Paragraphs>160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-apple-system</vt:lpstr>
      <vt:lpstr>SimHei</vt:lpstr>
      <vt:lpstr>Microsoft YaHei</vt:lpstr>
      <vt:lpstr>Microsoft YaHei</vt:lpstr>
      <vt:lpstr>Arial</vt:lpstr>
      <vt:lpstr>Calibri</vt:lpstr>
      <vt:lpstr>Menlo</vt:lpstr>
      <vt:lpstr>Wingdings</vt:lpstr>
      <vt:lpstr>Office Theme</vt:lpstr>
      <vt:lpstr>《面向对象程序设计训练》 DAY 03 默认函数/特殊构造/组合关系</vt:lpstr>
      <vt:lpstr>默认函数</vt:lpstr>
      <vt:lpstr>默认函数</vt:lpstr>
      <vt:lpstr>默认函数</vt:lpstr>
      <vt:lpstr>=delete用法1：不自动生成默认函数</vt:lpstr>
      <vt:lpstr>=delete用法2：避免默认类型转换</vt:lpstr>
      <vt:lpstr>=default用法：POD 与 平凡</vt:lpstr>
      <vt:lpstr>=default用法：POD 与 平凡</vt:lpstr>
      <vt:lpstr>=default用法：POD 与 平凡</vt:lpstr>
      <vt:lpstr>问题来了：何实现只允许实例化1个User对象</vt:lpstr>
      <vt:lpstr>问题来了：何实现只允许实例化1个User对象</vt:lpstr>
      <vt:lpstr>问题来了：何实现只允许实例化1个User对象</vt:lpstr>
      <vt:lpstr>新问题：User是分类的</vt:lpstr>
      <vt:lpstr>新新问题：是否要User类记录每个创建的实例</vt:lpstr>
      <vt:lpstr>新新新问题：怎么能自动释放这些User实例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Tsinghua</dc:creator>
  <cp:lastModifiedBy>Jingtao FAN</cp:lastModifiedBy>
  <cp:revision>1386</cp:revision>
  <dcterms:created xsi:type="dcterms:W3CDTF">2017-04-20T02:24:35Z</dcterms:created>
  <dcterms:modified xsi:type="dcterms:W3CDTF">2022-06-28T12:40:01Z</dcterms:modified>
</cp:coreProperties>
</file>