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.xml" ContentType="application/vnd.openxmlformats-officedocument.presentationml.tags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1"/>
    <p:sldMasterId id="2147483880" r:id="rId2"/>
    <p:sldMasterId id="2147484288" r:id="rId3"/>
    <p:sldMasterId id="2147487266" r:id="rId4"/>
    <p:sldMasterId id="2147487281" r:id="rId5"/>
    <p:sldMasterId id="2147487289" r:id="rId6"/>
    <p:sldMasterId id="2147487310" r:id="rId7"/>
    <p:sldMasterId id="2147487415" r:id="rId8"/>
  </p:sldMasterIdLst>
  <p:notesMasterIdLst>
    <p:notesMasterId r:id="rId47"/>
  </p:notesMasterIdLst>
  <p:handoutMasterIdLst>
    <p:handoutMasterId r:id="rId48"/>
  </p:handoutMasterIdLst>
  <p:sldIdLst>
    <p:sldId id="1051" r:id="rId9"/>
    <p:sldId id="940" r:id="rId10"/>
    <p:sldId id="944" r:id="rId11"/>
    <p:sldId id="958" r:id="rId12"/>
    <p:sldId id="959" r:id="rId13"/>
    <p:sldId id="1063" r:id="rId14"/>
    <p:sldId id="1064" r:id="rId15"/>
    <p:sldId id="1065" r:id="rId16"/>
    <p:sldId id="942" r:id="rId17"/>
    <p:sldId id="423" r:id="rId18"/>
    <p:sldId id="424" r:id="rId19"/>
    <p:sldId id="426" r:id="rId20"/>
    <p:sldId id="430" r:id="rId21"/>
    <p:sldId id="431" r:id="rId22"/>
    <p:sldId id="435" r:id="rId23"/>
    <p:sldId id="436" r:id="rId24"/>
    <p:sldId id="957" r:id="rId25"/>
    <p:sldId id="480" r:id="rId26"/>
    <p:sldId id="479" r:id="rId27"/>
    <p:sldId id="481" r:id="rId28"/>
    <p:sldId id="945" r:id="rId29"/>
    <p:sldId id="460" r:id="rId30"/>
    <p:sldId id="441" r:id="rId31"/>
    <p:sldId id="442" r:id="rId32"/>
    <p:sldId id="1203" r:id="rId33"/>
    <p:sldId id="560" r:id="rId34"/>
    <p:sldId id="585" r:id="rId35"/>
    <p:sldId id="444" r:id="rId36"/>
    <p:sldId id="445" r:id="rId37"/>
    <p:sldId id="561" r:id="rId38"/>
    <p:sldId id="446" r:id="rId39"/>
    <p:sldId id="558" r:id="rId40"/>
    <p:sldId id="461" r:id="rId41"/>
    <p:sldId id="934" r:id="rId42"/>
    <p:sldId id="967" r:id="rId43"/>
    <p:sldId id="949" r:id="rId44"/>
    <p:sldId id="961" r:id="rId45"/>
    <p:sldId id="969" r:id="rId46"/>
  </p:sldIdLst>
  <p:sldSz cx="9144000" cy="6858000" type="screen4x3"/>
  <p:notesSz cx="6669088" cy="9896475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3366FF"/>
    <a:srgbClr val="0000CC"/>
    <a:srgbClr val="CC6600"/>
    <a:srgbClr val="CCCCFF"/>
    <a:srgbClr val="9999FF"/>
    <a:srgbClr val="CCECFF"/>
    <a:srgbClr val="EAEAEA"/>
    <a:srgbClr val="FF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81908" autoAdjust="0"/>
  </p:normalViewPr>
  <p:slideViewPr>
    <p:cSldViewPr snapToGrid="0">
      <p:cViewPr varScale="1">
        <p:scale>
          <a:sx n="134" d="100"/>
          <a:sy n="134" d="100"/>
        </p:scale>
        <p:origin x="2592" y="1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962"/>
    </p:cViewPr>
  </p:sorterViewPr>
  <p:notesViewPr>
    <p:cSldViewPr snapToGrid="0">
      <p:cViewPr varScale="1">
        <p:scale>
          <a:sx n="67" d="100"/>
          <a:sy n="67" d="100"/>
        </p:scale>
        <p:origin x="-2880" y="-108"/>
      </p:cViewPr>
      <p:guideLst>
        <p:guide orient="horz" pos="311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fld id="{D2174CB0-920D-4A72-92DA-2A2868A76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6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42950"/>
            <a:ext cx="4945062" cy="37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00588"/>
            <a:ext cx="4891088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宋体" charset="-122"/>
              </a:defRPr>
            </a:lvl1pPr>
          </a:lstStyle>
          <a:p>
            <a:pPr>
              <a:defRPr/>
            </a:pPr>
            <a:fld id="{B7262249-4C31-46A7-815C-3333318275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43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007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03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4E2A173-E875-4BDF-AB7C-50BFD2F4403D}" type="slidenum">
              <a:rPr lang="en-US" altLang="zh-CN" sz="1200" b="0" smtClean="0"/>
              <a:pPr/>
              <a:t>11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276755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8C25FF3-9780-47F4-8481-CA3D42E503AF}" type="slidenum">
              <a:rPr lang="en-US" altLang="zh-CN" sz="1200" b="0" smtClean="0"/>
              <a:pPr/>
              <a:t>12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92363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BEC6F81-5CB5-4FE2-8EBC-D8DDE3EA0D90}" type="slidenum">
              <a:rPr lang="en-US" altLang="zh-CN" sz="1200" b="0" smtClean="0"/>
              <a:pPr/>
              <a:t>13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57157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62249-4C31-46A7-815C-33333182758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36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62249-4C31-46A7-815C-33333182758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203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07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2E0915-FF5D-4B89-B445-771631D859AB}" type="slidenum">
              <a:rPr lang="en-US" altLang="zh-CN" sz="1200" b="0" smtClean="0"/>
              <a:pPr/>
              <a:t>16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12559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19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989D90B-0D90-4965-A14A-E78F5F820437}" type="slidenum">
              <a:rPr lang="en-US" altLang="zh-CN" sz="1200" b="0" smtClean="0"/>
              <a:pPr/>
              <a:t>18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4156197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0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4DC3160-6FA7-4562-85A6-894EDFF1E2B1}" type="slidenum">
              <a:rPr lang="en-US" altLang="zh-CN" sz="1200" b="0" smtClean="0"/>
              <a:pPr/>
              <a:t>19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136147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442740D-3271-41F1-B61F-2C979F3A5710}" type="slidenum">
              <a:rPr lang="en-US" altLang="zh-CN" sz="1200" b="0" smtClean="0"/>
              <a:pPr/>
              <a:t>20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207755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262249-4C31-46A7-815C-33333182758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0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B4622-D81A-45D0-928C-CB7C5B245D3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443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62249-4C31-46A7-815C-33333182758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94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5BB912A-FC19-4DA2-942A-88499D637190}" type="slidenum">
              <a:rPr lang="en-US" altLang="zh-CN" sz="1200" b="0" smtClean="0"/>
              <a:pPr/>
              <a:t>23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1724114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2A25621-F063-43D9-B017-9C41B2AC2902}" type="slidenum">
              <a:rPr lang="en-US" altLang="zh-CN" sz="1200" b="0" smtClean="0"/>
              <a:pPr/>
              <a:t>24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1498340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262249-4C31-46A7-815C-33333182758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435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5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F18B4DB-A6FB-4EB0-BEB1-BC29122350DC}" type="slidenum">
              <a:rPr lang="en-US" altLang="zh-CN" sz="1200" b="0" smtClean="0"/>
              <a:pPr/>
              <a:t>28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830457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7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C27A0D4-C433-4917-BEC1-345FD3AC0A50}" type="slidenum">
              <a:rPr lang="en-US" altLang="zh-CN" sz="1200" b="0" smtClean="0"/>
              <a:pPr/>
              <a:t>29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67628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8BB47D0-CF6D-4C0B-9C5A-D10AB03C69CF}" type="slidenum">
              <a:rPr lang="en-US" altLang="zh-CN" sz="1200" b="0" smtClean="0"/>
              <a:pPr/>
              <a:t>31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623930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62249-4C31-46A7-815C-333331827581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262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70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28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73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F14D9-760E-4CEB-AAA7-A86E3E43E9D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78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4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692BBA-F476-4553-8008-482F11C4B7D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46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651E6-985D-47E8-A8A2-410F274DF97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5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BDE7E3-B9DA-4A48-A2DC-444EF34BCCA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0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45A8B-B0A9-438A-AB51-45307E4486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88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830BA96-379A-450A-92E9-3C2ACAEFC15A}" type="slidenum">
              <a:rPr lang="en-US" altLang="zh-CN" sz="1200" b="0" smtClean="0"/>
              <a:pPr/>
              <a:t>10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284421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0AA391B-CA35-48B7-864C-E903B3653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34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68E404C-DE4C-436A-9E09-19CE783A33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4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A62790C-D90A-401B-9814-A2AF89101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83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ECAC445B-85E8-491C-B573-5CE238E46A01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4DE10FF1-B2FE-4868-B78F-108736A83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E1588B8B-3B2E-401E-933D-9CFD83251E10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C69B8F56-881B-4DFB-9A43-14769BDFCE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8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4AA6F235-3938-4E1E-8466-1E8A009B27F1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428BC615-813C-4197-891D-DC97F281C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B18D522C-A193-49D3-A8FB-CAD9BBAD53FC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D948A0C8-87AB-4506-95AE-589221079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93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5C53211-741B-430B-AA8C-4CB8EA7B2030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E5B7418-B928-4789-9B9A-A8A88B8163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1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6EC944BE-F080-49EC-A901-83C079F3D5E6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775C5CC-7849-412B-9D4A-7BFD99A400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7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E679EF2F-F51C-40B8-967D-00EB21DED7AC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33365AB1-73B3-447A-A0BB-FEF0A112F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8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D214DFFE-E677-4697-8A70-F37A3DFD85F9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D39A895C-A364-49F8-B0DB-9F6D3A62C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0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12CE8AF-B9E9-47F8-A483-F565B0167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703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16C6C44-FB47-446C-A007-4759D9035684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2613E862-374C-4D34-BB72-9BBE225C8E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44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F4EA2F12-AEE6-4213-ACA9-3F9C7FFF9F32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23A47FD6-907B-4B96-ABDB-8967BE1FC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79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3AC931E-2D61-4D3F-B98B-53AF94B9DE60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10DC0CEC-5866-4B59-BBB8-BB607B5896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26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7 w 4128"/>
              <a:gd name="T1" fmla="*/ 2147483647 h 479"/>
              <a:gd name="T2" fmla="*/ 2147483647 w 4128"/>
              <a:gd name="T3" fmla="*/ 2147483647 h 479"/>
              <a:gd name="T4" fmla="*/ 2147483647 w 4128"/>
              <a:gd name="T5" fmla="*/ 2147483647 h 479"/>
              <a:gd name="T6" fmla="*/ 0 w 4128"/>
              <a:gd name="T7" fmla="*/ 2147483647 h 479"/>
              <a:gd name="T8" fmla="*/ 2147483647 w 4128"/>
              <a:gd name="T9" fmla="*/ 2147483647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E77892B2-0457-43BC-8FEE-3EDA7EC91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4F0FE28-A57D-4F69-9B69-C84DB1185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3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8DB8D34-E888-4DA8-833F-4ACA5F9E8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364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6C029FD-3CC7-45C9-B8CA-4EF917FD6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155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47A52A-8938-44A5-84D9-516BD667E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6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D870E27-F969-4A55-90F1-2A559F547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5838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A04390C-4969-4F25-BB34-B816C363DA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64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ED6A6F-6114-4A6E-85FE-9975CB4A8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4836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628C88C-2CF5-43C0-960F-0EADD45F6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26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6E2DB07-E6A3-4E60-B9DC-A8442CAF0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971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626FD44-D9FE-4164-B7DD-C44357F7A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363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373B730-E180-43BD-B07D-07944DACE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171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9AA1D-20A5-443C-B4A4-0C94856411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1409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BBF40-B570-4B5C-BCB2-864B53F7C3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21718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7E251-07E1-42B4-BD53-007B876320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266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AEEDF-18A7-4469-AE32-D9EAF9B9EA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4145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CF67C-0E8B-494E-AD32-A89959C89F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93995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24492-1451-4225-B075-3387A837CA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440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E7D6AB1-6278-439E-A606-6F5B522A1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759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A128D-336C-4FC2-BC71-470D8AC9A3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9135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156325" y="5373688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717550" y="1624013"/>
            <a:ext cx="1343025" cy="44450"/>
          </a:xfrm>
          <a:prstGeom prst="rect">
            <a:avLst/>
          </a:prstGeom>
          <a:gradFill rotWithShape="0">
            <a:gsLst>
              <a:gs pos="0">
                <a:srgbClr val="DCDCEA"/>
              </a:gs>
              <a:gs pos="100000">
                <a:srgbClr val="0000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611188" y="105251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3600" dirty="0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</a:rPr>
              <a:t>第    讲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39750" y="47625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606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清华大学国家级精品课程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2420888"/>
            <a:ext cx="78486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5822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标准件和常用件</a:t>
            </a:r>
          </a:p>
        </p:txBody>
      </p:sp>
      <p:sp>
        <p:nvSpPr>
          <p:cNvPr id="3" name="Title 6"/>
          <p:cNvSpPr txBox="1">
            <a:spLocks/>
          </p:cNvSpPr>
          <p:nvPr userDrawn="1"/>
        </p:nvSpPr>
        <p:spPr bwMode="auto">
          <a:xfrm>
            <a:off x="889000" y="476250"/>
            <a:ext cx="6923088" cy="72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4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j-cs"/>
              </a:rPr>
              <a:t>内 容</a:t>
            </a:r>
          </a:p>
        </p:txBody>
      </p:sp>
      <p:grpSp>
        <p:nvGrpSpPr>
          <p:cNvPr id="4" name="组合 12"/>
          <p:cNvGrpSpPr/>
          <p:nvPr userDrawn="1"/>
        </p:nvGrpSpPr>
        <p:grpSpPr>
          <a:xfrm flipV="1">
            <a:off x="0" y="1412776"/>
            <a:ext cx="9144000" cy="288032"/>
            <a:chOff x="-40060" y="4227605"/>
            <a:chExt cx="15641884" cy="367574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13"/>
            <p:cNvGrpSpPr/>
            <p:nvPr/>
          </p:nvGrpSpPr>
          <p:grpSpPr>
            <a:xfrm>
              <a:off x="-40060" y="4227605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10" name="矩形 18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" name="矩形 19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14"/>
            <p:cNvGrpSpPr/>
            <p:nvPr/>
          </p:nvGrpSpPr>
          <p:grpSpPr>
            <a:xfrm flipH="1">
              <a:off x="7780882" y="4230669"/>
              <a:ext cx="7820942" cy="364510"/>
              <a:chOff x="4635815" y="4227605"/>
              <a:chExt cx="7820942" cy="364510"/>
            </a:xfrm>
            <a:grpFill/>
          </p:grpSpPr>
          <p:sp>
            <p:nvSpPr>
              <p:cNvPr id="7" name="矩形 15"/>
              <p:cNvSpPr/>
              <p:nvPr/>
            </p:nvSpPr>
            <p:spPr>
              <a:xfrm>
                <a:off x="6786027" y="4320679"/>
                <a:ext cx="567073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" name="矩形 16"/>
              <p:cNvSpPr/>
              <p:nvPr/>
            </p:nvSpPr>
            <p:spPr>
              <a:xfrm>
                <a:off x="4635815" y="4227605"/>
                <a:ext cx="1800000" cy="27003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" name="矩形 4"/>
              <p:cNvSpPr/>
              <p:nvPr/>
            </p:nvSpPr>
            <p:spPr>
              <a:xfrm>
                <a:off x="6426510" y="4227606"/>
                <a:ext cx="368581" cy="364509"/>
              </a:xfrm>
              <a:custGeom>
                <a:avLst/>
                <a:gdLst>
                  <a:gd name="connsiteX0" fmla="*/ 0 w 360000"/>
                  <a:gd name="connsiteY0" fmla="*/ 0 h 270030"/>
                  <a:gd name="connsiteX1" fmla="*/ 360000 w 360000"/>
                  <a:gd name="connsiteY1" fmla="*/ 0 h 270030"/>
                  <a:gd name="connsiteX2" fmla="*/ 360000 w 360000"/>
                  <a:gd name="connsiteY2" fmla="*/ 270030 h 270030"/>
                  <a:gd name="connsiteX3" fmla="*/ 0 w 360000"/>
                  <a:gd name="connsiteY3" fmla="*/ 270030 h 270030"/>
                  <a:gd name="connsiteX4" fmla="*/ 0 w 360000"/>
                  <a:gd name="connsiteY4" fmla="*/ 0 h 270030"/>
                  <a:gd name="connsiteX0" fmla="*/ 0 w 364864"/>
                  <a:gd name="connsiteY0" fmla="*/ 0 h 270030"/>
                  <a:gd name="connsiteX1" fmla="*/ 364864 w 364864"/>
                  <a:gd name="connsiteY1" fmla="*/ 72957 h 270030"/>
                  <a:gd name="connsiteX2" fmla="*/ 360000 w 364864"/>
                  <a:gd name="connsiteY2" fmla="*/ 270030 h 270030"/>
                  <a:gd name="connsiteX3" fmla="*/ 0 w 364864"/>
                  <a:gd name="connsiteY3" fmla="*/ 270030 h 270030"/>
                  <a:gd name="connsiteX4" fmla="*/ 0 w 364864"/>
                  <a:gd name="connsiteY4" fmla="*/ 0 h 270030"/>
                  <a:gd name="connsiteX0" fmla="*/ 0 w 364864"/>
                  <a:gd name="connsiteY0" fmla="*/ 0 h 294349"/>
                  <a:gd name="connsiteX1" fmla="*/ 364864 w 364864"/>
                  <a:gd name="connsiteY1" fmla="*/ 72957 h 294349"/>
                  <a:gd name="connsiteX2" fmla="*/ 364864 w 364864"/>
                  <a:gd name="connsiteY2" fmla="*/ 294349 h 294349"/>
                  <a:gd name="connsiteX3" fmla="*/ 0 w 364864"/>
                  <a:gd name="connsiteY3" fmla="*/ 270030 h 294349"/>
                  <a:gd name="connsiteX4" fmla="*/ 0 w 364864"/>
                  <a:gd name="connsiteY4" fmla="*/ 0 h 294349"/>
                  <a:gd name="connsiteX0" fmla="*/ 0 w 364864"/>
                  <a:gd name="connsiteY0" fmla="*/ 0 h 290893"/>
                  <a:gd name="connsiteX1" fmla="*/ 364864 w 364864"/>
                  <a:gd name="connsiteY1" fmla="*/ 72957 h 290893"/>
                  <a:gd name="connsiteX2" fmla="*/ 363396 w 364864"/>
                  <a:gd name="connsiteY2" fmla="*/ 290893 h 290893"/>
                  <a:gd name="connsiteX3" fmla="*/ 358533 w 364864"/>
                  <a:gd name="connsiteY3" fmla="*/ 266574 h 290893"/>
                  <a:gd name="connsiteX4" fmla="*/ 0 w 364864"/>
                  <a:gd name="connsiteY4" fmla="*/ 270030 h 290893"/>
                  <a:gd name="connsiteX5" fmla="*/ 0 w 364864"/>
                  <a:gd name="connsiteY5" fmla="*/ 0 h 290893"/>
                  <a:gd name="connsiteX0" fmla="*/ 0 w 368581"/>
                  <a:gd name="connsiteY0" fmla="*/ 0 h 321274"/>
                  <a:gd name="connsiteX1" fmla="*/ 364864 w 368581"/>
                  <a:gd name="connsiteY1" fmla="*/ 72957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21274"/>
                  <a:gd name="connsiteX1" fmla="*/ 364864 w 368581"/>
                  <a:gd name="connsiteY1" fmla="*/ 87549 h 321274"/>
                  <a:gd name="connsiteX2" fmla="*/ 363396 w 368581"/>
                  <a:gd name="connsiteY2" fmla="*/ 290893 h 321274"/>
                  <a:gd name="connsiteX3" fmla="*/ 368261 w 368581"/>
                  <a:gd name="connsiteY3" fmla="*/ 320076 h 321274"/>
                  <a:gd name="connsiteX4" fmla="*/ 0 w 368581"/>
                  <a:gd name="connsiteY4" fmla="*/ 270030 h 321274"/>
                  <a:gd name="connsiteX5" fmla="*/ 0 w 368581"/>
                  <a:gd name="connsiteY5" fmla="*/ 0 h 321274"/>
                  <a:gd name="connsiteX0" fmla="*/ 0 w 368581"/>
                  <a:gd name="connsiteY0" fmla="*/ 0 h 364509"/>
                  <a:gd name="connsiteX1" fmla="*/ 364864 w 368581"/>
                  <a:gd name="connsiteY1" fmla="*/ 87549 h 364509"/>
                  <a:gd name="connsiteX2" fmla="*/ 363396 w 368581"/>
                  <a:gd name="connsiteY2" fmla="*/ 290893 h 364509"/>
                  <a:gd name="connsiteX3" fmla="*/ 368261 w 368581"/>
                  <a:gd name="connsiteY3" fmla="*/ 363850 h 364509"/>
                  <a:gd name="connsiteX4" fmla="*/ 0 w 368581"/>
                  <a:gd name="connsiteY4" fmla="*/ 270030 h 364509"/>
                  <a:gd name="connsiteX5" fmla="*/ 0 w 368581"/>
                  <a:gd name="connsiteY5" fmla="*/ 0 h 36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581" h="364509">
                    <a:moveTo>
                      <a:pt x="0" y="0"/>
                    </a:moveTo>
                    <a:lnTo>
                      <a:pt x="364864" y="87549"/>
                    </a:lnTo>
                    <a:cubicBezTo>
                      <a:pt x="364375" y="160194"/>
                      <a:pt x="363885" y="218248"/>
                      <a:pt x="363396" y="290893"/>
                    </a:cubicBezTo>
                    <a:cubicBezTo>
                      <a:pt x="361286" y="281635"/>
                      <a:pt x="370371" y="373108"/>
                      <a:pt x="368261" y="363850"/>
                    </a:cubicBezTo>
                    <a:lnTo>
                      <a:pt x="0" y="270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1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zh-CN" altLang="zh-CN" sz="4400">
              <a:solidFill>
                <a:srgbClr val="1F497D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机械制图实践</a:t>
            </a:r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14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B03F3A24-DDD6-4FC4-8157-FF31E71CD5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6850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>
          <a:xfrm>
            <a:off x="0" y="333375"/>
            <a:ext cx="9144000" cy="72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8" descr="tsinghua_logo1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4" y="0"/>
            <a:ext cx="1441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标准件和常用件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zh-CN" altLang="zh-CN" sz="4400">
              <a:solidFill>
                <a:srgbClr val="1F497D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机械制图实践</a:t>
            </a:r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14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133C6358-8212-4AEA-BF45-BDD13DCC0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637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标准件和常用件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zh-CN" altLang="zh-CN" sz="4400">
              <a:solidFill>
                <a:srgbClr val="1F497D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机械制图实践</a:t>
            </a:r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14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 b="1">
                <a:solidFill>
                  <a:srgbClr val="595959"/>
                </a:solidFill>
              </a:defRPr>
            </a:lvl1pPr>
          </a:lstStyle>
          <a:p>
            <a:fld id="{F2DC4F55-9ECF-4F83-8232-38F90FD64E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92664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6628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0" y="107289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4347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260922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 bwMode="auto">
          <a:xfrm>
            <a:off x="3952875" y="6434138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机械制图实践课程要求</a:t>
            </a: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 flipV="1">
            <a:off x="395288" y="6332538"/>
            <a:ext cx="8748712" cy="49212"/>
          </a:xfrm>
          <a:prstGeom prst="rect">
            <a:avLst/>
          </a:prstGeom>
          <a:solidFill>
            <a:schemeClr val="accent6">
              <a:lumMod val="50000"/>
              <a:alpha val="8117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zh-CN" altLang="zh-CN" sz="4400">
              <a:solidFill>
                <a:srgbClr val="1F497D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339975" y="6434138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机械制图实践</a:t>
            </a:r>
            <a:r>
              <a:rPr lang="en-US" altLang="zh-CN" sz="14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14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 b="1">
                <a:solidFill>
                  <a:srgbClr val="595959"/>
                </a:solidFill>
              </a:defRPr>
            </a:lvl1pPr>
          </a:lstStyle>
          <a:p>
            <a:fld id="{111200B3-55B3-41EA-9CE6-74503E296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82062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29" y="5171756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矩形 3"/>
          <p:cNvSpPr/>
          <p:nvPr userDrawn="1"/>
        </p:nvSpPr>
        <p:spPr>
          <a:xfrm>
            <a:off x="5675112" y="4889201"/>
            <a:ext cx="3460578" cy="1960488"/>
          </a:xfrm>
          <a:prstGeom prst="rect">
            <a:avLst/>
          </a:prstGeom>
          <a:gradFill>
            <a:gsLst>
              <a:gs pos="0">
                <a:sysClr val="window" lastClr="FFFFFF">
                  <a:alpha val="67000"/>
                </a:sysClr>
              </a:gs>
              <a:gs pos="100000">
                <a:sysClr val="window" lastClr="FFFFFF">
                  <a:alpha val="28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36501" y="155090"/>
            <a:ext cx="27543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kumimoji="0" lang="zh-CN" altLang="en-US" sz="320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latin typeface="Arial" panose="020B0604020202020204" pitchFamily="34" charset="0"/>
              </a:rPr>
              <a:t>工程制图基础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06" y="0"/>
            <a:ext cx="864095" cy="8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24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02_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endParaRPr kumimoji="0" lang="zh-CN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>
                <a:defRPr/>
              </a:pPr>
              <a:r>
                <a:rPr kumimoji="0" lang="zh-CN" altLang="en-US" sz="3600" dirty="0">
                  <a:solidFill>
                    <a:srgbClr val="010000"/>
                  </a:solidFill>
                  <a:latin typeface="华文新魏" pitchFamily="2" charset="-122"/>
                  <a:ea typeface="华文新魏" pitchFamily="2" charset="-122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2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061B1A-3692-46F2-A172-D6972AD897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4153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332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3101"/>
            <a:ext cx="3973484" cy="521855"/>
          </a:xfrm>
          <a:prstGeom prst="rect">
            <a:avLst/>
          </a:prstGeom>
          <a:solidFill>
            <a:srgbClr val="7E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726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114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 latinLnBrk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新宋体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70174" y="6583680"/>
            <a:ext cx="473825" cy="268374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897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9963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2442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6351" y="595313"/>
            <a:ext cx="1563687" cy="751417"/>
            <a:chOff x="607218" y="917046"/>
            <a:chExt cx="1563687" cy="751417"/>
          </a:xfrm>
        </p:grpSpPr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717550" y="1624013"/>
              <a:ext cx="1343025" cy="44450"/>
            </a:xfrm>
            <a:prstGeom prst="rect">
              <a:avLst/>
            </a:prstGeom>
            <a:gradFill rotWithShape="0">
              <a:gsLst>
                <a:gs pos="0">
                  <a:srgbClr val="DCDCEA"/>
                </a:gs>
                <a:gs pos="100000">
                  <a:srgbClr val="0000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defRPr/>
              </a:pPr>
              <a:endParaRPr kumimoji="0" lang="zh-CN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607218" y="917046"/>
              <a:ext cx="156368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>
                <a:defRPr/>
              </a:pPr>
              <a:r>
                <a:rPr kumimoji="0" lang="zh-CN" altLang="en-US" sz="3600" dirty="0">
                  <a:solidFill>
                    <a:srgbClr val="010000"/>
                  </a:solidFill>
                  <a:latin typeface="华文新魏" pitchFamily="2" charset="-122"/>
                  <a:ea typeface="华文新魏" pitchFamily="2" charset="-122"/>
                </a:rPr>
                <a:t>第    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444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每讲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6141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3" y="6583680"/>
            <a:ext cx="651163" cy="274320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zh-CN" dirty="0">
                <a:solidFill>
                  <a:srgbClr val="0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643520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5"/>
          <p:cNvSpPr>
            <a:spLocks noChangeArrowheads="1"/>
          </p:cNvSpPr>
          <p:nvPr userDrawn="1"/>
        </p:nvSpPr>
        <p:spPr bwMode="auto">
          <a:xfrm>
            <a:off x="0" y="1261228"/>
            <a:ext cx="9144000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 latinLnBrk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新宋体" pitchFamily="49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3" y="6583680"/>
            <a:ext cx="651163" cy="274320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2492476-5D9E-4D30-A82D-E19AED0088C3}" type="slidenum">
              <a:rPr kumimoji="0" lang="en-US" altLang="zh-CN" smtClean="0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zh-CN" dirty="0">
                <a:solidFill>
                  <a:srgbClr val="000000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8571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00E7A1B-5A39-4049-8889-11BBE00F4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4782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9813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5"/>
          <p:cNvSpPr>
            <a:spLocks noChangeArrowheads="1"/>
          </p:cNvSpPr>
          <p:nvPr userDrawn="1"/>
        </p:nvSpPr>
        <p:spPr bwMode="auto">
          <a:xfrm>
            <a:off x="1921193" y="4797152"/>
            <a:ext cx="7200000" cy="79200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30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5"/>
          <p:cNvSpPr>
            <a:spLocks noChangeArrowheads="1"/>
          </p:cNvSpPr>
          <p:nvPr userDrawn="1"/>
        </p:nvSpPr>
        <p:spPr bwMode="auto">
          <a:xfrm>
            <a:off x="-3175" y="2283793"/>
            <a:ext cx="9147175" cy="65087"/>
          </a:xfrm>
          <a:prstGeom prst="rect">
            <a:avLst/>
          </a:prstGeom>
          <a:gradFill rotWithShape="0">
            <a:gsLst>
              <a:gs pos="0">
                <a:srgbClr val="743481"/>
              </a:gs>
              <a:gs pos="50000">
                <a:srgbClr val="743481"/>
              </a:gs>
              <a:gs pos="100000">
                <a:srgbClr val="FFFFFF"/>
              </a:gs>
            </a:gsLst>
            <a:lin ang="2700000"/>
          </a:gradFill>
          <a:ln>
            <a:noFill/>
          </a:ln>
          <a:effectLst>
            <a:outerShdw dist="38100" sx="999" sy="999" algn="tl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2389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161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2B0732-9285-457F-971C-36D9F708D00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394585"/>
      </p:ext>
    </p:extLst>
  </p:cSld>
  <p:clrMapOvr>
    <a:masterClrMapping/>
  </p:clrMapOvr>
  <p:transition>
    <p:strips dir="r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D823E-4CC1-4FDB-A36C-F5F1ADC13E1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975948"/>
      </p:ext>
    </p:extLst>
  </p:cSld>
  <p:clrMapOvr>
    <a:masterClrMapping/>
  </p:clrMapOvr>
  <p:transition>
    <p:strips dir="r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1A7A49-06B8-4FA4-B068-D248BB0189E0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805012"/>
      </p:ext>
    </p:extLst>
  </p:cSld>
  <p:clrMapOvr>
    <a:masterClrMapping/>
  </p:clrMapOvr>
  <p:transition>
    <p:strips dir="r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5B8A5F-F64A-4AAD-9F3E-698B5BF2EE9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151742"/>
      </p:ext>
    </p:extLst>
  </p:cSld>
  <p:clrMapOvr>
    <a:masterClrMapping/>
  </p:clrMapOvr>
  <p:transition>
    <p:strips dir="r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F90D2A-8A01-439C-AA17-8AF89395979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012693"/>
      </p:ext>
    </p:extLst>
  </p:cSld>
  <p:clrMapOvr>
    <a:masterClrMapping/>
  </p:clrMapOvr>
  <p:transition>
    <p:strips dir="r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1260E5-4612-4B27-A3C8-EE495DCFAE9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263606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PT.Background.jpg"/>
          <p:cNvPicPr>
            <a:picLocks noChangeAspect="1"/>
          </p:cNvPicPr>
          <p:nvPr userDrawn="1"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F396C8F-963F-4F13-BDFC-3EE48400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105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PT.Background.jpg"/>
          <p:cNvPicPr>
            <a:picLocks noChangeAspect="1"/>
          </p:cNvPicPr>
          <p:nvPr userDrawn="1"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01E40-4DAA-47F8-8EE2-A7A1A1B0818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60789"/>
      </p:ext>
    </p:extLst>
  </p:cSld>
  <p:clrMapOvr>
    <a:masterClrMapping/>
  </p:clrMapOvr>
  <p:transition>
    <p:strips dir="r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AE26EB-D0D6-46EB-8B8B-037E2FC88DA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807611"/>
      </p:ext>
    </p:extLst>
  </p:cSld>
  <p:clrMapOvr>
    <a:masterClrMapping/>
  </p:clrMapOvr>
  <p:transition>
    <p:strips dir="r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8A01D-CCB1-4DFF-8D28-11367D2EB8C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78254"/>
      </p:ext>
    </p:extLst>
  </p:cSld>
  <p:clrMapOvr>
    <a:masterClrMapping/>
  </p:clrMapOvr>
  <p:transition>
    <p:strips dir="r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CF99F2-DF97-4761-920C-A8681441F52B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543942"/>
      </p:ext>
    </p:extLst>
  </p:cSld>
  <p:clrMapOvr>
    <a:masterClrMapping/>
  </p:clrMapOvr>
  <p:transition>
    <p:strips dir="r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178D95-ED9D-4C41-B886-D6B0D765180A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728594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BA7D3B4-25D0-477C-919E-0113C7200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24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167627D-A372-45A1-B81B-9CEE20095E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2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fld id="{9D67D4D9-C6F2-4AEB-871A-E27C5F528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6" r:id="rId1"/>
    <p:sldLayoutId id="2147487107" r:id="rId2"/>
    <p:sldLayoutId id="2147487108" r:id="rId3"/>
    <p:sldLayoutId id="2147487109" r:id="rId4"/>
    <p:sldLayoutId id="2147487110" r:id="rId5"/>
    <p:sldLayoutId id="2147487111" r:id="rId6"/>
    <p:sldLayoutId id="2147487112" r:id="rId7"/>
    <p:sldLayoutId id="2147487113" r:id="rId8"/>
    <p:sldLayoutId id="2147487114" r:id="rId9"/>
    <p:sldLayoutId id="2147487115" r:id="rId10"/>
    <p:sldLayoutId id="21474871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FEB5BF30-10FB-41EF-9570-0798CFF4EC8D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3D02060B-A25F-480F-ACC6-70C30CDB2A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7" r:id="rId1"/>
    <p:sldLayoutId id="2147487118" r:id="rId2"/>
    <p:sldLayoutId id="2147487119" r:id="rId3"/>
    <p:sldLayoutId id="2147487120" r:id="rId4"/>
    <p:sldLayoutId id="2147487121" r:id="rId5"/>
    <p:sldLayoutId id="2147487122" r:id="rId6"/>
    <p:sldLayoutId id="2147487123" r:id="rId7"/>
    <p:sldLayoutId id="2147487124" r:id="rId8"/>
    <p:sldLayoutId id="2147487125" r:id="rId9"/>
    <p:sldLayoutId id="2147487126" r:id="rId10"/>
    <p:sldLayoutId id="21474871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fld id="{4C43EF7C-3D03-4722-8C20-4992127A6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40" r:id="rId1"/>
    <p:sldLayoutId id="2147487141" r:id="rId2"/>
    <p:sldLayoutId id="2147487142" r:id="rId3"/>
    <p:sldLayoutId id="2147487143" r:id="rId4"/>
    <p:sldLayoutId id="2147487144" r:id="rId5"/>
    <p:sldLayoutId id="2147487145" r:id="rId6"/>
    <p:sldLayoutId id="2147487146" r:id="rId7"/>
    <p:sldLayoutId id="2147487147" r:id="rId8"/>
    <p:sldLayoutId id="2147487148" r:id="rId9"/>
    <p:sldLayoutId id="2147487149" r:id="rId10"/>
    <p:sldLayoutId id="21474871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04F8D44-93A6-47C4-9C7A-AC4FC82467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5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67" r:id="rId1"/>
    <p:sldLayoutId id="2147487268" r:id="rId2"/>
    <p:sldLayoutId id="2147487269" r:id="rId3"/>
    <p:sldLayoutId id="2147487270" r:id="rId4"/>
    <p:sldLayoutId id="2147487271" r:id="rId5"/>
    <p:sldLayoutId id="2147487272" r:id="rId6"/>
    <p:sldLayoutId id="2147487273" r:id="rId7"/>
    <p:sldLayoutId id="2147487274" r:id="rId8"/>
    <p:sldLayoutId id="2147487275" r:id="rId9"/>
    <p:sldLayoutId id="2147487276" r:id="rId10"/>
    <p:sldLayoutId id="2147487277" r:id="rId11"/>
    <p:sldLayoutId id="2147487278" r:id="rId12"/>
    <p:sldLayoutId id="2147487279" r:id="rId13"/>
    <p:sldLayoutId id="2147487280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82" r:id="rId1"/>
    <p:sldLayoutId id="2147487283" r:id="rId2"/>
    <p:sldLayoutId id="2147487284" r:id="rId3"/>
    <p:sldLayoutId id="2147487285" r:id="rId4"/>
    <p:sldLayoutId id="2147487286" r:id="rId5"/>
    <p:sldLayoutId id="2147487287" r:id="rId6"/>
    <p:sldLayoutId id="2147487288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90" r:id="rId1"/>
    <p:sldLayoutId id="2147487291" r:id="rId2"/>
    <p:sldLayoutId id="2147487292" r:id="rId3"/>
    <p:sldLayoutId id="2147487294" r:id="rId4"/>
    <p:sldLayoutId id="2147487295" r:id="rId5"/>
    <p:sldLayoutId id="2147487296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9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11" r:id="rId1"/>
    <p:sldLayoutId id="2147487312" r:id="rId2"/>
    <p:sldLayoutId id="214748731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effectLst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effectLst/>
                <a:ea typeface="宋体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effectLst/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A565A1-6E91-4152-81EC-DE87270661C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5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16" r:id="rId1"/>
    <p:sldLayoutId id="2147487417" r:id="rId2"/>
    <p:sldLayoutId id="2147487418" r:id="rId3"/>
    <p:sldLayoutId id="2147487419" r:id="rId4"/>
    <p:sldLayoutId id="2147487420" r:id="rId5"/>
    <p:sldLayoutId id="2147487421" r:id="rId6"/>
    <p:sldLayoutId id="2147487422" r:id="rId7"/>
    <p:sldLayoutId id="2147487423" r:id="rId8"/>
    <p:sldLayoutId id="2147487424" r:id="rId9"/>
    <p:sldLayoutId id="2147487425" r:id="rId10"/>
    <p:sldLayoutId id="2147487426" r:id="rId11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5B87FC4-19DA-49D8-8E32-20F72B43255C}"/>
              </a:ext>
            </a:extLst>
          </p:cNvPr>
          <p:cNvSpPr/>
          <p:nvPr/>
        </p:nvSpPr>
        <p:spPr bwMode="auto">
          <a:xfrm>
            <a:off x="188594" y="1503961"/>
            <a:ext cx="8766812" cy="3390768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33BD0C8-B913-4D94-BEC5-89DBD97D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75" y="1946194"/>
            <a:ext cx="2425471" cy="218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auto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P14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5</a:t>
            </a:r>
          </a:p>
          <a:p>
            <a:pPr algn="l" eaLnBrk="1" fontAlgn="auto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P16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12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P17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P18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 3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FDA236C-3F51-4821-A22F-D51917C6A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113" y="1330082"/>
            <a:ext cx="1711773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CC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本周作业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3BD0C8-B913-4D94-BEC5-89DBD97D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142" y="1946194"/>
            <a:ext cx="2425471" cy="193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P19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 6</a:t>
            </a:r>
          </a:p>
          <a:p>
            <a:pPr algn="l" eaLnBrk="1" fontAlgn="auto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P21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9</a:t>
            </a:r>
          </a:p>
          <a:p>
            <a:pPr algn="l" eaLnBrk="1" fontAlgn="auto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BA8522-8C36-4F80-B8B5-88CAA9DC4D05}"/>
              </a:ext>
            </a:extLst>
          </p:cNvPr>
          <p:cNvSpPr/>
          <p:nvPr/>
        </p:nvSpPr>
        <p:spPr>
          <a:xfrm>
            <a:off x="778475" y="4133679"/>
            <a:ext cx="4221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C00000"/>
                </a:solidFill>
                <a:latin typeface="Arial"/>
                <a:ea typeface="微软雅黑"/>
                <a:cs typeface="+mn-ea"/>
                <a:sym typeface="+mn-lt"/>
              </a:rPr>
              <a:t>建议：</a:t>
            </a:r>
            <a:r>
              <a:rPr kumimoji="0"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每次作业前练字</a:t>
            </a:r>
            <a:r>
              <a:rPr kumimoji="0"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30</a:t>
            </a:r>
            <a:r>
              <a:rPr kumimoji="0"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分钟</a:t>
            </a:r>
            <a:endParaRPr lang="zh-CN" altLang="en-US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BED8A7EF-3A59-414C-9B39-30EEE307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7" y="5067911"/>
            <a:ext cx="198412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作业提交：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4F8A21-0D52-44D2-919F-9AAFEE8BC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66" y="5550705"/>
            <a:ext cx="8445190" cy="121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交作业时间：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周五（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20:00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algn="l">
              <a:lnSpc>
                <a:spcPct val="125000"/>
              </a:lnSpc>
              <a:buFont typeface="Arial" pitchFamily="34" charset="0"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交作业地点：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线下同学交至：新水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313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门口信箱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牟鹏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线上同学拍照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扫描后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文件提交至：网络学堂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文件名：学号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.pdf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6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30825" y="946150"/>
            <a:ext cx="3302000" cy="2674938"/>
            <a:chOff x="2949" y="1290"/>
            <a:chExt cx="2080" cy="1685"/>
          </a:xfrm>
        </p:grpSpPr>
        <p:sp>
          <p:nvSpPr>
            <p:cNvPr id="143561" name="Rectangle 5"/>
            <p:cNvSpPr>
              <a:spLocks noChangeArrowheads="1"/>
            </p:cNvSpPr>
            <p:nvPr/>
          </p:nvSpPr>
          <p:spPr bwMode="auto">
            <a:xfrm>
              <a:off x="2971" y="1292"/>
              <a:ext cx="2055" cy="16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i="1">
                <a:latin typeface="ISOCPEUR" pitchFamily="34" charset="0"/>
              </a:endParaRPr>
            </a:p>
          </p:txBody>
        </p:sp>
        <p:sp>
          <p:nvSpPr>
            <p:cNvPr id="143562" name="Freeform 6"/>
            <p:cNvSpPr>
              <a:spLocks/>
            </p:cNvSpPr>
            <p:nvPr/>
          </p:nvSpPr>
          <p:spPr bwMode="auto">
            <a:xfrm>
              <a:off x="2971" y="1291"/>
              <a:ext cx="2058" cy="1684"/>
            </a:xfrm>
            <a:custGeom>
              <a:avLst/>
              <a:gdLst>
                <a:gd name="T0" fmla="*/ 470119 w 1589"/>
                <a:gd name="T1" fmla="*/ 0 h 1300"/>
                <a:gd name="T2" fmla="*/ 0 w 1589"/>
                <a:gd name="T3" fmla="*/ 0 h 1300"/>
                <a:gd name="T4" fmla="*/ 0 w 1589"/>
                <a:gd name="T5" fmla="*/ 385947 h 1300"/>
                <a:gd name="T6" fmla="*/ 0 60000 65536"/>
                <a:gd name="T7" fmla="*/ 0 60000 65536"/>
                <a:gd name="T8" fmla="*/ 0 60000 65536"/>
                <a:gd name="T9" fmla="*/ 0 w 1589"/>
                <a:gd name="T10" fmla="*/ 0 h 1300"/>
                <a:gd name="T11" fmla="*/ 1589 w 1589"/>
                <a:gd name="T12" fmla="*/ 1300 h 1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9" h="1300">
                  <a:moveTo>
                    <a:pt x="1589" y="0"/>
                  </a:moveTo>
                  <a:lnTo>
                    <a:pt x="0" y="0"/>
                  </a:lnTo>
                  <a:lnTo>
                    <a:pt x="0" y="1300"/>
                  </a:lnTo>
                </a:path>
              </a:pathLst>
            </a:custGeom>
            <a:solidFill>
              <a:srgbClr val="CC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3" name="Text Box 7"/>
            <p:cNvSpPr txBox="1">
              <a:spLocks noChangeArrowheads="1"/>
            </p:cNvSpPr>
            <p:nvPr/>
          </p:nvSpPr>
          <p:spPr bwMode="auto">
            <a:xfrm>
              <a:off x="2949" y="1291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ISOCPEUR" pitchFamily="34" charset="0"/>
                </a:rPr>
                <a:t>P </a:t>
              </a:r>
            </a:p>
          </p:txBody>
        </p:sp>
        <p:sp>
          <p:nvSpPr>
            <p:cNvPr id="143564" name="Line 8"/>
            <p:cNvSpPr>
              <a:spLocks noChangeShapeType="1"/>
            </p:cNvSpPr>
            <p:nvPr/>
          </p:nvSpPr>
          <p:spPr bwMode="auto">
            <a:xfrm flipH="1">
              <a:off x="2970" y="1540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5" name="Text Box 9"/>
            <p:cNvSpPr txBox="1">
              <a:spLocks noChangeArrowheads="1"/>
            </p:cNvSpPr>
            <p:nvPr/>
          </p:nvSpPr>
          <p:spPr bwMode="auto">
            <a:xfrm>
              <a:off x="3445" y="144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A</a:t>
              </a:r>
            </a:p>
          </p:txBody>
        </p:sp>
        <p:sp>
          <p:nvSpPr>
            <p:cNvPr id="143566" name="Line 10"/>
            <p:cNvSpPr>
              <a:spLocks noChangeShapeType="1"/>
            </p:cNvSpPr>
            <p:nvPr/>
          </p:nvSpPr>
          <p:spPr bwMode="auto">
            <a:xfrm>
              <a:off x="3205" y="1290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7" name="AutoShape 11"/>
            <p:cNvSpPr>
              <a:spLocks noChangeArrowheads="1"/>
            </p:cNvSpPr>
            <p:nvPr/>
          </p:nvSpPr>
          <p:spPr bwMode="auto">
            <a:xfrm>
              <a:off x="3636" y="1674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8" name="AutoShape 12"/>
            <p:cNvSpPr>
              <a:spLocks noChangeArrowheads="1"/>
            </p:cNvSpPr>
            <p:nvPr/>
          </p:nvSpPr>
          <p:spPr bwMode="auto">
            <a:xfrm flipH="1">
              <a:off x="4429" y="1872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9" name="AutoShape 13"/>
            <p:cNvSpPr>
              <a:spLocks noChangeArrowheads="1"/>
            </p:cNvSpPr>
            <p:nvPr/>
          </p:nvSpPr>
          <p:spPr bwMode="auto">
            <a:xfrm>
              <a:off x="3276" y="2586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0" name="Text Box 14"/>
            <p:cNvSpPr txBox="1">
              <a:spLocks noChangeArrowheads="1"/>
            </p:cNvSpPr>
            <p:nvPr/>
          </p:nvSpPr>
          <p:spPr bwMode="auto">
            <a:xfrm>
              <a:off x="3080" y="2361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B</a:t>
              </a:r>
            </a:p>
          </p:txBody>
        </p:sp>
        <p:sp>
          <p:nvSpPr>
            <p:cNvPr id="143571" name="Text Box 15"/>
            <p:cNvSpPr txBox="1">
              <a:spLocks noChangeArrowheads="1"/>
            </p:cNvSpPr>
            <p:nvPr/>
          </p:nvSpPr>
          <p:spPr bwMode="auto">
            <a:xfrm>
              <a:off x="4448" y="1641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C</a:t>
              </a:r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455738" y="3729038"/>
            <a:ext cx="2266950" cy="457200"/>
          </a:xfrm>
          <a:prstGeom prst="rect">
            <a:avLst/>
          </a:prstGeom>
          <a:solidFill>
            <a:srgbClr val="DFC9FF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线及线外一点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57325" y="4264025"/>
            <a:ext cx="2255838" cy="457200"/>
          </a:xfrm>
          <a:prstGeom prst="rect">
            <a:avLst/>
          </a:prstGeom>
          <a:solidFill>
            <a:srgbClr val="DFC9FF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两平行线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57325" y="4791075"/>
            <a:ext cx="2255838" cy="457200"/>
          </a:xfrm>
          <a:prstGeom prst="rect">
            <a:avLst/>
          </a:prstGeom>
          <a:solidFill>
            <a:srgbClr val="DFC9FF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两相交直线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457325" y="5308600"/>
            <a:ext cx="2255838" cy="457200"/>
          </a:xfrm>
          <a:prstGeom prst="rect">
            <a:avLst/>
          </a:prstGeom>
          <a:solidFill>
            <a:srgbClr val="DFC9FF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buFontTx/>
              <a:buChar char="•"/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平面图形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455738" y="3197225"/>
            <a:ext cx="2292350" cy="457200"/>
          </a:xfrm>
          <a:prstGeom prst="rect">
            <a:avLst/>
          </a:prstGeom>
          <a:solidFill>
            <a:srgbClr val="DFC9FF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不共线的三点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334000" y="3730625"/>
            <a:ext cx="3486150" cy="3111500"/>
            <a:chOff x="3221" y="2048"/>
            <a:chExt cx="2196" cy="1960"/>
          </a:xfrm>
        </p:grpSpPr>
        <p:grpSp>
          <p:nvGrpSpPr>
            <p:cNvPr id="143542" name="Group 22"/>
            <p:cNvGrpSpPr>
              <a:grpSpLocks/>
            </p:cNvGrpSpPr>
            <p:nvPr/>
          </p:nvGrpSpPr>
          <p:grpSpPr bwMode="auto">
            <a:xfrm>
              <a:off x="3221" y="2869"/>
              <a:ext cx="2196" cy="289"/>
              <a:chOff x="3221" y="2791"/>
              <a:chExt cx="2196" cy="289"/>
            </a:xfrm>
          </p:grpSpPr>
          <p:sp>
            <p:nvSpPr>
              <p:cNvPr id="143558" name="Text Box 23"/>
              <p:cNvSpPr txBox="1">
                <a:spLocks noChangeArrowheads="1"/>
              </p:cNvSpPr>
              <p:nvPr/>
            </p:nvSpPr>
            <p:spPr bwMode="auto">
              <a:xfrm>
                <a:off x="3221" y="279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X</a:t>
                </a:r>
              </a:p>
            </p:txBody>
          </p:sp>
          <p:sp>
            <p:nvSpPr>
              <p:cNvPr id="143559" name="Text Box 24"/>
              <p:cNvSpPr txBox="1">
                <a:spLocks noChangeArrowheads="1"/>
              </p:cNvSpPr>
              <p:nvPr/>
            </p:nvSpPr>
            <p:spPr bwMode="auto">
              <a:xfrm>
                <a:off x="5198" y="279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O</a:t>
                </a:r>
              </a:p>
            </p:txBody>
          </p:sp>
          <p:sp>
            <p:nvSpPr>
              <p:cNvPr id="143560" name="Line 25"/>
              <p:cNvSpPr>
                <a:spLocks noChangeShapeType="1"/>
              </p:cNvSpPr>
              <p:nvPr/>
            </p:nvSpPr>
            <p:spPr bwMode="auto">
              <a:xfrm>
                <a:off x="3400" y="3052"/>
                <a:ext cx="1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43" name="Text Box 26"/>
            <p:cNvSpPr txBox="1">
              <a:spLocks noChangeArrowheads="1"/>
            </p:cNvSpPr>
            <p:nvPr/>
          </p:nvSpPr>
          <p:spPr bwMode="auto">
            <a:xfrm>
              <a:off x="4120" y="2048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544" name="Text Box 27"/>
            <p:cNvSpPr txBox="1">
              <a:spLocks noChangeArrowheads="1"/>
            </p:cNvSpPr>
            <p:nvPr/>
          </p:nvSpPr>
          <p:spPr bwMode="auto">
            <a:xfrm>
              <a:off x="3422" y="267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545" name="Text Box 28"/>
            <p:cNvSpPr txBox="1">
              <a:spLocks noChangeArrowheads="1"/>
            </p:cNvSpPr>
            <p:nvPr/>
          </p:nvSpPr>
          <p:spPr bwMode="auto">
            <a:xfrm>
              <a:off x="4559" y="2327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546" name="Line 29"/>
            <p:cNvSpPr>
              <a:spLocks noChangeShapeType="1"/>
            </p:cNvSpPr>
            <p:nvPr/>
          </p:nvSpPr>
          <p:spPr bwMode="auto">
            <a:xfrm>
              <a:off x="3688" y="2885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47" name="Line 30"/>
            <p:cNvSpPr>
              <a:spLocks noChangeShapeType="1"/>
            </p:cNvSpPr>
            <p:nvPr/>
          </p:nvSpPr>
          <p:spPr bwMode="auto">
            <a:xfrm>
              <a:off x="4373" y="2260"/>
              <a:ext cx="0" cy="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48" name="Line 31"/>
            <p:cNvSpPr>
              <a:spLocks noChangeShapeType="1"/>
            </p:cNvSpPr>
            <p:nvPr/>
          </p:nvSpPr>
          <p:spPr bwMode="auto">
            <a:xfrm>
              <a:off x="4623" y="2488"/>
              <a:ext cx="0" cy="1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49" name="Text Box 32"/>
            <p:cNvSpPr txBox="1">
              <a:spLocks noChangeArrowheads="1"/>
            </p:cNvSpPr>
            <p:nvPr/>
          </p:nvSpPr>
          <p:spPr bwMode="auto">
            <a:xfrm>
              <a:off x="4206" y="375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43550" name="Text Box 33"/>
            <p:cNvSpPr txBox="1">
              <a:spLocks noChangeArrowheads="1"/>
            </p:cNvSpPr>
            <p:nvPr/>
          </p:nvSpPr>
          <p:spPr bwMode="auto">
            <a:xfrm>
              <a:off x="3503" y="3293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43551" name="Text Box 34"/>
            <p:cNvSpPr txBox="1">
              <a:spLocks noChangeArrowheads="1"/>
            </p:cNvSpPr>
            <p:nvPr/>
          </p:nvSpPr>
          <p:spPr bwMode="auto">
            <a:xfrm>
              <a:off x="4646" y="3545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43552" name="AutoShape 35"/>
            <p:cNvSpPr>
              <a:spLocks noChangeArrowheads="1"/>
            </p:cNvSpPr>
            <p:nvPr/>
          </p:nvSpPr>
          <p:spPr bwMode="auto">
            <a:xfrm>
              <a:off x="4603" y="2436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3" name="AutoShape 36"/>
            <p:cNvSpPr>
              <a:spLocks noChangeArrowheads="1"/>
            </p:cNvSpPr>
            <p:nvPr/>
          </p:nvSpPr>
          <p:spPr bwMode="auto">
            <a:xfrm>
              <a:off x="4608" y="367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4" name="AutoShape 37"/>
            <p:cNvSpPr>
              <a:spLocks noChangeArrowheads="1"/>
            </p:cNvSpPr>
            <p:nvPr/>
          </p:nvSpPr>
          <p:spPr bwMode="auto">
            <a:xfrm>
              <a:off x="4347" y="2224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5" name="AutoShape 38"/>
            <p:cNvSpPr>
              <a:spLocks noChangeArrowheads="1"/>
            </p:cNvSpPr>
            <p:nvPr/>
          </p:nvSpPr>
          <p:spPr bwMode="auto">
            <a:xfrm>
              <a:off x="3667" y="2831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6" name="AutoShape 39"/>
            <p:cNvSpPr>
              <a:spLocks noChangeArrowheads="1"/>
            </p:cNvSpPr>
            <p:nvPr/>
          </p:nvSpPr>
          <p:spPr bwMode="auto">
            <a:xfrm>
              <a:off x="4347" y="3804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7" name="AutoShape 40"/>
            <p:cNvSpPr>
              <a:spLocks noChangeArrowheads="1"/>
            </p:cNvSpPr>
            <p:nvPr/>
          </p:nvSpPr>
          <p:spPr bwMode="auto">
            <a:xfrm>
              <a:off x="3664" y="3345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308100" y="4205288"/>
            <a:ext cx="2573338" cy="1627187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334000" y="947738"/>
            <a:ext cx="3302000" cy="2674937"/>
            <a:chOff x="3242" y="329"/>
            <a:chExt cx="2080" cy="1685"/>
          </a:xfrm>
        </p:grpSpPr>
        <p:grpSp>
          <p:nvGrpSpPr>
            <p:cNvPr id="143529" name="Group 43"/>
            <p:cNvGrpSpPr>
              <a:grpSpLocks/>
            </p:cNvGrpSpPr>
            <p:nvPr/>
          </p:nvGrpSpPr>
          <p:grpSpPr bwMode="auto">
            <a:xfrm>
              <a:off x="3242" y="329"/>
              <a:ext cx="2080" cy="1685"/>
              <a:chOff x="2949" y="1290"/>
              <a:chExt cx="2080" cy="1685"/>
            </a:xfrm>
          </p:grpSpPr>
          <p:sp>
            <p:nvSpPr>
              <p:cNvPr id="143531" name="Rectangle 44"/>
              <p:cNvSpPr>
                <a:spLocks noChangeArrowheads="1"/>
              </p:cNvSpPr>
              <p:nvPr/>
            </p:nvSpPr>
            <p:spPr bwMode="auto">
              <a:xfrm>
                <a:off x="2971" y="1292"/>
                <a:ext cx="2055" cy="1682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i="1">
                  <a:latin typeface="ISOCPEUR" pitchFamily="34" charset="0"/>
                </a:endParaRPr>
              </a:p>
            </p:txBody>
          </p:sp>
          <p:sp>
            <p:nvSpPr>
              <p:cNvPr id="143532" name="Freeform 45"/>
              <p:cNvSpPr>
                <a:spLocks/>
              </p:cNvSpPr>
              <p:nvPr/>
            </p:nvSpPr>
            <p:spPr bwMode="auto">
              <a:xfrm>
                <a:off x="2971" y="1291"/>
                <a:ext cx="2058" cy="1684"/>
              </a:xfrm>
              <a:custGeom>
                <a:avLst/>
                <a:gdLst>
                  <a:gd name="T0" fmla="*/ 470119 w 1589"/>
                  <a:gd name="T1" fmla="*/ 0 h 1300"/>
                  <a:gd name="T2" fmla="*/ 0 w 1589"/>
                  <a:gd name="T3" fmla="*/ 0 h 1300"/>
                  <a:gd name="T4" fmla="*/ 0 w 1589"/>
                  <a:gd name="T5" fmla="*/ 385947 h 1300"/>
                  <a:gd name="T6" fmla="*/ 0 60000 65536"/>
                  <a:gd name="T7" fmla="*/ 0 60000 65536"/>
                  <a:gd name="T8" fmla="*/ 0 60000 65536"/>
                  <a:gd name="T9" fmla="*/ 0 w 1589"/>
                  <a:gd name="T10" fmla="*/ 0 h 1300"/>
                  <a:gd name="T11" fmla="*/ 1589 w 1589"/>
                  <a:gd name="T12" fmla="*/ 1300 h 1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9" h="1300">
                    <a:moveTo>
                      <a:pt x="1589" y="0"/>
                    </a:moveTo>
                    <a:lnTo>
                      <a:pt x="0" y="0"/>
                    </a:lnTo>
                    <a:lnTo>
                      <a:pt x="0" y="1300"/>
                    </a:lnTo>
                  </a:path>
                </a:pathLst>
              </a:custGeom>
              <a:solidFill>
                <a:srgbClr val="CCCC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33" name="Text Box 46"/>
              <p:cNvSpPr txBox="1">
                <a:spLocks noChangeArrowheads="1"/>
              </p:cNvSpPr>
              <p:nvPr/>
            </p:nvSpPr>
            <p:spPr bwMode="auto">
              <a:xfrm>
                <a:off x="2949" y="1291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ISOCPEUR" pitchFamily="34" charset="0"/>
                  </a:rPr>
                  <a:t>P </a:t>
                </a:r>
              </a:p>
            </p:txBody>
          </p:sp>
          <p:sp>
            <p:nvSpPr>
              <p:cNvPr id="143534" name="Line 47"/>
              <p:cNvSpPr>
                <a:spLocks noChangeShapeType="1"/>
              </p:cNvSpPr>
              <p:nvPr/>
            </p:nvSpPr>
            <p:spPr bwMode="auto">
              <a:xfrm flipH="1">
                <a:off x="2970" y="1540"/>
                <a:ext cx="2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35" name="Text Box 48"/>
              <p:cNvSpPr txBox="1">
                <a:spLocks noChangeArrowheads="1"/>
              </p:cNvSpPr>
              <p:nvPr/>
            </p:nvSpPr>
            <p:spPr bwMode="auto">
              <a:xfrm>
                <a:off x="3445" y="1446"/>
                <a:ext cx="231" cy="2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A</a:t>
                </a:r>
              </a:p>
            </p:txBody>
          </p:sp>
          <p:sp>
            <p:nvSpPr>
              <p:cNvPr id="143536" name="Line 49"/>
              <p:cNvSpPr>
                <a:spLocks noChangeShapeType="1"/>
              </p:cNvSpPr>
              <p:nvPr/>
            </p:nvSpPr>
            <p:spPr bwMode="auto">
              <a:xfrm>
                <a:off x="3205" y="1290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37" name="AutoShape 50"/>
              <p:cNvSpPr>
                <a:spLocks noChangeArrowheads="1"/>
              </p:cNvSpPr>
              <p:nvPr/>
            </p:nvSpPr>
            <p:spPr bwMode="auto">
              <a:xfrm>
                <a:off x="3636" y="1674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38" name="AutoShape 51"/>
              <p:cNvSpPr>
                <a:spLocks noChangeArrowheads="1"/>
              </p:cNvSpPr>
              <p:nvPr/>
            </p:nvSpPr>
            <p:spPr bwMode="auto">
              <a:xfrm flipH="1">
                <a:off x="4429" y="1872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39" name="AutoShape 52"/>
              <p:cNvSpPr>
                <a:spLocks noChangeArrowheads="1"/>
              </p:cNvSpPr>
              <p:nvPr/>
            </p:nvSpPr>
            <p:spPr bwMode="auto">
              <a:xfrm>
                <a:off x="3276" y="2586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40" name="Text Box 53"/>
              <p:cNvSpPr txBox="1">
                <a:spLocks noChangeArrowheads="1"/>
              </p:cNvSpPr>
              <p:nvPr/>
            </p:nvSpPr>
            <p:spPr bwMode="auto">
              <a:xfrm>
                <a:off x="3080" y="236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B</a:t>
                </a:r>
              </a:p>
            </p:txBody>
          </p:sp>
          <p:sp>
            <p:nvSpPr>
              <p:cNvPr id="143541" name="Text Box 54"/>
              <p:cNvSpPr txBox="1">
                <a:spLocks noChangeArrowheads="1"/>
              </p:cNvSpPr>
              <p:nvPr/>
            </p:nvSpPr>
            <p:spPr bwMode="auto">
              <a:xfrm>
                <a:off x="4448" y="1641"/>
                <a:ext cx="2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C</a:t>
                </a:r>
              </a:p>
            </p:txBody>
          </p:sp>
        </p:grpSp>
        <p:sp>
          <p:nvSpPr>
            <p:cNvPr id="143530" name="Line 55"/>
            <p:cNvSpPr>
              <a:spLocks noChangeShapeType="1"/>
            </p:cNvSpPr>
            <p:nvPr/>
          </p:nvSpPr>
          <p:spPr bwMode="auto">
            <a:xfrm flipH="1">
              <a:off x="3605" y="759"/>
              <a:ext cx="340" cy="8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337175" y="3725863"/>
            <a:ext cx="3486150" cy="3111500"/>
            <a:chOff x="3245" y="2084"/>
            <a:chExt cx="2196" cy="1960"/>
          </a:xfrm>
        </p:grpSpPr>
        <p:sp>
          <p:nvSpPr>
            <p:cNvPr id="143508" name="Line 57"/>
            <p:cNvSpPr>
              <a:spLocks noChangeShapeType="1"/>
            </p:cNvSpPr>
            <p:nvPr/>
          </p:nvSpPr>
          <p:spPr bwMode="auto">
            <a:xfrm flipV="1">
              <a:off x="3716" y="2297"/>
              <a:ext cx="661" cy="5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9" name="Line 58"/>
            <p:cNvSpPr>
              <a:spLocks noChangeShapeType="1"/>
            </p:cNvSpPr>
            <p:nvPr/>
          </p:nvSpPr>
          <p:spPr bwMode="auto">
            <a:xfrm>
              <a:off x="3731" y="3411"/>
              <a:ext cx="653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10" name="Group 59"/>
            <p:cNvGrpSpPr>
              <a:grpSpLocks/>
            </p:cNvGrpSpPr>
            <p:nvPr/>
          </p:nvGrpSpPr>
          <p:grpSpPr bwMode="auto">
            <a:xfrm>
              <a:off x="3245" y="2905"/>
              <a:ext cx="2196" cy="289"/>
              <a:chOff x="3221" y="2791"/>
              <a:chExt cx="2196" cy="289"/>
            </a:xfrm>
          </p:grpSpPr>
          <p:sp>
            <p:nvSpPr>
              <p:cNvPr id="143526" name="Text Box 60"/>
              <p:cNvSpPr txBox="1">
                <a:spLocks noChangeArrowheads="1"/>
              </p:cNvSpPr>
              <p:nvPr/>
            </p:nvSpPr>
            <p:spPr bwMode="auto">
              <a:xfrm>
                <a:off x="3221" y="279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X</a:t>
                </a:r>
              </a:p>
            </p:txBody>
          </p:sp>
          <p:sp>
            <p:nvSpPr>
              <p:cNvPr id="143527" name="Text Box 61"/>
              <p:cNvSpPr txBox="1">
                <a:spLocks noChangeArrowheads="1"/>
              </p:cNvSpPr>
              <p:nvPr/>
            </p:nvSpPr>
            <p:spPr bwMode="auto">
              <a:xfrm>
                <a:off x="5198" y="279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O</a:t>
                </a:r>
              </a:p>
            </p:txBody>
          </p:sp>
          <p:sp>
            <p:nvSpPr>
              <p:cNvPr id="143528" name="Line 62"/>
              <p:cNvSpPr>
                <a:spLocks noChangeShapeType="1"/>
              </p:cNvSpPr>
              <p:nvPr/>
            </p:nvSpPr>
            <p:spPr bwMode="auto">
              <a:xfrm>
                <a:off x="3400" y="3052"/>
                <a:ext cx="1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11" name="Text Box 63"/>
            <p:cNvSpPr txBox="1">
              <a:spLocks noChangeArrowheads="1"/>
            </p:cNvSpPr>
            <p:nvPr/>
          </p:nvSpPr>
          <p:spPr bwMode="auto">
            <a:xfrm>
              <a:off x="4144" y="2084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512" name="Text Box 64"/>
            <p:cNvSpPr txBox="1">
              <a:spLocks noChangeArrowheads="1"/>
            </p:cNvSpPr>
            <p:nvPr/>
          </p:nvSpPr>
          <p:spPr bwMode="auto">
            <a:xfrm>
              <a:off x="3446" y="270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513" name="Text Box 65"/>
            <p:cNvSpPr txBox="1">
              <a:spLocks noChangeArrowheads="1"/>
            </p:cNvSpPr>
            <p:nvPr/>
          </p:nvSpPr>
          <p:spPr bwMode="auto">
            <a:xfrm>
              <a:off x="4583" y="2363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514" name="Line 66"/>
            <p:cNvSpPr>
              <a:spLocks noChangeShapeType="1"/>
            </p:cNvSpPr>
            <p:nvPr/>
          </p:nvSpPr>
          <p:spPr bwMode="auto">
            <a:xfrm>
              <a:off x="3712" y="2921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5" name="Line 67"/>
            <p:cNvSpPr>
              <a:spLocks noChangeShapeType="1"/>
            </p:cNvSpPr>
            <p:nvPr/>
          </p:nvSpPr>
          <p:spPr bwMode="auto">
            <a:xfrm>
              <a:off x="4397" y="2296"/>
              <a:ext cx="0" cy="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6" name="Line 68"/>
            <p:cNvSpPr>
              <a:spLocks noChangeShapeType="1"/>
            </p:cNvSpPr>
            <p:nvPr/>
          </p:nvSpPr>
          <p:spPr bwMode="auto">
            <a:xfrm>
              <a:off x="4647" y="2524"/>
              <a:ext cx="0" cy="1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7" name="Text Box 69"/>
            <p:cNvSpPr txBox="1">
              <a:spLocks noChangeArrowheads="1"/>
            </p:cNvSpPr>
            <p:nvPr/>
          </p:nvSpPr>
          <p:spPr bwMode="auto">
            <a:xfrm>
              <a:off x="4230" y="379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43518" name="Text Box 70"/>
            <p:cNvSpPr txBox="1">
              <a:spLocks noChangeArrowheads="1"/>
            </p:cNvSpPr>
            <p:nvPr/>
          </p:nvSpPr>
          <p:spPr bwMode="auto">
            <a:xfrm>
              <a:off x="3527" y="332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43519" name="Text Box 71"/>
            <p:cNvSpPr txBox="1">
              <a:spLocks noChangeArrowheads="1"/>
            </p:cNvSpPr>
            <p:nvPr/>
          </p:nvSpPr>
          <p:spPr bwMode="auto">
            <a:xfrm>
              <a:off x="4670" y="3581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43520" name="AutoShape 72"/>
            <p:cNvSpPr>
              <a:spLocks noChangeArrowheads="1"/>
            </p:cNvSpPr>
            <p:nvPr/>
          </p:nvSpPr>
          <p:spPr bwMode="auto">
            <a:xfrm>
              <a:off x="4627" y="2472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1" name="AutoShape 73"/>
            <p:cNvSpPr>
              <a:spLocks noChangeArrowheads="1"/>
            </p:cNvSpPr>
            <p:nvPr/>
          </p:nvSpPr>
          <p:spPr bwMode="auto">
            <a:xfrm>
              <a:off x="4632" y="3713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2" name="AutoShape 74"/>
            <p:cNvSpPr>
              <a:spLocks noChangeArrowheads="1"/>
            </p:cNvSpPr>
            <p:nvPr/>
          </p:nvSpPr>
          <p:spPr bwMode="auto">
            <a:xfrm>
              <a:off x="4371" y="2260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3" name="AutoShape 75"/>
            <p:cNvSpPr>
              <a:spLocks noChangeArrowheads="1"/>
            </p:cNvSpPr>
            <p:nvPr/>
          </p:nvSpPr>
          <p:spPr bwMode="auto">
            <a:xfrm>
              <a:off x="3691" y="286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4" name="AutoShape 76"/>
            <p:cNvSpPr>
              <a:spLocks noChangeArrowheads="1"/>
            </p:cNvSpPr>
            <p:nvPr/>
          </p:nvSpPr>
          <p:spPr bwMode="auto">
            <a:xfrm>
              <a:off x="4371" y="3840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5" name="AutoShape 77"/>
            <p:cNvSpPr>
              <a:spLocks noChangeArrowheads="1"/>
            </p:cNvSpPr>
            <p:nvPr/>
          </p:nvSpPr>
          <p:spPr bwMode="auto">
            <a:xfrm>
              <a:off x="3688" y="3381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5330825" y="949325"/>
            <a:ext cx="3302000" cy="2674938"/>
            <a:chOff x="3250" y="327"/>
            <a:chExt cx="2080" cy="1685"/>
          </a:xfrm>
        </p:grpSpPr>
        <p:grpSp>
          <p:nvGrpSpPr>
            <p:cNvPr id="143492" name="Group 79"/>
            <p:cNvGrpSpPr>
              <a:grpSpLocks/>
            </p:cNvGrpSpPr>
            <p:nvPr/>
          </p:nvGrpSpPr>
          <p:grpSpPr bwMode="auto">
            <a:xfrm>
              <a:off x="3250" y="327"/>
              <a:ext cx="2080" cy="1685"/>
              <a:chOff x="2949" y="1290"/>
              <a:chExt cx="2080" cy="1685"/>
            </a:xfrm>
          </p:grpSpPr>
          <p:sp>
            <p:nvSpPr>
              <p:cNvPr id="143497" name="Rectangle 80"/>
              <p:cNvSpPr>
                <a:spLocks noChangeArrowheads="1"/>
              </p:cNvSpPr>
              <p:nvPr/>
            </p:nvSpPr>
            <p:spPr bwMode="auto">
              <a:xfrm>
                <a:off x="2971" y="1292"/>
                <a:ext cx="2055" cy="1682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i="1">
                  <a:latin typeface="ISOCPEUR" pitchFamily="34" charset="0"/>
                </a:endParaRPr>
              </a:p>
            </p:txBody>
          </p:sp>
          <p:sp>
            <p:nvSpPr>
              <p:cNvPr id="143498" name="Freeform 81"/>
              <p:cNvSpPr>
                <a:spLocks/>
              </p:cNvSpPr>
              <p:nvPr/>
            </p:nvSpPr>
            <p:spPr bwMode="auto">
              <a:xfrm>
                <a:off x="2971" y="1291"/>
                <a:ext cx="2058" cy="1684"/>
              </a:xfrm>
              <a:custGeom>
                <a:avLst/>
                <a:gdLst>
                  <a:gd name="T0" fmla="*/ 470119 w 1589"/>
                  <a:gd name="T1" fmla="*/ 0 h 1300"/>
                  <a:gd name="T2" fmla="*/ 0 w 1589"/>
                  <a:gd name="T3" fmla="*/ 0 h 1300"/>
                  <a:gd name="T4" fmla="*/ 0 w 1589"/>
                  <a:gd name="T5" fmla="*/ 385947 h 1300"/>
                  <a:gd name="T6" fmla="*/ 0 60000 65536"/>
                  <a:gd name="T7" fmla="*/ 0 60000 65536"/>
                  <a:gd name="T8" fmla="*/ 0 60000 65536"/>
                  <a:gd name="T9" fmla="*/ 0 w 1589"/>
                  <a:gd name="T10" fmla="*/ 0 h 1300"/>
                  <a:gd name="T11" fmla="*/ 1589 w 1589"/>
                  <a:gd name="T12" fmla="*/ 1300 h 1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9" h="1300">
                    <a:moveTo>
                      <a:pt x="1589" y="0"/>
                    </a:moveTo>
                    <a:lnTo>
                      <a:pt x="0" y="0"/>
                    </a:lnTo>
                    <a:lnTo>
                      <a:pt x="0" y="1300"/>
                    </a:lnTo>
                  </a:path>
                </a:pathLst>
              </a:custGeom>
              <a:solidFill>
                <a:srgbClr val="CCCC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99" name="Text Box 82"/>
              <p:cNvSpPr txBox="1">
                <a:spLocks noChangeArrowheads="1"/>
              </p:cNvSpPr>
              <p:nvPr/>
            </p:nvSpPr>
            <p:spPr bwMode="auto">
              <a:xfrm>
                <a:off x="2949" y="1291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ISOCPEUR" pitchFamily="34" charset="0"/>
                  </a:rPr>
                  <a:t>P </a:t>
                </a:r>
              </a:p>
            </p:txBody>
          </p:sp>
          <p:sp>
            <p:nvSpPr>
              <p:cNvPr id="143500" name="Line 83"/>
              <p:cNvSpPr>
                <a:spLocks noChangeShapeType="1"/>
              </p:cNvSpPr>
              <p:nvPr/>
            </p:nvSpPr>
            <p:spPr bwMode="auto">
              <a:xfrm flipH="1">
                <a:off x="2970" y="1540"/>
                <a:ext cx="2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01" name="Text Box 84"/>
              <p:cNvSpPr txBox="1">
                <a:spLocks noChangeArrowheads="1"/>
              </p:cNvSpPr>
              <p:nvPr/>
            </p:nvSpPr>
            <p:spPr bwMode="auto">
              <a:xfrm>
                <a:off x="3445" y="1446"/>
                <a:ext cx="231" cy="2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A</a:t>
                </a:r>
              </a:p>
            </p:txBody>
          </p:sp>
          <p:sp>
            <p:nvSpPr>
              <p:cNvPr id="143502" name="Line 85"/>
              <p:cNvSpPr>
                <a:spLocks noChangeShapeType="1"/>
              </p:cNvSpPr>
              <p:nvPr/>
            </p:nvSpPr>
            <p:spPr bwMode="auto">
              <a:xfrm>
                <a:off x="3205" y="1290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03" name="AutoShape 86"/>
              <p:cNvSpPr>
                <a:spLocks noChangeArrowheads="1"/>
              </p:cNvSpPr>
              <p:nvPr/>
            </p:nvSpPr>
            <p:spPr bwMode="auto">
              <a:xfrm>
                <a:off x="3636" y="1674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04" name="AutoShape 87"/>
              <p:cNvSpPr>
                <a:spLocks noChangeArrowheads="1"/>
              </p:cNvSpPr>
              <p:nvPr/>
            </p:nvSpPr>
            <p:spPr bwMode="auto">
              <a:xfrm flipH="1">
                <a:off x="4429" y="1872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05" name="AutoShape 88"/>
              <p:cNvSpPr>
                <a:spLocks noChangeArrowheads="1"/>
              </p:cNvSpPr>
              <p:nvPr/>
            </p:nvSpPr>
            <p:spPr bwMode="auto">
              <a:xfrm>
                <a:off x="3276" y="2586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06" name="Text Box 89"/>
              <p:cNvSpPr txBox="1">
                <a:spLocks noChangeArrowheads="1"/>
              </p:cNvSpPr>
              <p:nvPr/>
            </p:nvSpPr>
            <p:spPr bwMode="auto">
              <a:xfrm>
                <a:off x="3080" y="236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B</a:t>
                </a:r>
              </a:p>
            </p:txBody>
          </p:sp>
          <p:sp>
            <p:nvSpPr>
              <p:cNvPr id="143507" name="Text Box 90"/>
              <p:cNvSpPr txBox="1">
                <a:spLocks noChangeArrowheads="1"/>
              </p:cNvSpPr>
              <p:nvPr/>
            </p:nvSpPr>
            <p:spPr bwMode="auto">
              <a:xfrm>
                <a:off x="4448" y="1641"/>
                <a:ext cx="2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C</a:t>
                </a:r>
              </a:p>
            </p:txBody>
          </p:sp>
        </p:grpSp>
        <p:sp>
          <p:nvSpPr>
            <p:cNvPr id="143493" name="Line 91"/>
            <p:cNvSpPr>
              <a:spLocks noChangeShapeType="1"/>
            </p:cNvSpPr>
            <p:nvPr/>
          </p:nvSpPr>
          <p:spPr bwMode="auto">
            <a:xfrm flipH="1">
              <a:off x="3613" y="757"/>
              <a:ext cx="340" cy="8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4" name="Line 92"/>
            <p:cNvSpPr>
              <a:spLocks noChangeShapeType="1"/>
            </p:cNvSpPr>
            <p:nvPr/>
          </p:nvSpPr>
          <p:spPr bwMode="auto">
            <a:xfrm flipH="1">
              <a:off x="4465" y="957"/>
              <a:ext cx="280" cy="71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5" name="AutoShape 93"/>
            <p:cNvSpPr>
              <a:spLocks noChangeArrowheads="1"/>
            </p:cNvSpPr>
            <p:nvPr/>
          </p:nvSpPr>
          <p:spPr bwMode="auto">
            <a:xfrm>
              <a:off x="4437" y="1662"/>
              <a:ext cx="47" cy="47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6" name="Text Box 94"/>
            <p:cNvSpPr txBox="1">
              <a:spLocks noChangeArrowheads="1"/>
            </p:cNvSpPr>
            <p:nvPr/>
          </p:nvSpPr>
          <p:spPr bwMode="auto">
            <a:xfrm>
              <a:off x="4480" y="1565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D</a:t>
              </a: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5346700" y="3724275"/>
            <a:ext cx="3486150" cy="3111500"/>
            <a:chOff x="3253" y="2080"/>
            <a:chExt cx="2196" cy="1960"/>
          </a:xfrm>
        </p:grpSpPr>
        <p:sp>
          <p:nvSpPr>
            <p:cNvPr id="143464" name="Line 96"/>
            <p:cNvSpPr>
              <a:spLocks noChangeShapeType="1"/>
            </p:cNvSpPr>
            <p:nvPr/>
          </p:nvSpPr>
          <p:spPr bwMode="auto">
            <a:xfrm flipH="1">
              <a:off x="4088" y="2504"/>
              <a:ext cx="558" cy="49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5" name="Text Box 97"/>
            <p:cNvSpPr txBox="1">
              <a:spLocks noChangeArrowheads="1"/>
            </p:cNvSpPr>
            <p:nvPr/>
          </p:nvSpPr>
          <p:spPr bwMode="auto">
            <a:xfrm>
              <a:off x="4027" y="2873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66" name="Line 98"/>
            <p:cNvSpPr>
              <a:spLocks noChangeShapeType="1"/>
            </p:cNvSpPr>
            <p:nvPr/>
          </p:nvSpPr>
          <p:spPr bwMode="auto">
            <a:xfrm>
              <a:off x="4086" y="2998"/>
              <a:ext cx="4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7" name="Line 99"/>
            <p:cNvSpPr>
              <a:spLocks noChangeShapeType="1"/>
            </p:cNvSpPr>
            <p:nvPr/>
          </p:nvSpPr>
          <p:spPr bwMode="auto">
            <a:xfrm>
              <a:off x="4086" y="3329"/>
              <a:ext cx="592" cy="40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8" name="Text Box 100"/>
            <p:cNvSpPr txBox="1">
              <a:spLocks noChangeArrowheads="1"/>
            </p:cNvSpPr>
            <p:nvPr/>
          </p:nvSpPr>
          <p:spPr bwMode="auto">
            <a:xfrm>
              <a:off x="3982" y="3135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143469" name="Line 101"/>
            <p:cNvSpPr>
              <a:spLocks noChangeShapeType="1"/>
            </p:cNvSpPr>
            <p:nvPr/>
          </p:nvSpPr>
          <p:spPr bwMode="auto">
            <a:xfrm flipV="1">
              <a:off x="3724" y="2293"/>
              <a:ext cx="661" cy="5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0" name="Line 102"/>
            <p:cNvSpPr>
              <a:spLocks noChangeShapeType="1"/>
            </p:cNvSpPr>
            <p:nvPr/>
          </p:nvSpPr>
          <p:spPr bwMode="auto">
            <a:xfrm>
              <a:off x="3739" y="3407"/>
              <a:ext cx="653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471" name="Group 103"/>
            <p:cNvGrpSpPr>
              <a:grpSpLocks/>
            </p:cNvGrpSpPr>
            <p:nvPr/>
          </p:nvGrpSpPr>
          <p:grpSpPr bwMode="auto">
            <a:xfrm>
              <a:off x="3253" y="2901"/>
              <a:ext cx="2196" cy="289"/>
              <a:chOff x="3221" y="2791"/>
              <a:chExt cx="2196" cy="289"/>
            </a:xfrm>
          </p:grpSpPr>
          <p:sp>
            <p:nvSpPr>
              <p:cNvPr id="143489" name="Text Box 104"/>
              <p:cNvSpPr txBox="1">
                <a:spLocks noChangeArrowheads="1"/>
              </p:cNvSpPr>
              <p:nvPr/>
            </p:nvSpPr>
            <p:spPr bwMode="auto">
              <a:xfrm>
                <a:off x="3221" y="279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X</a:t>
                </a:r>
              </a:p>
            </p:txBody>
          </p:sp>
          <p:sp>
            <p:nvSpPr>
              <p:cNvPr id="143490" name="Text Box 105"/>
              <p:cNvSpPr txBox="1">
                <a:spLocks noChangeArrowheads="1"/>
              </p:cNvSpPr>
              <p:nvPr/>
            </p:nvSpPr>
            <p:spPr bwMode="auto">
              <a:xfrm>
                <a:off x="5198" y="279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O</a:t>
                </a:r>
              </a:p>
            </p:txBody>
          </p:sp>
          <p:sp>
            <p:nvSpPr>
              <p:cNvPr id="143491" name="Line 106"/>
              <p:cNvSpPr>
                <a:spLocks noChangeShapeType="1"/>
              </p:cNvSpPr>
              <p:nvPr/>
            </p:nvSpPr>
            <p:spPr bwMode="auto">
              <a:xfrm>
                <a:off x="3400" y="3052"/>
                <a:ext cx="1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472" name="Text Box 107"/>
            <p:cNvSpPr txBox="1">
              <a:spLocks noChangeArrowheads="1"/>
            </p:cNvSpPr>
            <p:nvPr/>
          </p:nvSpPr>
          <p:spPr bwMode="auto">
            <a:xfrm>
              <a:off x="4152" y="2080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73" name="Text Box 108"/>
            <p:cNvSpPr txBox="1">
              <a:spLocks noChangeArrowheads="1"/>
            </p:cNvSpPr>
            <p:nvPr/>
          </p:nvSpPr>
          <p:spPr bwMode="auto">
            <a:xfrm>
              <a:off x="3454" y="270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74" name="Text Box 109"/>
            <p:cNvSpPr txBox="1">
              <a:spLocks noChangeArrowheads="1"/>
            </p:cNvSpPr>
            <p:nvPr/>
          </p:nvSpPr>
          <p:spPr bwMode="auto">
            <a:xfrm>
              <a:off x="4591" y="2359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75" name="Line 110"/>
            <p:cNvSpPr>
              <a:spLocks noChangeShapeType="1"/>
            </p:cNvSpPr>
            <p:nvPr/>
          </p:nvSpPr>
          <p:spPr bwMode="auto">
            <a:xfrm>
              <a:off x="3720" y="2917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6" name="Line 111"/>
            <p:cNvSpPr>
              <a:spLocks noChangeShapeType="1"/>
            </p:cNvSpPr>
            <p:nvPr/>
          </p:nvSpPr>
          <p:spPr bwMode="auto">
            <a:xfrm>
              <a:off x="4405" y="2292"/>
              <a:ext cx="0" cy="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7" name="Line 112"/>
            <p:cNvSpPr>
              <a:spLocks noChangeShapeType="1"/>
            </p:cNvSpPr>
            <p:nvPr/>
          </p:nvSpPr>
          <p:spPr bwMode="auto">
            <a:xfrm>
              <a:off x="4655" y="2520"/>
              <a:ext cx="0" cy="1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8" name="Text Box 113"/>
            <p:cNvSpPr txBox="1">
              <a:spLocks noChangeArrowheads="1"/>
            </p:cNvSpPr>
            <p:nvPr/>
          </p:nvSpPr>
          <p:spPr bwMode="auto">
            <a:xfrm>
              <a:off x="4238" y="379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43479" name="Text Box 114"/>
            <p:cNvSpPr txBox="1">
              <a:spLocks noChangeArrowheads="1"/>
            </p:cNvSpPr>
            <p:nvPr/>
          </p:nvSpPr>
          <p:spPr bwMode="auto">
            <a:xfrm>
              <a:off x="3535" y="3325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43480" name="Text Box 115"/>
            <p:cNvSpPr txBox="1">
              <a:spLocks noChangeArrowheads="1"/>
            </p:cNvSpPr>
            <p:nvPr/>
          </p:nvSpPr>
          <p:spPr bwMode="auto">
            <a:xfrm>
              <a:off x="4678" y="3577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43481" name="AutoShape 116"/>
            <p:cNvSpPr>
              <a:spLocks noChangeArrowheads="1"/>
            </p:cNvSpPr>
            <p:nvPr/>
          </p:nvSpPr>
          <p:spPr bwMode="auto">
            <a:xfrm>
              <a:off x="4635" y="2468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2" name="AutoShape 117"/>
            <p:cNvSpPr>
              <a:spLocks noChangeArrowheads="1"/>
            </p:cNvSpPr>
            <p:nvPr/>
          </p:nvSpPr>
          <p:spPr bwMode="auto">
            <a:xfrm>
              <a:off x="4640" y="3709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3" name="AutoShape 118"/>
            <p:cNvSpPr>
              <a:spLocks noChangeArrowheads="1"/>
            </p:cNvSpPr>
            <p:nvPr/>
          </p:nvSpPr>
          <p:spPr bwMode="auto">
            <a:xfrm>
              <a:off x="4379" y="2256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4" name="AutoShape 119"/>
            <p:cNvSpPr>
              <a:spLocks noChangeArrowheads="1"/>
            </p:cNvSpPr>
            <p:nvPr/>
          </p:nvSpPr>
          <p:spPr bwMode="auto">
            <a:xfrm>
              <a:off x="3699" y="2863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5" name="AutoShape 120"/>
            <p:cNvSpPr>
              <a:spLocks noChangeArrowheads="1"/>
            </p:cNvSpPr>
            <p:nvPr/>
          </p:nvSpPr>
          <p:spPr bwMode="auto">
            <a:xfrm>
              <a:off x="4379" y="3836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6" name="AutoShape 121"/>
            <p:cNvSpPr>
              <a:spLocks noChangeArrowheads="1"/>
            </p:cNvSpPr>
            <p:nvPr/>
          </p:nvSpPr>
          <p:spPr bwMode="auto">
            <a:xfrm>
              <a:off x="3696" y="337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7" name="AutoShape 122"/>
            <p:cNvSpPr>
              <a:spLocks noChangeArrowheads="1"/>
            </p:cNvSpPr>
            <p:nvPr/>
          </p:nvSpPr>
          <p:spPr bwMode="auto">
            <a:xfrm>
              <a:off x="4063" y="2975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8" name="AutoShape 123"/>
            <p:cNvSpPr>
              <a:spLocks noChangeArrowheads="1"/>
            </p:cNvSpPr>
            <p:nvPr/>
          </p:nvSpPr>
          <p:spPr bwMode="auto">
            <a:xfrm>
              <a:off x="4065" y="330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5" name="Group 124"/>
          <p:cNvGrpSpPr>
            <a:grpSpLocks/>
          </p:cNvGrpSpPr>
          <p:nvPr/>
        </p:nvGrpSpPr>
        <p:grpSpPr bwMode="auto">
          <a:xfrm>
            <a:off x="5335588" y="949325"/>
            <a:ext cx="3302000" cy="2674938"/>
            <a:chOff x="3242" y="330"/>
            <a:chExt cx="2080" cy="1685"/>
          </a:xfrm>
        </p:grpSpPr>
        <p:sp>
          <p:nvSpPr>
            <p:cNvPr id="143449" name="Rectangle 125"/>
            <p:cNvSpPr>
              <a:spLocks noChangeArrowheads="1"/>
            </p:cNvSpPr>
            <p:nvPr/>
          </p:nvSpPr>
          <p:spPr bwMode="auto">
            <a:xfrm>
              <a:off x="3264" y="332"/>
              <a:ext cx="2055" cy="16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i="1">
                <a:latin typeface="ISOCPEUR" pitchFamily="34" charset="0"/>
              </a:endParaRPr>
            </a:p>
          </p:txBody>
        </p:sp>
        <p:sp>
          <p:nvSpPr>
            <p:cNvPr id="143450" name="Freeform 126"/>
            <p:cNvSpPr>
              <a:spLocks/>
            </p:cNvSpPr>
            <p:nvPr/>
          </p:nvSpPr>
          <p:spPr bwMode="auto">
            <a:xfrm>
              <a:off x="3264" y="331"/>
              <a:ext cx="2058" cy="1684"/>
            </a:xfrm>
            <a:custGeom>
              <a:avLst/>
              <a:gdLst>
                <a:gd name="T0" fmla="*/ 470119 w 1589"/>
                <a:gd name="T1" fmla="*/ 0 h 1300"/>
                <a:gd name="T2" fmla="*/ 0 w 1589"/>
                <a:gd name="T3" fmla="*/ 0 h 1300"/>
                <a:gd name="T4" fmla="*/ 0 w 1589"/>
                <a:gd name="T5" fmla="*/ 385947 h 1300"/>
                <a:gd name="T6" fmla="*/ 0 60000 65536"/>
                <a:gd name="T7" fmla="*/ 0 60000 65536"/>
                <a:gd name="T8" fmla="*/ 0 60000 65536"/>
                <a:gd name="T9" fmla="*/ 0 w 1589"/>
                <a:gd name="T10" fmla="*/ 0 h 1300"/>
                <a:gd name="T11" fmla="*/ 1589 w 1589"/>
                <a:gd name="T12" fmla="*/ 1300 h 1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9" h="1300">
                  <a:moveTo>
                    <a:pt x="1589" y="0"/>
                  </a:moveTo>
                  <a:lnTo>
                    <a:pt x="0" y="0"/>
                  </a:lnTo>
                  <a:lnTo>
                    <a:pt x="0" y="1300"/>
                  </a:lnTo>
                </a:path>
              </a:pathLst>
            </a:custGeom>
            <a:solidFill>
              <a:srgbClr val="CC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1" name="Text Box 127"/>
            <p:cNvSpPr txBox="1">
              <a:spLocks noChangeArrowheads="1"/>
            </p:cNvSpPr>
            <p:nvPr/>
          </p:nvSpPr>
          <p:spPr bwMode="auto">
            <a:xfrm>
              <a:off x="3242" y="331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ISOCPEUR" pitchFamily="34" charset="0"/>
                </a:rPr>
                <a:t>P </a:t>
              </a:r>
            </a:p>
          </p:txBody>
        </p:sp>
        <p:sp>
          <p:nvSpPr>
            <p:cNvPr id="143452" name="Line 128"/>
            <p:cNvSpPr>
              <a:spLocks noChangeShapeType="1"/>
            </p:cNvSpPr>
            <p:nvPr/>
          </p:nvSpPr>
          <p:spPr bwMode="auto">
            <a:xfrm flipH="1">
              <a:off x="3263" y="580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3" name="Text Box 129"/>
            <p:cNvSpPr txBox="1">
              <a:spLocks noChangeArrowheads="1"/>
            </p:cNvSpPr>
            <p:nvPr/>
          </p:nvSpPr>
          <p:spPr bwMode="auto">
            <a:xfrm>
              <a:off x="3738" y="486"/>
              <a:ext cx="231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A</a:t>
              </a:r>
            </a:p>
          </p:txBody>
        </p:sp>
        <p:sp>
          <p:nvSpPr>
            <p:cNvPr id="143454" name="Line 130"/>
            <p:cNvSpPr>
              <a:spLocks noChangeShapeType="1"/>
            </p:cNvSpPr>
            <p:nvPr/>
          </p:nvSpPr>
          <p:spPr bwMode="auto">
            <a:xfrm>
              <a:off x="3498" y="330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5" name="AutoShape 131"/>
            <p:cNvSpPr>
              <a:spLocks noChangeArrowheads="1"/>
            </p:cNvSpPr>
            <p:nvPr/>
          </p:nvSpPr>
          <p:spPr bwMode="auto">
            <a:xfrm>
              <a:off x="3929" y="714"/>
              <a:ext cx="47" cy="47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6" name="AutoShape 132"/>
            <p:cNvSpPr>
              <a:spLocks noChangeArrowheads="1"/>
            </p:cNvSpPr>
            <p:nvPr/>
          </p:nvSpPr>
          <p:spPr bwMode="auto">
            <a:xfrm flipH="1">
              <a:off x="4722" y="912"/>
              <a:ext cx="47" cy="47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7" name="AutoShape 133"/>
            <p:cNvSpPr>
              <a:spLocks noChangeArrowheads="1"/>
            </p:cNvSpPr>
            <p:nvPr/>
          </p:nvSpPr>
          <p:spPr bwMode="auto">
            <a:xfrm>
              <a:off x="3569" y="1626"/>
              <a:ext cx="47" cy="47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8" name="Text Box 134"/>
            <p:cNvSpPr txBox="1">
              <a:spLocks noChangeArrowheads="1"/>
            </p:cNvSpPr>
            <p:nvPr/>
          </p:nvSpPr>
          <p:spPr bwMode="auto">
            <a:xfrm>
              <a:off x="3373" y="1401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B</a:t>
              </a:r>
            </a:p>
          </p:txBody>
        </p:sp>
        <p:sp>
          <p:nvSpPr>
            <p:cNvPr id="143459" name="Text Box 135"/>
            <p:cNvSpPr txBox="1">
              <a:spLocks noChangeArrowheads="1"/>
            </p:cNvSpPr>
            <p:nvPr/>
          </p:nvSpPr>
          <p:spPr bwMode="auto">
            <a:xfrm>
              <a:off x="4741" y="681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C</a:t>
              </a:r>
            </a:p>
          </p:txBody>
        </p:sp>
        <p:sp>
          <p:nvSpPr>
            <p:cNvPr id="143460" name="Line 136"/>
            <p:cNvSpPr>
              <a:spLocks noChangeShapeType="1"/>
            </p:cNvSpPr>
            <p:nvPr/>
          </p:nvSpPr>
          <p:spPr bwMode="auto">
            <a:xfrm flipH="1">
              <a:off x="3617" y="948"/>
              <a:ext cx="1116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1" name="Line 137"/>
            <p:cNvSpPr>
              <a:spLocks noChangeShapeType="1"/>
            </p:cNvSpPr>
            <p:nvPr/>
          </p:nvSpPr>
          <p:spPr bwMode="auto">
            <a:xfrm>
              <a:off x="3957" y="756"/>
              <a:ext cx="484" cy="91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2" name="Text Box 138"/>
            <p:cNvSpPr txBox="1">
              <a:spLocks noChangeArrowheads="1"/>
            </p:cNvSpPr>
            <p:nvPr/>
          </p:nvSpPr>
          <p:spPr bwMode="auto">
            <a:xfrm>
              <a:off x="4472" y="1568"/>
              <a:ext cx="219" cy="2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D</a:t>
              </a:r>
            </a:p>
          </p:txBody>
        </p:sp>
        <p:sp>
          <p:nvSpPr>
            <p:cNvPr id="143463" name="AutoShape 139"/>
            <p:cNvSpPr>
              <a:spLocks noChangeArrowheads="1"/>
            </p:cNvSpPr>
            <p:nvPr/>
          </p:nvSpPr>
          <p:spPr bwMode="auto">
            <a:xfrm>
              <a:off x="4429" y="1671"/>
              <a:ext cx="47" cy="47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5341938" y="3717925"/>
            <a:ext cx="3486150" cy="3111500"/>
            <a:chOff x="3247" y="2079"/>
            <a:chExt cx="2196" cy="1960"/>
          </a:xfrm>
        </p:grpSpPr>
        <p:sp>
          <p:nvSpPr>
            <p:cNvPr id="143420" name="Line 141"/>
            <p:cNvSpPr>
              <a:spLocks noChangeShapeType="1"/>
            </p:cNvSpPr>
            <p:nvPr/>
          </p:nvSpPr>
          <p:spPr bwMode="auto">
            <a:xfrm flipH="1">
              <a:off x="4088" y="2279"/>
              <a:ext cx="308" cy="71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1" name="Text Box 142"/>
            <p:cNvSpPr txBox="1">
              <a:spLocks noChangeArrowheads="1"/>
            </p:cNvSpPr>
            <p:nvPr/>
          </p:nvSpPr>
          <p:spPr bwMode="auto">
            <a:xfrm>
              <a:off x="3981" y="2912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22" name="Line 143"/>
            <p:cNvSpPr>
              <a:spLocks noChangeShapeType="1"/>
            </p:cNvSpPr>
            <p:nvPr/>
          </p:nvSpPr>
          <p:spPr bwMode="auto">
            <a:xfrm>
              <a:off x="4080" y="2997"/>
              <a:ext cx="4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3" name="Line 144"/>
            <p:cNvSpPr>
              <a:spLocks noChangeShapeType="1"/>
            </p:cNvSpPr>
            <p:nvPr/>
          </p:nvSpPr>
          <p:spPr bwMode="auto">
            <a:xfrm>
              <a:off x="4080" y="3328"/>
              <a:ext cx="320" cy="53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4" name="Text Box 145"/>
            <p:cNvSpPr txBox="1">
              <a:spLocks noChangeArrowheads="1"/>
            </p:cNvSpPr>
            <p:nvPr/>
          </p:nvSpPr>
          <p:spPr bwMode="auto">
            <a:xfrm>
              <a:off x="3944" y="3110"/>
              <a:ext cx="3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143425" name="Line 146"/>
            <p:cNvSpPr>
              <a:spLocks noChangeShapeType="1"/>
            </p:cNvSpPr>
            <p:nvPr/>
          </p:nvSpPr>
          <p:spPr bwMode="auto">
            <a:xfrm flipV="1">
              <a:off x="3718" y="2498"/>
              <a:ext cx="933" cy="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6" name="Line 147"/>
            <p:cNvSpPr>
              <a:spLocks noChangeShapeType="1"/>
            </p:cNvSpPr>
            <p:nvPr/>
          </p:nvSpPr>
          <p:spPr bwMode="auto">
            <a:xfrm>
              <a:off x="3733" y="3406"/>
              <a:ext cx="933" cy="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427" name="Group 148"/>
            <p:cNvGrpSpPr>
              <a:grpSpLocks/>
            </p:cNvGrpSpPr>
            <p:nvPr/>
          </p:nvGrpSpPr>
          <p:grpSpPr bwMode="auto">
            <a:xfrm>
              <a:off x="3247" y="2900"/>
              <a:ext cx="2196" cy="289"/>
              <a:chOff x="3221" y="2791"/>
              <a:chExt cx="2196" cy="289"/>
            </a:xfrm>
          </p:grpSpPr>
          <p:sp>
            <p:nvSpPr>
              <p:cNvPr id="143446" name="Text Box 149"/>
              <p:cNvSpPr txBox="1">
                <a:spLocks noChangeArrowheads="1"/>
              </p:cNvSpPr>
              <p:nvPr/>
            </p:nvSpPr>
            <p:spPr bwMode="auto">
              <a:xfrm>
                <a:off x="3221" y="279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X</a:t>
                </a:r>
              </a:p>
            </p:txBody>
          </p:sp>
          <p:sp>
            <p:nvSpPr>
              <p:cNvPr id="143447" name="Text Box 150"/>
              <p:cNvSpPr txBox="1">
                <a:spLocks noChangeArrowheads="1"/>
              </p:cNvSpPr>
              <p:nvPr/>
            </p:nvSpPr>
            <p:spPr bwMode="auto">
              <a:xfrm>
                <a:off x="5198" y="279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O</a:t>
                </a:r>
              </a:p>
            </p:txBody>
          </p:sp>
          <p:sp>
            <p:nvSpPr>
              <p:cNvPr id="143448" name="Line 151"/>
              <p:cNvSpPr>
                <a:spLocks noChangeShapeType="1"/>
              </p:cNvSpPr>
              <p:nvPr/>
            </p:nvSpPr>
            <p:spPr bwMode="auto">
              <a:xfrm>
                <a:off x="3400" y="3052"/>
                <a:ext cx="1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428" name="Text Box 152"/>
            <p:cNvSpPr txBox="1">
              <a:spLocks noChangeArrowheads="1"/>
            </p:cNvSpPr>
            <p:nvPr/>
          </p:nvSpPr>
          <p:spPr bwMode="auto">
            <a:xfrm>
              <a:off x="4146" y="2079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29" name="Text Box 153"/>
            <p:cNvSpPr txBox="1">
              <a:spLocks noChangeArrowheads="1"/>
            </p:cNvSpPr>
            <p:nvPr/>
          </p:nvSpPr>
          <p:spPr bwMode="auto">
            <a:xfrm>
              <a:off x="3448" y="270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30" name="Text Box 154"/>
            <p:cNvSpPr txBox="1">
              <a:spLocks noChangeArrowheads="1"/>
            </p:cNvSpPr>
            <p:nvPr/>
          </p:nvSpPr>
          <p:spPr bwMode="auto">
            <a:xfrm>
              <a:off x="4585" y="2358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431" name="Line 155"/>
            <p:cNvSpPr>
              <a:spLocks noChangeShapeType="1"/>
            </p:cNvSpPr>
            <p:nvPr/>
          </p:nvSpPr>
          <p:spPr bwMode="auto">
            <a:xfrm>
              <a:off x="3714" y="2916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2" name="Line 156"/>
            <p:cNvSpPr>
              <a:spLocks noChangeShapeType="1"/>
            </p:cNvSpPr>
            <p:nvPr/>
          </p:nvSpPr>
          <p:spPr bwMode="auto">
            <a:xfrm>
              <a:off x="4399" y="2291"/>
              <a:ext cx="0" cy="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3" name="Line 157"/>
            <p:cNvSpPr>
              <a:spLocks noChangeShapeType="1"/>
            </p:cNvSpPr>
            <p:nvPr/>
          </p:nvSpPr>
          <p:spPr bwMode="auto">
            <a:xfrm>
              <a:off x="4649" y="2519"/>
              <a:ext cx="0" cy="1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4" name="Text Box 158"/>
            <p:cNvSpPr txBox="1">
              <a:spLocks noChangeArrowheads="1"/>
            </p:cNvSpPr>
            <p:nvPr/>
          </p:nvSpPr>
          <p:spPr bwMode="auto">
            <a:xfrm>
              <a:off x="4232" y="378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43435" name="Text Box 159"/>
            <p:cNvSpPr txBox="1">
              <a:spLocks noChangeArrowheads="1"/>
            </p:cNvSpPr>
            <p:nvPr/>
          </p:nvSpPr>
          <p:spPr bwMode="auto">
            <a:xfrm>
              <a:off x="3529" y="332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43436" name="Text Box 160"/>
            <p:cNvSpPr txBox="1">
              <a:spLocks noChangeArrowheads="1"/>
            </p:cNvSpPr>
            <p:nvPr/>
          </p:nvSpPr>
          <p:spPr bwMode="auto">
            <a:xfrm>
              <a:off x="4672" y="3576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43437" name="AutoShape 161"/>
            <p:cNvSpPr>
              <a:spLocks noChangeArrowheads="1"/>
            </p:cNvSpPr>
            <p:nvPr/>
          </p:nvSpPr>
          <p:spPr bwMode="auto">
            <a:xfrm>
              <a:off x="4629" y="246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8" name="AutoShape 162"/>
            <p:cNvSpPr>
              <a:spLocks noChangeArrowheads="1"/>
            </p:cNvSpPr>
            <p:nvPr/>
          </p:nvSpPr>
          <p:spPr bwMode="auto">
            <a:xfrm>
              <a:off x="4634" y="3708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9" name="AutoShape 163"/>
            <p:cNvSpPr>
              <a:spLocks noChangeArrowheads="1"/>
            </p:cNvSpPr>
            <p:nvPr/>
          </p:nvSpPr>
          <p:spPr bwMode="auto">
            <a:xfrm>
              <a:off x="4373" y="2255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0" name="AutoShape 164"/>
            <p:cNvSpPr>
              <a:spLocks noChangeArrowheads="1"/>
            </p:cNvSpPr>
            <p:nvPr/>
          </p:nvSpPr>
          <p:spPr bwMode="auto">
            <a:xfrm>
              <a:off x="3693" y="2862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1" name="AutoShape 165"/>
            <p:cNvSpPr>
              <a:spLocks noChangeArrowheads="1"/>
            </p:cNvSpPr>
            <p:nvPr/>
          </p:nvSpPr>
          <p:spPr bwMode="auto">
            <a:xfrm>
              <a:off x="4373" y="3835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2" name="AutoShape 166"/>
            <p:cNvSpPr>
              <a:spLocks noChangeArrowheads="1"/>
            </p:cNvSpPr>
            <p:nvPr/>
          </p:nvSpPr>
          <p:spPr bwMode="auto">
            <a:xfrm>
              <a:off x="3690" y="3376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3" name="AutoShape 167"/>
            <p:cNvSpPr>
              <a:spLocks noChangeArrowheads="1"/>
            </p:cNvSpPr>
            <p:nvPr/>
          </p:nvSpPr>
          <p:spPr bwMode="auto">
            <a:xfrm>
              <a:off x="4057" y="2974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4" name="AutoShape 168"/>
            <p:cNvSpPr>
              <a:spLocks noChangeArrowheads="1"/>
            </p:cNvSpPr>
            <p:nvPr/>
          </p:nvSpPr>
          <p:spPr bwMode="auto">
            <a:xfrm>
              <a:off x="4059" y="3306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5" name="Line 169"/>
            <p:cNvSpPr>
              <a:spLocks noChangeShapeType="1"/>
            </p:cNvSpPr>
            <p:nvPr/>
          </p:nvSpPr>
          <p:spPr bwMode="auto">
            <a:xfrm>
              <a:off x="4230" y="2688"/>
              <a:ext cx="0" cy="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1" name="Group 170"/>
          <p:cNvGrpSpPr>
            <a:grpSpLocks/>
          </p:cNvGrpSpPr>
          <p:nvPr/>
        </p:nvGrpSpPr>
        <p:grpSpPr bwMode="auto">
          <a:xfrm>
            <a:off x="5322888" y="941388"/>
            <a:ext cx="3302000" cy="2674937"/>
            <a:chOff x="3240" y="330"/>
            <a:chExt cx="2080" cy="1685"/>
          </a:xfrm>
        </p:grpSpPr>
        <p:grpSp>
          <p:nvGrpSpPr>
            <p:cNvPr id="143405" name="Group 171"/>
            <p:cNvGrpSpPr>
              <a:grpSpLocks/>
            </p:cNvGrpSpPr>
            <p:nvPr/>
          </p:nvGrpSpPr>
          <p:grpSpPr bwMode="auto">
            <a:xfrm>
              <a:off x="3240" y="330"/>
              <a:ext cx="2080" cy="1685"/>
              <a:chOff x="2949" y="1290"/>
              <a:chExt cx="2080" cy="1685"/>
            </a:xfrm>
          </p:grpSpPr>
          <p:sp>
            <p:nvSpPr>
              <p:cNvPr id="143409" name="Rectangle 172"/>
              <p:cNvSpPr>
                <a:spLocks noChangeArrowheads="1"/>
              </p:cNvSpPr>
              <p:nvPr/>
            </p:nvSpPr>
            <p:spPr bwMode="auto">
              <a:xfrm>
                <a:off x="2971" y="1292"/>
                <a:ext cx="2055" cy="1682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i="1">
                  <a:latin typeface="ISOCPEUR" pitchFamily="34" charset="0"/>
                </a:endParaRPr>
              </a:p>
            </p:txBody>
          </p:sp>
          <p:sp>
            <p:nvSpPr>
              <p:cNvPr id="143410" name="Freeform 173"/>
              <p:cNvSpPr>
                <a:spLocks/>
              </p:cNvSpPr>
              <p:nvPr/>
            </p:nvSpPr>
            <p:spPr bwMode="auto">
              <a:xfrm>
                <a:off x="2971" y="1291"/>
                <a:ext cx="2058" cy="1684"/>
              </a:xfrm>
              <a:custGeom>
                <a:avLst/>
                <a:gdLst>
                  <a:gd name="T0" fmla="*/ 470119 w 1589"/>
                  <a:gd name="T1" fmla="*/ 0 h 1300"/>
                  <a:gd name="T2" fmla="*/ 0 w 1589"/>
                  <a:gd name="T3" fmla="*/ 0 h 1300"/>
                  <a:gd name="T4" fmla="*/ 0 w 1589"/>
                  <a:gd name="T5" fmla="*/ 385947 h 1300"/>
                  <a:gd name="T6" fmla="*/ 0 60000 65536"/>
                  <a:gd name="T7" fmla="*/ 0 60000 65536"/>
                  <a:gd name="T8" fmla="*/ 0 60000 65536"/>
                  <a:gd name="T9" fmla="*/ 0 w 1589"/>
                  <a:gd name="T10" fmla="*/ 0 h 1300"/>
                  <a:gd name="T11" fmla="*/ 1589 w 1589"/>
                  <a:gd name="T12" fmla="*/ 1300 h 1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9" h="1300">
                    <a:moveTo>
                      <a:pt x="1589" y="0"/>
                    </a:moveTo>
                    <a:lnTo>
                      <a:pt x="0" y="0"/>
                    </a:lnTo>
                    <a:lnTo>
                      <a:pt x="0" y="1300"/>
                    </a:lnTo>
                  </a:path>
                </a:pathLst>
              </a:custGeom>
              <a:solidFill>
                <a:srgbClr val="CCCC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11" name="Text Box 174"/>
              <p:cNvSpPr txBox="1">
                <a:spLocks noChangeArrowheads="1"/>
              </p:cNvSpPr>
              <p:nvPr/>
            </p:nvSpPr>
            <p:spPr bwMode="auto">
              <a:xfrm>
                <a:off x="2949" y="1291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ISOCPEUR" pitchFamily="34" charset="0"/>
                  </a:rPr>
                  <a:t>P </a:t>
                </a:r>
              </a:p>
            </p:txBody>
          </p:sp>
          <p:sp>
            <p:nvSpPr>
              <p:cNvPr id="143412" name="Line 175"/>
              <p:cNvSpPr>
                <a:spLocks noChangeShapeType="1"/>
              </p:cNvSpPr>
              <p:nvPr/>
            </p:nvSpPr>
            <p:spPr bwMode="auto">
              <a:xfrm flipH="1">
                <a:off x="2970" y="1540"/>
                <a:ext cx="2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13" name="Text Box 176"/>
              <p:cNvSpPr txBox="1">
                <a:spLocks noChangeArrowheads="1"/>
              </p:cNvSpPr>
              <p:nvPr/>
            </p:nvSpPr>
            <p:spPr bwMode="auto">
              <a:xfrm>
                <a:off x="3445" y="1446"/>
                <a:ext cx="231" cy="2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A</a:t>
                </a:r>
              </a:p>
            </p:txBody>
          </p:sp>
          <p:sp>
            <p:nvSpPr>
              <p:cNvPr id="143414" name="Line 177"/>
              <p:cNvSpPr>
                <a:spLocks noChangeShapeType="1"/>
              </p:cNvSpPr>
              <p:nvPr/>
            </p:nvSpPr>
            <p:spPr bwMode="auto">
              <a:xfrm>
                <a:off x="3205" y="1290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15" name="AutoShape 178"/>
              <p:cNvSpPr>
                <a:spLocks noChangeArrowheads="1"/>
              </p:cNvSpPr>
              <p:nvPr/>
            </p:nvSpPr>
            <p:spPr bwMode="auto">
              <a:xfrm>
                <a:off x="3636" y="1674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16" name="AutoShape 179"/>
              <p:cNvSpPr>
                <a:spLocks noChangeArrowheads="1"/>
              </p:cNvSpPr>
              <p:nvPr/>
            </p:nvSpPr>
            <p:spPr bwMode="auto">
              <a:xfrm flipH="1">
                <a:off x="4429" y="1872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17" name="AutoShape 180"/>
              <p:cNvSpPr>
                <a:spLocks noChangeArrowheads="1"/>
              </p:cNvSpPr>
              <p:nvPr/>
            </p:nvSpPr>
            <p:spPr bwMode="auto">
              <a:xfrm>
                <a:off x="3276" y="2586"/>
                <a:ext cx="47" cy="47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18" name="Text Box 181"/>
              <p:cNvSpPr txBox="1">
                <a:spLocks noChangeArrowheads="1"/>
              </p:cNvSpPr>
              <p:nvPr/>
            </p:nvSpPr>
            <p:spPr bwMode="auto">
              <a:xfrm>
                <a:off x="3080" y="236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B</a:t>
                </a:r>
              </a:p>
            </p:txBody>
          </p:sp>
          <p:sp>
            <p:nvSpPr>
              <p:cNvPr id="143419" name="Text Box 182"/>
              <p:cNvSpPr txBox="1">
                <a:spLocks noChangeArrowheads="1"/>
              </p:cNvSpPr>
              <p:nvPr/>
            </p:nvSpPr>
            <p:spPr bwMode="auto">
              <a:xfrm>
                <a:off x="4448" y="1641"/>
                <a:ext cx="2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C</a:t>
                </a:r>
              </a:p>
            </p:txBody>
          </p:sp>
        </p:grpSp>
        <p:sp>
          <p:nvSpPr>
            <p:cNvPr id="143406" name="Line 183"/>
            <p:cNvSpPr>
              <a:spLocks noChangeShapeType="1"/>
            </p:cNvSpPr>
            <p:nvPr/>
          </p:nvSpPr>
          <p:spPr bwMode="auto">
            <a:xfrm flipH="1">
              <a:off x="3603" y="760"/>
              <a:ext cx="336" cy="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7" name="Line 184"/>
            <p:cNvSpPr>
              <a:spLocks noChangeShapeType="1"/>
            </p:cNvSpPr>
            <p:nvPr/>
          </p:nvSpPr>
          <p:spPr bwMode="auto">
            <a:xfrm>
              <a:off x="3971" y="748"/>
              <a:ext cx="748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8" name="Line 185"/>
            <p:cNvSpPr>
              <a:spLocks noChangeShapeType="1"/>
            </p:cNvSpPr>
            <p:nvPr/>
          </p:nvSpPr>
          <p:spPr bwMode="auto">
            <a:xfrm flipV="1">
              <a:off x="3609" y="952"/>
              <a:ext cx="1116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7" name="Group 186"/>
          <p:cNvGrpSpPr>
            <a:grpSpLocks/>
          </p:cNvGrpSpPr>
          <p:nvPr/>
        </p:nvGrpSpPr>
        <p:grpSpPr bwMode="auto">
          <a:xfrm>
            <a:off x="5341938" y="3738563"/>
            <a:ext cx="3486150" cy="3111500"/>
            <a:chOff x="3242" y="2081"/>
            <a:chExt cx="2196" cy="1960"/>
          </a:xfrm>
        </p:grpSpPr>
        <p:sp>
          <p:nvSpPr>
            <p:cNvPr id="143380" name="Text Box 187"/>
            <p:cNvSpPr txBox="1">
              <a:spLocks noChangeArrowheads="1"/>
            </p:cNvSpPr>
            <p:nvPr/>
          </p:nvSpPr>
          <p:spPr bwMode="auto">
            <a:xfrm>
              <a:off x="4141" y="2081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381" name="Line 188"/>
            <p:cNvSpPr>
              <a:spLocks noChangeShapeType="1"/>
            </p:cNvSpPr>
            <p:nvPr/>
          </p:nvSpPr>
          <p:spPr bwMode="auto">
            <a:xfrm flipH="1">
              <a:off x="3711" y="2499"/>
              <a:ext cx="936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2" name="Line 189"/>
            <p:cNvSpPr>
              <a:spLocks noChangeShapeType="1"/>
            </p:cNvSpPr>
            <p:nvPr/>
          </p:nvSpPr>
          <p:spPr bwMode="auto">
            <a:xfrm>
              <a:off x="3711" y="3399"/>
              <a:ext cx="684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3" name="Line 190"/>
            <p:cNvSpPr>
              <a:spLocks noChangeShapeType="1"/>
            </p:cNvSpPr>
            <p:nvPr/>
          </p:nvSpPr>
          <p:spPr bwMode="auto">
            <a:xfrm>
              <a:off x="4391" y="2281"/>
              <a:ext cx="25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4" name="Line 191"/>
            <p:cNvSpPr>
              <a:spLocks noChangeShapeType="1"/>
            </p:cNvSpPr>
            <p:nvPr/>
          </p:nvSpPr>
          <p:spPr bwMode="auto">
            <a:xfrm flipH="1">
              <a:off x="4395" y="3744"/>
              <a:ext cx="256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5" name="Line 192"/>
            <p:cNvSpPr>
              <a:spLocks noChangeShapeType="1"/>
            </p:cNvSpPr>
            <p:nvPr/>
          </p:nvSpPr>
          <p:spPr bwMode="auto">
            <a:xfrm flipV="1">
              <a:off x="3713" y="2278"/>
              <a:ext cx="675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6" name="Line 193"/>
            <p:cNvSpPr>
              <a:spLocks noChangeShapeType="1"/>
            </p:cNvSpPr>
            <p:nvPr/>
          </p:nvSpPr>
          <p:spPr bwMode="auto">
            <a:xfrm>
              <a:off x="3728" y="3408"/>
              <a:ext cx="933" cy="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387" name="Group 194"/>
            <p:cNvGrpSpPr>
              <a:grpSpLocks/>
            </p:cNvGrpSpPr>
            <p:nvPr/>
          </p:nvGrpSpPr>
          <p:grpSpPr bwMode="auto">
            <a:xfrm>
              <a:off x="3242" y="2902"/>
              <a:ext cx="2196" cy="289"/>
              <a:chOff x="3221" y="2791"/>
              <a:chExt cx="2196" cy="289"/>
            </a:xfrm>
          </p:grpSpPr>
          <p:sp>
            <p:nvSpPr>
              <p:cNvPr id="143402" name="Text Box 195"/>
              <p:cNvSpPr txBox="1">
                <a:spLocks noChangeArrowheads="1"/>
              </p:cNvSpPr>
              <p:nvPr/>
            </p:nvSpPr>
            <p:spPr bwMode="auto">
              <a:xfrm>
                <a:off x="3221" y="2792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X</a:t>
                </a:r>
              </a:p>
            </p:txBody>
          </p:sp>
          <p:sp>
            <p:nvSpPr>
              <p:cNvPr id="143403" name="Text Box 196"/>
              <p:cNvSpPr txBox="1">
                <a:spLocks noChangeArrowheads="1"/>
              </p:cNvSpPr>
              <p:nvPr/>
            </p:nvSpPr>
            <p:spPr bwMode="auto">
              <a:xfrm>
                <a:off x="5198" y="2791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ISOCPEUR" pitchFamily="34" charset="0"/>
                  </a:rPr>
                  <a:t>O</a:t>
                </a:r>
              </a:p>
            </p:txBody>
          </p:sp>
          <p:sp>
            <p:nvSpPr>
              <p:cNvPr id="143404" name="Line 197"/>
              <p:cNvSpPr>
                <a:spLocks noChangeShapeType="1"/>
              </p:cNvSpPr>
              <p:nvPr/>
            </p:nvSpPr>
            <p:spPr bwMode="auto">
              <a:xfrm>
                <a:off x="3400" y="3052"/>
                <a:ext cx="1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388" name="Text Box 198"/>
            <p:cNvSpPr txBox="1">
              <a:spLocks noChangeArrowheads="1"/>
            </p:cNvSpPr>
            <p:nvPr/>
          </p:nvSpPr>
          <p:spPr bwMode="auto">
            <a:xfrm>
              <a:off x="3443" y="2706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389" name="Text Box 199"/>
            <p:cNvSpPr txBox="1">
              <a:spLocks noChangeArrowheads="1"/>
            </p:cNvSpPr>
            <p:nvPr/>
          </p:nvSpPr>
          <p:spPr bwMode="auto">
            <a:xfrm>
              <a:off x="4580" y="2360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>
                <a:latin typeface="ISOCPEUR" pitchFamily="34" charset="0"/>
              </a:endParaRPr>
            </a:p>
          </p:txBody>
        </p:sp>
        <p:sp>
          <p:nvSpPr>
            <p:cNvPr id="143390" name="Line 200"/>
            <p:cNvSpPr>
              <a:spLocks noChangeShapeType="1"/>
            </p:cNvSpPr>
            <p:nvPr/>
          </p:nvSpPr>
          <p:spPr bwMode="auto">
            <a:xfrm>
              <a:off x="3709" y="2918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91" name="Line 201"/>
            <p:cNvSpPr>
              <a:spLocks noChangeShapeType="1"/>
            </p:cNvSpPr>
            <p:nvPr/>
          </p:nvSpPr>
          <p:spPr bwMode="auto">
            <a:xfrm>
              <a:off x="4394" y="2293"/>
              <a:ext cx="0" cy="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92" name="Line 202"/>
            <p:cNvSpPr>
              <a:spLocks noChangeShapeType="1"/>
            </p:cNvSpPr>
            <p:nvPr/>
          </p:nvSpPr>
          <p:spPr bwMode="auto">
            <a:xfrm>
              <a:off x="4644" y="2521"/>
              <a:ext cx="0" cy="1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93" name="Text Box 203"/>
            <p:cNvSpPr txBox="1">
              <a:spLocks noChangeArrowheads="1"/>
            </p:cNvSpPr>
            <p:nvPr/>
          </p:nvSpPr>
          <p:spPr bwMode="auto">
            <a:xfrm>
              <a:off x="4227" y="379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43394" name="Text Box 204"/>
            <p:cNvSpPr txBox="1">
              <a:spLocks noChangeArrowheads="1"/>
            </p:cNvSpPr>
            <p:nvPr/>
          </p:nvSpPr>
          <p:spPr bwMode="auto">
            <a:xfrm>
              <a:off x="3524" y="332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43395" name="Text Box 205"/>
            <p:cNvSpPr txBox="1">
              <a:spLocks noChangeArrowheads="1"/>
            </p:cNvSpPr>
            <p:nvPr/>
          </p:nvSpPr>
          <p:spPr bwMode="auto">
            <a:xfrm>
              <a:off x="4667" y="3578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43396" name="AutoShape 206"/>
            <p:cNvSpPr>
              <a:spLocks noChangeArrowheads="1"/>
            </p:cNvSpPr>
            <p:nvPr/>
          </p:nvSpPr>
          <p:spPr bwMode="auto">
            <a:xfrm>
              <a:off x="4624" y="2469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97" name="AutoShape 207"/>
            <p:cNvSpPr>
              <a:spLocks noChangeArrowheads="1"/>
            </p:cNvSpPr>
            <p:nvPr/>
          </p:nvSpPr>
          <p:spPr bwMode="auto">
            <a:xfrm>
              <a:off x="4629" y="3710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98" name="AutoShape 208"/>
            <p:cNvSpPr>
              <a:spLocks noChangeArrowheads="1"/>
            </p:cNvSpPr>
            <p:nvPr/>
          </p:nvSpPr>
          <p:spPr bwMode="auto">
            <a:xfrm>
              <a:off x="4368" y="225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99" name="AutoShape 209"/>
            <p:cNvSpPr>
              <a:spLocks noChangeArrowheads="1"/>
            </p:cNvSpPr>
            <p:nvPr/>
          </p:nvSpPr>
          <p:spPr bwMode="auto">
            <a:xfrm>
              <a:off x="3688" y="2864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0" name="AutoShape 210"/>
            <p:cNvSpPr>
              <a:spLocks noChangeArrowheads="1"/>
            </p:cNvSpPr>
            <p:nvPr/>
          </p:nvSpPr>
          <p:spPr bwMode="auto">
            <a:xfrm>
              <a:off x="4368" y="383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1" name="AutoShape 211"/>
            <p:cNvSpPr>
              <a:spLocks noChangeArrowheads="1"/>
            </p:cNvSpPr>
            <p:nvPr/>
          </p:nvSpPr>
          <p:spPr bwMode="auto">
            <a:xfrm>
              <a:off x="3685" y="3378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3" name="Text Box 36"/>
          <p:cNvSpPr txBox="1">
            <a:spLocks noChangeArrowheads="1"/>
          </p:cNvSpPr>
          <p:nvPr/>
        </p:nvSpPr>
        <p:spPr bwMode="auto">
          <a:xfrm>
            <a:off x="2852738" y="139700"/>
            <a:ext cx="6169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2.4  </a:t>
            </a:r>
            <a:r>
              <a:rPr lang="zh-CN" altLang="en-US" sz="4000" kern="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平面的投影</a:t>
            </a:r>
          </a:p>
        </p:txBody>
      </p:sp>
      <p:sp>
        <p:nvSpPr>
          <p:cNvPr id="214" name="Text Box 3"/>
          <p:cNvSpPr txBox="1">
            <a:spLocks noChangeArrowheads="1"/>
          </p:cNvSpPr>
          <p:nvPr/>
        </p:nvSpPr>
        <p:spPr bwMode="auto">
          <a:xfrm>
            <a:off x="276225" y="987485"/>
            <a:ext cx="438626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平面的表示方法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3200" b="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几何元素表示平面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42" grpId="0" animBg="1"/>
      <p:bldP spid="2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-203788" y="953006"/>
            <a:ext cx="6983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）平面在单一投影面上的投影特性</a:t>
            </a:r>
          </a:p>
        </p:txBody>
      </p:sp>
      <p:grpSp>
        <p:nvGrpSpPr>
          <p:cNvPr id="52" name="Group 3"/>
          <p:cNvGrpSpPr>
            <a:grpSpLocks/>
          </p:cNvGrpSpPr>
          <p:nvPr/>
        </p:nvGrpSpPr>
        <p:grpSpPr bwMode="auto">
          <a:xfrm>
            <a:off x="3429000" y="1731963"/>
            <a:ext cx="2514600" cy="2400300"/>
            <a:chOff x="2160" y="816"/>
            <a:chExt cx="1584" cy="1512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2160" y="1347"/>
              <a:ext cx="1584" cy="695"/>
            </a:xfrm>
            <a:prstGeom prst="parallelogram">
              <a:avLst>
                <a:gd name="adj" fmla="val 56978"/>
              </a:avLst>
            </a:pr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2686" y="1061"/>
              <a:ext cx="706" cy="164"/>
            </a:xfrm>
            <a:custGeom>
              <a:avLst/>
              <a:gdLst>
                <a:gd name="T0" fmla="*/ 770 w 770"/>
                <a:gd name="T1" fmla="*/ 192 h 192"/>
                <a:gd name="T2" fmla="*/ 0 w 770"/>
                <a:gd name="T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0" h="192">
                  <a:moveTo>
                    <a:pt x="770" y="19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 flipV="1">
              <a:off x="2688" y="816"/>
              <a:ext cx="528" cy="2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3216" y="816"/>
              <a:ext cx="176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2688" y="1061"/>
              <a:ext cx="0" cy="7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3392" y="1225"/>
              <a:ext cx="0" cy="3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2688" y="1542"/>
              <a:ext cx="710" cy="296"/>
            </a:xfrm>
            <a:custGeom>
              <a:avLst/>
              <a:gdLst>
                <a:gd name="T0" fmla="*/ 0 w 774"/>
                <a:gd name="T1" fmla="*/ 348 h 348"/>
                <a:gd name="T2" fmla="*/ 774 w 774"/>
                <a:gd name="T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348">
                  <a:moveTo>
                    <a:pt x="0" y="348"/>
                  </a:moveTo>
                  <a:lnTo>
                    <a:pt x="77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3216" y="816"/>
              <a:ext cx="0" cy="8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2512" y="2001"/>
              <a:ext cx="6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垂直</a:t>
              </a:r>
              <a:endParaRPr lang="zh-CN" altLang="en-US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2" name="Group 13"/>
          <p:cNvGrpSpPr>
            <a:grpSpLocks/>
          </p:cNvGrpSpPr>
          <p:nvPr/>
        </p:nvGrpSpPr>
        <p:grpSpPr bwMode="auto">
          <a:xfrm>
            <a:off x="6172200" y="1655763"/>
            <a:ext cx="2362200" cy="2481262"/>
            <a:chOff x="3888" y="768"/>
            <a:chExt cx="1488" cy="1563"/>
          </a:xfrm>
        </p:grpSpPr>
        <p:grpSp>
          <p:nvGrpSpPr>
            <p:cNvPr id="144408" name="Group 14"/>
            <p:cNvGrpSpPr>
              <a:grpSpLocks/>
            </p:cNvGrpSpPr>
            <p:nvPr/>
          </p:nvGrpSpPr>
          <p:grpSpPr bwMode="auto">
            <a:xfrm>
              <a:off x="3888" y="768"/>
              <a:ext cx="1488" cy="1247"/>
              <a:chOff x="3888" y="768"/>
              <a:chExt cx="1488" cy="1247"/>
            </a:xfrm>
          </p:grpSpPr>
          <p:sp>
            <p:nvSpPr>
              <p:cNvPr id="65" name="AutoShape 15"/>
              <p:cNvSpPr>
                <a:spLocks noChangeArrowheads="1"/>
              </p:cNvSpPr>
              <p:nvPr/>
            </p:nvSpPr>
            <p:spPr bwMode="auto">
              <a:xfrm>
                <a:off x="3888" y="1331"/>
                <a:ext cx="1488" cy="684"/>
              </a:xfrm>
              <a:prstGeom prst="parallelogram">
                <a:avLst>
                  <a:gd name="adj" fmla="val 54386"/>
                </a:avLst>
              </a:prstGeom>
              <a:solidFill>
                <a:srgbClr val="99FF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537" cy="4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67" name="Line 17"/>
              <p:cNvSpPr>
                <a:spLocks noChangeShapeType="1"/>
              </p:cNvSpPr>
              <p:nvPr/>
            </p:nvSpPr>
            <p:spPr bwMode="auto">
              <a:xfrm flipV="1">
                <a:off x="4673" y="768"/>
                <a:ext cx="496" cy="6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4132" y="768"/>
                <a:ext cx="1037" cy="153"/>
              </a:xfrm>
              <a:custGeom>
                <a:avLst/>
                <a:gdLst>
                  <a:gd name="T0" fmla="*/ 1205 w 1205"/>
                  <a:gd name="T1" fmla="*/ 0 h 183"/>
                  <a:gd name="T2" fmla="*/ 0 w 1205"/>
                  <a:gd name="T3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05" h="183">
                    <a:moveTo>
                      <a:pt x="1205" y="0"/>
                    </a:moveTo>
                    <a:lnTo>
                      <a:pt x="0" y="18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69" name="Line 19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0" cy="7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>
                <a:off x="4673" y="1412"/>
                <a:ext cx="0" cy="5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>
                <a:off x="5169" y="768"/>
                <a:ext cx="0" cy="8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V="1">
                <a:off x="4136" y="1613"/>
                <a:ext cx="1033" cy="8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73" name="Line 23"/>
              <p:cNvSpPr>
                <a:spLocks noChangeShapeType="1"/>
              </p:cNvSpPr>
              <p:nvPr/>
            </p:nvSpPr>
            <p:spPr bwMode="auto">
              <a:xfrm flipH="1">
                <a:off x="4673" y="1613"/>
                <a:ext cx="496" cy="32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74" name="Line 24"/>
              <p:cNvSpPr>
                <a:spLocks noChangeShapeType="1"/>
              </p:cNvSpPr>
              <p:nvPr/>
            </p:nvSpPr>
            <p:spPr bwMode="auto">
              <a:xfrm>
                <a:off x="4136" y="1693"/>
                <a:ext cx="537" cy="24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</p:grp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4188" y="2004"/>
              <a:ext cx="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倾斜</a:t>
              </a:r>
              <a:endParaRPr lang="zh-CN" altLang="en-US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304800" y="4279452"/>
            <a:ext cx="6843713" cy="2438403"/>
            <a:chOff x="192" y="2421"/>
            <a:chExt cx="4311" cy="1536"/>
          </a:xfrm>
          <a:solidFill>
            <a:srgbClr val="CCECFF"/>
          </a:solidFill>
        </p:grpSpPr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192" y="2421"/>
              <a:ext cx="4311" cy="1536"/>
            </a:xfrm>
            <a:prstGeom prst="rect">
              <a:avLst/>
            </a:prstGeom>
            <a:grpFill/>
            <a:ln w="28575">
              <a:pattFill prst="smCheck">
                <a:fgClr>
                  <a:srgbClr val="FF3300"/>
                </a:fgClr>
                <a:bgClr>
                  <a:srgbClr val="FFFF00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8000" rIns="18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1561" y="2441"/>
              <a:ext cx="1723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投 影 特 性</a:t>
              </a: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355" y="2766"/>
              <a:ext cx="404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FF3300"/>
                  </a:solidFill>
                  <a:latin typeface="黑体" pitchFamily="49" charset="-122"/>
                  <a:ea typeface="黑体" pitchFamily="49" charset="-122"/>
                </a:rPr>
                <a:t>★</a:t>
              </a:r>
              <a:r>
                <a:rPr lang="zh-CN" altLang="en-US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平面平行投影面</a:t>
              </a:r>
              <a:r>
                <a:rPr lang="en-US" altLang="zh-CN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——</a:t>
              </a:r>
              <a:r>
                <a:rPr lang="zh-CN" altLang="en-US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投影</a:t>
              </a:r>
              <a:r>
                <a:rPr lang="zh-CN" altLang="en-US" sz="2800" kern="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就把实形现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355" y="3150"/>
              <a:ext cx="404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FF3300"/>
                  </a:solidFill>
                  <a:latin typeface="黑体" pitchFamily="49" charset="-122"/>
                  <a:ea typeface="黑体" pitchFamily="49" charset="-122"/>
                </a:rPr>
                <a:t>★</a:t>
              </a:r>
              <a:r>
                <a:rPr lang="zh-CN" altLang="en-US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平面垂直投影面</a:t>
              </a:r>
              <a:r>
                <a:rPr lang="en-US" altLang="zh-CN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——</a:t>
              </a:r>
              <a:r>
                <a:rPr lang="zh-CN" altLang="en-US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投影</a:t>
              </a:r>
              <a:r>
                <a:rPr lang="zh-CN" altLang="en-US" sz="2800" kern="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积聚成直线</a:t>
              </a: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55" y="3534"/>
              <a:ext cx="404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FF3300"/>
                  </a:solidFill>
                  <a:latin typeface="黑体" pitchFamily="49" charset="-122"/>
                  <a:ea typeface="黑体" pitchFamily="49" charset="-122"/>
                </a:rPr>
                <a:t>★</a:t>
              </a:r>
              <a:r>
                <a:rPr lang="zh-CN" altLang="en-US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平面倾斜投影面</a:t>
              </a:r>
              <a:r>
                <a:rPr lang="en-US" altLang="zh-CN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——</a:t>
              </a:r>
              <a:r>
                <a:rPr lang="zh-CN" altLang="en-US" sz="2800" kern="0" dirty="0">
                  <a:solidFill>
                    <a:schemeClr val="accent5">
                      <a:lumMod val="10000"/>
                    </a:schemeClr>
                  </a:solidFill>
                  <a:latin typeface="黑体" pitchFamily="49" charset="-122"/>
                  <a:ea typeface="黑体" pitchFamily="49" charset="-122"/>
                </a:rPr>
                <a:t>投影</a:t>
              </a:r>
              <a:r>
                <a:rPr lang="zh-CN" altLang="en-US" sz="2800" kern="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类似原平面</a:t>
              </a:r>
              <a:endParaRPr lang="zh-CN" altLang="en-US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1" name="AutoShape 32"/>
          <p:cNvSpPr>
            <a:spLocks noChangeArrowheads="1"/>
          </p:cNvSpPr>
          <p:nvPr/>
        </p:nvSpPr>
        <p:spPr bwMode="auto">
          <a:xfrm>
            <a:off x="7418388" y="4279900"/>
            <a:ext cx="1420812" cy="533400"/>
          </a:xfrm>
          <a:prstGeom prst="wedgeRoundRectCallout">
            <a:avLst>
              <a:gd name="adj1" fmla="val -84079"/>
              <a:gd name="adj2" fmla="val 86606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rIns="18000" anchor="ctr"/>
          <a:lstStyle/>
          <a:p>
            <a:pPr>
              <a:defRPr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实形性</a:t>
            </a:r>
          </a:p>
        </p:txBody>
      </p:sp>
      <p:sp>
        <p:nvSpPr>
          <p:cNvPr id="82" name="AutoShape 33"/>
          <p:cNvSpPr>
            <a:spLocks noChangeArrowheads="1"/>
          </p:cNvSpPr>
          <p:nvPr/>
        </p:nvSpPr>
        <p:spPr bwMode="auto">
          <a:xfrm>
            <a:off x="7418388" y="5727700"/>
            <a:ext cx="1420812" cy="533400"/>
          </a:xfrm>
          <a:prstGeom prst="wedgeRoundRectCallout">
            <a:avLst>
              <a:gd name="adj1" fmla="val -81620"/>
              <a:gd name="adj2" fmla="val 56250"/>
              <a:gd name="adj3" fmla="val 16667"/>
            </a:avLst>
          </a:prstGeom>
          <a:solidFill>
            <a:srgbClr val="FFC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" rIns="18000" anchor="ctr"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类似性</a:t>
            </a:r>
          </a:p>
        </p:txBody>
      </p:sp>
      <p:sp>
        <p:nvSpPr>
          <p:cNvPr id="83" name="AutoShape 34"/>
          <p:cNvSpPr>
            <a:spLocks noChangeArrowheads="1"/>
          </p:cNvSpPr>
          <p:nvPr/>
        </p:nvSpPr>
        <p:spPr bwMode="auto">
          <a:xfrm>
            <a:off x="7418388" y="5000625"/>
            <a:ext cx="1420812" cy="533400"/>
          </a:xfrm>
          <a:prstGeom prst="wedgeRoundRectCallout">
            <a:avLst>
              <a:gd name="adj1" fmla="val -81287"/>
              <a:gd name="adj2" fmla="val 77380"/>
              <a:gd name="adj3" fmla="val 16667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积聚性</a:t>
            </a:r>
          </a:p>
        </p:txBody>
      </p:sp>
      <p:grpSp>
        <p:nvGrpSpPr>
          <p:cNvPr id="84" name="Group 36"/>
          <p:cNvGrpSpPr>
            <a:grpSpLocks/>
          </p:cNvGrpSpPr>
          <p:nvPr/>
        </p:nvGrpSpPr>
        <p:grpSpPr bwMode="auto">
          <a:xfrm>
            <a:off x="914400" y="1803400"/>
            <a:ext cx="2362200" cy="2322513"/>
            <a:chOff x="576" y="861"/>
            <a:chExt cx="1488" cy="1463"/>
          </a:xfrm>
        </p:grpSpPr>
        <p:sp>
          <p:nvSpPr>
            <p:cNvPr id="85" name="AutoShape 37"/>
            <p:cNvSpPr>
              <a:spLocks noChangeArrowheads="1"/>
            </p:cNvSpPr>
            <p:nvPr/>
          </p:nvSpPr>
          <p:spPr bwMode="auto">
            <a:xfrm>
              <a:off x="576" y="1365"/>
              <a:ext cx="1488" cy="642"/>
            </a:xfrm>
            <a:prstGeom prst="parallelogram">
              <a:avLst>
                <a:gd name="adj" fmla="val 57944"/>
              </a:avLst>
            </a:prstGeom>
            <a:solidFill>
              <a:schemeClr val="accent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grpSp>
          <p:nvGrpSpPr>
            <p:cNvPr id="144396" name="Group 38"/>
            <p:cNvGrpSpPr>
              <a:grpSpLocks/>
            </p:cNvGrpSpPr>
            <p:nvPr/>
          </p:nvGrpSpPr>
          <p:grpSpPr bwMode="auto">
            <a:xfrm>
              <a:off x="948" y="861"/>
              <a:ext cx="723" cy="428"/>
              <a:chOff x="1144" y="704"/>
              <a:chExt cx="840" cy="544"/>
            </a:xfrm>
          </p:grpSpPr>
          <p:sp>
            <p:nvSpPr>
              <p:cNvPr id="95" name="Freeform 39"/>
              <p:cNvSpPr>
                <a:spLocks/>
              </p:cNvSpPr>
              <p:nvPr/>
            </p:nvSpPr>
            <p:spPr bwMode="auto">
              <a:xfrm>
                <a:off x="1144" y="704"/>
                <a:ext cx="536" cy="311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>
                <a:off x="1680" y="721"/>
                <a:ext cx="304" cy="5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97" name="Freeform 41"/>
              <p:cNvSpPr>
                <a:spLocks/>
              </p:cNvSpPr>
              <p:nvPr/>
            </p:nvSpPr>
            <p:spPr bwMode="auto">
              <a:xfrm>
                <a:off x="1144" y="1015"/>
                <a:ext cx="833" cy="225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144397" name="Group 42"/>
            <p:cNvGrpSpPr>
              <a:grpSpLocks/>
            </p:cNvGrpSpPr>
            <p:nvPr/>
          </p:nvGrpSpPr>
          <p:grpSpPr bwMode="auto">
            <a:xfrm>
              <a:off x="941" y="1466"/>
              <a:ext cx="723" cy="428"/>
              <a:chOff x="1144" y="704"/>
              <a:chExt cx="840" cy="544"/>
            </a:xfrm>
          </p:grpSpPr>
          <p:sp>
            <p:nvSpPr>
              <p:cNvPr id="92" name="Freeform 43"/>
              <p:cNvSpPr>
                <a:spLocks/>
              </p:cNvSpPr>
              <p:nvPr/>
            </p:nvSpPr>
            <p:spPr bwMode="auto">
              <a:xfrm>
                <a:off x="1144" y="704"/>
                <a:ext cx="536" cy="311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93" name="Line 44"/>
              <p:cNvSpPr>
                <a:spLocks noChangeShapeType="1"/>
              </p:cNvSpPr>
              <p:nvPr/>
            </p:nvSpPr>
            <p:spPr bwMode="auto">
              <a:xfrm>
                <a:off x="1680" y="721"/>
                <a:ext cx="304" cy="527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94" name="Freeform 45"/>
              <p:cNvSpPr>
                <a:spLocks/>
              </p:cNvSpPr>
              <p:nvPr/>
            </p:nvSpPr>
            <p:spPr bwMode="auto">
              <a:xfrm>
                <a:off x="1144" y="1015"/>
                <a:ext cx="833" cy="225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</p:grpSp>
        <p:sp>
          <p:nvSpPr>
            <p:cNvPr id="88" name="Line 46"/>
            <p:cNvSpPr>
              <a:spLocks noChangeShapeType="1"/>
            </p:cNvSpPr>
            <p:nvPr/>
          </p:nvSpPr>
          <p:spPr bwMode="auto">
            <a:xfrm>
              <a:off x="948" y="1100"/>
              <a:ext cx="0" cy="6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>
              <a:off x="1394" y="874"/>
              <a:ext cx="0" cy="6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848" y="1997"/>
              <a:ext cx="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平行</a:t>
              </a:r>
              <a:endParaRPr lang="zh-CN" altLang="en-US" kern="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1" name="Line 49"/>
            <p:cNvSpPr>
              <a:spLocks noChangeShapeType="1"/>
            </p:cNvSpPr>
            <p:nvPr/>
          </p:nvSpPr>
          <p:spPr bwMode="auto">
            <a:xfrm>
              <a:off x="1664" y="1284"/>
              <a:ext cx="0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2852738" y="139700"/>
            <a:ext cx="6169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2.4  </a:t>
            </a:r>
            <a:r>
              <a:rPr lang="zh-CN" altLang="en-US" sz="4000" kern="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平面的投影特性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 autoUpdateAnimBg="0"/>
      <p:bldP spid="82" grpId="0" animBg="1" autoUpdateAnimBg="0"/>
      <p:bldP spid="8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EC679-378E-44A8-9444-E1A024961E1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-14288"/>
            <a:ext cx="9144000" cy="6789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30175" y="63500"/>
            <a:ext cx="862488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）平面在三投影面体系中的投影特性</a:t>
            </a:r>
          </a:p>
          <a:p>
            <a:pPr algn="l">
              <a:defRPr/>
            </a:pPr>
            <a:endParaRPr lang="zh-CN" altLang="en-US" sz="1000" dirty="0">
              <a:latin typeface="黑体" pitchFamily="2" charset="-122"/>
              <a:ea typeface="黑体" pitchFamily="2" charset="-122"/>
            </a:endParaRPr>
          </a:p>
          <a:p>
            <a:pPr algn="l"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①投影面平行面的投影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algn="l">
              <a:defRPr/>
            </a:pPr>
            <a:endParaRPr lang="zh-CN" altLang="en-US" sz="700" dirty="0">
              <a:latin typeface="黑体" pitchFamily="2" charset="-122"/>
              <a:ea typeface="黑体" pitchFamily="2" charset="-122"/>
            </a:endParaRPr>
          </a:p>
          <a:p>
            <a:pPr algn="l"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　 平行于某一个投影面的平面</a:t>
            </a:r>
            <a:r>
              <a:rPr lang="en-US" altLang="zh-CN" sz="2800" dirty="0">
                <a:ea typeface="黑体" pitchFamily="2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投影面平行面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7975" y="5335588"/>
            <a:ext cx="8670925" cy="1373187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正平面的投影特性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平行于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：在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上投影反映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实形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垂直于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：在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上投影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积聚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，且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平行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OX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OZ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轴。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843463" y="2343150"/>
            <a:ext cx="4017962" cy="2959100"/>
            <a:chOff x="435" y="2110"/>
            <a:chExt cx="2531" cy="186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35" y="2806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 </a:t>
              </a: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32" y="2274"/>
              <a:ext cx="0" cy="1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676" y="2110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Z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81" y="3743"/>
              <a:ext cx="3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Y</a:t>
              </a:r>
              <a:r>
                <a:rPr lang="en-US" altLang="zh-CN" sz="2000" i="1" kern="0" baseline="-1000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H 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54" y="2842"/>
              <a:ext cx="3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Y</a:t>
              </a:r>
              <a:r>
                <a:rPr lang="en-US" altLang="zh-CN" sz="1800" i="1" kern="0" baseline="-25000">
                  <a:solidFill>
                    <a:srgbClr val="000000"/>
                  </a:solidFill>
                  <a:latin typeface="ISOCPEUR" pitchFamily="34" charset="0"/>
                </a:rPr>
                <a:t>W </a:t>
              </a:r>
              <a:endParaRPr lang="en-US" altLang="zh-CN" i="1" kern="0" baseline="-2500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15" y="3037"/>
              <a:ext cx="2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812" y="2845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</p:grp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76825" y="2433638"/>
            <a:ext cx="72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a’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68913" y="3449638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b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’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572250" y="2879725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c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334000" y="2830513"/>
            <a:ext cx="0" cy="199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886450" y="3597275"/>
            <a:ext cx="0" cy="1227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04025" y="3276600"/>
            <a:ext cx="0" cy="1547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026025" y="4722813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a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654675" y="47529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b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72250" y="4752975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c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334000" y="4824413"/>
            <a:ext cx="1470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804025" y="4824413"/>
            <a:ext cx="2571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5" name="Arc 23"/>
          <p:cNvSpPr>
            <a:spLocks/>
          </p:cNvSpPr>
          <p:nvPr/>
        </p:nvSpPr>
        <p:spPr bwMode="auto">
          <a:xfrm>
            <a:off x="7053263" y="3811588"/>
            <a:ext cx="1033462" cy="1014412"/>
          </a:xfrm>
          <a:custGeom>
            <a:avLst/>
            <a:gdLst>
              <a:gd name="T0" fmla="*/ 2147483647 w 21700"/>
              <a:gd name="T1" fmla="*/ 0 h 21701"/>
              <a:gd name="T2" fmla="*/ 0 w 21700"/>
              <a:gd name="T3" fmla="*/ 2147483647 h 21701"/>
              <a:gd name="T4" fmla="*/ 10800868 w 21700"/>
              <a:gd name="T5" fmla="*/ 10315824 h 21701"/>
              <a:gd name="T6" fmla="*/ 0 60000 65536"/>
              <a:gd name="T7" fmla="*/ 0 60000 65536"/>
              <a:gd name="T8" fmla="*/ 0 60000 65536"/>
              <a:gd name="T9" fmla="*/ 0 w 21700"/>
              <a:gd name="T10" fmla="*/ 0 h 21701"/>
              <a:gd name="T11" fmla="*/ 21700 w 21700"/>
              <a:gd name="T12" fmla="*/ 21701 h 21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0" h="21701" fill="none" extrusionOk="0">
                <a:moveTo>
                  <a:pt x="21699" y="0"/>
                </a:moveTo>
                <a:cubicBezTo>
                  <a:pt x="21699" y="33"/>
                  <a:pt x="21700" y="67"/>
                  <a:pt x="21700" y="101"/>
                </a:cubicBezTo>
                <a:cubicBezTo>
                  <a:pt x="21700" y="12030"/>
                  <a:pt x="12029" y="21701"/>
                  <a:pt x="100" y="21701"/>
                </a:cubicBezTo>
                <a:cubicBezTo>
                  <a:pt x="66" y="21701"/>
                  <a:pt x="33" y="21700"/>
                  <a:pt x="0" y="21700"/>
                </a:cubicBezTo>
              </a:path>
              <a:path w="21700" h="21701" stroke="0" extrusionOk="0">
                <a:moveTo>
                  <a:pt x="21699" y="0"/>
                </a:moveTo>
                <a:cubicBezTo>
                  <a:pt x="21699" y="33"/>
                  <a:pt x="21700" y="67"/>
                  <a:pt x="21700" y="101"/>
                </a:cubicBezTo>
                <a:cubicBezTo>
                  <a:pt x="21700" y="12030"/>
                  <a:pt x="12029" y="21701"/>
                  <a:pt x="100" y="21701"/>
                </a:cubicBezTo>
                <a:cubicBezTo>
                  <a:pt x="66" y="21701"/>
                  <a:pt x="33" y="21700"/>
                  <a:pt x="0" y="21700"/>
                </a:cubicBezTo>
                <a:lnTo>
                  <a:pt x="100" y="101"/>
                </a:lnTo>
                <a:close/>
              </a:path>
            </a:pathLst>
          </a:custGeom>
          <a:noFill/>
          <a:ln w="9525">
            <a:solidFill>
              <a:srgbClr val="0033CC"/>
            </a:solidFill>
            <a:round/>
            <a:headEnd type="non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334000" y="2830513"/>
            <a:ext cx="17272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061200" y="2830513"/>
            <a:ext cx="102552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886450" y="3597275"/>
            <a:ext cx="2195513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823075" y="3276600"/>
            <a:ext cx="1258888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8086725" y="2830513"/>
            <a:ext cx="0" cy="98425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8086725" y="2830513"/>
            <a:ext cx="0" cy="766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821613" y="2497138"/>
            <a:ext cx="84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a”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037513" y="3354388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33CC"/>
                </a:solidFill>
                <a:latin typeface="ISOCPEUR" pitchFamily="34" charset="0"/>
              </a:rPr>
              <a:t>b</a:t>
            </a:r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”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926388" y="2989263"/>
            <a:ext cx="75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33CC"/>
                </a:solidFill>
                <a:latin typeface="ISOCPEUR" pitchFamily="34" charset="0"/>
              </a:rPr>
              <a:t>c</a:t>
            </a:r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”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738813" y="1849438"/>
            <a:ext cx="1870075" cy="4572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ker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：正平面</a:t>
            </a:r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5334000" y="2830513"/>
            <a:ext cx="1470025" cy="766762"/>
          </a:xfrm>
          <a:custGeom>
            <a:avLst/>
            <a:gdLst>
              <a:gd name="T0" fmla="*/ 565790615 w 1452"/>
              <a:gd name="T1" fmla="*/ 699911332 h 840"/>
              <a:gd name="T2" fmla="*/ 0 w 1452"/>
              <a:gd name="T3" fmla="*/ 0 h 840"/>
              <a:gd name="T4" fmla="*/ 1488273766 w 1452"/>
              <a:gd name="T5" fmla="*/ 409948007 h 840"/>
              <a:gd name="T6" fmla="*/ 565790615 w 1452"/>
              <a:gd name="T7" fmla="*/ 699911332 h 840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840"/>
              <a:gd name="T14" fmla="*/ 1452 w 1452"/>
              <a:gd name="T15" fmla="*/ 840 h 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840">
                <a:moveTo>
                  <a:pt x="552" y="840"/>
                </a:moveTo>
                <a:lnTo>
                  <a:pt x="0" y="0"/>
                </a:lnTo>
                <a:lnTo>
                  <a:pt x="1452" y="492"/>
                </a:lnTo>
                <a:lnTo>
                  <a:pt x="552" y="84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811213" y="3140075"/>
            <a:ext cx="3262312" cy="2035175"/>
            <a:chOff x="541" y="1900"/>
            <a:chExt cx="2055" cy="1282"/>
          </a:xfrm>
        </p:grpSpPr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581" y="2776"/>
              <a:ext cx="1963" cy="344"/>
            </a:xfrm>
            <a:custGeom>
              <a:avLst/>
              <a:gdLst>
                <a:gd name="T0" fmla="*/ 405 w 3067"/>
                <a:gd name="T1" fmla="*/ 188 h 629"/>
                <a:gd name="T2" fmla="*/ 1256 w 3067"/>
                <a:gd name="T3" fmla="*/ 188 h 629"/>
                <a:gd name="T4" fmla="*/ 810 w 3067"/>
                <a:gd name="T5" fmla="*/ 0 h 629"/>
                <a:gd name="T6" fmla="*/ 0 w 3067"/>
                <a:gd name="T7" fmla="*/ 0 h 629"/>
                <a:gd name="T8" fmla="*/ 405 w 3067"/>
                <a:gd name="T9" fmla="*/ 188 h 6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7"/>
                <a:gd name="T16" fmla="*/ 0 h 629"/>
                <a:gd name="T17" fmla="*/ 3067 w 3067"/>
                <a:gd name="T18" fmla="*/ 629 h 6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7" h="629">
                  <a:moveTo>
                    <a:pt x="989" y="629"/>
                  </a:moveTo>
                  <a:lnTo>
                    <a:pt x="3067" y="629"/>
                  </a:lnTo>
                  <a:lnTo>
                    <a:pt x="1978" y="0"/>
                  </a:lnTo>
                  <a:lnTo>
                    <a:pt x="0" y="0"/>
                  </a:lnTo>
                  <a:lnTo>
                    <a:pt x="989" y="629"/>
                  </a:lnTo>
                  <a:close/>
                </a:path>
              </a:pathLst>
            </a:custGeom>
            <a:solidFill>
              <a:srgbClr val="CCFFFF"/>
            </a:solidFill>
            <a:ln w="28575">
              <a:solidFill>
                <a:srgbClr val="CCE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569" y="1928"/>
              <a:ext cx="1294" cy="840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76" y="1928"/>
              <a:ext cx="668" cy="1190"/>
            </a:xfrm>
            <a:custGeom>
              <a:avLst/>
              <a:gdLst>
                <a:gd name="T0" fmla="*/ 0 w 1111"/>
                <a:gd name="T1" fmla="*/ 0 h 2175"/>
                <a:gd name="T2" fmla="*/ 0 w 1111"/>
                <a:gd name="T3" fmla="*/ 459 h 2175"/>
                <a:gd name="T4" fmla="*/ 402 w 1111"/>
                <a:gd name="T5" fmla="*/ 651 h 2175"/>
                <a:gd name="T6" fmla="*/ 402 w 1111"/>
                <a:gd name="T7" fmla="*/ 176 h 2175"/>
                <a:gd name="T8" fmla="*/ 0 w 1111"/>
                <a:gd name="T9" fmla="*/ 0 h 2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1"/>
                <a:gd name="T16" fmla="*/ 0 h 2175"/>
                <a:gd name="T17" fmla="*/ 1111 w 1111"/>
                <a:gd name="T18" fmla="*/ 2175 h 2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1" h="2175">
                  <a:moveTo>
                    <a:pt x="0" y="0"/>
                  </a:moveTo>
                  <a:lnTo>
                    <a:pt x="0" y="1534"/>
                  </a:lnTo>
                  <a:lnTo>
                    <a:pt x="1111" y="2175"/>
                  </a:lnTo>
                  <a:lnTo>
                    <a:pt x="1111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68" y="2781"/>
              <a:ext cx="129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541" y="190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V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2336" y="221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W</a:t>
              </a: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1869" y="1914"/>
              <a:ext cx="0" cy="85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118" y="2951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H</a:t>
              </a: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816" y="2044"/>
              <a:ext cx="686" cy="345"/>
            </a:xfrm>
            <a:custGeom>
              <a:avLst/>
              <a:gdLst>
                <a:gd name="T0" fmla="*/ 123 w 1452"/>
                <a:gd name="T1" fmla="*/ 142 h 840"/>
                <a:gd name="T2" fmla="*/ 0 w 1452"/>
                <a:gd name="T3" fmla="*/ 0 h 840"/>
                <a:gd name="T4" fmla="*/ 324 w 1452"/>
                <a:gd name="T5" fmla="*/ 83 h 840"/>
                <a:gd name="T6" fmla="*/ 123 w 1452"/>
                <a:gd name="T7" fmla="*/ 142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840"/>
                <a:gd name="T14" fmla="*/ 1452 w 1452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840">
                  <a:moveTo>
                    <a:pt x="552" y="840"/>
                  </a:moveTo>
                  <a:lnTo>
                    <a:pt x="0" y="0"/>
                  </a:lnTo>
                  <a:lnTo>
                    <a:pt x="1452" y="492"/>
                  </a:lnTo>
                  <a:lnTo>
                    <a:pt x="552" y="840"/>
                  </a:lnTo>
                  <a:close/>
                </a:path>
              </a:pathLst>
            </a:custGeom>
            <a:solidFill>
              <a:srgbClr val="3366FF">
                <a:alpha val="50195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816" y="2040"/>
              <a:ext cx="0" cy="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392" y="2598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812" y="2448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816" y="2778"/>
              <a:ext cx="31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1122" y="2958"/>
              <a:ext cx="10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1128" y="2244"/>
              <a:ext cx="0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V="1">
              <a:off x="2226" y="2232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1392" y="2592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1812" y="243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134" y="2244"/>
              <a:ext cx="10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1074" y="2400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1068" y="2772"/>
              <a:ext cx="31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1506" y="2244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1500" y="2772"/>
              <a:ext cx="31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816" y="2052"/>
              <a:ext cx="31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128" y="2242"/>
              <a:ext cx="686" cy="345"/>
            </a:xfrm>
            <a:custGeom>
              <a:avLst/>
              <a:gdLst>
                <a:gd name="T0" fmla="*/ 123 w 1452"/>
                <a:gd name="T1" fmla="*/ 142 h 840"/>
                <a:gd name="T2" fmla="*/ 0 w 1452"/>
                <a:gd name="T3" fmla="*/ 0 h 840"/>
                <a:gd name="T4" fmla="*/ 324 w 1452"/>
                <a:gd name="T5" fmla="*/ 83 h 840"/>
                <a:gd name="T6" fmla="*/ 123 w 1452"/>
                <a:gd name="T7" fmla="*/ 142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840"/>
                <a:gd name="T14" fmla="*/ 1452 w 1452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840">
                  <a:moveTo>
                    <a:pt x="552" y="840"/>
                  </a:moveTo>
                  <a:lnTo>
                    <a:pt x="0" y="0"/>
                  </a:lnTo>
                  <a:lnTo>
                    <a:pt x="1452" y="492"/>
                  </a:lnTo>
                  <a:lnTo>
                    <a:pt x="552" y="840"/>
                  </a:lnTo>
                  <a:close/>
                </a:path>
              </a:pathLst>
            </a:custGeom>
            <a:solidFill>
              <a:srgbClr val="3366FF">
                <a:alpha val="50195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1494" y="2244"/>
              <a:ext cx="31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804" y="2046"/>
              <a:ext cx="10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866" y="2046"/>
              <a:ext cx="36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068" y="2388"/>
              <a:ext cx="8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1866" y="2388"/>
              <a:ext cx="36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1866" y="2238"/>
              <a:ext cx="366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1128" y="2958"/>
              <a:ext cx="6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2226" y="2238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866" y="2778"/>
              <a:ext cx="696" cy="354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03225" y="1778000"/>
            <a:ext cx="3690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 平面平行于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>
                <a:ea typeface="黑体" pitchFamily="49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正平面</a:t>
            </a:r>
          </a:p>
          <a:p>
            <a:pPr>
              <a:buFontTx/>
              <a:buChar char="•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 平面平行于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>
                <a:ea typeface="黑体" pitchFamily="49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水平面</a:t>
            </a:r>
          </a:p>
          <a:p>
            <a:pPr>
              <a:buFontTx/>
              <a:buChar char="•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 平面平行于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>
                <a:ea typeface="黑体" pitchFamily="49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侧平面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4" grpId="0" autoUpdateAnimBg="0"/>
      <p:bldP spid="15" grpId="0" autoUpdateAnimBg="0"/>
      <p:bldP spid="16" grpId="0" autoUpdateAnimBg="0"/>
      <p:bldP spid="20" grpId="0" autoUpdateAnimBg="0"/>
      <p:bldP spid="21" grpId="0" autoUpdateAnimBg="0"/>
      <p:bldP spid="22" grpId="0" autoUpdateAnimBg="0"/>
      <p:bldP spid="32" grpId="0" autoUpdateAnimBg="0"/>
      <p:bldP spid="33" grpId="0" autoUpdateAnimBg="0"/>
      <p:bldP spid="34" grpId="0" autoUpdateAnimBg="0"/>
      <p:bldP spid="35" grpId="0" animBg="1" autoUpdateAnimBg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63D553-FAC2-4F84-B85D-6E399F9BCAD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-26988"/>
            <a:ext cx="9144000" cy="6789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46436" name="Rectangle 2"/>
          <p:cNvSpPr>
            <a:spLocks noChangeArrowheads="1"/>
          </p:cNvSpPr>
          <p:nvPr/>
        </p:nvSpPr>
        <p:spPr bwMode="auto">
          <a:xfrm>
            <a:off x="155575" y="120650"/>
            <a:ext cx="8953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②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投影面垂直面的投影</a:t>
            </a:r>
          </a:p>
          <a:p>
            <a:pPr algn="l"/>
            <a:r>
              <a:rPr lang="zh-CN" altLang="en-US" sz="2800">
                <a:latin typeface="黑体" pitchFamily="49" charset="-122"/>
                <a:ea typeface="黑体" pitchFamily="49" charset="-122"/>
              </a:rPr>
              <a:t>　  垂直于某一个投影面、与另两个投影面倾斜的平面</a:t>
            </a:r>
          </a:p>
          <a:p>
            <a:pPr algn="l"/>
            <a:r>
              <a:rPr lang="en-US" altLang="zh-CN" sz="2800">
                <a:ea typeface="黑体" pitchFamily="49" charset="-122"/>
              </a:rPr>
              <a:t>               ——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投影面垂直面</a:t>
            </a:r>
          </a:p>
        </p:txBody>
      </p:sp>
      <p:grpSp>
        <p:nvGrpSpPr>
          <p:cNvPr id="172" name="Group 3"/>
          <p:cNvGrpSpPr>
            <a:grpSpLocks/>
          </p:cNvGrpSpPr>
          <p:nvPr/>
        </p:nvGrpSpPr>
        <p:grpSpPr bwMode="auto">
          <a:xfrm>
            <a:off x="4843463" y="2293938"/>
            <a:ext cx="3987800" cy="2959100"/>
            <a:chOff x="435" y="2110"/>
            <a:chExt cx="2512" cy="1864"/>
          </a:xfrm>
        </p:grpSpPr>
        <p:sp>
          <p:nvSpPr>
            <p:cNvPr id="173" name="Text Box 4"/>
            <p:cNvSpPr txBox="1">
              <a:spLocks noChangeArrowheads="1"/>
            </p:cNvSpPr>
            <p:nvPr/>
          </p:nvSpPr>
          <p:spPr bwMode="auto">
            <a:xfrm>
              <a:off x="435" y="2806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 </a:t>
              </a: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74" name="Line 5"/>
            <p:cNvSpPr>
              <a:spLocks noChangeShapeType="1"/>
            </p:cNvSpPr>
            <p:nvPr/>
          </p:nvSpPr>
          <p:spPr bwMode="auto">
            <a:xfrm>
              <a:off x="1832" y="2274"/>
              <a:ext cx="0" cy="1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75" name="Text Box 6"/>
            <p:cNvSpPr txBox="1">
              <a:spLocks noChangeArrowheads="1"/>
            </p:cNvSpPr>
            <p:nvPr/>
          </p:nvSpPr>
          <p:spPr bwMode="auto">
            <a:xfrm>
              <a:off x="1676" y="2110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Z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76" name="Text Box 7"/>
            <p:cNvSpPr txBox="1">
              <a:spLocks noChangeArrowheads="1"/>
            </p:cNvSpPr>
            <p:nvPr/>
          </p:nvSpPr>
          <p:spPr bwMode="auto">
            <a:xfrm>
              <a:off x="1781" y="3743"/>
              <a:ext cx="3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Y</a:t>
              </a:r>
              <a:r>
                <a:rPr lang="en-US" altLang="zh-CN" sz="2000" i="1" kern="0" baseline="-1000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H </a:t>
              </a:r>
            </a:p>
          </p:txBody>
        </p:sp>
        <p:sp>
          <p:nvSpPr>
            <p:cNvPr id="177" name="Text Box 8"/>
            <p:cNvSpPr txBox="1">
              <a:spLocks noChangeArrowheads="1"/>
            </p:cNvSpPr>
            <p:nvPr/>
          </p:nvSpPr>
          <p:spPr bwMode="auto">
            <a:xfrm>
              <a:off x="2673" y="2842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Y</a:t>
              </a:r>
              <a:r>
                <a:rPr lang="en-US" altLang="zh-CN" sz="1800" i="1" kern="0" baseline="-25000">
                  <a:solidFill>
                    <a:srgbClr val="000000"/>
                  </a:solidFill>
                  <a:latin typeface="ISOCPEUR" pitchFamily="34" charset="0"/>
                </a:rPr>
                <a:t>W</a:t>
              </a:r>
              <a:endParaRPr lang="en-US" altLang="zh-CN" i="1" kern="0" baseline="-2500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78" name="Line 9"/>
            <p:cNvSpPr>
              <a:spLocks noChangeShapeType="1"/>
            </p:cNvSpPr>
            <p:nvPr/>
          </p:nvSpPr>
          <p:spPr bwMode="auto">
            <a:xfrm>
              <a:off x="615" y="3037"/>
              <a:ext cx="2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79" name="Text Box 10"/>
            <p:cNvSpPr txBox="1">
              <a:spLocks noChangeArrowheads="1"/>
            </p:cNvSpPr>
            <p:nvPr/>
          </p:nvSpPr>
          <p:spPr bwMode="auto">
            <a:xfrm>
              <a:off x="1812" y="2845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</p:grpSp>
      <p:sp>
        <p:nvSpPr>
          <p:cNvPr id="180" name="Freeform 11"/>
          <p:cNvSpPr>
            <a:spLocks/>
          </p:cNvSpPr>
          <p:nvPr/>
        </p:nvSpPr>
        <p:spPr bwMode="auto">
          <a:xfrm>
            <a:off x="5334000" y="2781300"/>
            <a:ext cx="1470025" cy="766763"/>
          </a:xfrm>
          <a:custGeom>
            <a:avLst/>
            <a:gdLst>
              <a:gd name="T0" fmla="*/ 565790615 w 1452"/>
              <a:gd name="T1" fmla="*/ 699911332 h 840"/>
              <a:gd name="T2" fmla="*/ 0 w 1452"/>
              <a:gd name="T3" fmla="*/ 0 h 840"/>
              <a:gd name="T4" fmla="*/ 1488273766 w 1452"/>
              <a:gd name="T5" fmla="*/ 409948007 h 840"/>
              <a:gd name="T6" fmla="*/ 565790615 w 1452"/>
              <a:gd name="T7" fmla="*/ 699911332 h 840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840"/>
              <a:gd name="T14" fmla="*/ 1452 w 1452"/>
              <a:gd name="T15" fmla="*/ 840 h 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840">
                <a:moveTo>
                  <a:pt x="552" y="840"/>
                </a:moveTo>
                <a:lnTo>
                  <a:pt x="0" y="0"/>
                </a:lnTo>
                <a:lnTo>
                  <a:pt x="1452" y="492"/>
                </a:lnTo>
                <a:lnTo>
                  <a:pt x="552" y="84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1" name="Text Box 12"/>
          <p:cNvSpPr txBox="1">
            <a:spLocks noChangeArrowheads="1"/>
          </p:cNvSpPr>
          <p:nvPr/>
        </p:nvSpPr>
        <p:spPr bwMode="auto">
          <a:xfrm>
            <a:off x="5076825" y="2384425"/>
            <a:ext cx="72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a’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82" name="Text Box 13"/>
          <p:cNvSpPr txBox="1">
            <a:spLocks noChangeArrowheads="1"/>
          </p:cNvSpPr>
          <p:nvPr/>
        </p:nvSpPr>
        <p:spPr bwMode="auto">
          <a:xfrm>
            <a:off x="5268913" y="3400425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b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’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83" name="Text Box 14"/>
          <p:cNvSpPr txBox="1">
            <a:spLocks noChangeArrowheads="1"/>
          </p:cNvSpPr>
          <p:nvPr/>
        </p:nvSpPr>
        <p:spPr bwMode="auto">
          <a:xfrm>
            <a:off x="6572250" y="2830513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c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84" name="Line 15"/>
          <p:cNvSpPr>
            <a:spLocks noChangeShapeType="1"/>
          </p:cNvSpPr>
          <p:nvPr/>
        </p:nvSpPr>
        <p:spPr bwMode="auto">
          <a:xfrm>
            <a:off x="5334000" y="2781300"/>
            <a:ext cx="0" cy="199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5" name="Line 16"/>
          <p:cNvSpPr>
            <a:spLocks noChangeShapeType="1"/>
          </p:cNvSpPr>
          <p:nvPr/>
        </p:nvSpPr>
        <p:spPr bwMode="auto">
          <a:xfrm>
            <a:off x="5886450" y="3548063"/>
            <a:ext cx="0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6" name="Line 17"/>
          <p:cNvSpPr>
            <a:spLocks noChangeShapeType="1"/>
          </p:cNvSpPr>
          <p:nvPr/>
        </p:nvSpPr>
        <p:spPr bwMode="auto">
          <a:xfrm>
            <a:off x="6804025" y="3227388"/>
            <a:ext cx="0" cy="795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5026025" y="4673600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a</a:t>
            </a:r>
          </a:p>
        </p:txBody>
      </p:sp>
      <p:sp>
        <p:nvSpPr>
          <p:cNvPr id="188" name="Text Box 19"/>
          <p:cNvSpPr txBox="1">
            <a:spLocks noChangeArrowheads="1"/>
          </p:cNvSpPr>
          <p:nvPr/>
        </p:nvSpPr>
        <p:spPr bwMode="auto">
          <a:xfrm>
            <a:off x="5483225" y="419893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b</a:t>
            </a:r>
          </a:p>
        </p:txBody>
      </p:sp>
      <p:sp>
        <p:nvSpPr>
          <p:cNvPr id="189" name="Text Box 20"/>
          <p:cNvSpPr txBox="1">
            <a:spLocks noChangeArrowheads="1"/>
          </p:cNvSpPr>
          <p:nvPr/>
        </p:nvSpPr>
        <p:spPr bwMode="auto">
          <a:xfrm>
            <a:off x="6286500" y="3789363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c</a:t>
            </a:r>
          </a:p>
        </p:txBody>
      </p:sp>
      <p:sp>
        <p:nvSpPr>
          <p:cNvPr id="190" name="Line 21"/>
          <p:cNvSpPr>
            <a:spLocks noChangeShapeType="1"/>
          </p:cNvSpPr>
          <p:nvPr/>
        </p:nvSpPr>
        <p:spPr bwMode="auto">
          <a:xfrm flipV="1">
            <a:off x="5334000" y="4032250"/>
            <a:ext cx="1470025" cy="742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1" name="Line 22"/>
          <p:cNvSpPr>
            <a:spLocks noChangeShapeType="1"/>
          </p:cNvSpPr>
          <p:nvPr/>
        </p:nvSpPr>
        <p:spPr bwMode="auto">
          <a:xfrm>
            <a:off x="5327650" y="4779963"/>
            <a:ext cx="17335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2" name="Arc 23"/>
          <p:cNvSpPr>
            <a:spLocks/>
          </p:cNvSpPr>
          <p:nvPr/>
        </p:nvSpPr>
        <p:spPr bwMode="auto">
          <a:xfrm>
            <a:off x="7053263" y="3762375"/>
            <a:ext cx="1033462" cy="1014413"/>
          </a:xfrm>
          <a:custGeom>
            <a:avLst/>
            <a:gdLst>
              <a:gd name="T0" fmla="*/ 2147483647 w 21700"/>
              <a:gd name="T1" fmla="*/ 0 h 21701"/>
              <a:gd name="T2" fmla="*/ 0 w 21700"/>
              <a:gd name="T3" fmla="*/ 2147483647 h 21701"/>
              <a:gd name="T4" fmla="*/ 10800868 w 21700"/>
              <a:gd name="T5" fmla="*/ 10315824 h 21701"/>
              <a:gd name="T6" fmla="*/ 0 60000 65536"/>
              <a:gd name="T7" fmla="*/ 0 60000 65536"/>
              <a:gd name="T8" fmla="*/ 0 60000 65536"/>
              <a:gd name="T9" fmla="*/ 0 w 21700"/>
              <a:gd name="T10" fmla="*/ 0 h 21701"/>
              <a:gd name="T11" fmla="*/ 21700 w 21700"/>
              <a:gd name="T12" fmla="*/ 21701 h 21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0" h="21701" fill="none" extrusionOk="0">
                <a:moveTo>
                  <a:pt x="21699" y="0"/>
                </a:moveTo>
                <a:cubicBezTo>
                  <a:pt x="21699" y="33"/>
                  <a:pt x="21700" y="67"/>
                  <a:pt x="21700" y="101"/>
                </a:cubicBezTo>
                <a:cubicBezTo>
                  <a:pt x="21700" y="12030"/>
                  <a:pt x="12029" y="21701"/>
                  <a:pt x="100" y="21701"/>
                </a:cubicBezTo>
                <a:cubicBezTo>
                  <a:pt x="66" y="21701"/>
                  <a:pt x="33" y="21700"/>
                  <a:pt x="0" y="21700"/>
                </a:cubicBezTo>
              </a:path>
              <a:path w="21700" h="21701" stroke="0" extrusionOk="0">
                <a:moveTo>
                  <a:pt x="21699" y="0"/>
                </a:moveTo>
                <a:cubicBezTo>
                  <a:pt x="21699" y="33"/>
                  <a:pt x="21700" y="67"/>
                  <a:pt x="21700" y="101"/>
                </a:cubicBezTo>
                <a:cubicBezTo>
                  <a:pt x="21700" y="12030"/>
                  <a:pt x="12029" y="21701"/>
                  <a:pt x="100" y="21701"/>
                </a:cubicBezTo>
                <a:cubicBezTo>
                  <a:pt x="66" y="21701"/>
                  <a:pt x="33" y="21700"/>
                  <a:pt x="0" y="21700"/>
                </a:cubicBezTo>
                <a:lnTo>
                  <a:pt x="100" y="101"/>
                </a:lnTo>
                <a:close/>
              </a:path>
            </a:pathLst>
          </a:custGeom>
          <a:noFill/>
          <a:ln w="9525">
            <a:solidFill>
              <a:srgbClr val="0033CC"/>
            </a:solidFill>
            <a:round/>
            <a:headEnd type="non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3" name="Line 24"/>
          <p:cNvSpPr>
            <a:spLocks noChangeShapeType="1"/>
          </p:cNvSpPr>
          <p:nvPr/>
        </p:nvSpPr>
        <p:spPr bwMode="auto">
          <a:xfrm>
            <a:off x="5334000" y="2767013"/>
            <a:ext cx="17272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4" name="Line 25"/>
          <p:cNvSpPr>
            <a:spLocks noChangeShapeType="1"/>
          </p:cNvSpPr>
          <p:nvPr/>
        </p:nvSpPr>
        <p:spPr bwMode="auto">
          <a:xfrm>
            <a:off x="7061200" y="2767013"/>
            <a:ext cx="102552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5" name="Line 26"/>
          <p:cNvSpPr>
            <a:spLocks noChangeShapeType="1"/>
          </p:cNvSpPr>
          <p:nvPr/>
        </p:nvSpPr>
        <p:spPr bwMode="auto">
          <a:xfrm>
            <a:off x="5886450" y="3548063"/>
            <a:ext cx="11747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6" name="Line 27"/>
          <p:cNvSpPr>
            <a:spLocks noChangeShapeType="1"/>
          </p:cNvSpPr>
          <p:nvPr/>
        </p:nvSpPr>
        <p:spPr bwMode="auto">
          <a:xfrm>
            <a:off x="7061200" y="3548063"/>
            <a:ext cx="731838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7" name="Line 28"/>
          <p:cNvSpPr>
            <a:spLocks noChangeShapeType="1"/>
          </p:cNvSpPr>
          <p:nvPr/>
        </p:nvSpPr>
        <p:spPr bwMode="auto">
          <a:xfrm>
            <a:off x="6804025" y="3227388"/>
            <a:ext cx="2571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8" name="Line 29"/>
          <p:cNvSpPr>
            <a:spLocks noChangeShapeType="1"/>
          </p:cNvSpPr>
          <p:nvPr/>
        </p:nvSpPr>
        <p:spPr bwMode="auto">
          <a:xfrm>
            <a:off x="7061200" y="3227388"/>
            <a:ext cx="261938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99" name="Line 30"/>
          <p:cNvSpPr>
            <a:spLocks noChangeShapeType="1"/>
          </p:cNvSpPr>
          <p:nvPr/>
        </p:nvSpPr>
        <p:spPr bwMode="auto">
          <a:xfrm flipV="1">
            <a:off x="8086725" y="2781300"/>
            <a:ext cx="0" cy="98425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0" name="Text Box 31"/>
          <p:cNvSpPr txBox="1">
            <a:spLocks noChangeArrowheads="1"/>
          </p:cNvSpPr>
          <p:nvPr/>
        </p:nvSpPr>
        <p:spPr bwMode="auto">
          <a:xfrm>
            <a:off x="7821613" y="2447925"/>
            <a:ext cx="84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a”</a:t>
            </a:r>
          </a:p>
        </p:txBody>
      </p:sp>
      <p:sp>
        <p:nvSpPr>
          <p:cNvPr id="201" name="Text Box 32"/>
          <p:cNvSpPr txBox="1">
            <a:spLocks noChangeArrowheads="1"/>
          </p:cNvSpPr>
          <p:nvPr/>
        </p:nvSpPr>
        <p:spPr bwMode="auto">
          <a:xfrm>
            <a:off x="7640638" y="3392488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33CC"/>
                </a:solidFill>
                <a:latin typeface="ISOCPEUR" pitchFamily="34" charset="0"/>
              </a:rPr>
              <a:t>b</a:t>
            </a:r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”</a:t>
            </a:r>
          </a:p>
        </p:txBody>
      </p:sp>
      <p:sp>
        <p:nvSpPr>
          <p:cNvPr id="202" name="Text Box 33"/>
          <p:cNvSpPr txBox="1">
            <a:spLocks noChangeArrowheads="1"/>
          </p:cNvSpPr>
          <p:nvPr/>
        </p:nvSpPr>
        <p:spPr bwMode="auto">
          <a:xfrm>
            <a:off x="6935788" y="2870200"/>
            <a:ext cx="75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33CC"/>
                </a:solidFill>
                <a:latin typeface="ISOCPEUR" pitchFamily="34" charset="0"/>
              </a:rPr>
              <a:t>c</a:t>
            </a:r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”</a:t>
            </a:r>
          </a:p>
        </p:txBody>
      </p:sp>
      <p:sp>
        <p:nvSpPr>
          <p:cNvPr id="203" name="Line 34"/>
          <p:cNvSpPr>
            <a:spLocks noChangeShapeType="1"/>
          </p:cNvSpPr>
          <p:nvPr/>
        </p:nvSpPr>
        <p:spPr bwMode="auto">
          <a:xfrm>
            <a:off x="5886450" y="4494213"/>
            <a:ext cx="117157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4" name="Arc 35"/>
          <p:cNvSpPr>
            <a:spLocks/>
          </p:cNvSpPr>
          <p:nvPr/>
        </p:nvSpPr>
        <p:spPr bwMode="auto">
          <a:xfrm>
            <a:off x="7061200" y="3749675"/>
            <a:ext cx="731838" cy="746125"/>
          </a:xfrm>
          <a:custGeom>
            <a:avLst/>
            <a:gdLst>
              <a:gd name="T0" fmla="*/ 781801985 w 22373"/>
              <a:gd name="T1" fmla="*/ 0 h 22847"/>
              <a:gd name="T2" fmla="*/ 0 w 22373"/>
              <a:gd name="T3" fmla="*/ 795261927 h 22847"/>
              <a:gd name="T4" fmla="*/ 27054813 w 22373"/>
              <a:gd name="T5" fmla="*/ 43432530 h 22847"/>
              <a:gd name="T6" fmla="*/ 0 60000 65536"/>
              <a:gd name="T7" fmla="*/ 0 60000 65536"/>
              <a:gd name="T8" fmla="*/ 0 60000 65536"/>
              <a:gd name="T9" fmla="*/ 0 w 22373"/>
              <a:gd name="T10" fmla="*/ 0 h 22847"/>
              <a:gd name="T11" fmla="*/ 22373 w 22373"/>
              <a:gd name="T12" fmla="*/ 22847 h 228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73" h="22847" fill="none" extrusionOk="0">
                <a:moveTo>
                  <a:pt x="22336" y="0"/>
                </a:moveTo>
                <a:cubicBezTo>
                  <a:pt x="22360" y="415"/>
                  <a:pt x="22373" y="831"/>
                  <a:pt x="22373" y="1247"/>
                </a:cubicBezTo>
                <a:cubicBezTo>
                  <a:pt x="22373" y="13176"/>
                  <a:pt x="12702" y="22847"/>
                  <a:pt x="773" y="22847"/>
                </a:cubicBezTo>
                <a:cubicBezTo>
                  <a:pt x="515" y="22847"/>
                  <a:pt x="257" y="22842"/>
                  <a:pt x="-1" y="22833"/>
                </a:cubicBezTo>
              </a:path>
              <a:path w="22373" h="22847" stroke="0" extrusionOk="0">
                <a:moveTo>
                  <a:pt x="22336" y="0"/>
                </a:moveTo>
                <a:cubicBezTo>
                  <a:pt x="22360" y="415"/>
                  <a:pt x="22373" y="831"/>
                  <a:pt x="22373" y="1247"/>
                </a:cubicBezTo>
                <a:cubicBezTo>
                  <a:pt x="22373" y="13176"/>
                  <a:pt x="12702" y="22847"/>
                  <a:pt x="773" y="22847"/>
                </a:cubicBezTo>
                <a:cubicBezTo>
                  <a:pt x="515" y="22847"/>
                  <a:pt x="257" y="22842"/>
                  <a:pt x="-1" y="22833"/>
                </a:cubicBezTo>
                <a:lnTo>
                  <a:pt x="773" y="1247"/>
                </a:lnTo>
                <a:close/>
              </a:path>
            </a:pathLst>
          </a:custGeom>
          <a:noFill/>
          <a:ln w="9525">
            <a:solidFill>
              <a:srgbClr val="0033CC"/>
            </a:solidFill>
            <a:round/>
            <a:headEnd type="non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5" name="Line 36"/>
          <p:cNvSpPr>
            <a:spLocks noChangeShapeType="1"/>
          </p:cNvSpPr>
          <p:nvPr/>
        </p:nvSpPr>
        <p:spPr bwMode="auto">
          <a:xfrm flipV="1">
            <a:off x="7793038" y="3548063"/>
            <a:ext cx="0" cy="21431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6" name="Line 37"/>
          <p:cNvSpPr>
            <a:spLocks noChangeShapeType="1"/>
          </p:cNvSpPr>
          <p:nvPr/>
        </p:nvSpPr>
        <p:spPr bwMode="auto">
          <a:xfrm>
            <a:off x="6804025" y="4032250"/>
            <a:ext cx="2540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7" name="Arc 38"/>
          <p:cNvSpPr>
            <a:spLocks/>
          </p:cNvSpPr>
          <p:nvPr/>
        </p:nvSpPr>
        <p:spPr bwMode="auto">
          <a:xfrm>
            <a:off x="7061200" y="3762375"/>
            <a:ext cx="261938" cy="269875"/>
          </a:xfrm>
          <a:custGeom>
            <a:avLst/>
            <a:gdLst>
              <a:gd name="T0" fmla="*/ 35925115 w 22345"/>
              <a:gd name="T1" fmla="*/ 0 h 22969"/>
              <a:gd name="T2" fmla="*/ 0 w 22345"/>
              <a:gd name="T3" fmla="*/ 37235535 h 22969"/>
              <a:gd name="T4" fmla="*/ 1200050 w 22345"/>
              <a:gd name="T5" fmla="*/ 2220556 h 22969"/>
              <a:gd name="T6" fmla="*/ 0 60000 65536"/>
              <a:gd name="T7" fmla="*/ 0 60000 65536"/>
              <a:gd name="T8" fmla="*/ 0 60000 65536"/>
              <a:gd name="T9" fmla="*/ 0 w 22345"/>
              <a:gd name="T10" fmla="*/ 0 h 22969"/>
              <a:gd name="T11" fmla="*/ 22345 w 22345"/>
              <a:gd name="T12" fmla="*/ 22969 h 229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45" h="22969" fill="none" extrusionOk="0">
                <a:moveTo>
                  <a:pt x="22301" y="0"/>
                </a:moveTo>
                <a:cubicBezTo>
                  <a:pt x="22330" y="455"/>
                  <a:pt x="22345" y="912"/>
                  <a:pt x="22345" y="1369"/>
                </a:cubicBezTo>
                <a:cubicBezTo>
                  <a:pt x="22345" y="13298"/>
                  <a:pt x="12674" y="22969"/>
                  <a:pt x="745" y="22969"/>
                </a:cubicBezTo>
                <a:cubicBezTo>
                  <a:pt x="496" y="22969"/>
                  <a:pt x="248" y="22964"/>
                  <a:pt x="-1" y="22956"/>
                </a:cubicBezTo>
              </a:path>
              <a:path w="22345" h="22969" stroke="0" extrusionOk="0">
                <a:moveTo>
                  <a:pt x="22301" y="0"/>
                </a:moveTo>
                <a:cubicBezTo>
                  <a:pt x="22330" y="455"/>
                  <a:pt x="22345" y="912"/>
                  <a:pt x="22345" y="1369"/>
                </a:cubicBezTo>
                <a:cubicBezTo>
                  <a:pt x="22345" y="13298"/>
                  <a:pt x="12674" y="22969"/>
                  <a:pt x="745" y="22969"/>
                </a:cubicBezTo>
                <a:cubicBezTo>
                  <a:pt x="496" y="22969"/>
                  <a:pt x="248" y="22964"/>
                  <a:pt x="-1" y="22956"/>
                </a:cubicBezTo>
                <a:lnTo>
                  <a:pt x="745" y="1369"/>
                </a:lnTo>
                <a:close/>
              </a:path>
            </a:pathLst>
          </a:custGeom>
          <a:noFill/>
          <a:ln w="9525">
            <a:solidFill>
              <a:srgbClr val="0033CC"/>
            </a:solidFill>
            <a:round/>
            <a:headEnd type="non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8" name="Line 39"/>
          <p:cNvSpPr>
            <a:spLocks noChangeShapeType="1"/>
          </p:cNvSpPr>
          <p:nvPr/>
        </p:nvSpPr>
        <p:spPr bwMode="auto">
          <a:xfrm flipV="1">
            <a:off x="7323138" y="3227388"/>
            <a:ext cx="0" cy="5381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9" name="Freeform 40"/>
          <p:cNvSpPr>
            <a:spLocks/>
          </p:cNvSpPr>
          <p:nvPr/>
        </p:nvSpPr>
        <p:spPr bwMode="auto">
          <a:xfrm>
            <a:off x="7319963" y="2782888"/>
            <a:ext cx="766762" cy="762000"/>
          </a:xfrm>
          <a:custGeom>
            <a:avLst/>
            <a:gdLst>
              <a:gd name="T0" fmla="*/ 1217233970 w 483"/>
              <a:gd name="T1" fmla="*/ 0 h 480"/>
              <a:gd name="T2" fmla="*/ 740925466 w 483"/>
              <a:gd name="T3" fmla="*/ 1209675089 h 480"/>
              <a:gd name="T4" fmla="*/ 0 w 483"/>
              <a:gd name="T5" fmla="*/ 695563147 h 480"/>
              <a:gd name="T6" fmla="*/ 1217233970 w 483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483"/>
              <a:gd name="T13" fmla="*/ 0 h 480"/>
              <a:gd name="T14" fmla="*/ 483 w 483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3" h="480">
                <a:moveTo>
                  <a:pt x="483" y="0"/>
                </a:moveTo>
                <a:lnTo>
                  <a:pt x="294" y="480"/>
                </a:lnTo>
                <a:lnTo>
                  <a:pt x="0" y="276"/>
                </a:lnTo>
                <a:lnTo>
                  <a:pt x="483" y="0"/>
                </a:lnTo>
                <a:close/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10" name="Rectangle 41"/>
          <p:cNvSpPr>
            <a:spLocks noChangeArrowheads="1"/>
          </p:cNvSpPr>
          <p:nvPr/>
        </p:nvSpPr>
        <p:spPr bwMode="auto">
          <a:xfrm>
            <a:off x="296863" y="5395913"/>
            <a:ext cx="8666162" cy="1373187"/>
          </a:xfrm>
          <a:prstGeom prst="rect">
            <a:avLst/>
          </a:prstGeom>
          <a:solidFill>
            <a:srgbClr val="CC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铅垂面的投影特性</a:t>
            </a:r>
          </a:p>
          <a:p>
            <a:pPr algn="l"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垂直于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H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：在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上投影投影积聚，且与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OX/OY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轴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倾斜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algn="l"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倾斜于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：在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V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上投影具有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类似性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11" name="Rectangle 42"/>
          <p:cNvSpPr>
            <a:spLocks noChangeArrowheads="1"/>
          </p:cNvSpPr>
          <p:nvPr/>
        </p:nvSpPr>
        <p:spPr bwMode="auto">
          <a:xfrm>
            <a:off x="6034088" y="1768475"/>
            <a:ext cx="1870075" cy="4572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：铅垂面</a:t>
            </a:r>
          </a:p>
        </p:txBody>
      </p:sp>
      <p:grpSp>
        <p:nvGrpSpPr>
          <p:cNvPr id="212" name="Group 43"/>
          <p:cNvGrpSpPr>
            <a:grpSpLocks/>
          </p:cNvGrpSpPr>
          <p:nvPr/>
        </p:nvGrpSpPr>
        <p:grpSpPr bwMode="auto">
          <a:xfrm>
            <a:off x="855663" y="3141663"/>
            <a:ext cx="3451225" cy="2243137"/>
            <a:chOff x="539" y="1979"/>
            <a:chExt cx="2174" cy="1413"/>
          </a:xfrm>
        </p:grpSpPr>
        <p:sp>
          <p:nvSpPr>
            <p:cNvPr id="213" name="Freeform 44"/>
            <p:cNvSpPr>
              <a:spLocks/>
            </p:cNvSpPr>
            <p:nvPr/>
          </p:nvSpPr>
          <p:spPr bwMode="auto">
            <a:xfrm>
              <a:off x="558" y="2927"/>
              <a:ext cx="2111" cy="410"/>
            </a:xfrm>
            <a:custGeom>
              <a:avLst/>
              <a:gdLst>
                <a:gd name="T0" fmla="*/ 469 w 3067"/>
                <a:gd name="T1" fmla="*/ 267 h 629"/>
                <a:gd name="T2" fmla="*/ 1453 w 3067"/>
                <a:gd name="T3" fmla="*/ 267 h 629"/>
                <a:gd name="T4" fmla="*/ 937 w 3067"/>
                <a:gd name="T5" fmla="*/ 0 h 629"/>
                <a:gd name="T6" fmla="*/ 0 w 3067"/>
                <a:gd name="T7" fmla="*/ 0 h 629"/>
                <a:gd name="T8" fmla="*/ 469 w 3067"/>
                <a:gd name="T9" fmla="*/ 267 h 6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7"/>
                <a:gd name="T16" fmla="*/ 0 h 629"/>
                <a:gd name="T17" fmla="*/ 3067 w 3067"/>
                <a:gd name="T18" fmla="*/ 629 h 6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7" h="629">
                  <a:moveTo>
                    <a:pt x="989" y="629"/>
                  </a:moveTo>
                  <a:lnTo>
                    <a:pt x="3067" y="629"/>
                  </a:lnTo>
                  <a:lnTo>
                    <a:pt x="1978" y="0"/>
                  </a:lnTo>
                  <a:lnTo>
                    <a:pt x="0" y="0"/>
                  </a:lnTo>
                  <a:lnTo>
                    <a:pt x="989" y="629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4" name="Rectangle 45"/>
            <p:cNvSpPr>
              <a:spLocks noChangeArrowheads="1"/>
            </p:cNvSpPr>
            <p:nvPr/>
          </p:nvSpPr>
          <p:spPr bwMode="auto">
            <a:xfrm>
              <a:off x="575" y="1991"/>
              <a:ext cx="1324" cy="93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5" name="Freeform 46"/>
            <p:cNvSpPr>
              <a:spLocks/>
            </p:cNvSpPr>
            <p:nvPr/>
          </p:nvSpPr>
          <p:spPr bwMode="auto">
            <a:xfrm>
              <a:off x="1914" y="1979"/>
              <a:ext cx="760" cy="1358"/>
            </a:xfrm>
            <a:custGeom>
              <a:avLst/>
              <a:gdLst>
                <a:gd name="T0" fmla="*/ 0 w 1111"/>
                <a:gd name="T1" fmla="*/ 0 h 2175"/>
                <a:gd name="T2" fmla="*/ 0 w 1111"/>
                <a:gd name="T3" fmla="*/ 958 h 2175"/>
                <a:gd name="T4" fmla="*/ 760 w 1111"/>
                <a:gd name="T5" fmla="*/ 1358 h 2175"/>
                <a:gd name="T6" fmla="*/ 760 w 1111"/>
                <a:gd name="T7" fmla="*/ 368 h 2175"/>
                <a:gd name="T8" fmla="*/ 0 w 1111"/>
                <a:gd name="T9" fmla="*/ 0 h 2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1"/>
                <a:gd name="T16" fmla="*/ 0 h 2175"/>
                <a:gd name="T17" fmla="*/ 1111 w 1111"/>
                <a:gd name="T18" fmla="*/ 2175 h 2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1" h="2175">
                  <a:moveTo>
                    <a:pt x="0" y="0"/>
                  </a:moveTo>
                  <a:lnTo>
                    <a:pt x="0" y="1534"/>
                  </a:lnTo>
                  <a:lnTo>
                    <a:pt x="1111" y="2175"/>
                  </a:lnTo>
                  <a:lnTo>
                    <a:pt x="1111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>
                <a:lumMod val="40000"/>
                <a:lumOff val="60000"/>
              </a:srgbClr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6" name="Line 47"/>
            <p:cNvSpPr>
              <a:spLocks noChangeShapeType="1"/>
            </p:cNvSpPr>
            <p:nvPr/>
          </p:nvSpPr>
          <p:spPr bwMode="auto">
            <a:xfrm>
              <a:off x="555" y="2939"/>
              <a:ext cx="135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7" name="Text Box 48"/>
            <p:cNvSpPr txBox="1">
              <a:spLocks noChangeArrowheads="1"/>
            </p:cNvSpPr>
            <p:nvPr/>
          </p:nvSpPr>
          <p:spPr bwMode="auto">
            <a:xfrm>
              <a:off x="539" y="200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V</a:t>
              </a:r>
            </a:p>
          </p:txBody>
        </p:sp>
        <p:sp>
          <p:nvSpPr>
            <p:cNvPr id="218" name="Text Box 49"/>
            <p:cNvSpPr txBox="1">
              <a:spLocks noChangeArrowheads="1"/>
            </p:cNvSpPr>
            <p:nvPr/>
          </p:nvSpPr>
          <p:spPr bwMode="auto">
            <a:xfrm>
              <a:off x="2453" y="231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W</a:t>
              </a:r>
            </a:p>
          </p:txBody>
        </p:sp>
        <p:sp>
          <p:nvSpPr>
            <p:cNvPr id="219" name="Text Box 50"/>
            <p:cNvSpPr txBox="1">
              <a:spLocks noChangeArrowheads="1"/>
            </p:cNvSpPr>
            <p:nvPr/>
          </p:nvSpPr>
          <p:spPr bwMode="auto">
            <a:xfrm>
              <a:off x="1199" y="3161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H</a:t>
              </a:r>
            </a:p>
          </p:txBody>
        </p:sp>
        <p:sp>
          <p:nvSpPr>
            <p:cNvPr id="220" name="Freeform 51"/>
            <p:cNvSpPr>
              <a:spLocks/>
            </p:cNvSpPr>
            <p:nvPr/>
          </p:nvSpPr>
          <p:spPr bwMode="auto">
            <a:xfrm>
              <a:off x="900" y="2192"/>
              <a:ext cx="776" cy="381"/>
            </a:xfrm>
            <a:custGeom>
              <a:avLst/>
              <a:gdLst>
                <a:gd name="T0" fmla="*/ 158 w 1452"/>
                <a:gd name="T1" fmla="*/ 173 h 840"/>
                <a:gd name="T2" fmla="*/ 0 w 1452"/>
                <a:gd name="T3" fmla="*/ 0 h 840"/>
                <a:gd name="T4" fmla="*/ 415 w 1452"/>
                <a:gd name="T5" fmla="*/ 101 h 840"/>
                <a:gd name="T6" fmla="*/ 158 w 1452"/>
                <a:gd name="T7" fmla="*/ 173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840"/>
                <a:gd name="T14" fmla="*/ 1452 w 1452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840">
                  <a:moveTo>
                    <a:pt x="552" y="840"/>
                  </a:moveTo>
                  <a:lnTo>
                    <a:pt x="0" y="0"/>
                  </a:lnTo>
                  <a:lnTo>
                    <a:pt x="1452" y="492"/>
                  </a:lnTo>
                  <a:lnTo>
                    <a:pt x="552" y="840"/>
                  </a:lnTo>
                  <a:close/>
                </a:path>
              </a:pathLst>
            </a:custGeom>
            <a:solidFill>
              <a:srgbClr val="3399FF">
                <a:alpha val="50195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1" name="Line 52"/>
            <p:cNvSpPr>
              <a:spLocks noChangeShapeType="1"/>
            </p:cNvSpPr>
            <p:nvPr/>
          </p:nvSpPr>
          <p:spPr bwMode="auto">
            <a:xfrm flipV="1">
              <a:off x="1336" y="3050"/>
              <a:ext cx="541" cy="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2" name="Line 53"/>
            <p:cNvSpPr>
              <a:spLocks noChangeShapeType="1"/>
            </p:cNvSpPr>
            <p:nvPr/>
          </p:nvSpPr>
          <p:spPr bwMode="auto">
            <a:xfrm>
              <a:off x="894" y="2196"/>
              <a:ext cx="0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3" name="Line 54"/>
            <p:cNvSpPr>
              <a:spLocks noChangeShapeType="1"/>
            </p:cNvSpPr>
            <p:nvPr/>
          </p:nvSpPr>
          <p:spPr bwMode="auto">
            <a:xfrm>
              <a:off x="894" y="2934"/>
              <a:ext cx="439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4" name="Line 55"/>
            <p:cNvSpPr>
              <a:spLocks noChangeShapeType="1"/>
            </p:cNvSpPr>
            <p:nvPr/>
          </p:nvSpPr>
          <p:spPr bwMode="auto">
            <a:xfrm flipV="1">
              <a:off x="1330" y="2446"/>
              <a:ext cx="0" cy="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5" name="Line 56"/>
            <p:cNvSpPr>
              <a:spLocks noChangeShapeType="1"/>
            </p:cNvSpPr>
            <p:nvPr/>
          </p:nvSpPr>
          <p:spPr bwMode="auto">
            <a:xfrm>
              <a:off x="1686" y="2430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6" name="Line 57"/>
            <p:cNvSpPr>
              <a:spLocks noChangeShapeType="1"/>
            </p:cNvSpPr>
            <p:nvPr/>
          </p:nvSpPr>
          <p:spPr bwMode="auto">
            <a:xfrm>
              <a:off x="1692" y="2936"/>
              <a:ext cx="191" cy="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7" name="Line 58"/>
            <p:cNvSpPr>
              <a:spLocks noChangeShapeType="1"/>
            </p:cNvSpPr>
            <p:nvPr/>
          </p:nvSpPr>
          <p:spPr bwMode="auto">
            <a:xfrm>
              <a:off x="1682" y="2412"/>
              <a:ext cx="191" cy="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8" name="Line 59"/>
            <p:cNvSpPr>
              <a:spLocks noChangeShapeType="1"/>
            </p:cNvSpPr>
            <p:nvPr/>
          </p:nvSpPr>
          <p:spPr bwMode="auto">
            <a:xfrm>
              <a:off x="1872" y="2518"/>
              <a:ext cx="0" cy="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9" name="Line 60"/>
            <p:cNvSpPr>
              <a:spLocks noChangeShapeType="1"/>
            </p:cNvSpPr>
            <p:nvPr/>
          </p:nvSpPr>
          <p:spPr bwMode="auto">
            <a:xfrm>
              <a:off x="1194" y="2580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0" name="Line 61"/>
            <p:cNvSpPr>
              <a:spLocks noChangeShapeType="1"/>
            </p:cNvSpPr>
            <p:nvPr/>
          </p:nvSpPr>
          <p:spPr bwMode="auto">
            <a:xfrm>
              <a:off x="1908" y="2940"/>
              <a:ext cx="768" cy="39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1" name="Line 62"/>
            <p:cNvSpPr>
              <a:spLocks noChangeShapeType="1"/>
            </p:cNvSpPr>
            <p:nvPr/>
          </p:nvSpPr>
          <p:spPr bwMode="auto">
            <a:xfrm flipV="1">
              <a:off x="1914" y="1980"/>
              <a:ext cx="0" cy="96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2" name="Line 63"/>
            <p:cNvSpPr>
              <a:spLocks noChangeShapeType="1"/>
            </p:cNvSpPr>
            <p:nvPr/>
          </p:nvSpPr>
          <p:spPr bwMode="auto">
            <a:xfrm>
              <a:off x="1194" y="2940"/>
              <a:ext cx="341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3" name="Line 64"/>
            <p:cNvSpPr>
              <a:spLocks noChangeShapeType="1"/>
            </p:cNvSpPr>
            <p:nvPr/>
          </p:nvSpPr>
          <p:spPr bwMode="auto">
            <a:xfrm flipV="1">
              <a:off x="1532" y="277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4" name="Line 65"/>
            <p:cNvSpPr>
              <a:spLocks noChangeShapeType="1"/>
            </p:cNvSpPr>
            <p:nvPr/>
          </p:nvSpPr>
          <p:spPr bwMode="auto">
            <a:xfrm>
              <a:off x="1190" y="2576"/>
              <a:ext cx="341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5" name="Line 66"/>
            <p:cNvSpPr>
              <a:spLocks noChangeShapeType="1"/>
            </p:cNvSpPr>
            <p:nvPr/>
          </p:nvSpPr>
          <p:spPr bwMode="auto">
            <a:xfrm>
              <a:off x="896" y="2188"/>
              <a:ext cx="10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6" name="Line 67"/>
            <p:cNvSpPr>
              <a:spLocks noChangeShapeType="1"/>
            </p:cNvSpPr>
            <p:nvPr/>
          </p:nvSpPr>
          <p:spPr bwMode="auto">
            <a:xfrm>
              <a:off x="1868" y="3044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7" name="Line 68"/>
            <p:cNvSpPr>
              <a:spLocks noChangeShapeType="1"/>
            </p:cNvSpPr>
            <p:nvPr/>
          </p:nvSpPr>
          <p:spPr bwMode="auto">
            <a:xfrm flipV="1">
              <a:off x="2116" y="2524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8" name="Line 69"/>
            <p:cNvSpPr>
              <a:spLocks noChangeShapeType="1"/>
            </p:cNvSpPr>
            <p:nvPr/>
          </p:nvSpPr>
          <p:spPr bwMode="auto">
            <a:xfrm>
              <a:off x="1668" y="2416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39" name="Line 70"/>
            <p:cNvSpPr>
              <a:spLocks noChangeShapeType="1"/>
            </p:cNvSpPr>
            <p:nvPr/>
          </p:nvSpPr>
          <p:spPr bwMode="auto">
            <a:xfrm>
              <a:off x="1332" y="3188"/>
              <a:ext cx="1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0" name="Line 71"/>
            <p:cNvSpPr>
              <a:spLocks noChangeShapeType="1"/>
            </p:cNvSpPr>
            <p:nvPr/>
          </p:nvSpPr>
          <p:spPr bwMode="auto">
            <a:xfrm flipV="1">
              <a:off x="2392" y="2440"/>
              <a:ext cx="0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1" name="Line 72"/>
            <p:cNvSpPr>
              <a:spLocks noChangeShapeType="1"/>
            </p:cNvSpPr>
            <p:nvPr/>
          </p:nvSpPr>
          <p:spPr bwMode="auto">
            <a:xfrm>
              <a:off x="1332" y="2440"/>
              <a:ext cx="1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2" name="Line 73"/>
            <p:cNvSpPr>
              <a:spLocks noChangeShapeType="1"/>
            </p:cNvSpPr>
            <p:nvPr/>
          </p:nvSpPr>
          <p:spPr bwMode="auto">
            <a:xfrm>
              <a:off x="1884" y="2520"/>
              <a:ext cx="2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3" name="Line 74"/>
            <p:cNvSpPr>
              <a:spLocks noChangeShapeType="1"/>
            </p:cNvSpPr>
            <p:nvPr/>
          </p:nvSpPr>
          <p:spPr bwMode="auto">
            <a:xfrm>
              <a:off x="1916" y="2188"/>
              <a:ext cx="48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4" name="Line 75"/>
            <p:cNvSpPr>
              <a:spLocks noChangeShapeType="1"/>
            </p:cNvSpPr>
            <p:nvPr/>
          </p:nvSpPr>
          <p:spPr bwMode="auto">
            <a:xfrm>
              <a:off x="1916" y="2420"/>
              <a:ext cx="200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5" name="Line 76"/>
            <p:cNvSpPr>
              <a:spLocks noChangeShapeType="1"/>
            </p:cNvSpPr>
            <p:nvPr/>
          </p:nvSpPr>
          <p:spPr bwMode="auto">
            <a:xfrm>
              <a:off x="1532" y="2776"/>
              <a:ext cx="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6" name="Line 77"/>
            <p:cNvSpPr>
              <a:spLocks noChangeShapeType="1"/>
            </p:cNvSpPr>
            <p:nvPr/>
          </p:nvSpPr>
          <p:spPr bwMode="auto">
            <a:xfrm>
              <a:off x="1532" y="3132"/>
              <a:ext cx="7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7" name="Line 78"/>
            <p:cNvSpPr>
              <a:spLocks noChangeShapeType="1"/>
            </p:cNvSpPr>
            <p:nvPr/>
          </p:nvSpPr>
          <p:spPr bwMode="auto">
            <a:xfrm flipV="1">
              <a:off x="2280" y="277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8" name="Line 79"/>
            <p:cNvSpPr>
              <a:spLocks noChangeShapeType="1"/>
            </p:cNvSpPr>
            <p:nvPr/>
          </p:nvSpPr>
          <p:spPr bwMode="auto">
            <a:xfrm>
              <a:off x="1196" y="2580"/>
              <a:ext cx="7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9" name="Line 80"/>
            <p:cNvSpPr>
              <a:spLocks noChangeShapeType="1"/>
            </p:cNvSpPr>
            <p:nvPr/>
          </p:nvSpPr>
          <p:spPr bwMode="auto">
            <a:xfrm>
              <a:off x="1920" y="2580"/>
              <a:ext cx="36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50" name="Freeform 81"/>
            <p:cNvSpPr>
              <a:spLocks/>
            </p:cNvSpPr>
            <p:nvPr/>
          </p:nvSpPr>
          <p:spPr bwMode="auto">
            <a:xfrm>
              <a:off x="2116" y="2440"/>
              <a:ext cx="276" cy="336"/>
            </a:xfrm>
            <a:custGeom>
              <a:avLst/>
              <a:gdLst>
                <a:gd name="T0" fmla="*/ 276 w 276"/>
                <a:gd name="T1" fmla="*/ 0 h 336"/>
                <a:gd name="T2" fmla="*/ 0 w 276"/>
                <a:gd name="T3" fmla="*/ 80 h 336"/>
                <a:gd name="T4" fmla="*/ 164 w 276"/>
                <a:gd name="T5" fmla="*/ 336 h 336"/>
                <a:gd name="T6" fmla="*/ 276 w 27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"/>
                <a:gd name="T13" fmla="*/ 0 h 336"/>
                <a:gd name="T14" fmla="*/ 276 w 2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" h="336">
                  <a:moveTo>
                    <a:pt x="276" y="0"/>
                  </a:moveTo>
                  <a:lnTo>
                    <a:pt x="0" y="80"/>
                  </a:lnTo>
                  <a:lnTo>
                    <a:pt x="164" y="33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3399FF">
                <a:alpha val="50195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51" name="Freeform 82"/>
            <p:cNvSpPr>
              <a:spLocks/>
            </p:cNvSpPr>
            <p:nvPr/>
          </p:nvSpPr>
          <p:spPr bwMode="auto">
            <a:xfrm>
              <a:off x="1336" y="2444"/>
              <a:ext cx="540" cy="324"/>
            </a:xfrm>
            <a:custGeom>
              <a:avLst/>
              <a:gdLst>
                <a:gd name="T0" fmla="*/ 196 w 540"/>
                <a:gd name="T1" fmla="*/ 324 h 324"/>
                <a:gd name="T2" fmla="*/ 540 w 540"/>
                <a:gd name="T3" fmla="*/ 76 h 324"/>
                <a:gd name="T4" fmla="*/ 0 w 540"/>
                <a:gd name="T5" fmla="*/ 0 h 324"/>
                <a:gd name="T6" fmla="*/ 196 w 540"/>
                <a:gd name="T7" fmla="*/ 324 h 3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324"/>
                <a:gd name="T14" fmla="*/ 540 w 540"/>
                <a:gd name="T15" fmla="*/ 324 h 3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324">
                  <a:moveTo>
                    <a:pt x="196" y="324"/>
                  </a:moveTo>
                  <a:lnTo>
                    <a:pt x="540" y="76"/>
                  </a:lnTo>
                  <a:lnTo>
                    <a:pt x="0" y="0"/>
                  </a:lnTo>
                  <a:lnTo>
                    <a:pt x="196" y="324"/>
                  </a:lnTo>
                  <a:close/>
                </a:path>
              </a:pathLst>
            </a:custGeom>
            <a:solidFill>
              <a:srgbClr val="3399FF">
                <a:alpha val="50195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52" name="Line 83"/>
            <p:cNvSpPr>
              <a:spLocks noChangeShapeType="1"/>
            </p:cNvSpPr>
            <p:nvPr/>
          </p:nvSpPr>
          <p:spPr bwMode="auto">
            <a:xfrm>
              <a:off x="894" y="2190"/>
              <a:ext cx="433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253" name="矩形 252"/>
          <p:cNvSpPr>
            <a:spLocks noChangeArrowheads="1"/>
          </p:cNvSpPr>
          <p:nvPr/>
        </p:nvSpPr>
        <p:spPr bwMode="auto">
          <a:xfrm>
            <a:off x="525463" y="1641475"/>
            <a:ext cx="355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 平面垂直于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>
                <a:ea typeface="黑体" pitchFamily="49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正垂面</a:t>
            </a:r>
          </a:p>
          <a:p>
            <a:pPr>
              <a:buFontTx/>
              <a:buChar char="•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 平面垂直于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>
                <a:ea typeface="黑体" pitchFamily="49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铅垂面</a:t>
            </a:r>
          </a:p>
          <a:p>
            <a:pPr>
              <a:buFontTx/>
              <a:buChar char="•"/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 平面垂直于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>
                <a:ea typeface="黑体" pitchFamily="49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侧垂面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utoUpdateAnimBg="0"/>
      <p:bldP spid="182" grpId="0" autoUpdateAnimBg="0"/>
      <p:bldP spid="183" grpId="0" autoUpdateAnimBg="0"/>
      <p:bldP spid="187" grpId="0" autoUpdateAnimBg="0"/>
      <p:bldP spid="188" grpId="0" autoUpdateAnimBg="0"/>
      <p:bldP spid="189" grpId="0" autoUpdateAnimBg="0"/>
      <p:bldP spid="200" grpId="0" autoUpdateAnimBg="0"/>
      <p:bldP spid="201" grpId="0" autoUpdateAnimBg="0"/>
      <p:bldP spid="202" grpId="0" autoUpdateAnimBg="0"/>
      <p:bldP spid="210" grpId="0" animBg="1" autoUpdateAnimBg="0"/>
      <p:bldP spid="211" grpId="0" animBg="1" autoUpdateAnimBg="0"/>
      <p:bldP spid="2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B0183-941B-44D8-B323-F3460C8CFA8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-14288"/>
            <a:ext cx="9144000" cy="6789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968625" y="1752600"/>
            <a:ext cx="3959225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197475" y="2241550"/>
            <a:ext cx="2411413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3813175" y="2590800"/>
            <a:ext cx="2195513" cy="15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197475" y="5157788"/>
            <a:ext cx="2411413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813175" y="3525838"/>
            <a:ext cx="2195513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968625" y="4460875"/>
            <a:ext cx="3959225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7466" name="Rectangle 8"/>
          <p:cNvSpPr>
            <a:spLocks noChangeArrowheads="1"/>
          </p:cNvSpPr>
          <p:nvPr/>
        </p:nvSpPr>
        <p:spPr bwMode="auto">
          <a:xfrm>
            <a:off x="166688" y="96838"/>
            <a:ext cx="88709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>
                <a:latin typeface="黑体" pitchFamily="49" charset="-122"/>
                <a:ea typeface="黑体" pitchFamily="49" charset="-122"/>
              </a:rPr>
              <a:t>  ③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一般位置平面的投影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pPr algn="l"/>
            <a:endParaRPr lang="zh-CN" altLang="en-US" sz="8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 与三个投影面均倾斜的平面</a:t>
            </a:r>
            <a:r>
              <a:rPr lang="en-US" altLang="zh-CN" sz="2800">
                <a:ea typeface="黑体" pitchFamily="49" charset="-122"/>
              </a:rPr>
              <a:t>——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一般位置平面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7467" name="Group 9"/>
          <p:cNvGrpSpPr>
            <a:grpSpLocks/>
          </p:cNvGrpSpPr>
          <p:nvPr/>
        </p:nvGrpSpPr>
        <p:grpSpPr bwMode="auto">
          <a:xfrm>
            <a:off x="2338388" y="1073150"/>
            <a:ext cx="5851525" cy="4591050"/>
            <a:chOff x="620" y="996"/>
            <a:chExt cx="3686" cy="2892"/>
          </a:xfrm>
        </p:grpSpPr>
        <p:sp>
          <p:nvSpPr>
            <p:cNvPr id="147489" name="Text Box 10"/>
            <p:cNvSpPr txBox="1">
              <a:spLocks noChangeArrowheads="1"/>
            </p:cNvSpPr>
            <p:nvPr/>
          </p:nvSpPr>
          <p:spPr bwMode="auto">
            <a:xfrm>
              <a:off x="620" y="2050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ISOCPEUR" pitchFamily="34" charset="0"/>
                </a:rPr>
                <a:t> X</a:t>
              </a:r>
            </a:p>
          </p:txBody>
        </p:sp>
        <p:sp>
          <p:nvSpPr>
            <p:cNvPr id="147490" name="Line 11"/>
            <p:cNvSpPr>
              <a:spLocks noChangeShapeType="1"/>
            </p:cNvSpPr>
            <p:nvPr/>
          </p:nvSpPr>
          <p:spPr bwMode="auto">
            <a:xfrm>
              <a:off x="2708" y="1184"/>
              <a:ext cx="0" cy="2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1" name="Text Box 12"/>
            <p:cNvSpPr txBox="1">
              <a:spLocks noChangeArrowheads="1"/>
            </p:cNvSpPr>
            <p:nvPr/>
          </p:nvSpPr>
          <p:spPr bwMode="auto">
            <a:xfrm>
              <a:off x="2521" y="996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Z</a:t>
              </a:r>
            </a:p>
          </p:txBody>
        </p:sp>
        <p:sp>
          <p:nvSpPr>
            <p:cNvPr id="147492" name="Text Box 13"/>
            <p:cNvSpPr txBox="1">
              <a:spLocks noChangeArrowheads="1"/>
            </p:cNvSpPr>
            <p:nvPr/>
          </p:nvSpPr>
          <p:spPr bwMode="auto">
            <a:xfrm>
              <a:off x="2706" y="3657"/>
              <a:ext cx="3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Y</a:t>
              </a:r>
              <a:r>
                <a:rPr lang="en-US" altLang="zh-CN" sz="2000" i="1" baseline="-10000">
                  <a:latin typeface="ISOCPEUR" pitchFamily="34" charset="0"/>
                  <a:ea typeface="仿宋_GB2312" pitchFamily="49" charset="-122"/>
                </a:rPr>
                <a:t>H </a:t>
              </a:r>
            </a:p>
          </p:txBody>
        </p:sp>
        <p:sp>
          <p:nvSpPr>
            <p:cNvPr id="147493" name="Text Box 14"/>
            <p:cNvSpPr txBox="1">
              <a:spLocks noChangeArrowheads="1"/>
            </p:cNvSpPr>
            <p:nvPr/>
          </p:nvSpPr>
          <p:spPr bwMode="auto">
            <a:xfrm>
              <a:off x="4032" y="2090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Y</a:t>
              </a:r>
              <a:r>
                <a:rPr lang="en-US" altLang="zh-CN" i="1" baseline="-25000">
                  <a:latin typeface="ISOCPEUR" pitchFamily="34" charset="0"/>
                </a:rPr>
                <a:t>W</a:t>
              </a:r>
            </a:p>
          </p:txBody>
        </p:sp>
        <p:sp>
          <p:nvSpPr>
            <p:cNvPr id="147494" name="Line 15"/>
            <p:cNvSpPr>
              <a:spLocks noChangeShapeType="1"/>
            </p:cNvSpPr>
            <p:nvPr/>
          </p:nvSpPr>
          <p:spPr bwMode="auto">
            <a:xfrm>
              <a:off x="889" y="2325"/>
              <a:ext cx="3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5" name="Text Box 16"/>
            <p:cNvSpPr txBox="1">
              <a:spLocks noChangeArrowheads="1"/>
            </p:cNvSpPr>
            <p:nvPr/>
          </p:nvSpPr>
          <p:spPr bwMode="auto">
            <a:xfrm>
              <a:off x="2725" y="2094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O</a:t>
              </a:r>
            </a:p>
          </p:txBody>
        </p:sp>
      </p:grp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997575" y="2595563"/>
            <a:ext cx="0" cy="928687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69" name="Freeform 18"/>
          <p:cNvSpPr>
            <a:spLocks/>
          </p:cNvSpPr>
          <p:nvPr/>
        </p:nvSpPr>
        <p:spPr bwMode="auto">
          <a:xfrm>
            <a:off x="2968625" y="1752600"/>
            <a:ext cx="2228850" cy="838200"/>
          </a:xfrm>
          <a:custGeom>
            <a:avLst/>
            <a:gdLst>
              <a:gd name="T0" fmla="*/ 2147483647 w 1452"/>
              <a:gd name="T1" fmla="*/ 2147483647 h 840"/>
              <a:gd name="T2" fmla="*/ 0 w 1452"/>
              <a:gd name="T3" fmla="*/ 0 h 840"/>
              <a:gd name="T4" fmla="*/ 2147483647 w 1452"/>
              <a:gd name="T5" fmla="*/ 2147483647 h 840"/>
              <a:gd name="T6" fmla="*/ 2147483647 w 1452"/>
              <a:gd name="T7" fmla="*/ 2147483647 h 840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840"/>
              <a:gd name="T14" fmla="*/ 1452 w 1452"/>
              <a:gd name="T15" fmla="*/ 840 h 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840">
                <a:moveTo>
                  <a:pt x="552" y="840"/>
                </a:moveTo>
                <a:lnTo>
                  <a:pt x="0" y="0"/>
                </a:lnTo>
                <a:lnTo>
                  <a:pt x="1452" y="492"/>
                </a:lnTo>
                <a:lnTo>
                  <a:pt x="552" y="84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70" name="Freeform 19"/>
          <p:cNvSpPr>
            <a:spLocks/>
          </p:cNvSpPr>
          <p:nvPr/>
        </p:nvSpPr>
        <p:spPr bwMode="auto">
          <a:xfrm flipV="1">
            <a:off x="2968625" y="3525838"/>
            <a:ext cx="2228850" cy="1631950"/>
          </a:xfrm>
          <a:custGeom>
            <a:avLst/>
            <a:gdLst>
              <a:gd name="T0" fmla="*/ 0 w 1404"/>
              <a:gd name="T1" fmla="*/ 2147483647 h 1032"/>
              <a:gd name="T2" fmla="*/ 2147483647 w 1404"/>
              <a:gd name="T3" fmla="*/ 2147483647 h 1032"/>
              <a:gd name="T4" fmla="*/ 2147483647 w 1404"/>
              <a:gd name="T5" fmla="*/ 0 h 1032"/>
              <a:gd name="T6" fmla="*/ 0 w 1404"/>
              <a:gd name="T7" fmla="*/ 2147483647 h 1032"/>
              <a:gd name="T8" fmla="*/ 0 60000 65536"/>
              <a:gd name="T9" fmla="*/ 0 60000 65536"/>
              <a:gd name="T10" fmla="*/ 0 60000 65536"/>
              <a:gd name="T11" fmla="*/ 0 60000 65536"/>
              <a:gd name="T12" fmla="*/ 0 w 1404"/>
              <a:gd name="T13" fmla="*/ 0 h 1032"/>
              <a:gd name="T14" fmla="*/ 1404 w 1404"/>
              <a:gd name="T15" fmla="*/ 1032 h 10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4" h="1032">
                <a:moveTo>
                  <a:pt x="0" y="432"/>
                </a:moveTo>
                <a:lnTo>
                  <a:pt x="528" y="1032"/>
                </a:lnTo>
                <a:lnTo>
                  <a:pt x="1404" y="0"/>
                </a:lnTo>
                <a:lnTo>
                  <a:pt x="0" y="43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71" name="Text Box 20"/>
          <p:cNvSpPr txBox="1">
            <a:spLocks noChangeArrowheads="1"/>
          </p:cNvSpPr>
          <p:nvPr/>
        </p:nvSpPr>
        <p:spPr bwMode="auto">
          <a:xfrm>
            <a:off x="2478088" y="1439863"/>
            <a:ext cx="72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a’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47472" name="Text Box 21"/>
          <p:cNvSpPr txBox="1">
            <a:spLocks noChangeArrowheads="1"/>
          </p:cNvSpPr>
          <p:nvPr/>
        </p:nvSpPr>
        <p:spPr bwMode="auto">
          <a:xfrm>
            <a:off x="3319463" y="2554288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b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’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47473" name="Text Box 22"/>
          <p:cNvSpPr txBox="1">
            <a:spLocks noChangeArrowheads="1"/>
          </p:cNvSpPr>
          <p:nvPr/>
        </p:nvSpPr>
        <p:spPr bwMode="auto">
          <a:xfrm>
            <a:off x="3419475" y="32448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b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553200" y="1387475"/>
            <a:ext cx="84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a”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862638" y="249555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33CC"/>
                </a:solidFill>
                <a:latin typeface="ISOCPEUR" pitchFamily="34" charset="0"/>
              </a:rPr>
              <a:t>b</a:t>
            </a:r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”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423150" y="2011363"/>
            <a:ext cx="757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33CC"/>
                </a:solidFill>
                <a:latin typeface="ISOCPEUR" pitchFamily="34" charset="0"/>
              </a:rPr>
              <a:t>c</a:t>
            </a:r>
            <a:r>
              <a:rPr lang="en-US" altLang="zh-CN" sz="2000" i="1">
                <a:solidFill>
                  <a:srgbClr val="0033CC"/>
                </a:solidFill>
                <a:latin typeface="ISOCPEUR" pitchFamily="34" charset="0"/>
                <a:ea typeface="仿宋_GB2312" pitchFamily="49" charset="-122"/>
              </a:rPr>
              <a:t>”</a:t>
            </a:r>
          </a:p>
        </p:txBody>
      </p:sp>
      <p:sp>
        <p:nvSpPr>
          <p:cNvPr id="147477" name="Text Box 26"/>
          <p:cNvSpPr txBox="1">
            <a:spLocks noChangeArrowheads="1"/>
          </p:cNvSpPr>
          <p:nvPr/>
        </p:nvSpPr>
        <p:spPr bwMode="auto">
          <a:xfrm>
            <a:off x="5043488" y="1925638"/>
            <a:ext cx="55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c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47478" name="Text Box 27"/>
          <p:cNvSpPr txBox="1">
            <a:spLocks noChangeArrowheads="1"/>
          </p:cNvSpPr>
          <p:nvPr/>
        </p:nvSpPr>
        <p:spPr bwMode="auto">
          <a:xfrm>
            <a:off x="4986338" y="5037138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c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926263" y="1752600"/>
            <a:ext cx="0" cy="27066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7624763" y="2243138"/>
            <a:ext cx="0" cy="29146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653088" y="3182938"/>
            <a:ext cx="2105025" cy="21050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Freeform 37"/>
          <p:cNvSpPr>
            <a:spLocks/>
          </p:cNvSpPr>
          <p:nvPr/>
        </p:nvSpPr>
        <p:spPr bwMode="auto">
          <a:xfrm>
            <a:off x="5992813" y="1757363"/>
            <a:ext cx="1628775" cy="833437"/>
          </a:xfrm>
          <a:custGeom>
            <a:avLst/>
            <a:gdLst>
              <a:gd name="T0" fmla="*/ 2147483647 w 1026"/>
              <a:gd name="T1" fmla="*/ 0 h 531"/>
              <a:gd name="T2" fmla="*/ 2147483647 w 1026"/>
              <a:gd name="T3" fmla="*/ 2147483647 h 531"/>
              <a:gd name="T4" fmla="*/ 0 w 1026"/>
              <a:gd name="T5" fmla="*/ 2147483647 h 531"/>
              <a:gd name="T6" fmla="*/ 2147483647 w 1026"/>
              <a:gd name="T7" fmla="*/ 0 h 531"/>
              <a:gd name="T8" fmla="*/ 0 60000 65536"/>
              <a:gd name="T9" fmla="*/ 0 60000 65536"/>
              <a:gd name="T10" fmla="*/ 0 60000 65536"/>
              <a:gd name="T11" fmla="*/ 0 60000 65536"/>
              <a:gd name="T12" fmla="*/ 0 w 1026"/>
              <a:gd name="T13" fmla="*/ 0 h 531"/>
              <a:gd name="T14" fmla="*/ 1026 w 1026"/>
              <a:gd name="T15" fmla="*/ 531 h 5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6" h="531">
                <a:moveTo>
                  <a:pt x="579" y="0"/>
                </a:moveTo>
                <a:lnTo>
                  <a:pt x="1026" y="312"/>
                </a:lnTo>
                <a:lnTo>
                  <a:pt x="0" y="531"/>
                </a:lnTo>
                <a:lnTo>
                  <a:pt x="579" y="0"/>
                </a:lnTo>
                <a:close/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3" name="Line 38"/>
          <p:cNvSpPr>
            <a:spLocks noChangeShapeType="1"/>
          </p:cNvSpPr>
          <p:nvPr/>
        </p:nvSpPr>
        <p:spPr bwMode="auto">
          <a:xfrm>
            <a:off x="2968625" y="1757363"/>
            <a:ext cx="0" cy="271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7484" name="Line 39"/>
          <p:cNvSpPr>
            <a:spLocks noChangeShapeType="1"/>
          </p:cNvSpPr>
          <p:nvPr/>
        </p:nvSpPr>
        <p:spPr bwMode="auto">
          <a:xfrm>
            <a:off x="3813175" y="2590800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7485" name="Line 40"/>
          <p:cNvSpPr>
            <a:spLocks noChangeShapeType="1"/>
          </p:cNvSpPr>
          <p:nvPr/>
        </p:nvSpPr>
        <p:spPr bwMode="auto">
          <a:xfrm>
            <a:off x="5197475" y="2241550"/>
            <a:ext cx="0" cy="291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15913" y="5808663"/>
            <a:ext cx="8637587" cy="946150"/>
          </a:xfrm>
          <a:prstGeom prst="rect">
            <a:avLst/>
          </a:prstGeom>
          <a:solidFill>
            <a:srgbClr val="CC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一般位置面的投影特性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与三个投影面均倾斜，所以三个投影都具类似性。</a:t>
            </a:r>
          </a:p>
        </p:txBody>
      </p:sp>
      <p:sp>
        <p:nvSpPr>
          <p:cNvPr id="147487" name="Rectangle 42"/>
          <p:cNvSpPr>
            <a:spLocks noChangeArrowheads="1"/>
          </p:cNvSpPr>
          <p:nvPr/>
        </p:nvSpPr>
        <p:spPr bwMode="auto">
          <a:xfrm>
            <a:off x="230188" y="1666875"/>
            <a:ext cx="2352675" cy="831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：完成△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ABC</a:t>
            </a:r>
          </a:p>
          <a:p>
            <a:pPr algn="l"/>
            <a:r>
              <a:rPr lang="zh-CN" altLang="en-US" dirty="0">
                <a:latin typeface="黑体" pitchFamily="49" charset="-122"/>
                <a:ea typeface="黑体" pitchFamily="49" charset="-122"/>
              </a:rPr>
              <a:t>的侧面投影。</a:t>
            </a:r>
          </a:p>
        </p:txBody>
      </p:sp>
      <p:sp>
        <p:nvSpPr>
          <p:cNvPr id="147488" name="Text Box 43"/>
          <p:cNvSpPr txBox="1">
            <a:spLocks noChangeArrowheads="1"/>
          </p:cNvSpPr>
          <p:nvPr/>
        </p:nvSpPr>
        <p:spPr bwMode="auto">
          <a:xfrm>
            <a:off x="2428875" y="4297363"/>
            <a:ext cx="72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a</a:t>
            </a:r>
            <a:endParaRPr lang="en-US" altLang="zh-CN" i="1">
              <a:latin typeface="ISOCPEU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5" grpId="0" autoUpdateAnimBg="0"/>
      <p:bldP spid="26" grpId="0" autoUpdateAnimBg="0"/>
      <p:bldP spid="27" grpId="0" autoUpdateAnimBg="0"/>
      <p:bldP spid="30" grpId="0" animBg="1"/>
      <p:bldP spid="31" grpId="0" animBg="1"/>
      <p:bldP spid="32" grpId="0" animBg="1"/>
      <p:bldP spid="33" grpId="0" animBg="1"/>
      <p:bldP spid="3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4CF68-5187-4D99-98FF-5E5CF6880E7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-14288"/>
            <a:ext cx="9144000" cy="6789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89" name="Text Box 2"/>
          <p:cNvSpPr txBox="1">
            <a:spLocks noChangeArrowheads="1"/>
          </p:cNvSpPr>
          <p:nvPr/>
        </p:nvSpPr>
        <p:spPr bwMode="auto">
          <a:xfrm>
            <a:off x="6016625" y="3833813"/>
            <a:ext cx="2333625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直线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DI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在面上！</a:t>
            </a:r>
          </a:p>
        </p:txBody>
      </p:sp>
      <p:sp>
        <p:nvSpPr>
          <p:cNvPr id="90" name="Line 3"/>
          <p:cNvSpPr>
            <a:spLocks noChangeShapeType="1"/>
          </p:cNvSpPr>
          <p:nvPr/>
        </p:nvSpPr>
        <p:spPr bwMode="auto">
          <a:xfrm>
            <a:off x="6769100" y="858838"/>
            <a:ext cx="96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6781800" y="858838"/>
            <a:ext cx="0" cy="1214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2" name="Line 5"/>
          <p:cNvSpPr>
            <a:spLocks noChangeShapeType="1"/>
          </p:cNvSpPr>
          <p:nvPr/>
        </p:nvSpPr>
        <p:spPr bwMode="auto">
          <a:xfrm>
            <a:off x="6781800" y="2036763"/>
            <a:ext cx="0" cy="833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6413500" y="538163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d'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7372350" y="773113"/>
            <a:ext cx="52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6392863" y="2551113"/>
            <a:ext cx="515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d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96" name="Line 9"/>
          <p:cNvSpPr>
            <a:spLocks noChangeShapeType="1"/>
          </p:cNvSpPr>
          <p:nvPr/>
        </p:nvSpPr>
        <p:spPr bwMode="auto">
          <a:xfrm>
            <a:off x="7581900" y="858838"/>
            <a:ext cx="0" cy="1211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Line 10"/>
          <p:cNvSpPr>
            <a:spLocks noChangeShapeType="1"/>
          </p:cNvSpPr>
          <p:nvPr/>
        </p:nvSpPr>
        <p:spPr bwMode="auto">
          <a:xfrm>
            <a:off x="7581900" y="2060575"/>
            <a:ext cx="0" cy="573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Text Box 11"/>
          <p:cNvSpPr txBox="1">
            <a:spLocks noChangeArrowheads="1"/>
          </p:cNvSpPr>
          <p:nvPr/>
        </p:nvSpPr>
        <p:spPr bwMode="auto">
          <a:xfrm>
            <a:off x="7426325" y="2490788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99" name="Line 12"/>
          <p:cNvSpPr>
            <a:spLocks noChangeShapeType="1"/>
          </p:cNvSpPr>
          <p:nvPr/>
        </p:nvSpPr>
        <p:spPr bwMode="auto">
          <a:xfrm flipV="1">
            <a:off x="6784975" y="2660650"/>
            <a:ext cx="80645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Line 13"/>
          <p:cNvSpPr>
            <a:spLocks noChangeShapeType="1"/>
          </p:cNvSpPr>
          <p:nvPr/>
        </p:nvSpPr>
        <p:spPr bwMode="auto">
          <a:xfrm rot="20702299">
            <a:off x="6811963" y="2773363"/>
            <a:ext cx="595312" cy="6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auto">
          <a:xfrm>
            <a:off x="7118350" y="2560638"/>
            <a:ext cx="611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e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7407275" y="2028825"/>
            <a:ext cx="0" cy="676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Line 16"/>
          <p:cNvSpPr>
            <a:spLocks noChangeShapeType="1"/>
          </p:cNvSpPr>
          <p:nvPr/>
        </p:nvSpPr>
        <p:spPr bwMode="auto">
          <a:xfrm flipV="1">
            <a:off x="7407275" y="857250"/>
            <a:ext cx="0" cy="1206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Line 17"/>
          <p:cNvSpPr>
            <a:spLocks noChangeShapeType="1"/>
          </p:cNvSpPr>
          <p:nvPr/>
        </p:nvSpPr>
        <p:spPr bwMode="auto">
          <a:xfrm>
            <a:off x="6784975" y="850900"/>
            <a:ext cx="622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7134225" y="493713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e'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06" name="AutoShape 19"/>
          <p:cNvSpPr>
            <a:spLocks noChangeArrowheads="1"/>
          </p:cNvSpPr>
          <p:nvPr/>
        </p:nvSpPr>
        <p:spPr bwMode="auto">
          <a:xfrm>
            <a:off x="8350250" y="142875"/>
            <a:ext cx="500063" cy="1562100"/>
          </a:xfrm>
          <a:prstGeom prst="wedgeRectCallout">
            <a:avLst>
              <a:gd name="adj1" fmla="val -168037"/>
              <a:gd name="adj2" fmla="val -508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距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20</a:t>
            </a:r>
          </a:p>
        </p:txBody>
      </p:sp>
      <p:sp>
        <p:nvSpPr>
          <p:cNvPr id="107" name="AutoShape 20"/>
          <p:cNvSpPr>
            <a:spLocks noChangeArrowheads="1"/>
          </p:cNvSpPr>
          <p:nvPr/>
        </p:nvSpPr>
        <p:spPr bwMode="auto">
          <a:xfrm>
            <a:off x="7666038" y="3157538"/>
            <a:ext cx="984250" cy="466725"/>
          </a:xfrm>
          <a:prstGeom prst="wedgeRectCallout">
            <a:avLst>
              <a:gd name="adj1" fmla="val -105505"/>
              <a:gd name="adj2" fmla="val -13027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1" kern="0">
                <a:solidFill>
                  <a:sysClr val="windowText" lastClr="000000"/>
                </a:solidFill>
                <a:latin typeface="ISOCPEUR" pitchFamily="34" charset="0"/>
                <a:ea typeface="宋体" charset="-122"/>
              </a:rPr>
              <a:t>de=10</a:t>
            </a:r>
            <a:r>
              <a:rPr lang="en-US" altLang="zh-CN" kern="0">
                <a:solidFill>
                  <a:srgbClr val="FFFF66"/>
                </a:solidFill>
                <a:latin typeface="ISOCPEUR" pitchFamily="34" charset="0"/>
                <a:ea typeface="宋体" charset="-122"/>
              </a:rPr>
              <a:t> </a:t>
            </a:r>
          </a:p>
        </p:txBody>
      </p:sp>
      <p:sp>
        <p:nvSpPr>
          <p:cNvPr id="108" name="Text Box 21"/>
          <p:cNvSpPr txBox="1">
            <a:spLocks noChangeArrowheads="1"/>
          </p:cNvSpPr>
          <p:nvPr/>
        </p:nvSpPr>
        <p:spPr bwMode="auto">
          <a:xfrm>
            <a:off x="6154738" y="3836988"/>
            <a:ext cx="1677987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DE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为所求</a:t>
            </a:r>
          </a:p>
        </p:txBody>
      </p:sp>
      <p:grpSp>
        <p:nvGrpSpPr>
          <p:cNvPr id="109" name="Group 22"/>
          <p:cNvGrpSpPr>
            <a:grpSpLocks/>
          </p:cNvGrpSpPr>
          <p:nvPr/>
        </p:nvGrpSpPr>
        <p:grpSpPr bwMode="auto">
          <a:xfrm>
            <a:off x="7643813" y="784225"/>
            <a:ext cx="719137" cy="1377950"/>
            <a:chOff x="4815" y="494"/>
            <a:chExt cx="453" cy="868"/>
          </a:xfrm>
        </p:grpSpPr>
        <p:sp>
          <p:nvSpPr>
            <p:cNvPr id="150613" name="Text Box 23"/>
            <p:cNvSpPr txBox="1">
              <a:spLocks noChangeArrowheads="1"/>
            </p:cNvSpPr>
            <p:nvPr/>
          </p:nvSpPr>
          <p:spPr bwMode="auto">
            <a:xfrm>
              <a:off x="4815" y="494"/>
              <a:ext cx="2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ISOCPEUR" pitchFamily="34" charset="0"/>
                  <a:sym typeface="Symbol" pitchFamily="18" charset="2"/>
                </a:rPr>
                <a:t></a:t>
              </a:r>
              <a:endParaRPr lang="en-US" altLang="zh-CN">
                <a:latin typeface="ISOCPEUR" pitchFamily="34" charset="0"/>
              </a:endParaRPr>
            </a:p>
          </p:txBody>
        </p:sp>
        <p:sp>
          <p:nvSpPr>
            <p:cNvPr id="150614" name="Text Box 24"/>
            <p:cNvSpPr txBox="1">
              <a:spLocks noChangeArrowheads="1"/>
            </p:cNvSpPr>
            <p:nvPr/>
          </p:nvSpPr>
          <p:spPr bwMode="auto">
            <a:xfrm>
              <a:off x="4815" y="746"/>
              <a:ext cx="2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ISOCPEUR" pitchFamily="34" charset="0"/>
                  <a:sym typeface="Symbol" pitchFamily="18" charset="2"/>
                </a:rPr>
                <a:t></a:t>
              </a:r>
              <a:endParaRPr lang="en-US" altLang="zh-CN">
                <a:latin typeface="ISOCPEUR" pitchFamily="34" charset="0"/>
                <a:sym typeface="Symbol" pitchFamily="18" charset="2"/>
              </a:endParaRPr>
            </a:p>
          </p:txBody>
        </p:sp>
        <p:sp>
          <p:nvSpPr>
            <p:cNvPr id="150615" name="Text Box 25"/>
            <p:cNvSpPr txBox="1">
              <a:spLocks noChangeArrowheads="1"/>
            </p:cNvSpPr>
            <p:nvPr/>
          </p:nvSpPr>
          <p:spPr bwMode="auto">
            <a:xfrm>
              <a:off x="4815" y="997"/>
              <a:ext cx="2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ISOCPEUR" pitchFamily="34" charset="0"/>
                  <a:sym typeface="Symbol" pitchFamily="18" charset="2"/>
                </a:rPr>
                <a:t></a:t>
              </a:r>
            </a:p>
          </p:txBody>
        </p:sp>
        <p:sp>
          <p:nvSpPr>
            <p:cNvPr id="150616" name="Text Box 26"/>
            <p:cNvSpPr txBox="1">
              <a:spLocks noChangeArrowheads="1"/>
            </p:cNvSpPr>
            <p:nvPr/>
          </p:nvSpPr>
          <p:spPr bwMode="auto">
            <a:xfrm>
              <a:off x="4972" y="760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ISOCPEUR" pitchFamily="34" charset="0"/>
                </a:rPr>
                <a:t>20</a:t>
              </a:r>
              <a:endParaRPr lang="en-US" altLang="zh-CN">
                <a:latin typeface="ISOCPEUR" pitchFamily="34" charset="0"/>
              </a:endParaRPr>
            </a:p>
          </p:txBody>
        </p:sp>
      </p:grpSp>
      <p:grpSp>
        <p:nvGrpSpPr>
          <p:cNvPr id="114" name="Group 27"/>
          <p:cNvGrpSpPr>
            <a:grpSpLocks/>
          </p:cNvGrpSpPr>
          <p:nvPr/>
        </p:nvGrpSpPr>
        <p:grpSpPr bwMode="auto">
          <a:xfrm>
            <a:off x="5438775" y="1639888"/>
            <a:ext cx="3486150" cy="458787"/>
            <a:chOff x="3221" y="2791"/>
            <a:chExt cx="2196" cy="289"/>
          </a:xfrm>
        </p:grpSpPr>
        <p:sp>
          <p:nvSpPr>
            <p:cNvPr id="115" name="Text Box 28"/>
            <p:cNvSpPr txBox="1">
              <a:spLocks noChangeArrowheads="1"/>
            </p:cNvSpPr>
            <p:nvPr/>
          </p:nvSpPr>
          <p:spPr bwMode="auto">
            <a:xfrm>
              <a:off x="3221" y="279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</a:p>
          </p:txBody>
        </p:sp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5198" y="2791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  <p:sp>
          <p:nvSpPr>
            <p:cNvPr id="117" name="Line 30"/>
            <p:cNvSpPr>
              <a:spLocks noChangeShapeType="1"/>
            </p:cNvSpPr>
            <p:nvPr/>
          </p:nvSpPr>
          <p:spPr bwMode="auto">
            <a:xfrm>
              <a:off x="3400" y="3052"/>
              <a:ext cx="1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118" name="Group 31"/>
          <p:cNvGrpSpPr>
            <a:grpSpLocks/>
          </p:cNvGrpSpPr>
          <p:nvPr/>
        </p:nvGrpSpPr>
        <p:grpSpPr bwMode="auto">
          <a:xfrm>
            <a:off x="5927725" y="147638"/>
            <a:ext cx="2279650" cy="3556000"/>
            <a:chOff x="3734" y="93"/>
            <a:chExt cx="1436" cy="2240"/>
          </a:xfrm>
        </p:grpSpPr>
        <p:sp>
          <p:nvSpPr>
            <p:cNvPr id="119" name="Line 32"/>
            <p:cNvSpPr>
              <a:spLocks noChangeShapeType="1"/>
            </p:cNvSpPr>
            <p:nvPr/>
          </p:nvSpPr>
          <p:spPr bwMode="auto">
            <a:xfrm>
              <a:off x="4604" y="1076"/>
              <a:ext cx="0" cy="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0" name="Line 33"/>
            <p:cNvSpPr>
              <a:spLocks noChangeShapeType="1"/>
            </p:cNvSpPr>
            <p:nvPr/>
          </p:nvSpPr>
          <p:spPr bwMode="auto">
            <a:xfrm>
              <a:off x="3980" y="692"/>
              <a:ext cx="0" cy="1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1" name="Line 34"/>
            <p:cNvSpPr>
              <a:spLocks noChangeShapeType="1"/>
            </p:cNvSpPr>
            <p:nvPr/>
          </p:nvSpPr>
          <p:spPr bwMode="auto">
            <a:xfrm flipH="1">
              <a:off x="4872" y="230"/>
              <a:ext cx="2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Text Box 35"/>
            <p:cNvSpPr txBox="1">
              <a:spLocks noChangeArrowheads="1"/>
            </p:cNvSpPr>
            <p:nvPr/>
          </p:nvSpPr>
          <p:spPr bwMode="auto">
            <a:xfrm>
              <a:off x="3734" y="480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3" name="Line 36"/>
            <p:cNvSpPr>
              <a:spLocks noChangeShapeType="1"/>
            </p:cNvSpPr>
            <p:nvPr/>
          </p:nvSpPr>
          <p:spPr bwMode="auto">
            <a:xfrm>
              <a:off x="3980" y="692"/>
              <a:ext cx="62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Text Box 37"/>
            <p:cNvSpPr txBox="1">
              <a:spLocks noChangeArrowheads="1"/>
            </p:cNvSpPr>
            <p:nvPr/>
          </p:nvSpPr>
          <p:spPr bwMode="auto">
            <a:xfrm>
              <a:off x="4260" y="1033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5" name="Line 38"/>
            <p:cNvSpPr>
              <a:spLocks noChangeShapeType="1"/>
            </p:cNvSpPr>
            <p:nvPr/>
          </p:nvSpPr>
          <p:spPr bwMode="auto">
            <a:xfrm>
              <a:off x="3980" y="1995"/>
              <a:ext cx="624" cy="1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Line 39"/>
            <p:cNvSpPr>
              <a:spLocks noChangeShapeType="1"/>
            </p:cNvSpPr>
            <p:nvPr/>
          </p:nvSpPr>
          <p:spPr bwMode="auto">
            <a:xfrm flipV="1">
              <a:off x="3980" y="230"/>
              <a:ext cx="894" cy="4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Text Box 40"/>
            <p:cNvSpPr txBox="1">
              <a:spLocks noChangeArrowheads="1"/>
            </p:cNvSpPr>
            <p:nvPr/>
          </p:nvSpPr>
          <p:spPr bwMode="auto">
            <a:xfrm>
              <a:off x="4814" y="9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8" name="Line 41"/>
            <p:cNvSpPr>
              <a:spLocks noChangeShapeType="1"/>
            </p:cNvSpPr>
            <p:nvPr/>
          </p:nvSpPr>
          <p:spPr bwMode="auto">
            <a:xfrm flipV="1">
              <a:off x="3980" y="1415"/>
              <a:ext cx="892" cy="5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Text Box 42"/>
            <p:cNvSpPr txBox="1">
              <a:spLocks noChangeArrowheads="1"/>
            </p:cNvSpPr>
            <p:nvPr/>
          </p:nvSpPr>
          <p:spPr bwMode="auto">
            <a:xfrm>
              <a:off x="3830" y="19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30" name="Text Box 43"/>
            <p:cNvSpPr txBox="1">
              <a:spLocks noChangeArrowheads="1"/>
            </p:cNvSpPr>
            <p:nvPr/>
          </p:nvSpPr>
          <p:spPr bwMode="auto">
            <a:xfrm>
              <a:off x="4844" y="134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31" name="Text Box 44"/>
            <p:cNvSpPr txBox="1">
              <a:spLocks noChangeArrowheads="1"/>
            </p:cNvSpPr>
            <p:nvPr/>
          </p:nvSpPr>
          <p:spPr bwMode="auto">
            <a:xfrm>
              <a:off x="4380" y="2083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32" name="Line 45"/>
            <p:cNvSpPr>
              <a:spLocks noChangeShapeType="1"/>
            </p:cNvSpPr>
            <p:nvPr/>
          </p:nvSpPr>
          <p:spPr bwMode="auto">
            <a:xfrm flipH="1">
              <a:off x="4604" y="230"/>
              <a:ext cx="268" cy="8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3" name="Line 46"/>
            <p:cNvSpPr>
              <a:spLocks noChangeShapeType="1"/>
            </p:cNvSpPr>
            <p:nvPr/>
          </p:nvSpPr>
          <p:spPr bwMode="auto">
            <a:xfrm flipH="1">
              <a:off x="4612" y="1419"/>
              <a:ext cx="260" cy="7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134" name="Line 47"/>
          <p:cNvSpPr>
            <a:spLocks noChangeShapeType="1"/>
          </p:cNvSpPr>
          <p:nvPr/>
        </p:nvSpPr>
        <p:spPr bwMode="auto">
          <a:xfrm rot="5400000">
            <a:off x="7138194" y="1459707"/>
            <a:ext cx="12017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8"/>
          <p:cNvSpPr>
            <a:spLocks noChangeArrowheads="1"/>
          </p:cNvSpPr>
          <p:nvPr/>
        </p:nvSpPr>
        <p:spPr bwMode="auto">
          <a:xfrm>
            <a:off x="11113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7917" name="Text Box 49"/>
          <p:cNvSpPr txBox="1">
            <a:spLocks noChangeArrowheads="1"/>
          </p:cNvSpPr>
          <p:nvPr/>
        </p:nvSpPr>
        <p:spPr bwMode="auto">
          <a:xfrm>
            <a:off x="198438" y="85725"/>
            <a:ext cx="525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属于平面的直线和点</a:t>
            </a:r>
            <a:r>
              <a:rPr lang="en-US" altLang="zh-CN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★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defRPr/>
            </a:pP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属于平面的直线</a:t>
            </a:r>
          </a:p>
        </p:txBody>
      </p:sp>
      <p:sp>
        <p:nvSpPr>
          <p:cNvPr id="137" name="Text Box 50"/>
          <p:cNvSpPr txBox="1">
            <a:spLocks noChangeArrowheads="1"/>
          </p:cNvSpPr>
          <p:nvPr/>
        </p:nvSpPr>
        <p:spPr bwMode="auto">
          <a:xfrm>
            <a:off x="90488" y="2743200"/>
            <a:ext cx="5318125" cy="83185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：在已知面上作一水平线，距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面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，长度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38" name="Text Box 51"/>
          <p:cNvSpPr txBox="1">
            <a:spLocks noChangeArrowheads="1"/>
          </p:cNvSpPr>
          <p:nvPr/>
        </p:nvSpPr>
        <p:spPr bwMode="auto">
          <a:xfrm>
            <a:off x="238125" y="3830638"/>
            <a:ext cx="47148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定理② ：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若直线通过属于平面的一个点，且平行于属于该平面的一条已知直线，则该直线必在面上。</a:t>
            </a:r>
          </a:p>
        </p:txBody>
      </p:sp>
      <p:grpSp>
        <p:nvGrpSpPr>
          <p:cNvPr id="139" name="Group 52"/>
          <p:cNvGrpSpPr>
            <a:grpSpLocks/>
          </p:cNvGrpSpPr>
          <p:nvPr/>
        </p:nvGrpSpPr>
        <p:grpSpPr bwMode="auto">
          <a:xfrm>
            <a:off x="5522913" y="1639888"/>
            <a:ext cx="3486150" cy="458787"/>
            <a:chOff x="3221" y="2791"/>
            <a:chExt cx="2196" cy="289"/>
          </a:xfrm>
        </p:grpSpPr>
        <p:sp>
          <p:nvSpPr>
            <p:cNvPr id="140" name="Text Box 53"/>
            <p:cNvSpPr txBox="1">
              <a:spLocks noChangeArrowheads="1"/>
            </p:cNvSpPr>
            <p:nvPr/>
          </p:nvSpPr>
          <p:spPr bwMode="auto">
            <a:xfrm>
              <a:off x="3221" y="279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</a:p>
          </p:txBody>
        </p:sp>
        <p:sp>
          <p:nvSpPr>
            <p:cNvPr id="141" name="Text Box 54"/>
            <p:cNvSpPr txBox="1">
              <a:spLocks noChangeArrowheads="1"/>
            </p:cNvSpPr>
            <p:nvPr/>
          </p:nvSpPr>
          <p:spPr bwMode="auto">
            <a:xfrm>
              <a:off x="5198" y="2791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  <p:sp>
          <p:nvSpPr>
            <p:cNvPr id="142" name="Line 55"/>
            <p:cNvSpPr>
              <a:spLocks noChangeShapeType="1"/>
            </p:cNvSpPr>
            <p:nvPr/>
          </p:nvSpPr>
          <p:spPr bwMode="auto">
            <a:xfrm>
              <a:off x="3400" y="3052"/>
              <a:ext cx="1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143" name="Group 56"/>
          <p:cNvGrpSpPr>
            <a:grpSpLocks/>
          </p:cNvGrpSpPr>
          <p:nvPr/>
        </p:nvGrpSpPr>
        <p:grpSpPr bwMode="auto">
          <a:xfrm>
            <a:off x="5673725" y="61913"/>
            <a:ext cx="2012950" cy="3708400"/>
            <a:chOff x="3574" y="39"/>
            <a:chExt cx="1268" cy="2336"/>
          </a:xfrm>
        </p:grpSpPr>
        <p:sp>
          <p:nvSpPr>
            <p:cNvPr id="144" name="Line 57"/>
            <p:cNvSpPr>
              <a:spLocks noChangeShapeType="1"/>
            </p:cNvSpPr>
            <p:nvPr/>
          </p:nvSpPr>
          <p:spPr bwMode="auto">
            <a:xfrm>
              <a:off x="4444" y="1076"/>
              <a:ext cx="0" cy="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5" name="Line 58"/>
            <p:cNvSpPr>
              <a:spLocks noChangeShapeType="1"/>
            </p:cNvSpPr>
            <p:nvPr/>
          </p:nvSpPr>
          <p:spPr bwMode="auto">
            <a:xfrm>
              <a:off x="3820" y="692"/>
              <a:ext cx="0" cy="1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6" name="Line 59"/>
            <p:cNvSpPr>
              <a:spLocks noChangeShapeType="1"/>
            </p:cNvSpPr>
            <p:nvPr/>
          </p:nvSpPr>
          <p:spPr bwMode="auto">
            <a:xfrm flipH="1">
              <a:off x="4712" y="230"/>
              <a:ext cx="2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7" name="Text Box 60"/>
            <p:cNvSpPr txBox="1">
              <a:spLocks noChangeArrowheads="1"/>
            </p:cNvSpPr>
            <p:nvPr/>
          </p:nvSpPr>
          <p:spPr bwMode="auto">
            <a:xfrm>
              <a:off x="3574" y="480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48" name="Line 61"/>
            <p:cNvSpPr>
              <a:spLocks noChangeShapeType="1"/>
            </p:cNvSpPr>
            <p:nvPr/>
          </p:nvSpPr>
          <p:spPr bwMode="auto">
            <a:xfrm>
              <a:off x="3820" y="692"/>
              <a:ext cx="62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9" name="Text Box 62"/>
            <p:cNvSpPr txBox="1">
              <a:spLocks noChangeArrowheads="1"/>
            </p:cNvSpPr>
            <p:nvPr/>
          </p:nvSpPr>
          <p:spPr bwMode="auto">
            <a:xfrm>
              <a:off x="4100" y="1033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50" name="Line 63"/>
            <p:cNvSpPr>
              <a:spLocks noChangeShapeType="1"/>
            </p:cNvSpPr>
            <p:nvPr/>
          </p:nvSpPr>
          <p:spPr bwMode="auto">
            <a:xfrm>
              <a:off x="3820" y="1995"/>
              <a:ext cx="624" cy="1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1" name="Line 64"/>
            <p:cNvSpPr>
              <a:spLocks noChangeShapeType="1"/>
            </p:cNvSpPr>
            <p:nvPr/>
          </p:nvSpPr>
          <p:spPr bwMode="auto">
            <a:xfrm flipV="1">
              <a:off x="3820" y="230"/>
              <a:ext cx="894" cy="4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2" name="Text Box 65"/>
            <p:cNvSpPr txBox="1">
              <a:spLocks noChangeArrowheads="1"/>
            </p:cNvSpPr>
            <p:nvPr/>
          </p:nvSpPr>
          <p:spPr bwMode="auto">
            <a:xfrm>
              <a:off x="4486" y="3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53" name="Line 66"/>
            <p:cNvSpPr>
              <a:spLocks noChangeShapeType="1"/>
            </p:cNvSpPr>
            <p:nvPr/>
          </p:nvSpPr>
          <p:spPr bwMode="auto">
            <a:xfrm flipV="1">
              <a:off x="3820" y="1415"/>
              <a:ext cx="892" cy="5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4" name="Text Box 67"/>
            <p:cNvSpPr txBox="1">
              <a:spLocks noChangeArrowheads="1"/>
            </p:cNvSpPr>
            <p:nvPr/>
          </p:nvSpPr>
          <p:spPr bwMode="auto">
            <a:xfrm>
              <a:off x="3670" y="19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55" name="Text Box 68"/>
            <p:cNvSpPr txBox="1">
              <a:spLocks noChangeArrowheads="1"/>
            </p:cNvSpPr>
            <p:nvPr/>
          </p:nvSpPr>
          <p:spPr bwMode="auto">
            <a:xfrm>
              <a:off x="4522" y="124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56" name="Text Box 69"/>
            <p:cNvSpPr txBox="1">
              <a:spLocks noChangeArrowheads="1"/>
            </p:cNvSpPr>
            <p:nvPr/>
          </p:nvSpPr>
          <p:spPr bwMode="auto">
            <a:xfrm>
              <a:off x="4215" y="2125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</a:t>
              </a:r>
            </a:p>
          </p:txBody>
        </p:sp>
      </p:grpSp>
      <p:sp>
        <p:nvSpPr>
          <p:cNvPr id="157" name="Text Box 70"/>
          <p:cNvSpPr txBox="1">
            <a:spLocks noChangeArrowheads="1"/>
          </p:cNvSpPr>
          <p:nvPr/>
        </p:nvSpPr>
        <p:spPr bwMode="auto">
          <a:xfrm>
            <a:off x="104420" y="5776268"/>
            <a:ext cx="5293437" cy="461665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：试完成平行四边形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ABCD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的投影。</a:t>
            </a:r>
          </a:p>
        </p:txBody>
      </p:sp>
      <p:sp>
        <p:nvSpPr>
          <p:cNvPr id="158" name="Line 71"/>
          <p:cNvSpPr>
            <a:spLocks noChangeShapeType="1"/>
          </p:cNvSpPr>
          <p:nvPr/>
        </p:nvSpPr>
        <p:spPr bwMode="auto">
          <a:xfrm flipV="1">
            <a:off x="7054850" y="971550"/>
            <a:ext cx="1416050" cy="7334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59" name="Line 72"/>
          <p:cNvSpPr>
            <a:spLocks noChangeShapeType="1"/>
          </p:cNvSpPr>
          <p:nvPr/>
        </p:nvSpPr>
        <p:spPr bwMode="auto">
          <a:xfrm flipV="1">
            <a:off x="7067550" y="2538413"/>
            <a:ext cx="1416050" cy="920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0" name="Line 73"/>
          <p:cNvSpPr>
            <a:spLocks noChangeShapeType="1"/>
          </p:cNvSpPr>
          <p:nvPr/>
        </p:nvSpPr>
        <p:spPr bwMode="auto">
          <a:xfrm>
            <a:off x="7480300" y="361950"/>
            <a:ext cx="990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1" name="Line 74"/>
          <p:cNvSpPr>
            <a:spLocks noChangeShapeType="1"/>
          </p:cNvSpPr>
          <p:nvPr/>
        </p:nvSpPr>
        <p:spPr bwMode="auto">
          <a:xfrm>
            <a:off x="7486650" y="2246313"/>
            <a:ext cx="990600" cy="292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2" name="Line 75"/>
          <p:cNvSpPr>
            <a:spLocks noChangeShapeType="1"/>
          </p:cNvSpPr>
          <p:nvPr/>
        </p:nvSpPr>
        <p:spPr bwMode="auto">
          <a:xfrm>
            <a:off x="8470900" y="976313"/>
            <a:ext cx="0" cy="155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3" name="Text Box 76"/>
          <p:cNvSpPr txBox="1">
            <a:spLocks noChangeArrowheads="1"/>
          </p:cNvSpPr>
          <p:nvPr/>
        </p:nvSpPr>
        <p:spPr bwMode="auto">
          <a:xfrm>
            <a:off x="8367713" y="685800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c'</a:t>
            </a:r>
          </a:p>
        </p:txBody>
      </p:sp>
      <p:sp>
        <p:nvSpPr>
          <p:cNvPr id="164" name="Text Box 77"/>
          <p:cNvSpPr txBox="1">
            <a:spLocks noChangeArrowheads="1"/>
          </p:cNvSpPr>
          <p:nvPr/>
        </p:nvSpPr>
        <p:spPr bwMode="auto">
          <a:xfrm>
            <a:off x="8499475" y="2282825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c</a:t>
            </a:r>
          </a:p>
        </p:txBody>
      </p:sp>
      <p:sp>
        <p:nvSpPr>
          <p:cNvPr id="165" name="Text Box 78"/>
          <p:cNvSpPr txBox="1">
            <a:spLocks noChangeArrowheads="1"/>
          </p:cNvSpPr>
          <p:nvPr/>
        </p:nvSpPr>
        <p:spPr bwMode="auto">
          <a:xfrm>
            <a:off x="5408613" y="3724275"/>
            <a:ext cx="3560762" cy="82232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DC ∥ AB</a:t>
            </a:r>
            <a:r>
              <a:rPr lang="zh-CN" altLang="en-US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，且过面上点</a:t>
            </a:r>
            <a:r>
              <a:rPr lang="en-US" altLang="zh-CN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</a:t>
            </a:r>
            <a:r>
              <a:rPr lang="en-US" altLang="zh-CN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DC</a:t>
            </a:r>
            <a:r>
              <a:rPr lang="zh-CN" altLang="en-US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AB </a:t>
            </a:r>
            <a:r>
              <a:rPr lang="en-US" altLang="zh-CN" sz="1800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╳</a:t>
            </a:r>
            <a:r>
              <a:rPr lang="en-US" altLang="zh-CN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AD</a:t>
            </a:r>
            <a:r>
              <a:rPr lang="zh-CN" altLang="en-US" ker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平面上</a:t>
            </a:r>
          </a:p>
        </p:txBody>
      </p:sp>
      <p:sp>
        <p:nvSpPr>
          <p:cNvPr id="166" name="Text Box 79"/>
          <p:cNvSpPr txBox="1">
            <a:spLocks noChangeArrowheads="1"/>
          </p:cNvSpPr>
          <p:nvPr/>
        </p:nvSpPr>
        <p:spPr bwMode="auto">
          <a:xfrm>
            <a:off x="5408613" y="3736975"/>
            <a:ext cx="3560762" cy="8223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BC ∥ AD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，且过面上点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B,</a:t>
            </a:r>
          </a:p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  <a:sym typeface="Symbol" pitchFamily="18" charset="2"/>
              </a:rPr>
              <a:t>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BC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AB ╳ AD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平面上</a:t>
            </a:r>
          </a:p>
        </p:txBody>
      </p:sp>
      <p:grpSp>
        <p:nvGrpSpPr>
          <p:cNvPr id="167" name="Group 80"/>
          <p:cNvGrpSpPr>
            <a:grpSpLocks/>
          </p:cNvGrpSpPr>
          <p:nvPr/>
        </p:nvGrpSpPr>
        <p:grpSpPr bwMode="auto">
          <a:xfrm>
            <a:off x="2066925" y="3038475"/>
            <a:ext cx="1998663" cy="488950"/>
            <a:chOff x="1210" y="1970"/>
            <a:chExt cx="1259" cy="308"/>
          </a:xfrm>
        </p:grpSpPr>
        <p:sp>
          <p:nvSpPr>
            <p:cNvPr id="168" name="Text Box 81"/>
            <p:cNvSpPr txBox="1">
              <a:spLocks noChangeArrowheads="1"/>
            </p:cNvSpPr>
            <p:nvPr/>
          </p:nvSpPr>
          <p:spPr bwMode="auto">
            <a:xfrm>
              <a:off x="1438" y="197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20</a:t>
              </a:r>
            </a:p>
          </p:txBody>
        </p:sp>
        <p:sp>
          <p:nvSpPr>
            <p:cNvPr id="169" name="Line 82"/>
            <p:cNvSpPr>
              <a:spLocks noChangeShapeType="1"/>
            </p:cNvSpPr>
            <p:nvPr/>
          </p:nvSpPr>
          <p:spPr bwMode="auto">
            <a:xfrm>
              <a:off x="1210" y="2229"/>
              <a:ext cx="75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70" name="Text Box 83"/>
            <p:cNvSpPr txBox="1">
              <a:spLocks noChangeArrowheads="1"/>
            </p:cNvSpPr>
            <p:nvPr/>
          </p:nvSpPr>
          <p:spPr bwMode="auto">
            <a:xfrm>
              <a:off x="2107" y="199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171" name="Line 84"/>
            <p:cNvSpPr>
              <a:spLocks noChangeShapeType="1"/>
            </p:cNvSpPr>
            <p:nvPr/>
          </p:nvSpPr>
          <p:spPr bwMode="auto">
            <a:xfrm>
              <a:off x="2094" y="2232"/>
              <a:ext cx="37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5850372" y="3816350"/>
            <a:ext cx="2944813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四边形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ABCD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即为所求</a:t>
            </a:r>
          </a:p>
        </p:txBody>
      </p:sp>
      <p:sp>
        <p:nvSpPr>
          <p:cNvPr id="173" name="矩形 172"/>
          <p:cNvSpPr>
            <a:spLocks noChangeArrowheads="1"/>
          </p:cNvSpPr>
          <p:nvPr/>
        </p:nvSpPr>
        <p:spPr bwMode="auto">
          <a:xfrm>
            <a:off x="174625" y="1277938"/>
            <a:ext cx="4572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定理①：</a:t>
            </a:r>
            <a:r>
              <a:rPr lang="zh-CN" altLang="en-US" sz="2800" kern="0" dirty="0">
                <a:latin typeface="黑体" pitchFamily="2" charset="-122"/>
                <a:ea typeface="黑体" pitchFamily="2" charset="-122"/>
              </a:rPr>
              <a:t>若直线通过属于平面的两个点，则直线必在面上。</a:t>
            </a:r>
            <a:endParaRPr kumimoji="0" lang="zh-CN" altLang="en-US" sz="2800" b="0" kern="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 autoUpdateAnimBg="0"/>
      <p:bldP spid="93" grpId="0" autoUpdateAnimBg="0"/>
      <p:bldP spid="94" grpId="0" autoUpdateAnimBg="0"/>
      <p:bldP spid="95" grpId="0" autoUpdateAnimBg="0"/>
      <p:bldP spid="98" grpId="0" autoUpdateAnimBg="0"/>
      <p:bldP spid="101" grpId="0" autoUpdateAnimBg="0"/>
      <p:bldP spid="105" grpId="0" autoUpdateAnimBg="0"/>
      <p:bldP spid="106" grpId="0" animBg="1" autoUpdateAnimBg="0"/>
      <p:bldP spid="107" grpId="0" animBg="1" autoUpdateAnimBg="0"/>
      <p:bldP spid="108" grpId="0" animBg="1" autoUpdateAnimBg="0"/>
      <p:bldP spid="135" grpId="0" animBg="1"/>
      <p:bldP spid="137" grpId="0" animBg="1" autoUpdateAnimBg="0"/>
      <p:bldP spid="138" grpId="0" autoUpdateAnimBg="0"/>
      <p:bldP spid="157" grpId="0" animBg="1" autoUpdateAnimBg="0"/>
      <p:bldP spid="163" grpId="0" autoUpdateAnimBg="0"/>
      <p:bldP spid="164" grpId="0" autoUpdateAnimBg="0"/>
      <p:bldP spid="165" grpId="0" animBg="1" autoUpdateAnimBg="0"/>
      <p:bldP spid="166" grpId="0" animBg="1" autoUpdateAnimBg="0"/>
      <p:bldP spid="172" grpId="0" animBg="1" autoUpdateAnimBg="0"/>
      <p:bldP spid="1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02450" y="6361113"/>
            <a:ext cx="1905000" cy="457200"/>
          </a:xfrm>
        </p:spPr>
        <p:txBody>
          <a:bodyPr/>
          <a:lstStyle/>
          <a:p>
            <a:pPr>
              <a:defRPr/>
            </a:pPr>
            <a:fld id="{212DC4E3-08B8-4D9E-B61B-0809C824138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0" y="-14288"/>
            <a:ext cx="9144000" cy="6789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38" name="Text Box 2"/>
          <p:cNvSpPr txBox="1">
            <a:spLocks noChangeArrowheads="1"/>
          </p:cNvSpPr>
          <p:nvPr/>
        </p:nvSpPr>
        <p:spPr bwMode="auto">
          <a:xfrm>
            <a:off x="777875" y="36179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①</a:t>
            </a:r>
          </a:p>
        </p:txBody>
      </p:sp>
      <p:grpSp>
        <p:nvGrpSpPr>
          <p:cNvPr id="139" name="Group 3"/>
          <p:cNvGrpSpPr>
            <a:grpSpLocks/>
          </p:cNvGrpSpPr>
          <p:nvPr/>
        </p:nvGrpSpPr>
        <p:grpSpPr bwMode="auto">
          <a:xfrm>
            <a:off x="928688" y="4813300"/>
            <a:ext cx="3328987" cy="458788"/>
            <a:chOff x="3216" y="2784"/>
            <a:chExt cx="2207" cy="304"/>
          </a:xfrm>
        </p:grpSpPr>
        <p:sp>
          <p:nvSpPr>
            <p:cNvPr id="140" name="Text Box 4"/>
            <p:cNvSpPr txBox="1">
              <a:spLocks noChangeArrowheads="1"/>
            </p:cNvSpPr>
            <p:nvPr/>
          </p:nvSpPr>
          <p:spPr bwMode="auto">
            <a:xfrm>
              <a:off x="3216" y="2785"/>
              <a:ext cx="2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</a:p>
          </p:txBody>
        </p:sp>
        <p:sp>
          <p:nvSpPr>
            <p:cNvPr id="141" name="Text Box 5"/>
            <p:cNvSpPr txBox="1">
              <a:spLocks noChangeArrowheads="1"/>
            </p:cNvSpPr>
            <p:nvPr/>
          </p:nvSpPr>
          <p:spPr bwMode="auto">
            <a:xfrm>
              <a:off x="5193" y="2784"/>
              <a:ext cx="23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  <p:sp>
          <p:nvSpPr>
            <p:cNvPr id="142" name="Line 6"/>
            <p:cNvSpPr>
              <a:spLocks noChangeShapeType="1"/>
            </p:cNvSpPr>
            <p:nvPr/>
          </p:nvSpPr>
          <p:spPr bwMode="auto">
            <a:xfrm>
              <a:off x="3400" y="3052"/>
              <a:ext cx="1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143" name="Group 7"/>
          <p:cNvGrpSpPr>
            <a:grpSpLocks/>
          </p:cNvGrpSpPr>
          <p:nvPr/>
        </p:nvGrpSpPr>
        <p:grpSpPr bwMode="auto">
          <a:xfrm>
            <a:off x="1408113" y="3400425"/>
            <a:ext cx="2168525" cy="3349625"/>
            <a:chOff x="830" y="2071"/>
            <a:chExt cx="1366" cy="2110"/>
          </a:xfrm>
        </p:grpSpPr>
        <p:sp>
          <p:nvSpPr>
            <p:cNvPr id="144" name="Line 8"/>
            <p:cNvSpPr>
              <a:spLocks noChangeShapeType="1"/>
            </p:cNvSpPr>
            <p:nvPr/>
          </p:nvSpPr>
          <p:spPr bwMode="auto">
            <a:xfrm>
              <a:off x="1584" y="2195"/>
              <a:ext cx="0" cy="1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>
              <a:off x="1076" y="2646"/>
              <a:ext cx="0" cy="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6" name="Line 10"/>
            <p:cNvSpPr>
              <a:spLocks noChangeShapeType="1"/>
            </p:cNvSpPr>
            <p:nvPr/>
          </p:nvSpPr>
          <p:spPr bwMode="auto">
            <a:xfrm>
              <a:off x="1926" y="3021"/>
              <a:ext cx="0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7" name="Text Box 11"/>
            <p:cNvSpPr txBox="1">
              <a:spLocks noChangeArrowheads="1"/>
            </p:cNvSpPr>
            <p:nvPr/>
          </p:nvSpPr>
          <p:spPr bwMode="auto">
            <a:xfrm>
              <a:off x="830" y="2475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48" name="Text Box 12"/>
            <p:cNvSpPr txBox="1">
              <a:spLocks noChangeArrowheads="1"/>
            </p:cNvSpPr>
            <p:nvPr/>
          </p:nvSpPr>
          <p:spPr bwMode="auto">
            <a:xfrm>
              <a:off x="1870" y="2820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49" name="Text Box 13"/>
            <p:cNvSpPr txBox="1">
              <a:spLocks noChangeArrowheads="1"/>
            </p:cNvSpPr>
            <p:nvPr/>
          </p:nvSpPr>
          <p:spPr bwMode="auto">
            <a:xfrm>
              <a:off x="1568" y="2071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50" name="Text Box 14"/>
            <p:cNvSpPr txBox="1">
              <a:spLocks noChangeArrowheads="1"/>
            </p:cNvSpPr>
            <p:nvPr/>
          </p:nvSpPr>
          <p:spPr bwMode="auto">
            <a:xfrm>
              <a:off x="881" y="315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51" name="Text Box 15"/>
            <p:cNvSpPr txBox="1">
              <a:spLocks noChangeArrowheads="1"/>
            </p:cNvSpPr>
            <p:nvPr/>
          </p:nvSpPr>
          <p:spPr bwMode="auto">
            <a:xfrm>
              <a:off x="1388" y="393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52" name="Text Box 16"/>
            <p:cNvSpPr txBox="1">
              <a:spLocks noChangeArrowheads="1"/>
            </p:cNvSpPr>
            <p:nvPr/>
          </p:nvSpPr>
          <p:spPr bwMode="auto">
            <a:xfrm>
              <a:off x="1919" y="3362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53" name="Freeform 17"/>
            <p:cNvSpPr>
              <a:spLocks/>
            </p:cNvSpPr>
            <p:nvPr/>
          </p:nvSpPr>
          <p:spPr bwMode="auto">
            <a:xfrm>
              <a:off x="1074" y="2196"/>
              <a:ext cx="852" cy="822"/>
            </a:xfrm>
            <a:custGeom>
              <a:avLst/>
              <a:gdLst>
                <a:gd name="T0" fmla="*/ 0 w 852"/>
                <a:gd name="T1" fmla="*/ 450 h 822"/>
                <a:gd name="T2" fmla="*/ 510 w 852"/>
                <a:gd name="T3" fmla="*/ 0 h 822"/>
                <a:gd name="T4" fmla="*/ 852 w 852"/>
                <a:gd name="T5" fmla="*/ 822 h 822"/>
                <a:gd name="T6" fmla="*/ 0 w 852"/>
                <a:gd name="T7" fmla="*/ 45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822"/>
                <a:gd name="T14" fmla="*/ 852 w 852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822">
                  <a:moveTo>
                    <a:pt x="0" y="450"/>
                  </a:moveTo>
                  <a:lnTo>
                    <a:pt x="510" y="0"/>
                  </a:lnTo>
                  <a:lnTo>
                    <a:pt x="852" y="822"/>
                  </a:lnTo>
                  <a:lnTo>
                    <a:pt x="0" y="45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4" name="Freeform 18"/>
            <p:cNvSpPr>
              <a:spLocks/>
            </p:cNvSpPr>
            <p:nvPr/>
          </p:nvSpPr>
          <p:spPr bwMode="auto">
            <a:xfrm>
              <a:off x="1074" y="3270"/>
              <a:ext cx="852" cy="750"/>
            </a:xfrm>
            <a:custGeom>
              <a:avLst/>
              <a:gdLst>
                <a:gd name="T0" fmla="*/ 0 w 852"/>
                <a:gd name="T1" fmla="*/ 0 h 750"/>
                <a:gd name="T2" fmla="*/ 852 w 852"/>
                <a:gd name="T3" fmla="*/ 243 h 750"/>
                <a:gd name="T4" fmla="*/ 507 w 852"/>
                <a:gd name="T5" fmla="*/ 750 h 750"/>
                <a:gd name="T6" fmla="*/ 0 w 852"/>
                <a:gd name="T7" fmla="*/ 0 h 7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750"/>
                <a:gd name="T14" fmla="*/ 852 w 852"/>
                <a:gd name="T15" fmla="*/ 750 h 7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750">
                  <a:moveTo>
                    <a:pt x="0" y="0"/>
                  </a:moveTo>
                  <a:lnTo>
                    <a:pt x="852" y="243"/>
                  </a:lnTo>
                  <a:lnTo>
                    <a:pt x="507" y="7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155" name="Text Box 19"/>
          <p:cNvSpPr txBox="1">
            <a:spLocks noChangeArrowheads="1"/>
          </p:cNvSpPr>
          <p:nvPr/>
        </p:nvSpPr>
        <p:spPr bwMode="auto">
          <a:xfrm>
            <a:off x="2195513" y="5572125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k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56" name="Text Box 20"/>
          <p:cNvSpPr txBox="1">
            <a:spLocks noChangeArrowheads="1"/>
          </p:cNvSpPr>
          <p:nvPr/>
        </p:nvSpPr>
        <p:spPr bwMode="auto">
          <a:xfrm>
            <a:off x="2128838" y="3714750"/>
            <a:ext cx="696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k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57" name="Line 21"/>
          <p:cNvSpPr>
            <a:spLocks noChangeShapeType="1"/>
          </p:cNvSpPr>
          <p:nvPr/>
        </p:nvSpPr>
        <p:spPr bwMode="auto">
          <a:xfrm flipV="1">
            <a:off x="1798638" y="3941763"/>
            <a:ext cx="968375" cy="3714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2709863" y="371475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1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59" name="Line 23"/>
          <p:cNvSpPr>
            <a:spLocks noChangeShapeType="1"/>
          </p:cNvSpPr>
          <p:nvPr/>
        </p:nvSpPr>
        <p:spPr bwMode="auto">
          <a:xfrm flipH="1">
            <a:off x="2741613" y="3948113"/>
            <a:ext cx="0" cy="127635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0" name="Text Box 24"/>
          <p:cNvSpPr txBox="1">
            <a:spLocks noChangeArrowheads="1"/>
          </p:cNvSpPr>
          <p:nvPr/>
        </p:nvSpPr>
        <p:spPr bwMode="auto">
          <a:xfrm>
            <a:off x="2625725" y="6103938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1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61" name="Line 25"/>
          <p:cNvSpPr>
            <a:spLocks noChangeShapeType="1"/>
          </p:cNvSpPr>
          <p:nvPr/>
        </p:nvSpPr>
        <p:spPr bwMode="auto">
          <a:xfrm>
            <a:off x="1814513" y="5310188"/>
            <a:ext cx="939800" cy="9493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2" name="Line 26"/>
          <p:cNvSpPr>
            <a:spLocks noChangeShapeType="1"/>
          </p:cNvSpPr>
          <p:nvPr/>
        </p:nvSpPr>
        <p:spPr bwMode="auto">
          <a:xfrm>
            <a:off x="2744788" y="5218113"/>
            <a:ext cx="0" cy="1041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3" name="Line 27"/>
          <p:cNvSpPr>
            <a:spLocks noChangeShapeType="1"/>
          </p:cNvSpPr>
          <p:nvPr/>
        </p:nvSpPr>
        <p:spPr bwMode="auto">
          <a:xfrm>
            <a:off x="2439988" y="4075113"/>
            <a:ext cx="0" cy="114935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4" name="AutoShape 28"/>
          <p:cNvSpPr>
            <a:spLocks noChangeArrowheads="1"/>
          </p:cNvSpPr>
          <p:nvPr/>
        </p:nvSpPr>
        <p:spPr bwMode="auto">
          <a:xfrm>
            <a:off x="2405063" y="4027488"/>
            <a:ext cx="74612" cy="746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5" name="Line 29"/>
          <p:cNvSpPr>
            <a:spLocks noChangeShapeType="1"/>
          </p:cNvSpPr>
          <p:nvPr/>
        </p:nvSpPr>
        <p:spPr bwMode="auto">
          <a:xfrm>
            <a:off x="2446338" y="5218113"/>
            <a:ext cx="0" cy="73025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6" name="AutoShape 30"/>
          <p:cNvSpPr>
            <a:spLocks noChangeArrowheads="1"/>
          </p:cNvSpPr>
          <p:nvPr/>
        </p:nvSpPr>
        <p:spPr bwMode="auto">
          <a:xfrm>
            <a:off x="2408238" y="5910263"/>
            <a:ext cx="74612" cy="746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7" name="Rectangle 31"/>
          <p:cNvSpPr>
            <a:spLocks noChangeArrowheads="1"/>
          </p:cNvSpPr>
          <p:nvPr/>
        </p:nvSpPr>
        <p:spPr bwMode="auto">
          <a:xfrm>
            <a:off x="0" y="0"/>
            <a:ext cx="45148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9956" name="Rectangle 32"/>
          <p:cNvSpPr>
            <a:spLocks noChangeArrowheads="1"/>
          </p:cNvSpPr>
          <p:nvPr/>
        </p:nvSpPr>
        <p:spPr bwMode="auto">
          <a:xfrm>
            <a:off x="193675" y="373063"/>
            <a:ext cx="9023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属于平面的点</a:t>
            </a:r>
            <a:r>
              <a:rPr lang="en-US" altLang="zh-CN" sz="3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★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defRPr/>
            </a:pPr>
            <a:endParaRPr lang="zh-CN" altLang="en-US" sz="1200" dirty="0">
              <a:latin typeface="黑体" pitchFamily="2" charset="-122"/>
              <a:ea typeface="黑体" pitchFamily="2" charset="-122"/>
            </a:endParaRPr>
          </a:p>
          <a:p>
            <a:pPr algn="l"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定理：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若点在属于平面的直线上，则点必在该面上。</a:t>
            </a:r>
          </a:p>
        </p:txBody>
      </p:sp>
      <p:sp>
        <p:nvSpPr>
          <p:cNvPr id="169" name="Text Box 33"/>
          <p:cNvSpPr txBox="1">
            <a:spLocks noChangeArrowheads="1"/>
          </p:cNvSpPr>
          <p:nvPr/>
        </p:nvSpPr>
        <p:spPr bwMode="auto">
          <a:xfrm>
            <a:off x="368300" y="1782763"/>
            <a:ext cx="4362450" cy="1570037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①求属于△的点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的水平投影；</a:t>
            </a:r>
          </a:p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②求属于△的距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面</a:t>
            </a:r>
            <a:r>
              <a:rPr lang="en-US" altLang="en-US" dirty="0">
                <a:latin typeface="黑体" pitchFamily="49" charset="-122"/>
                <a:ea typeface="黑体" pitchFamily="49" charset="-122"/>
              </a:rPr>
              <a:t>10,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距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面</a:t>
            </a:r>
          </a:p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70" name="Group 34"/>
          <p:cNvGrpSpPr>
            <a:grpSpLocks/>
          </p:cNvGrpSpPr>
          <p:nvPr/>
        </p:nvGrpSpPr>
        <p:grpSpPr bwMode="auto">
          <a:xfrm>
            <a:off x="2597150" y="2870200"/>
            <a:ext cx="2041525" cy="476250"/>
            <a:chOff x="3036" y="2484"/>
            <a:chExt cx="1286" cy="300"/>
          </a:xfrm>
        </p:grpSpPr>
        <p:sp>
          <p:nvSpPr>
            <p:cNvPr id="171" name="Line 35"/>
            <p:cNvSpPr>
              <a:spLocks noChangeShapeType="1"/>
            </p:cNvSpPr>
            <p:nvPr/>
          </p:nvSpPr>
          <p:spPr bwMode="auto">
            <a:xfrm rot="5400000" flipV="1">
              <a:off x="3958" y="2373"/>
              <a:ext cx="0" cy="729"/>
            </a:xfrm>
            <a:prstGeom prst="lin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72" name="Line 36"/>
            <p:cNvSpPr>
              <a:spLocks noChangeShapeType="1"/>
            </p:cNvSpPr>
            <p:nvPr/>
          </p:nvSpPr>
          <p:spPr bwMode="auto">
            <a:xfrm rot="5400000" flipH="1" flipV="1">
              <a:off x="3270" y="2505"/>
              <a:ext cx="0" cy="4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73" name="Text Box 37"/>
            <p:cNvSpPr txBox="1">
              <a:spLocks noChangeArrowheads="1"/>
            </p:cNvSpPr>
            <p:nvPr/>
          </p:nvSpPr>
          <p:spPr bwMode="auto">
            <a:xfrm>
              <a:off x="3105" y="2484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FF3300"/>
                  </a:solidFill>
                  <a:latin typeface="ISOCPEUR" pitchFamily="34" charset="0"/>
                </a:rPr>
                <a:t>10</a:t>
              </a:r>
            </a:p>
          </p:txBody>
        </p:sp>
        <p:sp>
          <p:nvSpPr>
            <p:cNvPr id="174" name="Text Box 38"/>
            <p:cNvSpPr txBox="1">
              <a:spLocks noChangeArrowheads="1"/>
            </p:cNvSpPr>
            <p:nvPr/>
          </p:nvSpPr>
          <p:spPr bwMode="auto">
            <a:xfrm>
              <a:off x="3789" y="2496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 dirty="0">
                  <a:solidFill>
                    <a:srgbClr val="3366CC"/>
                  </a:solidFill>
                  <a:latin typeface="ISOCPEUR" pitchFamily="34" charset="0"/>
                </a:rPr>
                <a:t>15</a:t>
              </a:r>
            </a:p>
          </p:txBody>
        </p:sp>
      </p:grpSp>
      <p:grpSp>
        <p:nvGrpSpPr>
          <p:cNvPr id="175" name="Group 39"/>
          <p:cNvGrpSpPr>
            <a:grpSpLocks/>
          </p:cNvGrpSpPr>
          <p:nvPr/>
        </p:nvGrpSpPr>
        <p:grpSpPr bwMode="auto">
          <a:xfrm>
            <a:off x="928688" y="4813300"/>
            <a:ext cx="3328987" cy="458788"/>
            <a:chOff x="3216" y="2784"/>
            <a:chExt cx="2207" cy="304"/>
          </a:xfrm>
        </p:grpSpPr>
        <p:sp>
          <p:nvSpPr>
            <p:cNvPr id="176" name="Text Box 40"/>
            <p:cNvSpPr txBox="1">
              <a:spLocks noChangeArrowheads="1"/>
            </p:cNvSpPr>
            <p:nvPr/>
          </p:nvSpPr>
          <p:spPr bwMode="auto">
            <a:xfrm>
              <a:off x="3216" y="2785"/>
              <a:ext cx="2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</a:p>
          </p:txBody>
        </p:sp>
        <p:sp>
          <p:nvSpPr>
            <p:cNvPr id="177" name="Text Box 41"/>
            <p:cNvSpPr txBox="1">
              <a:spLocks noChangeArrowheads="1"/>
            </p:cNvSpPr>
            <p:nvPr/>
          </p:nvSpPr>
          <p:spPr bwMode="auto">
            <a:xfrm>
              <a:off x="5193" y="2784"/>
              <a:ext cx="23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  <p:sp>
          <p:nvSpPr>
            <p:cNvPr id="178" name="Line 42"/>
            <p:cNvSpPr>
              <a:spLocks noChangeShapeType="1"/>
            </p:cNvSpPr>
            <p:nvPr/>
          </p:nvSpPr>
          <p:spPr bwMode="auto">
            <a:xfrm>
              <a:off x="3400" y="3052"/>
              <a:ext cx="1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179" name="Line 43"/>
          <p:cNvSpPr>
            <a:spLocks noChangeShapeType="1"/>
          </p:cNvSpPr>
          <p:nvPr/>
        </p:nvSpPr>
        <p:spPr bwMode="auto">
          <a:xfrm flipV="1">
            <a:off x="3582988" y="4070350"/>
            <a:ext cx="0" cy="11572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0" name="Line 44"/>
          <p:cNvSpPr>
            <a:spLocks noChangeShapeType="1"/>
          </p:cNvSpPr>
          <p:nvPr/>
        </p:nvSpPr>
        <p:spPr bwMode="auto">
          <a:xfrm>
            <a:off x="2073275" y="4068763"/>
            <a:ext cx="0" cy="165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1" name="Line 45"/>
          <p:cNvSpPr>
            <a:spLocks noChangeShapeType="1"/>
          </p:cNvSpPr>
          <p:nvPr/>
        </p:nvSpPr>
        <p:spPr bwMode="auto">
          <a:xfrm>
            <a:off x="2794000" y="4068763"/>
            <a:ext cx="0" cy="212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2" name="Line 46"/>
          <p:cNvSpPr>
            <a:spLocks noChangeShapeType="1"/>
          </p:cNvSpPr>
          <p:nvPr/>
        </p:nvSpPr>
        <p:spPr bwMode="auto">
          <a:xfrm>
            <a:off x="2076450" y="4068763"/>
            <a:ext cx="1512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3" name="Line 47"/>
          <p:cNvSpPr>
            <a:spLocks noChangeShapeType="1"/>
          </p:cNvSpPr>
          <p:nvPr/>
        </p:nvSpPr>
        <p:spPr bwMode="auto">
          <a:xfrm>
            <a:off x="2235200" y="5964238"/>
            <a:ext cx="1370013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4" name="Line 48"/>
          <p:cNvSpPr>
            <a:spLocks noChangeShapeType="1"/>
          </p:cNvSpPr>
          <p:nvPr/>
        </p:nvSpPr>
        <p:spPr bwMode="auto">
          <a:xfrm flipH="1" flipV="1">
            <a:off x="3586163" y="5226050"/>
            <a:ext cx="0" cy="7429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5" name="Line 49"/>
          <p:cNvSpPr>
            <a:spLocks noChangeShapeType="1"/>
          </p:cNvSpPr>
          <p:nvPr/>
        </p:nvSpPr>
        <p:spPr bwMode="auto">
          <a:xfrm>
            <a:off x="2071688" y="5713413"/>
            <a:ext cx="728662" cy="490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186" name="Group 50"/>
          <p:cNvGrpSpPr>
            <a:grpSpLocks/>
          </p:cNvGrpSpPr>
          <p:nvPr/>
        </p:nvGrpSpPr>
        <p:grpSpPr bwMode="auto">
          <a:xfrm>
            <a:off x="1408113" y="3400425"/>
            <a:ext cx="2168525" cy="3349625"/>
            <a:chOff x="830" y="2071"/>
            <a:chExt cx="1366" cy="2110"/>
          </a:xfrm>
        </p:grpSpPr>
        <p:sp>
          <p:nvSpPr>
            <p:cNvPr id="187" name="Line 51"/>
            <p:cNvSpPr>
              <a:spLocks noChangeShapeType="1"/>
            </p:cNvSpPr>
            <p:nvPr/>
          </p:nvSpPr>
          <p:spPr bwMode="auto">
            <a:xfrm>
              <a:off x="1584" y="2195"/>
              <a:ext cx="0" cy="1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88" name="Line 52"/>
            <p:cNvSpPr>
              <a:spLocks noChangeShapeType="1"/>
            </p:cNvSpPr>
            <p:nvPr/>
          </p:nvSpPr>
          <p:spPr bwMode="auto">
            <a:xfrm>
              <a:off x="1076" y="2646"/>
              <a:ext cx="0" cy="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89" name="Line 53"/>
            <p:cNvSpPr>
              <a:spLocks noChangeShapeType="1"/>
            </p:cNvSpPr>
            <p:nvPr/>
          </p:nvSpPr>
          <p:spPr bwMode="auto">
            <a:xfrm>
              <a:off x="1926" y="3021"/>
              <a:ext cx="0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90" name="Text Box 54"/>
            <p:cNvSpPr txBox="1">
              <a:spLocks noChangeArrowheads="1"/>
            </p:cNvSpPr>
            <p:nvPr/>
          </p:nvSpPr>
          <p:spPr bwMode="auto">
            <a:xfrm>
              <a:off x="830" y="2475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91" name="Text Box 55"/>
            <p:cNvSpPr txBox="1">
              <a:spLocks noChangeArrowheads="1"/>
            </p:cNvSpPr>
            <p:nvPr/>
          </p:nvSpPr>
          <p:spPr bwMode="auto">
            <a:xfrm>
              <a:off x="1870" y="2820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92" name="Text Box 56"/>
            <p:cNvSpPr txBox="1">
              <a:spLocks noChangeArrowheads="1"/>
            </p:cNvSpPr>
            <p:nvPr/>
          </p:nvSpPr>
          <p:spPr bwMode="auto">
            <a:xfrm>
              <a:off x="1568" y="2071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93" name="Text Box 57"/>
            <p:cNvSpPr txBox="1">
              <a:spLocks noChangeArrowheads="1"/>
            </p:cNvSpPr>
            <p:nvPr/>
          </p:nvSpPr>
          <p:spPr bwMode="auto">
            <a:xfrm>
              <a:off x="881" y="315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94" name="Text Box 58"/>
            <p:cNvSpPr txBox="1">
              <a:spLocks noChangeArrowheads="1"/>
            </p:cNvSpPr>
            <p:nvPr/>
          </p:nvSpPr>
          <p:spPr bwMode="auto">
            <a:xfrm>
              <a:off x="1388" y="393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95" name="Text Box 59"/>
            <p:cNvSpPr txBox="1">
              <a:spLocks noChangeArrowheads="1"/>
            </p:cNvSpPr>
            <p:nvPr/>
          </p:nvSpPr>
          <p:spPr bwMode="auto">
            <a:xfrm>
              <a:off x="1919" y="3362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96" name="Freeform 60"/>
            <p:cNvSpPr>
              <a:spLocks/>
            </p:cNvSpPr>
            <p:nvPr/>
          </p:nvSpPr>
          <p:spPr bwMode="auto">
            <a:xfrm>
              <a:off x="1074" y="2196"/>
              <a:ext cx="852" cy="822"/>
            </a:xfrm>
            <a:custGeom>
              <a:avLst/>
              <a:gdLst>
                <a:gd name="T0" fmla="*/ 0 w 852"/>
                <a:gd name="T1" fmla="*/ 450 h 822"/>
                <a:gd name="T2" fmla="*/ 510 w 852"/>
                <a:gd name="T3" fmla="*/ 0 h 822"/>
                <a:gd name="T4" fmla="*/ 852 w 852"/>
                <a:gd name="T5" fmla="*/ 822 h 822"/>
                <a:gd name="T6" fmla="*/ 0 w 852"/>
                <a:gd name="T7" fmla="*/ 45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822"/>
                <a:gd name="T14" fmla="*/ 852 w 852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822">
                  <a:moveTo>
                    <a:pt x="0" y="450"/>
                  </a:moveTo>
                  <a:lnTo>
                    <a:pt x="510" y="0"/>
                  </a:lnTo>
                  <a:lnTo>
                    <a:pt x="852" y="822"/>
                  </a:lnTo>
                  <a:lnTo>
                    <a:pt x="0" y="45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97" name="Freeform 61"/>
            <p:cNvSpPr>
              <a:spLocks/>
            </p:cNvSpPr>
            <p:nvPr/>
          </p:nvSpPr>
          <p:spPr bwMode="auto">
            <a:xfrm>
              <a:off x="1074" y="3270"/>
              <a:ext cx="852" cy="750"/>
            </a:xfrm>
            <a:custGeom>
              <a:avLst/>
              <a:gdLst>
                <a:gd name="T0" fmla="*/ 0 w 852"/>
                <a:gd name="T1" fmla="*/ 0 h 750"/>
                <a:gd name="T2" fmla="*/ 852 w 852"/>
                <a:gd name="T3" fmla="*/ 243 h 750"/>
                <a:gd name="T4" fmla="*/ 507 w 852"/>
                <a:gd name="T5" fmla="*/ 750 h 750"/>
                <a:gd name="T6" fmla="*/ 0 w 852"/>
                <a:gd name="T7" fmla="*/ 0 h 7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750"/>
                <a:gd name="T14" fmla="*/ 852 w 852"/>
                <a:gd name="T15" fmla="*/ 750 h 7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750">
                  <a:moveTo>
                    <a:pt x="0" y="0"/>
                  </a:moveTo>
                  <a:lnTo>
                    <a:pt x="852" y="243"/>
                  </a:lnTo>
                  <a:lnTo>
                    <a:pt x="507" y="7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198" name="Text Box 64"/>
          <p:cNvSpPr txBox="1">
            <a:spLocks noChangeArrowheads="1"/>
          </p:cNvSpPr>
          <p:nvPr/>
        </p:nvSpPr>
        <p:spPr bwMode="auto">
          <a:xfrm>
            <a:off x="2133600" y="55721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l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199" name="Text Box 65"/>
          <p:cNvSpPr txBox="1">
            <a:spLocks noChangeArrowheads="1"/>
          </p:cNvSpPr>
          <p:nvPr/>
        </p:nvSpPr>
        <p:spPr bwMode="auto">
          <a:xfrm>
            <a:off x="2100263" y="3714750"/>
            <a:ext cx="696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l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200" name="Text Box 68"/>
          <p:cNvSpPr txBox="1">
            <a:spLocks noChangeArrowheads="1"/>
          </p:cNvSpPr>
          <p:nvPr/>
        </p:nvSpPr>
        <p:spPr bwMode="auto">
          <a:xfrm>
            <a:off x="1700213" y="3752850"/>
            <a:ext cx="531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201" name="Text Box 69"/>
          <p:cNvSpPr txBox="1">
            <a:spLocks noChangeArrowheads="1"/>
          </p:cNvSpPr>
          <p:nvPr/>
        </p:nvSpPr>
        <p:spPr bwMode="auto">
          <a:xfrm>
            <a:off x="2670175" y="3733800"/>
            <a:ext cx="52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2'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202" name="Text Box 70"/>
          <p:cNvSpPr txBox="1">
            <a:spLocks noChangeArrowheads="1"/>
          </p:cNvSpPr>
          <p:nvPr/>
        </p:nvSpPr>
        <p:spPr bwMode="auto">
          <a:xfrm>
            <a:off x="1555750" y="5591175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203" name="Text Box 71"/>
          <p:cNvSpPr txBox="1">
            <a:spLocks noChangeArrowheads="1"/>
          </p:cNvSpPr>
          <p:nvPr/>
        </p:nvSpPr>
        <p:spPr bwMode="auto">
          <a:xfrm>
            <a:off x="2649538" y="6067425"/>
            <a:ext cx="43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204" name="Text Box 72"/>
          <p:cNvSpPr txBox="1">
            <a:spLocks noChangeArrowheads="1"/>
          </p:cNvSpPr>
          <p:nvPr/>
        </p:nvSpPr>
        <p:spPr bwMode="auto">
          <a:xfrm>
            <a:off x="1830388" y="586740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3</a:t>
            </a:r>
          </a:p>
        </p:txBody>
      </p:sp>
      <p:sp>
        <p:nvSpPr>
          <p:cNvPr id="205" name="Text Box 73"/>
          <p:cNvSpPr txBox="1">
            <a:spLocks noChangeArrowheads="1"/>
          </p:cNvSpPr>
          <p:nvPr/>
        </p:nvSpPr>
        <p:spPr bwMode="auto">
          <a:xfrm>
            <a:off x="2659063" y="5667375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4</a:t>
            </a:r>
          </a:p>
        </p:txBody>
      </p:sp>
      <p:sp>
        <p:nvSpPr>
          <p:cNvPr id="206" name="Line 74"/>
          <p:cNvSpPr>
            <a:spLocks noChangeShapeType="1"/>
          </p:cNvSpPr>
          <p:nvPr/>
        </p:nvSpPr>
        <p:spPr bwMode="auto">
          <a:xfrm flipV="1">
            <a:off x="2443163" y="4075113"/>
            <a:ext cx="0" cy="1871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7" name="AutoShape 75"/>
          <p:cNvSpPr>
            <a:spLocks noChangeArrowheads="1"/>
          </p:cNvSpPr>
          <p:nvPr/>
        </p:nvSpPr>
        <p:spPr bwMode="auto">
          <a:xfrm>
            <a:off x="2405063" y="4027488"/>
            <a:ext cx="74612" cy="746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08" name="Text Box 76"/>
          <p:cNvSpPr txBox="1">
            <a:spLocks noChangeArrowheads="1"/>
          </p:cNvSpPr>
          <p:nvPr/>
        </p:nvSpPr>
        <p:spPr bwMode="auto">
          <a:xfrm>
            <a:off x="777875" y="36179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②</a:t>
            </a:r>
          </a:p>
        </p:txBody>
      </p:sp>
      <p:sp>
        <p:nvSpPr>
          <p:cNvPr id="209" name="Text Box 77"/>
          <p:cNvSpPr txBox="1">
            <a:spLocks noChangeArrowheads="1"/>
          </p:cNvSpPr>
          <p:nvPr/>
        </p:nvSpPr>
        <p:spPr bwMode="auto">
          <a:xfrm>
            <a:off x="5573713" y="1776413"/>
            <a:ext cx="2662237" cy="120015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试完成四边形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ABCD</a:t>
            </a:r>
          </a:p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的投影。</a:t>
            </a:r>
          </a:p>
        </p:txBody>
      </p:sp>
      <p:sp>
        <p:nvSpPr>
          <p:cNvPr id="210" name="Line 78"/>
          <p:cNvSpPr>
            <a:spLocks noChangeShapeType="1"/>
          </p:cNvSpPr>
          <p:nvPr/>
        </p:nvSpPr>
        <p:spPr bwMode="auto">
          <a:xfrm>
            <a:off x="6578600" y="3541713"/>
            <a:ext cx="542925" cy="1333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11" name="Line 79"/>
          <p:cNvSpPr>
            <a:spLocks noChangeShapeType="1"/>
          </p:cNvSpPr>
          <p:nvPr/>
        </p:nvSpPr>
        <p:spPr bwMode="auto">
          <a:xfrm>
            <a:off x="5930900" y="4294188"/>
            <a:ext cx="2038350" cy="581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12" name="Group 80"/>
          <p:cNvGrpSpPr>
            <a:grpSpLocks/>
          </p:cNvGrpSpPr>
          <p:nvPr/>
        </p:nvGrpSpPr>
        <p:grpSpPr bwMode="auto">
          <a:xfrm>
            <a:off x="5489575" y="3232150"/>
            <a:ext cx="2906713" cy="3521075"/>
            <a:chOff x="3262" y="1629"/>
            <a:chExt cx="1831" cy="2218"/>
          </a:xfrm>
        </p:grpSpPr>
        <p:sp>
          <p:nvSpPr>
            <p:cNvPr id="213" name="Line 81"/>
            <p:cNvSpPr>
              <a:spLocks noChangeShapeType="1"/>
            </p:cNvSpPr>
            <p:nvPr/>
          </p:nvSpPr>
          <p:spPr bwMode="auto">
            <a:xfrm>
              <a:off x="3948" y="1835"/>
              <a:ext cx="0" cy="1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4" name="Line 82"/>
            <p:cNvSpPr>
              <a:spLocks noChangeShapeType="1"/>
            </p:cNvSpPr>
            <p:nvPr/>
          </p:nvSpPr>
          <p:spPr bwMode="auto">
            <a:xfrm>
              <a:off x="3542" y="2298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5" name="Line 83"/>
            <p:cNvSpPr>
              <a:spLocks noChangeShapeType="1"/>
            </p:cNvSpPr>
            <p:nvPr/>
          </p:nvSpPr>
          <p:spPr bwMode="auto">
            <a:xfrm>
              <a:off x="4290" y="2661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6" name="Text Box 84"/>
            <p:cNvSpPr txBox="1">
              <a:spLocks noChangeArrowheads="1"/>
            </p:cNvSpPr>
            <p:nvPr/>
          </p:nvSpPr>
          <p:spPr bwMode="auto">
            <a:xfrm>
              <a:off x="3866" y="1629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17" name="Text Box 85"/>
            <p:cNvSpPr txBox="1">
              <a:spLocks noChangeArrowheads="1"/>
            </p:cNvSpPr>
            <p:nvPr/>
          </p:nvSpPr>
          <p:spPr bwMode="auto">
            <a:xfrm>
              <a:off x="4216" y="2622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18" name="Text Box 86"/>
            <p:cNvSpPr txBox="1">
              <a:spLocks noChangeArrowheads="1"/>
            </p:cNvSpPr>
            <p:nvPr/>
          </p:nvSpPr>
          <p:spPr bwMode="auto">
            <a:xfrm>
              <a:off x="3262" y="2155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19" name="Text Box 87"/>
            <p:cNvSpPr txBox="1">
              <a:spLocks noChangeArrowheads="1"/>
            </p:cNvSpPr>
            <p:nvPr/>
          </p:nvSpPr>
          <p:spPr bwMode="auto">
            <a:xfrm>
              <a:off x="3833" y="359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220" name="Text Box 88"/>
            <p:cNvSpPr txBox="1">
              <a:spLocks noChangeArrowheads="1"/>
            </p:cNvSpPr>
            <p:nvPr/>
          </p:nvSpPr>
          <p:spPr bwMode="auto">
            <a:xfrm>
              <a:off x="3338" y="285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221" name="Text Box 89"/>
            <p:cNvSpPr txBox="1">
              <a:spLocks noChangeArrowheads="1"/>
            </p:cNvSpPr>
            <p:nvPr/>
          </p:nvSpPr>
          <p:spPr bwMode="auto">
            <a:xfrm>
              <a:off x="4269" y="2768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222" name="Freeform 90"/>
            <p:cNvSpPr>
              <a:spLocks/>
            </p:cNvSpPr>
            <p:nvPr/>
          </p:nvSpPr>
          <p:spPr bwMode="auto">
            <a:xfrm>
              <a:off x="3540" y="1824"/>
              <a:ext cx="1284" cy="840"/>
            </a:xfrm>
            <a:custGeom>
              <a:avLst/>
              <a:gdLst>
                <a:gd name="T0" fmla="*/ 408 w 1284"/>
                <a:gd name="T1" fmla="*/ 0 h 840"/>
                <a:gd name="T2" fmla="*/ 0 w 1284"/>
                <a:gd name="T3" fmla="*/ 474 h 840"/>
                <a:gd name="T4" fmla="*/ 750 w 1284"/>
                <a:gd name="T5" fmla="*/ 840 h 840"/>
                <a:gd name="T6" fmla="*/ 1284 w 1284"/>
                <a:gd name="T7" fmla="*/ 840 h 840"/>
                <a:gd name="T8" fmla="*/ 408 w 1284"/>
                <a:gd name="T9" fmla="*/ 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4"/>
                <a:gd name="T16" fmla="*/ 0 h 840"/>
                <a:gd name="T17" fmla="*/ 1284 w 1284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4" h="840">
                  <a:moveTo>
                    <a:pt x="408" y="0"/>
                  </a:moveTo>
                  <a:lnTo>
                    <a:pt x="0" y="474"/>
                  </a:lnTo>
                  <a:lnTo>
                    <a:pt x="750" y="840"/>
                  </a:lnTo>
                  <a:lnTo>
                    <a:pt x="1284" y="840"/>
                  </a:lnTo>
                  <a:lnTo>
                    <a:pt x="408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3" name="Freeform 91"/>
            <p:cNvSpPr>
              <a:spLocks/>
            </p:cNvSpPr>
            <p:nvPr/>
          </p:nvSpPr>
          <p:spPr bwMode="auto">
            <a:xfrm>
              <a:off x="3540" y="2970"/>
              <a:ext cx="750" cy="684"/>
            </a:xfrm>
            <a:custGeom>
              <a:avLst/>
              <a:gdLst>
                <a:gd name="T0" fmla="*/ 750 w 750"/>
                <a:gd name="T1" fmla="*/ 0 h 684"/>
                <a:gd name="T2" fmla="*/ 0 w 750"/>
                <a:gd name="T3" fmla="*/ 0 h 684"/>
                <a:gd name="T4" fmla="*/ 408 w 750"/>
                <a:gd name="T5" fmla="*/ 684 h 684"/>
                <a:gd name="T6" fmla="*/ 0 60000 65536"/>
                <a:gd name="T7" fmla="*/ 0 60000 65536"/>
                <a:gd name="T8" fmla="*/ 0 60000 65536"/>
                <a:gd name="T9" fmla="*/ 0 w 750"/>
                <a:gd name="T10" fmla="*/ 0 h 684"/>
                <a:gd name="T11" fmla="*/ 750 w 750"/>
                <a:gd name="T12" fmla="*/ 684 h 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0" h="684">
                  <a:moveTo>
                    <a:pt x="750" y="0"/>
                  </a:moveTo>
                  <a:lnTo>
                    <a:pt x="0" y="0"/>
                  </a:lnTo>
                  <a:lnTo>
                    <a:pt x="408" y="68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24" name="Text Box 92"/>
            <p:cNvSpPr txBox="1">
              <a:spLocks noChangeArrowheads="1"/>
            </p:cNvSpPr>
            <p:nvPr/>
          </p:nvSpPr>
          <p:spPr bwMode="auto">
            <a:xfrm>
              <a:off x="4761" y="2491"/>
              <a:ext cx="3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</p:grpSp>
      <p:sp>
        <p:nvSpPr>
          <p:cNvPr id="225" name="Line 93"/>
          <p:cNvSpPr>
            <a:spLocks noChangeShapeType="1"/>
          </p:cNvSpPr>
          <p:nvPr/>
        </p:nvSpPr>
        <p:spPr bwMode="auto">
          <a:xfrm>
            <a:off x="7007225" y="4598988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26" name="Line 94"/>
          <p:cNvSpPr>
            <a:spLocks noChangeShapeType="1"/>
          </p:cNvSpPr>
          <p:nvPr/>
        </p:nvSpPr>
        <p:spPr bwMode="auto">
          <a:xfrm>
            <a:off x="7007225" y="5113338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27" name="Line 95"/>
          <p:cNvSpPr>
            <a:spLocks noChangeShapeType="1"/>
          </p:cNvSpPr>
          <p:nvPr/>
        </p:nvSpPr>
        <p:spPr bwMode="auto">
          <a:xfrm flipH="1">
            <a:off x="6578600" y="5360988"/>
            <a:ext cx="542925" cy="1095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28" name="Line 96"/>
          <p:cNvSpPr>
            <a:spLocks noChangeShapeType="1"/>
          </p:cNvSpPr>
          <p:nvPr/>
        </p:nvSpPr>
        <p:spPr bwMode="auto">
          <a:xfrm>
            <a:off x="5930900" y="5360988"/>
            <a:ext cx="2025650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7959725" y="487521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7959725" y="5122863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31" name="Text Box 99"/>
          <p:cNvSpPr txBox="1">
            <a:spLocks noChangeArrowheads="1"/>
          </p:cNvSpPr>
          <p:nvPr/>
        </p:nvSpPr>
        <p:spPr bwMode="auto">
          <a:xfrm>
            <a:off x="6548438" y="4229100"/>
            <a:ext cx="1049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1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232" name="Text Box 100"/>
          <p:cNvSpPr txBox="1">
            <a:spLocks noChangeArrowheads="1"/>
          </p:cNvSpPr>
          <p:nvPr/>
        </p:nvSpPr>
        <p:spPr bwMode="auto">
          <a:xfrm>
            <a:off x="6786563" y="5619750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1</a:t>
            </a:r>
            <a:endParaRPr lang="en-US" altLang="zh-CN" sz="2000">
              <a:latin typeface="ISOCPEUR" pitchFamily="34" charset="0"/>
            </a:endParaRPr>
          </a:p>
        </p:txBody>
      </p:sp>
      <p:sp>
        <p:nvSpPr>
          <p:cNvPr id="233" name="Text Box 101"/>
          <p:cNvSpPr txBox="1">
            <a:spLocks noChangeArrowheads="1"/>
          </p:cNvSpPr>
          <p:nvPr/>
        </p:nvSpPr>
        <p:spPr bwMode="auto">
          <a:xfrm>
            <a:off x="7824788" y="5638800"/>
            <a:ext cx="500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d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234" name="Freeform 102"/>
          <p:cNvSpPr>
            <a:spLocks/>
          </p:cNvSpPr>
          <p:nvPr/>
        </p:nvSpPr>
        <p:spPr bwMode="auto">
          <a:xfrm>
            <a:off x="6578600" y="5360988"/>
            <a:ext cx="1381125" cy="1085850"/>
          </a:xfrm>
          <a:custGeom>
            <a:avLst/>
            <a:gdLst>
              <a:gd name="T0" fmla="*/ 861893593 w 870"/>
              <a:gd name="T1" fmla="*/ 0 h 684"/>
              <a:gd name="T2" fmla="*/ 2147483647 w 870"/>
              <a:gd name="T3" fmla="*/ 710684007 h 684"/>
              <a:gd name="T4" fmla="*/ 0 w 870"/>
              <a:gd name="T5" fmla="*/ 1723787053 h 684"/>
              <a:gd name="T6" fmla="*/ 0 60000 65536"/>
              <a:gd name="T7" fmla="*/ 0 60000 65536"/>
              <a:gd name="T8" fmla="*/ 0 60000 65536"/>
              <a:gd name="T9" fmla="*/ 0 w 870"/>
              <a:gd name="T10" fmla="*/ 0 h 684"/>
              <a:gd name="T11" fmla="*/ 870 w 870"/>
              <a:gd name="T12" fmla="*/ 684 h 6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0" h="684">
                <a:moveTo>
                  <a:pt x="342" y="0"/>
                </a:moveTo>
                <a:lnTo>
                  <a:pt x="870" y="282"/>
                </a:lnTo>
                <a:lnTo>
                  <a:pt x="0" y="68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35" name="AutoShape 103"/>
          <p:cNvSpPr>
            <a:spLocks noChangeArrowheads="1"/>
          </p:cNvSpPr>
          <p:nvPr/>
        </p:nvSpPr>
        <p:spPr bwMode="auto">
          <a:xfrm>
            <a:off x="7912100" y="5768975"/>
            <a:ext cx="74613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36" name="Text Box 104"/>
          <p:cNvSpPr txBox="1">
            <a:spLocks noChangeArrowheads="1"/>
          </p:cNvSpPr>
          <p:nvPr/>
        </p:nvSpPr>
        <p:spPr bwMode="auto">
          <a:xfrm>
            <a:off x="3868738" y="3916363"/>
            <a:ext cx="1509712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>
                <a:ea typeface="黑体" pitchFamily="49" charset="-122"/>
              </a:rPr>
              <a:t>线上找点</a:t>
            </a:r>
          </a:p>
        </p:txBody>
      </p:sp>
      <p:sp>
        <p:nvSpPr>
          <p:cNvPr id="237" name="Text Box 105"/>
          <p:cNvSpPr txBox="1">
            <a:spLocks noChangeArrowheads="1"/>
          </p:cNvSpPr>
          <p:nvPr/>
        </p:nvSpPr>
        <p:spPr bwMode="auto">
          <a:xfrm>
            <a:off x="3873089" y="3483918"/>
            <a:ext cx="1529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dirty="0">
                <a:ea typeface="黑体" pitchFamily="49" charset="-122"/>
              </a:rPr>
              <a:t>面上找线</a:t>
            </a:r>
          </a:p>
        </p:txBody>
      </p:sp>
      <p:grpSp>
        <p:nvGrpSpPr>
          <p:cNvPr id="238" name="Group 106"/>
          <p:cNvGrpSpPr>
            <a:grpSpLocks/>
          </p:cNvGrpSpPr>
          <p:nvPr/>
        </p:nvGrpSpPr>
        <p:grpSpPr bwMode="auto">
          <a:xfrm>
            <a:off x="3635375" y="5221288"/>
            <a:ext cx="628650" cy="739775"/>
            <a:chOff x="2233" y="3218"/>
            <a:chExt cx="396" cy="466"/>
          </a:xfrm>
        </p:grpSpPr>
        <p:sp>
          <p:nvSpPr>
            <p:cNvPr id="239" name="Text Box 107"/>
            <p:cNvSpPr txBox="1">
              <a:spLocks noChangeArrowheads="1"/>
            </p:cNvSpPr>
            <p:nvPr/>
          </p:nvSpPr>
          <p:spPr bwMode="auto">
            <a:xfrm>
              <a:off x="2282" y="3330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10 </a:t>
              </a:r>
            </a:p>
          </p:txBody>
        </p:sp>
        <p:sp>
          <p:nvSpPr>
            <p:cNvPr id="240" name="AutoShape 108"/>
            <p:cNvSpPr>
              <a:spLocks/>
            </p:cNvSpPr>
            <p:nvPr/>
          </p:nvSpPr>
          <p:spPr bwMode="auto">
            <a:xfrm>
              <a:off x="2233" y="3218"/>
              <a:ext cx="71" cy="466"/>
            </a:xfrm>
            <a:prstGeom prst="rightBrace">
              <a:avLst>
                <a:gd name="adj1" fmla="val 54695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241" name="Group 109"/>
          <p:cNvGrpSpPr>
            <a:grpSpLocks/>
          </p:cNvGrpSpPr>
          <p:nvPr/>
        </p:nvGrpSpPr>
        <p:grpSpPr bwMode="auto">
          <a:xfrm>
            <a:off x="3600450" y="4084638"/>
            <a:ext cx="722313" cy="1127125"/>
            <a:chOff x="2211" y="2502"/>
            <a:chExt cx="455" cy="710"/>
          </a:xfrm>
        </p:grpSpPr>
        <p:sp>
          <p:nvSpPr>
            <p:cNvPr id="242" name="Text Box 110"/>
            <p:cNvSpPr txBox="1">
              <a:spLocks noChangeArrowheads="1"/>
            </p:cNvSpPr>
            <p:nvPr/>
          </p:nvSpPr>
          <p:spPr bwMode="auto">
            <a:xfrm>
              <a:off x="2319" y="2706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15 </a:t>
              </a:r>
            </a:p>
          </p:txBody>
        </p:sp>
        <p:sp>
          <p:nvSpPr>
            <p:cNvPr id="243" name="AutoShape 111"/>
            <p:cNvSpPr>
              <a:spLocks/>
            </p:cNvSpPr>
            <p:nvPr/>
          </p:nvSpPr>
          <p:spPr bwMode="auto">
            <a:xfrm>
              <a:off x="2211" y="2502"/>
              <a:ext cx="126" cy="710"/>
            </a:xfrm>
            <a:prstGeom prst="rightBrace">
              <a:avLst>
                <a:gd name="adj1" fmla="val 46958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244" name="AutoShape 112"/>
          <p:cNvSpPr>
            <a:spLocks noChangeArrowheads="1"/>
          </p:cNvSpPr>
          <p:nvPr/>
        </p:nvSpPr>
        <p:spPr bwMode="auto">
          <a:xfrm>
            <a:off x="6969125" y="5559425"/>
            <a:ext cx="74613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45" name="AutoShape 113"/>
          <p:cNvSpPr>
            <a:spLocks noChangeArrowheads="1"/>
          </p:cNvSpPr>
          <p:nvPr/>
        </p:nvSpPr>
        <p:spPr bwMode="auto">
          <a:xfrm>
            <a:off x="6969125" y="4559300"/>
            <a:ext cx="74613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46" name="Rectangle 114"/>
          <p:cNvSpPr>
            <a:spLocks noChangeArrowheads="1"/>
          </p:cNvSpPr>
          <p:nvPr/>
        </p:nvSpPr>
        <p:spPr bwMode="auto">
          <a:xfrm>
            <a:off x="5645150" y="3236913"/>
            <a:ext cx="2657475" cy="3609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47" name="Group 115"/>
          <p:cNvGrpSpPr>
            <a:grpSpLocks/>
          </p:cNvGrpSpPr>
          <p:nvPr/>
        </p:nvGrpSpPr>
        <p:grpSpPr bwMode="auto">
          <a:xfrm>
            <a:off x="5302250" y="4718050"/>
            <a:ext cx="3328988" cy="458788"/>
            <a:chOff x="3216" y="2784"/>
            <a:chExt cx="2207" cy="304"/>
          </a:xfrm>
        </p:grpSpPr>
        <p:sp>
          <p:nvSpPr>
            <p:cNvPr id="248" name="Text Box 116"/>
            <p:cNvSpPr txBox="1">
              <a:spLocks noChangeArrowheads="1"/>
            </p:cNvSpPr>
            <p:nvPr/>
          </p:nvSpPr>
          <p:spPr bwMode="auto">
            <a:xfrm>
              <a:off x="3216" y="2785"/>
              <a:ext cx="2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</a:p>
          </p:txBody>
        </p:sp>
        <p:sp>
          <p:nvSpPr>
            <p:cNvPr id="249" name="Text Box 117"/>
            <p:cNvSpPr txBox="1">
              <a:spLocks noChangeArrowheads="1"/>
            </p:cNvSpPr>
            <p:nvPr/>
          </p:nvSpPr>
          <p:spPr bwMode="auto">
            <a:xfrm>
              <a:off x="5193" y="2784"/>
              <a:ext cx="23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  <p:sp>
          <p:nvSpPr>
            <p:cNvPr id="250" name="Line 118"/>
            <p:cNvSpPr>
              <a:spLocks noChangeShapeType="1"/>
            </p:cNvSpPr>
            <p:nvPr/>
          </p:nvSpPr>
          <p:spPr bwMode="auto">
            <a:xfrm>
              <a:off x="3400" y="3052"/>
              <a:ext cx="1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251" name="Group 119"/>
          <p:cNvGrpSpPr>
            <a:grpSpLocks/>
          </p:cNvGrpSpPr>
          <p:nvPr/>
        </p:nvGrpSpPr>
        <p:grpSpPr bwMode="auto">
          <a:xfrm>
            <a:off x="5556250" y="3222625"/>
            <a:ext cx="2906713" cy="3521075"/>
            <a:chOff x="3262" y="1629"/>
            <a:chExt cx="1831" cy="2218"/>
          </a:xfrm>
        </p:grpSpPr>
        <p:sp>
          <p:nvSpPr>
            <p:cNvPr id="252" name="Line 120"/>
            <p:cNvSpPr>
              <a:spLocks noChangeShapeType="1"/>
            </p:cNvSpPr>
            <p:nvPr/>
          </p:nvSpPr>
          <p:spPr bwMode="auto">
            <a:xfrm>
              <a:off x="3948" y="1835"/>
              <a:ext cx="0" cy="1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53" name="Line 121"/>
            <p:cNvSpPr>
              <a:spLocks noChangeShapeType="1"/>
            </p:cNvSpPr>
            <p:nvPr/>
          </p:nvSpPr>
          <p:spPr bwMode="auto">
            <a:xfrm>
              <a:off x="3542" y="2298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54" name="Line 122"/>
            <p:cNvSpPr>
              <a:spLocks noChangeShapeType="1"/>
            </p:cNvSpPr>
            <p:nvPr/>
          </p:nvSpPr>
          <p:spPr bwMode="auto">
            <a:xfrm>
              <a:off x="4290" y="2661"/>
              <a:ext cx="0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55" name="Text Box 123"/>
            <p:cNvSpPr txBox="1">
              <a:spLocks noChangeArrowheads="1"/>
            </p:cNvSpPr>
            <p:nvPr/>
          </p:nvSpPr>
          <p:spPr bwMode="auto">
            <a:xfrm>
              <a:off x="3866" y="1629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56" name="Text Box 124"/>
            <p:cNvSpPr txBox="1">
              <a:spLocks noChangeArrowheads="1"/>
            </p:cNvSpPr>
            <p:nvPr/>
          </p:nvSpPr>
          <p:spPr bwMode="auto">
            <a:xfrm>
              <a:off x="4216" y="2622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57" name="Text Box 125"/>
            <p:cNvSpPr txBox="1">
              <a:spLocks noChangeArrowheads="1"/>
            </p:cNvSpPr>
            <p:nvPr/>
          </p:nvSpPr>
          <p:spPr bwMode="auto">
            <a:xfrm>
              <a:off x="3262" y="2155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58" name="Text Box 126"/>
            <p:cNvSpPr txBox="1">
              <a:spLocks noChangeArrowheads="1"/>
            </p:cNvSpPr>
            <p:nvPr/>
          </p:nvSpPr>
          <p:spPr bwMode="auto">
            <a:xfrm>
              <a:off x="3833" y="359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259" name="Text Box 127"/>
            <p:cNvSpPr txBox="1">
              <a:spLocks noChangeArrowheads="1"/>
            </p:cNvSpPr>
            <p:nvPr/>
          </p:nvSpPr>
          <p:spPr bwMode="auto">
            <a:xfrm>
              <a:off x="3338" y="2851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260" name="Text Box 128"/>
            <p:cNvSpPr txBox="1">
              <a:spLocks noChangeArrowheads="1"/>
            </p:cNvSpPr>
            <p:nvPr/>
          </p:nvSpPr>
          <p:spPr bwMode="auto">
            <a:xfrm>
              <a:off x="4269" y="2768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261" name="Freeform 129"/>
            <p:cNvSpPr>
              <a:spLocks/>
            </p:cNvSpPr>
            <p:nvPr/>
          </p:nvSpPr>
          <p:spPr bwMode="auto">
            <a:xfrm>
              <a:off x="3540" y="1824"/>
              <a:ext cx="1284" cy="840"/>
            </a:xfrm>
            <a:custGeom>
              <a:avLst/>
              <a:gdLst>
                <a:gd name="T0" fmla="*/ 408 w 1284"/>
                <a:gd name="T1" fmla="*/ 0 h 840"/>
                <a:gd name="T2" fmla="*/ 0 w 1284"/>
                <a:gd name="T3" fmla="*/ 474 h 840"/>
                <a:gd name="T4" fmla="*/ 750 w 1284"/>
                <a:gd name="T5" fmla="*/ 840 h 840"/>
                <a:gd name="T6" fmla="*/ 1284 w 1284"/>
                <a:gd name="T7" fmla="*/ 840 h 840"/>
                <a:gd name="T8" fmla="*/ 408 w 1284"/>
                <a:gd name="T9" fmla="*/ 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4"/>
                <a:gd name="T16" fmla="*/ 0 h 840"/>
                <a:gd name="T17" fmla="*/ 1284 w 1284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4" h="840">
                  <a:moveTo>
                    <a:pt x="408" y="0"/>
                  </a:moveTo>
                  <a:lnTo>
                    <a:pt x="0" y="474"/>
                  </a:lnTo>
                  <a:lnTo>
                    <a:pt x="750" y="840"/>
                  </a:lnTo>
                  <a:lnTo>
                    <a:pt x="1284" y="840"/>
                  </a:lnTo>
                  <a:lnTo>
                    <a:pt x="408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62" name="Freeform 130"/>
            <p:cNvSpPr>
              <a:spLocks/>
            </p:cNvSpPr>
            <p:nvPr/>
          </p:nvSpPr>
          <p:spPr bwMode="auto">
            <a:xfrm>
              <a:off x="3540" y="2970"/>
              <a:ext cx="750" cy="684"/>
            </a:xfrm>
            <a:custGeom>
              <a:avLst/>
              <a:gdLst>
                <a:gd name="T0" fmla="*/ 750 w 750"/>
                <a:gd name="T1" fmla="*/ 0 h 684"/>
                <a:gd name="T2" fmla="*/ 0 w 750"/>
                <a:gd name="T3" fmla="*/ 0 h 684"/>
                <a:gd name="T4" fmla="*/ 408 w 750"/>
                <a:gd name="T5" fmla="*/ 684 h 684"/>
                <a:gd name="T6" fmla="*/ 0 60000 65536"/>
                <a:gd name="T7" fmla="*/ 0 60000 65536"/>
                <a:gd name="T8" fmla="*/ 0 60000 65536"/>
                <a:gd name="T9" fmla="*/ 0 w 750"/>
                <a:gd name="T10" fmla="*/ 0 h 684"/>
                <a:gd name="T11" fmla="*/ 750 w 750"/>
                <a:gd name="T12" fmla="*/ 684 h 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0" h="684">
                  <a:moveTo>
                    <a:pt x="750" y="0"/>
                  </a:moveTo>
                  <a:lnTo>
                    <a:pt x="0" y="0"/>
                  </a:lnTo>
                  <a:lnTo>
                    <a:pt x="408" y="68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63" name="Text Box 131"/>
            <p:cNvSpPr txBox="1">
              <a:spLocks noChangeArrowheads="1"/>
            </p:cNvSpPr>
            <p:nvPr/>
          </p:nvSpPr>
          <p:spPr bwMode="auto">
            <a:xfrm>
              <a:off x="4761" y="2491"/>
              <a:ext cx="3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</p:grpSp>
      <p:sp>
        <p:nvSpPr>
          <p:cNvPr id="264" name="Line 132"/>
          <p:cNvSpPr>
            <a:spLocks noChangeShapeType="1"/>
          </p:cNvSpPr>
          <p:nvPr/>
        </p:nvSpPr>
        <p:spPr bwMode="auto">
          <a:xfrm>
            <a:off x="6254750" y="3970338"/>
            <a:ext cx="927100" cy="895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65" name="Line 133"/>
          <p:cNvSpPr>
            <a:spLocks noChangeShapeType="1"/>
          </p:cNvSpPr>
          <p:nvPr/>
        </p:nvSpPr>
        <p:spPr bwMode="auto">
          <a:xfrm>
            <a:off x="6254750" y="3979863"/>
            <a:ext cx="0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66" name="Line 134"/>
          <p:cNvSpPr>
            <a:spLocks noChangeShapeType="1"/>
          </p:cNvSpPr>
          <p:nvPr/>
        </p:nvSpPr>
        <p:spPr bwMode="auto">
          <a:xfrm flipH="1">
            <a:off x="6254750" y="5351463"/>
            <a:ext cx="93345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67" name="Line 135"/>
          <p:cNvSpPr>
            <a:spLocks noChangeShapeType="1"/>
          </p:cNvSpPr>
          <p:nvPr/>
        </p:nvSpPr>
        <p:spPr bwMode="auto">
          <a:xfrm flipH="1">
            <a:off x="6645275" y="5770563"/>
            <a:ext cx="1400175" cy="657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68" name="Line 136"/>
          <p:cNvSpPr>
            <a:spLocks noChangeShapeType="1"/>
          </p:cNvSpPr>
          <p:nvPr/>
        </p:nvSpPr>
        <p:spPr bwMode="auto">
          <a:xfrm>
            <a:off x="8054975" y="4875213"/>
            <a:ext cx="0" cy="895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69" name="Line 137"/>
          <p:cNvSpPr>
            <a:spLocks noChangeShapeType="1"/>
          </p:cNvSpPr>
          <p:nvPr/>
        </p:nvSpPr>
        <p:spPr bwMode="auto">
          <a:xfrm>
            <a:off x="7197725" y="5341938"/>
            <a:ext cx="857250" cy="428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70" name="Text Box 138"/>
          <p:cNvSpPr txBox="1">
            <a:spLocks noChangeArrowheads="1"/>
          </p:cNvSpPr>
          <p:nvPr/>
        </p:nvSpPr>
        <p:spPr bwMode="auto">
          <a:xfrm>
            <a:off x="7900988" y="5600700"/>
            <a:ext cx="500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d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271" name="AutoShape 63"/>
          <p:cNvSpPr>
            <a:spLocks noChangeArrowheads="1"/>
          </p:cNvSpPr>
          <p:nvPr/>
        </p:nvSpPr>
        <p:spPr bwMode="auto">
          <a:xfrm>
            <a:off x="2414588" y="5922963"/>
            <a:ext cx="74612" cy="746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utoUpdateAnimBg="0"/>
      <p:bldP spid="155" grpId="0" autoUpdateAnimBg="0"/>
      <p:bldP spid="156" grpId="0" autoUpdateAnimBg="0"/>
      <p:bldP spid="158" grpId="0" autoUpdateAnimBg="0"/>
      <p:bldP spid="160" grpId="0" autoUpdateAnimBg="0"/>
      <p:bldP spid="164" grpId="0" animBg="1"/>
      <p:bldP spid="166" grpId="0" animBg="1"/>
      <p:bldP spid="167" grpId="0" animBg="1"/>
      <p:bldP spid="169" grpId="0" animBg="1" autoUpdateAnimBg="0"/>
      <p:bldP spid="198" grpId="0" autoUpdateAnimBg="0"/>
      <p:bldP spid="199" grpId="0" autoUpdateAnimBg="0"/>
      <p:bldP spid="200" grpId="0" autoUpdateAnimBg="0"/>
      <p:bldP spid="201" grpId="0" autoUpdateAnimBg="0"/>
      <p:bldP spid="202" grpId="0" autoUpdateAnimBg="0"/>
      <p:bldP spid="203" grpId="0" autoUpdateAnimBg="0"/>
      <p:bldP spid="204" grpId="0" autoUpdateAnimBg="0"/>
      <p:bldP spid="205" grpId="0" autoUpdateAnimBg="0"/>
      <p:bldP spid="207" grpId="0" animBg="1"/>
      <p:bldP spid="208" grpId="0" autoUpdateAnimBg="0"/>
      <p:bldP spid="209" grpId="0" animBg="1" autoUpdateAnimBg="0"/>
      <p:bldP spid="231" grpId="0" autoUpdateAnimBg="0"/>
      <p:bldP spid="232" grpId="0" autoUpdateAnimBg="0"/>
      <p:bldP spid="233" grpId="0" autoUpdateAnimBg="0"/>
      <p:bldP spid="235" grpId="0" animBg="1"/>
      <p:bldP spid="236" grpId="0" animBg="1" autoUpdateAnimBg="0"/>
      <p:bldP spid="237" grpId="0" animBg="1" autoUpdateAnimBg="0"/>
      <p:bldP spid="244" grpId="0" animBg="1"/>
      <p:bldP spid="245" grpId="0" animBg="1"/>
      <p:bldP spid="246" grpId="0" animBg="1"/>
      <p:bldP spid="270" grpId="0" autoUpdateAnimBg="0"/>
      <p:bldP spid="2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本节知识要点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8C117F5C-5736-4DCB-88D3-54FFDA75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96110"/>
            <a:ext cx="823815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投影理论部分的</a:t>
            </a:r>
            <a:r>
              <a:rPr kumimoji="0" lang="en-US" altLang="zh-CN" sz="32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5</a:t>
            </a:r>
            <a:r>
              <a:rPr kumimoji="0" lang="zh-CN" altLang="en-US" sz="32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个知识要点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ea"/>
            </a:endParaRPr>
          </a:p>
          <a:p>
            <a:pPr marL="1257300" lvl="1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点的三面投影特性（</a:t>
            </a:r>
            <a:r>
              <a:rPr kumimoji="0" lang="en-US" altLang="zh-CN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2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个垂直</a:t>
            </a:r>
            <a:r>
              <a:rPr kumimoji="0" lang="en-US" altLang="zh-CN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3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个相等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）</a:t>
            </a:r>
          </a:p>
          <a:p>
            <a:pPr marL="1257300" lvl="1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判断两点间的相对位置（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重影点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和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可见性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）</a:t>
            </a:r>
          </a:p>
          <a:p>
            <a:pPr marL="1257300" lvl="1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直线的投影特性及其相对位置（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平行、相交、交叉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）判断</a:t>
            </a:r>
          </a:p>
          <a:p>
            <a:pPr marL="1257300" lvl="1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直线上的点（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定比定理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）</a:t>
            </a:r>
          </a:p>
          <a:p>
            <a:pPr marL="1257300" lvl="1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平面的投影特性及两个基本作图问题    （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平面内取线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、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平面内取点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</a:endParaRPr>
          </a:p>
        </p:txBody>
      </p:sp>
      <p:grpSp>
        <p:nvGrpSpPr>
          <p:cNvPr id="16" name="7c530c2a-23b3-4ca3-8528-d5ce4d04f6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FF426C-CF66-482E-A943-07E5993B5A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7342" y="284304"/>
            <a:ext cx="701750" cy="1069398"/>
            <a:chOff x="4468813" y="949326"/>
            <a:chExt cx="3254375" cy="4959349"/>
          </a:xfrm>
        </p:grpSpPr>
        <p:sp>
          <p:nvSpPr>
            <p:cNvPr id="17" name="íśľïḑè">
              <a:extLst>
                <a:ext uri="{FF2B5EF4-FFF2-40B4-BE49-F238E27FC236}">
                  <a16:creationId xmlns:a16="http://schemas.microsoft.com/office/drawing/2014/main" id="{AA0A908A-179A-4E98-947D-5CD3C7DD05E1}"/>
                </a:ext>
              </a:extLst>
            </p:cNvPr>
            <p:cNvSpPr/>
            <p:nvPr/>
          </p:nvSpPr>
          <p:spPr bwMode="auto">
            <a:xfrm>
              <a:off x="4672013" y="1444625"/>
              <a:ext cx="2879725" cy="3921125"/>
            </a:xfrm>
            <a:custGeom>
              <a:avLst/>
              <a:gdLst>
                <a:gd name="T0" fmla="*/ 1322 w 1408"/>
                <a:gd name="T1" fmla="*/ 1922 h 1922"/>
                <a:gd name="T2" fmla="*/ 85 w 1408"/>
                <a:gd name="T3" fmla="*/ 1922 h 1922"/>
                <a:gd name="T4" fmla="*/ 0 w 1408"/>
                <a:gd name="T5" fmla="*/ 1837 h 1922"/>
                <a:gd name="T6" fmla="*/ 0 w 1408"/>
                <a:gd name="T7" fmla="*/ 85 h 1922"/>
                <a:gd name="T8" fmla="*/ 85 w 1408"/>
                <a:gd name="T9" fmla="*/ 0 h 1922"/>
                <a:gd name="T10" fmla="*/ 1322 w 1408"/>
                <a:gd name="T11" fmla="*/ 0 h 1922"/>
                <a:gd name="T12" fmla="*/ 1408 w 1408"/>
                <a:gd name="T13" fmla="*/ 85 h 1922"/>
                <a:gd name="T14" fmla="*/ 1408 w 1408"/>
                <a:gd name="T15" fmla="*/ 1837 h 1922"/>
                <a:gd name="T16" fmla="*/ 1322 w 1408"/>
                <a:gd name="T17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922">
                  <a:moveTo>
                    <a:pt x="1322" y="1922"/>
                  </a:moveTo>
                  <a:cubicBezTo>
                    <a:pt x="85" y="1922"/>
                    <a:pt x="85" y="1922"/>
                    <a:pt x="85" y="1922"/>
                  </a:cubicBezTo>
                  <a:cubicBezTo>
                    <a:pt x="38" y="1922"/>
                    <a:pt x="0" y="1884"/>
                    <a:pt x="0" y="18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69" y="0"/>
                    <a:pt x="1408" y="38"/>
                    <a:pt x="1408" y="85"/>
                  </a:cubicBezTo>
                  <a:cubicBezTo>
                    <a:pt x="1408" y="1837"/>
                    <a:pt x="1408" y="1837"/>
                    <a:pt x="1408" y="1837"/>
                  </a:cubicBezTo>
                  <a:cubicBezTo>
                    <a:pt x="1408" y="1884"/>
                    <a:pt x="1369" y="1922"/>
                    <a:pt x="1322" y="1922"/>
                  </a:cubicBezTo>
                </a:path>
              </a:pathLst>
            </a:custGeom>
            <a:solidFill>
              <a:srgbClr val="52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íšļîḑê">
              <a:extLst>
                <a:ext uri="{FF2B5EF4-FFF2-40B4-BE49-F238E27FC236}">
                  <a16:creationId xmlns:a16="http://schemas.microsoft.com/office/drawing/2014/main" id="{D109DAC6-05F8-4AE4-91F1-ADDFDF7607BD}"/>
                </a:ext>
              </a:extLst>
            </p:cNvPr>
            <p:cNvSpPr/>
            <p:nvPr/>
          </p:nvSpPr>
          <p:spPr bwMode="auto">
            <a:xfrm>
              <a:off x="4859338" y="1752600"/>
              <a:ext cx="2501900" cy="3409950"/>
            </a:xfrm>
            <a:custGeom>
              <a:avLst/>
              <a:gdLst>
                <a:gd name="T0" fmla="*/ 1201 w 1223"/>
                <a:gd name="T1" fmla="*/ 1671 h 1671"/>
                <a:gd name="T2" fmla="*/ 22 w 1223"/>
                <a:gd name="T3" fmla="*/ 1671 h 1671"/>
                <a:gd name="T4" fmla="*/ 0 w 1223"/>
                <a:gd name="T5" fmla="*/ 1649 h 1671"/>
                <a:gd name="T6" fmla="*/ 0 w 1223"/>
                <a:gd name="T7" fmla="*/ 23 h 1671"/>
                <a:gd name="T8" fmla="*/ 22 w 1223"/>
                <a:gd name="T9" fmla="*/ 0 h 1671"/>
                <a:gd name="T10" fmla="*/ 1201 w 1223"/>
                <a:gd name="T11" fmla="*/ 0 h 1671"/>
                <a:gd name="T12" fmla="*/ 1223 w 1223"/>
                <a:gd name="T13" fmla="*/ 23 h 1671"/>
                <a:gd name="T14" fmla="*/ 1223 w 1223"/>
                <a:gd name="T15" fmla="*/ 1649 h 1671"/>
                <a:gd name="T16" fmla="*/ 1201 w 1223"/>
                <a:gd name="T17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1671">
                  <a:moveTo>
                    <a:pt x="1201" y="1671"/>
                  </a:moveTo>
                  <a:cubicBezTo>
                    <a:pt x="22" y="1671"/>
                    <a:pt x="22" y="1671"/>
                    <a:pt x="22" y="1671"/>
                  </a:cubicBezTo>
                  <a:cubicBezTo>
                    <a:pt x="10" y="1671"/>
                    <a:pt x="0" y="1661"/>
                    <a:pt x="0" y="16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01" y="0"/>
                    <a:pt x="1201" y="0"/>
                    <a:pt x="1201" y="0"/>
                  </a:cubicBezTo>
                  <a:cubicBezTo>
                    <a:pt x="1213" y="0"/>
                    <a:pt x="1223" y="10"/>
                    <a:pt x="1223" y="23"/>
                  </a:cubicBezTo>
                  <a:cubicBezTo>
                    <a:pt x="1223" y="1649"/>
                    <a:pt x="1223" y="1649"/>
                    <a:pt x="1223" y="1649"/>
                  </a:cubicBezTo>
                  <a:cubicBezTo>
                    <a:pt x="1223" y="1661"/>
                    <a:pt x="1213" y="1671"/>
                    <a:pt x="1201" y="16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ṥliḑe">
              <a:extLst>
                <a:ext uri="{FF2B5EF4-FFF2-40B4-BE49-F238E27FC236}">
                  <a16:creationId xmlns:a16="http://schemas.microsoft.com/office/drawing/2014/main" id="{D7281281-2622-4586-93D4-8FF571FD4015}"/>
                </a:ext>
              </a:extLst>
            </p:cNvPr>
            <p:cNvSpPr/>
            <p:nvPr/>
          </p:nvSpPr>
          <p:spPr bwMode="auto">
            <a:xfrm>
              <a:off x="4672013" y="1624013"/>
              <a:ext cx="2738438" cy="3748087"/>
            </a:xfrm>
            <a:custGeom>
              <a:avLst/>
              <a:gdLst>
                <a:gd name="T0" fmla="*/ 1339 w 1339"/>
                <a:gd name="T1" fmla="*/ 1831 h 1837"/>
                <a:gd name="T2" fmla="*/ 85 w 1339"/>
                <a:gd name="T3" fmla="*/ 1832 h 1837"/>
                <a:gd name="T4" fmla="*/ 0 w 1339"/>
                <a:gd name="T5" fmla="*/ 1758 h 1837"/>
                <a:gd name="T6" fmla="*/ 5 w 1339"/>
                <a:gd name="T7" fmla="*/ 0 h 1837"/>
                <a:gd name="T8" fmla="*/ 1339 w 1339"/>
                <a:gd name="T9" fmla="*/ 1831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1837">
                  <a:moveTo>
                    <a:pt x="1339" y="1831"/>
                  </a:moveTo>
                  <a:cubicBezTo>
                    <a:pt x="85" y="1832"/>
                    <a:pt x="85" y="1832"/>
                    <a:pt x="85" y="1832"/>
                  </a:cubicBezTo>
                  <a:cubicBezTo>
                    <a:pt x="65" y="1837"/>
                    <a:pt x="8" y="1821"/>
                    <a:pt x="0" y="175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39" y="1831"/>
                    <a:pt x="1339" y="1831"/>
                    <a:pt x="1339" y="183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işḻïḑè">
              <a:extLst>
                <a:ext uri="{FF2B5EF4-FFF2-40B4-BE49-F238E27FC236}">
                  <a16:creationId xmlns:a16="http://schemas.microsoft.com/office/drawing/2014/main" id="{8EEAAC92-F058-4DAF-A269-A69CADF7BE67}"/>
                </a:ext>
              </a:extLst>
            </p:cNvPr>
            <p:cNvSpPr/>
            <p:nvPr/>
          </p:nvSpPr>
          <p:spPr bwMode="auto">
            <a:xfrm>
              <a:off x="4468813" y="5561013"/>
              <a:ext cx="3254375" cy="347662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ïṧ1îdé">
              <a:extLst>
                <a:ext uri="{FF2B5EF4-FFF2-40B4-BE49-F238E27FC236}">
                  <a16:creationId xmlns:a16="http://schemas.microsoft.com/office/drawing/2014/main" id="{98371650-7580-4C09-A288-8DE1F6F09F0A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íṧľíḑê">
              <a:extLst>
                <a:ext uri="{FF2B5EF4-FFF2-40B4-BE49-F238E27FC236}">
                  <a16:creationId xmlns:a16="http://schemas.microsoft.com/office/drawing/2014/main" id="{761412ED-96B5-40D6-9212-8720D6022131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íṡ1îḑè">
              <a:extLst>
                <a:ext uri="{FF2B5EF4-FFF2-40B4-BE49-F238E27FC236}">
                  <a16:creationId xmlns:a16="http://schemas.microsoft.com/office/drawing/2014/main" id="{2800D41F-2811-4A09-9DE9-6BC95E768478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ïṥļiďè">
              <a:extLst>
                <a:ext uri="{FF2B5EF4-FFF2-40B4-BE49-F238E27FC236}">
                  <a16:creationId xmlns:a16="http://schemas.microsoft.com/office/drawing/2014/main" id="{CF20F6EF-9F8A-4152-920B-9109C0B85501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í$lîďè">
              <a:extLst>
                <a:ext uri="{FF2B5EF4-FFF2-40B4-BE49-F238E27FC236}">
                  <a16:creationId xmlns:a16="http://schemas.microsoft.com/office/drawing/2014/main" id="{63871756-A8FD-4A5A-9032-2E8F67746CBF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iṥļïďê">
              <a:extLst>
                <a:ext uri="{FF2B5EF4-FFF2-40B4-BE49-F238E27FC236}">
                  <a16:creationId xmlns:a16="http://schemas.microsoft.com/office/drawing/2014/main" id="{6143B585-09F3-435D-B4BB-16E9BFA9F33C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íšḻïḍé">
              <a:extLst>
                <a:ext uri="{FF2B5EF4-FFF2-40B4-BE49-F238E27FC236}">
                  <a16:creationId xmlns:a16="http://schemas.microsoft.com/office/drawing/2014/main" id="{F29AAE90-CBE2-45C8-AF60-F934DC394287}"/>
                </a:ext>
              </a:extLst>
            </p:cNvPr>
            <p:cNvSpPr/>
            <p:nvPr/>
          </p:nvSpPr>
          <p:spPr bwMode="auto">
            <a:xfrm>
              <a:off x="5908675" y="2374900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íSḻîďè">
              <a:extLst>
                <a:ext uri="{FF2B5EF4-FFF2-40B4-BE49-F238E27FC236}">
                  <a16:creationId xmlns:a16="http://schemas.microsoft.com/office/drawing/2014/main" id="{FF3E8269-42C5-4DB3-91B7-9E11621CC7A6}"/>
                </a:ext>
              </a:extLst>
            </p:cNvPr>
            <p:cNvSpPr/>
            <p:nvPr/>
          </p:nvSpPr>
          <p:spPr bwMode="auto">
            <a:xfrm>
              <a:off x="5908675" y="25606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ïṡľîde">
              <a:extLst>
                <a:ext uri="{FF2B5EF4-FFF2-40B4-BE49-F238E27FC236}">
                  <a16:creationId xmlns:a16="http://schemas.microsoft.com/office/drawing/2014/main" id="{0F0735F0-7CD1-45C7-A80E-88B9646B086F}"/>
                </a:ext>
              </a:extLst>
            </p:cNvPr>
            <p:cNvSpPr/>
            <p:nvPr/>
          </p:nvSpPr>
          <p:spPr bwMode="auto">
            <a:xfrm>
              <a:off x="5908675" y="27447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ïšḷïdê">
              <a:extLst>
                <a:ext uri="{FF2B5EF4-FFF2-40B4-BE49-F238E27FC236}">
                  <a16:creationId xmlns:a16="http://schemas.microsoft.com/office/drawing/2014/main" id="{37DEEE84-39C7-4A8A-B187-238BE83F9927}"/>
                </a:ext>
              </a:extLst>
            </p:cNvPr>
            <p:cNvSpPr/>
            <p:nvPr/>
          </p:nvSpPr>
          <p:spPr bwMode="auto">
            <a:xfrm>
              <a:off x="5908675" y="3278188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íŝḻiḍe">
              <a:extLst>
                <a:ext uri="{FF2B5EF4-FFF2-40B4-BE49-F238E27FC236}">
                  <a16:creationId xmlns:a16="http://schemas.microsoft.com/office/drawing/2014/main" id="{1C6375F1-0D08-40FD-94A8-04C8086AD879}"/>
                </a:ext>
              </a:extLst>
            </p:cNvPr>
            <p:cNvSpPr/>
            <p:nvPr/>
          </p:nvSpPr>
          <p:spPr bwMode="auto">
            <a:xfrm>
              <a:off x="5908675" y="3463925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iśľíḍé">
              <a:extLst>
                <a:ext uri="{FF2B5EF4-FFF2-40B4-BE49-F238E27FC236}">
                  <a16:creationId xmlns:a16="http://schemas.microsoft.com/office/drawing/2014/main" id="{B45D6CE4-A789-4635-AC97-31BC7F0E606E}"/>
                </a:ext>
              </a:extLst>
            </p:cNvPr>
            <p:cNvSpPr/>
            <p:nvPr/>
          </p:nvSpPr>
          <p:spPr bwMode="auto">
            <a:xfrm>
              <a:off x="5908675" y="3648075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íš1ïḓê">
              <a:extLst>
                <a:ext uri="{FF2B5EF4-FFF2-40B4-BE49-F238E27FC236}">
                  <a16:creationId xmlns:a16="http://schemas.microsoft.com/office/drawing/2014/main" id="{F8B9F203-094C-49E4-BE96-A2DF03C95D0D}"/>
                </a:ext>
              </a:extLst>
            </p:cNvPr>
            <p:cNvSpPr/>
            <p:nvPr/>
          </p:nvSpPr>
          <p:spPr bwMode="auto">
            <a:xfrm>
              <a:off x="5908675" y="41290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íşľiḓé">
              <a:extLst>
                <a:ext uri="{FF2B5EF4-FFF2-40B4-BE49-F238E27FC236}">
                  <a16:creationId xmlns:a16="http://schemas.microsoft.com/office/drawing/2014/main" id="{58104574-D4C0-4C9F-9C3E-BC69AA12CD9D}"/>
                </a:ext>
              </a:extLst>
            </p:cNvPr>
            <p:cNvSpPr/>
            <p:nvPr/>
          </p:nvSpPr>
          <p:spPr bwMode="auto">
            <a:xfrm>
              <a:off x="5908675" y="43132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ïṡľíde">
              <a:extLst>
                <a:ext uri="{FF2B5EF4-FFF2-40B4-BE49-F238E27FC236}">
                  <a16:creationId xmlns:a16="http://schemas.microsoft.com/office/drawing/2014/main" id="{D1103135-7487-469E-86CA-251A72B7CF19}"/>
                </a:ext>
              </a:extLst>
            </p:cNvPr>
            <p:cNvSpPr/>
            <p:nvPr/>
          </p:nvSpPr>
          <p:spPr bwMode="auto">
            <a:xfrm>
              <a:off x="5908675" y="4498975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iṣḷiḑé">
              <a:extLst>
                <a:ext uri="{FF2B5EF4-FFF2-40B4-BE49-F238E27FC236}">
                  <a16:creationId xmlns:a16="http://schemas.microsoft.com/office/drawing/2014/main" id="{55507E8A-FC9D-4742-BD11-EF8EF0971C1C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close/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ï$ḷïḍé">
              <a:extLst>
                <a:ext uri="{FF2B5EF4-FFF2-40B4-BE49-F238E27FC236}">
                  <a16:creationId xmlns:a16="http://schemas.microsoft.com/office/drawing/2014/main" id="{1E275F90-3945-4698-959E-3CAA0F32C674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ïŝḻîḋe">
              <a:extLst>
                <a:ext uri="{FF2B5EF4-FFF2-40B4-BE49-F238E27FC236}">
                  <a16:creationId xmlns:a16="http://schemas.microsoft.com/office/drawing/2014/main" id="{5D0E09CA-6704-4E0F-841F-CB65346519E0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ïs1ïḍe">
              <a:extLst>
                <a:ext uri="{FF2B5EF4-FFF2-40B4-BE49-F238E27FC236}">
                  <a16:creationId xmlns:a16="http://schemas.microsoft.com/office/drawing/2014/main" id="{27F66F68-AC67-4C78-9B52-5667994CCF23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îś1íḋê">
              <a:extLst>
                <a:ext uri="{FF2B5EF4-FFF2-40B4-BE49-F238E27FC236}">
                  <a16:creationId xmlns:a16="http://schemas.microsoft.com/office/drawing/2014/main" id="{B19641A8-8E02-43CE-992C-5624B560A177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îṣlíḋê">
              <a:extLst>
                <a:ext uri="{FF2B5EF4-FFF2-40B4-BE49-F238E27FC236}">
                  <a16:creationId xmlns:a16="http://schemas.microsoft.com/office/drawing/2014/main" id="{CCF6374D-2148-4D32-B2A5-4E6721CAD1C1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ïṡlíďè">
              <a:extLst>
                <a:ext uri="{FF2B5EF4-FFF2-40B4-BE49-F238E27FC236}">
                  <a16:creationId xmlns:a16="http://schemas.microsoft.com/office/drawing/2014/main" id="{D024EBD3-B31F-4079-B9C0-25CD730B2FF2}"/>
                </a:ext>
              </a:extLst>
            </p:cNvPr>
            <p:cNvSpPr/>
            <p:nvPr/>
          </p:nvSpPr>
          <p:spPr bwMode="auto">
            <a:xfrm>
              <a:off x="5075238" y="2246313"/>
              <a:ext cx="642938" cy="392112"/>
            </a:xfrm>
            <a:custGeom>
              <a:avLst/>
              <a:gdLst>
                <a:gd name="T0" fmla="*/ 0 w 405"/>
                <a:gd name="T1" fmla="*/ 156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5 w 405"/>
                <a:gd name="T11" fmla="*/ 247 h 247"/>
                <a:gd name="T12" fmla="*/ 0 w 405"/>
                <a:gd name="T13" fmla="*/ 1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6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5" y="24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íṥļïdê">
              <a:extLst>
                <a:ext uri="{FF2B5EF4-FFF2-40B4-BE49-F238E27FC236}">
                  <a16:creationId xmlns:a16="http://schemas.microsoft.com/office/drawing/2014/main" id="{E3ABA3B6-57E5-490B-AB50-863320166258}"/>
                </a:ext>
              </a:extLst>
            </p:cNvPr>
            <p:cNvSpPr/>
            <p:nvPr/>
          </p:nvSpPr>
          <p:spPr bwMode="auto">
            <a:xfrm>
              <a:off x="5062538" y="2238375"/>
              <a:ext cx="668338" cy="407987"/>
            </a:xfrm>
            <a:custGeom>
              <a:avLst/>
              <a:gdLst>
                <a:gd name="T0" fmla="*/ 125 w 421"/>
                <a:gd name="T1" fmla="*/ 257 h 257"/>
                <a:gd name="T2" fmla="*/ 0 w 421"/>
                <a:gd name="T3" fmla="*/ 161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9 h 257"/>
                <a:gd name="T12" fmla="*/ 125 w 421"/>
                <a:gd name="T13" fmla="*/ 257 h 257"/>
                <a:gd name="T14" fmla="*/ 14 w 421"/>
                <a:gd name="T15" fmla="*/ 161 h 257"/>
                <a:gd name="T16" fmla="*/ 123 w 421"/>
                <a:gd name="T17" fmla="*/ 248 h 257"/>
                <a:gd name="T18" fmla="*/ 406 w 421"/>
                <a:gd name="T19" fmla="*/ 12 h 257"/>
                <a:gd name="T20" fmla="*/ 394 w 421"/>
                <a:gd name="T21" fmla="*/ 9 h 257"/>
                <a:gd name="T22" fmla="*/ 126 w 421"/>
                <a:gd name="T23" fmla="*/ 206 h 257"/>
                <a:gd name="T24" fmla="*/ 54 w 421"/>
                <a:gd name="T25" fmla="*/ 134 h 257"/>
                <a:gd name="T26" fmla="*/ 14 w 421"/>
                <a:gd name="T27" fmla="*/ 16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5" y="257"/>
                  </a:moveTo>
                  <a:lnTo>
                    <a:pt x="0" y="161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9"/>
                  </a:lnTo>
                  <a:lnTo>
                    <a:pt x="125" y="257"/>
                  </a:lnTo>
                  <a:close/>
                  <a:moveTo>
                    <a:pt x="14" y="161"/>
                  </a:moveTo>
                  <a:lnTo>
                    <a:pt x="123" y="248"/>
                  </a:lnTo>
                  <a:lnTo>
                    <a:pt x="406" y="12"/>
                  </a:lnTo>
                  <a:lnTo>
                    <a:pt x="394" y="9"/>
                  </a:lnTo>
                  <a:lnTo>
                    <a:pt x="126" y="206"/>
                  </a:lnTo>
                  <a:lnTo>
                    <a:pt x="54" y="134"/>
                  </a:lnTo>
                  <a:lnTo>
                    <a:pt x="14" y="161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îṡlíḑê">
              <a:extLst>
                <a:ext uri="{FF2B5EF4-FFF2-40B4-BE49-F238E27FC236}">
                  <a16:creationId xmlns:a16="http://schemas.microsoft.com/office/drawing/2014/main" id="{B1AC08C7-298C-4C88-AF17-483A8E3888F3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ï$1îḑè">
              <a:extLst>
                <a:ext uri="{FF2B5EF4-FFF2-40B4-BE49-F238E27FC236}">
                  <a16:creationId xmlns:a16="http://schemas.microsoft.com/office/drawing/2014/main" id="{39C0986C-2A42-41F8-BA93-EC8CDF3DB884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îṩ1îdê">
              <a:extLst>
                <a:ext uri="{FF2B5EF4-FFF2-40B4-BE49-F238E27FC236}">
                  <a16:creationId xmlns:a16="http://schemas.microsoft.com/office/drawing/2014/main" id="{A71ACDB9-9A2A-44DC-8EB3-060BDA3DF64E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íṥļiḓê">
              <a:extLst>
                <a:ext uri="{FF2B5EF4-FFF2-40B4-BE49-F238E27FC236}">
                  <a16:creationId xmlns:a16="http://schemas.microsoft.com/office/drawing/2014/main" id="{76DAB967-0B30-4ECB-952D-A2D91F4381C8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ïṩ1îḑê">
              <a:extLst>
                <a:ext uri="{FF2B5EF4-FFF2-40B4-BE49-F238E27FC236}">
                  <a16:creationId xmlns:a16="http://schemas.microsoft.com/office/drawing/2014/main" id="{A34A5DBC-5185-476D-8057-21B10803AC45}"/>
                </a:ext>
              </a:extLst>
            </p:cNvPr>
            <p:cNvSpPr/>
            <p:nvPr/>
          </p:nvSpPr>
          <p:spPr bwMode="auto">
            <a:xfrm>
              <a:off x="5118100" y="3240088"/>
              <a:ext cx="642938" cy="392112"/>
            </a:xfrm>
            <a:custGeom>
              <a:avLst/>
              <a:gdLst>
                <a:gd name="T0" fmla="*/ 0 w 405"/>
                <a:gd name="T1" fmla="*/ 155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6 w 405"/>
                <a:gd name="T11" fmla="*/ 247 h 247"/>
                <a:gd name="T12" fmla="*/ 0 w 405"/>
                <a:gd name="T13" fmla="*/ 15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5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îŝ1iḓê">
              <a:extLst>
                <a:ext uri="{FF2B5EF4-FFF2-40B4-BE49-F238E27FC236}">
                  <a16:creationId xmlns:a16="http://schemas.microsoft.com/office/drawing/2014/main" id="{C159F256-087C-4D3E-8F0C-4C5A8729F665}"/>
                </a:ext>
              </a:extLst>
            </p:cNvPr>
            <p:cNvSpPr/>
            <p:nvPr/>
          </p:nvSpPr>
          <p:spPr bwMode="auto">
            <a:xfrm>
              <a:off x="5105400" y="3232150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60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60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9 h 257"/>
                <a:gd name="T22" fmla="*/ 126 w 421"/>
                <a:gd name="T23" fmla="*/ 205 h 257"/>
                <a:gd name="T24" fmla="*/ 54 w 421"/>
                <a:gd name="T25" fmla="*/ 133 h 257"/>
                <a:gd name="T26" fmla="*/ 14 w 421"/>
                <a:gd name="T27" fmla="*/ 16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60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60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9"/>
                  </a:lnTo>
                  <a:lnTo>
                    <a:pt x="126" y="205"/>
                  </a:lnTo>
                  <a:lnTo>
                    <a:pt x="54" y="133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îṡ1íḍê">
              <a:extLst>
                <a:ext uri="{FF2B5EF4-FFF2-40B4-BE49-F238E27FC236}">
                  <a16:creationId xmlns:a16="http://schemas.microsoft.com/office/drawing/2014/main" id="{A40A1D24-A73D-4710-A23F-3E89EC4A630A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î$ḷïďé">
              <a:extLst>
                <a:ext uri="{FF2B5EF4-FFF2-40B4-BE49-F238E27FC236}">
                  <a16:creationId xmlns:a16="http://schemas.microsoft.com/office/drawing/2014/main" id="{BC63F9D4-B93E-4776-A6E6-A32BE2E19452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íṥľîḍé">
              <a:extLst>
                <a:ext uri="{FF2B5EF4-FFF2-40B4-BE49-F238E27FC236}">
                  <a16:creationId xmlns:a16="http://schemas.microsoft.com/office/drawing/2014/main" id="{FD5E8825-6CBA-4DC4-A704-18FCCF704DCF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íṡḷíḋe">
              <a:extLst>
                <a:ext uri="{FF2B5EF4-FFF2-40B4-BE49-F238E27FC236}">
                  <a16:creationId xmlns:a16="http://schemas.microsoft.com/office/drawing/2014/main" id="{7A1ECFBE-903C-448B-B7B6-EC7BFEEE9258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ï$ļídê">
              <a:extLst>
                <a:ext uri="{FF2B5EF4-FFF2-40B4-BE49-F238E27FC236}">
                  <a16:creationId xmlns:a16="http://schemas.microsoft.com/office/drawing/2014/main" id="{2DAA23DD-EA96-4C5D-B180-ED6F3472865E}"/>
                </a:ext>
              </a:extLst>
            </p:cNvPr>
            <p:cNvSpPr/>
            <p:nvPr/>
          </p:nvSpPr>
          <p:spPr bwMode="auto">
            <a:xfrm>
              <a:off x="5118100" y="4054475"/>
              <a:ext cx="642938" cy="393700"/>
            </a:xfrm>
            <a:custGeom>
              <a:avLst/>
              <a:gdLst>
                <a:gd name="T0" fmla="*/ 0 w 405"/>
                <a:gd name="T1" fmla="*/ 155 h 248"/>
                <a:gd name="T2" fmla="*/ 47 w 405"/>
                <a:gd name="T3" fmla="*/ 123 h 248"/>
                <a:gd name="T4" fmla="*/ 118 w 405"/>
                <a:gd name="T5" fmla="*/ 196 h 248"/>
                <a:gd name="T6" fmla="*/ 385 w 405"/>
                <a:gd name="T7" fmla="*/ 0 h 248"/>
                <a:gd name="T8" fmla="*/ 405 w 405"/>
                <a:gd name="T9" fmla="*/ 5 h 248"/>
                <a:gd name="T10" fmla="*/ 116 w 405"/>
                <a:gd name="T11" fmla="*/ 248 h 248"/>
                <a:gd name="T12" fmla="*/ 0 w 405"/>
                <a:gd name="T13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8">
                  <a:moveTo>
                    <a:pt x="0" y="155"/>
                  </a:moveTo>
                  <a:lnTo>
                    <a:pt x="47" y="123"/>
                  </a:lnTo>
                  <a:lnTo>
                    <a:pt x="118" y="196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iṣļiďê">
              <a:extLst>
                <a:ext uri="{FF2B5EF4-FFF2-40B4-BE49-F238E27FC236}">
                  <a16:creationId xmlns:a16="http://schemas.microsoft.com/office/drawing/2014/main" id="{8A69EF54-6B9A-4027-8C75-CC6015F3CA0A}"/>
                </a:ext>
              </a:extLst>
            </p:cNvPr>
            <p:cNvSpPr/>
            <p:nvPr/>
          </p:nvSpPr>
          <p:spPr bwMode="auto">
            <a:xfrm>
              <a:off x="5105400" y="4048125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59 h 257"/>
                <a:gd name="T4" fmla="*/ 55 w 421"/>
                <a:gd name="T5" fmla="*/ 122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59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8 h 257"/>
                <a:gd name="T22" fmla="*/ 126 w 421"/>
                <a:gd name="T23" fmla="*/ 206 h 257"/>
                <a:gd name="T24" fmla="*/ 54 w 421"/>
                <a:gd name="T25" fmla="*/ 132 h 257"/>
                <a:gd name="T26" fmla="*/ 14 w 421"/>
                <a:gd name="T27" fmla="*/ 1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59"/>
                  </a:lnTo>
                  <a:lnTo>
                    <a:pt x="55" y="122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59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8"/>
                  </a:lnTo>
                  <a:lnTo>
                    <a:pt x="126" y="206"/>
                  </a:lnTo>
                  <a:lnTo>
                    <a:pt x="54" y="132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îS1îḑè">
              <a:extLst>
                <a:ext uri="{FF2B5EF4-FFF2-40B4-BE49-F238E27FC236}">
                  <a16:creationId xmlns:a16="http://schemas.microsoft.com/office/drawing/2014/main" id="{7A40A39C-1B1B-4845-92B6-0730B05E7E94}"/>
                </a:ext>
              </a:extLst>
            </p:cNvPr>
            <p:cNvSpPr/>
            <p:nvPr/>
          </p:nvSpPr>
          <p:spPr bwMode="auto">
            <a:xfrm>
              <a:off x="5326063" y="949326"/>
              <a:ext cx="1619250" cy="908050"/>
            </a:xfrm>
            <a:custGeom>
              <a:avLst/>
              <a:gdLst>
                <a:gd name="T0" fmla="*/ 772 w 792"/>
                <a:gd name="T1" fmla="*/ 195 h 445"/>
                <a:gd name="T2" fmla="*/ 563 w 792"/>
                <a:gd name="T3" fmla="*/ 195 h 445"/>
                <a:gd name="T4" fmla="*/ 563 w 792"/>
                <a:gd name="T5" fmla="*/ 165 h 445"/>
                <a:gd name="T6" fmla="*/ 398 w 792"/>
                <a:gd name="T7" fmla="*/ 0 h 445"/>
                <a:gd name="T8" fmla="*/ 394 w 792"/>
                <a:gd name="T9" fmla="*/ 0 h 445"/>
                <a:gd name="T10" fmla="*/ 229 w 792"/>
                <a:gd name="T11" fmla="*/ 165 h 445"/>
                <a:gd name="T12" fmla="*/ 229 w 792"/>
                <a:gd name="T13" fmla="*/ 195 h 445"/>
                <a:gd name="T14" fmla="*/ 20 w 792"/>
                <a:gd name="T15" fmla="*/ 195 h 445"/>
                <a:gd name="T16" fmla="*/ 0 w 792"/>
                <a:gd name="T17" fmla="*/ 214 h 445"/>
                <a:gd name="T18" fmla="*/ 0 w 792"/>
                <a:gd name="T19" fmla="*/ 426 h 445"/>
                <a:gd name="T20" fmla="*/ 20 w 792"/>
                <a:gd name="T21" fmla="*/ 445 h 445"/>
                <a:gd name="T22" fmla="*/ 772 w 792"/>
                <a:gd name="T23" fmla="*/ 445 h 445"/>
                <a:gd name="T24" fmla="*/ 792 w 792"/>
                <a:gd name="T25" fmla="*/ 426 h 445"/>
                <a:gd name="T26" fmla="*/ 792 w 792"/>
                <a:gd name="T27" fmla="*/ 214 h 445"/>
                <a:gd name="T28" fmla="*/ 772 w 792"/>
                <a:gd name="T29" fmla="*/ 195 h 445"/>
                <a:gd name="T30" fmla="*/ 396 w 792"/>
                <a:gd name="T31" fmla="*/ 175 h 445"/>
                <a:gd name="T32" fmla="*/ 341 w 792"/>
                <a:gd name="T33" fmla="*/ 120 h 445"/>
                <a:gd name="T34" fmla="*/ 396 w 792"/>
                <a:gd name="T35" fmla="*/ 65 h 445"/>
                <a:gd name="T36" fmla="*/ 451 w 792"/>
                <a:gd name="T37" fmla="*/ 120 h 445"/>
                <a:gd name="T38" fmla="*/ 396 w 792"/>
                <a:gd name="T39" fmla="*/ 17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445">
                  <a:moveTo>
                    <a:pt x="772" y="195"/>
                  </a:moveTo>
                  <a:cubicBezTo>
                    <a:pt x="563" y="195"/>
                    <a:pt x="563" y="195"/>
                    <a:pt x="563" y="195"/>
                  </a:cubicBezTo>
                  <a:cubicBezTo>
                    <a:pt x="563" y="165"/>
                    <a:pt x="563" y="165"/>
                    <a:pt x="563" y="165"/>
                  </a:cubicBezTo>
                  <a:cubicBezTo>
                    <a:pt x="563" y="74"/>
                    <a:pt x="489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03" y="0"/>
                    <a:pt x="229" y="74"/>
                    <a:pt x="229" y="165"/>
                  </a:cubicBezTo>
                  <a:cubicBezTo>
                    <a:pt x="229" y="195"/>
                    <a:pt x="229" y="195"/>
                    <a:pt x="229" y="195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9" y="195"/>
                    <a:pt x="0" y="204"/>
                    <a:pt x="0" y="21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6"/>
                    <a:pt x="9" y="445"/>
                    <a:pt x="20" y="445"/>
                  </a:cubicBezTo>
                  <a:cubicBezTo>
                    <a:pt x="772" y="445"/>
                    <a:pt x="772" y="445"/>
                    <a:pt x="772" y="445"/>
                  </a:cubicBezTo>
                  <a:cubicBezTo>
                    <a:pt x="783" y="445"/>
                    <a:pt x="792" y="436"/>
                    <a:pt x="792" y="426"/>
                  </a:cubicBezTo>
                  <a:cubicBezTo>
                    <a:pt x="792" y="214"/>
                    <a:pt x="792" y="214"/>
                    <a:pt x="792" y="214"/>
                  </a:cubicBezTo>
                  <a:cubicBezTo>
                    <a:pt x="792" y="204"/>
                    <a:pt x="783" y="195"/>
                    <a:pt x="772" y="195"/>
                  </a:cubicBezTo>
                  <a:close/>
                  <a:moveTo>
                    <a:pt x="396" y="175"/>
                  </a:moveTo>
                  <a:cubicBezTo>
                    <a:pt x="366" y="175"/>
                    <a:pt x="341" y="150"/>
                    <a:pt x="341" y="120"/>
                  </a:cubicBezTo>
                  <a:cubicBezTo>
                    <a:pt x="341" y="89"/>
                    <a:pt x="366" y="65"/>
                    <a:pt x="396" y="65"/>
                  </a:cubicBezTo>
                  <a:cubicBezTo>
                    <a:pt x="427" y="65"/>
                    <a:pt x="451" y="89"/>
                    <a:pt x="451" y="120"/>
                  </a:cubicBezTo>
                  <a:cubicBezTo>
                    <a:pt x="451" y="150"/>
                    <a:pt x="427" y="175"/>
                    <a:pt x="396" y="175"/>
                  </a:cubicBezTo>
                  <a:close/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isļîḋe">
              <a:extLst>
                <a:ext uri="{FF2B5EF4-FFF2-40B4-BE49-F238E27FC236}">
                  <a16:creationId xmlns:a16="http://schemas.microsoft.com/office/drawing/2014/main" id="{C3148559-F1FA-4C55-A473-8A30EEADEA7F}"/>
                </a:ext>
              </a:extLst>
            </p:cNvPr>
            <p:cNvSpPr/>
            <p:nvPr/>
          </p:nvSpPr>
          <p:spPr bwMode="auto">
            <a:xfrm>
              <a:off x="5326063" y="1720850"/>
              <a:ext cx="1619250" cy="66675"/>
            </a:xfrm>
            <a:prstGeom prst="rect">
              <a:avLst/>
            </a:pr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íšlîḑè">
              <a:extLst>
                <a:ext uri="{FF2B5EF4-FFF2-40B4-BE49-F238E27FC236}">
                  <a16:creationId xmlns:a16="http://schemas.microsoft.com/office/drawing/2014/main" id="{66B62F9D-E9DF-4B7C-A96A-A1F00A63B161}"/>
                </a:ext>
              </a:extLst>
            </p:cNvPr>
            <p:cNvSpPr/>
            <p:nvPr/>
          </p:nvSpPr>
          <p:spPr bwMode="auto">
            <a:xfrm>
              <a:off x="5326063" y="1803400"/>
              <a:ext cx="1619250" cy="30162"/>
            </a:xfrm>
            <a:custGeom>
              <a:avLst/>
              <a:gdLst>
                <a:gd name="T0" fmla="*/ 788 w 792"/>
                <a:gd name="T1" fmla="*/ 15 h 15"/>
                <a:gd name="T2" fmla="*/ 5 w 792"/>
                <a:gd name="T3" fmla="*/ 15 h 15"/>
                <a:gd name="T4" fmla="*/ 0 w 792"/>
                <a:gd name="T5" fmla="*/ 11 h 15"/>
                <a:gd name="T6" fmla="*/ 0 w 792"/>
                <a:gd name="T7" fmla="*/ 0 h 15"/>
                <a:gd name="T8" fmla="*/ 792 w 792"/>
                <a:gd name="T9" fmla="*/ 0 h 15"/>
                <a:gd name="T10" fmla="*/ 792 w 792"/>
                <a:gd name="T11" fmla="*/ 11 h 15"/>
                <a:gd name="T12" fmla="*/ 788 w 79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15">
                  <a:moveTo>
                    <a:pt x="788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792" y="11"/>
                    <a:pt x="792" y="11"/>
                    <a:pt x="792" y="11"/>
                  </a:cubicBezTo>
                  <a:cubicBezTo>
                    <a:pt x="792" y="13"/>
                    <a:pt x="790" y="15"/>
                    <a:pt x="788" y="15"/>
                  </a:cubicBezTo>
                  <a:close/>
                </a:path>
              </a:pathLst>
            </a:cu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4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0" name="Text Box 11"/>
          <p:cNvSpPr txBox="1">
            <a:spLocks noChangeArrowheads="1"/>
          </p:cNvSpPr>
          <p:nvPr/>
        </p:nvSpPr>
        <p:spPr bwMode="auto">
          <a:xfrm>
            <a:off x="3886200" y="139739"/>
            <a:ext cx="4919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CCFF66"/>
                </a:solidFill>
                <a:latin typeface="黑体" pitchFamily="49" charset="-122"/>
                <a:ea typeface="黑体" pitchFamily="49" charset="-122"/>
              </a:rPr>
              <a:t>投影 之 皮影戏</a:t>
            </a:r>
          </a:p>
        </p:txBody>
      </p:sp>
      <p:pic>
        <p:nvPicPr>
          <p:cNvPr id="4" name="Picture 12" descr="E:\My Documents\Work\THU\教学\机械制图\MOUP\2011-2012 秋季学期\3.教学课件\20110919 第二周\Pics\MP9004394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1982" y="-10957"/>
            <a:ext cx="879825" cy="9475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5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40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079500"/>
            <a:ext cx="8232775" cy="55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11"/>
          <p:cNvSpPr txBox="1">
            <a:spLocks noChangeArrowheads="1"/>
          </p:cNvSpPr>
          <p:nvPr/>
        </p:nvSpPr>
        <p:spPr bwMode="auto">
          <a:xfrm>
            <a:off x="3775075" y="100013"/>
            <a:ext cx="4919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rgbClr val="CCFF66"/>
                </a:solidFill>
                <a:latin typeface="黑体" pitchFamily="49" charset="-122"/>
                <a:ea typeface="黑体" pitchFamily="49" charset="-122"/>
              </a:rPr>
              <a:t>投影 之 皮影戏</a:t>
            </a:r>
          </a:p>
        </p:txBody>
      </p:sp>
      <p:pic>
        <p:nvPicPr>
          <p:cNvPr id="4" name="Picture 12" descr="E:\My Documents\Work\THU\教学\机械制图\MOUP\2011-2012 秋季学期\3.教学课件\20110919 第二周\Pics\MP9004394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3282" y="9631"/>
            <a:ext cx="879825" cy="9475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5" name="Text Box 6"/>
          <p:cNvSpPr txBox="1">
            <a:spLocks noChangeArrowheads="1"/>
          </p:cNvSpPr>
          <p:nvPr/>
        </p:nvSpPr>
        <p:spPr bwMode="auto">
          <a:xfrm>
            <a:off x="484188" y="1216025"/>
            <a:ext cx="4660900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   两千多年前，汉武帝爱妃李夫人染疾故去，武帝思念心切神情恍惚，终日不理朝政。</a:t>
            </a:r>
            <a:endParaRPr lang="en-US" altLang="zh-CN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   大臣李少翁一日出门，路遇孩童手拿布娃娃玩耍，影子倒映于地栩栩如生。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63" y="1215783"/>
            <a:ext cx="3594846" cy="24844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38247" name="矩形 6"/>
          <p:cNvSpPr>
            <a:spLocks noChangeArrowheads="1"/>
          </p:cNvSpPr>
          <p:nvPr/>
        </p:nvSpPr>
        <p:spPr bwMode="auto">
          <a:xfrm>
            <a:off x="574675" y="4043363"/>
            <a:ext cx="79803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  李少翁心中一动，用棉帛裁成李夫人影像，涂上色彩，并在手脚处装上木杆。入夜围方帷，张灯烛，恭请皇帝端坐帐中观看。武帝看罢龙颜大悦，就此爱不释手。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这个载入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汉书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的爱情故事，被认为是皮影戏最早的渊源</a:t>
            </a:r>
            <a:r>
              <a:rPr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  <p:pic>
        <p:nvPicPr>
          <p:cNvPr id="138248" name="Picture 8" descr="D:\My Documents\Work\THU\教学\机械制图\MOUP\2.课件素材\Pics\爱.jpg"/>
          <p:cNvPicPr>
            <a:picLocks noChangeAspect="1" noChangeArrowheads="1"/>
          </p:cNvPicPr>
          <p:nvPr/>
        </p:nvPicPr>
        <p:blipFill rotWithShape="1">
          <a:blip r:embed="rId5"/>
          <a:srcRect l="16263" t="5903" r="23166" b="25521"/>
          <a:stretch/>
        </p:blipFill>
        <p:spPr bwMode="auto">
          <a:xfrm>
            <a:off x="117475" y="5843588"/>
            <a:ext cx="914400" cy="77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>
            <a:extLst>
              <a:ext uri="{FF2B5EF4-FFF2-40B4-BE49-F238E27FC236}">
                <a16:creationId xmlns:a16="http://schemas.microsoft.com/office/drawing/2014/main" id="{48F70259-7598-4270-874A-6F50772D10F6}"/>
              </a:ext>
            </a:extLst>
          </p:cNvPr>
          <p:cNvSpPr txBox="1"/>
          <p:nvPr/>
        </p:nvSpPr>
        <p:spPr bwMode="auto">
          <a:xfrm>
            <a:off x="2669249" y="2065553"/>
            <a:ext cx="6104863" cy="313000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2.4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sym typeface="+mn-lt"/>
              </a:rPr>
              <a:t>平面的投影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sym typeface="+mn-lt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sym typeface="+mn-lt"/>
            </a:endParaRPr>
          </a:p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3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2.5  </a:t>
            </a:r>
            <a:r>
              <a:rPr kumimoji="0" lang="zh-CN" altLang="en-US" sz="3200" dirty="0">
                <a:solidFill>
                  <a:srgbClr val="000000"/>
                </a:solidFill>
                <a:latin typeface="Arial"/>
                <a:ea typeface="微软雅黑"/>
                <a:sym typeface="+mn-lt"/>
              </a:rPr>
              <a:t>直线、平面之间的相对位置</a:t>
            </a:r>
            <a:endParaRPr kumimoji="0" lang="en-US" altLang="zh-CN" sz="3200" dirty="0">
              <a:solidFill>
                <a:srgbClr val="000000"/>
              </a:solidFill>
              <a:latin typeface="Arial"/>
              <a:ea typeface="微软雅黑"/>
              <a:sym typeface="+mn-lt"/>
            </a:endParaRPr>
          </a:p>
          <a:p>
            <a:pPr lvl="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3200" dirty="0">
              <a:solidFill>
                <a:srgbClr val="000000"/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1FB18E-FA01-4588-BEF9-FB96A98A84D4}"/>
              </a:ext>
            </a:extLst>
          </p:cNvPr>
          <p:cNvCxnSpPr>
            <a:cxnSpLocks/>
          </p:cNvCxnSpPr>
          <p:nvPr/>
        </p:nvCxnSpPr>
        <p:spPr>
          <a:xfrm>
            <a:off x="2535309" y="2192850"/>
            <a:ext cx="0" cy="3002712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/>
        </p:nvSpPr>
        <p:spPr>
          <a:xfrm>
            <a:off x="102605" y="2033092"/>
            <a:ext cx="229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内容提要</a:t>
            </a:r>
            <a:endParaRPr kumimoji="0" lang="tr-TR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11" name="Picture 8" descr="02_14">
            <a:extLst>
              <a:ext uri="{FF2B5EF4-FFF2-40B4-BE49-F238E27FC236}">
                <a16:creationId xmlns:a16="http://schemas.microsoft.com/office/drawing/2014/main" id="{9783141D-FAF3-4FB1-8F5A-41F8A05D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EC51C9A-3471-45FF-9BF7-9F424B98EDE6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CDE092-BDF8-4891-A9F7-6E8CCC2E1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96" y="4237002"/>
            <a:ext cx="1389912" cy="9585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CCC92D-D1B0-4E21-9C68-CE8E94F34C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3775075" y="100013"/>
            <a:ext cx="4919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CCFF66"/>
                </a:solidFill>
                <a:latin typeface="黑体" pitchFamily="49" charset="-122"/>
                <a:ea typeface="黑体" pitchFamily="49" charset="-122"/>
              </a:rPr>
              <a:t>投影 之 现代皮影</a:t>
            </a:r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沙画</a:t>
            </a:r>
          </a:p>
        </p:txBody>
      </p:sp>
      <p:pic>
        <p:nvPicPr>
          <p:cNvPr id="4" name="Picture 12" descr="E:\My Documents\Work\THU\教学\机械制图\MOUP\2011-2012 秋季学期\3.教学课件\20110919 第二周\Pics\MP9004394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3282" y="9631"/>
            <a:ext cx="879825" cy="9475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98" y="957263"/>
            <a:ext cx="7531477" cy="57619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0DF63E-82BE-4696-8ECC-BBF8914A6102}"/>
              </a:ext>
            </a:extLst>
          </p:cNvPr>
          <p:cNvSpPr/>
          <p:nvPr/>
        </p:nvSpPr>
        <p:spPr>
          <a:xfrm>
            <a:off x="1330176" y="2515825"/>
            <a:ext cx="6450676" cy="6631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330175" y="2515825"/>
            <a:ext cx="6450677" cy="6631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2.5  </a:t>
            </a:r>
            <a:r>
              <a:rPr kumimoji="0" lang="zh-CN" altLang="en-US" sz="3300" b="0" kern="0" dirty="0">
                <a:solidFill>
                  <a:sysClr val="window" lastClr="FFFFFF"/>
                </a:solidFill>
                <a:ea typeface="黑体"/>
              </a:rPr>
              <a:t>直线、平面之间的相对位置</a:t>
            </a:r>
            <a:endParaRPr kumimoji="0" lang="zh-CN" altLang="en-US" sz="33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/>
              <a:cs typeface="+mj-cs"/>
            </a:endParaRPr>
          </a:p>
        </p:txBody>
      </p:sp>
      <p:pic>
        <p:nvPicPr>
          <p:cNvPr id="5" name="Picture 8" descr="02_14">
            <a:extLst>
              <a:ext uri="{FF2B5EF4-FFF2-40B4-BE49-F238E27FC236}">
                <a16:creationId xmlns:a16="http://schemas.microsoft.com/office/drawing/2014/main" id="{2E4B68FB-46B0-419A-9080-C61AEBE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E8F9"/>
              </a:clrFrom>
              <a:clrTo>
                <a:srgbClr val="F6E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81638"/>
            <a:ext cx="29162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D94F8-C34E-4A15-A5BA-88D2837A5CAA}"/>
              </a:ext>
            </a:extLst>
          </p:cNvPr>
          <p:cNvSpPr/>
          <p:nvPr/>
        </p:nvSpPr>
        <p:spPr>
          <a:xfrm>
            <a:off x="6065621" y="5317274"/>
            <a:ext cx="2987675" cy="1484312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iṡľïḑè">
            <a:extLst>
              <a:ext uri="{FF2B5EF4-FFF2-40B4-BE49-F238E27FC236}">
                <a16:creationId xmlns:a16="http://schemas.microsoft.com/office/drawing/2014/main" id="{67B9598D-E586-4AE4-A986-6A9B73EE3FE3}"/>
              </a:ext>
            </a:extLst>
          </p:cNvPr>
          <p:cNvSpPr txBox="1"/>
          <p:nvPr/>
        </p:nvSpPr>
        <p:spPr bwMode="auto">
          <a:xfrm>
            <a:off x="1773575" y="3498299"/>
            <a:ext cx="6007277" cy="145340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lvl="0" indent="-514350"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+mn-lt"/>
              </a:rPr>
              <a:t>平行问题</a:t>
            </a:r>
          </a:p>
          <a:p>
            <a:pPr marL="514350" lvl="0" indent="-514350"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+mn-lt"/>
              </a:rPr>
              <a:t>相交问题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07E10-8C9F-4AA0-8085-016222FB0AE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59747" name="Text Box 36"/>
          <p:cNvSpPr txBox="1">
            <a:spLocks noChangeArrowheads="1"/>
          </p:cNvSpPr>
          <p:nvPr/>
        </p:nvSpPr>
        <p:spPr bwMode="auto">
          <a:xfrm>
            <a:off x="2859842" y="133350"/>
            <a:ext cx="5670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4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平行问题</a:t>
            </a:r>
          </a:p>
        </p:txBody>
      </p:sp>
      <p:sp>
        <p:nvSpPr>
          <p:cNvPr id="159748" name="Text Box 2"/>
          <p:cNvSpPr txBox="1">
            <a:spLocks noChangeArrowheads="1"/>
          </p:cNvSpPr>
          <p:nvPr/>
        </p:nvSpPr>
        <p:spPr bwMode="auto">
          <a:xfrm>
            <a:off x="292100" y="996950"/>
            <a:ext cx="653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一．直线与平面平行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7075" y="1919288"/>
            <a:ext cx="7961313" cy="2039937"/>
          </a:xfrm>
          <a:prstGeom prst="plaque">
            <a:avLst>
              <a:gd name="adj" fmla="val 16667"/>
            </a:avLst>
          </a:prstGeom>
          <a:solidFill>
            <a:srgbClr val="99FF66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定    理</a:t>
            </a:r>
            <a:endParaRPr lang="zh-CN" alt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l">
              <a:defRPr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    若平面外的直线平行于面上的任一直线，则该直线与该平面平行。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42950" y="4203700"/>
            <a:ext cx="7945438" cy="1879600"/>
          </a:xfrm>
          <a:prstGeom prst="plaque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推    理</a:t>
            </a:r>
          </a:p>
          <a:p>
            <a:pPr algn="l"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 若直线的投影与投影面垂直面具有积聚性的投影相互平行，则该直线与该平面平行。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3183508" y="2193278"/>
            <a:ext cx="3905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188271" y="3817291"/>
            <a:ext cx="390525" cy="904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640583" y="3329928"/>
            <a:ext cx="542925" cy="48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3758" y="2479028"/>
            <a:ext cx="0" cy="692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2637408" y="2199628"/>
            <a:ext cx="546100" cy="285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8438" y="342900"/>
            <a:ext cx="7526337" cy="4572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：① 过点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作一直线平行于平面（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AB 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╳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 CD)</a:t>
            </a: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643758" y="3164828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10396" y="2083741"/>
            <a:ext cx="541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e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450083" y="3314053"/>
            <a:ext cx="30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e</a:t>
            </a:r>
            <a:endParaRPr lang="en-US" altLang="zh-CN" sz="2000">
              <a:latin typeface="ISOCPEUR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1010" y="800100"/>
            <a:ext cx="7523765" cy="4572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② </a:t>
            </a: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过点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作一水平线平行于面（</a:t>
            </a:r>
            <a:r>
              <a:rPr lang="en-US" altLang="zh-CN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AB ╳ CD)</a:t>
            </a: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323472" y="1669351"/>
            <a:ext cx="3598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①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解题步骤：</a:t>
            </a:r>
          </a:p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   作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KE∥AB,</a:t>
            </a:r>
          </a:p>
          <a:p>
            <a:pPr algn="l"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KE∥(AB ╳ CD)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254696" y="178052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i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497583" y="2121841"/>
            <a:ext cx="0" cy="1047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497583" y="3155303"/>
            <a:ext cx="0" cy="1185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172146" y="4090341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i</a:t>
            </a:r>
            <a:endParaRPr lang="en-US" altLang="zh-CN">
              <a:latin typeface="ISOCPEUR" pitchFamily="34" charset="0"/>
            </a:endParaRP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76833" y="1656703"/>
            <a:ext cx="3517900" cy="3071813"/>
            <a:chOff x="650" y="1090"/>
            <a:chExt cx="2216" cy="1935"/>
          </a:xfrm>
        </p:grpSpPr>
        <p:grpSp>
          <p:nvGrpSpPr>
            <p:cNvPr id="161846" name="Group 18"/>
            <p:cNvGrpSpPr>
              <a:grpSpLocks/>
            </p:cNvGrpSpPr>
            <p:nvPr/>
          </p:nvGrpSpPr>
          <p:grpSpPr bwMode="auto">
            <a:xfrm>
              <a:off x="650" y="1780"/>
              <a:ext cx="2216" cy="289"/>
              <a:chOff x="232" y="2563"/>
              <a:chExt cx="1555" cy="289"/>
            </a:xfrm>
          </p:grpSpPr>
          <p:sp>
            <p:nvSpPr>
              <p:cNvPr id="41" name="Text Box 19"/>
              <p:cNvSpPr txBox="1">
                <a:spLocks noChangeArrowheads="1"/>
              </p:cNvSpPr>
              <p:nvPr/>
            </p:nvSpPr>
            <p:spPr bwMode="auto">
              <a:xfrm>
                <a:off x="232" y="2564"/>
                <a:ext cx="2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i="1" kern="0">
                    <a:solidFill>
                      <a:srgbClr val="000000"/>
                    </a:solidFill>
                    <a:latin typeface="ISOCPEUR" pitchFamily="34" charset="0"/>
                  </a:rPr>
                  <a:t>X </a:t>
                </a:r>
              </a:p>
            </p:txBody>
          </p:sp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1579" y="2563"/>
                <a:ext cx="2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i="1" kern="0">
                    <a:solidFill>
                      <a:srgbClr val="000000"/>
                    </a:solidFill>
                    <a:latin typeface="ISOCPEUR" pitchFamily="34" charset="0"/>
                  </a:rPr>
                  <a:t>O </a:t>
                </a:r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400" y="2824"/>
                <a:ext cx="12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</p:grp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13" y="1634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630" y="116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821" y="1090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544" y="1494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969" y="1825"/>
              <a:ext cx="0" cy="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861" y="1368"/>
              <a:ext cx="0" cy="15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073" y="1233"/>
              <a:ext cx="0" cy="1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1697" y="1796"/>
              <a:ext cx="0" cy="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1459" y="1579"/>
              <a:ext cx="0" cy="9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969" y="2130"/>
              <a:ext cx="888" cy="789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099" y="1212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k</a:t>
              </a: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199" y="2434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k</a:t>
              </a:r>
              <a:endParaRPr lang="en-US" altLang="zh-CN" sz="200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807" y="206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855" y="2775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880" y="2755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1492" y="2285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2293" y="1435"/>
              <a:ext cx="0" cy="10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6" name="AutoShape 39"/>
            <p:cNvSpPr>
              <a:spLocks noChangeArrowheads="1"/>
            </p:cNvSpPr>
            <p:nvPr/>
          </p:nvSpPr>
          <p:spPr bwMode="auto">
            <a:xfrm>
              <a:off x="2271" y="140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>
              <a:off x="2271" y="2427"/>
              <a:ext cx="47" cy="47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 flipV="1">
              <a:off x="1070" y="2331"/>
              <a:ext cx="630" cy="601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969" y="1365"/>
              <a:ext cx="894" cy="462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1074" y="1239"/>
              <a:ext cx="621" cy="552"/>
            </a:xfrm>
            <a:prstGeom prst="lin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1502346" y="4341166"/>
            <a:ext cx="995362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3574033" y="2193278"/>
            <a:ext cx="0" cy="976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3574033" y="3164828"/>
            <a:ext cx="0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3421633" y="1985316"/>
            <a:ext cx="57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f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3427983" y="3844278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f 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304422" y="2826638"/>
            <a:ext cx="3908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②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解题步骤：</a:t>
            </a:r>
          </a:p>
          <a:p>
            <a:pPr algn="l" eaLnBrk="1" hangingPunct="1">
              <a:buFontTx/>
              <a:buChar char="•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先作面上任一水平线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IB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307597" y="3617213"/>
            <a:ext cx="4527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再作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KF∥IB, </a:t>
            </a:r>
          </a:p>
          <a:p>
            <a:pPr algn="l"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则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水平线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KF ∥(AB ╳ CD)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5551340" y="4922838"/>
            <a:ext cx="485775" cy="1266825"/>
            <a:chOff x="1458" y="1206"/>
            <a:chExt cx="306" cy="798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1458" y="1377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 flipV="1">
              <a:off x="1764" y="1212"/>
              <a:ext cx="0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1458" y="1788"/>
              <a:ext cx="306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V="1">
              <a:off x="1458" y="1206"/>
              <a:ext cx="306" cy="1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4617890" y="4770438"/>
            <a:ext cx="452438" cy="1409700"/>
            <a:chOff x="2310" y="1134"/>
            <a:chExt cx="285" cy="888"/>
          </a:xfrm>
        </p:grpSpPr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310" y="1824"/>
              <a:ext cx="285" cy="1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2310" y="1374"/>
              <a:ext cx="0" cy="4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2454" y="1134"/>
              <a:ext cx="0" cy="7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2592" y="149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2310" y="1134"/>
              <a:ext cx="282" cy="360"/>
            </a:xfrm>
            <a:custGeom>
              <a:avLst/>
              <a:gdLst>
                <a:gd name="T0" fmla="*/ 0 w 282"/>
                <a:gd name="T1" fmla="*/ 246 h 360"/>
                <a:gd name="T2" fmla="*/ 144 w 282"/>
                <a:gd name="T3" fmla="*/ 0 h 360"/>
                <a:gd name="T4" fmla="*/ 282 w 282"/>
                <a:gd name="T5" fmla="*/ 360 h 360"/>
                <a:gd name="T6" fmla="*/ 0 w 282"/>
                <a:gd name="T7" fmla="*/ 2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360"/>
                <a:gd name="T14" fmla="*/ 282 w 282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360">
                  <a:moveTo>
                    <a:pt x="0" y="246"/>
                  </a:moveTo>
                  <a:lnTo>
                    <a:pt x="144" y="0"/>
                  </a:lnTo>
                  <a:lnTo>
                    <a:pt x="282" y="36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6513365" y="4827588"/>
            <a:ext cx="330200" cy="1320800"/>
            <a:chOff x="2896" y="1180"/>
            <a:chExt cx="208" cy="832"/>
          </a:xfrm>
        </p:grpSpPr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>
              <a:off x="2896" y="1180"/>
              <a:ext cx="208" cy="3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2904" y="15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2904" y="1860"/>
              <a:ext cx="20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V="1">
              <a:off x="3104" y="1180"/>
              <a:ext cx="0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7380140" y="4918076"/>
            <a:ext cx="476250" cy="1238250"/>
            <a:chOff x="5220" y="1308"/>
            <a:chExt cx="300" cy="780"/>
          </a:xfrm>
        </p:grpSpPr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5220" y="1872"/>
              <a:ext cx="30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5220" y="1308"/>
              <a:ext cx="0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 flipV="1">
              <a:off x="5520" y="1308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5220" y="1320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4465490" y="5716588"/>
            <a:ext cx="4500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408671" y="5242352"/>
            <a:ext cx="3437159" cy="830997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：判断图中的直线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与△平面平行否。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4712249" y="6292206"/>
            <a:ext cx="4091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ISOCPEUR" pitchFamily="34" charset="0"/>
              </a:rPr>
              <a:t>        (a)     (b)     (c)     (d)</a:t>
            </a:r>
          </a:p>
        </p:txBody>
      </p: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8461228" y="4889501"/>
            <a:ext cx="76200" cy="1190625"/>
            <a:chOff x="5118" y="3048"/>
            <a:chExt cx="48" cy="750"/>
          </a:xfrm>
        </p:grpSpPr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5142" y="3048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5142" y="3366"/>
              <a:ext cx="0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8" name="AutoShape 78"/>
            <p:cNvSpPr>
              <a:spLocks noChangeArrowheads="1"/>
            </p:cNvSpPr>
            <p:nvPr/>
          </p:nvSpPr>
          <p:spPr bwMode="auto">
            <a:xfrm>
              <a:off x="5118" y="3750"/>
              <a:ext cx="48" cy="4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 type="none" w="sm" len="lg"/>
            </a:ln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79" name="Line 79"/>
          <p:cNvSpPr>
            <a:spLocks noChangeShapeType="1"/>
          </p:cNvSpPr>
          <p:nvPr/>
        </p:nvSpPr>
        <p:spPr bwMode="auto">
          <a:xfrm flipH="1">
            <a:off x="1499171" y="2093266"/>
            <a:ext cx="1001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nimBg="1" autoUpdateAnimBg="0"/>
      <p:bldP spid="12" grpId="0" autoUpdateAnimBg="0"/>
      <p:bldP spid="13" grpId="0" autoUpdateAnimBg="0"/>
      <p:bldP spid="1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73" grpId="0" animBg="1" autoUpdateAnimBg="0"/>
      <p:bldP spid="7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265113" y="142875"/>
            <a:ext cx="5567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600">
                <a:latin typeface="黑体" pitchFamily="49" charset="-122"/>
                <a:ea typeface="黑体" pitchFamily="49" charset="-122"/>
              </a:rPr>
              <a:t>二．平面与平面平行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2152650" y="3752850"/>
            <a:ext cx="995363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19288" y="343535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i</a:t>
            </a:r>
            <a:endParaRPr lang="en-US" altLang="zh-CN" sz="2000" i="1">
              <a:latin typeface="ISOCPEUR" pitchFamily="34" charset="0"/>
              <a:ea typeface="仿宋_GB2312" pitchFamily="49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62175" y="3776663"/>
            <a:ext cx="0" cy="1047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62175" y="4810125"/>
            <a:ext cx="0" cy="1185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36738" y="5745163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i</a:t>
            </a:r>
            <a:endParaRPr lang="en-US" altLang="zh-CN" sz="2000">
              <a:latin typeface="ISOCPEUR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66938" y="5995988"/>
            <a:ext cx="995362" cy="233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31900" y="3311525"/>
            <a:ext cx="3525838" cy="3071813"/>
            <a:chOff x="776" y="2086"/>
            <a:chExt cx="2221" cy="1935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701" y="277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 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4" y="2424"/>
              <a:ext cx="2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427" y="3447"/>
              <a:ext cx="246" cy="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82" y="3140"/>
              <a:ext cx="342" cy="3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084" y="2604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2080" y="2417"/>
              <a:ext cx="344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084" y="3036"/>
              <a:ext cx="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937" y="2355"/>
              <a:ext cx="3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e</a:t>
              </a: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72" y="2965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e</a:t>
              </a:r>
              <a:endParaRPr lang="en-US" altLang="zh-CN" sz="2000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76" y="277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 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021" y="3037"/>
              <a:ext cx="1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845" y="2630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762" y="2156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53" y="2086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6" y="2490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01" y="2821"/>
              <a:ext cx="0" cy="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993" y="2364"/>
              <a:ext cx="0" cy="15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205" y="2229"/>
              <a:ext cx="0" cy="1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829" y="2792"/>
              <a:ext cx="0" cy="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591" y="2575"/>
              <a:ext cx="0" cy="9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01" y="3126"/>
              <a:ext cx="888" cy="789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231" y="2208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k</a:t>
              </a: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299" y="3430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k </a:t>
              </a:r>
              <a:endParaRPr lang="en-US" altLang="zh-CN" sz="200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939" y="305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955" y="3771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 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987" y="3751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624" y="3281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   d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425" y="2431"/>
              <a:ext cx="0" cy="10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1202" y="3327"/>
              <a:ext cx="630" cy="601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1101" y="2361"/>
              <a:ext cx="894" cy="462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206" y="2235"/>
              <a:ext cx="621" cy="552"/>
            </a:xfrm>
            <a:prstGeom prst="lin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2670" y="2424"/>
              <a:ext cx="0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670" y="3036"/>
              <a:ext cx="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2574" y="2293"/>
              <a:ext cx="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f</a:t>
              </a: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2596" y="3469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</a:rPr>
                <a:t>f 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</p:grp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976813" y="4789488"/>
            <a:ext cx="170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∵KE∥BA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4978400" y="3543300"/>
            <a:ext cx="3913188" cy="83185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3:</a:t>
            </a: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判断两平面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(KE </a:t>
            </a:r>
            <a:r>
              <a:rPr lang="en-US" altLang="zh-CN" sz="18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╳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KF) ∥(AB </a:t>
            </a:r>
            <a:r>
              <a:rPr lang="en-US" altLang="zh-CN" sz="18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╳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CD) ?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972050" y="5254625"/>
            <a:ext cx="3875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  KF∥IB</a:t>
            </a:r>
          </a:p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∴(KE ╳ KF) ∥(AB ╳ CD)</a:t>
            </a: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225425" y="931863"/>
            <a:ext cx="4075113" cy="2359025"/>
          </a:xfrm>
          <a:prstGeom prst="plaque">
            <a:avLst>
              <a:gd name="adj" fmla="val 16667"/>
            </a:avLst>
          </a:prstGeom>
          <a:solidFill>
            <a:srgbClr val="00FF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定    理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若两个平面上的两条相交直线相互平行，则此二平面互相平行。</a:t>
            </a:r>
          </a:p>
        </p:txBody>
      </p:sp>
      <p:sp>
        <p:nvSpPr>
          <p:cNvPr id="49" name="AutoShape 49"/>
          <p:cNvSpPr>
            <a:spLocks noChangeArrowheads="1"/>
          </p:cNvSpPr>
          <p:nvPr/>
        </p:nvSpPr>
        <p:spPr bwMode="auto">
          <a:xfrm>
            <a:off x="4522788" y="930275"/>
            <a:ext cx="4418012" cy="2359025"/>
          </a:xfrm>
          <a:prstGeom prst="plaque">
            <a:avLst>
              <a:gd name="adj" fmla="val 16667"/>
            </a:avLst>
          </a:prstGeom>
          <a:solidFill>
            <a:srgbClr val="99FF66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推    理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若两投影面垂直面具有积聚性的投影相互平行，则此二平面互相平行。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45" grpId="0" autoUpdateAnimBg="0"/>
      <p:bldP spid="46" grpId="0" animBg="1" autoUpdateAnimBg="0"/>
      <p:bldP spid="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411798" y="748644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411798" y="120225"/>
            <a:ext cx="8137525" cy="623227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随堂讨论和练习</a:t>
            </a:r>
          </a:p>
        </p:txBody>
      </p:sp>
      <p:grpSp>
        <p:nvGrpSpPr>
          <p:cNvPr id="5" name="8ff70d46-7ac5-4e1a-b75b-bd3ca27f9a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CB3AD91-528E-42DA-AE4C-D3E67387E6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04035" y="112490"/>
            <a:ext cx="476748" cy="596978"/>
            <a:chOff x="4122738" y="895351"/>
            <a:chExt cx="3990975" cy="4997450"/>
          </a:xfrm>
        </p:grpSpPr>
        <p:sp>
          <p:nvSpPr>
            <p:cNvPr id="6" name="íṩľïḍe">
              <a:extLst>
                <a:ext uri="{FF2B5EF4-FFF2-40B4-BE49-F238E27FC236}">
                  <a16:creationId xmlns:a16="http://schemas.microsoft.com/office/drawing/2014/main" id="{635C5525-FBB2-470B-9D56-C8987F97778B}"/>
                </a:ext>
              </a:extLst>
            </p:cNvPr>
            <p:cNvSpPr/>
            <p:nvPr/>
          </p:nvSpPr>
          <p:spPr bwMode="auto">
            <a:xfrm>
              <a:off x="4640263" y="5448301"/>
              <a:ext cx="3403600" cy="444500"/>
            </a:xfrm>
            <a:prstGeom prst="rect">
              <a:avLst/>
            </a:prstGeom>
            <a:solidFill>
              <a:srgbClr val="D1D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îşľîḑe">
              <a:extLst>
                <a:ext uri="{FF2B5EF4-FFF2-40B4-BE49-F238E27FC236}">
                  <a16:creationId xmlns:a16="http://schemas.microsoft.com/office/drawing/2014/main" id="{0B875F43-1208-4755-B978-CEDB6720D8B8}"/>
                </a:ext>
              </a:extLst>
            </p:cNvPr>
            <p:cNvSpPr/>
            <p:nvPr/>
          </p:nvSpPr>
          <p:spPr bwMode="auto">
            <a:xfrm>
              <a:off x="4122738" y="4024313"/>
              <a:ext cx="2182813" cy="1868488"/>
            </a:xfrm>
            <a:custGeom>
              <a:avLst/>
              <a:gdLst>
                <a:gd name="T0" fmla="*/ 0 w 93"/>
                <a:gd name="T1" fmla="*/ 23 h 80"/>
                <a:gd name="T2" fmla="*/ 19 w 93"/>
                <a:gd name="T3" fmla="*/ 77 h 80"/>
                <a:gd name="T4" fmla="*/ 24 w 93"/>
                <a:gd name="T5" fmla="*/ 79 h 80"/>
                <a:gd name="T6" fmla="*/ 80 w 93"/>
                <a:gd name="T7" fmla="*/ 69 h 80"/>
                <a:gd name="T8" fmla="*/ 93 w 93"/>
                <a:gd name="T9" fmla="*/ 47 h 80"/>
                <a:gd name="T10" fmla="*/ 12 w 93"/>
                <a:gd name="T11" fmla="*/ 0 h 80"/>
                <a:gd name="T12" fmla="*/ 0 w 93"/>
                <a:gd name="T13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0" y="23"/>
                  </a:moveTo>
                  <a:cubicBezTo>
                    <a:pt x="19" y="77"/>
                    <a:pt x="19" y="77"/>
                    <a:pt x="19" y="77"/>
                  </a:cubicBezTo>
                  <a:cubicBezTo>
                    <a:pt x="19" y="79"/>
                    <a:pt x="22" y="80"/>
                    <a:pt x="24" y="7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F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íṡ1iḑè">
              <a:extLst>
                <a:ext uri="{FF2B5EF4-FFF2-40B4-BE49-F238E27FC236}">
                  <a16:creationId xmlns:a16="http://schemas.microsoft.com/office/drawing/2014/main" id="{8D661910-F6EE-4B9E-9070-C2CAD2D77EA4}"/>
                </a:ext>
              </a:extLst>
            </p:cNvPr>
            <p:cNvSpPr/>
            <p:nvPr/>
          </p:nvSpPr>
          <p:spPr bwMode="auto">
            <a:xfrm>
              <a:off x="4381500" y="5214938"/>
              <a:ext cx="820738" cy="677863"/>
            </a:xfrm>
            <a:custGeom>
              <a:avLst/>
              <a:gdLst>
                <a:gd name="T0" fmla="*/ 23 w 35"/>
                <a:gd name="T1" fmla="*/ 4 h 29"/>
                <a:gd name="T2" fmla="*/ 0 w 35"/>
                <a:gd name="T3" fmla="*/ 4 h 29"/>
                <a:gd name="T4" fmla="*/ 8 w 35"/>
                <a:gd name="T5" fmla="*/ 26 h 29"/>
                <a:gd name="T6" fmla="*/ 13 w 35"/>
                <a:gd name="T7" fmla="*/ 28 h 29"/>
                <a:gd name="T8" fmla="*/ 35 w 35"/>
                <a:gd name="T9" fmla="*/ 24 h 29"/>
                <a:gd name="T10" fmla="*/ 23 w 35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9">
                  <a:moveTo>
                    <a:pt x="23" y="4"/>
                  </a:moveTo>
                  <a:cubicBezTo>
                    <a:pt x="16" y="0"/>
                    <a:pt x="8" y="1"/>
                    <a:pt x="0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11" y="29"/>
                    <a:pt x="13" y="2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16"/>
                    <a:pt x="30" y="8"/>
                    <a:pt x="23" y="4"/>
                  </a:cubicBezTo>
                  <a:close/>
                </a:path>
              </a:pathLst>
            </a:custGeom>
            <a:solidFill>
              <a:srgbClr val="184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îšľiḋè">
              <a:extLst>
                <a:ext uri="{FF2B5EF4-FFF2-40B4-BE49-F238E27FC236}">
                  <a16:creationId xmlns:a16="http://schemas.microsoft.com/office/drawing/2014/main" id="{00AA73FE-794A-4793-8B4B-D541843508CD}"/>
                </a:ext>
              </a:extLst>
            </p:cNvPr>
            <p:cNvSpPr/>
            <p:nvPr/>
          </p:nvSpPr>
          <p:spPr bwMode="auto">
            <a:xfrm>
              <a:off x="4122738" y="1735138"/>
              <a:ext cx="2182813" cy="2825750"/>
            </a:xfrm>
            <a:custGeom>
              <a:avLst/>
              <a:gdLst>
                <a:gd name="T0" fmla="*/ 488 w 1375"/>
                <a:gd name="T1" fmla="*/ 1722 h 1780"/>
                <a:gd name="T2" fmla="*/ 0 w 1375"/>
                <a:gd name="T3" fmla="*/ 1780 h 1780"/>
                <a:gd name="T4" fmla="*/ 1021 w 1375"/>
                <a:gd name="T5" fmla="*/ 0 h 1780"/>
                <a:gd name="T6" fmla="*/ 1375 w 1375"/>
                <a:gd name="T7" fmla="*/ 191 h 1780"/>
                <a:gd name="T8" fmla="*/ 488 w 1375"/>
                <a:gd name="T9" fmla="*/ 1722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5" h="1780">
                  <a:moveTo>
                    <a:pt x="488" y="1722"/>
                  </a:moveTo>
                  <a:lnTo>
                    <a:pt x="0" y="1780"/>
                  </a:lnTo>
                  <a:lnTo>
                    <a:pt x="1021" y="0"/>
                  </a:lnTo>
                  <a:lnTo>
                    <a:pt x="1375" y="191"/>
                  </a:lnTo>
                  <a:lnTo>
                    <a:pt x="488" y="1722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îŝliḍè">
              <a:extLst>
                <a:ext uri="{FF2B5EF4-FFF2-40B4-BE49-F238E27FC236}">
                  <a16:creationId xmlns:a16="http://schemas.microsoft.com/office/drawing/2014/main" id="{51FF4F44-5883-4E6C-BBCD-86BA534AAC2E}"/>
                </a:ext>
              </a:extLst>
            </p:cNvPr>
            <p:cNvSpPr/>
            <p:nvPr/>
          </p:nvSpPr>
          <p:spPr bwMode="auto">
            <a:xfrm>
              <a:off x="4897438" y="2038351"/>
              <a:ext cx="2182813" cy="3060700"/>
            </a:xfrm>
            <a:custGeom>
              <a:avLst/>
              <a:gdLst>
                <a:gd name="T0" fmla="*/ 488 w 1375"/>
                <a:gd name="T1" fmla="*/ 1810 h 1928"/>
                <a:gd name="T2" fmla="*/ 104 w 1375"/>
                <a:gd name="T3" fmla="*/ 1928 h 1928"/>
                <a:gd name="T4" fmla="*/ 0 w 1375"/>
                <a:gd name="T5" fmla="*/ 1531 h 1928"/>
                <a:gd name="T6" fmla="*/ 887 w 1375"/>
                <a:gd name="T7" fmla="*/ 0 h 1928"/>
                <a:gd name="T8" fmla="*/ 1375 w 1375"/>
                <a:gd name="T9" fmla="*/ 295 h 1928"/>
                <a:gd name="T10" fmla="*/ 488 w 1375"/>
                <a:gd name="T11" fmla="*/ 181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1928">
                  <a:moveTo>
                    <a:pt x="488" y="1810"/>
                  </a:moveTo>
                  <a:lnTo>
                    <a:pt x="104" y="1928"/>
                  </a:lnTo>
                  <a:lnTo>
                    <a:pt x="0" y="1531"/>
                  </a:lnTo>
                  <a:lnTo>
                    <a:pt x="887" y="0"/>
                  </a:lnTo>
                  <a:lnTo>
                    <a:pt x="1375" y="295"/>
                  </a:lnTo>
                  <a:lnTo>
                    <a:pt x="488" y="1810"/>
                  </a:lnTo>
                  <a:close/>
                </a:path>
              </a:pathLst>
            </a:custGeom>
            <a:solidFill>
              <a:srgbClr val="FD8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íṣ1iḍè">
              <a:extLst>
                <a:ext uri="{FF2B5EF4-FFF2-40B4-BE49-F238E27FC236}">
                  <a16:creationId xmlns:a16="http://schemas.microsoft.com/office/drawing/2014/main" id="{560F146D-E76A-4D83-AF9D-11CAF1CF1844}"/>
                </a:ext>
              </a:extLst>
            </p:cNvPr>
            <p:cNvSpPr/>
            <p:nvPr/>
          </p:nvSpPr>
          <p:spPr bwMode="auto">
            <a:xfrm>
              <a:off x="5672138" y="2506663"/>
              <a:ext cx="1971675" cy="3128963"/>
            </a:xfrm>
            <a:custGeom>
              <a:avLst/>
              <a:gdLst>
                <a:gd name="T0" fmla="*/ 207 w 1242"/>
                <a:gd name="T1" fmla="*/ 1971 h 1971"/>
                <a:gd name="T2" fmla="*/ 0 w 1242"/>
                <a:gd name="T3" fmla="*/ 1515 h 1971"/>
                <a:gd name="T4" fmla="*/ 887 w 1242"/>
                <a:gd name="T5" fmla="*/ 0 h 1971"/>
                <a:gd name="T6" fmla="*/ 1242 w 1242"/>
                <a:gd name="T7" fmla="*/ 191 h 1971"/>
                <a:gd name="T8" fmla="*/ 207 w 1242"/>
                <a:gd name="T9" fmla="*/ 1971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971">
                  <a:moveTo>
                    <a:pt x="207" y="1971"/>
                  </a:moveTo>
                  <a:lnTo>
                    <a:pt x="0" y="1515"/>
                  </a:lnTo>
                  <a:lnTo>
                    <a:pt x="887" y="0"/>
                  </a:lnTo>
                  <a:lnTo>
                    <a:pt x="1242" y="191"/>
                  </a:lnTo>
                  <a:lnTo>
                    <a:pt x="207" y="1971"/>
                  </a:lnTo>
                  <a:close/>
                </a:path>
              </a:pathLst>
            </a:custGeom>
            <a:solidFill>
              <a:srgbClr val="FDA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iṥliḓè">
              <a:extLst>
                <a:ext uri="{FF2B5EF4-FFF2-40B4-BE49-F238E27FC236}">
                  <a16:creationId xmlns:a16="http://schemas.microsoft.com/office/drawing/2014/main" id="{D4C78F80-E268-4EDF-8FF8-C6D16B3C8F6E}"/>
                </a:ext>
              </a:extLst>
            </p:cNvPr>
            <p:cNvSpPr/>
            <p:nvPr/>
          </p:nvSpPr>
          <p:spPr bwMode="auto">
            <a:xfrm>
              <a:off x="5743575" y="1455738"/>
              <a:ext cx="2041525" cy="1354138"/>
            </a:xfrm>
            <a:custGeom>
              <a:avLst/>
              <a:gdLst>
                <a:gd name="T0" fmla="*/ 1286 w 1286"/>
                <a:gd name="T1" fmla="*/ 691 h 853"/>
                <a:gd name="T2" fmla="*/ 103 w 1286"/>
                <a:gd name="T3" fmla="*/ 0 h 853"/>
                <a:gd name="T4" fmla="*/ 0 w 1286"/>
                <a:gd name="T5" fmla="*/ 176 h 853"/>
                <a:gd name="T6" fmla="*/ 1197 w 1286"/>
                <a:gd name="T7" fmla="*/ 853 h 853"/>
                <a:gd name="T8" fmla="*/ 1286 w 1286"/>
                <a:gd name="T9" fmla="*/ 69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853">
                  <a:moveTo>
                    <a:pt x="1286" y="691"/>
                  </a:moveTo>
                  <a:lnTo>
                    <a:pt x="103" y="0"/>
                  </a:lnTo>
                  <a:lnTo>
                    <a:pt x="0" y="176"/>
                  </a:lnTo>
                  <a:lnTo>
                    <a:pt x="1197" y="853"/>
                  </a:lnTo>
                  <a:lnTo>
                    <a:pt x="1286" y="691"/>
                  </a:lnTo>
                  <a:close/>
                </a:path>
              </a:pathLst>
            </a:custGeom>
            <a:solidFill>
              <a:srgbClr val="D1D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í$ḷiḍé">
              <a:extLst>
                <a:ext uri="{FF2B5EF4-FFF2-40B4-BE49-F238E27FC236}">
                  <a16:creationId xmlns:a16="http://schemas.microsoft.com/office/drawing/2014/main" id="{4DC617EA-E832-47AC-94D5-D040DCD6214C}"/>
                </a:ext>
              </a:extLst>
            </p:cNvPr>
            <p:cNvSpPr/>
            <p:nvPr/>
          </p:nvSpPr>
          <p:spPr bwMode="auto">
            <a:xfrm>
              <a:off x="5907088" y="895351"/>
              <a:ext cx="2206625" cy="1657350"/>
            </a:xfrm>
            <a:custGeom>
              <a:avLst/>
              <a:gdLst>
                <a:gd name="T0" fmla="*/ 88 w 94"/>
                <a:gd name="T1" fmla="*/ 41 h 71"/>
                <a:gd name="T2" fmla="*/ 22 w 94"/>
                <a:gd name="T3" fmla="*/ 2 h 71"/>
                <a:gd name="T4" fmla="*/ 11 w 94"/>
                <a:gd name="T5" fmla="*/ 5 h 71"/>
                <a:gd name="T6" fmla="*/ 0 w 94"/>
                <a:gd name="T7" fmla="*/ 24 h 71"/>
                <a:gd name="T8" fmla="*/ 80 w 94"/>
                <a:gd name="T9" fmla="*/ 71 h 71"/>
                <a:gd name="T10" fmla="*/ 91 w 94"/>
                <a:gd name="T11" fmla="*/ 51 h 71"/>
                <a:gd name="T12" fmla="*/ 88 w 94"/>
                <a:gd name="T1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71">
                  <a:moveTo>
                    <a:pt x="88" y="41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8" y="0"/>
                    <a:pt x="13" y="1"/>
                    <a:pt x="11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4" y="48"/>
                    <a:pt x="92" y="43"/>
                    <a:pt x="88" y="41"/>
                  </a:cubicBezTo>
                  <a:close/>
                </a:path>
              </a:pathLst>
            </a:custGeom>
            <a:solidFill>
              <a:srgbClr val="184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FFFA370F-0050-4E08-85ED-4E17BB5B8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29" y="943607"/>
            <a:ext cx="5665985" cy="571721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1623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50758" y="103590"/>
            <a:ext cx="3930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36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相交问题</a:t>
            </a:r>
            <a:endParaRPr lang="zh-CN" altLang="en-US" sz="3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514885" y="1254597"/>
            <a:ext cx="3687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solidFill>
                  <a:prstClr val="black">
                    <a:lumMod val="95000"/>
                    <a:lumOff val="5000"/>
                  </a:prstClr>
                </a:solidFill>
                <a:latin typeface="黑体" pitchFamily="2" charset="-122"/>
                <a:ea typeface="黑体" pitchFamily="2" charset="-122"/>
              </a:rPr>
              <a:t>．直线与平面相交</a:t>
            </a:r>
            <a:endParaRPr lang="zh-CN" altLang="en-US" sz="3600" dirty="0">
              <a:solidFill>
                <a:prstClr val="black">
                  <a:lumMod val="95000"/>
                  <a:lumOff val="5000"/>
                </a:prst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48903" y="3475156"/>
            <a:ext cx="79708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直线与平面相交求解的两种情况</a:t>
            </a: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b="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   1</a:t>
            </a: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）直线或平面处在特殊位置：利用</a:t>
            </a:r>
            <a:r>
              <a:rPr lang="zh-CN" altLang="en-US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积聚性求解</a:t>
            </a:r>
            <a:endParaRPr lang="en-US" altLang="zh-CN" b="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    2</a:t>
            </a:r>
            <a:r>
              <a:rPr lang="zh-CN" altLang="en-US" b="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）直线和平面都处于一般位置：辅助平面法（自学，考核不要求）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48903" y="2056228"/>
            <a:ext cx="79708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u="sng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问题分析</a:t>
            </a:r>
            <a:r>
              <a:rPr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：直线与平面不平行时，必然相交于一点，该交</a:t>
            </a:r>
            <a:endParaRPr lang="en-US" altLang="zh-CN" b="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点是直线与平面的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公有点</a:t>
            </a:r>
            <a:r>
              <a:rPr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21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38377"/>
              </p:ext>
            </p:extLst>
          </p:nvPr>
        </p:nvGraphicFramePr>
        <p:xfrm>
          <a:off x="423647" y="1249363"/>
          <a:ext cx="8478838" cy="5181600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图线名称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图线型式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图线宽度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一般应用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粗实线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可见轮廓线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细实线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尺寸线及尺寸界线、剖面线、重合断面的轮廓线、螺纹的牙底线及齿轮的齿根线、引出线、分界线及范围线、弯折线、辅助线、不连续的同一表面的连线、成规律分布的相同要素的连线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波浪线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断裂处的边界线、视图和剖视的分界线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双折线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断裂处的边界线、视图和剖视的分界线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虚线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不可见轮廓线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、不可见过渡线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点画线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轴线、对称中心线、轨迹线、节圆及节线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双点画线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0.5d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相邻辅助零件的轮廓线、极限位置的轮廓线、坯料的轮廓线或毛坯图中制成品的轮廓线、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假想投影轮廓线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、试验或工艺用结构（成品上不存在）的轮廓线、中断线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801" name="Rectangle 56"/>
          <p:cNvSpPr>
            <a:spLocks noChangeArrowheads="1"/>
          </p:cNvSpPr>
          <p:nvPr/>
        </p:nvSpPr>
        <p:spPr bwMode="auto">
          <a:xfrm>
            <a:off x="2854325" y="158750"/>
            <a:ext cx="596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线型及应用（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非常重要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SOCPEUR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74802" name="Picture 57" descr="B1-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968746"/>
            <a:ext cx="10382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3" name="Picture 58" descr="B1-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773609"/>
            <a:ext cx="10572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4" name="Picture 59" descr="B1-1-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3475284"/>
            <a:ext cx="10763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5" name="Picture 60" descr="B1-1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3948359"/>
            <a:ext cx="106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6" name="Picture 61" descr="B1-1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4511921"/>
            <a:ext cx="10191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7" name="Picture 62" descr="B1-1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5048496"/>
            <a:ext cx="10572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8" name="Picture 63" descr="B1-1-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5834309"/>
            <a:ext cx="10763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938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938963" y="0"/>
            <a:ext cx="11620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435233" y="3378520"/>
            <a:ext cx="0" cy="7429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74900" y="0"/>
            <a:ext cx="31432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879483" y="1294133"/>
            <a:ext cx="3451225" cy="3444875"/>
            <a:chOff x="526" y="1759"/>
            <a:chExt cx="2174" cy="217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32" y="1883"/>
              <a:ext cx="0" cy="1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24" y="2334"/>
              <a:ext cx="0" cy="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974" y="2709"/>
              <a:ext cx="0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78" y="2163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18" y="2508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16" y="1759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929" y="284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18" y="3679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 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936" y="305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 </a:t>
              </a: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22" y="1884"/>
              <a:ext cx="852" cy="822"/>
            </a:xfrm>
            <a:custGeom>
              <a:avLst/>
              <a:gdLst>
                <a:gd name="T0" fmla="*/ 0 w 852"/>
                <a:gd name="T1" fmla="*/ 450 h 822"/>
                <a:gd name="T2" fmla="*/ 510 w 852"/>
                <a:gd name="T3" fmla="*/ 0 h 822"/>
                <a:gd name="T4" fmla="*/ 852 w 852"/>
                <a:gd name="T5" fmla="*/ 822 h 822"/>
                <a:gd name="T6" fmla="*/ 0 w 852"/>
                <a:gd name="T7" fmla="*/ 45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822"/>
                <a:gd name="T14" fmla="*/ 852 w 852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822">
                  <a:moveTo>
                    <a:pt x="0" y="450"/>
                  </a:moveTo>
                  <a:lnTo>
                    <a:pt x="510" y="0"/>
                  </a:lnTo>
                  <a:lnTo>
                    <a:pt x="852" y="822"/>
                  </a:lnTo>
                  <a:lnTo>
                    <a:pt x="0" y="45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22" y="2958"/>
              <a:ext cx="852" cy="750"/>
            </a:xfrm>
            <a:custGeom>
              <a:avLst/>
              <a:gdLst>
                <a:gd name="T0" fmla="*/ 0 w 852"/>
                <a:gd name="T1" fmla="*/ 0 h 750"/>
                <a:gd name="T2" fmla="*/ 852 w 852"/>
                <a:gd name="T3" fmla="*/ 243 h 750"/>
                <a:gd name="T4" fmla="*/ 507 w 852"/>
                <a:gd name="T5" fmla="*/ 750 h 750"/>
                <a:gd name="T6" fmla="*/ 0 w 852"/>
                <a:gd name="T7" fmla="*/ 0 h 7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750"/>
                <a:gd name="T14" fmla="*/ 852 w 852"/>
                <a:gd name="T15" fmla="*/ 750 h 7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750">
                  <a:moveTo>
                    <a:pt x="0" y="0"/>
                  </a:moveTo>
                  <a:lnTo>
                    <a:pt x="852" y="243"/>
                  </a:lnTo>
                  <a:lnTo>
                    <a:pt x="507" y="7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26" y="25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 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404" y="2577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 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739" y="2832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25395" y="4661220"/>
            <a:ext cx="4113213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DE⊥V:  </a:t>
            </a:r>
            <a:r>
              <a:rPr lang="en-US" altLang="zh-CN" i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1000" i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i="1">
                <a:latin typeface="ISOCPEUR" pitchFamily="34" charset="0"/>
                <a:ea typeface="仿宋_GB2312" pitchFamily="49" charset="-122"/>
              </a:rPr>
              <a:t>'</a:t>
            </a:r>
            <a:r>
              <a:rPr lang="en-US" altLang="zh-CN" i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≡</a:t>
            </a:r>
            <a:r>
              <a:rPr lang="en-US" altLang="zh-CN" i="1">
                <a:latin typeface="黑体" pitchFamily="49" charset="-122"/>
                <a:ea typeface="黑体" pitchFamily="49" charset="-122"/>
              </a:rPr>
              <a:t>e</a:t>
            </a:r>
            <a:r>
              <a:rPr lang="en-US" altLang="zh-CN" sz="1000" i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i="1">
                <a:latin typeface="ISOCPEUR" pitchFamily="34" charset="0"/>
                <a:ea typeface="仿宋_GB2312" pitchFamily="49" charset="-122"/>
              </a:rPr>
              <a:t>'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≡</a:t>
            </a:r>
            <a:r>
              <a:rPr lang="en-US" altLang="zh-CN" i="1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1000" i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925395" y="5345433"/>
            <a:ext cx="4114800" cy="8318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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判断可见性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利用重影点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  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  交点是可见点。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3435233" y="2041845"/>
            <a:ext cx="3175" cy="1130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012958" y="2951483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d 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082808" y="4297683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e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438408" y="316897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438408" y="4108770"/>
            <a:ext cx="0" cy="4810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63770" y="1954533"/>
            <a:ext cx="143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d’</a:t>
            </a:r>
            <a:r>
              <a:rPr lang="en-US" altLang="zh-CN">
                <a:latin typeface="ISOCPEUR" pitchFamily="34" charset="0"/>
              </a:rPr>
              <a:t>≡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e'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03483" y="3465833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k</a:t>
            </a:r>
            <a:endParaRPr lang="en-US" altLang="zh-CN" i="1">
              <a:latin typeface="ISOCPEUR" pitchFamily="34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00358" y="1957708"/>
            <a:ext cx="1154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ISOCPEUR" pitchFamily="34" charset="0"/>
              </a:rPr>
              <a:t>≡</a:t>
            </a:r>
            <a:r>
              <a:rPr lang="en-US" altLang="zh-CN" sz="2000" i="1">
                <a:latin typeface="ISOCPEUR" pitchFamily="34" charset="0"/>
              </a:rPr>
              <a:t>k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651133" y="1671958"/>
            <a:ext cx="531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06620" y="1392558"/>
            <a:ext cx="52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2'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706695" y="4018283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70058" y="4037333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2  3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2841508" y="1918020"/>
            <a:ext cx="958850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800358" y="1918020"/>
            <a:ext cx="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800358" y="3022920"/>
            <a:ext cx="0" cy="1130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2830395" y="3191195"/>
            <a:ext cx="969963" cy="944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3432058" y="1670370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416308" y="1964058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ISOCPEUR" pitchFamily="34" charset="0"/>
              </a:rPr>
              <a:t>≡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3'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3035183" y="4035745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i="1">
                <a:latin typeface="ISOCPEUR" pitchFamily="34" charset="0"/>
              </a:rPr>
              <a:t>( ) </a:t>
            </a: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441583" y="375317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3438408" y="3384870"/>
            <a:ext cx="0" cy="406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4" name="AutoShape 44"/>
          <p:cNvSpPr>
            <a:spLocks noChangeArrowheads="1"/>
          </p:cNvSpPr>
          <p:nvPr/>
        </p:nvSpPr>
        <p:spPr bwMode="auto">
          <a:xfrm>
            <a:off x="3403483" y="3748408"/>
            <a:ext cx="74612" cy="746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5" name="AutoShape 45"/>
          <p:cNvSpPr>
            <a:spLocks noChangeArrowheads="1"/>
          </p:cNvSpPr>
          <p:nvPr/>
        </p:nvSpPr>
        <p:spPr bwMode="auto">
          <a:xfrm>
            <a:off x="3397133" y="1997395"/>
            <a:ext cx="74612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925395" y="5016820"/>
            <a:ext cx="4114800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 </a:t>
            </a:r>
            <a:r>
              <a:rPr lang="zh-CN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面上找点</a:t>
            </a:r>
            <a:endParaRPr lang="zh-CN" altLang="en-US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5265620" y="2573658"/>
            <a:ext cx="3451225" cy="458787"/>
            <a:chOff x="2878" y="2025"/>
            <a:chExt cx="2174" cy="289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15" y="2280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2878" y="202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 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756" y="2025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 </a:t>
              </a:r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6091120" y="965520"/>
            <a:ext cx="1643063" cy="3440113"/>
            <a:chOff x="3398" y="1012"/>
            <a:chExt cx="1035" cy="2167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756" y="1446"/>
              <a:ext cx="260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3636" y="2598"/>
              <a:ext cx="552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4188" y="2154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636" y="1246"/>
              <a:ext cx="116" cy="1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4016" y="1874"/>
              <a:ext cx="172" cy="2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438" y="1012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 dirty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d'</a:t>
              </a:r>
              <a:endParaRPr lang="en-US" altLang="zh-CN" b="0" kern="0" dirty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75" y="2067"/>
              <a:ext cx="3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e'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98" y="2929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d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140" y="2425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e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5833945" y="1008383"/>
            <a:ext cx="2255838" cy="3348037"/>
            <a:chOff x="3236" y="1039"/>
            <a:chExt cx="1421" cy="2109"/>
          </a:xfrm>
        </p:grpSpPr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236" y="2469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266" y="2898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3960" y="2663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3510" y="1206"/>
              <a:ext cx="852" cy="822"/>
            </a:xfrm>
            <a:custGeom>
              <a:avLst/>
              <a:gdLst>
                <a:gd name="T0" fmla="*/ 0 w 852"/>
                <a:gd name="T1" fmla="*/ 450 h 822"/>
                <a:gd name="T2" fmla="*/ 510 w 852"/>
                <a:gd name="T3" fmla="*/ 0 h 822"/>
                <a:gd name="T4" fmla="*/ 852 w 852"/>
                <a:gd name="T5" fmla="*/ 822 h 822"/>
                <a:gd name="T6" fmla="*/ 0 w 852"/>
                <a:gd name="T7" fmla="*/ 45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822"/>
                <a:gd name="T14" fmla="*/ 852 w 852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822">
                  <a:moveTo>
                    <a:pt x="0" y="450"/>
                  </a:moveTo>
                  <a:lnTo>
                    <a:pt x="510" y="0"/>
                  </a:lnTo>
                  <a:lnTo>
                    <a:pt x="852" y="822"/>
                  </a:lnTo>
                  <a:lnTo>
                    <a:pt x="0" y="45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 flipV="1">
              <a:off x="3508" y="1650"/>
              <a:ext cx="0" cy="9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 flipV="1">
              <a:off x="4360" y="2042"/>
              <a:ext cx="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508" y="2606"/>
              <a:ext cx="858" cy="3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3251" y="1473"/>
              <a:ext cx="3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4075" y="1039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4307" y="1829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</p:grpSp>
      <p:sp>
        <p:nvSpPr>
          <p:cNvPr id="76" name="Line 76"/>
          <p:cNvSpPr>
            <a:spLocks noChangeShapeType="1"/>
          </p:cNvSpPr>
          <p:nvPr/>
        </p:nvSpPr>
        <p:spPr bwMode="auto">
          <a:xfrm flipV="1">
            <a:off x="6919795" y="2959420"/>
            <a:ext cx="0" cy="831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6726120" y="3811908"/>
            <a:ext cx="404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k </a:t>
            </a:r>
          </a:p>
        </p:txBody>
      </p:sp>
      <p:sp>
        <p:nvSpPr>
          <p:cNvPr id="78" name="AutoShape 78"/>
          <p:cNvSpPr>
            <a:spLocks noChangeArrowheads="1"/>
          </p:cNvSpPr>
          <p:nvPr/>
        </p:nvSpPr>
        <p:spPr bwMode="auto">
          <a:xfrm>
            <a:off x="6880108" y="3757933"/>
            <a:ext cx="74612" cy="74612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 flipV="1">
            <a:off x="6919795" y="2089470"/>
            <a:ext cx="0" cy="895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6881695" y="2038670"/>
            <a:ext cx="74613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6810258" y="174498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k'</a:t>
            </a:r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5697420" y="1452883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1’ 2’</a:t>
            </a:r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6651508" y="1643383"/>
            <a:ext cx="0" cy="2339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6508633" y="3376933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1</a:t>
            </a:r>
          </a:p>
        </p:txBody>
      </p:sp>
      <p:sp>
        <p:nvSpPr>
          <p:cNvPr id="85" name="Text Box 87"/>
          <p:cNvSpPr txBox="1">
            <a:spLocks noChangeArrowheads="1"/>
          </p:cNvSpPr>
          <p:nvPr/>
        </p:nvSpPr>
        <p:spPr bwMode="auto">
          <a:xfrm>
            <a:off x="6424495" y="3980183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2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86" name="Text Box 88"/>
          <p:cNvSpPr txBox="1">
            <a:spLocks noChangeArrowheads="1"/>
          </p:cNvSpPr>
          <p:nvPr/>
        </p:nvSpPr>
        <p:spPr bwMode="auto">
          <a:xfrm>
            <a:off x="5570420" y="1440183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( )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6659445" y="1651320"/>
            <a:ext cx="241300" cy="387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88" name="Text Box 90"/>
          <p:cNvSpPr txBox="1">
            <a:spLocks noChangeArrowheads="1"/>
          </p:cNvSpPr>
          <p:nvPr/>
        </p:nvSpPr>
        <p:spPr bwMode="auto">
          <a:xfrm>
            <a:off x="5260858" y="4569145"/>
            <a:ext cx="3435350" cy="8302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△⊥H: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水平投影的交点</a:t>
            </a:r>
          </a:p>
          <a:p>
            <a:pPr algn="l"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       即交点</a:t>
            </a:r>
          </a:p>
        </p:txBody>
      </p:sp>
      <p:sp>
        <p:nvSpPr>
          <p:cNvPr id="89" name="Text Box 91"/>
          <p:cNvSpPr txBox="1">
            <a:spLocks noChangeArrowheads="1"/>
          </p:cNvSpPr>
          <p:nvPr/>
        </p:nvSpPr>
        <p:spPr bwMode="auto">
          <a:xfrm>
            <a:off x="5260858" y="5318445"/>
            <a:ext cx="3433762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黑体" pitchFamily="49" charset="-122"/>
                <a:ea typeface="黑体" pitchFamily="49" charset="-122"/>
                <a:sym typeface="Symbol" pitchFamily="18" charset="2"/>
              </a:rPr>
              <a:t></a:t>
            </a:r>
            <a:r>
              <a:rPr lang="en-US" altLang="zh-CN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  <a:sym typeface="Symbol" pitchFamily="18" charset="2"/>
              </a:rPr>
              <a:t>线上找点</a:t>
            </a:r>
            <a:endParaRPr lang="zh-CN" altLang="en-US"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90" name="Text Box 92"/>
          <p:cNvSpPr txBox="1">
            <a:spLocks noChangeArrowheads="1"/>
          </p:cNvSpPr>
          <p:nvPr/>
        </p:nvSpPr>
        <p:spPr bwMode="auto">
          <a:xfrm>
            <a:off x="5260858" y="5737545"/>
            <a:ext cx="3433762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黑体" pitchFamily="49" charset="-122"/>
                <a:ea typeface="黑体" pitchFamily="49" charset="-122"/>
                <a:sym typeface="Symbol" pitchFamily="18" charset="2"/>
              </a:rPr>
              <a:t>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判断可见性</a:t>
            </a:r>
          </a:p>
        </p:txBody>
      </p:sp>
      <p:sp>
        <p:nvSpPr>
          <p:cNvPr id="92" name="Text Box 94"/>
          <p:cNvSpPr txBox="1">
            <a:spLocks noChangeArrowheads="1"/>
          </p:cNvSpPr>
          <p:nvPr/>
        </p:nvSpPr>
        <p:spPr bwMode="auto">
          <a:xfrm>
            <a:off x="158011" y="97347"/>
            <a:ext cx="80889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直线或平面处在特殊位置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961908" y="1497333"/>
            <a:ext cx="936625" cy="4572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4:</a:t>
            </a:r>
          </a:p>
        </p:txBody>
      </p:sp>
      <p:sp>
        <p:nvSpPr>
          <p:cNvPr id="94" name="Text Box 96"/>
          <p:cNvSpPr txBox="1">
            <a:spLocks noChangeArrowheads="1"/>
          </p:cNvSpPr>
          <p:nvPr/>
        </p:nvSpPr>
        <p:spPr bwMode="auto">
          <a:xfrm>
            <a:off x="4909143" y="980751"/>
            <a:ext cx="805028" cy="46166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5:</a:t>
            </a:r>
          </a:p>
        </p:txBody>
      </p:sp>
      <p:sp>
        <p:nvSpPr>
          <p:cNvPr id="95" name="Line 97"/>
          <p:cNvSpPr>
            <a:spLocks noChangeShapeType="1"/>
          </p:cNvSpPr>
          <p:nvPr/>
        </p:nvSpPr>
        <p:spPr bwMode="auto">
          <a:xfrm>
            <a:off x="6935670" y="2114870"/>
            <a:ext cx="117475" cy="18415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6" name="Line 98"/>
          <p:cNvSpPr>
            <a:spLocks noChangeShapeType="1"/>
          </p:cNvSpPr>
          <p:nvPr/>
        </p:nvSpPr>
        <p:spPr bwMode="auto">
          <a:xfrm>
            <a:off x="6938845" y="2105345"/>
            <a:ext cx="133350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6279696"/>
            <a:ext cx="9134573" cy="577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小结</a:t>
            </a:r>
            <a:r>
              <a:rPr lang="zh-CN" altLang="en-US" sz="21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：直线或平面处在特殊位置时要利用</a:t>
            </a:r>
            <a:r>
              <a:rPr lang="zh-CN" altLang="en-US" sz="21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积聚性</a:t>
            </a:r>
            <a:r>
              <a:rPr lang="zh-CN" altLang="en-US" sz="2100" dirty="0">
                <a:latin typeface="黑体" pitchFamily="49" charset="-122"/>
                <a:ea typeface="黑体" pitchFamily="49" charset="-122"/>
              </a:rPr>
              <a:t>；掌握用</a:t>
            </a:r>
            <a:r>
              <a:rPr lang="zh-CN" altLang="en-US" sz="21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重影点</a:t>
            </a:r>
            <a:r>
              <a:rPr lang="zh-CN" altLang="en-US" sz="2100" dirty="0">
                <a:latin typeface="黑体" pitchFamily="49" charset="-122"/>
                <a:ea typeface="黑体" pitchFamily="49" charset="-122"/>
              </a:rPr>
              <a:t>判断</a:t>
            </a:r>
            <a:r>
              <a:rPr lang="zh-CN" altLang="en-US" sz="21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可见性</a:t>
            </a:r>
            <a:r>
              <a:rPr lang="zh-CN" altLang="en-US" sz="21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1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1" grpId="0" animBg="1" autoUpdateAnimBg="0"/>
      <p:bldP spid="22" grpId="0" animBg="1" autoUpdateAnimBg="0"/>
      <p:bldP spid="24" grpId="0" autoUpdateAnimBg="0"/>
      <p:bldP spid="25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40" grpId="0" autoUpdateAnimBg="0"/>
      <p:bldP spid="41" grpId="0" autoUpdateAnimBg="0"/>
      <p:bldP spid="44" grpId="0" animBg="1"/>
      <p:bldP spid="45" grpId="0" animBg="1"/>
      <p:bldP spid="46" grpId="0" animBg="1" autoUpdateAnimBg="0"/>
      <p:bldP spid="77" grpId="0" autoUpdateAnimBg="0"/>
      <p:bldP spid="78" grpId="0" animBg="1"/>
      <p:bldP spid="80" grpId="0" animBg="1"/>
      <p:bldP spid="81" grpId="0" autoUpdateAnimBg="0"/>
      <p:bldP spid="82" grpId="0" autoUpdateAnimBg="0"/>
      <p:bldP spid="84" grpId="0" autoUpdateAnimBg="0"/>
      <p:bldP spid="85" grpId="0" autoUpdateAnimBg="0"/>
      <p:bldP spid="86" grpId="0" autoUpdateAnimBg="0"/>
      <p:bldP spid="88" grpId="0" animBg="1" autoUpdateAnimBg="0"/>
      <p:bldP spid="89" grpId="0" animBg="1" autoUpdateAnimBg="0"/>
      <p:bldP spid="90" grpId="0" animBg="1" autoUpdateAnimBg="0"/>
      <p:bldP spid="93" grpId="0" animBg="1" autoUpdateAnimBg="0"/>
      <p:bldP spid="94" grpId="0" animBg="1" autoUpdateAnimBg="0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2"/>
          <p:cNvSpPr>
            <a:spLocks noChangeShapeType="1"/>
          </p:cNvSpPr>
          <p:nvPr/>
        </p:nvSpPr>
        <p:spPr bwMode="auto">
          <a:xfrm flipH="1">
            <a:off x="1952625" y="2159000"/>
            <a:ext cx="814388" cy="322263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Line 3"/>
          <p:cNvSpPr>
            <a:spLocks noChangeShapeType="1"/>
          </p:cNvSpPr>
          <p:nvPr/>
        </p:nvSpPr>
        <p:spPr bwMode="auto">
          <a:xfrm>
            <a:off x="2187575" y="3940175"/>
            <a:ext cx="642938" cy="3317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674688" y="0"/>
            <a:ext cx="37020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Line 5"/>
          <p:cNvSpPr>
            <a:spLocks noChangeShapeType="1"/>
          </p:cNvSpPr>
          <p:nvPr/>
        </p:nvSpPr>
        <p:spPr bwMode="auto">
          <a:xfrm flipV="1">
            <a:off x="6976375" y="3254637"/>
            <a:ext cx="361950" cy="476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Freeform 6"/>
          <p:cNvSpPr>
            <a:spLocks/>
          </p:cNvSpPr>
          <p:nvPr/>
        </p:nvSpPr>
        <p:spPr bwMode="auto">
          <a:xfrm>
            <a:off x="6979550" y="3260987"/>
            <a:ext cx="1835150" cy="1136650"/>
          </a:xfrm>
          <a:custGeom>
            <a:avLst/>
            <a:gdLst>
              <a:gd name="T0" fmla="*/ 0 w 1156"/>
              <a:gd name="T1" fmla="*/ 469900 h 716"/>
              <a:gd name="T2" fmla="*/ 361950 w 1156"/>
              <a:gd name="T3" fmla="*/ 0 h 716"/>
              <a:gd name="T4" fmla="*/ 1835150 w 1156"/>
              <a:gd name="T5" fmla="*/ 660400 h 716"/>
              <a:gd name="T6" fmla="*/ 692150 w 1156"/>
              <a:gd name="T7" fmla="*/ 1136650 h 716"/>
              <a:gd name="T8" fmla="*/ 0 w 1156"/>
              <a:gd name="T9" fmla="*/ 469900 h 7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"/>
              <a:gd name="T16" fmla="*/ 0 h 716"/>
              <a:gd name="T17" fmla="*/ 1156 w 1156"/>
              <a:gd name="T18" fmla="*/ 716 h 7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" h="716">
                <a:moveTo>
                  <a:pt x="0" y="296"/>
                </a:moveTo>
                <a:lnTo>
                  <a:pt x="228" y="0"/>
                </a:lnTo>
                <a:lnTo>
                  <a:pt x="1156" y="416"/>
                </a:lnTo>
                <a:lnTo>
                  <a:pt x="436" y="716"/>
                </a:lnTo>
                <a:lnTo>
                  <a:pt x="0" y="296"/>
                </a:lnTo>
                <a:close/>
              </a:path>
            </a:pathLst>
          </a:custGeom>
          <a:solidFill>
            <a:srgbClr val="DBB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99265" y="98804"/>
            <a:ext cx="8837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2" charset="-122"/>
                <a:ea typeface="黑体" pitchFamily="2" charset="-122"/>
              </a:rPr>
              <a:t>）直线和平面处在一般位置</a:t>
            </a:r>
            <a:r>
              <a:rPr lang="en-US" altLang="zh-CN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2" charset="-122"/>
                <a:ea typeface="黑体" pitchFamily="2" charset="-122"/>
              </a:rPr>
              <a:t>自学）</a:t>
            </a:r>
          </a:p>
        </p:txBody>
      </p:sp>
      <p:sp>
        <p:nvSpPr>
          <p:cNvPr id="107" name="Line 8"/>
          <p:cNvSpPr>
            <a:spLocks noChangeShapeType="1"/>
          </p:cNvSpPr>
          <p:nvPr/>
        </p:nvSpPr>
        <p:spPr bwMode="auto">
          <a:xfrm>
            <a:off x="7328800" y="3254637"/>
            <a:ext cx="1485900" cy="666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8" name="Line 9"/>
          <p:cNvSpPr>
            <a:spLocks noChangeShapeType="1"/>
          </p:cNvSpPr>
          <p:nvPr/>
        </p:nvSpPr>
        <p:spPr bwMode="auto">
          <a:xfrm flipH="1">
            <a:off x="5881000" y="3921387"/>
            <a:ext cx="29337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109" name="Group 10"/>
          <p:cNvGrpSpPr>
            <a:grpSpLocks/>
          </p:cNvGrpSpPr>
          <p:nvPr/>
        </p:nvGrpSpPr>
        <p:grpSpPr bwMode="auto">
          <a:xfrm>
            <a:off x="6387412" y="3072075"/>
            <a:ext cx="1519238" cy="2547937"/>
            <a:chOff x="3555" y="975"/>
            <a:chExt cx="957" cy="1977"/>
          </a:xfrm>
        </p:grpSpPr>
        <p:sp>
          <p:nvSpPr>
            <p:cNvPr id="110" name="Freeform 11"/>
            <p:cNvSpPr>
              <a:spLocks/>
            </p:cNvSpPr>
            <p:nvPr/>
          </p:nvSpPr>
          <p:spPr bwMode="auto">
            <a:xfrm>
              <a:off x="3588" y="1032"/>
              <a:ext cx="924" cy="1920"/>
            </a:xfrm>
            <a:custGeom>
              <a:avLst/>
              <a:gdLst>
                <a:gd name="T0" fmla="*/ 0 w 924"/>
                <a:gd name="T1" fmla="*/ 0 h 1920"/>
                <a:gd name="T2" fmla="*/ 924 w 924"/>
                <a:gd name="T3" fmla="*/ 312 h 1920"/>
                <a:gd name="T4" fmla="*/ 924 w 924"/>
                <a:gd name="T5" fmla="*/ 1920 h 1920"/>
                <a:gd name="T6" fmla="*/ 0 w 924"/>
                <a:gd name="T7" fmla="*/ 1608 h 1920"/>
                <a:gd name="T8" fmla="*/ 0 w 924"/>
                <a:gd name="T9" fmla="*/ 0 h 19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1920"/>
                <a:gd name="T17" fmla="*/ 924 w 924"/>
                <a:gd name="T18" fmla="*/ 1920 h 19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1920">
                  <a:moveTo>
                    <a:pt x="0" y="0"/>
                  </a:moveTo>
                  <a:lnTo>
                    <a:pt x="924" y="312"/>
                  </a:lnTo>
                  <a:lnTo>
                    <a:pt x="924" y="1920"/>
                  </a:lnTo>
                  <a:lnTo>
                    <a:pt x="0" y="1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 bwMode="auto">
            <a:xfrm>
              <a:off x="3588" y="1032"/>
              <a:ext cx="924" cy="1920"/>
            </a:xfrm>
            <a:custGeom>
              <a:avLst/>
              <a:gdLst>
                <a:gd name="T0" fmla="*/ 0 w 924"/>
                <a:gd name="T1" fmla="*/ 0 h 1920"/>
                <a:gd name="T2" fmla="*/ 924 w 924"/>
                <a:gd name="T3" fmla="*/ 312 h 1920"/>
                <a:gd name="T4" fmla="*/ 924 w 924"/>
                <a:gd name="T5" fmla="*/ 1920 h 1920"/>
                <a:gd name="T6" fmla="*/ 0 60000 65536"/>
                <a:gd name="T7" fmla="*/ 0 60000 65536"/>
                <a:gd name="T8" fmla="*/ 0 60000 65536"/>
                <a:gd name="T9" fmla="*/ 0 w 924"/>
                <a:gd name="T10" fmla="*/ 0 h 1920"/>
                <a:gd name="T11" fmla="*/ 924 w 924"/>
                <a:gd name="T12" fmla="*/ 1920 h 1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4" h="1920">
                  <a:moveTo>
                    <a:pt x="0" y="0"/>
                  </a:moveTo>
                  <a:lnTo>
                    <a:pt x="924" y="312"/>
                  </a:lnTo>
                  <a:lnTo>
                    <a:pt x="924" y="19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Text Box 13"/>
            <p:cNvSpPr txBox="1">
              <a:spLocks noChangeArrowheads="1"/>
            </p:cNvSpPr>
            <p:nvPr/>
          </p:nvSpPr>
          <p:spPr bwMode="auto">
            <a:xfrm>
              <a:off x="3555" y="975"/>
              <a:ext cx="219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P</a:t>
              </a:r>
            </a:p>
          </p:txBody>
        </p:sp>
      </p:grpSp>
      <p:sp>
        <p:nvSpPr>
          <p:cNvPr id="113" name="Line 14"/>
          <p:cNvSpPr>
            <a:spLocks noChangeShapeType="1"/>
          </p:cNvSpPr>
          <p:nvPr/>
        </p:nvSpPr>
        <p:spPr bwMode="auto">
          <a:xfrm flipH="1">
            <a:off x="7338325" y="3613412"/>
            <a:ext cx="246062" cy="469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 flipH="1">
            <a:off x="6871600" y="4083312"/>
            <a:ext cx="466725" cy="933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5" name="Freeform 16"/>
          <p:cNvSpPr>
            <a:spLocks/>
          </p:cNvSpPr>
          <p:nvPr/>
        </p:nvSpPr>
        <p:spPr bwMode="auto">
          <a:xfrm>
            <a:off x="5893700" y="3730887"/>
            <a:ext cx="1784350" cy="1397000"/>
          </a:xfrm>
          <a:custGeom>
            <a:avLst/>
            <a:gdLst>
              <a:gd name="T0" fmla="*/ 1092200 w 1124"/>
              <a:gd name="T1" fmla="*/ 0 h 880"/>
              <a:gd name="T2" fmla="*/ 1784350 w 1124"/>
              <a:gd name="T3" fmla="*/ 660400 h 880"/>
              <a:gd name="T4" fmla="*/ 0 w 1124"/>
              <a:gd name="T5" fmla="*/ 1397000 h 880"/>
              <a:gd name="T6" fmla="*/ 1092200 w 1124"/>
              <a:gd name="T7" fmla="*/ 0 h 88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880"/>
              <a:gd name="T14" fmla="*/ 1124 w 1124"/>
              <a:gd name="T15" fmla="*/ 880 h 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880">
                <a:moveTo>
                  <a:pt x="688" y="0"/>
                </a:moveTo>
                <a:lnTo>
                  <a:pt x="1124" y="416"/>
                </a:lnTo>
                <a:lnTo>
                  <a:pt x="0" y="880"/>
                </a:lnTo>
                <a:lnTo>
                  <a:pt x="688" y="0"/>
                </a:lnTo>
                <a:close/>
              </a:path>
            </a:pathLst>
          </a:custGeom>
          <a:solidFill>
            <a:srgbClr val="DBB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6976375" y="3740412"/>
            <a:ext cx="695325" cy="6572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7" name="Text Box 18"/>
          <p:cNvSpPr txBox="1">
            <a:spLocks noChangeArrowheads="1"/>
          </p:cNvSpPr>
          <p:nvPr/>
        </p:nvSpPr>
        <p:spPr bwMode="auto">
          <a:xfrm>
            <a:off x="7528825" y="3527687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E</a:t>
            </a:r>
          </a:p>
        </p:txBody>
      </p:sp>
      <p:sp>
        <p:nvSpPr>
          <p:cNvPr id="118" name="Text Box 19"/>
          <p:cNvSpPr txBox="1">
            <a:spLocks noChangeArrowheads="1"/>
          </p:cNvSpPr>
          <p:nvPr/>
        </p:nvSpPr>
        <p:spPr bwMode="auto">
          <a:xfrm>
            <a:off x="6657287" y="4985012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F</a:t>
            </a:r>
          </a:p>
        </p:txBody>
      </p:sp>
      <p:sp>
        <p:nvSpPr>
          <p:cNvPr id="119" name="Text Box 20"/>
          <p:cNvSpPr txBox="1">
            <a:spLocks noChangeArrowheads="1"/>
          </p:cNvSpPr>
          <p:nvPr/>
        </p:nvSpPr>
        <p:spPr bwMode="auto">
          <a:xfrm>
            <a:off x="6601725" y="3527687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M</a:t>
            </a:r>
          </a:p>
        </p:txBody>
      </p:sp>
      <p:sp>
        <p:nvSpPr>
          <p:cNvPr id="120" name="Text Box 21"/>
          <p:cNvSpPr txBox="1">
            <a:spLocks noChangeArrowheads="1"/>
          </p:cNvSpPr>
          <p:nvPr/>
        </p:nvSpPr>
        <p:spPr bwMode="auto">
          <a:xfrm>
            <a:off x="7497075" y="4403987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N</a:t>
            </a:r>
          </a:p>
        </p:txBody>
      </p:sp>
      <p:sp>
        <p:nvSpPr>
          <p:cNvPr id="121" name="AutoShape 22"/>
          <p:cNvSpPr>
            <a:spLocks noChangeArrowheads="1"/>
          </p:cNvSpPr>
          <p:nvPr/>
        </p:nvSpPr>
        <p:spPr bwMode="auto">
          <a:xfrm>
            <a:off x="7290700" y="4045212"/>
            <a:ext cx="74612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2" name="Text Box 23"/>
          <p:cNvSpPr txBox="1">
            <a:spLocks noChangeArrowheads="1"/>
          </p:cNvSpPr>
          <p:nvPr/>
        </p:nvSpPr>
        <p:spPr bwMode="auto">
          <a:xfrm>
            <a:off x="7008125" y="3946787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K</a:t>
            </a:r>
          </a:p>
        </p:txBody>
      </p:sp>
      <p:sp>
        <p:nvSpPr>
          <p:cNvPr id="123" name="Text Box 24"/>
          <p:cNvSpPr txBox="1">
            <a:spLocks noChangeArrowheads="1"/>
          </p:cNvSpPr>
          <p:nvPr/>
        </p:nvSpPr>
        <p:spPr bwMode="auto">
          <a:xfrm>
            <a:off x="5628607" y="4729209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ISOCPEUR" pitchFamily="34" charset="0"/>
              </a:rPr>
              <a:t>A</a:t>
            </a:r>
          </a:p>
        </p:txBody>
      </p:sp>
      <p:sp>
        <p:nvSpPr>
          <p:cNvPr id="124" name="Text Box 25"/>
          <p:cNvSpPr txBox="1">
            <a:spLocks noChangeArrowheads="1"/>
          </p:cNvSpPr>
          <p:nvPr/>
        </p:nvSpPr>
        <p:spPr bwMode="auto">
          <a:xfrm>
            <a:off x="7265300" y="2918087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B</a:t>
            </a:r>
          </a:p>
        </p:txBody>
      </p:sp>
      <p:sp>
        <p:nvSpPr>
          <p:cNvPr id="125" name="Text Box 26"/>
          <p:cNvSpPr txBox="1">
            <a:spLocks noChangeArrowheads="1"/>
          </p:cNvSpPr>
          <p:nvPr/>
        </p:nvSpPr>
        <p:spPr bwMode="auto">
          <a:xfrm>
            <a:off x="8646425" y="3889637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C</a:t>
            </a:r>
          </a:p>
        </p:txBody>
      </p:sp>
      <p:sp>
        <p:nvSpPr>
          <p:cNvPr id="126" name="Line 27"/>
          <p:cNvSpPr>
            <a:spLocks noChangeShapeType="1"/>
          </p:cNvSpPr>
          <p:nvPr/>
        </p:nvSpPr>
        <p:spPr bwMode="auto">
          <a:xfrm flipV="1">
            <a:off x="5881000" y="3730887"/>
            <a:ext cx="1095375" cy="1400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127" name="Group 28"/>
          <p:cNvGrpSpPr>
            <a:grpSpLocks/>
          </p:cNvGrpSpPr>
          <p:nvPr/>
        </p:nvGrpSpPr>
        <p:grpSpPr bwMode="auto">
          <a:xfrm>
            <a:off x="857250" y="1390650"/>
            <a:ext cx="3433763" cy="3541713"/>
            <a:chOff x="540" y="876"/>
            <a:chExt cx="2163" cy="2231"/>
          </a:xfrm>
        </p:grpSpPr>
        <p:sp>
          <p:nvSpPr>
            <p:cNvPr id="129" name="Line 30"/>
            <p:cNvSpPr>
              <a:spLocks noChangeShapeType="1"/>
            </p:cNvSpPr>
            <p:nvPr/>
          </p:nvSpPr>
          <p:spPr bwMode="auto">
            <a:xfrm>
              <a:off x="2208" y="1176"/>
              <a:ext cx="0" cy="17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Line 31"/>
            <p:cNvSpPr>
              <a:spLocks noChangeShapeType="1"/>
            </p:cNvSpPr>
            <p:nvPr/>
          </p:nvSpPr>
          <p:spPr bwMode="auto">
            <a:xfrm>
              <a:off x="888" y="1704"/>
              <a:ext cx="0" cy="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Line 32"/>
            <p:cNvSpPr>
              <a:spLocks noChangeShapeType="1"/>
            </p:cNvSpPr>
            <p:nvPr/>
          </p:nvSpPr>
          <p:spPr bwMode="auto">
            <a:xfrm>
              <a:off x="1112" y="1506"/>
              <a:ext cx="0" cy="1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Line 33"/>
            <p:cNvSpPr>
              <a:spLocks noChangeShapeType="1"/>
            </p:cNvSpPr>
            <p:nvPr/>
          </p:nvSpPr>
          <p:spPr bwMode="auto">
            <a:xfrm>
              <a:off x="1962" y="1881"/>
              <a:ext cx="4" cy="7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3" name="Text Box 34"/>
            <p:cNvSpPr txBox="1">
              <a:spLocks noChangeArrowheads="1"/>
            </p:cNvSpPr>
            <p:nvPr/>
          </p:nvSpPr>
          <p:spPr bwMode="auto">
            <a:xfrm>
              <a:off x="848" y="1335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34" name="Text Box 35"/>
            <p:cNvSpPr txBox="1">
              <a:spLocks noChangeArrowheads="1"/>
            </p:cNvSpPr>
            <p:nvPr/>
          </p:nvSpPr>
          <p:spPr bwMode="auto">
            <a:xfrm>
              <a:off x="1906" y="1680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1571" y="876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 dirty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b="0" kern="0" dirty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36" name="Text Box 37"/>
            <p:cNvSpPr txBox="1">
              <a:spLocks noChangeArrowheads="1"/>
            </p:cNvSpPr>
            <p:nvPr/>
          </p:nvSpPr>
          <p:spPr bwMode="auto">
            <a:xfrm>
              <a:off x="917" y="2815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1586" y="1939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 </a:t>
              </a:r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1926" y="2496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 </a:t>
              </a:r>
            </a:p>
          </p:txBody>
        </p:sp>
        <p:sp>
          <p:nvSpPr>
            <p:cNvPr id="139" name="Freeform 40"/>
            <p:cNvSpPr>
              <a:spLocks/>
            </p:cNvSpPr>
            <p:nvPr/>
          </p:nvSpPr>
          <p:spPr bwMode="auto">
            <a:xfrm>
              <a:off x="1110" y="1056"/>
              <a:ext cx="852" cy="822"/>
            </a:xfrm>
            <a:custGeom>
              <a:avLst/>
              <a:gdLst>
                <a:gd name="T0" fmla="*/ 0 w 852"/>
                <a:gd name="T1" fmla="*/ 450 h 822"/>
                <a:gd name="T2" fmla="*/ 510 w 852"/>
                <a:gd name="T3" fmla="*/ 0 h 822"/>
                <a:gd name="T4" fmla="*/ 852 w 852"/>
                <a:gd name="T5" fmla="*/ 822 h 822"/>
                <a:gd name="T6" fmla="*/ 0 w 852"/>
                <a:gd name="T7" fmla="*/ 45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822"/>
                <a:gd name="T14" fmla="*/ 852 w 852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822">
                  <a:moveTo>
                    <a:pt x="0" y="450"/>
                  </a:moveTo>
                  <a:lnTo>
                    <a:pt x="510" y="0"/>
                  </a:lnTo>
                  <a:lnTo>
                    <a:pt x="852" y="822"/>
                  </a:lnTo>
                  <a:lnTo>
                    <a:pt x="0" y="45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0" name="Freeform 41"/>
            <p:cNvSpPr>
              <a:spLocks/>
            </p:cNvSpPr>
            <p:nvPr/>
          </p:nvSpPr>
          <p:spPr bwMode="auto">
            <a:xfrm flipV="1">
              <a:off x="1110" y="2130"/>
              <a:ext cx="852" cy="750"/>
            </a:xfrm>
            <a:custGeom>
              <a:avLst/>
              <a:gdLst>
                <a:gd name="T0" fmla="*/ 0 w 852"/>
                <a:gd name="T1" fmla="*/ 0 h 750"/>
                <a:gd name="T2" fmla="*/ 852 w 852"/>
                <a:gd name="T3" fmla="*/ 243 h 750"/>
                <a:gd name="T4" fmla="*/ 507 w 852"/>
                <a:gd name="T5" fmla="*/ 750 h 750"/>
                <a:gd name="T6" fmla="*/ 0 w 852"/>
                <a:gd name="T7" fmla="*/ 0 h 7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750"/>
                <a:gd name="T14" fmla="*/ 852 w 852"/>
                <a:gd name="T15" fmla="*/ 750 h 7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750">
                  <a:moveTo>
                    <a:pt x="0" y="0"/>
                  </a:moveTo>
                  <a:lnTo>
                    <a:pt x="852" y="243"/>
                  </a:lnTo>
                  <a:lnTo>
                    <a:pt x="507" y="7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1" name="Text Box 42"/>
            <p:cNvSpPr txBox="1">
              <a:spLocks noChangeArrowheads="1"/>
            </p:cNvSpPr>
            <p:nvPr/>
          </p:nvSpPr>
          <p:spPr bwMode="auto">
            <a:xfrm>
              <a:off x="540" y="175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 </a:t>
              </a:r>
            </a:p>
          </p:txBody>
        </p:sp>
        <p:sp>
          <p:nvSpPr>
            <p:cNvPr id="142" name="Text Box 43"/>
            <p:cNvSpPr txBox="1">
              <a:spLocks noChangeArrowheads="1"/>
            </p:cNvSpPr>
            <p:nvPr/>
          </p:nvSpPr>
          <p:spPr bwMode="auto">
            <a:xfrm>
              <a:off x="2407" y="1749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 </a:t>
              </a:r>
            </a:p>
          </p:txBody>
        </p:sp>
        <p:sp>
          <p:nvSpPr>
            <p:cNvPr id="143" name="Line 44"/>
            <p:cNvSpPr>
              <a:spLocks noChangeShapeType="1"/>
            </p:cNvSpPr>
            <p:nvPr/>
          </p:nvSpPr>
          <p:spPr bwMode="auto">
            <a:xfrm>
              <a:off x="727" y="2004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5" name="Text Box 46"/>
            <p:cNvSpPr txBox="1">
              <a:spLocks noChangeArrowheads="1"/>
            </p:cNvSpPr>
            <p:nvPr/>
          </p:nvSpPr>
          <p:spPr bwMode="auto">
            <a:xfrm>
              <a:off x="1909" y="967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e'</a:t>
              </a:r>
              <a:endParaRPr lang="en-US" altLang="zh-CN" b="0" kern="0">
                <a:solidFill>
                  <a:srgbClr val="3333CC"/>
                </a:solidFill>
                <a:latin typeface="ISOCPEUR" pitchFamily="34" charset="0"/>
              </a:endParaRPr>
            </a:p>
          </p:txBody>
        </p:sp>
        <p:sp>
          <p:nvSpPr>
            <p:cNvPr id="146" name="Text Box 47"/>
            <p:cNvSpPr txBox="1">
              <a:spLocks noChangeArrowheads="1"/>
            </p:cNvSpPr>
            <p:nvPr/>
          </p:nvSpPr>
          <p:spPr bwMode="auto">
            <a:xfrm>
              <a:off x="587" y="1537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f'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47" name="Text Box 48"/>
            <p:cNvSpPr txBox="1">
              <a:spLocks noChangeArrowheads="1"/>
            </p:cNvSpPr>
            <p:nvPr/>
          </p:nvSpPr>
          <p:spPr bwMode="auto">
            <a:xfrm>
              <a:off x="622" y="217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f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48" name="Text Box 49"/>
            <p:cNvSpPr txBox="1">
              <a:spLocks noChangeArrowheads="1"/>
            </p:cNvSpPr>
            <p:nvPr/>
          </p:nvSpPr>
          <p:spPr bwMode="auto">
            <a:xfrm>
              <a:off x="1984" y="285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e</a:t>
              </a:r>
              <a:endParaRPr kumimoji="0"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49" name="Line 50"/>
            <p:cNvSpPr>
              <a:spLocks noChangeShapeType="1"/>
            </p:cNvSpPr>
            <p:nvPr/>
          </p:nvSpPr>
          <p:spPr bwMode="auto">
            <a:xfrm flipH="1">
              <a:off x="1744" y="1176"/>
              <a:ext cx="464" cy="1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0" name="Line 51"/>
            <p:cNvSpPr>
              <a:spLocks noChangeShapeType="1"/>
            </p:cNvSpPr>
            <p:nvPr/>
          </p:nvSpPr>
          <p:spPr bwMode="auto">
            <a:xfrm flipV="1">
              <a:off x="888" y="1560"/>
              <a:ext cx="352" cy="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1" name="Line 52"/>
            <p:cNvSpPr>
              <a:spLocks noChangeShapeType="1"/>
            </p:cNvSpPr>
            <p:nvPr/>
          </p:nvSpPr>
          <p:spPr bwMode="auto">
            <a:xfrm flipH="1" flipV="1">
              <a:off x="1770" y="2686"/>
              <a:ext cx="438" cy="2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2" name="Line 53"/>
            <p:cNvSpPr>
              <a:spLocks noChangeShapeType="1"/>
            </p:cNvSpPr>
            <p:nvPr/>
          </p:nvSpPr>
          <p:spPr bwMode="auto">
            <a:xfrm>
              <a:off x="888" y="2232"/>
              <a:ext cx="481" cy="2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153" name="Line 54"/>
          <p:cNvSpPr>
            <a:spLocks noChangeShapeType="1"/>
          </p:cNvSpPr>
          <p:nvPr/>
        </p:nvSpPr>
        <p:spPr bwMode="auto">
          <a:xfrm>
            <a:off x="3502025" y="4622800"/>
            <a:ext cx="803275" cy="3968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54" name="Text Box 55"/>
          <p:cNvSpPr txBox="1">
            <a:spLocks noChangeArrowheads="1"/>
          </p:cNvSpPr>
          <p:nvPr/>
        </p:nvSpPr>
        <p:spPr bwMode="auto">
          <a:xfrm>
            <a:off x="3724275" y="44910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ISOCPEUR" pitchFamily="34" charset="0"/>
              </a:rPr>
              <a:t>P</a:t>
            </a:r>
            <a:r>
              <a:rPr lang="en-US" altLang="zh-CN" i="1" baseline="-8000">
                <a:latin typeface="ISOCPEUR" pitchFamily="34" charset="0"/>
              </a:rPr>
              <a:t>H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1868488" y="35417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m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56" name="Text Box 57"/>
          <p:cNvSpPr txBox="1">
            <a:spLocks noChangeArrowheads="1"/>
          </p:cNvSpPr>
          <p:nvPr/>
        </p:nvSpPr>
        <p:spPr bwMode="auto">
          <a:xfrm>
            <a:off x="2570163" y="4249738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n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57" name="Line 58"/>
          <p:cNvSpPr>
            <a:spLocks noChangeShapeType="1"/>
          </p:cNvSpPr>
          <p:nvPr/>
        </p:nvSpPr>
        <p:spPr bwMode="auto">
          <a:xfrm flipV="1">
            <a:off x="2181225" y="3157538"/>
            <a:ext cx="0" cy="7810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58" name="Line 59"/>
          <p:cNvSpPr>
            <a:spLocks noChangeShapeType="1"/>
          </p:cNvSpPr>
          <p:nvPr/>
        </p:nvSpPr>
        <p:spPr bwMode="auto">
          <a:xfrm flipV="1">
            <a:off x="2181225" y="2019300"/>
            <a:ext cx="0" cy="115728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59" name="Text Box 60"/>
          <p:cNvSpPr txBox="1">
            <a:spLocks noChangeArrowheads="1"/>
          </p:cNvSpPr>
          <p:nvPr/>
        </p:nvSpPr>
        <p:spPr bwMode="auto">
          <a:xfrm>
            <a:off x="1819275" y="1706563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m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60" name="Line 61"/>
          <p:cNvSpPr>
            <a:spLocks noChangeShapeType="1"/>
          </p:cNvSpPr>
          <p:nvPr/>
        </p:nvSpPr>
        <p:spPr bwMode="auto">
          <a:xfrm flipV="1">
            <a:off x="2824163" y="3162300"/>
            <a:ext cx="0" cy="11096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1" name="Line 62"/>
          <p:cNvSpPr>
            <a:spLocks noChangeShapeType="1"/>
          </p:cNvSpPr>
          <p:nvPr/>
        </p:nvSpPr>
        <p:spPr bwMode="auto">
          <a:xfrm flipV="1">
            <a:off x="2824163" y="2857500"/>
            <a:ext cx="0" cy="32861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2" name="Text Box 63"/>
          <p:cNvSpPr txBox="1">
            <a:spLocks noChangeArrowheads="1"/>
          </p:cNvSpPr>
          <p:nvPr/>
        </p:nvSpPr>
        <p:spPr bwMode="auto">
          <a:xfrm>
            <a:off x="2393950" y="2782888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n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63" name="Line 64"/>
          <p:cNvSpPr>
            <a:spLocks noChangeShapeType="1"/>
          </p:cNvSpPr>
          <p:nvPr/>
        </p:nvSpPr>
        <p:spPr bwMode="auto">
          <a:xfrm>
            <a:off x="2176463" y="2019300"/>
            <a:ext cx="647700" cy="8382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4" name="Text Box 65"/>
          <p:cNvSpPr txBox="1">
            <a:spLocks noChangeArrowheads="1"/>
          </p:cNvSpPr>
          <p:nvPr/>
        </p:nvSpPr>
        <p:spPr bwMode="auto">
          <a:xfrm>
            <a:off x="2165350" y="18923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k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65" name="Line 66"/>
          <p:cNvSpPr>
            <a:spLocks noChangeShapeType="1"/>
          </p:cNvSpPr>
          <p:nvPr/>
        </p:nvSpPr>
        <p:spPr bwMode="auto">
          <a:xfrm>
            <a:off x="2395538" y="2290763"/>
            <a:ext cx="0" cy="9144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6" name="Line 67"/>
          <p:cNvSpPr>
            <a:spLocks noChangeShapeType="1"/>
          </p:cNvSpPr>
          <p:nvPr/>
        </p:nvSpPr>
        <p:spPr bwMode="auto">
          <a:xfrm>
            <a:off x="2395538" y="3176588"/>
            <a:ext cx="0" cy="8667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7" name="Text Box 68"/>
          <p:cNvSpPr txBox="1">
            <a:spLocks noChangeArrowheads="1"/>
          </p:cNvSpPr>
          <p:nvPr/>
        </p:nvSpPr>
        <p:spPr bwMode="auto">
          <a:xfrm>
            <a:off x="2092325" y="3954463"/>
            <a:ext cx="30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k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68" name="Text Box 69"/>
          <p:cNvSpPr txBox="1">
            <a:spLocks noChangeArrowheads="1"/>
          </p:cNvSpPr>
          <p:nvPr/>
        </p:nvSpPr>
        <p:spPr bwMode="auto">
          <a:xfrm>
            <a:off x="2225675" y="4273550"/>
            <a:ext cx="59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1</a:t>
            </a:r>
            <a:endParaRPr lang="en-US" altLang="zh-CN">
              <a:latin typeface="ISOCPEUR" pitchFamily="34" charset="0"/>
            </a:endParaRPr>
          </a:p>
        </p:txBody>
      </p:sp>
      <p:sp>
        <p:nvSpPr>
          <p:cNvPr id="169" name="Line 70"/>
          <p:cNvSpPr>
            <a:spLocks noChangeShapeType="1"/>
          </p:cNvSpPr>
          <p:nvPr/>
        </p:nvSpPr>
        <p:spPr bwMode="auto">
          <a:xfrm flipV="1">
            <a:off x="2827338" y="2127250"/>
            <a:ext cx="0" cy="7302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0" name="Text Box 71"/>
          <p:cNvSpPr txBox="1">
            <a:spLocks noChangeArrowheads="1"/>
          </p:cNvSpPr>
          <p:nvPr/>
        </p:nvSpPr>
        <p:spPr bwMode="auto">
          <a:xfrm>
            <a:off x="2609850" y="1773238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1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71" name="Line 72"/>
          <p:cNvSpPr>
            <a:spLocks noChangeShapeType="1"/>
          </p:cNvSpPr>
          <p:nvPr/>
        </p:nvSpPr>
        <p:spPr bwMode="auto">
          <a:xfrm>
            <a:off x="2393950" y="4051300"/>
            <a:ext cx="438150" cy="222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2" name="Line 73"/>
          <p:cNvSpPr>
            <a:spLocks noChangeShapeType="1"/>
          </p:cNvSpPr>
          <p:nvPr/>
        </p:nvSpPr>
        <p:spPr bwMode="auto">
          <a:xfrm>
            <a:off x="2181225" y="3930650"/>
            <a:ext cx="212725" cy="12065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3" name="AutoShape 74"/>
          <p:cNvSpPr>
            <a:spLocks noChangeArrowheads="1"/>
          </p:cNvSpPr>
          <p:nvPr/>
        </p:nvSpPr>
        <p:spPr bwMode="auto">
          <a:xfrm>
            <a:off x="2357438" y="4010025"/>
            <a:ext cx="74612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4" name="Text Box 75"/>
          <p:cNvSpPr txBox="1">
            <a:spLocks noChangeArrowheads="1"/>
          </p:cNvSpPr>
          <p:nvPr/>
        </p:nvSpPr>
        <p:spPr bwMode="auto">
          <a:xfrm>
            <a:off x="846138" y="1668463"/>
            <a:ext cx="1217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</a:rPr>
              <a:t>2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‘  </a:t>
            </a:r>
            <a:r>
              <a:rPr lang="en-US" altLang="zh-CN" sz="800">
                <a:latin typeface="ISOCPEUR" pitchFamily="34" charset="0"/>
              </a:rPr>
              <a:t> </a:t>
            </a:r>
            <a:r>
              <a:rPr lang="en-US" altLang="zh-CN" sz="2000" i="1">
                <a:latin typeface="ISOCPEUR" pitchFamily="34" charset="0"/>
              </a:rPr>
              <a:t>3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175" name="Line 76"/>
          <p:cNvSpPr>
            <a:spLocks noChangeShapeType="1"/>
          </p:cNvSpPr>
          <p:nvPr/>
        </p:nvSpPr>
        <p:spPr bwMode="auto">
          <a:xfrm>
            <a:off x="1962150" y="2470150"/>
            <a:ext cx="0" cy="7239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6" name="Line 77"/>
          <p:cNvSpPr>
            <a:spLocks noChangeShapeType="1"/>
          </p:cNvSpPr>
          <p:nvPr/>
        </p:nvSpPr>
        <p:spPr bwMode="auto">
          <a:xfrm>
            <a:off x="1962150" y="3181350"/>
            <a:ext cx="0" cy="647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7" name="Text Box 78"/>
          <p:cNvSpPr txBox="1">
            <a:spLocks noChangeArrowheads="1"/>
          </p:cNvSpPr>
          <p:nvPr/>
        </p:nvSpPr>
        <p:spPr bwMode="auto">
          <a:xfrm>
            <a:off x="1652588" y="37512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3</a:t>
            </a:r>
          </a:p>
        </p:txBody>
      </p:sp>
      <p:sp>
        <p:nvSpPr>
          <p:cNvPr id="178" name="Line 79"/>
          <p:cNvSpPr>
            <a:spLocks noChangeShapeType="1"/>
          </p:cNvSpPr>
          <p:nvPr/>
        </p:nvSpPr>
        <p:spPr bwMode="auto">
          <a:xfrm>
            <a:off x="1962150" y="3822700"/>
            <a:ext cx="0" cy="6985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9" name="Text Box 80"/>
          <p:cNvSpPr txBox="1">
            <a:spLocks noChangeArrowheads="1"/>
          </p:cNvSpPr>
          <p:nvPr/>
        </p:nvSpPr>
        <p:spPr bwMode="auto">
          <a:xfrm>
            <a:off x="1733550" y="4478338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180" name="Text Box 81"/>
          <p:cNvSpPr txBox="1">
            <a:spLocks noChangeArrowheads="1"/>
          </p:cNvSpPr>
          <p:nvPr/>
        </p:nvSpPr>
        <p:spPr bwMode="auto">
          <a:xfrm>
            <a:off x="2551113" y="4287838"/>
            <a:ext cx="42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( )</a:t>
            </a:r>
          </a:p>
        </p:txBody>
      </p:sp>
      <p:sp>
        <p:nvSpPr>
          <p:cNvPr id="181" name="Text Box 82"/>
          <p:cNvSpPr txBox="1">
            <a:spLocks noChangeArrowheads="1"/>
          </p:cNvSpPr>
          <p:nvPr/>
        </p:nvSpPr>
        <p:spPr bwMode="auto">
          <a:xfrm>
            <a:off x="1428750" y="16621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(  )</a:t>
            </a:r>
          </a:p>
        </p:txBody>
      </p:sp>
      <p:sp>
        <p:nvSpPr>
          <p:cNvPr id="182" name="Freeform 83"/>
          <p:cNvSpPr>
            <a:spLocks/>
          </p:cNvSpPr>
          <p:nvPr/>
        </p:nvSpPr>
        <p:spPr bwMode="auto">
          <a:xfrm>
            <a:off x="1543050" y="1974850"/>
            <a:ext cx="425450" cy="482600"/>
          </a:xfrm>
          <a:custGeom>
            <a:avLst/>
            <a:gdLst>
              <a:gd name="T0" fmla="*/ 0 w 348"/>
              <a:gd name="T1" fmla="*/ 0 h 272"/>
              <a:gd name="T2" fmla="*/ 352097 w 348"/>
              <a:gd name="T3" fmla="*/ 212912 h 272"/>
              <a:gd name="T4" fmla="*/ 425450 w 348"/>
              <a:gd name="T5" fmla="*/ 482600 h 272"/>
              <a:gd name="T6" fmla="*/ 0 60000 65536"/>
              <a:gd name="T7" fmla="*/ 0 60000 65536"/>
              <a:gd name="T8" fmla="*/ 0 60000 65536"/>
              <a:gd name="T9" fmla="*/ 0 w 348"/>
              <a:gd name="T10" fmla="*/ 0 h 272"/>
              <a:gd name="T11" fmla="*/ 348 w 348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" h="272">
                <a:moveTo>
                  <a:pt x="0" y="0"/>
                </a:moveTo>
                <a:cubicBezTo>
                  <a:pt x="115" y="37"/>
                  <a:pt x="230" y="75"/>
                  <a:pt x="288" y="120"/>
                </a:cubicBezTo>
                <a:cubicBezTo>
                  <a:pt x="346" y="165"/>
                  <a:pt x="347" y="218"/>
                  <a:pt x="348" y="272"/>
                </a:cubicBezTo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3" name="Line 84"/>
          <p:cNvSpPr>
            <a:spLocks noChangeShapeType="1"/>
          </p:cNvSpPr>
          <p:nvPr/>
        </p:nvSpPr>
        <p:spPr bwMode="auto">
          <a:xfrm flipV="1">
            <a:off x="1968500" y="2301875"/>
            <a:ext cx="412750" cy="165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4" name="Line 85"/>
          <p:cNvSpPr>
            <a:spLocks noChangeShapeType="1"/>
          </p:cNvSpPr>
          <p:nvPr/>
        </p:nvSpPr>
        <p:spPr bwMode="auto">
          <a:xfrm flipV="1">
            <a:off x="2403475" y="2159000"/>
            <a:ext cx="365125" cy="139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5" name="AutoShape 86"/>
          <p:cNvSpPr>
            <a:spLocks noChangeArrowheads="1"/>
          </p:cNvSpPr>
          <p:nvPr/>
        </p:nvSpPr>
        <p:spPr bwMode="auto">
          <a:xfrm>
            <a:off x="2357438" y="2266950"/>
            <a:ext cx="74612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6" name="Line 87"/>
          <p:cNvSpPr>
            <a:spLocks noChangeShapeType="1"/>
          </p:cNvSpPr>
          <p:nvPr/>
        </p:nvSpPr>
        <p:spPr bwMode="auto">
          <a:xfrm flipH="1">
            <a:off x="7068450" y="4137287"/>
            <a:ext cx="241300" cy="495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87" name="Text Box 88"/>
          <p:cNvSpPr txBox="1">
            <a:spLocks noChangeArrowheads="1"/>
          </p:cNvSpPr>
          <p:nvPr/>
        </p:nvSpPr>
        <p:spPr bwMode="auto">
          <a:xfrm>
            <a:off x="159460" y="1553518"/>
            <a:ext cx="805029" cy="46166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6:</a:t>
            </a:r>
          </a:p>
        </p:txBody>
      </p:sp>
      <p:sp>
        <p:nvSpPr>
          <p:cNvPr id="188" name="Text Box 89"/>
          <p:cNvSpPr txBox="1">
            <a:spLocks noChangeArrowheads="1"/>
          </p:cNvSpPr>
          <p:nvPr/>
        </p:nvSpPr>
        <p:spPr bwMode="auto">
          <a:xfrm>
            <a:off x="4185550" y="735275"/>
            <a:ext cx="4625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分析：</a:t>
            </a:r>
            <a:r>
              <a:rPr lang="en-US" altLang="zh-CN">
                <a:ea typeface="黑体" pitchFamily="49" charset="-122"/>
              </a:rPr>
              <a:t>•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交点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为△与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EF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的公有点</a:t>
            </a:r>
          </a:p>
        </p:txBody>
      </p:sp>
      <p:sp>
        <p:nvSpPr>
          <p:cNvPr id="189" name="Text Box 90"/>
          <p:cNvSpPr txBox="1">
            <a:spLocks noChangeArrowheads="1"/>
          </p:cNvSpPr>
          <p:nvPr/>
        </p:nvSpPr>
        <p:spPr bwMode="auto">
          <a:xfrm>
            <a:off x="5104712" y="1078175"/>
            <a:ext cx="2308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黑体" pitchFamily="49" charset="-122"/>
              </a:rPr>
              <a:t>•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含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EF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作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P⊥H</a:t>
            </a:r>
          </a:p>
        </p:txBody>
      </p:sp>
      <p:sp>
        <p:nvSpPr>
          <p:cNvPr id="190" name="Text Box 91"/>
          <p:cNvSpPr txBox="1">
            <a:spLocks noChangeArrowheads="1"/>
          </p:cNvSpPr>
          <p:nvPr/>
        </p:nvSpPr>
        <p:spPr bwMode="auto">
          <a:xfrm>
            <a:off x="5104712" y="1403612"/>
            <a:ext cx="349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itchFamily="49" charset="-122"/>
              </a:rPr>
              <a:t>•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△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与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P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相交于直线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MN</a:t>
            </a:r>
          </a:p>
        </p:txBody>
      </p:sp>
      <p:sp>
        <p:nvSpPr>
          <p:cNvPr id="191" name="Text Box 92"/>
          <p:cNvSpPr txBox="1">
            <a:spLocks noChangeArrowheads="1"/>
          </p:cNvSpPr>
          <p:nvPr/>
        </p:nvSpPr>
        <p:spPr bwMode="auto">
          <a:xfrm>
            <a:off x="5109475" y="1744280"/>
            <a:ext cx="3392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ea typeface="黑体" pitchFamily="49" charset="-122"/>
              </a:rPr>
              <a:t>•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MN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共面于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交于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</a:t>
            </a:r>
          </a:p>
        </p:txBody>
      </p:sp>
      <p:sp>
        <p:nvSpPr>
          <p:cNvPr id="192" name="Text Box 93"/>
          <p:cNvSpPr txBox="1">
            <a:spLocks noChangeArrowheads="1"/>
          </p:cNvSpPr>
          <p:nvPr/>
        </p:nvSpPr>
        <p:spPr bwMode="auto">
          <a:xfrm>
            <a:off x="5103125" y="2092587"/>
            <a:ext cx="4056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ea typeface="黑体" pitchFamily="49" charset="-122"/>
              </a:rPr>
              <a:t>•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K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既在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EF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上，又在△上，</a:t>
            </a:r>
          </a:p>
          <a:p>
            <a:pPr algn="l"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  交点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即为△与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EF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的交点。</a:t>
            </a:r>
          </a:p>
        </p:txBody>
      </p:sp>
      <p:sp>
        <p:nvSpPr>
          <p:cNvPr id="193" name="Text Box 94"/>
          <p:cNvSpPr txBox="1">
            <a:spLocks noChangeArrowheads="1"/>
          </p:cNvSpPr>
          <p:nvPr/>
        </p:nvSpPr>
        <p:spPr bwMode="auto">
          <a:xfrm>
            <a:off x="330200" y="4784725"/>
            <a:ext cx="5686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步骤：</a:t>
            </a:r>
          </a:p>
          <a:p>
            <a:pPr algn="l"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①含已知线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EF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作辅助面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（垂直面）</a:t>
            </a:r>
          </a:p>
        </p:txBody>
      </p:sp>
      <p:sp>
        <p:nvSpPr>
          <p:cNvPr id="194" name="Text Box 95"/>
          <p:cNvSpPr txBox="1">
            <a:spLocks noChangeArrowheads="1"/>
          </p:cNvSpPr>
          <p:nvPr/>
        </p:nvSpPr>
        <p:spPr bwMode="auto">
          <a:xfrm>
            <a:off x="333375" y="5541963"/>
            <a:ext cx="558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与已知面的交线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MN</a:t>
            </a:r>
          </a:p>
        </p:txBody>
      </p:sp>
      <p:sp>
        <p:nvSpPr>
          <p:cNvPr id="195" name="Text Box 96"/>
          <p:cNvSpPr txBox="1">
            <a:spLocks noChangeArrowheads="1"/>
          </p:cNvSpPr>
          <p:nvPr/>
        </p:nvSpPr>
        <p:spPr bwMode="auto">
          <a:xfrm>
            <a:off x="333375" y="5954713"/>
            <a:ext cx="633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③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求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MN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EF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的交点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K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，即所求</a:t>
            </a:r>
          </a:p>
        </p:txBody>
      </p:sp>
      <p:sp>
        <p:nvSpPr>
          <p:cNvPr id="196" name="Text Box 97"/>
          <p:cNvSpPr txBox="1">
            <a:spLocks noChangeArrowheads="1"/>
          </p:cNvSpPr>
          <p:nvPr/>
        </p:nvSpPr>
        <p:spPr bwMode="auto">
          <a:xfrm>
            <a:off x="338138" y="6356350"/>
            <a:ext cx="711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④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利用重影点判断可见性</a:t>
            </a:r>
          </a:p>
        </p:txBody>
      </p:sp>
      <p:grpSp>
        <p:nvGrpSpPr>
          <p:cNvPr id="197" name="Group 98"/>
          <p:cNvGrpSpPr>
            <a:grpSpLocks/>
          </p:cNvGrpSpPr>
          <p:nvPr/>
        </p:nvGrpSpPr>
        <p:grpSpPr bwMode="auto">
          <a:xfrm>
            <a:off x="6998600" y="3946787"/>
            <a:ext cx="373062" cy="366713"/>
            <a:chOff x="4651" y="2912"/>
            <a:chExt cx="235" cy="231"/>
          </a:xfrm>
        </p:grpSpPr>
        <p:sp>
          <p:nvSpPr>
            <p:cNvPr id="198" name="AutoShape 99"/>
            <p:cNvSpPr>
              <a:spLocks noChangeArrowheads="1"/>
            </p:cNvSpPr>
            <p:nvPr/>
          </p:nvSpPr>
          <p:spPr bwMode="auto">
            <a:xfrm>
              <a:off x="4839" y="2974"/>
              <a:ext cx="47" cy="47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99" name="Text Box 100"/>
            <p:cNvSpPr txBox="1">
              <a:spLocks noChangeArrowheads="1"/>
            </p:cNvSpPr>
            <p:nvPr/>
          </p:nvSpPr>
          <p:spPr bwMode="auto">
            <a:xfrm>
              <a:off x="4651" y="2912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i="1" kern="0">
                  <a:solidFill>
                    <a:srgbClr val="000000"/>
                  </a:solidFill>
                  <a:latin typeface="ISOCPEUR" pitchFamily="34" charset="0"/>
                </a:rPr>
                <a:t>K</a:t>
              </a:r>
              <a:endParaRPr kumimoji="0" lang="en-US" altLang="zh-CN" i="1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</p:grpSp>
      <p:sp>
        <p:nvSpPr>
          <p:cNvPr id="99" name="Text Box 97"/>
          <p:cNvSpPr txBox="1">
            <a:spLocks noChangeArrowheads="1"/>
          </p:cNvSpPr>
          <p:nvPr/>
        </p:nvSpPr>
        <p:spPr bwMode="auto">
          <a:xfrm>
            <a:off x="6336309" y="5644270"/>
            <a:ext cx="2305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辅助平面法基本原理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（穿点法）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42" y="6283854"/>
            <a:ext cx="9133257" cy="577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小结</a:t>
            </a:r>
            <a:r>
              <a:rPr lang="zh-CN" altLang="en-US" sz="21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：直线和平面都处在一般位置时，学会利用</a:t>
            </a:r>
            <a:r>
              <a:rPr lang="zh-CN" altLang="en-US" sz="21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辅助平面法（穿点法）</a:t>
            </a:r>
            <a:r>
              <a:rPr lang="zh-CN" altLang="en-US" sz="21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求解。</a:t>
            </a:r>
            <a:endParaRPr lang="en-US" altLang="zh-CN" sz="21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7" grpId="0" autoUpdateAnimBg="0"/>
      <p:bldP spid="118" grpId="0" autoUpdateAnimBg="0"/>
      <p:bldP spid="119" grpId="0" autoUpdateAnimBg="0"/>
      <p:bldP spid="120" grpId="0" autoUpdateAnimBg="0"/>
      <p:bldP spid="121" grpId="0" animBg="1"/>
      <p:bldP spid="122" grpId="0" autoUpdateAnimBg="0"/>
      <p:bldP spid="123" grpId="0" autoUpdateAnimBg="0"/>
      <p:bldP spid="124" grpId="0" autoUpdateAnimBg="0"/>
      <p:bldP spid="125" grpId="0" autoUpdateAnimBg="0"/>
      <p:bldP spid="154" grpId="0" autoUpdateAnimBg="0"/>
      <p:bldP spid="155" grpId="0" autoUpdateAnimBg="0"/>
      <p:bldP spid="156" grpId="0" autoUpdateAnimBg="0"/>
      <p:bldP spid="159" grpId="0" autoUpdateAnimBg="0"/>
      <p:bldP spid="162" grpId="0" autoUpdateAnimBg="0"/>
      <p:bldP spid="164" grpId="0" autoUpdateAnimBg="0"/>
      <p:bldP spid="167" grpId="0" autoUpdateAnimBg="0"/>
      <p:bldP spid="168" grpId="0" autoUpdateAnimBg="0"/>
      <p:bldP spid="170" grpId="0" autoUpdateAnimBg="0"/>
      <p:bldP spid="173" grpId="0" animBg="1"/>
      <p:bldP spid="174" grpId="0" autoUpdateAnimBg="0"/>
      <p:bldP spid="177" grpId="0" autoUpdateAnimBg="0"/>
      <p:bldP spid="179" grpId="0" autoUpdateAnimBg="0"/>
      <p:bldP spid="180" grpId="0" autoUpdateAnimBg="0"/>
      <p:bldP spid="181" grpId="0" autoUpdateAnimBg="0"/>
      <p:bldP spid="185" grpId="0" animBg="1"/>
      <p:bldP spid="187" grpId="0" animBg="1" autoUpdateAnimBg="0"/>
      <p:bldP spid="188" grpId="0" autoUpdateAnimBg="0"/>
      <p:bldP spid="189" grpId="0" autoUpdateAnimBg="0"/>
      <p:bldP spid="190" grpId="0" autoUpdateAnimBg="0"/>
      <p:bldP spid="191" grpId="0" autoUpdateAnimBg="0"/>
      <p:bldP spid="192" grpId="0" autoUpdateAnimBg="0"/>
      <p:bldP spid="193" grpId="0" autoUpdateAnimBg="0"/>
      <p:bldP spid="194" grpId="0" autoUpdateAnimBg="0"/>
      <p:bldP spid="195" grpId="0" autoUpdateAnimBg="0"/>
      <p:bldP spid="196" grpId="0" autoUpdateAnimBg="0"/>
      <p:bldP spid="99" grpId="0" autoUpdateAnimBg="0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3" name="任意多边形 5">
            <a:extLst>
              <a:ext uri="{FF2B5EF4-FFF2-40B4-BE49-F238E27FC236}">
                <a16:creationId xmlns:a16="http://schemas.microsoft.com/office/drawing/2014/main" id="{A0B6B233-E462-4DD1-B895-5E85096B85D5}"/>
              </a:ext>
            </a:extLst>
          </p:cNvPr>
          <p:cNvSpPr/>
          <p:nvPr/>
        </p:nvSpPr>
        <p:spPr>
          <a:xfrm>
            <a:off x="1293015" y="1623629"/>
            <a:ext cx="3954780" cy="707299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rgbClr val="D4333F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txBody>
          <a:bodyPr spcFirstLastPara="0" vert="horz" wrap="square" lIns="91767" tIns="91767" rIns="91767" bIns="91767" numCol="1" spcCol="1270" anchor="ctr" anchorCtr="0">
            <a:noAutofit/>
          </a:bodyPr>
          <a:lstStyle/>
          <a:p>
            <a:pPr marL="0" marR="0" lvl="0" indent="0" algn="l" defTabSz="7667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重点学习内容：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6ACD24-EDB2-4216-96D9-62631C87DF3F}"/>
              </a:ext>
            </a:extLst>
          </p:cNvPr>
          <p:cNvSpPr/>
          <p:nvPr/>
        </p:nvSpPr>
        <p:spPr>
          <a:xfrm>
            <a:off x="1293015" y="2410703"/>
            <a:ext cx="7007756" cy="1954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平面上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取线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取点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的问题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平行问题判定原理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相交问题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本章的重点和挑战性学习内容</a:t>
            </a:r>
          </a:p>
        </p:txBody>
      </p:sp>
      <p:sp>
        <p:nvSpPr>
          <p:cNvPr id="6" name="任意多边形 236">
            <a:extLst>
              <a:ext uri="{FF2B5EF4-FFF2-40B4-BE49-F238E27FC236}">
                <a16:creationId xmlns:a16="http://schemas.microsoft.com/office/drawing/2014/main" id="{2A1BDE4A-2BA7-462E-A4E2-08422BD48077}"/>
              </a:ext>
            </a:extLst>
          </p:cNvPr>
          <p:cNvSpPr/>
          <p:nvPr/>
        </p:nvSpPr>
        <p:spPr>
          <a:xfrm>
            <a:off x="1297911" y="4703174"/>
            <a:ext cx="3954780" cy="764692"/>
          </a:xfrm>
          <a:custGeom>
            <a:avLst/>
            <a:gdLst>
              <a:gd name="connsiteX0" fmla="*/ 0 w 5273040"/>
              <a:gd name="connsiteY0" fmla="*/ 118562 h 711360"/>
              <a:gd name="connsiteX1" fmla="*/ 118562 w 5273040"/>
              <a:gd name="connsiteY1" fmla="*/ 0 h 711360"/>
              <a:gd name="connsiteX2" fmla="*/ 5154478 w 5273040"/>
              <a:gd name="connsiteY2" fmla="*/ 0 h 711360"/>
              <a:gd name="connsiteX3" fmla="*/ 5273040 w 5273040"/>
              <a:gd name="connsiteY3" fmla="*/ 118562 h 711360"/>
              <a:gd name="connsiteX4" fmla="*/ 5273040 w 5273040"/>
              <a:gd name="connsiteY4" fmla="*/ 592798 h 711360"/>
              <a:gd name="connsiteX5" fmla="*/ 5154478 w 5273040"/>
              <a:gd name="connsiteY5" fmla="*/ 711360 h 711360"/>
              <a:gd name="connsiteX6" fmla="*/ 118562 w 5273040"/>
              <a:gd name="connsiteY6" fmla="*/ 711360 h 711360"/>
              <a:gd name="connsiteX7" fmla="*/ 0 w 5273040"/>
              <a:gd name="connsiteY7" fmla="*/ 592798 h 711360"/>
              <a:gd name="connsiteX8" fmla="*/ 0 w 5273040"/>
              <a:gd name="connsiteY8" fmla="*/ 118562 h 7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711360">
                <a:moveTo>
                  <a:pt x="0" y="118562"/>
                </a:moveTo>
                <a:cubicBezTo>
                  <a:pt x="0" y="53082"/>
                  <a:pt x="53082" y="0"/>
                  <a:pt x="118562" y="0"/>
                </a:cubicBezTo>
                <a:lnTo>
                  <a:pt x="5154478" y="0"/>
                </a:lnTo>
                <a:cubicBezTo>
                  <a:pt x="5219958" y="0"/>
                  <a:pt x="5273040" y="53082"/>
                  <a:pt x="5273040" y="118562"/>
                </a:cubicBezTo>
                <a:lnTo>
                  <a:pt x="5273040" y="592798"/>
                </a:lnTo>
                <a:cubicBezTo>
                  <a:pt x="5273040" y="658278"/>
                  <a:pt x="5219958" y="711360"/>
                  <a:pt x="5154478" y="711360"/>
                </a:cubicBezTo>
                <a:lnTo>
                  <a:pt x="118562" y="711360"/>
                </a:lnTo>
                <a:cubicBezTo>
                  <a:pt x="53082" y="711360"/>
                  <a:pt x="0" y="658278"/>
                  <a:pt x="0" y="592798"/>
                </a:cubicBezTo>
                <a:lnTo>
                  <a:pt x="0" y="118562"/>
                </a:lnTo>
                <a:close/>
              </a:path>
            </a:pathLst>
          </a:cu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txBody>
          <a:bodyPr spcFirstLastPara="0" vert="horz" wrap="square" lIns="91767" tIns="91767" rIns="91767" bIns="91767" numCol="1" spcCol="1270" anchor="ctr" anchorCtr="0">
            <a:noAutofit/>
          </a:bodyPr>
          <a:lstStyle/>
          <a:p>
            <a:pPr marL="0" marR="0" lvl="0" indent="0" algn="l" defTabSz="7667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挑战性学习内容：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665870-6E57-4065-BE49-DDFECCB2E62E}"/>
              </a:ext>
            </a:extLst>
          </p:cNvPr>
          <p:cNvSpPr/>
          <p:nvPr/>
        </p:nvSpPr>
        <p:spPr>
          <a:xfrm>
            <a:off x="1293015" y="5485213"/>
            <a:ext cx="7347748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属于平面的直线和点的作图问题</a:t>
            </a:r>
          </a:p>
        </p:txBody>
      </p:sp>
      <p:pic>
        <p:nvPicPr>
          <p:cNvPr id="1504" name="图片 1503">
            <a:extLst>
              <a:ext uri="{FF2B5EF4-FFF2-40B4-BE49-F238E27FC236}">
                <a16:creationId xmlns:a16="http://schemas.microsoft.com/office/drawing/2014/main" id="{50508F04-BF56-4A3C-B4DC-EDF783F84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7" y="1560874"/>
            <a:ext cx="779421" cy="780290"/>
          </a:xfrm>
          <a:prstGeom prst="rect">
            <a:avLst/>
          </a:prstGeom>
        </p:spPr>
      </p:pic>
      <p:pic>
        <p:nvPicPr>
          <p:cNvPr id="1505" name="图片 1504">
            <a:extLst>
              <a:ext uri="{FF2B5EF4-FFF2-40B4-BE49-F238E27FC236}">
                <a16:creationId xmlns:a16="http://schemas.microsoft.com/office/drawing/2014/main" id="{6E7809EA-0A4F-4280-8348-C5FF1C7E48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551" y="4703174"/>
            <a:ext cx="763517" cy="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8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514885" y="1326785"/>
            <a:ext cx="3687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solidFill>
                  <a:prstClr val="black">
                    <a:lumMod val="95000"/>
                    <a:lumOff val="5000"/>
                  </a:prstClr>
                </a:solidFill>
                <a:latin typeface="黑体" pitchFamily="2" charset="-122"/>
                <a:ea typeface="黑体" pitchFamily="2" charset="-122"/>
              </a:rPr>
              <a:t>．平面与平面相交</a:t>
            </a:r>
            <a:endParaRPr lang="zh-CN" altLang="en-US" sz="3600" dirty="0">
              <a:solidFill>
                <a:prstClr val="black">
                  <a:lumMod val="95000"/>
                  <a:lumOff val="5000"/>
                </a:prst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01278" y="3818413"/>
            <a:ext cx="779596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平面交线求解的两种方法：</a:t>
            </a:r>
            <a:endParaRPr lang="en-US" altLang="zh-CN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   1</a:t>
            </a: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）至少有一个平面为特殊位置时：利用</a:t>
            </a:r>
            <a:r>
              <a:rPr lang="zh-CN" altLang="en-US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积聚性</a:t>
            </a:r>
            <a:endParaRPr lang="en-US" altLang="zh-CN" b="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    2</a:t>
            </a:r>
            <a:r>
              <a:rPr lang="zh-CN" altLang="en-US" b="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）两个平面都是一般位置平面时：利用辅助平面法（自学为主，考核不要求）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01278" y="2047255"/>
            <a:ext cx="802327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u="sng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问题分析</a:t>
            </a:r>
            <a:r>
              <a:rPr lang="zh-CN" altLang="en-US" b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两个平面的交线是两平面的公有线，只要设法求出两平面的两个公有点或一个公有点和交线的方向，就可以确定出交线（即</a:t>
            </a:r>
            <a:r>
              <a:rPr lang="zh-CN" altLang="en-US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相交核心问题</a:t>
            </a:r>
            <a:r>
              <a:rPr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是求公有点）。</a:t>
            </a:r>
            <a:endParaRPr lang="en-US" altLang="zh-CN" b="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50758" y="103590"/>
            <a:ext cx="3930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36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相交问题</a:t>
            </a:r>
            <a:endParaRPr lang="zh-CN" altLang="en-US" sz="3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9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2"/>
          <p:cNvSpPr>
            <a:spLocks/>
          </p:cNvSpPr>
          <p:nvPr/>
        </p:nvSpPr>
        <p:spPr bwMode="auto">
          <a:xfrm flipH="1">
            <a:off x="1733550" y="3238500"/>
            <a:ext cx="1174750" cy="1155700"/>
          </a:xfrm>
          <a:custGeom>
            <a:avLst/>
            <a:gdLst>
              <a:gd name="T0" fmla="*/ 0 w 780"/>
              <a:gd name="T1" fmla="*/ 355600 h 832"/>
              <a:gd name="T2" fmla="*/ 1174750 w 780"/>
              <a:gd name="T3" fmla="*/ 0 h 832"/>
              <a:gd name="T4" fmla="*/ 1174750 w 780"/>
              <a:gd name="T5" fmla="*/ 794544 h 832"/>
              <a:gd name="T6" fmla="*/ 0 w 780"/>
              <a:gd name="T7" fmla="*/ 1155700 h 832"/>
              <a:gd name="T8" fmla="*/ 0 w 780"/>
              <a:gd name="T9" fmla="*/ 355600 h 8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0"/>
              <a:gd name="T16" fmla="*/ 0 h 832"/>
              <a:gd name="T17" fmla="*/ 780 w 780"/>
              <a:gd name="T18" fmla="*/ 832 h 8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0" h="832">
                <a:moveTo>
                  <a:pt x="0" y="256"/>
                </a:moveTo>
                <a:lnTo>
                  <a:pt x="780" y="0"/>
                </a:lnTo>
                <a:lnTo>
                  <a:pt x="780" y="572"/>
                </a:lnTo>
                <a:lnTo>
                  <a:pt x="0" y="832"/>
                </a:lnTo>
                <a:lnTo>
                  <a:pt x="0" y="25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lgDashDot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2" name="Freeform 3"/>
          <p:cNvSpPr>
            <a:spLocks/>
          </p:cNvSpPr>
          <p:nvPr/>
        </p:nvSpPr>
        <p:spPr bwMode="auto">
          <a:xfrm>
            <a:off x="1428750" y="3271838"/>
            <a:ext cx="1752600" cy="895350"/>
          </a:xfrm>
          <a:custGeom>
            <a:avLst/>
            <a:gdLst>
              <a:gd name="T0" fmla="*/ 1752600 w 1104"/>
              <a:gd name="T1" fmla="*/ 807076 h 568"/>
              <a:gd name="T2" fmla="*/ 1117600 w 1104"/>
              <a:gd name="T3" fmla="*/ 0 h 568"/>
              <a:gd name="T4" fmla="*/ 0 w 1104"/>
              <a:gd name="T5" fmla="*/ 895350 h 568"/>
              <a:gd name="T6" fmla="*/ 1752600 w 1104"/>
              <a:gd name="T7" fmla="*/ 807076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568"/>
              <a:gd name="T14" fmla="*/ 1104 w 1104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568">
                <a:moveTo>
                  <a:pt x="1104" y="512"/>
                </a:moveTo>
                <a:lnTo>
                  <a:pt x="704" y="0"/>
                </a:lnTo>
                <a:lnTo>
                  <a:pt x="0" y="568"/>
                </a:lnTo>
                <a:lnTo>
                  <a:pt x="1104" y="51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lgDashDot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>
            <a:off x="2270125" y="3105150"/>
            <a:ext cx="0" cy="162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396875" y="0"/>
            <a:ext cx="323056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95" name="Group 6"/>
          <p:cNvGrpSpPr>
            <a:grpSpLocks/>
          </p:cNvGrpSpPr>
          <p:nvPr/>
        </p:nvGrpSpPr>
        <p:grpSpPr bwMode="auto">
          <a:xfrm>
            <a:off x="666750" y="2700338"/>
            <a:ext cx="3409950" cy="458787"/>
            <a:chOff x="420" y="1701"/>
            <a:chExt cx="2148" cy="289"/>
          </a:xfrm>
        </p:grpSpPr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420" y="170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 </a:t>
              </a:r>
            </a:p>
          </p:txBody>
        </p:sp>
        <p:sp>
          <p:nvSpPr>
            <p:cNvPr id="97" name="Text Box 8"/>
            <p:cNvSpPr txBox="1">
              <a:spLocks noChangeArrowheads="1"/>
            </p:cNvSpPr>
            <p:nvPr/>
          </p:nvSpPr>
          <p:spPr bwMode="auto">
            <a:xfrm>
              <a:off x="2272" y="1701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 </a:t>
              </a:r>
              <a:endParaRPr lang="en-US" altLang="zh-CN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98" name="Line 9"/>
            <p:cNvSpPr>
              <a:spLocks noChangeShapeType="1"/>
            </p:cNvSpPr>
            <p:nvPr/>
          </p:nvSpPr>
          <p:spPr bwMode="auto">
            <a:xfrm>
              <a:off x="595" y="1956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100" name="Line 11"/>
          <p:cNvSpPr>
            <a:spLocks noChangeShapeType="1"/>
          </p:cNvSpPr>
          <p:nvPr/>
        </p:nvSpPr>
        <p:spPr bwMode="auto">
          <a:xfrm>
            <a:off x="2270125" y="2263775"/>
            <a:ext cx="0" cy="869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1" name="Line 12"/>
          <p:cNvSpPr>
            <a:spLocks noChangeShapeType="1"/>
          </p:cNvSpPr>
          <p:nvPr/>
        </p:nvSpPr>
        <p:spPr bwMode="auto">
          <a:xfrm>
            <a:off x="2270125" y="3105150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Freeform 13"/>
          <p:cNvSpPr>
            <a:spLocks/>
          </p:cNvSpPr>
          <p:nvPr/>
        </p:nvSpPr>
        <p:spPr bwMode="auto">
          <a:xfrm>
            <a:off x="2368550" y="3282950"/>
            <a:ext cx="374650" cy="260350"/>
          </a:xfrm>
          <a:custGeom>
            <a:avLst/>
            <a:gdLst>
              <a:gd name="T0" fmla="*/ 0 w 236"/>
              <a:gd name="T1" fmla="*/ 146050 h 164"/>
              <a:gd name="T2" fmla="*/ 171450 w 236"/>
              <a:gd name="T3" fmla="*/ 0 h 164"/>
              <a:gd name="T4" fmla="*/ 374650 w 236"/>
              <a:gd name="T5" fmla="*/ 260350 h 164"/>
              <a:gd name="T6" fmla="*/ 0 60000 65536"/>
              <a:gd name="T7" fmla="*/ 0 60000 65536"/>
              <a:gd name="T8" fmla="*/ 0 60000 65536"/>
              <a:gd name="T9" fmla="*/ 0 w 236"/>
              <a:gd name="T10" fmla="*/ 0 h 164"/>
              <a:gd name="T11" fmla="*/ 236 w 236"/>
              <a:gd name="T12" fmla="*/ 164 h 1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" h="164">
                <a:moveTo>
                  <a:pt x="0" y="92"/>
                </a:moveTo>
                <a:lnTo>
                  <a:pt x="108" y="0"/>
                </a:lnTo>
                <a:lnTo>
                  <a:pt x="236" y="1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Freeform 14"/>
          <p:cNvSpPr>
            <a:spLocks/>
          </p:cNvSpPr>
          <p:nvPr/>
        </p:nvSpPr>
        <p:spPr bwMode="auto">
          <a:xfrm>
            <a:off x="2890838" y="3708400"/>
            <a:ext cx="292100" cy="384175"/>
          </a:xfrm>
          <a:custGeom>
            <a:avLst/>
            <a:gdLst>
              <a:gd name="T0" fmla="*/ 0 w 172"/>
              <a:gd name="T1" fmla="*/ 0 h 224"/>
              <a:gd name="T2" fmla="*/ 292100 w 172"/>
              <a:gd name="T3" fmla="*/ 377315 h 224"/>
              <a:gd name="T4" fmla="*/ 0 w 172"/>
              <a:gd name="T5" fmla="*/ 384175 h 224"/>
              <a:gd name="T6" fmla="*/ 0 60000 65536"/>
              <a:gd name="T7" fmla="*/ 0 60000 65536"/>
              <a:gd name="T8" fmla="*/ 0 60000 65536"/>
              <a:gd name="T9" fmla="*/ 0 w 172"/>
              <a:gd name="T10" fmla="*/ 0 h 224"/>
              <a:gd name="T11" fmla="*/ 172 w 17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" h="224">
                <a:moveTo>
                  <a:pt x="0" y="0"/>
                </a:moveTo>
                <a:lnTo>
                  <a:pt x="172" y="220"/>
                </a:lnTo>
                <a:lnTo>
                  <a:pt x="0" y="2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 flipV="1">
            <a:off x="2286000" y="3416300"/>
            <a:ext cx="95250" cy="88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2740025" y="3525838"/>
            <a:ext cx="184150" cy="2286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 flipH="1">
            <a:off x="2274888" y="4097338"/>
            <a:ext cx="655637" cy="17462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Freeform 18"/>
          <p:cNvSpPr>
            <a:spLocks/>
          </p:cNvSpPr>
          <p:nvPr/>
        </p:nvSpPr>
        <p:spPr bwMode="auto">
          <a:xfrm>
            <a:off x="1733550" y="3930650"/>
            <a:ext cx="381000" cy="215900"/>
          </a:xfrm>
          <a:custGeom>
            <a:avLst/>
            <a:gdLst>
              <a:gd name="T0" fmla="*/ 0 w 240"/>
              <a:gd name="T1" fmla="*/ 0 h 136"/>
              <a:gd name="T2" fmla="*/ 0 w 240"/>
              <a:gd name="T3" fmla="*/ 101600 h 136"/>
              <a:gd name="T4" fmla="*/ 381000 w 240"/>
              <a:gd name="T5" fmla="*/ 215900 h 136"/>
              <a:gd name="T6" fmla="*/ 0 60000 65536"/>
              <a:gd name="T7" fmla="*/ 0 60000 65536"/>
              <a:gd name="T8" fmla="*/ 0 60000 65536"/>
              <a:gd name="T9" fmla="*/ 0 w 240"/>
              <a:gd name="T10" fmla="*/ 0 h 136"/>
              <a:gd name="T11" fmla="*/ 240 w 240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36">
                <a:moveTo>
                  <a:pt x="0" y="0"/>
                </a:moveTo>
                <a:lnTo>
                  <a:pt x="0" y="64"/>
                </a:lnTo>
                <a:lnTo>
                  <a:pt x="240" y="136"/>
                </a:lnTo>
              </a:path>
            </a:pathLst>
          </a:custGeom>
          <a:noFill/>
          <a:ln w="952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8" name="Text Box 19"/>
          <p:cNvSpPr txBox="1">
            <a:spLocks noChangeArrowheads="1"/>
          </p:cNvSpPr>
          <p:nvPr/>
        </p:nvSpPr>
        <p:spPr bwMode="auto">
          <a:xfrm>
            <a:off x="1517650" y="1773238"/>
            <a:ext cx="161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k'</a:t>
            </a:r>
            <a:r>
              <a:rPr lang="en-US" altLang="zh-CN">
                <a:latin typeface="ISOCPEUR" pitchFamily="34" charset="0"/>
              </a:rPr>
              <a:t>≡</a:t>
            </a:r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l'</a:t>
            </a:r>
          </a:p>
        </p:txBody>
      </p:sp>
      <p:sp>
        <p:nvSpPr>
          <p:cNvPr id="109" name="Text Box 20"/>
          <p:cNvSpPr txBox="1">
            <a:spLocks noChangeArrowheads="1"/>
          </p:cNvSpPr>
          <p:nvPr/>
        </p:nvSpPr>
        <p:spPr bwMode="auto">
          <a:xfrm>
            <a:off x="2189163" y="3421063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k</a:t>
            </a:r>
          </a:p>
        </p:txBody>
      </p:sp>
      <p:sp>
        <p:nvSpPr>
          <p:cNvPr id="110" name="Text Box 21"/>
          <p:cNvSpPr txBox="1">
            <a:spLocks noChangeArrowheads="1"/>
          </p:cNvSpPr>
          <p:nvPr/>
        </p:nvSpPr>
        <p:spPr bwMode="auto">
          <a:xfrm>
            <a:off x="2224088" y="3802063"/>
            <a:ext cx="252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latin typeface="ISOCPEUR" pitchFamily="34" charset="0"/>
                <a:ea typeface="仿宋_GB2312" pitchFamily="49" charset="-122"/>
              </a:rPr>
              <a:t>l</a:t>
            </a:r>
          </a:p>
        </p:txBody>
      </p:sp>
      <p:sp>
        <p:nvSpPr>
          <p:cNvPr id="111" name="Line 22"/>
          <p:cNvSpPr>
            <a:spLocks noChangeShapeType="1"/>
          </p:cNvSpPr>
          <p:nvPr/>
        </p:nvSpPr>
        <p:spPr bwMode="auto">
          <a:xfrm>
            <a:off x="2270125" y="3498850"/>
            <a:ext cx="0" cy="6350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AutoShape 23"/>
          <p:cNvSpPr>
            <a:spLocks noChangeArrowheads="1"/>
          </p:cNvSpPr>
          <p:nvPr/>
        </p:nvSpPr>
        <p:spPr bwMode="auto">
          <a:xfrm>
            <a:off x="2233613" y="3473450"/>
            <a:ext cx="74612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AutoShape 24"/>
          <p:cNvSpPr>
            <a:spLocks noChangeArrowheads="1"/>
          </p:cNvSpPr>
          <p:nvPr/>
        </p:nvSpPr>
        <p:spPr bwMode="auto">
          <a:xfrm>
            <a:off x="2233613" y="4076700"/>
            <a:ext cx="74612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114" name="Group 25"/>
          <p:cNvGrpSpPr>
            <a:grpSpLocks/>
          </p:cNvGrpSpPr>
          <p:nvPr/>
        </p:nvGrpSpPr>
        <p:grpSpPr bwMode="auto">
          <a:xfrm>
            <a:off x="1727200" y="1927225"/>
            <a:ext cx="1185863" cy="1685925"/>
            <a:chOff x="1088" y="1214"/>
            <a:chExt cx="746" cy="1062"/>
          </a:xfrm>
        </p:grpSpPr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1088" y="1220"/>
              <a:ext cx="740" cy="3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>
              <a:off x="1090" y="1594"/>
              <a:ext cx="4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>
              <a:off x="1830" y="1214"/>
              <a:ext cx="4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118" name="Group 29"/>
          <p:cNvGrpSpPr>
            <a:grpSpLocks/>
          </p:cNvGrpSpPr>
          <p:nvPr/>
        </p:nvGrpSpPr>
        <p:grpSpPr bwMode="auto">
          <a:xfrm>
            <a:off x="981075" y="1457325"/>
            <a:ext cx="2668588" cy="2933700"/>
            <a:chOff x="618" y="918"/>
            <a:chExt cx="1681" cy="1848"/>
          </a:xfrm>
        </p:grpSpPr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900" y="1103"/>
              <a:ext cx="1104" cy="6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900" y="1115"/>
              <a:ext cx="0" cy="1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>
              <a:off x="2002" y="1753"/>
              <a:ext cx="0" cy="8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>
              <a:off x="1598" y="1516"/>
              <a:ext cx="0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3" name="Text Box 34"/>
            <p:cNvSpPr txBox="1">
              <a:spLocks noChangeArrowheads="1"/>
            </p:cNvSpPr>
            <p:nvPr/>
          </p:nvSpPr>
          <p:spPr bwMode="auto">
            <a:xfrm>
              <a:off x="618" y="918"/>
              <a:ext cx="3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1494" y="1306"/>
              <a:ext cx="3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5" name="Text Box 36"/>
            <p:cNvSpPr txBox="1">
              <a:spLocks noChangeArrowheads="1"/>
            </p:cNvSpPr>
            <p:nvPr/>
          </p:nvSpPr>
          <p:spPr bwMode="auto">
            <a:xfrm>
              <a:off x="1938" y="1604"/>
              <a:ext cx="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691" y="251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1612" y="193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  <a:endParaRPr kumimoji="0"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28" name="Text Box 39"/>
            <p:cNvSpPr txBox="1">
              <a:spLocks noChangeArrowheads="1"/>
            </p:cNvSpPr>
            <p:nvPr/>
          </p:nvSpPr>
          <p:spPr bwMode="auto">
            <a:xfrm>
              <a:off x="1955" y="2498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 </a:t>
              </a:r>
              <a:endParaRPr kumimoji="0"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</p:grpSp>
      <p:sp>
        <p:nvSpPr>
          <p:cNvPr id="129" name="AutoShape 40"/>
          <p:cNvSpPr>
            <a:spLocks noChangeArrowheads="1"/>
          </p:cNvSpPr>
          <p:nvPr/>
        </p:nvSpPr>
        <p:spPr bwMode="auto">
          <a:xfrm>
            <a:off x="2228850" y="2219325"/>
            <a:ext cx="74613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0" name="Freeform 41"/>
          <p:cNvSpPr>
            <a:spLocks/>
          </p:cNvSpPr>
          <p:nvPr/>
        </p:nvSpPr>
        <p:spPr bwMode="auto">
          <a:xfrm>
            <a:off x="1728788" y="3233738"/>
            <a:ext cx="647700" cy="704850"/>
          </a:xfrm>
          <a:custGeom>
            <a:avLst/>
            <a:gdLst>
              <a:gd name="T0" fmla="*/ 0 w 408"/>
              <a:gd name="T1" fmla="*/ 704850 h 444"/>
              <a:gd name="T2" fmla="*/ 0 w 408"/>
              <a:gd name="T3" fmla="*/ 0 h 444"/>
              <a:gd name="T4" fmla="*/ 647700 w 408"/>
              <a:gd name="T5" fmla="*/ 195262 h 444"/>
              <a:gd name="T6" fmla="*/ 0 60000 65536"/>
              <a:gd name="T7" fmla="*/ 0 60000 65536"/>
              <a:gd name="T8" fmla="*/ 0 60000 65536"/>
              <a:gd name="T9" fmla="*/ 0 w 408"/>
              <a:gd name="T10" fmla="*/ 0 h 444"/>
              <a:gd name="T11" fmla="*/ 408 w 40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444">
                <a:moveTo>
                  <a:pt x="0" y="444"/>
                </a:moveTo>
                <a:lnTo>
                  <a:pt x="0" y="0"/>
                </a:lnTo>
                <a:lnTo>
                  <a:pt x="408" y="12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1" name="Freeform 42"/>
          <p:cNvSpPr>
            <a:spLocks/>
          </p:cNvSpPr>
          <p:nvPr/>
        </p:nvSpPr>
        <p:spPr bwMode="auto">
          <a:xfrm>
            <a:off x="2719388" y="3529013"/>
            <a:ext cx="190500" cy="223837"/>
          </a:xfrm>
          <a:custGeom>
            <a:avLst/>
            <a:gdLst>
              <a:gd name="T0" fmla="*/ 0 w 114"/>
              <a:gd name="T1" fmla="*/ 0 h 129"/>
              <a:gd name="T2" fmla="*/ 190500 w 114"/>
              <a:gd name="T3" fmla="*/ 57261 h 129"/>
              <a:gd name="T4" fmla="*/ 190500 w 114"/>
              <a:gd name="T5" fmla="*/ 223837 h 129"/>
              <a:gd name="T6" fmla="*/ 0 60000 65536"/>
              <a:gd name="T7" fmla="*/ 0 60000 65536"/>
              <a:gd name="T8" fmla="*/ 0 60000 65536"/>
              <a:gd name="T9" fmla="*/ 0 w 114"/>
              <a:gd name="T10" fmla="*/ 0 h 129"/>
              <a:gd name="T11" fmla="*/ 114 w 114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29">
                <a:moveTo>
                  <a:pt x="0" y="0"/>
                </a:moveTo>
                <a:lnTo>
                  <a:pt x="114" y="33"/>
                </a:lnTo>
                <a:lnTo>
                  <a:pt x="114" y="12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2" name="Freeform 43"/>
          <p:cNvSpPr>
            <a:spLocks/>
          </p:cNvSpPr>
          <p:nvPr/>
        </p:nvSpPr>
        <p:spPr bwMode="auto">
          <a:xfrm>
            <a:off x="2082800" y="4095750"/>
            <a:ext cx="823913" cy="280988"/>
          </a:xfrm>
          <a:custGeom>
            <a:avLst/>
            <a:gdLst>
              <a:gd name="T0" fmla="*/ 823913 w 519"/>
              <a:gd name="T1" fmla="*/ 0 h 177"/>
              <a:gd name="T2" fmla="*/ 823913 w 519"/>
              <a:gd name="T3" fmla="*/ 280988 h 177"/>
              <a:gd name="T4" fmla="*/ 0 w 519"/>
              <a:gd name="T5" fmla="*/ 33338 h 177"/>
              <a:gd name="T6" fmla="*/ 0 60000 65536"/>
              <a:gd name="T7" fmla="*/ 0 60000 65536"/>
              <a:gd name="T8" fmla="*/ 0 60000 65536"/>
              <a:gd name="T9" fmla="*/ 0 w 519"/>
              <a:gd name="T10" fmla="*/ 0 h 177"/>
              <a:gd name="T11" fmla="*/ 519 w 519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9" h="177">
                <a:moveTo>
                  <a:pt x="519" y="0"/>
                </a:moveTo>
                <a:lnTo>
                  <a:pt x="519" y="177"/>
                </a:lnTo>
                <a:lnTo>
                  <a:pt x="0" y="21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3" name="Line 44"/>
          <p:cNvSpPr>
            <a:spLocks noChangeShapeType="1"/>
          </p:cNvSpPr>
          <p:nvPr/>
        </p:nvSpPr>
        <p:spPr bwMode="auto">
          <a:xfrm>
            <a:off x="2362200" y="3419475"/>
            <a:ext cx="381000" cy="114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4" name="Line 45"/>
          <p:cNvSpPr>
            <a:spLocks noChangeShapeType="1"/>
          </p:cNvSpPr>
          <p:nvPr/>
        </p:nvSpPr>
        <p:spPr bwMode="auto">
          <a:xfrm>
            <a:off x="2905125" y="3743325"/>
            <a:ext cx="0" cy="361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6"/>
          <p:cNvSpPr>
            <a:spLocks noChangeArrowheads="1"/>
          </p:cNvSpPr>
          <p:nvPr/>
        </p:nvSpPr>
        <p:spPr bwMode="auto">
          <a:xfrm>
            <a:off x="6038850" y="996950"/>
            <a:ext cx="1447800" cy="1803400"/>
          </a:xfrm>
          <a:prstGeom prst="rect">
            <a:avLst/>
          </a:prstGeom>
          <a:noFill/>
          <a:ln w="6350">
            <a:solidFill>
              <a:srgbClr val="000000"/>
            </a:solidFill>
            <a:prstDash val="lgDashDotDot"/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6" name="Freeform 47"/>
          <p:cNvSpPr>
            <a:spLocks/>
          </p:cNvSpPr>
          <p:nvPr/>
        </p:nvSpPr>
        <p:spPr bwMode="auto">
          <a:xfrm flipH="1">
            <a:off x="5743575" y="1143000"/>
            <a:ext cx="2076450" cy="1209675"/>
          </a:xfrm>
          <a:custGeom>
            <a:avLst/>
            <a:gdLst>
              <a:gd name="T0" fmla="*/ 0 w 852"/>
              <a:gd name="T1" fmla="*/ 662231 h 822"/>
              <a:gd name="T2" fmla="*/ 1242945 w 852"/>
              <a:gd name="T3" fmla="*/ 0 h 822"/>
              <a:gd name="T4" fmla="*/ 2076450 w 852"/>
              <a:gd name="T5" fmla="*/ 1209675 h 822"/>
              <a:gd name="T6" fmla="*/ 0 w 852"/>
              <a:gd name="T7" fmla="*/ 662231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52"/>
              <a:gd name="T13" fmla="*/ 0 h 822"/>
              <a:gd name="T14" fmla="*/ 852 w 852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2" h="822">
                <a:moveTo>
                  <a:pt x="0" y="450"/>
                </a:moveTo>
                <a:lnTo>
                  <a:pt x="510" y="0"/>
                </a:lnTo>
                <a:lnTo>
                  <a:pt x="852" y="822"/>
                </a:lnTo>
                <a:lnTo>
                  <a:pt x="0" y="45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7" name="Rectangle 48"/>
          <p:cNvSpPr>
            <a:spLocks noChangeArrowheads="1"/>
          </p:cNvSpPr>
          <p:nvPr/>
        </p:nvSpPr>
        <p:spPr bwMode="auto">
          <a:xfrm>
            <a:off x="5300663" y="0"/>
            <a:ext cx="38433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8" name="Line 50"/>
          <p:cNvSpPr>
            <a:spLocks noChangeShapeType="1"/>
          </p:cNvSpPr>
          <p:nvPr/>
        </p:nvSpPr>
        <p:spPr bwMode="auto">
          <a:xfrm flipV="1">
            <a:off x="7061200" y="1400175"/>
            <a:ext cx="1588" cy="2808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9" name="Line 51"/>
          <p:cNvSpPr>
            <a:spLocks noChangeShapeType="1"/>
          </p:cNvSpPr>
          <p:nvPr/>
        </p:nvSpPr>
        <p:spPr bwMode="auto">
          <a:xfrm flipV="1">
            <a:off x="6553200" y="1397000"/>
            <a:ext cx="501650" cy="736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140" name="Group 52"/>
          <p:cNvGrpSpPr>
            <a:grpSpLocks/>
          </p:cNvGrpSpPr>
          <p:nvPr/>
        </p:nvGrpSpPr>
        <p:grpSpPr bwMode="auto">
          <a:xfrm>
            <a:off x="4818063" y="2395538"/>
            <a:ext cx="3879850" cy="458787"/>
            <a:chOff x="449" y="1701"/>
            <a:chExt cx="2062" cy="289"/>
          </a:xfrm>
        </p:grpSpPr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449" y="170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X</a:t>
              </a:r>
            </a:p>
          </p:txBody>
        </p:sp>
        <p:sp>
          <p:nvSpPr>
            <p:cNvPr id="142" name="Text Box 54"/>
            <p:cNvSpPr txBox="1">
              <a:spLocks noChangeArrowheads="1"/>
            </p:cNvSpPr>
            <p:nvPr/>
          </p:nvSpPr>
          <p:spPr bwMode="auto">
            <a:xfrm>
              <a:off x="2327" y="1701"/>
              <a:ext cx="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1" kern="0">
                  <a:solidFill>
                    <a:srgbClr val="000000"/>
                  </a:solidFill>
                  <a:latin typeface="ISOCPEUR" pitchFamily="34" charset="0"/>
                </a:rPr>
                <a:t>O</a:t>
              </a:r>
            </a:p>
          </p:txBody>
        </p:sp>
        <p:sp>
          <p:nvSpPr>
            <p:cNvPr id="143" name="Line 55"/>
            <p:cNvSpPr>
              <a:spLocks noChangeShapeType="1"/>
            </p:cNvSpPr>
            <p:nvPr/>
          </p:nvSpPr>
          <p:spPr bwMode="auto">
            <a:xfrm>
              <a:off x="595" y="1956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144" name="Group 56"/>
          <p:cNvGrpSpPr>
            <a:grpSpLocks/>
          </p:cNvGrpSpPr>
          <p:nvPr/>
        </p:nvGrpSpPr>
        <p:grpSpPr bwMode="auto">
          <a:xfrm>
            <a:off x="6038850" y="2798763"/>
            <a:ext cx="1452563" cy="1830387"/>
            <a:chOff x="1956" y="1895"/>
            <a:chExt cx="915" cy="1153"/>
          </a:xfrm>
        </p:grpSpPr>
        <p:sp>
          <p:nvSpPr>
            <p:cNvPr id="145" name="Line 57"/>
            <p:cNvSpPr>
              <a:spLocks noChangeShapeType="1"/>
            </p:cNvSpPr>
            <p:nvPr/>
          </p:nvSpPr>
          <p:spPr bwMode="auto">
            <a:xfrm>
              <a:off x="1960" y="2186"/>
              <a:ext cx="911" cy="8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1956" y="1903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2868" y="1895"/>
              <a:ext cx="0" cy="1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grpSp>
        <p:nvGrpSpPr>
          <p:cNvPr id="148" name="Group 60"/>
          <p:cNvGrpSpPr>
            <a:grpSpLocks/>
          </p:cNvGrpSpPr>
          <p:nvPr/>
        </p:nvGrpSpPr>
        <p:grpSpPr bwMode="auto">
          <a:xfrm>
            <a:off x="5260975" y="969963"/>
            <a:ext cx="2994025" cy="4048125"/>
            <a:chOff x="3314" y="611"/>
            <a:chExt cx="1886" cy="2550"/>
          </a:xfrm>
        </p:grpSpPr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3612" y="14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1" name="Text Box 63"/>
            <p:cNvSpPr txBox="1">
              <a:spLocks noChangeArrowheads="1"/>
            </p:cNvSpPr>
            <p:nvPr/>
          </p:nvSpPr>
          <p:spPr bwMode="auto">
            <a:xfrm>
              <a:off x="3314" y="1291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52" name="Text Box 64"/>
            <p:cNvSpPr txBox="1">
              <a:spLocks noChangeArrowheads="1"/>
            </p:cNvSpPr>
            <p:nvPr/>
          </p:nvSpPr>
          <p:spPr bwMode="auto">
            <a:xfrm>
              <a:off x="4874" y="972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53" name="Text Box 65"/>
            <p:cNvSpPr txBox="1">
              <a:spLocks noChangeArrowheads="1"/>
            </p:cNvSpPr>
            <p:nvPr/>
          </p:nvSpPr>
          <p:spPr bwMode="auto">
            <a:xfrm>
              <a:off x="3844" y="611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 b="0" kern="0">
                <a:solidFill>
                  <a:srgbClr val="000000"/>
                </a:solidFill>
                <a:latin typeface="ISOCPEUR" pitchFamily="34" charset="0"/>
              </a:endParaRPr>
            </a:p>
          </p:txBody>
        </p:sp>
        <p:sp>
          <p:nvSpPr>
            <p:cNvPr id="154" name="Text Box 66"/>
            <p:cNvSpPr txBox="1">
              <a:spLocks noChangeArrowheads="1"/>
            </p:cNvSpPr>
            <p:nvPr/>
          </p:nvSpPr>
          <p:spPr bwMode="auto">
            <a:xfrm>
              <a:off x="3421" y="233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55" name="Text Box 67"/>
            <p:cNvSpPr txBox="1">
              <a:spLocks noChangeArrowheads="1"/>
            </p:cNvSpPr>
            <p:nvPr/>
          </p:nvSpPr>
          <p:spPr bwMode="auto">
            <a:xfrm>
              <a:off x="4918" y="2038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56" name="Freeform 68"/>
            <p:cNvSpPr>
              <a:spLocks/>
            </p:cNvSpPr>
            <p:nvPr/>
          </p:nvSpPr>
          <p:spPr bwMode="auto">
            <a:xfrm flipH="1">
              <a:off x="3614" y="2214"/>
              <a:ext cx="1304" cy="738"/>
            </a:xfrm>
            <a:custGeom>
              <a:avLst/>
              <a:gdLst>
                <a:gd name="T0" fmla="*/ 0 w 852"/>
                <a:gd name="T1" fmla="*/ 0 h 750"/>
                <a:gd name="T2" fmla="*/ 1304 w 852"/>
                <a:gd name="T3" fmla="*/ 239 h 750"/>
                <a:gd name="T4" fmla="*/ 776 w 852"/>
                <a:gd name="T5" fmla="*/ 738 h 750"/>
                <a:gd name="T6" fmla="*/ 0 w 852"/>
                <a:gd name="T7" fmla="*/ 0 h 7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750"/>
                <a:gd name="T14" fmla="*/ 852 w 852"/>
                <a:gd name="T15" fmla="*/ 750 h 7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750">
                  <a:moveTo>
                    <a:pt x="0" y="0"/>
                  </a:moveTo>
                  <a:lnTo>
                    <a:pt x="852" y="243"/>
                  </a:lnTo>
                  <a:lnTo>
                    <a:pt x="507" y="7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7" name="Line 69"/>
            <p:cNvSpPr>
              <a:spLocks noChangeShapeType="1"/>
            </p:cNvSpPr>
            <p:nvPr/>
          </p:nvSpPr>
          <p:spPr bwMode="auto">
            <a:xfrm>
              <a:off x="4924" y="1139"/>
              <a:ext cx="0" cy="10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58" name="Text Box 70"/>
            <p:cNvSpPr txBox="1">
              <a:spLocks noChangeArrowheads="1"/>
            </p:cNvSpPr>
            <p:nvPr/>
          </p:nvSpPr>
          <p:spPr bwMode="auto">
            <a:xfrm>
              <a:off x="4061" y="2911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ISOCPEUR" pitchFamily="34" charset="0"/>
                  <a:ea typeface="仿宋_GB2312" pitchFamily="49" charset="-122"/>
                </a:rPr>
                <a:t>b </a:t>
              </a:r>
            </a:p>
          </p:txBody>
        </p:sp>
      </p:grpSp>
      <p:sp>
        <p:nvSpPr>
          <p:cNvPr id="160" name="Line 72"/>
          <p:cNvSpPr>
            <a:spLocks noChangeShapeType="1"/>
          </p:cNvSpPr>
          <p:nvPr/>
        </p:nvSpPr>
        <p:spPr bwMode="auto">
          <a:xfrm>
            <a:off x="6530975" y="3729038"/>
            <a:ext cx="508000" cy="4762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1" name="AutoShape 74"/>
          <p:cNvSpPr>
            <a:spLocks noChangeArrowheads="1"/>
          </p:cNvSpPr>
          <p:nvPr/>
        </p:nvSpPr>
        <p:spPr bwMode="auto">
          <a:xfrm>
            <a:off x="7023100" y="4191000"/>
            <a:ext cx="74613" cy="74613"/>
          </a:xfrm>
          <a:prstGeom prst="flowChartConnector">
            <a:avLst/>
          </a:prstGeom>
          <a:solidFill>
            <a:srgbClr val="66FF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2" name="Line 75"/>
          <p:cNvSpPr>
            <a:spLocks noChangeShapeType="1"/>
          </p:cNvSpPr>
          <p:nvPr/>
        </p:nvSpPr>
        <p:spPr bwMode="auto">
          <a:xfrm flipH="1" flipV="1">
            <a:off x="6561138" y="2138363"/>
            <a:ext cx="0" cy="161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3" name="Freeform 77"/>
          <p:cNvSpPr>
            <a:spLocks/>
          </p:cNvSpPr>
          <p:nvPr/>
        </p:nvSpPr>
        <p:spPr bwMode="auto">
          <a:xfrm>
            <a:off x="5734050" y="995363"/>
            <a:ext cx="2076450" cy="1800225"/>
          </a:xfrm>
          <a:custGeom>
            <a:avLst/>
            <a:gdLst>
              <a:gd name="T0" fmla="*/ 304800 w 1308"/>
              <a:gd name="T1" fmla="*/ 1800225 h 1134"/>
              <a:gd name="T2" fmla="*/ 304800 w 1308"/>
              <a:gd name="T3" fmla="*/ 1281112 h 1134"/>
              <a:gd name="T4" fmla="*/ 0 w 1308"/>
              <a:gd name="T5" fmla="*/ 1362075 h 1134"/>
              <a:gd name="T6" fmla="*/ 304800 w 1308"/>
              <a:gd name="T7" fmla="*/ 923925 h 1134"/>
              <a:gd name="T8" fmla="*/ 304800 w 1308"/>
              <a:gd name="T9" fmla="*/ 0 h 1134"/>
              <a:gd name="T10" fmla="*/ 1757363 w 1308"/>
              <a:gd name="T11" fmla="*/ 0 h 1134"/>
              <a:gd name="T12" fmla="*/ 1757363 w 1308"/>
              <a:gd name="T13" fmla="*/ 628650 h 1134"/>
              <a:gd name="T14" fmla="*/ 2076450 w 1308"/>
              <a:gd name="T15" fmla="*/ 804862 h 1134"/>
              <a:gd name="T16" fmla="*/ 1752600 w 1308"/>
              <a:gd name="T17" fmla="*/ 890588 h 1134"/>
              <a:gd name="T18" fmla="*/ 1752600 w 1308"/>
              <a:gd name="T19" fmla="*/ 1800225 h 1134"/>
              <a:gd name="T20" fmla="*/ 304800 w 1308"/>
              <a:gd name="T21" fmla="*/ 1800225 h 11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08"/>
              <a:gd name="T34" fmla="*/ 0 h 1134"/>
              <a:gd name="T35" fmla="*/ 1308 w 1308"/>
              <a:gd name="T36" fmla="*/ 1134 h 11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08" h="1134">
                <a:moveTo>
                  <a:pt x="192" y="1134"/>
                </a:moveTo>
                <a:lnTo>
                  <a:pt x="192" y="807"/>
                </a:lnTo>
                <a:lnTo>
                  <a:pt x="0" y="858"/>
                </a:lnTo>
                <a:lnTo>
                  <a:pt x="192" y="582"/>
                </a:lnTo>
                <a:lnTo>
                  <a:pt x="192" y="0"/>
                </a:lnTo>
                <a:lnTo>
                  <a:pt x="1107" y="0"/>
                </a:lnTo>
                <a:lnTo>
                  <a:pt x="1107" y="396"/>
                </a:lnTo>
                <a:lnTo>
                  <a:pt x="1308" y="507"/>
                </a:lnTo>
                <a:lnTo>
                  <a:pt x="1104" y="561"/>
                </a:lnTo>
                <a:lnTo>
                  <a:pt x="1104" y="1134"/>
                </a:lnTo>
                <a:lnTo>
                  <a:pt x="192" y="1134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4" name="Freeform 78"/>
          <p:cNvSpPr>
            <a:spLocks/>
          </p:cNvSpPr>
          <p:nvPr/>
        </p:nvSpPr>
        <p:spPr bwMode="auto">
          <a:xfrm>
            <a:off x="6038850" y="1138238"/>
            <a:ext cx="1019175" cy="785812"/>
          </a:xfrm>
          <a:custGeom>
            <a:avLst/>
            <a:gdLst>
              <a:gd name="T0" fmla="*/ 0 w 642"/>
              <a:gd name="T1" fmla="*/ 785812 h 495"/>
              <a:gd name="T2" fmla="*/ 533400 w 642"/>
              <a:gd name="T3" fmla="*/ 0 h 495"/>
              <a:gd name="T4" fmla="*/ 1019175 w 642"/>
              <a:gd name="T5" fmla="*/ 261937 h 495"/>
              <a:gd name="T6" fmla="*/ 0 60000 65536"/>
              <a:gd name="T7" fmla="*/ 0 60000 65536"/>
              <a:gd name="T8" fmla="*/ 0 60000 65536"/>
              <a:gd name="T9" fmla="*/ 0 w 642"/>
              <a:gd name="T10" fmla="*/ 0 h 495"/>
              <a:gd name="T11" fmla="*/ 642 w 642"/>
              <a:gd name="T12" fmla="*/ 495 h 4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2" h="495">
                <a:moveTo>
                  <a:pt x="0" y="495"/>
                </a:moveTo>
                <a:lnTo>
                  <a:pt x="336" y="0"/>
                </a:lnTo>
                <a:lnTo>
                  <a:pt x="642" y="16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5" name="Line 79"/>
          <p:cNvSpPr>
            <a:spLocks noChangeShapeType="1"/>
          </p:cNvSpPr>
          <p:nvPr/>
        </p:nvSpPr>
        <p:spPr bwMode="auto">
          <a:xfrm>
            <a:off x="7058025" y="1395413"/>
            <a:ext cx="452438" cy="2381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none" w="sm" len="lg"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ln>
                <a:solidFill>
                  <a:srgbClr val="000000"/>
                </a:solidFill>
                <a:prstDash val="lgDash"/>
              </a:ln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6" name="Line 80"/>
          <p:cNvSpPr>
            <a:spLocks noChangeShapeType="1"/>
          </p:cNvSpPr>
          <p:nvPr/>
        </p:nvSpPr>
        <p:spPr bwMode="auto">
          <a:xfrm flipH="1">
            <a:off x="7491413" y="1614488"/>
            <a:ext cx="1587" cy="285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7" name="Line 81"/>
          <p:cNvSpPr>
            <a:spLocks noChangeShapeType="1"/>
          </p:cNvSpPr>
          <p:nvPr/>
        </p:nvSpPr>
        <p:spPr bwMode="auto">
          <a:xfrm flipH="1">
            <a:off x="6557963" y="1890713"/>
            <a:ext cx="933450" cy="2476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none" w="sm" len="lg"/>
          </a:ln>
          <a:effectLst/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ln>
                <a:solidFill>
                  <a:srgbClr val="000000"/>
                </a:solidFill>
                <a:prstDash val="lgDash"/>
              </a:ln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8" name="Line 82"/>
          <p:cNvSpPr>
            <a:spLocks noChangeShapeType="1"/>
          </p:cNvSpPr>
          <p:nvPr/>
        </p:nvSpPr>
        <p:spPr bwMode="auto">
          <a:xfrm flipH="1">
            <a:off x="6015038" y="2133600"/>
            <a:ext cx="542925" cy="1476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69" name="Line 83"/>
          <p:cNvSpPr>
            <a:spLocks noChangeShapeType="1"/>
          </p:cNvSpPr>
          <p:nvPr/>
        </p:nvSpPr>
        <p:spPr bwMode="auto">
          <a:xfrm flipV="1">
            <a:off x="6038850" y="1909763"/>
            <a:ext cx="1588" cy="366712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0" name="AutoShape 84"/>
          <p:cNvSpPr>
            <a:spLocks noChangeArrowheads="1"/>
          </p:cNvSpPr>
          <p:nvPr/>
        </p:nvSpPr>
        <p:spPr bwMode="auto">
          <a:xfrm>
            <a:off x="7023100" y="1358900"/>
            <a:ext cx="74613" cy="74613"/>
          </a:xfrm>
          <a:prstGeom prst="flowChartConnector">
            <a:avLst/>
          </a:prstGeom>
          <a:solidFill>
            <a:srgbClr val="66FF99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1" name="AutoShape 85"/>
          <p:cNvSpPr>
            <a:spLocks noChangeArrowheads="1"/>
          </p:cNvSpPr>
          <p:nvPr/>
        </p:nvSpPr>
        <p:spPr bwMode="auto">
          <a:xfrm>
            <a:off x="6521450" y="2095500"/>
            <a:ext cx="74613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2" name="Text Box 86"/>
          <p:cNvSpPr txBox="1">
            <a:spLocks noChangeArrowheads="1"/>
          </p:cNvSpPr>
          <p:nvPr/>
        </p:nvSpPr>
        <p:spPr bwMode="auto">
          <a:xfrm>
            <a:off x="341313" y="4675188"/>
            <a:ext cx="1651000" cy="51911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小结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：</a:t>
            </a:r>
            <a:endParaRPr lang="zh-CN" altLang="en-US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73" name="Freeform 87"/>
          <p:cNvSpPr>
            <a:spLocks/>
          </p:cNvSpPr>
          <p:nvPr/>
        </p:nvSpPr>
        <p:spPr bwMode="auto">
          <a:xfrm>
            <a:off x="1425575" y="3937000"/>
            <a:ext cx="685800" cy="246063"/>
          </a:xfrm>
          <a:custGeom>
            <a:avLst/>
            <a:gdLst>
              <a:gd name="T0" fmla="*/ 304800 w 432"/>
              <a:gd name="T1" fmla="*/ 0 h 150"/>
              <a:gd name="T2" fmla="*/ 0 w 432"/>
              <a:gd name="T3" fmla="*/ 246063 h 150"/>
              <a:gd name="T4" fmla="*/ 685800 w 432"/>
              <a:gd name="T5" fmla="*/ 187008 h 150"/>
              <a:gd name="T6" fmla="*/ 0 60000 65536"/>
              <a:gd name="T7" fmla="*/ 0 60000 65536"/>
              <a:gd name="T8" fmla="*/ 0 60000 65536"/>
              <a:gd name="T9" fmla="*/ 0 w 432"/>
              <a:gd name="T10" fmla="*/ 0 h 150"/>
              <a:gd name="T11" fmla="*/ 432 w 432"/>
              <a:gd name="T12" fmla="*/ 150 h 1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0">
                <a:moveTo>
                  <a:pt x="192" y="0"/>
                </a:moveTo>
                <a:lnTo>
                  <a:pt x="0" y="150"/>
                </a:lnTo>
                <a:lnTo>
                  <a:pt x="432" y="11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4" name="Line 88"/>
          <p:cNvSpPr>
            <a:spLocks noChangeShapeType="1"/>
          </p:cNvSpPr>
          <p:nvPr/>
        </p:nvSpPr>
        <p:spPr bwMode="auto">
          <a:xfrm flipV="1">
            <a:off x="1727200" y="3530600"/>
            <a:ext cx="514350" cy="409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5" name="Line 89"/>
          <p:cNvSpPr>
            <a:spLocks noChangeShapeType="1"/>
          </p:cNvSpPr>
          <p:nvPr/>
        </p:nvSpPr>
        <p:spPr bwMode="auto">
          <a:xfrm flipV="1">
            <a:off x="2105025" y="4113213"/>
            <a:ext cx="138113" cy="11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76" name="Text Box 90"/>
          <p:cNvSpPr txBox="1">
            <a:spLocks noChangeArrowheads="1"/>
          </p:cNvSpPr>
          <p:nvPr/>
        </p:nvSpPr>
        <p:spPr bwMode="auto">
          <a:xfrm>
            <a:off x="376931" y="965130"/>
            <a:ext cx="805029" cy="46166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7:</a:t>
            </a:r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4715585" y="955031"/>
            <a:ext cx="805029" cy="46166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8:</a:t>
            </a:r>
          </a:p>
        </p:txBody>
      </p:sp>
      <p:sp>
        <p:nvSpPr>
          <p:cNvPr id="178" name="Text Box 92"/>
          <p:cNvSpPr txBox="1">
            <a:spLocks noChangeArrowheads="1"/>
          </p:cNvSpPr>
          <p:nvPr/>
        </p:nvSpPr>
        <p:spPr bwMode="auto">
          <a:xfrm>
            <a:off x="333375" y="5201096"/>
            <a:ext cx="8653463" cy="138499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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从有积聚性的投影出发，交线在两平面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公共区域</a:t>
            </a:r>
          </a:p>
          <a:p>
            <a:pPr algn="l"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 利用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面上找点或线上找点的方法</a:t>
            </a:r>
          </a:p>
          <a:p>
            <a:pPr algn="l"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 在需判断可见性的投影上找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重影点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，来判断可见性</a:t>
            </a:r>
            <a:endParaRPr lang="zh-CN" altLang="en-US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79" name="AutoShape 73"/>
          <p:cNvSpPr>
            <a:spLocks noChangeArrowheads="1"/>
          </p:cNvSpPr>
          <p:nvPr/>
        </p:nvSpPr>
        <p:spPr bwMode="auto">
          <a:xfrm>
            <a:off x="6521450" y="3708400"/>
            <a:ext cx="74613" cy="74613"/>
          </a:xfrm>
          <a:prstGeom prst="flowChartConnector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89" name="Text Box 94"/>
          <p:cNvSpPr txBox="1">
            <a:spLocks noChangeArrowheads="1"/>
          </p:cNvSpPr>
          <p:nvPr/>
        </p:nvSpPr>
        <p:spPr bwMode="auto">
          <a:xfrm>
            <a:off x="215630" y="128355"/>
            <a:ext cx="80393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）至少有一个平面处在特殊位置：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利用积聚性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8" grpId="0" autoUpdateAnimBg="0"/>
      <p:bldP spid="109" grpId="0" autoUpdateAnimBg="0"/>
      <p:bldP spid="110" grpId="0" autoUpdateAnimBg="0"/>
      <p:bldP spid="112" grpId="0" animBg="1"/>
      <p:bldP spid="113" grpId="0" animBg="1"/>
      <p:bldP spid="129" grpId="0" animBg="1"/>
      <p:bldP spid="135" grpId="0" animBg="1"/>
      <p:bldP spid="137" grpId="0" animBg="1"/>
      <p:bldP spid="161" grpId="0" animBg="1"/>
      <p:bldP spid="170" grpId="0" animBg="1"/>
      <p:bldP spid="171" grpId="0" animBg="1"/>
      <p:bldP spid="172" grpId="0" animBg="1"/>
      <p:bldP spid="176" grpId="0" animBg="1" autoUpdateAnimBg="0"/>
      <p:bldP spid="177" grpId="0" animBg="1" autoUpdateAnimBg="0"/>
      <p:bldP spid="178" grpId="0" animBg="1"/>
      <p:bldP spid="1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21159" y="215082"/>
            <a:ext cx="8962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黑体" pitchFamily="2" charset="-122"/>
                <a:ea typeface="黑体" pitchFamily="2" charset="-122"/>
              </a:rPr>
              <a:t>）两个平面处在一般位置：利用辅助平面法（自学）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25977" y="5171999"/>
            <a:ext cx="3160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辅助平面法的原理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81010" y="1615038"/>
            <a:ext cx="3553280" cy="3420000"/>
            <a:chOff x="1612226" y="2520011"/>
            <a:chExt cx="3553280" cy="3420000"/>
          </a:xfrm>
        </p:grpSpPr>
        <p:grpSp>
          <p:nvGrpSpPr>
            <p:cNvPr id="7" name="Group 149"/>
            <p:cNvGrpSpPr>
              <a:grpSpLocks noChangeAspect="1"/>
            </p:cNvGrpSpPr>
            <p:nvPr/>
          </p:nvGrpSpPr>
          <p:grpSpPr bwMode="auto">
            <a:xfrm>
              <a:off x="1612226" y="2520011"/>
              <a:ext cx="3553280" cy="3420000"/>
              <a:chOff x="-2" y="2387"/>
              <a:chExt cx="1733" cy="1668"/>
            </a:xfrm>
          </p:grpSpPr>
          <p:sp>
            <p:nvSpPr>
              <p:cNvPr id="14" name="AutoShape 112"/>
              <p:cNvSpPr>
                <a:spLocks noChangeArrowheads="1"/>
              </p:cNvSpPr>
              <p:nvPr/>
            </p:nvSpPr>
            <p:spPr bwMode="auto">
              <a:xfrm>
                <a:off x="27" y="2501"/>
                <a:ext cx="1704" cy="478"/>
              </a:xfrm>
              <a:prstGeom prst="parallelogram">
                <a:avLst>
                  <a:gd name="adj" fmla="val 89121"/>
                </a:avLst>
              </a:prstGeom>
              <a:solidFill>
                <a:srgbClr val="E1B7B7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15" name="AutoShape 113"/>
              <p:cNvSpPr>
                <a:spLocks noChangeArrowheads="1"/>
              </p:cNvSpPr>
              <p:nvPr/>
            </p:nvSpPr>
            <p:spPr bwMode="auto">
              <a:xfrm>
                <a:off x="0" y="3158"/>
                <a:ext cx="1704" cy="478"/>
              </a:xfrm>
              <a:prstGeom prst="parallelogram">
                <a:avLst>
                  <a:gd name="adj" fmla="val 89121"/>
                </a:avLst>
              </a:prstGeom>
              <a:solidFill>
                <a:srgbClr val="E1B7B7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16" name="Freeform 132"/>
              <p:cNvSpPr>
                <a:spLocks/>
              </p:cNvSpPr>
              <p:nvPr/>
            </p:nvSpPr>
            <p:spPr bwMode="auto">
              <a:xfrm>
                <a:off x="682" y="2387"/>
                <a:ext cx="708" cy="480"/>
              </a:xfrm>
              <a:custGeom>
                <a:avLst/>
                <a:gdLst>
                  <a:gd name="T0" fmla="*/ 84 w 708"/>
                  <a:gd name="T1" fmla="*/ 36 h 480"/>
                  <a:gd name="T2" fmla="*/ 330 w 708"/>
                  <a:gd name="T3" fmla="*/ 204 h 480"/>
                  <a:gd name="T4" fmla="*/ 690 w 708"/>
                  <a:gd name="T5" fmla="*/ 0 h 480"/>
                  <a:gd name="T6" fmla="*/ 708 w 708"/>
                  <a:gd name="T7" fmla="*/ 246 h 480"/>
                  <a:gd name="T8" fmla="*/ 294 w 708"/>
                  <a:gd name="T9" fmla="*/ 480 h 480"/>
                  <a:gd name="T10" fmla="*/ 0 w 708"/>
                  <a:gd name="T11" fmla="*/ 276 h 480"/>
                  <a:gd name="T12" fmla="*/ 84 w 708"/>
                  <a:gd name="T13" fmla="*/ 36 h 4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8"/>
                  <a:gd name="T22" fmla="*/ 0 h 480"/>
                  <a:gd name="T23" fmla="*/ 708 w 708"/>
                  <a:gd name="T24" fmla="*/ 480 h 4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8" h="480">
                    <a:moveTo>
                      <a:pt x="84" y="36"/>
                    </a:moveTo>
                    <a:lnTo>
                      <a:pt x="330" y="204"/>
                    </a:lnTo>
                    <a:lnTo>
                      <a:pt x="690" y="0"/>
                    </a:lnTo>
                    <a:lnTo>
                      <a:pt x="708" y="246"/>
                    </a:lnTo>
                    <a:lnTo>
                      <a:pt x="294" y="480"/>
                    </a:lnTo>
                    <a:lnTo>
                      <a:pt x="0" y="276"/>
                    </a:lnTo>
                    <a:lnTo>
                      <a:pt x="84" y="36"/>
                    </a:lnTo>
                    <a:close/>
                  </a:path>
                </a:pathLst>
              </a:custGeom>
              <a:solidFill>
                <a:srgbClr val="00FFCC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17" name="Freeform 133"/>
              <p:cNvSpPr>
                <a:spLocks/>
              </p:cNvSpPr>
              <p:nvPr/>
            </p:nvSpPr>
            <p:spPr bwMode="auto">
              <a:xfrm>
                <a:off x="472" y="2849"/>
                <a:ext cx="990" cy="708"/>
              </a:xfrm>
              <a:custGeom>
                <a:avLst/>
                <a:gdLst>
                  <a:gd name="T0" fmla="*/ 90 w 990"/>
                  <a:gd name="T1" fmla="*/ 132 h 708"/>
                  <a:gd name="T2" fmla="*/ 840 w 990"/>
                  <a:gd name="T3" fmla="*/ 132 h 708"/>
                  <a:gd name="T4" fmla="*/ 948 w 990"/>
                  <a:gd name="T5" fmla="*/ 0 h 708"/>
                  <a:gd name="T6" fmla="*/ 990 w 990"/>
                  <a:gd name="T7" fmla="*/ 396 h 708"/>
                  <a:gd name="T8" fmla="*/ 438 w 990"/>
                  <a:gd name="T9" fmla="*/ 708 h 708"/>
                  <a:gd name="T10" fmla="*/ 0 w 990"/>
                  <a:gd name="T11" fmla="*/ 408 h 708"/>
                  <a:gd name="T12" fmla="*/ 90 w 990"/>
                  <a:gd name="T13" fmla="*/ 132 h 7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0"/>
                  <a:gd name="T22" fmla="*/ 0 h 708"/>
                  <a:gd name="T23" fmla="*/ 990 w 990"/>
                  <a:gd name="T24" fmla="*/ 708 h 7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0" h="708">
                    <a:moveTo>
                      <a:pt x="90" y="132"/>
                    </a:moveTo>
                    <a:lnTo>
                      <a:pt x="840" y="132"/>
                    </a:lnTo>
                    <a:lnTo>
                      <a:pt x="948" y="0"/>
                    </a:lnTo>
                    <a:lnTo>
                      <a:pt x="990" y="396"/>
                    </a:lnTo>
                    <a:lnTo>
                      <a:pt x="438" y="708"/>
                    </a:lnTo>
                    <a:lnTo>
                      <a:pt x="0" y="408"/>
                    </a:lnTo>
                    <a:lnTo>
                      <a:pt x="90" y="132"/>
                    </a:lnTo>
                    <a:close/>
                  </a:path>
                </a:pathLst>
              </a:custGeom>
              <a:solidFill>
                <a:srgbClr val="00FFCC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310" y="3413"/>
                <a:ext cx="1188" cy="642"/>
              </a:xfrm>
              <a:custGeom>
                <a:avLst/>
                <a:gdLst>
                  <a:gd name="T0" fmla="*/ 24 w 1188"/>
                  <a:gd name="T1" fmla="*/ 222 h 642"/>
                  <a:gd name="T2" fmla="*/ 972 w 1188"/>
                  <a:gd name="T3" fmla="*/ 222 h 642"/>
                  <a:gd name="T4" fmla="*/ 1164 w 1188"/>
                  <a:gd name="T5" fmla="*/ 0 h 642"/>
                  <a:gd name="T6" fmla="*/ 1188 w 1188"/>
                  <a:gd name="T7" fmla="*/ 282 h 642"/>
                  <a:gd name="T8" fmla="*/ 546 w 1188"/>
                  <a:gd name="T9" fmla="*/ 642 h 642"/>
                  <a:gd name="T10" fmla="*/ 0 w 1188"/>
                  <a:gd name="T11" fmla="*/ 282 h 642"/>
                  <a:gd name="T12" fmla="*/ 24 w 1188"/>
                  <a:gd name="T13" fmla="*/ 222 h 6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88"/>
                  <a:gd name="T22" fmla="*/ 0 h 642"/>
                  <a:gd name="T23" fmla="*/ 1188 w 1188"/>
                  <a:gd name="T24" fmla="*/ 642 h 6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88" h="642">
                    <a:moveTo>
                      <a:pt x="24" y="222"/>
                    </a:moveTo>
                    <a:lnTo>
                      <a:pt x="972" y="222"/>
                    </a:lnTo>
                    <a:lnTo>
                      <a:pt x="1164" y="0"/>
                    </a:lnTo>
                    <a:lnTo>
                      <a:pt x="1188" y="282"/>
                    </a:lnTo>
                    <a:lnTo>
                      <a:pt x="546" y="642"/>
                    </a:lnTo>
                    <a:lnTo>
                      <a:pt x="0" y="282"/>
                    </a:lnTo>
                    <a:lnTo>
                      <a:pt x="24" y="222"/>
                    </a:lnTo>
                    <a:close/>
                  </a:path>
                </a:pathLst>
              </a:custGeom>
              <a:solidFill>
                <a:srgbClr val="00FFCC"/>
              </a:solidFill>
              <a:ln w="9525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19" name="Line 137"/>
              <p:cNvSpPr>
                <a:spLocks noChangeShapeType="1"/>
              </p:cNvSpPr>
              <p:nvPr/>
            </p:nvSpPr>
            <p:spPr bwMode="auto">
              <a:xfrm flipH="1">
                <a:off x="905" y="2981"/>
                <a:ext cx="65" cy="5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20" name="Line 140"/>
              <p:cNvSpPr>
                <a:spLocks noChangeShapeType="1"/>
              </p:cNvSpPr>
              <p:nvPr/>
            </p:nvSpPr>
            <p:spPr bwMode="auto">
              <a:xfrm flipV="1">
                <a:off x="862" y="3635"/>
                <a:ext cx="42" cy="41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21" name="Line 141"/>
              <p:cNvSpPr>
                <a:spLocks noChangeShapeType="1"/>
              </p:cNvSpPr>
              <p:nvPr/>
            </p:nvSpPr>
            <p:spPr bwMode="auto">
              <a:xfrm flipV="1">
                <a:off x="982" y="2591"/>
                <a:ext cx="30" cy="2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22" name="Text Box 143"/>
              <p:cNvSpPr txBox="1">
                <a:spLocks noChangeArrowheads="1"/>
              </p:cNvSpPr>
              <p:nvPr/>
            </p:nvSpPr>
            <p:spPr bwMode="auto">
              <a:xfrm>
                <a:off x="43" y="2819"/>
                <a:ext cx="239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i="1" kern="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3" name="Text Box 144"/>
              <p:cNvSpPr txBox="1">
                <a:spLocks noChangeArrowheads="1"/>
              </p:cNvSpPr>
              <p:nvPr/>
            </p:nvSpPr>
            <p:spPr bwMode="auto">
              <a:xfrm>
                <a:off x="-2" y="3470"/>
                <a:ext cx="26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i="1" kern="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S</a:t>
                </a:r>
              </a:p>
            </p:txBody>
          </p:sp>
          <p:sp>
            <p:nvSpPr>
              <p:cNvPr id="24" name="Text Box 145"/>
              <p:cNvSpPr txBox="1">
                <a:spLocks noChangeArrowheads="1"/>
              </p:cNvSpPr>
              <p:nvPr/>
            </p:nvSpPr>
            <p:spPr bwMode="auto">
              <a:xfrm>
                <a:off x="935" y="2774"/>
                <a:ext cx="26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  <p:sp>
            <p:nvSpPr>
              <p:cNvPr id="25" name="Text Box 146"/>
              <p:cNvSpPr txBox="1">
                <a:spLocks noChangeArrowheads="1"/>
              </p:cNvSpPr>
              <p:nvPr/>
            </p:nvSpPr>
            <p:spPr bwMode="auto">
              <a:xfrm>
                <a:off x="871" y="3466"/>
                <a:ext cx="26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L</a:t>
                </a:r>
              </a:p>
            </p:txBody>
          </p:sp>
          <p:sp>
            <p:nvSpPr>
              <p:cNvPr id="26" name="AutoShape 147"/>
              <p:cNvSpPr>
                <a:spLocks noChangeArrowheads="1"/>
              </p:cNvSpPr>
              <p:nvPr/>
            </p:nvSpPr>
            <p:spPr bwMode="auto">
              <a:xfrm>
                <a:off x="946" y="2826"/>
                <a:ext cx="79" cy="70"/>
              </a:xfrm>
              <a:prstGeom prst="flowChartConnector">
                <a:avLst/>
              </a:prstGeom>
              <a:solidFill>
                <a:srgbClr val="FFFF00"/>
              </a:solidFill>
              <a:ln w="9525">
                <a:solidFill>
                  <a:srgbClr val="333333"/>
                </a:solidFill>
                <a:round/>
                <a:headEnd/>
                <a:tailEnd type="none" w="sm" len="lg"/>
              </a:ln>
            </p:spPr>
            <p:txBody>
              <a:bodyPr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  <p:sp>
            <p:nvSpPr>
              <p:cNvPr id="27" name="AutoShape 148"/>
              <p:cNvSpPr>
                <a:spLocks noChangeArrowheads="1"/>
              </p:cNvSpPr>
              <p:nvPr/>
            </p:nvSpPr>
            <p:spPr bwMode="auto">
              <a:xfrm>
                <a:off x="874" y="3510"/>
                <a:ext cx="79" cy="70"/>
              </a:xfrm>
              <a:prstGeom prst="flowChartConnector">
                <a:avLst/>
              </a:prstGeom>
              <a:solidFill>
                <a:srgbClr val="FFFF00"/>
              </a:solidFill>
              <a:ln w="9525">
                <a:solidFill>
                  <a:srgbClr val="333333"/>
                </a:solidFill>
                <a:round/>
                <a:headEnd/>
                <a:tailEnd type="none" w="sm" len="lg"/>
              </a:ln>
            </p:spPr>
            <p:txBody>
              <a:bodyPr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333333"/>
                  </a:solidFill>
                  <a:ea typeface="黑体"/>
                </a:endParaRPr>
              </a:p>
            </p:txBody>
          </p:sp>
        </p:grpSp>
        <p:sp>
          <p:nvSpPr>
            <p:cNvPr id="8" name="Text Box 145"/>
            <p:cNvSpPr txBox="1">
              <a:spLocks noChangeArrowheads="1"/>
            </p:cNvSpPr>
            <p:nvPr/>
          </p:nvSpPr>
          <p:spPr bwMode="auto">
            <a:xfrm>
              <a:off x="4292002" y="2804848"/>
              <a:ext cx="549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9" name="Text Box 145"/>
            <p:cNvSpPr txBox="1">
              <a:spLocks noChangeArrowheads="1"/>
            </p:cNvSpPr>
            <p:nvPr/>
          </p:nvSpPr>
          <p:spPr bwMode="auto">
            <a:xfrm>
              <a:off x="2631960" y="2862977"/>
              <a:ext cx="549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0" name="Text Box 145"/>
            <p:cNvSpPr txBox="1">
              <a:spLocks noChangeArrowheads="1"/>
            </p:cNvSpPr>
            <p:nvPr/>
          </p:nvSpPr>
          <p:spPr bwMode="auto">
            <a:xfrm>
              <a:off x="4436836" y="4057106"/>
              <a:ext cx="549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</a:t>
              </a:r>
            </a:p>
          </p:txBody>
        </p:sp>
        <p:sp>
          <p:nvSpPr>
            <p:cNvPr id="11" name="Text Box 145"/>
            <p:cNvSpPr txBox="1">
              <a:spLocks noChangeArrowheads="1"/>
            </p:cNvSpPr>
            <p:nvPr/>
          </p:nvSpPr>
          <p:spPr bwMode="auto">
            <a:xfrm>
              <a:off x="2205208" y="4075686"/>
              <a:ext cx="549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</a:t>
              </a:r>
            </a:p>
          </p:txBody>
        </p:sp>
        <p:sp>
          <p:nvSpPr>
            <p:cNvPr id="12" name="Text Box 143"/>
            <p:cNvSpPr txBox="1">
              <a:spLocks noChangeArrowheads="1"/>
            </p:cNvSpPr>
            <p:nvPr/>
          </p:nvSpPr>
          <p:spPr bwMode="auto">
            <a:xfrm>
              <a:off x="3767533" y="2680110"/>
              <a:ext cx="490037" cy="369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Q</a:t>
              </a:r>
            </a:p>
          </p:txBody>
        </p:sp>
        <p:sp>
          <p:nvSpPr>
            <p:cNvPr id="13" name="Text Box 143"/>
            <p:cNvSpPr txBox="1">
              <a:spLocks noChangeArrowheads="1"/>
            </p:cNvSpPr>
            <p:nvPr/>
          </p:nvSpPr>
          <p:spPr bwMode="auto">
            <a:xfrm>
              <a:off x="3151042" y="2733247"/>
              <a:ext cx="490037" cy="369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i="1" kern="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P</a:t>
              </a:r>
            </a:p>
          </p:txBody>
        </p:sp>
      </p:grp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284435" y="2562304"/>
            <a:ext cx="47557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注意：</a:t>
            </a:r>
            <a:endParaRPr lang="en-US" altLang="zh-CN" b="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0" lvl="1" indent="0"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   应选择投影面</a:t>
            </a:r>
            <a:r>
              <a:rPr lang="zh-CN" altLang="en-US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平行面</a:t>
            </a: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垂直面</a:t>
            </a: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作为辅助面</a:t>
            </a:r>
            <a:r>
              <a:rPr lang="en-US" altLang="zh-CN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b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以便利用积聚性求解交线。</a:t>
            </a:r>
          </a:p>
        </p:txBody>
      </p:sp>
    </p:spTree>
    <p:extLst>
      <p:ext uri="{BB962C8B-B14F-4D97-AF65-F5344CB8AC3E}">
        <p14:creationId xmlns:p14="http://schemas.microsoft.com/office/powerpoint/2010/main" val="32255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 flipV="1">
            <a:off x="4040191" y="2146202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8964" name="Group 3"/>
          <p:cNvGrpSpPr>
            <a:grpSpLocks/>
          </p:cNvGrpSpPr>
          <p:nvPr/>
        </p:nvGrpSpPr>
        <p:grpSpPr bwMode="auto">
          <a:xfrm>
            <a:off x="1279528" y="2344640"/>
            <a:ext cx="6635750" cy="458787"/>
            <a:chOff x="1161" y="1471"/>
            <a:chExt cx="4180" cy="289"/>
          </a:xfrm>
        </p:grpSpPr>
        <p:sp>
          <p:nvSpPr>
            <p:cNvPr id="169061" name="Text Box 4"/>
            <p:cNvSpPr txBox="1">
              <a:spLocks noChangeArrowheads="1"/>
            </p:cNvSpPr>
            <p:nvPr/>
          </p:nvSpPr>
          <p:spPr bwMode="auto">
            <a:xfrm>
              <a:off x="1161" y="14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333333"/>
                  </a:solidFill>
                  <a:latin typeface="ISOCPEUR" pitchFamily="34" charset="0"/>
                </a:rPr>
                <a:t>X </a:t>
              </a:r>
            </a:p>
          </p:txBody>
        </p:sp>
        <p:sp>
          <p:nvSpPr>
            <p:cNvPr id="169062" name="Text Box 5"/>
            <p:cNvSpPr txBox="1">
              <a:spLocks noChangeArrowheads="1"/>
            </p:cNvSpPr>
            <p:nvPr/>
          </p:nvSpPr>
          <p:spPr bwMode="auto">
            <a:xfrm>
              <a:off x="5045" y="1471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333333"/>
                  </a:solidFill>
                  <a:latin typeface="ISOCPEUR" pitchFamily="34" charset="0"/>
                </a:rPr>
                <a:t>O </a:t>
              </a:r>
            </a:p>
          </p:txBody>
        </p:sp>
        <p:sp>
          <p:nvSpPr>
            <p:cNvPr id="169063" name="Line 6"/>
            <p:cNvSpPr>
              <a:spLocks noChangeShapeType="1"/>
            </p:cNvSpPr>
            <p:nvPr/>
          </p:nvSpPr>
          <p:spPr bwMode="auto">
            <a:xfrm>
              <a:off x="1394" y="1726"/>
              <a:ext cx="37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7572378" y="1657252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i="1">
                <a:solidFill>
                  <a:srgbClr val="333333"/>
                </a:solidFill>
                <a:latin typeface="ISOCPEUR" pitchFamily="34" charset="0"/>
              </a:rPr>
              <a:t>P</a:t>
            </a:r>
            <a:r>
              <a:rPr lang="en-US" altLang="zh-CN" sz="1800" i="1" baseline="-8000">
                <a:solidFill>
                  <a:srgbClr val="333333"/>
                </a:solidFill>
                <a:latin typeface="ISOCPEUR" pitchFamily="34" charset="0"/>
              </a:rPr>
              <a:t>V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232028" y="151596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1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  <a:endParaRPr kumimoji="0" lang="en-US" altLang="zh-CN">
              <a:solidFill>
                <a:srgbClr val="333333"/>
              </a:solidFill>
              <a:latin typeface="ISOCPEUR" pitchFamily="34" charset="0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3136903" y="1495327"/>
            <a:ext cx="46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2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2255841" y="420201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1</a:t>
            </a:r>
            <a:endParaRPr lang="en-US" altLang="zh-CN" sz="2000" i="1">
              <a:solidFill>
                <a:srgbClr val="333333"/>
              </a:solidFill>
              <a:latin typeface="ISOCPEUR" pitchFamily="34" charset="0"/>
              <a:ea typeface="仿宋_GB2312" pitchFamily="49" charset="-122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155953" y="381466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2</a:t>
            </a:r>
            <a:endParaRPr kumimoji="0" lang="en-US" altLang="zh-CN">
              <a:solidFill>
                <a:srgbClr val="333333"/>
              </a:solidFill>
              <a:latin typeface="ISOCPEUR" pitchFamily="34" charset="0"/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4146553" y="332889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k</a:t>
            </a:r>
            <a:endParaRPr kumimoji="0" lang="en-US" altLang="zh-CN">
              <a:solidFill>
                <a:srgbClr val="333333"/>
              </a:solidFill>
              <a:latin typeface="ISOCPEUR" pitchFamily="34" charset="0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4192591" y="1473102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k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5118103" y="370671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3</a:t>
            </a:r>
            <a:endParaRPr lang="en-US" altLang="zh-CN" sz="2000" i="1">
              <a:solidFill>
                <a:srgbClr val="333333"/>
              </a:solidFill>
              <a:latin typeface="ISOCPEUR" pitchFamily="34" charset="0"/>
              <a:ea typeface="仿宋_GB2312" pitchFamily="49" charset="-122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966916" y="3833715"/>
            <a:ext cx="319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4</a:t>
            </a:r>
            <a:endParaRPr lang="en-US" altLang="zh-CN" sz="2000" i="1">
              <a:solidFill>
                <a:srgbClr val="333333"/>
              </a:solidFill>
              <a:latin typeface="ISOCPEUR" pitchFamily="34" charset="0"/>
              <a:ea typeface="仿宋_GB2312" pitchFamily="49" charset="-122"/>
            </a:endParaRP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5081591" y="148739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3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1931991" y="1847752"/>
            <a:ext cx="496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4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  <a:endParaRPr lang="en-US" altLang="zh-CN" sz="2000" i="1">
              <a:solidFill>
                <a:srgbClr val="0000CC"/>
              </a:solidFill>
              <a:latin typeface="ISOCPEUR" pitchFamily="34" charset="0"/>
              <a:ea typeface="仿宋_GB2312" pitchFamily="49" charset="-122"/>
            </a:endParaRP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3621091" y="2114452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l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3633791" y="275104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l</a:t>
            </a:r>
            <a:endParaRPr kumimoji="0" lang="en-US" altLang="zh-CN">
              <a:solidFill>
                <a:srgbClr val="333333"/>
              </a:solidFill>
              <a:latin typeface="ISOCPEUR" pitchFamily="34" charset="0"/>
            </a:endParaRP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2800353" y="187156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5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  <a:endParaRPr kumimoji="0" lang="en-US" altLang="zh-CN" sz="2000" i="1">
              <a:solidFill>
                <a:srgbClr val="333333"/>
              </a:solidFill>
              <a:latin typeface="ISOCPEUR" pitchFamily="34" charset="0"/>
            </a:endParaRP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5976941" y="3378102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7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4949828" y="1847752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6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7461253" y="1984277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i="1">
                <a:solidFill>
                  <a:srgbClr val="333333"/>
                </a:solidFill>
                <a:latin typeface="ISOCPEUR" pitchFamily="34" charset="0"/>
              </a:rPr>
              <a:t>Q</a:t>
            </a:r>
            <a:r>
              <a:rPr lang="en-US" altLang="zh-CN" sz="1800" i="1" baseline="-8000">
                <a:solidFill>
                  <a:srgbClr val="333333"/>
                </a:solidFill>
                <a:latin typeface="ISOCPEUR" pitchFamily="34" charset="0"/>
              </a:rPr>
              <a:t>V</a:t>
            </a: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2014541" y="1809652"/>
            <a:ext cx="565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65" name="Line 25"/>
          <p:cNvSpPr>
            <a:spLocks noChangeShapeType="1"/>
          </p:cNvSpPr>
          <p:nvPr/>
        </p:nvSpPr>
        <p:spPr bwMode="auto">
          <a:xfrm>
            <a:off x="1890716" y="2152552"/>
            <a:ext cx="565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>
            <a:off x="2614616" y="1809652"/>
            <a:ext cx="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>
            <a:off x="3440116" y="1796952"/>
            <a:ext cx="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5468941" y="1803302"/>
            <a:ext cx="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>
            <a:off x="2614616" y="2749452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3436941" y="2749452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>
            <a:off x="5468941" y="2736752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 flipH="1" flipV="1">
            <a:off x="5456241" y="3736877"/>
            <a:ext cx="1701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 flipV="1">
            <a:off x="2614616" y="3803552"/>
            <a:ext cx="812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 flipV="1">
            <a:off x="3452816" y="3324127"/>
            <a:ext cx="827087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 flipH="1" flipV="1">
            <a:off x="4259266" y="3330477"/>
            <a:ext cx="1203325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6011866" y="21525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6011866" y="2724052"/>
            <a:ext cx="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309816" y="21525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2309816" y="2762152"/>
            <a:ext cx="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2335216" y="2965352"/>
            <a:ext cx="17145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 flipH="1" flipV="1">
            <a:off x="4030666" y="2971702"/>
            <a:ext cx="2009775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 flipV="1">
            <a:off x="4275141" y="2749452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 flipV="1">
            <a:off x="4275141" y="1809652"/>
            <a:ext cx="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84" name="Line 44"/>
          <p:cNvSpPr>
            <a:spLocks noChangeShapeType="1"/>
          </p:cNvSpPr>
          <p:nvPr/>
        </p:nvSpPr>
        <p:spPr bwMode="auto">
          <a:xfrm flipV="1">
            <a:off x="4040191" y="2717702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085" name="Line 45"/>
          <p:cNvSpPr>
            <a:spLocks noChangeShapeType="1"/>
          </p:cNvSpPr>
          <p:nvPr/>
        </p:nvSpPr>
        <p:spPr bwMode="auto">
          <a:xfrm flipV="1">
            <a:off x="4040191" y="1809652"/>
            <a:ext cx="228600" cy="3429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86" name="AutoShape 46"/>
          <p:cNvSpPr>
            <a:spLocks noChangeArrowheads="1"/>
          </p:cNvSpPr>
          <p:nvPr/>
        </p:nvSpPr>
        <p:spPr bwMode="auto">
          <a:xfrm>
            <a:off x="3998916" y="2127152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87087" name="AutoShape 47"/>
          <p:cNvSpPr>
            <a:spLocks noChangeArrowheads="1"/>
          </p:cNvSpPr>
          <p:nvPr/>
        </p:nvSpPr>
        <p:spPr bwMode="auto">
          <a:xfrm>
            <a:off x="4233866" y="1771552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>
              <a:solidFill>
                <a:srgbClr val="333333"/>
              </a:solidFill>
            </a:endParaRPr>
          </a:p>
        </p:txBody>
      </p:sp>
      <p:grpSp>
        <p:nvGrpSpPr>
          <p:cNvPr id="169006" name="Group 48"/>
          <p:cNvGrpSpPr>
            <a:grpSpLocks/>
          </p:cNvGrpSpPr>
          <p:nvPr/>
        </p:nvGrpSpPr>
        <p:grpSpPr bwMode="auto">
          <a:xfrm>
            <a:off x="1582741" y="955577"/>
            <a:ext cx="2370138" cy="4084638"/>
            <a:chOff x="1352" y="486"/>
            <a:chExt cx="1493" cy="2573"/>
          </a:xfrm>
        </p:grpSpPr>
        <p:sp>
          <p:nvSpPr>
            <p:cNvPr id="169044" name="Line 49"/>
            <p:cNvSpPr>
              <a:spLocks noChangeShapeType="1"/>
            </p:cNvSpPr>
            <p:nvPr/>
          </p:nvSpPr>
          <p:spPr bwMode="auto">
            <a:xfrm>
              <a:off x="2214" y="1352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5" name="Line 50"/>
            <p:cNvSpPr>
              <a:spLocks noChangeShapeType="1"/>
            </p:cNvSpPr>
            <p:nvPr/>
          </p:nvSpPr>
          <p:spPr bwMode="auto">
            <a:xfrm>
              <a:off x="1700" y="1344"/>
              <a:ext cx="0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6" name="Line 51"/>
            <p:cNvSpPr>
              <a:spLocks noChangeShapeType="1"/>
            </p:cNvSpPr>
            <p:nvPr/>
          </p:nvSpPr>
          <p:spPr bwMode="auto">
            <a:xfrm>
              <a:off x="2845" y="689"/>
              <a:ext cx="0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7" name="Text Box 52"/>
            <p:cNvSpPr txBox="1">
              <a:spLocks noChangeArrowheads="1"/>
            </p:cNvSpPr>
            <p:nvPr/>
          </p:nvSpPr>
          <p:spPr bwMode="auto">
            <a:xfrm>
              <a:off x="1434" y="214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d</a:t>
              </a:r>
              <a:endParaRPr kumimoji="0" lang="en-US" altLang="zh-CN">
                <a:solidFill>
                  <a:srgbClr val="333333"/>
                </a:solidFill>
                <a:latin typeface="ISOCPEUR" pitchFamily="34" charset="0"/>
              </a:endParaRPr>
            </a:p>
          </p:txBody>
        </p:sp>
        <p:sp>
          <p:nvSpPr>
            <p:cNvPr id="169048" name="Text Box 53"/>
            <p:cNvSpPr txBox="1">
              <a:spLocks noChangeArrowheads="1"/>
            </p:cNvSpPr>
            <p:nvPr/>
          </p:nvSpPr>
          <p:spPr bwMode="auto">
            <a:xfrm>
              <a:off x="2259" y="280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e</a:t>
              </a:r>
            </a:p>
          </p:txBody>
        </p:sp>
        <p:sp>
          <p:nvSpPr>
            <p:cNvPr id="169049" name="Text Box 54"/>
            <p:cNvSpPr txBox="1">
              <a:spLocks noChangeArrowheads="1"/>
            </p:cNvSpPr>
            <p:nvPr/>
          </p:nvSpPr>
          <p:spPr bwMode="auto">
            <a:xfrm>
              <a:off x="1950" y="1897"/>
              <a:ext cx="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f</a:t>
              </a:r>
              <a:endParaRPr kumimoji="0" lang="en-US" altLang="zh-CN">
                <a:solidFill>
                  <a:srgbClr val="333333"/>
                </a:solidFill>
                <a:latin typeface="ISOCPEUR" pitchFamily="34" charset="0"/>
              </a:endParaRPr>
            </a:p>
          </p:txBody>
        </p:sp>
        <p:sp>
          <p:nvSpPr>
            <p:cNvPr id="169050" name="Text Box 55"/>
            <p:cNvSpPr txBox="1">
              <a:spLocks noChangeArrowheads="1"/>
            </p:cNvSpPr>
            <p:nvPr/>
          </p:nvSpPr>
          <p:spPr bwMode="auto">
            <a:xfrm>
              <a:off x="1352" y="1239"/>
              <a:ext cx="4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d</a:t>
              </a:r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169051" name="Text Box 56"/>
            <p:cNvSpPr txBox="1">
              <a:spLocks noChangeArrowheads="1"/>
            </p:cNvSpPr>
            <p:nvPr/>
          </p:nvSpPr>
          <p:spPr bwMode="auto">
            <a:xfrm>
              <a:off x="2094" y="486"/>
              <a:ext cx="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e</a:t>
              </a:r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169052" name="Text Box 57"/>
            <p:cNvSpPr txBox="1">
              <a:spLocks noChangeArrowheads="1"/>
            </p:cNvSpPr>
            <p:nvPr/>
          </p:nvSpPr>
          <p:spPr bwMode="auto">
            <a:xfrm>
              <a:off x="1878" y="1251"/>
              <a:ext cx="4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f</a:t>
              </a:r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169053" name="Line 58"/>
            <p:cNvSpPr>
              <a:spLocks noChangeShapeType="1"/>
            </p:cNvSpPr>
            <p:nvPr/>
          </p:nvSpPr>
          <p:spPr bwMode="auto">
            <a:xfrm flipV="1">
              <a:off x="1698" y="664"/>
              <a:ext cx="632" cy="6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4" name="Line 59"/>
            <p:cNvSpPr>
              <a:spLocks noChangeShapeType="1"/>
            </p:cNvSpPr>
            <p:nvPr/>
          </p:nvSpPr>
          <p:spPr bwMode="auto">
            <a:xfrm>
              <a:off x="2330" y="656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5" name="Line 60"/>
            <p:cNvSpPr>
              <a:spLocks noChangeShapeType="1"/>
            </p:cNvSpPr>
            <p:nvPr/>
          </p:nvSpPr>
          <p:spPr bwMode="auto">
            <a:xfrm flipV="1">
              <a:off x="2210" y="672"/>
              <a:ext cx="632" cy="6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6" name="Line 61"/>
            <p:cNvSpPr>
              <a:spLocks noChangeShapeType="1"/>
            </p:cNvSpPr>
            <p:nvPr/>
          </p:nvSpPr>
          <p:spPr bwMode="auto">
            <a:xfrm>
              <a:off x="1698" y="2240"/>
              <a:ext cx="632" cy="6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7" name="Line 62"/>
            <p:cNvSpPr>
              <a:spLocks noChangeShapeType="1"/>
            </p:cNvSpPr>
            <p:nvPr/>
          </p:nvSpPr>
          <p:spPr bwMode="auto">
            <a:xfrm>
              <a:off x="2210" y="1944"/>
              <a:ext cx="632" cy="6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58" name="Text Box 63"/>
            <p:cNvSpPr txBox="1">
              <a:spLocks noChangeArrowheads="1"/>
            </p:cNvSpPr>
            <p:nvPr/>
          </p:nvSpPr>
          <p:spPr bwMode="auto">
            <a:xfrm>
              <a:off x="2543" y="2559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g</a:t>
              </a:r>
            </a:p>
          </p:txBody>
        </p:sp>
        <p:sp>
          <p:nvSpPr>
            <p:cNvPr id="169059" name="Text Box 64"/>
            <p:cNvSpPr txBox="1">
              <a:spLocks noChangeArrowheads="1"/>
            </p:cNvSpPr>
            <p:nvPr/>
          </p:nvSpPr>
          <p:spPr bwMode="auto">
            <a:xfrm>
              <a:off x="2560" y="555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i="1">
                  <a:solidFill>
                    <a:srgbClr val="333333"/>
                  </a:solidFill>
                  <a:latin typeface="ISOCPEUR" pitchFamily="34" charset="0"/>
                </a:rPr>
                <a:t>g</a:t>
              </a:r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'</a:t>
              </a:r>
            </a:p>
          </p:txBody>
        </p:sp>
        <p:sp>
          <p:nvSpPr>
            <p:cNvPr id="169060" name="Line 65"/>
            <p:cNvSpPr>
              <a:spLocks noChangeShapeType="1"/>
            </p:cNvSpPr>
            <p:nvPr/>
          </p:nvSpPr>
          <p:spPr bwMode="auto">
            <a:xfrm>
              <a:off x="2330" y="2568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106" name="Text Box 66"/>
          <p:cNvSpPr txBox="1">
            <a:spLocks noChangeArrowheads="1"/>
          </p:cNvSpPr>
          <p:nvPr/>
        </p:nvSpPr>
        <p:spPr bwMode="auto">
          <a:xfrm>
            <a:off x="5821366" y="1814415"/>
            <a:ext cx="49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rgbClr val="333333"/>
                </a:solidFill>
                <a:latin typeface="ISOCPEUR" pitchFamily="34" charset="0"/>
              </a:rPr>
              <a:t>7</a:t>
            </a:r>
            <a:r>
              <a:rPr lang="en-US" altLang="zh-CN" sz="2000" i="1">
                <a:solidFill>
                  <a:srgbClr val="333333"/>
                </a:solidFill>
                <a:latin typeface="ISOCPEUR" pitchFamily="34" charset="0"/>
                <a:ea typeface="仿宋_GB2312" pitchFamily="49" charset="-122"/>
              </a:rPr>
              <a:t>'</a:t>
            </a:r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4030666" y="2952652"/>
            <a:ext cx="254000" cy="3683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108" name="AutoShape 68"/>
          <p:cNvSpPr>
            <a:spLocks noChangeArrowheads="1"/>
          </p:cNvSpPr>
          <p:nvPr/>
        </p:nvSpPr>
        <p:spPr bwMode="auto">
          <a:xfrm>
            <a:off x="4230691" y="3282852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87109" name="AutoShape 69"/>
          <p:cNvSpPr>
            <a:spLocks noChangeArrowheads="1"/>
          </p:cNvSpPr>
          <p:nvPr/>
        </p:nvSpPr>
        <p:spPr bwMode="auto">
          <a:xfrm>
            <a:off x="3995741" y="2927252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169011" name="Rectangle 70"/>
          <p:cNvSpPr>
            <a:spLocks noChangeArrowheads="1"/>
          </p:cNvSpPr>
          <p:nvPr/>
        </p:nvSpPr>
        <p:spPr bwMode="auto">
          <a:xfrm>
            <a:off x="1262063" y="111115"/>
            <a:ext cx="7029450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l" eaLnBrk="1" hangingPunct="1"/>
            <a:r>
              <a:rPr kumimoji="0"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求</a:t>
            </a:r>
            <a:r>
              <a:rPr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△</a:t>
            </a:r>
            <a:r>
              <a:rPr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ABC</a:t>
            </a:r>
            <a:r>
              <a:rPr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DE∥FG</a:t>
            </a:r>
            <a:r>
              <a:rPr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的交线</a:t>
            </a:r>
            <a:r>
              <a:rPr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69012" name="Group 71"/>
          <p:cNvGrpSpPr>
            <a:grpSpLocks/>
          </p:cNvGrpSpPr>
          <p:nvPr/>
        </p:nvGrpSpPr>
        <p:grpSpPr bwMode="auto">
          <a:xfrm>
            <a:off x="4576766" y="753965"/>
            <a:ext cx="2962275" cy="4059237"/>
            <a:chOff x="3238" y="359"/>
            <a:chExt cx="1866" cy="2557"/>
          </a:xfrm>
        </p:grpSpPr>
        <p:sp>
          <p:nvSpPr>
            <p:cNvPr id="169032" name="Freeform 72"/>
            <p:cNvSpPr>
              <a:spLocks/>
            </p:cNvSpPr>
            <p:nvPr/>
          </p:nvSpPr>
          <p:spPr bwMode="auto">
            <a:xfrm flipH="1">
              <a:off x="3550" y="548"/>
              <a:ext cx="1326" cy="876"/>
            </a:xfrm>
            <a:custGeom>
              <a:avLst/>
              <a:gdLst>
                <a:gd name="T0" fmla="*/ 0 w 852"/>
                <a:gd name="T1" fmla="*/ 1715 h 822"/>
                <a:gd name="T2" fmla="*/ 5521738 w 852"/>
                <a:gd name="T3" fmla="*/ 0 h 822"/>
                <a:gd name="T4" fmla="*/ 9217852 w 852"/>
                <a:gd name="T5" fmla="*/ 3129 h 822"/>
                <a:gd name="T6" fmla="*/ 0 w 852"/>
                <a:gd name="T7" fmla="*/ 171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822"/>
                <a:gd name="T14" fmla="*/ 852 w 852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822">
                  <a:moveTo>
                    <a:pt x="0" y="450"/>
                  </a:moveTo>
                  <a:lnTo>
                    <a:pt x="510" y="0"/>
                  </a:lnTo>
                  <a:lnTo>
                    <a:pt x="852" y="822"/>
                  </a:lnTo>
                  <a:lnTo>
                    <a:pt x="0" y="45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3" name="Line 73"/>
            <p:cNvSpPr>
              <a:spLocks noChangeShapeType="1"/>
            </p:cNvSpPr>
            <p:nvPr/>
          </p:nvSpPr>
          <p:spPr bwMode="auto">
            <a:xfrm>
              <a:off x="3542" y="1421"/>
              <a:ext cx="2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34" name="Text Box 74"/>
            <p:cNvSpPr txBox="1">
              <a:spLocks noChangeArrowheads="1"/>
            </p:cNvSpPr>
            <p:nvPr/>
          </p:nvSpPr>
          <p:spPr bwMode="auto">
            <a:xfrm>
              <a:off x="3238" y="1255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a'</a:t>
              </a:r>
              <a:endParaRPr lang="en-US" altLang="zh-CN">
                <a:solidFill>
                  <a:srgbClr val="333333"/>
                </a:solidFill>
                <a:latin typeface="ISOCPEUR" pitchFamily="34" charset="0"/>
              </a:endParaRPr>
            </a:p>
          </p:txBody>
        </p:sp>
        <p:sp>
          <p:nvSpPr>
            <p:cNvPr id="169035" name="Text Box 75"/>
            <p:cNvSpPr txBox="1">
              <a:spLocks noChangeArrowheads="1"/>
            </p:cNvSpPr>
            <p:nvPr/>
          </p:nvSpPr>
          <p:spPr bwMode="auto">
            <a:xfrm>
              <a:off x="4778" y="832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c'</a:t>
              </a:r>
              <a:endParaRPr lang="en-US" altLang="zh-CN">
                <a:solidFill>
                  <a:srgbClr val="333333"/>
                </a:solidFill>
                <a:latin typeface="ISOCPEUR" pitchFamily="34" charset="0"/>
              </a:endParaRPr>
            </a:p>
          </p:txBody>
        </p:sp>
        <p:sp>
          <p:nvSpPr>
            <p:cNvPr id="169036" name="Text Box 76"/>
            <p:cNvSpPr txBox="1">
              <a:spLocks noChangeArrowheads="1"/>
            </p:cNvSpPr>
            <p:nvPr/>
          </p:nvSpPr>
          <p:spPr bwMode="auto">
            <a:xfrm>
              <a:off x="3892" y="359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b'</a:t>
              </a:r>
              <a:endParaRPr lang="en-US" altLang="zh-CN">
                <a:solidFill>
                  <a:srgbClr val="333333"/>
                </a:solidFill>
                <a:latin typeface="ISOCPEUR" pitchFamily="34" charset="0"/>
              </a:endParaRPr>
            </a:p>
          </p:txBody>
        </p:sp>
        <p:sp>
          <p:nvSpPr>
            <p:cNvPr id="169037" name="Text Box 77"/>
            <p:cNvSpPr txBox="1">
              <a:spLocks noChangeArrowheads="1"/>
            </p:cNvSpPr>
            <p:nvPr/>
          </p:nvSpPr>
          <p:spPr bwMode="auto">
            <a:xfrm>
              <a:off x="3314" y="1708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69038" name="Text Box 78"/>
            <p:cNvSpPr txBox="1">
              <a:spLocks noChangeArrowheads="1"/>
            </p:cNvSpPr>
            <p:nvPr/>
          </p:nvSpPr>
          <p:spPr bwMode="auto">
            <a:xfrm>
              <a:off x="4852" y="2436"/>
              <a:ext cx="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69039" name="Line 79"/>
            <p:cNvSpPr>
              <a:spLocks noChangeShapeType="1"/>
            </p:cNvSpPr>
            <p:nvPr/>
          </p:nvSpPr>
          <p:spPr bwMode="auto">
            <a:xfrm>
              <a:off x="4877" y="1026"/>
              <a:ext cx="0" cy="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0" name="Text Box 80"/>
            <p:cNvSpPr txBox="1">
              <a:spLocks noChangeArrowheads="1"/>
            </p:cNvSpPr>
            <p:nvPr/>
          </p:nvSpPr>
          <p:spPr bwMode="auto">
            <a:xfrm>
              <a:off x="3901" y="2666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 i="1">
                  <a:solidFill>
                    <a:srgbClr val="333333"/>
                  </a:solidFill>
                  <a:latin typeface="ISOCPEUR" pitchFamily="34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69041" name="Line 81"/>
            <p:cNvSpPr>
              <a:spLocks noChangeShapeType="1"/>
            </p:cNvSpPr>
            <p:nvPr/>
          </p:nvSpPr>
          <p:spPr bwMode="auto">
            <a:xfrm flipH="1">
              <a:off x="4085" y="556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2" name="Freeform 82"/>
            <p:cNvSpPr>
              <a:spLocks/>
            </p:cNvSpPr>
            <p:nvPr/>
          </p:nvSpPr>
          <p:spPr bwMode="auto">
            <a:xfrm>
              <a:off x="3544" y="1822"/>
              <a:ext cx="1336" cy="856"/>
            </a:xfrm>
            <a:custGeom>
              <a:avLst/>
              <a:gdLst>
                <a:gd name="T0" fmla="*/ 1336 w 1336"/>
                <a:gd name="T1" fmla="*/ 784 h 856"/>
                <a:gd name="T2" fmla="*/ 536 w 1336"/>
                <a:gd name="T3" fmla="*/ 856 h 856"/>
                <a:gd name="T4" fmla="*/ 0 w 1336"/>
                <a:gd name="T5" fmla="*/ 0 h 856"/>
                <a:gd name="T6" fmla="*/ 1336 w 1336"/>
                <a:gd name="T7" fmla="*/ 784 h 8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6"/>
                <a:gd name="T13" fmla="*/ 0 h 856"/>
                <a:gd name="T14" fmla="*/ 1336 w 1336"/>
                <a:gd name="T15" fmla="*/ 856 h 8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6" h="856">
                  <a:moveTo>
                    <a:pt x="1336" y="784"/>
                  </a:moveTo>
                  <a:lnTo>
                    <a:pt x="536" y="856"/>
                  </a:lnTo>
                  <a:lnTo>
                    <a:pt x="0" y="0"/>
                  </a:lnTo>
                  <a:lnTo>
                    <a:pt x="1336" y="78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43" name="Line 83"/>
            <p:cNvSpPr>
              <a:spLocks noChangeShapeType="1"/>
            </p:cNvSpPr>
            <p:nvPr/>
          </p:nvSpPr>
          <p:spPr bwMode="auto">
            <a:xfrm flipH="1">
              <a:off x="4085" y="2410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2306640" y="5434273"/>
            <a:ext cx="4657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作水平面 </a:t>
            </a:r>
            <a:r>
              <a:rPr kumimoji="0"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Q</a:t>
            </a:r>
            <a:r>
              <a:rPr kumimoji="0"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，求出三面共有点</a:t>
            </a:r>
            <a:r>
              <a:rPr kumimoji="0"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L </a:t>
            </a:r>
          </a:p>
        </p:txBody>
      </p:sp>
      <p:sp>
        <p:nvSpPr>
          <p:cNvPr id="87126" name="Text Box 86"/>
          <p:cNvSpPr txBox="1">
            <a:spLocks noChangeArrowheads="1"/>
          </p:cNvSpPr>
          <p:nvPr/>
        </p:nvSpPr>
        <p:spPr bwMode="auto">
          <a:xfrm>
            <a:off x="2309816" y="5024913"/>
            <a:ext cx="4653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0"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作水平面 </a:t>
            </a:r>
            <a:r>
              <a:rPr kumimoji="0"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0" lang="zh-CN" altLang="en-US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，求出三面共有点</a:t>
            </a:r>
            <a:r>
              <a:rPr kumimoji="0"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K</a:t>
            </a:r>
            <a:endParaRPr kumimoji="0" lang="en-US" altLang="zh-CN" sz="280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128" name="Text Box 88"/>
          <p:cNvSpPr txBox="1">
            <a:spLocks noChangeArrowheads="1"/>
          </p:cNvSpPr>
          <p:nvPr/>
        </p:nvSpPr>
        <p:spPr bwMode="auto">
          <a:xfrm>
            <a:off x="2325495" y="5803950"/>
            <a:ext cx="2281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KL</a:t>
            </a:r>
            <a:r>
              <a:rPr kumimoji="0" lang="zh-CN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即为所求</a:t>
            </a:r>
            <a:endParaRPr kumimoji="0" lang="zh-CN" altLang="en-US" sz="2800" dirty="0">
              <a:solidFill>
                <a:srgbClr val="33333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 Box 90"/>
          <p:cNvSpPr txBox="1">
            <a:spLocks noChangeArrowheads="1"/>
          </p:cNvSpPr>
          <p:nvPr/>
        </p:nvSpPr>
        <p:spPr bwMode="auto">
          <a:xfrm>
            <a:off x="301517" y="113348"/>
            <a:ext cx="805029" cy="46166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9:</a:t>
            </a:r>
          </a:p>
        </p:txBody>
      </p:sp>
      <p:sp>
        <p:nvSpPr>
          <p:cNvPr id="106" name="矩形 105"/>
          <p:cNvSpPr/>
          <p:nvPr/>
        </p:nvSpPr>
        <p:spPr>
          <a:xfrm>
            <a:off x="0" y="6292398"/>
            <a:ext cx="9144000" cy="577081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小结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</a:t>
            </a:r>
            <a:r>
              <a:rPr kumimoji="0" lang="zh-CN" altLang="en-US" sz="2100" b="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两个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平面都处在一般位置时，要学会利用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辅助平面法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求交线。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87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7" grpId="0" autoUpdateAnimBg="0"/>
      <p:bldP spid="87048" grpId="0" autoUpdateAnimBg="0"/>
      <p:bldP spid="87049" grpId="0" autoUpdateAnimBg="0"/>
      <p:bldP spid="87050" grpId="0" autoUpdateAnimBg="0"/>
      <p:bldP spid="87051" grpId="0" autoUpdateAnimBg="0"/>
      <p:bldP spid="87052" grpId="0" autoUpdateAnimBg="0"/>
      <p:bldP spid="87053" grpId="0" autoUpdateAnimBg="0"/>
      <p:bldP spid="87054" grpId="0" autoUpdateAnimBg="0"/>
      <p:bldP spid="87055" grpId="0" autoUpdateAnimBg="0"/>
      <p:bldP spid="87056" grpId="0" autoUpdateAnimBg="0"/>
      <p:bldP spid="87057" grpId="0" autoUpdateAnimBg="0"/>
      <p:bldP spid="87058" grpId="0" autoUpdateAnimBg="0"/>
      <p:bldP spid="87059" grpId="0" autoUpdateAnimBg="0"/>
      <p:bldP spid="87060" grpId="0" autoUpdateAnimBg="0"/>
      <p:bldP spid="87061" grpId="0" autoUpdateAnimBg="0"/>
      <p:bldP spid="87062" grpId="0" autoUpdateAnimBg="0"/>
      <p:bldP spid="87063" grpId="0" autoUpdateAnimBg="0"/>
      <p:bldP spid="87064" grpId="0" animBg="1"/>
      <p:bldP spid="87065" grpId="0" animBg="1"/>
      <p:bldP spid="87066" grpId="0" animBg="1"/>
      <p:bldP spid="87067" grpId="0" animBg="1"/>
      <p:bldP spid="87068" grpId="0" animBg="1"/>
      <p:bldP spid="87069" grpId="0" animBg="1"/>
      <p:bldP spid="87070" grpId="0" animBg="1"/>
      <p:bldP spid="87071" grpId="0" animBg="1"/>
      <p:bldP spid="87072" grpId="0" animBg="1"/>
      <p:bldP spid="87073" grpId="0" animBg="1"/>
      <p:bldP spid="87074" grpId="0" animBg="1"/>
      <p:bldP spid="87075" grpId="0" animBg="1"/>
      <p:bldP spid="87076" grpId="0" animBg="1"/>
      <p:bldP spid="87077" grpId="0" animBg="1"/>
      <p:bldP spid="87078" grpId="0" animBg="1"/>
      <p:bldP spid="87079" grpId="0" animBg="1"/>
      <p:bldP spid="87080" grpId="0" animBg="1"/>
      <p:bldP spid="87081" grpId="0" animBg="1"/>
      <p:bldP spid="87082" grpId="0" animBg="1"/>
      <p:bldP spid="87083" grpId="0" animBg="1"/>
      <p:bldP spid="87084" grpId="0" animBg="1"/>
      <p:bldP spid="87085" grpId="0" animBg="1"/>
      <p:bldP spid="87086" grpId="0" animBg="1"/>
      <p:bldP spid="87087" grpId="0" animBg="1"/>
      <p:bldP spid="87106" grpId="0" autoUpdateAnimBg="0"/>
      <p:bldP spid="87107" grpId="0" animBg="1"/>
      <p:bldP spid="87108" grpId="0" animBg="1"/>
      <p:bldP spid="87109" grpId="0" animBg="1"/>
      <p:bldP spid="87125" grpId="0" build="p" autoUpdateAnimBg="0"/>
      <p:bldP spid="87126" grpId="0" build="p" autoUpdateAnimBg="0"/>
      <p:bldP spid="87128" grpId="0" build="p" autoUpdateAnimBg="0"/>
      <p:bldP spid="1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8DBEA5-A1BD-405D-921E-2E7753B70B28}"/>
              </a:ext>
            </a:extLst>
          </p:cNvPr>
          <p:cNvSpPr/>
          <p:nvPr/>
        </p:nvSpPr>
        <p:spPr>
          <a:xfrm>
            <a:off x="1445722" y="2895600"/>
            <a:ext cx="6450676" cy="77724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A19A7ED-7DB0-4AB0-97A8-1186C86D4746}"/>
              </a:ext>
            </a:extLst>
          </p:cNvPr>
          <p:cNvSpPr txBox="1">
            <a:spLocks/>
          </p:cNvSpPr>
          <p:nvPr/>
        </p:nvSpPr>
        <p:spPr>
          <a:xfrm>
            <a:off x="1445722" y="2971800"/>
            <a:ext cx="6450676" cy="6415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黑体"/>
                <a:cs typeface="+mj-cs"/>
              </a:rPr>
              <a:t>课程小结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4D2B-BEDA-41F5-8828-AE053C318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0" y="5205413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9F33B8-1639-4573-8FF9-E63AC428D081}"/>
              </a:ext>
            </a:extLst>
          </p:cNvPr>
          <p:cNvSpPr/>
          <p:nvPr/>
        </p:nvSpPr>
        <p:spPr>
          <a:xfrm>
            <a:off x="5683422" y="4897512"/>
            <a:ext cx="3460578" cy="1960488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6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本节知识要点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8C117F5C-5736-4DCB-88D3-54FFDA75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96110"/>
            <a:ext cx="813752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平面的投影</a:t>
            </a: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直线、平面的投影特性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</a:endParaRP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点线的位置关系（定比定理）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Arial"/>
              <a:ea typeface="微软雅黑"/>
              <a:cs typeface="+mn-ea"/>
            </a:endParaRP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平面上取线和取点的问题</a:t>
            </a:r>
          </a:p>
        </p:txBody>
      </p:sp>
      <p:grpSp>
        <p:nvGrpSpPr>
          <p:cNvPr id="16" name="7c530c2a-23b3-4ca3-8528-d5ce4d04f6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FF426C-CF66-482E-A943-07E5993B5A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7342" y="284304"/>
            <a:ext cx="701750" cy="1069398"/>
            <a:chOff x="4468813" y="949326"/>
            <a:chExt cx="3254375" cy="4959349"/>
          </a:xfrm>
        </p:grpSpPr>
        <p:sp>
          <p:nvSpPr>
            <p:cNvPr id="17" name="íśľïḑè">
              <a:extLst>
                <a:ext uri="{FF2B5EF4-FFF2-40B4-BE49-F238E27FC236}">
                  <a16:creationId xmlns:a16="http://schemas.microsoft.com/office/drawing/2014/main" id="{AA0A908A-179A-4E98-947D-5CD3C7DD05E1}"/>
                </a:ext>
              </a:extLst>
            </p:cNvPr>
            <p:cNvSpPr/>
            <p:nvPr/>
          </p:nvSpPr>
          <p:spPr bwMode="auto">
            <a:xfrm>
              <a:off x="4672013" y="1444625"/>
              <a:ext cx="2879725" cy="3921125"/>
            </a:xfrm>
            <a:custGeom>
              <a:avLst/>
              <a:gdLst>
                <a:gd name="T0" fmla="*/ 1322 w 1408"/>
                <a:gd name="T1" fmla="*/ 1922 h 1922"/>
                <a:gd name="T2" fmla="*/ 85 w 1408"/>
                <a:gd name="T3" fmla="*/ 1922 h 1922"/>
                <a:gd name="T4" fmla="*/ 0 w 1408"/>
                <a:gd name="T5" fmla="*/ 1837 h 1922"/>
                <a:gd name="T6" fmla="*/ 0 w 1408"/>
                <a:gd name="T7" fmla="*/ 85 h 1922"/>
                <a:gd name="T8" fmla="*/ 85 w 1408"/>
                <a:gd name="T9" fmla="*/ 0 h 1922"/>
                <a:gd name="T10" fmla="*/ 1322 w 1408"/>
                <a:gd name="T11" fmla="*/ 0 h 1922"/>
                <a:gd name="T12" fmla="*/ 1408 w 1408"/>
                <a:gd name="T13" fmla="*/ 85 h 1922"/>
                <a:gd name="T14" fmla="*/ 1408 w 1408"/>
                <a:gd name="T15" fmla="*/ 1837 h 1922"/>
                <a:gd name="T16" fmla="*/ 1322 w 1408"/>
                <a:gd name="T17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922">
                  <a:moveTo>
                    <a:pt x="1322" y="1922"/>
                  </a:moveTo>
                  <a:cubicBezTo>
                    <a:pt x="85" y="1922"/>
                    <a:pt x="85" y="1922"/>
                    <a:pt x="85" y="1922"/>
                  </a:cubicBezTo>
                  <a:cubicBezTo>
                    <a:pt x="38" y="1922"/>
                    <a:pt x="0" y="1884"/>
                    <a:pt x="0" y="18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69" y="0"/>
                    <a:pt x="1408" y="38"/>
                    <a:pt x="1408" y="85"/>
                  </a:cubicBezTo>
                  <a:cubicBezTo>
                    <a:pt x="1408" y="1837"/>
                    <a:pt x="1408" y="1837"/>
                    <a:pt x="1408" y="1837"/>
                  </a:cubicBezTo>
                  <a:cubicBezTo>
                    <a:pt x="1408" y="1884"/>
                    <a:pt x="1369" y="1922"/>
                    <a:pt x="1322" y="1922"/>
                  </a:cubicBezTo>
                </a:path>
              </a:pathLst>
            </a:custGeom>
            <a:solidFill>
              <a:srgbClr val="52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íšļîḑê">
              <a:extLst>
                <a:ext uri="{FF2B5EF4-FFF2-40B4-BE49-F238E27FC236}">
                  <a16:creationId xmlns:a16="http://schemas.microsoft.com/office/drawing/2014/main" id="{D109DAC6-05F8-4AE4-91F1-ADDFDF7607BD}"/>
                </a:ext>
              </a:extLst>
            </p:cNvPr>
            <p:cNvSpPr/>
            <p:nvPr/>
          </p:nvSpPr>
          <p:spPr bwMode="auto">
            <a:xfrm>
              <a:off x="4859338" y="1752600"/>
              <a:ext cx="2501900" cy="3409950"/>
            </a:xfrm>
            <a:custGeom>
              <a:avLst/>
              <a:gdLst>
                <a:gd name="T0" fmla="*/ 1201 w 1223"/>
                <a:gd name="T1" fmla="*/ 1671 h 1671"/>
                <a:gd name="T2" fmla="*/ 22 w 1223"/>
                <a:gd name="T3" fmla="*/ 1671 h 1671"/>
                <a:gd name="T4" fmla="*/ 0 w 1223"/>
                <a:gd name="T5" fmla="*/ 1649 h 1671"/>
                <a:gd name="T6" fmla="*/ 0 w 1223"/>
                <a:gd name="T7" fmla="*/ 23 h 1671"/>
                <a:gd name="T8" fmla="*/ 22 w 1223"/>
                <a:gd name="T9" fmla="*/ 0 h 1671"/>
                <a:gd name="T10" fmla="*/ 1201 w 1223"/>
                <a:gd name="T11" fmla="*/ 0 h 1671"/>
                <a:gd name="T12" fmla="*/ 1223 w 1223"/>
                <a:gd name="T13" fmla="*/ 23 h 1671"/>
                <a:gd name="T14" fmla="*/ 1223 w 1223"/>
                <a:gd name="T15" fmla="*/ 1649 h 1671"/>
                <a:gd name="T16" fmla="*/ 1201 w 1223"/>
                <a:gd name="T17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1671">
                  <a:moveTo>
                    <a:pt x="1201" y="1671"/>
                  </a:moveTo>
                  <a:cubicBezTo>
                    <a:pt x="22" y="1671"/>
                    <a:pt x="22" y="1671"/>
                    <a:pt x="22" y="1671"/>
                  </a:cubicBezTo>
                  <a:cubicBezTo>
                    <a:pt x="10" y="1671"/>
                    <a:pt x="0" y="1661"/>
                    <a:pt x="0" y="16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01" y="0"/>
                    <a:pt x="1201" y="0"/>
                    <a:pt x="1201" y="0"/>
                  </a:cubicBezTo>
                  <a:cubicBezTo>
                    <a:pt x="1213" y="0"/>
                    <a:pt x="1223" y="10"/>
                    <a:pt x="1223" y="23"/>
                  </a:cubicBezTo>
                  <a:cubicBezTo>
                    <a:pt x="1223" y="1649"/>
                    <a:pt x="1223" y="1649"/>
                    <a:pt x="1223" y="1649"/>
                  </a:cubicBezTo>
                  <a:cubicBezTo>
                    <a:pt x="1223" y="1661"/>
                    <a:pt x="1213" y="1671"/>
                    <a:pt x="1201" y="16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ṥliḑe">
              <a:extLst>
                <a:ext uri="{FF2B5EF4-FFF2-40B4-BE49-F238E27FC236}">
                  <a16:creationId xmlns:a16="http://schemas.microsoft.com/office/drawing/2014/main" id="{D7281281-2622-4586-93D4-8FF571FD4015}"/>
                </a:ext>
              </a:extLst>
            </p:cNvPr>
            <p:cNvSpPr/>
            <p:nvPr/>
          </p:nvSpPr>
          <p:spPr bwMode="auto">
            <a:xfrm>
              <a:off x="4672013" y="1624013"/>
              <a:ext cx="2738438" cy="3748087"/>
            </a:xfrm>
            <a:custGeom>
              <a:avLst/>
              <a:gdLst>
                <a:gd name="T0" fmla="*/ 1339 w 1339"/>
                <a:gd name="T1" fmla="*/ 1831 h 1837"/>
                <a:gd name="T2" fmla="*/ 85 w 1339"/>
                <a:gd name="T3" fmla="*/ 1832 h 1837"/>
                <a:gd name="T4" fmla="*/ 0 w 1339"/>
                <a:gd name="T5" fmla="*/ 1758 h 1837"/>
                <a:gd name="T6" fmla="*/ 5 w 1339"/>
                <a:gd name="T7" fmla="*/ 0 h 1837"/>
                <a:gd name="T8" fmla="*/ 1339 w 1339"/>
                <a:gd name="T9" fmla="*/ 1831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1837">
                  <a:moveTo>
                    <a:pt x="1339" y="1831"/>
                  </a:moveTo>
                  <a:cubicBezTo>
                    <a:pt x="85" y="1832"/>
                    <a:pt x="85" y="1832"/>
                    <a:pt x="85" y="1832"/>
                  </a:cubicBezTo>
                  <a:cubicBezTo>
                    <a:pt x="65" y="1837"/>
                    <a:pt x="8" y="1821"/>
                    <a:pt x="0" y="175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39" y="1831"/>
                    <a:pt x="1339" y="1831"/>
                    <a:pt x="1339" y="183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işḻïḑè">
              <a:extLst>
                <a:ext uri="{FF2B5EF4-FFF2-40B4-BE49-F238E27FC236}">
                  <a16:creationId xmlns:a16="http://schemas.microsoft.com/office/drawing/2014/main" id="{8EEAAC92-F058-4DAF-A269-A69CADF7BE67}"/>
                </a:ext>
              </a:extLst>
            </p:cNvPr>
            <p:cNvSpPr/>
            <p:nvPr/>
          </p:nvSpPr>
          <p:spPr bwMode="auto">
            <a:xfrm>
              <a:off x="4468813" y="5561013"/>
              <a:ext cx="3254375" cy="347662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ïṧ1îdé">
              <a:extLst>
                <a:ext uri="{FF2B5EF4-FFF2-40B4-BE49-F238E27FC236}">
                  <a16:creationId xmlns:a16="http://schemas.microsoft.com/office/drawing/2014/main" id="{98371650-7580-4C09-A288-8DE1F6F09F0A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íṧľíḑê">
              <a:extLst>
                <a:ext uri="{FF2B5EF4-FFF2-40B4-BE49-F238E27FC236}">
                  <a16:creationId xmlns:a16="http://schemas.microsoft.com/office/drawing/2014/main" id="{761412ED-96B5-40D6-9212-8720D6022131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íṡ1îḑè">
              <a:extLst>
                <a:ext uri="{FF2B5EF4-FFF2-40B4-BE49-F238E27FC236}">
                  <a16:creationId xmlns:a16="http://schemas.microsoft.com/office/drawing/2014/main" id="{2800D41F-2811-4A09-9DE9-6BC95E768478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ïṥļiďè">
              <a:extLst>
                <a:ext uri="{FF2B5EF4-FFF2-40B4-BE49-F238E27FC236}">
                  <a16:creationId xmlns:a16="http://schemas.microsoft.com/office/drawing/2014/main" id="{CF20F6EF-9F8A-4152-920B-9109C0B85501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í$lîďè">
              <a:extLst>
                <a:ext uri="{FF2B5EF4-FFF2-40B4-BE49-F238E27FC236}">
                  <a16:creationId xmlns:a16="http://schemas.microsoft.com/office/drawing/2014/main" id="{63871756-A8FD-4A5A-9032-2E8F67746CBF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iṥļïďê">
              <a:extLst>
                <a:ext uri="{FF2B5EF4-FFF2-40B4-BE49-F238E27FC236}">
                  <a16:creationId xmlns:a16="http://schemas.microsoft.com/office/drawing/2014/main" id="{6143B585-09F3-435D-B4BB-16E9BFA9F33C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íšḻïḍé">
              <a:extLst>
                <a:ext uri="{FF2B5EF4-FFF2-40B4-BE49-F238E27FC236}">
                  <a16:creationId xmlns:a16="http://schemas.microsoft.com/office/drawing/2014/main" id="{F29AAE90-CBE2-45C8-AF60-F934DC394287}"/>
                </a:ext>
              </a:extLst>
            </p:cNvPr>
            <p:cNvSpPr/>
            <p:nvPr/>
          </p:nvSpPr>
          <p:spPr bwMode="auto">
            <a:xfrm>
              <a:off x="5908675" y="2374900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íSḻîďè">
              <a:extLst>
                <a:ext uri="{FF2B5EF4-FFF2-40B4-BE49-F238E27FC236}">
                  <a16:creationId xmlns:a16="http://schemas.microsoft.com/office/drawing/2014/main" id="{FF3E8269-42C5-4DB3-91B7-9E11621CC7A6}"/>
                </a:ext>
              </a:extLst>
            </p:cNvPr>
            <p:cNvSpPr/>
            <p:nvPr/>
          </p:nvSpPr>
          <p:spPr bwMode="auto">
            <a:xfrm>
              <a:off x="5908675" y="25606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ïṡľîde">
              <a:extLst>
                <a:ext uri="{FF2B5EF4-FFF2-40B4-BE49-F238E27FC236}">
                  <a16:creationId xmlns:a16="http://schemas.microsoft.com/office/drawing/2014/main" id="{0F0735F0-7CD1-45C7-A80E-88B9646B086F}"/>
                </a:ext>
              </a:extLst>
            </p:cNvPr>
            <p:cNvSpPr/>
            <p:nvPr/>
          </p:nvSpPr>
          <p:spPr bwMode="auto">
            <a:xfrm>
              <a:off x="5908675" y="27447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ïšḷïdê">
              <a:extLst>
                <a:ext uri="{FF2B5EF4-FFF2-40B4-BE49-F238E27FC236}">
                  <a16:creationId xmlns:a16="http://schemas.microsoft.com/office/drawing/2014/main" id="{37DEEE84-39C7-4A8A-B187-238BE83F9927}"/>
                </a:ext>
              </a:extLst>
            </p:cNvPr>
            <p:cNvSpPr/>
            <p:nvPr/>
          </p:nvSpPr>
          <p:spPr bwMode="auto">
            <a:xfrm>
              <a:off x="5908675" y="3278188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íŝḻiḍe">
              <a:extLst>
                <a:ext uri="{FF2B5EF4-FFF2-40B4-BE49-F238E27FC236}">
                  <a16:creationId xmlns:a16="http://schemas.microsoft.com/office/drawing/2014/main" id="{1C6375F1-0D08-40FD-94A8-04C8086AD879}"/>
                </a:ext>
              </a:extLst>
            </p:cNvPr>
            <p:cNvSpPr/>
            <p:nvPr/>
          </p:nvSpPr>
          <p:spPr bwMode="auto">
            <a:xfrm>
              <a:off x="5908675" y="3463925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iśľíḍé">
              <a:extLst>
                <a:ext uri="{FF2B5EF4-FFF2-40B4-BE49-F238E27FC236}">
                  <a16:creationId xmlns:a16="http://schemas.microsoft.com/office/drawing/2014/main" id="{B45D6CE4-A789-4635-AC97-31BC7F0E606E}"/>
                </a:ext>
              </a:extLst>
            </p:cNvPr>
            <p:cNvSpPr/>
            <p:nvPr/>
          </p:nvSpPr>
          <p:spPr bwMode="auto">
            <a:xfrm>
              <a:off x="5908675" y="3648075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íš1ïḓê">
              <a:extLst>
                <a:ext uri="{FF2B5EF4-FFF2-40B4-BE49-F238E27FC236}">
                  <a16:creationId xmlns:a16="http://schemas.microsoft.com/office/drawing/2014/main" id="{F8B9F203-094C-49E4-BE96-A2DF03C95D0D}"/>
                </a:ext>
              </a:extLst>
            </p:cNvPr>
            <p:cNvSpPr/>
            <p:nvPr/>
          </p:nvSpPr>
          <p:spPr bwMode="auto">
            <a:xfrm>
              <a:off x="5908675" y="41290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íşľiḓé">
              <a:extLst>
                <a:ext uri="{FF2B5EF4-FFF2-40B4-BE49-F238E27FC236}">
                  <a16:creationId xmlns:a16="http://schemas.microsoft.com/office/drawing/2014/main" id="{58104574-D4C0-4C9F-9C3E-BC69AA12CD9D}"/>
                </a:ext>
              </a:extLst>
            </p:cNvPr>
            <p:cNvSpPr/>
            <p:nvPr/>
          </p:nvSpPr>
          <p:spPr bwMode="auto">
            <a:xfrm>
              <a:off x="5908675" y="43132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ïṡľíde">
              <a:extLst>
                <a:ext uri="{FF2B5EF4-FFF2-40B4-BE49-F238E27FC236}">
                  <a16:creationId xmlns:a16="http://schemas.microsoft.com/office/drawing/2014/main" id="{D1103135-7487-469E-86CA-251A72B7CF19}"/>
                </a:ext>
              </a:extLst>
            </p:cNvPr>
            <p:cNvSpPr/>
            <p:nvPr/>
          </p:nvSpPr>
          <p:spPr bwMode="auto">
            <a:xfrm>
              <a:off x="5908675" y="4498975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iṣḷiḑé">
              <a:extLst>
                <a:ext uri="{FF2B5EF4-FFF2-40B4-BE49-F238E27FC236}">
                  <a16:creationId xmlns:a16="http://schemas.microsoft.com/office/drawing/2014/main" id="{55507E8A-FC9D-4742-BD11-EF8EF0971C1C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close/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ï$ḷïḍé">
              <a:extLst>
                <a:ext uri="{FF2B5EF4-FFF2-40B4-BE49-F238E27FC236}">
                  <a16:creationId xmlns:a16="http://schemas.microsoft.com/office/drawing/2014/main" id="{1E275F90-3945-4698-959E-3CAA0F32C674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ïŝḻîḋe">
              <a:extLst>
                <a:ext uri="{FF2B5EF4-FFF2-40B4-BE49-F238E27FC236}">
                  <a16:creationId xmlns:a16="http://schemas.microsoft.com/office/drawing/2014/main" id="{5D0E09CA-6704-4E0F-841F-CB65346519E0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ïs1ïḍe">
              <a:extLst>
                <a:ext uri="{FF2B5EF4-FFF2-40B4-BE49-F238E27FC236}">
                  <a16:creationId xmlns:a16="http://schemas.microsoft.com/office/drawing/2014/main" id="{27F66F68-AC67-4C78-9B52-5667994CCF23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îś1íḋê">
              <a:extLst>
                <a:ext uri="{FF2B5EF4-FFF2-40B4-BE49-F238E27FC236}">
                  <a16:creationId xmlns:a16="http://schemas.microsoft.com/office/drawing/2014/main" id="{B19641A8-8E02-43CE-992C-5624B560A177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îṣlíḋê">
              <a:extLst>
                <a:ext uri="{FF2B5EF4-FFF2-40B4-BE49-F238E27FC236}">
                  <a16:creationId xmlns:a16="http://schemas.microsoft.com/office/drawing/2014/main" id="{CCF6374D-2148-4D32-B2A5-4E6721CAD1C1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ïṡlíďè">
              <a:extLst>
                <a:ext uri="{FF2B5EF4-FFF2-40B4-BE49-F238E27FC236}">
                  <a16:creationId xmlns:a16="http://schemas.microsoft.com/office/drawing/2014/main" id="{D024EBD3-B31F-4079-B9C0-25CD730B2FF2}"/>
                </a:ext>
              </a:extLst>
            </p:cNvPr>
            <p:cNvSpPr/>
            <p:nvPr/>
          </p:nvSpPr>
          <p:spPr bwMode="auto">
            <a:xfrm>
              <a:off x="5075238" y="2246313"/>
              <a:ext cx="642938" cy="392112"/>
            </a:xfrm>
            <a:custGeom>
              <a:avLst/>
              <a:gdLst>
                <a:gd name="T0" fmla="*/ 0 w 405"/>
                <a:gd name="T1" fmla="*/ 156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5 w 405"/>
                <a:gd name="T11" fmla="*/ 247 h 247"/>
                <a:gd name="T12" fmla="*/ 0 w 405"/>
                <a:gd name="T13" fmla="*/ 1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6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5" y="24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íṥļïdê">
              <a:extLst>
                <a:ext uri="{FF2B5EF4-FFF2-40B4-BE49-F238E27FC236}">
                  <a16:creationId xmlns:a16="http://schemas.microsoft.com/office/drawing/2014/main" id="{E3ABA3B6-57E5-490B-AB50-863320166258}"/>
                </a:ext>
              </a:extLst>
            </p:cNvPr>
            <p:cNvSpPr/>
            <p:nvPr/>
          </p:nvSpPr>
          <p:spPr bwMode="auto">
            <a:xfrm>
              <a:off x="5062538" y="2238375"/>
              <a:ext cx="668338" cy="407987"/>
            </a:xfrm>
            <a:custGeom>
              <a:avLst/>
              <a:gdLst>
                <a:gd name="T0" fmla="*/ 125 w 421"/>
                <a:gd name="T1" fmla="*/ 257 h 257"/>
                <a:gd name="T2" fmla="*/ 0 w 421"/>
                <a:gd name="T3" fmla="*/ 161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9 h 257"/>
                <a:gd name="T12" fmla="*/ 125 w 421"/>
                <a:gd name="T13" fmla="*/ 257 h 257"/>
                <a:gd name="T14" fmla="*/ 14 w 421"/>
                <a:gd name="T15" fmla="*/ 161 h 257"/>
                <a:gd name="T16" fmla="*/ 123 w 421"/>
                <a:gd name="T17" fmla="*/ 248 h 257"/>
                <a:gd name="T18" fmla="*/ 406 w 421"/>
                <a:gd name="T19" fmla="*/ 12 h 257"/>
                <a:gd name="T20" fmla="*/ 394 w 421"/>
                <a:gd name="T21" fmla="*/ 9 h 257"/>
                <a:gd name="T22" fmla="*/ 126 w 421"/>
                <a:gd name="T23" fmla="*/ 206 h 257"/>
                <a:gd name="T24" fmla="*/ 54 w 421"/>
                <a:gd name="T25" fmla="*/ 134 h 257"/>
                <a:gd name="T26" fmla="*/ 14 w 421"/>
                <a:gd name="T27" fmla="*/ 16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5" y="257"/>
                  </a:moveTo>
                  <a:lnTo>
                    <a:pt x="0" y="161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9"/>
                  </a:lnTo>
                  <a:lnTo>
                    <a:pt x="125" y="257"/>
                  </a:lnTo>
                  <a:close/>
                  <a:moveTo>
                    <a:pt x="14" y="161"/>
                  </a:moveTo>
                  <a:lnTo>
                    <a:pt x="123" y="248"/>
                  </a:lnTo>
                  <a:lnTo>
                    <a:pt x="406" y="12"/>
                  </a:lnTo>
                  <a:lnTo>
                    <a:pt x="394" y="9"/>
                  </a:lnTo>
                  <a:lnTo>
                    <a:pt x="126" y="206"/>
                  </a:lnTo>
                  <a:lnTo>
                    <a:pt x="54" y="134"/>
                  </a:lnTo>
                  <a:lnTo>
                    <a:pt x="14" y="161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îṡlíḑê">
              <a:extLst>
                <a:ext uri="{FF2B5EF4-FFF2-40B4-BE49-F238E27FC236}">
                  <a16:creationId xmlns:a16="http://schemas.microsoft.com/office/drawing/2014/main" id="{B1AC08C7-298C-4C88-AF17-483A8E3888F3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ï$1îḑè">
              <a:extLst>
                <a:ext uri="{FF2B5EF4-FFF2-40B4-BE49-F238E27FC236}">
                  <a16:creationId xmlns:a16="http://schemas.microsoft.com/office/drawing/2014/main" id="{39C0986C-2A42-41F8-BA93-EC8CDF3DB884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îṩ1îdê">
              <a:extLst>
                <a:ext uri="{FF2B5EF4-FFF2-40B4-BE49-F238E27FC236}">
                  <a16:creationId xmlns:a16="http://schemas.microsoft.com/office/drawing/2014/main" id="{A71ACDB9-9A2A-44DC-8EB3-060BDA3DF64E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íṥļiḓê">
              <a:extLst>
                <a:ext uri="{FF2B5EF4-FFF2-40B4-BE49-F238E27FC236}">
                  <a16:creationId xmlns:a16="http://schemas.microsoft.com/office/drawing/2014/main" id="{76DAB967-0B30-4ECB-952D-A2D91F4381C8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ïṩ1îḑê">
              <a:extLst>
                <a:ext uri="{FF2B5EF4-FFF2-40B4-BE49-F238E27FC236}">
                  <a16:creationId xmlns:a16="http://schemas.microsoft.com/office/drawing/2014/main" id="{A34A5DBC-5185-476D-8057-21B10803AC45}"/>
                </a:ext>
              </a:extLst>
            </p:cNvPr>
            <p:cNvSpPr/>
            <p:nvPr/>
          </p:nvSpPr>
          <p:spPr bwMode="auto">
            <a:xfrm>
              <a:off x="5118100" y="3240088"/>
              <a:ext cx="642938" cy="392112"/>
            </a:xfrm>
            <a:custGeom>
              <a:avLst/>
              <a:gdLst>
                <a:gd name="T0" fmla="*/ 0 w 405"/>
                <a:gd name="T1" fmla="*/ 155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6 w 405"/>
                <a:gd name="T11" fmla="*/ 247 h 247"/>
                <a:gd name="T12" fmla="*/ 0 w 405"/>
                <a:gd name="T13" fmla="*/ 15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5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îŝ1iḓê">
              <a:extLst>
                <a:ext uri="{FF2B5EF4-FFF2-40B4-BE49-F238E27FC236}">
                  <a16:creationId xmlns:a16="http://schemas.microsoft.com/office/drawing/2014/main" id="{C159F256-087C-4D3E-8F0C-4C5A8729F665}"/>
                </a:ext>
              </a:extLst>
            </p:cNvPr>
            <p:cNvSpPr/>
            <p:nvPr/>
          </p:nvSpPr>
          <p:spPr bwMode="auto">
            <a:xfrm>
              <a:off x="5105400" y="3232150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60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60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9 h 257"/>
                <a:gd name="T22" fmla="*/ 126 w 421"/>
                <a:gd name="T23" fmla="*/ 205 h 257"/>
                <a:gd name="T24" fmla="*/ 54 w 421"/>
                <a:gd name="T25" fmla="*/ 133 h 257"/>
                <a:gd name="T26" fmla="*/ 14 w 421"/>
                <a:gd name="T27" fmla="*/ 16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60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60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9"/>
                  </a:lnTo>
                  <a:lnTo>
                    <a:pt x="126" y="205"/>
                  </a:lnTo>
                  <a:lnTo>
                    <a:pt x="54" y="133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îṡ1íḍê">
              <a:extLst>
                <a:ext uri="{FF2B5EF4-FFF2-40B4-BE49-F238E27FC236}">
                  <a16:creationId xmlns:a16="http://schemas.microsoft.com/office/drawing/2014/main" id="{A40A1D24-A73D-4710-A23F-3E89EC4A630A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î$ḷïďé">
              <a:extLst>
                <a:ext uri="{FF2B5EF4-FFF2-40B4-BE49-F238E27FC236}">
                  <a16:creationId xmlns:a16="http://schemas.microsoft.com/office/drawing/2014/main" id="{BC63F9D4-B93E-4776-A6E6-A32BE2E19452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íṥľîḍé">
              <a:extLst>
                <a:ext uri="{FF2B5EF4-FFF2-40B4-BE49-F238E27FC236}">
                  <a16:creationId xmlns:a16="http://schemas.microsoft.com/office/drawing/2014/main" id="{FD5E8825-6CBA-4DC4-A704-18FCCF704DCF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íṡḷíḋe">
              <a:extLst>
                <a:ext uri="{FF2B5EF4-FFF2-40B4-BE49-F238E27FC236}">
                  <a16:creationId xmlns:a16="http://schemas.microsoft.com/office/drawing/2014/main" id="{7A1ECFBE-903C-448B-B7B6-EC7BFEEE9258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ï$ļídê">
              <a:extLst>
                <a:ext uri="{FF2B5EF4-FFF2-40B4-BE49-F238E27FC236}">
                  <a16:creationId xmlns:a16="http://schemas.microsoft.com/office/drawing/2014/main" id="{2DAA23DD-EA96-4C5D-B180-ED6F3472865E}"/>
                </a:ext>
              </a:extLst>
            </p:cNvPr>
            <p:cNvSpPr/>
            <p:nvPr/>
          </p:nvSpPr>
          <p:spPr bwMode="auto">
            <a:xfrm>
              <a:off x="5118100" y="4054475"/>
              <a:ext cx="642938" cy="393700"/>
            </a:xfrm>
            <a:custGeom>
              <a:avLst/>
              <a:gdLst>
                <a:gd name="T0" fmla="*/ 0 w 405"/>
                <a:gd name="T1" fmla="*/ 155 h 248"/>
                <a:gd name="T2" fmla="*/ 47 w 405"/>
                <a:gd name="T3" fmla="*/ 123 h 248"/>
                <a:gd name="T4" fmla="*/ 118 w 405"/>
                <a:gd name="T5" fmla="*/ 196 h 248"/>
                <a:gd name="T6" fmla="*/ 385 w 405"/>
                <a:gd name="T7" fmla="*/ 0 h 248"/>
                <a:gd name="T8" fmla="*/ 405 w 405"/>
                <a:gd name="T9" fmla="*/ 5 h 248"/>
                <a:gd name="T10" fmla="*/ 116 w 405"/>
                <a:gd name="T11" fmla="*/ 248 h 248"/>
                <a:gd name="T12" fmla="*/ 0 w 405"/>
                <a:gd name="T13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8">
                  <a:moveTo>
                    <a:pt x="0" y="155"/>
                  </a:moveTo>
                  <a:lnTo>
                    <a:pt x="47" y="123"/>
                  </a:lnTo>
                  <a:lnTo>
                    <a:pt x="118" y="196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iṣļiďê">
              <a:extLst>
                <a:ext uri="{FF2B5EF4-FFF2-40B4-BE49-F238E27FC236}">
                  <a16:creationId xmlns:a16="http://schemas.microsoft.com/office/drawing/2014/main" id="{8A69EF54-6B9A-4027-8C75-CC6015F3CA0A}"/>
                </a:ext>
              </a:extLst>
            </p:cNvPr>
            <p:cNvSpPr/>
            <p:nvPr/>
          </p:nvSpPr>
          <p:spPr bwMode="auto">
            <a:xfrm>
              <a:off x="5105400" y="4048125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59 h 257"/>
                <a:gd name="T4" fmla="*/ 55 w 421"/>
                <a:gd name="T5" fmla="*/ 122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59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8 h 257"/>
                <a:gd name="T22" fmla="*/ 126 w 421"/>
                <a:gd name="T23" fmla="*/ 206 h 257"/>
                <a:gd name="T24" fmla="*/ 54 w 421"/>
                <a:gd name="T25" fmla="*/ 132 h 257"/>
                <a:gd name="T26" fmla="*/ 14 w 421"/>
                <a:gd name="T27" fmla="*/ 1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59"/>
                  </a:lnTo>
                  <a:lnTo>
                    <a:pt x="55" y="122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59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8"/>
                  </a:lnTo>
                  <a:lnTo>
                    <a:pt x="126" y="206"/>
                  </a:lnTo>
                  <a:lnTo>
                    <a:pt x="54" y="132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îS1îḑè">
              <a:extLst>
                <a:ext uri="{FF2B5EF4-FFF2-40B4-BE49-F238E27FC236}">
                  <a16:creationId xmlns:a16="http://schemas.microsoft.com/office/drawing/2014/main" id="{7A40A39C-1B1B-4845-92B6-0730B05E7E94}"/>
                </a:ext>
              </a:extLst>
            </p:cNvPr>
            <p:cNvSpPr/>
            <p:nvPr/>
          </p:nvSpPr>
          <p:spPr bwMode="auto">
            <a:xfrm>
              <a:off x="5326063" y="949326"/>
              <a:ext cx="1619250" cy="908050"/>
            </a:xfrm>
            <a:custGeom>
              <a:avLst/>
              <a:gdLst>
                <a:gd name="T0" fmla="*/ 772 w 792"/>
                <a:gd name="T1" fmla="*/ 195 h 445"/>
                <a:gd name="T2" fmla="*/ 563 w 792"/>
                <a:gd name="T3" fmla="*/ 195 h 445"/>
                <a:gd name="T4" fmla="*/ 563 w 792"/>
                <a:gd name="T5" fmla="*/ 165 h 445"/>
                <a:gd name="T6" fmla="*/ 398 w 792"/>
                <a:gd name="T7" fmla="*/ 0 h 445"/>
                <a:gd name="T8" fmla="*/ 394 w 792"/>
                <a:gd name="T9" fmla="*/ 0 h 445"/>
                <a:gd name="T10" fmla="*/ 229 w 792"/>
                <a:gd name="T11" fmla="*/ 165 h 445"/>
                <a:gd name="T12" fmla="*/ 229 w 792"/>
                <a:gd name="T13" fmla="*/ 195 h 445"/>
                <a:gd name="T14" fmla="*/ 20 w 792"/>
                <a:gd name="T15" fmla="*/ 195 h 445"/>
                <a:gd name="T16" fmla="*/ 0 w 792"/>
                <a:gd name="T17" fmla="*/ 214 h 445"/>
                <a:gd name="T18" fmla="*/ 0 w 792"/>
                <a:gd name="T19" fmla="*/ 426 h 445"/>
                <a:gd name="T20" fmla="*/ 20 w 792"/>
                <a:gd name="T21" fmla="*/ 445 h 445"/>
                <a:gd name="T22" fmla="*/ 772 w 792"/>
                <a:gd name="T23" fmla="*/ 445 h 445"/>
                <a:gd name="T24" fmla="*/ 792 w 792"/>
                <a:gd name="T25" fmla="*/ 426 h 445"/>
                <a:gd name="T26" fmla="*/ 792 w 792"/>
                <a:gd name="T27" fmla="*/ 214 h 445"/>
                <a:gd name="T28" fmla="*/ 772 w 792"/>
                <a:gd name="T29" fmla="*/ 195 h 445"/>
                <a:gd name="T30" fmla="*/ 396 w 792"/>
                <a:gd name="T31" fmla="*/ 175 h 445"/>
                <a:gd name="T32" fmla="*/ 341 w 792"/>
                <a:gd name="T33" fmla="*/ 120 h 445"/>
                <a:gd name="T34" fmla="*/ 396 w 792"/>
                <a:gd name="T35" fmla="*/ 65 h 445"/>
                <a:gd name="T36" fmla="*/ 451 w 792"/>
                <a:gd name="T37" fmla="*/ 120 h 445"/>
                <a:gd name="T38" fmla="*/ 396 w 792"/>
                <a:gd name="T39" fmla="*/ 17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445">
                  <a:moveTo>
                    <a:pt x="772" y="195"/>
                  </a:moveTo>
                  <a:cubicBezTo>
                    <a:pt x="563" y="195"/>
                    <a:pt x="563" y="195"/>
                    <a:pt x="563" y="195"/>
                  </a:cubicBezTo>
                  <a:cubicBezTo>
                    <a:pt x="563" y="165"/>
                    <a:pt x="563" y="165"/>
                    <a:pt x="563" y="165"/>
                  </a:cubicBezTo>
                  <a:cubicBezTo>
                    <a:pt x="563" y="74"/>
                    <a:pt x="489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03" y="0"/>
                    <a:pt x="229" y="74"/>
                    <a:pt x="229" y="165"/>
                  </a:cubicBezTo>
                  <a:cubicBezTo>
                    <a:pt x="229" y="195"/>
                    <a:pt x="229" y="195"/>
                    <a:pt x="229" y="195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9" y="195"/>
                    <a:pt x="0" y="204"/>
                    <a:pt x="0" y="21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6"/>
                    <a:pt x="9" y="445"/>
                    <a:pt x="20" y="445"/>
                  </a:cubicBezTo>
                  <a:cubicBezTo>
                    <a:pt x="772" y="445"/>
                    <a:pt x="772" y="445"/>
                    <a:pt x="772" y="445"/>
                  </a:cubicBezTo>
                  <a:cubicBezTo>
                    <a:pt x="783" y="445"/>
                    <a:pt x="792" y="436"/>
                    <a:pt x="792" y="426"/>
                  </a:cubicBezTo>
                  <a:cubicBezTo>
                    <a:pt x="792" y="214"/>
                    <a:pt x="792" y="214"/>
                    <a:pt x="792" y="214"/>
                  </a:cubicBezTo>
                  <a:cubicBezTo>
                    <a:pt x="792" y="204"/>
                    <a:pt x="783" y="195"/>
                    <a:pt x="772" y="195"/>
                  </a:cubicBezTo>
                  <a:close/>
                  <a:moveTo>
                    <a:pt x="396" y="175"/>
                  </a:moveTo>
                  <a:cubicBezTo>
                    <a:pt x="366" y="175"/>
                    <a:pt x="341" y="150"/>
                    <a:pt x="341" y="120"/>
                  </a:cubicBezTo>
                  <a:cubicBezTo>
                    <a:pt x="341" y="89"/>
                    <a:pt x="366" y="65"/>
                    <a:pt x="396" y="65"/>
                  </a:cubicBezTo>
                  <a:cubicBezTo>
                    <a:pt x="427" y="65"/>
                    <a:pt x="451" y="89"/>
                    <a:pt x="451" y="120"/>
                  </a:cubicBezTo>
                  <a:cubicBezTo>
                    <a:pt x="451" y="150"/>
                    <a:pt x="427" y="175"/>
                    <a:pt x="396" y="175"/>
                  </a:cubicBezTo>
                  <a:close/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isļîḋe">
              <a:extLst>
                <a:ext uri="{FF2B5EF4-FFF2-40B4-BE49-F238E27FC236}">
                  <a16:creationId xmlns:a16="http://schemas.microsoft.com/office/drawing/2014/main" id="{C3148559-F1FA-4C55-A473-8A30EEADEA7F}"/>
                </a:ext>
              </a:extLst>
            </p:cNvPr>
            <p:cNvSpPr/>
            <p:nvPr/>
          </p:nvSpPr>
          <p:spPr bwMode="auto">
            <a:xfrm>
              <a:off x="5326063" y="1720850"/>
              <a:ext cx="1619250" cy="66675"/>
            </a:xfrm>
            <a:prstGeom prst="rect">
              <a:avLst/>
            </a:pr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íšlîḑè">
              <a:extLst>
                <a:ext uri="{FF2B5EF4-FFF2-40B4-BE49-F238E27FC236}">
                  <a16:creationId xmlns:a16="http://schemas.microsoft.com/office/drawing/2014/main" id="{66B62F9D-E9DF-4B7C-A96A-A1F00A63B161}"/>
                </a:ext>
              </a:extLst>
            </p:cNvPr>
            <p:cNvSpPr/>
            <p:nvPr/>
          </p:nvSpPr>
          <p:spPr bwMode="auto">
            <a:xfrm>
              <a:off x="5326063" y="1803400"/>
              <a:ext cx="1619250" cy="30162"/>
            </a:xfrm>
            <a:custGeom>
              <a:avLst/>
              <a:gdLst>
                <a:gd name="T0" fmla="*/ 788 w 792"/>
                <a:gd name="T1" fmla="*/ 15 h 15"/>
                <a:gd name="T2" fmla="*/ 5 w 792"/>
                <a:gd name="T3" fmla="*/ 15 h 15"/>
                <a:gd name="T4" fmla="*/ 0 w 792"/>
                <a:gd name="T5" fmla="*/ 11 h 15"/>
                <a:gd name="T6" fmla="*/ 0 w 792"/>
                <a:gd name="T7" fmla="*/ 0 h 15"/>
                <a:gd name="T8" fmla="*/ 792 w 792"/>
                <a:gd name="T9" fmla="*/ 0 h 15"/>
                <a:gd name="T10" fmla="*/ 792 w 792"/>
                <a:gd name="T11" fmla="*/ 11 h 15"/>
                <a:gd name="T12" fmla="*/ 788 w 79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15">
                  <a:moveTo>
                    <a:pt x="788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792" y="11"/>
                    <a:pt x="792" y="11"/>
                    <a:pt x="792" y="11"/>
                  </a:cubicBezTo>
                  <a:cubicBezTo>
                    <a:pt x="792" y="13"/>
                    <a:pt x="790" y="15"/>
                    <a:pt x="788" y="15"/>
                  </a:cubicBezTo>
                  <a:close/>
                </a:path>
              </a:pathLst>
            </a:cu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9" name="Text Box 34">
            <a:extLst>
              <a:ext uri="{FF2B5EF4-FFF2-40B4-BE49-F238E27FC236}">
                <a16:creationId xmlns:a16="http://schemas.microsoft.com/office/drawing/2014/main" id="{F7B26428-257F-4DC2-832E-2CA1D3DB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43849"/>
            <a:ext cx="8137525" cy="140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平行问题</a:t>
            </a: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线面和面面平行判定的定理和推理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278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本节知识要点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8C117F5C-5736-4DCB-88D3-54FFDA75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96110"/>
            <a:ext cx="813752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求交的作图方法（线面和面面相交）</a:t>
            </a:r>
          </a:p>
          <a:p>
            <a:pPr marL="120015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求交问题本质：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求共有点</a:t>
            </a:r>
            <a:endParaRPr kumimoji="0" lang="en-US" altLang="zh-CN" sz="2800" dirty="0">
              <a:solidFill>
                <a:srgbClr val="3366FF"/>
              </a:solidFill>
              <a:latin typeface="Arial"/>
              <a:ea typeface="微软雅黑"/>
              <a:cs typeface="+mn-ea"/>
            </a:endParaRPr>
          </a:p>
          <a:p>
            <a:pPr marL="120015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基本方法：</a:t>
            </a:r>
            <a:r>
              <a:rPr kumimoji="0" lang="zh-CN" altLang="en-US" sz="2800" dirty="0">
                <a:solidFill>
                  <a:srgbClr val="3366FF"/>
                </a:solidFill>
                <a:latin typeface="Arial"/>
                <a:ea typeface="微软雅黑"/>
                <a:cs typeface="+mn-ea"/>
              </a:rPr>
              <a:t>利用积聚性、</a:t>
            </a:r>
            <a:r>
              <a:rPr kumimoji="0" lang="zh-CN" altLang="en-US" sz="2800" dirty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cs typeface="+mn-ea"/>
              </a:rPr>
              <a:t>辅助平面法（穿点法）</a:t>
            </a:r>
          </a:p>
        </p:txBody>
      </p:sp>
      <p:grpSp>
        <p:nvGrpSpPr>
          <p:cNvPr id="16" name="7c530c2a-23b3-4ca3-8528-d5ce4d04f6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FF426C-CF66-482E-A943-07E5993B5A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7342" y="284304"/>
            <a:ext cx="701750" cy="1069398"/>
            <a:chOff x="4468813" y="949326"/>
            <a:chExt cx="3254375" cy="4959349"/>
          </a:xfrm>
        </p:grpSpPr>
        <p:sp>
          <p:nvSpPr>
            <p:cNvPr id="17" name="íśľïḑè">
              <a:extLst>
                <a:ext uri="{FF2B5EF4-FFF2-40B4-BE49-F238E27FC236}">
                  <a16:creationId xmlns:a16="http://schemas.microsoft.com/office/drawing/2014/main" id="{AA0A908A-179A-4E98-947D-5CD3C7DD05E1}"/>
                </a:ext>
              </a:extLst>
            </p:cNvPr>
            <p:cNvSpPr/>
            <p:nvPr/>
          </p:nvSpPr>
          <p:spPr bwMode="auto">
            <a:xfrm>
              <a:off x="4672013" y="1444625"/>
              <a:ext cx="2879725" cy="3921125"/>
            </a:xfrm>
            <a:custGeom>
              <a:avLst/>
              <a:gdLst>
                <a:gd name="T0" fmla="*/ 1322 w 1408"/>
                <a:gd name="T1" fmla="*/ 1922 h 1922"/>
                <a:gd name="T2" fmla="*/ 85 w 1408"/>
                <a:gd name="T3" fmla="*/ 1922 h 1922"/>
                <a:gd name="T4" fmla="*/ 0 w 1408"/>
                <a:gd name="T5" fmla="*/ 1837 h 1922"/>
                <a:gd name="T6" fmla="*/ 0 w 1408"/>
                <a:gd name="T7" fmla="*/ 85 h 1922"/>
                <a:gd name="T8" fmla="*/ 85 w 1408"/>
                <a:gd name="T9" fmla="*/ 0 h 1922"/>
                <a:gd name="T10" fmla="*/ 1322 w 1408"/>
                <a:gd name="T11" fmla="*/ 0 h 1922"/>
                <a:gd name="T12" fmla="*/ 1408 w 1408"/>
                <a:gd name="T13" fmla="*/ 85 h 1922"/>
                <a:gd name="T14" fmla="*/ 1408 w 1408"/>
                <a:gd name="T15" fmla="*/ 1837 h 1922"/>
                <a:gd name="T16" fmla="*/ 1322 w 1408"/>
                <a:gd name="T17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922">
                  <a:moveTo>
                    <a:pt x="1322" y="1922"/>
                  </a:moveTo>
                  <a:cubicBezTo>
                    <a:pt x="85" y="1922"/>
                    <a:pt x="85" y="1922"/>
                    <a:pt x="85" y="1922"/>
                  </a:cubicBezTo>
                  <a:cubicBezTo>
                    <a:pt x="38" y="1922"/>
                    <a:pt x="0" y="1884"/>
                    <a:pt x="0" y="18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69" y="0"/>
                    <a:pt x="1408" y="38"/>
                    <a:pt x="1408" y="85"/>
                  </a:cubicBezTo>
                  <a:cubicBezTo>
                    <a:pt x="1408" y="1837"/>
                    <a:pt x="1408" y="1837"/>
                    <a:pt x="1408" y="1837"/>
                  </a:cubicBezTo>
                  <a:cubicBezTo>
                    <a:pt x="1408" y="1884"/>
                    <a:pt x="1369" y="1922"/>
                    <a:pt x="1322" y="1922"/>
                  </a:cubicBezTo>
                </a:path>
              </a:pathLst>
            </a:custGeom>
            <a:solidFill>
              <a:srgbClr val="52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íšļîḑê">
              <a:extLst>
                <a:ext uri="{FF2B5EF4-FFF2-40B4-BE49-F238E27FC236}">
                  <a16:creationId xmlns:a16="http://schemas.microsoft.com/office/drawing/2014/main" id="{D109DAC6-05F8-4AE4-91F1-ADDFDF7607BD}"/>
                </a:ext>
              </a:extLst>
            </p:cNvPr>
            <p:cNvSpPr/>
            <p:nvPr/>
          </p:nvSpPr>
          <p:spPr bwMode="auto">
            <a:xfrm>
              <a:off x="4859338" y="1752600"/>
              <a:ext cx="2501900" cy="3409950"/>
            </a:xfrm>
            <a:custGeom>
              <a:avLst/>
              <a:gdLst>
                <a:gd name="T0" fmla="*/ 1201 w 1223"/>
                <a:gd name="T1" fmla="*/ 1671 h 1671"/>
                <a:gd name="T2" fmla="*/ 22 w 1223"/>
                <a:gd name="T3" fmla="*/ 1671 h 1671"/>
                <a:gd name="T4" fmla="*/ 0 w 1223"/>
                <a:gd name="T5" fmla="*/ 1649 h 1671"/>
                <a:gd name="T6" fmla="*/ 0 w 1223"/>
                <a:gd name="T7" fmla="*/ 23 h 1671"/>
                <a:gd name="T8" fmla="*/ 22 w 1223"/>
                <a:gd name="T9" fmla="*/ 0 h 1671"/>
                <a:gd name="T10" fmla="*/ 1201 w 1223"/>
                <a:gd name="T11" fmla="*/ 0 h 1671"/>
                <a:gd name="T12" fmla="*/ 1223 w 1223"/>
                <a:gd name="T13" fmla="*/ 23 h 1671"/>
                <a:gd name="T14" fmla="*/ 1223 w 1223"/>
                <a:gd name="T15" fmla="*/ 1649 h 1671"/>
                <a:gd name="T16" fmla="*/ 1201 w 1223"/>
                <a:gd name="T17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1671">
                  <a:moveTo>
                    <a:pt x="1201" y="1671"/>
                  </a:moveTo>
                  <a:cubicBezTo>
                    <a:pt x="22" y="1671"/>
                    <a:pt x="22" y="1671"/>
                    <a:pt x="22" y="1671"/>
                  </a:cubicBezTo>
                  <a:cubicBezTo>
                    <a:pt x="10" y="1671"/>
                    <a:pt x="0" y="1661"/>
                    <a:pt x="0" y="16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01" y="0"/>
                    <a:pt x="1201" y="0"/>
                    <a:pt x="1201" y="0"/>
                  </a:cubicBezTo>
                  <a:cubicBezTo>
                    <a:pt x="1213" y="0"/>
                    <a:pt x="1223" y="10"/>
                    <a:pt x="1223" y="23"/>
                  </a:cubicBezTo>
                  <a:cubicBezTo>
                    <a:pt x="1223" y="1649"/>
                    <a:pt x="1223" y="1649"/>
                    <a:pt x="1223" y="1649"/>
                  </a:cubicBezTo>
                  <a:cubicBezTo>
                    <a:pt x="1223" y="1661"/>
                    <a:pt x="1213" y="1671"/>
                    <a:pt x="1201" y="16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ṥliḑe">
              <a:extLst>
                <a:ext uri="{FF2B5EF4-FFF2-40B4-BE49-F238E27FC236}">
                  <a16:creationId xmlns:a16="http://schemas.microsoft.com/office/drawing/2014/main" id="{D7281281-2622-4586-93D4-8FF571FD4015}"/>
                </a:ext>
              </a:extLst>
            </p:cNvPr>
            <p:cNvSpPr/>
            <p:nvPr/>
          </p:nvSpPr>
          <p:spPr bwMode="auto">
            <a:xfrm>
              <a:off x="4672013" y="1624013"/>
              <a:ext cx="2738438" cy="3748087"/>
            </a:xfrm>
            <a:custGeom>
              <a:avLst/>
              <a:gdLst>
                <a:gd name="T0" fmla="*/ 1339 w 1339"/>
                <a:gd name="T1" fmla="*/ 1831 h 1837"/>
                <a:gd name="T2" fmla="*/ 85 w 1339"/>
                <a:gd name="T3" fmla="*/ 1832 h 1837"/>
                <a:gd name="T4" fmla="*/ 0 w 1339"/>
                <a:gd name="T5" fmla="*/ 1758 h 1837"/>
                <a:gd name="T6" fmla="*/ 5 w 1339"/>
                <a:gd name="T7" fmla="*/ 0 h 1837"/>
                <a:gd name="T8" fmla="*/ 1339 w 1339"/>
                <a:gd name="T9" fmla="*/ 1831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1837">
                  <a:moveTo>
                    <a:pt x="1339" y="1831"/>
                  </a:moveTo>
                  <a:cubicBezTo>
                    <a:pt x="85" y="1832"/>
                    <a:pt x="85" y="1832"/>
                    <a:pt x="85" y="1832"/>
                  </a:cubicBezTo>
                  <a:cubicBezTo>
                    <a:pt x="65" y="1837"/>
                    <a:pt x="8" y="1821"/>
                    <a:pt x="0" y="175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39" y="1831"/>
                    <a:pt x="1339" y="1831"/>
                    <a:pt x="1339" y="183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işḻïḑè">
              <a:extLst>
                <a:ext uri="{FF2B5EF4-FFF2-40B4-BE49-F238E27FC236}">
                  <a16:creationId xmlns:a16="http://schemas.microsoft.com/office/drawing/2014/main" id="{8EEAAC92-F058-4DAF-A269-A69CADF7BE67}"/>
                </a:ext>
              </a:extLst>
            </p:cNvPr>
            <p:cNvSpPr/>
            <p:nvPr/>
          </p:nvSpPr>
          <p:spPr bwMode="auto">
            <a:xfrm>
              <a:off x="4468813" y="5561013"/>
              <a:ext cx="3254375" cy="347662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ïṧ1îdé">
              <a:extLst>
                <a:ext uri="{FF2B5EF4-FFF2-40B4-BE49-F238E27FC236}">
                  <a16:creationId xmlns:a16="http://schemas.microsoft.com/office/drawing/2014/main" id="{98371650-7580-4C09-A288-8DE1F6F09F0A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íṧľíḑê">
              <a:extLst>
                <a:ext uri="{FF2B5EF4-FFF2-40B4-BE49-F238E27FC236}">
                  <a16:creationId xmlns:a16="http://schemas.microsoft.com/office/drawing/2014/main" id="{761412ED-96B5-40D6-9212-8720D6022131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íṡ1îḑè">
              <a:extLst>
                <a:ext uri="{FF2B5EF4-FFF2-40B4-BE49-F238E27FC236}">
                  <a16:creationId xmlns:a16="http://schemas.microsoft.com/office/drawing/2014/main" id="{2800D41F-2811-4A09-9DE9-6BC95E768478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ïṥļiďè">
              <a:extLst>
                <a:ext uri="{FF2B5EF4-FFF2-40B4-BE49-F238E27FC236}">
                  <a16:creationId xmlns:a16="http://schemas.microsoft.com/office/drawing/2014/main" id="{CF20F6EF-9F8A-4152-920B-9109C0B85501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í$lîďè">
              <a:extLst>
                <a:ext uri="{FF2B5EF4-FFF2-40B4-BE49-F238E27FC236}">
                  <a16:creationId xmlns:a16="http://schemas.microsoft.com/office/drawing/2014/main" id="{63871756-A8FD-4A5A-9032-2E8F67746CBF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iṥļïďê">
              <a:extLst>
                <a:ext uri="{FF2B5EF4-FFF2-40B4-BE49-F238E27FC236}">
                  <a16:creationId xmlns:a16="http://schemas.microsoft.com/office/drawing/2014/main" id="{6143B585-09F3-435D-B4BB-16E9BFA9F33C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íšḻïḍé">
              <a:extLst>
                <a:ext uri="{FF2B5EF4-FFF2-40B4-BE49-F238E27FC236}">
                  <a16:creationId xmlns:a16="http://schemas.microsoft.com/office/drawing/2014/main" id="{F29AAE90-CBE2-45C8-AF60-F934DC394287}"/>
                </a:ext>
              </a:extLst>
            </p:cNvPr>
            <p:cNvSpPr/>
            <p:nvPr/>
          </p:nvSpPr>
          <p:spPr bwMode="auto">
            <a:xfrm>
              <a:off x="5908675" y="2374900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íSḻîďè">
              <a:extLst>
                <a:ext uri="{FF2B5EF4-FFF2-40B4-BE49-F238E27FC236}">
                  <a16:creationId xmlns:a16="http://schemas.microsoft.com/office/drawing/2014/main" id="{FF3E8269-42C5-4DB3-91B7-9E11621CC7A6}"/>
                </a:ext>
              </a:extLst>
            </p:cNvPr>
            <p:cNvSpPr/>
            <p:nvPr/>
          </p:nvSpPr>
          <p:spPr bwMode="auto">
            <a:xfrm>
              <a:off x="5908675" y="25606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ïṡľîde">
              <a:extLst>
                <a:ext uri="{FF2B5EF4-FFF2-40B4-BE49-F238E27FC236}">
                  <a16:creationId xmlns:a16="http://schemas.microsoft.com/office/drawing/2014/main" id="{0F0735F0-7CD1-45C7-A80E-88B9646B086F}"/>
                </a:ext>
              </a:extLst>
            </p:cNvPr>
            <p:cNvSpPr/>
            <p:nvPr/>
          </p:nvSpPr>
          <p:spPr bwMode="auto">
            <a:xfrm>
              <a:off x="5908675" y="27447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ïšḷïdê">
              <a:extLst>
                <a:ext uri="{FF2B5EF4-FFF2-40B4-BE49-F238E27FC236}">
                  <a16:creationId xmlns:a16="http://schemas.microsoft.com/office/drawing/2014/main" id="{37DEEE84-39C7-4A8A-B187-238BE83F9927}"/>
                </a:ext>
              </a:extLst>
            </p:cNvPr>
            <p:cNvSpPr/>
            <p:nvPr/>
          </p:nvSpPr>
          <p:spPr bwMode="auto">
            <a:xfrm>
              <a:off x="5908675" y="3278188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íŝḻiḍe">
              <a:extLst>
                <a:ext uri="{FF2B5EF4-FFF2-40B4-BE49-F238E27FC236}">
                  <a16:creationId xmlns:a16="http://schemas.microsoft.com/office/drawing/2014/main" id="{1C6375F1-0D08-40FD-94A8-04C8086AD879}"/>
                </a:ext>
              </a:extLst>
            </p:cNvPr>
            <p:cNvSpPr/>
            <p:nvPr/>
          </p:nvSpPr>
          <p:spPr bwMode="auto">
            <a:xfrm>
              <a:off x="5908675" y="3463925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iśľíḍé">
              <a:extLst>
                <a:ext uri="{FF2B5EF4-FFF2-40B4-BE49-F238E27FC236}">
                  <a16:creationId xmlns:a16="http://schemas.microsoft.com/office/drawing/2014/main" id="{B45D6CE4-A789-4635-AC97-31BC7F0E606E}"/>
                </a:ext>
              </a:extLst>
            </p:cNvPr>
            <p:cNvSpPr/>
            <p:nvPr/>
          </p:nvSpPr>
          <p:spPr bwMode="auto">
            <a:xfrm>
              <a:off x="5908675" y="3648075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íš1ïḓê">
              <a:extLst>
                <a:ext uri="{FF2B5EF4-FFF2-40B4-BE49-F238E27FC236}">
                  <a16:creationId xmlns:a16="http://schemas.microsoft.com/office/drawing/2014/main" id="{F8B9F203-094C-49E4-BE96-A2DF03C95D0D}"/>
                </a:ext>
              </a:extLst>
            </p:cNvPr>
            <p:cNvSpPr/>
            <p:nvPr/>
          </p:nvSpPr>
          <p:spPr bwMode="auto">
            <a:xfrm>
              <a:off x="5908675" y="41290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íşľiḓé">
              <a:extLst>
                <a:ext uri="{FF2B5EF4-FFF2-40B4-BE49-F238E27FC236}">
                  <a16:creationId xmlns:a16="http://schemas.microsoft.com/office/drawing/2014/main" id="{58104574-D4C0-4C9F-9C3E-BC69AA12CD9D}"/>
                </a:ext>
              </a:extLst>
            </p:cNvPr>
            <p:cNvSpPr/>
            <p:nvPr/>
          </p:nvSpPr>
          <p:spPr bwMode="auto">
            <a:xfrm>
              <a:off x="5908675" y="43132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ïṡľíde">
              <a:extLst>
                <a:ext uri="{FF2B5EF4-FFF2-40B4-BE49-F238E27FC236}">
                  <a16:creationId xmlns:a16="http://schemas.microsoft.com/office/drawing/2014/main" id="{D1103135-7487-469E-86CA-251A72B7CF19}"/>
                </a:ext>
              </a:extLst>
            </p:cNvPr>
            <p:cNvSpPr/>
            <p:nvPr/>
          </p:nvSpPr>
          <p:spPr bwMode="auto">
            <a:xfrm>
              <a:off x="5908675" y="4498975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iṣḷiḑé">
              <a:extLst>
                <a:ext uri="{FF2B5EF4-FFF2-40B4-BE49-F238E27FC236}">
                  <a16:creationId xmlns:a16="http://schemas.microsoft.com/office/drawing/2014/main" id="{55507E8A-FC9D-4742-BD11-EF8EF0971C1C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close/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ï$ḷïḍé">
              <a:extLst>
                <a:ext uri="{FF2B5EF4-FFF2-40B4-BE49-F238E27FC236}">
                  <a16:creationId xmlns:a16="http://schemas.microsoft.com/office/drawing/2014/main" id="{1E275F90-3945-4698-959E-3CAA0F32C674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ïŝḻîḋe">
              <a:extLst>
                <a:ext uri="{FF2B5EF4-FFF2-40B4-BE49-F238E27FC236}">
                  <a16:creationId xmlns:a16="http://schemas.microsoft.com/office/drawing/2014/main" id="{5D0E09CA-6704-4E0F-841F-CB65346519E0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ïs1ïḍe">
              <a:extLst>
                <a:ext uri="{FF2B5EF4-FFF2-40B4-BE49-F238E27FC236}">
                  <a16:creationId xmlns:a16="http://schemas.microsoft.com/office/drawing/2014/main" id="{27F66F68-AC67-4C78-9B52-5667994CCF23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îś1íḋê">
              <a:extLst>
                <a:ext uri="{FF2B5EF4-FFF2-40B4-BE49-F238E27FC236}">
                  <a16:creationId xmlns:a16="http://schemas.microsoft.com/office/drawing/2014/main" id="{B19641A8-8E02-43CE-992C-5624B560A177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îṣlíḋê">
              <a:extLst>
                <a:ext uri="{FF2B5EF4-FFF2-40B4-BE49-F238E27FC236}">
                  <a16:creationId xmlns:a16="http://schemas.microsoft.com/office/drawing/2014/main" id="{CCF6374D-2148-4D32-B2A5-4E6721CAD1C1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ïṡlíďè">
              <a:extLst>
                <a:ext uri="{FF2B5EF4-FFF2-40B4-BE49-F238E27FC236}">
                  <a16:creationId xmlns:a16="http://schemas.microsoft.com/office/drawing/2014/main" id="{D024EBD3-B31F-4079-B9C0-25CD730B2FF2}"/>
                </a:ext>
              </a:extLst>
            </p:cNvPr>
            <p:cNvSpPr/>
            <p:nvPr/>
          </p:nvSpPr>
          <p:spPr bwMode="auto">
            <a:xfrm>
              <a:off x="5075238" y="2246313"/>
              <a:ext cx="642938" cy="392112"/>
            </a:xfrm>
            <a:custGeom>
              <a:avLst/>
              <a:gdLst>
                <a:gd name="T0" fmla="*/ 0 w 405"/>
                <a:gd name="T1" fmla="*/ 156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5 w 405"/>
                <a:gd name="T11" fmla="*/ 247 h 247"/>
                <a:gd name="T12" fmla="*/ 0 w 405"/>
                <a:gd name="T13" fmla="*/ 1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6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5" y="24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íṥļïdê">
              <a:extLst>
                <a:ext uri="{FF2B5EF4-FFF2-40B4-BE49-F238E27FC236}">
                  <a16:creationId xmlns:a16="http://schemas.microsoft.com/office/drawing/2014/main" id="{E3ABA3B6-57E5-490B-AB50-863320166258}"/>
                </a:ext>
              </a:extLst>
            </p:cNvPr>
            <p:cNvSpPr/>
            <p:nvPr/>
          </p:nvSpPr>
          <p:spPr bwMode="auto">
            <a:xfrm>
              <a:off x="5062538" y="2238375"/>
              <a:ext cx="668338" cy="407987"/>
            </a:xfrm>
            <a:custGeom>
              <a:avLst/>
              <a:gdLst>
                <a:gd name="T0" fmla="*/ 125 w 421"/>
                <a:gd name="T1" fmla="*/ 257 h 257"/>
                <a:gd name="T2" fmla="*/ 0 w 421"/>
                <a:gd name="T3" fmla="*/ 161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9 h 257"/>
                <a:gd name="T12" fmla="*/ 125 w 421"/>
                <a:gd name="T13" fmla="*/ 257 h 257"/>
                <a:gd name="T14" fmla="*/ 14 w 421"/>
                <a:gd name="T15" fmla="*/ 161 h 257"/>
                <a:gd name="T16" fmla="*/ 123 w 421"/>
                <a:gd name="T17" fmla="*/ 248 h 257"/>
                <a:gd name="T18" fmla="*/ 406 w 421"/>
                <a:gd name="T19" fmla="*/ 12 h 257"/>
                <a:gd name="T20" fmla="*/ 394 w 421"/>
                <a:gd name="T21" fmla="*/ 9 h 257"/>
                <a:gd name="T22" fmla="*/ 126 w 421"/>
                <a:gd name="T23" fmla="*/ 206 h 257"/>
                <a:gd name="T24" fmla="*/ 54 w 421"/>
                <a:gd name="T25" fmla="*/ 134 h 257"/>
                <a:gd name="T26" fmla="*/ 14 w 421"/>
                <a:gd name="T27" fmla="*/ 16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5" y="257"/>
                  </a:moveTo>
                  <a:lnTo>
                    <a:pt x="0" y="161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9"/>
                  </a:lnTo>
                  <a:lnTo>
                    <a:pt x="125" y="257"/>
                  </a:lnTo>
                  <a:close/>
                  <a:moveTo>
                    <a:pt x="14" y="161"/>
                  </a:moveTo>
                  <a:lnTo>
                    <a:pt x="123" y="248"/>
                  </a:lnTo>
                  <a:lnTo>
                    <a:pt x="406" y="12"/>
                  </a:lnTo>
                  <a:lnTo>
                    <a:pt x="394" y="9"/>
                  </a:lnTo>
                  <a:lnTo>
                    <a:pt x="126" y="206"/>
                  </a:lnTo>
                  <a:lnTo>
                    <a:pt x="54" y="134"/>
                  </a:lnTo>
                  <a:lnTo>
                    <a:pt x="14" y="161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îṡlíḑê">
              <a:extLst>
                <a:ext uri="{FF2B5EF4-FFF2-40B4-BE49-F238E27FC236}">
                  <a16:creationId xmlns:a16="http://schemas.microsoft.com/office/drawing/2014/main" id="{B1AC08C7-298C-4C88-AF17-483A8E3888F3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ï$1îḑè">
              <a:extLst>
                <a:ext uri="{FF2B5EF4-FFF2-40B4-BE49-F238E27FC236}">
                  <a16:creationId xmlns:a16="http://schemas.microsoft.com/office/drawing/2014/main" id="{39C0986C-2A42-41F8-BA93-EC8CDF3DB884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îṩ1îdê">
              <a:extLst>
                <a:ext uri="{FF2B5EF4-FFF2-40B4-BE49-F238E27FC236}">
                  <a16:creationId xmlns:a16="http://schemas.microsoft.com/office/drawing/2014/main" id="{A71ACDB9-9A2A-44DC-8EB3-060BDA3DF64E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íṥļiḓê">
              <a:extLst>
                <a:ext uri="{FF2B5EF4-FFF2-40B4-BE49-F238E27FC236}">
                  <a16:creationId xmlns:a16="http://schemas.microsoft.com/office/drawing/2014/main" id="{76DAB967-0B30-4ECB-952D-A2D91F4381C8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ïṩ1îḑê">
              <a:extLst>
                <a:ext uri="{FF2B5EF4-FFF2-40B4-BE49-F238E27FC236}">
                  <a16:creationId xmlns:a16="http://schemas.microsoft.com/office/drawing/2014/main" id="{A34A5DBC-5185-476D-8057-21B10803AC45}"/>
                </a:ext>
              </a:extLst>
            </p:cNvPr>
            <p:cNvSpPr/>
            <p:nvPr/>
          </p:nvSpPr>
          <p:spPr bwMode="auto">
            <a:xfrm>
              <a:off x="5118100" y="3240088"/>
              <a:ext cx="642938" cy="392112"/>
            </a:xfrm>
            <a:custGeom>
              <a:avLst/>
              <a:gdLst>
                <a:gd name="T0" fmla="*/ 0 w 405"/>
                <a:gd name="T1" fmla="*/ 155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6 w 405"/>
                <a:gd name="T11" fmla="*/ 247 h 247"/>
                <a:gd name="T12" fmla="*/ 0 w 405"/>
                <a:gd name="T13" fmla="*/ 15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5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îŝ1iḓê">
              <a:extLst>
                <a:ext uri="{FF2B5EF4-FFF2-40B4-BE49-F238E27FC236}">
                  <a16:creationId xmlns:a16="http://schemas.microsoft.com/office/drawing/2014/main" id="{C159F256-087C-4D3E-8F0C-4C5A8729F665}"/>
                </a:ext>
              </a:extLst>
            </p:cNvPr>
            <p:cNvSpPr/>
            <p:nvPr/>
          </p:nvSpPr>
          <p:spPr bwMode="auto">
            <a:xfrm>
              <a:off x="5105400" y="3232150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60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60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9 h 257"/>
                <a:gd name="T22" fmla="*/ 126 w 421"/>
                <a:gd name="T23" fmla="*/ 205 h 257"/>
                <a:gd name="T24" fmla="*/ 54 w 421"/>
                <a:gd name="T25" fmla="*/ 133 h 257"/>
                <a:gd name="T26" fmla="*/ 14 w 421"/>
                <a:gd name="T27" fmla="*/ 16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60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60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9"/>
                  </a:lnTo>
                  <a:lnTo>
                    <a:pt x="126" y="205"/>
                  </a:lnTo>
                  <a:lnTo>
                    <a:pt x="54" y="133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îṡ1íḍê">
              <a:extLst>
                <a:ext uri="{FF2B5EF4-FFF2-40B4-BE49-F238E27FC236}">
                  <a16:creationId xmlns:a16="http://schemas.microsoft.com/office/drawing/2014/main" id="{A40A1D24-A73D-4710-A23F-3E89EC4A630A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î$ḷïďé">
              <a:extLst>
                <a:ext uri="{FF2B5EF4-FFF2-40B4-BE49-F238E27FC236}">
                  <a16:creationId xmlns:a16="http://schemas.microsoft.com/office/drawing/2014/main" id="{BC63F9D4-B93E-4776-A6E6-A32BE2E19452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íṥľîḍé">
              <a:extLst>
                <a:ext uri="{FF2B5EF4-FFF2-40B4-BE49-F238E27FC236}">
                  <a16:creationId xmlns:a16="http://schemas.microsoft.com/office/drawing/2014/main" id="{FD5E8825-6CBA-4DC4-A704-18FCCF704DCF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íṡḷíḋe">
              <a:extLst>
                <a:ext uri="{FF2B5EF4-FFF2-40B4-BE49-F238E27FC236}">
                  <a16:creationId xmlns:a16="http://schemas.microsoft.com/office/drawing/2014/main" id="{7A1ECFBE-903C-448B-B7B6-EC7BFEEE9258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ï$ļídê">
              <a:extLst>
                <a:ext uri="{FF2B5EF4-FFF2-40B4-BE49-F238E27FC236}">
                  <a16:creationId xmlns:a16="http://schemas.microsoft.com/office/drawing/2014/main" id="{2DAA23DD-EA96-4C5D-B180-ED6F3472865E}"/>
                </a:ext>
              </a:extLst>
            </p:cNvPr>
            <p:cNvSpPr/>
            <p:nvPr/>
          </p:nvSpPr>
          <p:spPr bwMode="auto">
            <a:xfrm>
              <a:off x="5118100" y="4054475"/>
              <a:ext cx="642938" cy="393700"/>
            </a:xfrm>
            <a:custGeom>
              <a:avLst/>
              <a:gdLst>
                <a:gd name="T0" fmla="*/ 0 w 405"/>
                <a:gd name="T1" fmla="*/ 155 h 248"/>
                <a:gd name="T2" fmla="*/ 47 w 405"/>
                <a:gd name="T3" fmla="*/ 123 h 248"/>
                <a:gd name="T4" fmla="*/ 118 w 405"/>
                <a:gd name="T5" fmla="*/ 196 h 248"/>
                <a:gd name="T6" fmla="*/ 385 w 405"/>
                <a:gd name="T7" fmla="*/ 0 h 248"/>
                <a:gd name="T8" fmla="*/ 405 w 405"/>
                <a:gd name="T9" fmla="*/ 5 h 248"/>
                <a:gd name="T10" fmla="*/ 116 w 405"/>
                <a:gd name="T11" fmla="*/ 248 h 248"/>
                <a:gd name="T12" fmla="*/ 0 w 405"/>
                <a:gd name="T13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8">
                  <a:moveTo>
                    <a:pt x="0" y="155"/>
                  </a:moveTo>
                  <a:lnTo>
                    <a:pt x="47" y="123"/>
                  </a:lnTo>
                  <a:lnTo>
                    <a:pt x="118" y="196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iṣļiďê">
              <a:extLst>
                <a:ext uri="{FF2B5EF4-FFF2-40B4-BE49-F238E27FC236}">
                  <a16:creationId xmlns:a16="http://schemas.microsoft.com/office/drawing/2014/main" id="{8A69EF54-6B9A-4027-8C75-CC6015F3CA0A}"/>
                </a:ext>
              </a:extLst>
            </p:cNvPr>
            <p:cNvSpPr/>
            <p:nvPr/>
          </p:nvSpPr>
          <p:spPr bwMode="auto">
            <a:xfrm>
              <a:off x="5105400" y="4048125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59 h 257"/>
                <a:gd name="T4" fmla="*/ 55 w 421"/>
                <a:gd name="T5" fmla="*/ 122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59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8 h 257"/>
                <a:gd name="T22" fmla="*/ 126 w 421"/>
                <a:gd name="T23" fmla="*/ 206 h 257"/>
                <a:gd name="T24" fmla="*/ 54 w 421"/>
                <a:gd name="T25" fmla="*/ 132 h 257"/>
                <a:gd name="T26" fmla="*/ 14 w 421"/>
                <a:gd name="T27" fmla="*/ 1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59"/>
                  </a:lnTo>
                  <a:lnTo>
                    <a:pt x="55" y="122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59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8"/>
                  </a:lnTo>
                  <a:lnTo>
                    <a:pt x="126" y="206"/>
                  </a:lnTo>
                  <a:lnTo>
                    <a:pt x="54" y="132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îS1îḑè">
              <a:extLst>
                <a:ext uri="{FF2B5EF4-FFF2-40B4-BE49-F238E27FC236}">
                  <a16:creationId xmlns:a16="http://schemas.microsoft.com/office/drawing/2014/main" id="{7A40A39C-1B1B-4845-92B6-0730B05E7E94}"/>
                </a:ext>
              </a:extLst>
            </p:cNvPr>
            <p:cNvSpPr/>
            <p:nvPr/>
          </p:nvSpPr>
          <p:spPr bwMode="auto">
            <a:xfrm>
              <a:off x="5326063" y="949326"/>
              <a:ext cx="1619250" cy="908050"/>
            </a:xfrm>
            <a:custGeom>
              <a:avLst/>
              <a:gdLst>
                <a:gd name="T0" fmla="*/ 772 w 792"/>
                <a:gd name="T1" fmla="*/ 195 h 445"/>
                <a:gd name="T2" fmla="*/ 563 w 792"/>
                <a:gd name="T3" fmla="*/ 195 h 445"/>
                <a:gd name="T4" fmla="*/ 563 w 792"/>
                <a:gd name="T5" fmla="*/ 165 h 445"/>
                <a:gd name="T6" fmla="*/ 398 w 792"/>
                <a:gd name="T7" fmla="*/ 0 h 445"/>
                <a:gd name="T8" fmla="*/ 394 w 792"/>
                <a:gd name="T9" fmla="*/ 0 h 445"/>
                <a:gd name="T10" fmla="*/ 229 w 792"/>
                <a:gd name="T11" fmla="*/ 165 h 445"/>
                <a:gd name="T12" fmla="*/ 229 w 792"/>
                <a:gd name="T13" fmla="*/ 195 h 445"/>
                <a:gd name="T14" fmla="*/ 20 w 792"/>
                <a:gd name="T15" fmla="*/ 195 h 445"/>
                <a:gd name="T16" fmla="*/ 0 w 792"/>
                <a:gd name="T17" fmla="*/ 214 h 445"/>
                <a:gd name="T18" fmla="*/ 0 w 792"/>
                <a:gd name="T19" fmla="*/ 426 h 445"/>
                <a:gd name="T20" fmla="*/ 20 w 792"/>
                <a:gd name="T21" fmla="*/ 445 h 445"/>
                <a:gd name="T22" fmla="*/ 772 w 792"/>
                <a:gd name="T23" fmla="*/ 445 h 445"/>
                <a:gd name="T24" fmla="*/ 792 w 792"/>
                <a:gd name="T25" fmla="*/ 426 h 445"/>
                <a:gd name="T26" fmla="*/ 792 w 792"/>
                <a:gd name="T27" fmla="*/ 214 h 445"/>
                <a:gd name="T28" fmla="*/ 772 w 792"/>
                <a:gd name="T29" fmla="*/ 195 h 445"/>
                <a:gd name="T30" fmla="*/ 396 w 792"/>
                <a:gd name="T31" fmla="*/ 175 h 445"/>
                <a:gd name="T32" fmla="*/ 341 w 792"/>
                <a:gd name="T33" fmla="*/ 120 h 445"/>
                <a:gd name="T34" fmla="*/ 396 w 792"/>
                <a:gd name="T35" fmla="*/ 65 h 445"/>
                <a:gd name="T36" fmla="*/ 451 w 792"/>
                <a:gd name="T37" fmla="*/ 120 h 445"/>
                <a:gd name="T38" fmla="*/ 396 w 792"/>
                <a:gd name="T39" fmla="*/ 17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445">
                  <a:moveTo>
                    <a:pt x="772" y="195"/>
                  </a:moveTo>
                  <a:cubicBezTo>
                    <a:pt x="563" y="195"/>
                    <a:pt x="563" y="195"/>
                    <a:pt x="563" y="195"/>
                  </a:cubicBezTo>
                  <a:cubicBezTo>
                    <a:pt x="563" y="165"/>
                    <a:pt x="563" y="165"/>
                    <a:pt x="563" y="165"/>
                  </a:cubicBezTo>
                  <a:cubicBezTo>
                    <a:pt x="563" y="74"/>
                    <a:pt x="489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03" y="0"/>
                    <a:pt x="229" y="74"/>
                    <a:pt x="229" y="165"/>
                  </a:cubicBezTo>
                  <a:cubicBezTo>
                    <a:pt x="229" y="195"/>
                    <a:pt x="229" y="195"/>
                    <a:pt x="229" y="195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9" y="195"/>
                    <a:pt x="0" y="204"/>
                    <a:pt x="0" y="21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6"/>
                    <a:pt x="9" y="445"/>
                    <a:pt x="20" y="445"/>
                  </a:cubicBezTo>
                  <a:cubicBezTo>
                    <a:pt x="772" y="445"/>
                    <a:pt x="772" y="445"/>
                    <a:pt x="772" y="445"/>
                  </a:cubicBezTo>
                  <a:cubicBezTo>
                    <a:pt x="783" y="445"/>
                    <a:pt x="792" y="436"/>
                    <a:pt x="792" y="426"/>
                  </a:cubicBezTo>
                  <a:cubicBezTo>
                    <a:pt x="792" y="214"/>
                    <a:pt x="792" y="214"/>
                    <a:pt x="792" y="214"/>
                  </a:cubicBezTo>
                  <a:cubicBezTo>
                    <a:pt x="792" y="204"/>
                    <a:pt x="783" y="195"/>
                    <a:pt x="772" y="195"/>
                  </a:cubicBezTo>
                  <a:close/>
                  <a:moveTo>
                    <a:pt x="396" y="175"/>
                  </a:moveTo>
                  <a:cubicBezTo>
                    <a:pt x="366" y="175"/>
                    <a:pt x="341" y="150"/>
                    <a:pt x="341" y="120"/>
                  </a:cubicBezTo>
                  <a:cubicBezTo>
                    <a:pt x="341" y="89"/>
                    <a:pt x="366" y="65"/>
                    <a:pt x="396" y="65"/>
                  </a:cubicBezTo>
                  <a:cubicBezTo>
                    <a:pt x="427" y="65"/>
                    <a:pt x="451" y="89"/>
                    <a:pt x="451" y="120"/>
                  </a:cubicBezTo>
                  <a:cubicBezTo>
                    <a:pt x="451" y="150"/>
                    <a:pt x="427" y="175"/>
                    <a:pt x="396" y="175"/>
                  </a:cubicBezTo>
                  <a:close/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isļîḋe">
              <a:extLst>
                <a:ext uri="{FF2B5EF4-FFF2-40B4-BE49-F238E27FC236}">
                  <a16:creationId xmlns:a16="http://schemas.microsoft.com/office/drawing/2014/main" id="{C3148559-F1FA-4C55-A473-8A30EEADEA7F}"/>
                </a:ext>
              </a:extLst>
            </p:cNvPr>
            <p:cNvSpPr/>
            <p:nvPr/>
          </p:nvSpPr>
          <p:spPr bwMode="auto">
            <a:xfrm>
              <a:off x="5326063" y="1720850"/>
              <a:ext cx="1619250" cy="66675"/>
            </a:xfrm>
            <a:prstGeom prst="rect">
              <a:avLst/>
            </a:pr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íšlîḑè">
              <a:extLst>
                <a:ext uri="{FF2B5EF4-FFF2-40B4-BE49-F238E27FC236}">
                  <a16:creationId xmlns:a16="http://schemas.microsoft.com/office/drawing/2014/main" id="{66B62F9D-E9DF-4B7C-A96A-A1F00A63B161}"/>
                </a:ext>
              </a:extLst>
            </p:cNvPr>
            <p:cNvSpPr/>
            <p:nvPr/>
          </p:nvSpPr>
          <p:spPr bwMode="auto">
            <a:xfrm>
              <a:off x="5326063" y="1803400"/>
              <a:ext cx="1619250" cy="30162"/>
            </a:xfrm>
            <a:custGeom>
              <a:avLst/>
              <a:gdLst>
                <a:gd name="T0" fmla="*/ 788 w 792"/>
                <a:gd name="T1" fmla="*/ 15 h 15"/>
                <a:gd name="T2" fmla="*/ 5 w 792"/>
                <a:gd name="T3" fmla="*/ 15 h 15"/>
                <a:gd name="T4" fmla="*/ 0 w 792"/>
                <a:gd name="T5" fmla="*/ 11 h 15"/>
                <a:gd name="T6" fmla="*/ 0 w 792"/>
                <a:gd name="T7" fmla="*/ 0 h 15"/>
                <a:gd name="T8" fmla="*/ 792 w 792"/>
                <a:gd name="T9" fmla="*/ 0 h 15"/>
                <a:gd name="T10" fmla="*/ 792 w 792"/>
                <a:gd name="T11" fmla="*/ 11 h 15"/>
                <a:gd name="T12" fmla="*/ 788 w 79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15">
                  <a:moveTo>
                    <a:pt x="788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792" y="11"/>
                    <a:pt x="792" y="11"/>
                    <a:pt x="792" y="11"/>
                  </a:cubicBezTo>
                  <a:cubicBezTo>
                    <a:pt x="792" y="13"/>
                    <a:pt x="790" y="15"/>
                    <a:pt x="788" y="15"/>
                  </a:cubicBezTo>
                  <a:close/>
                </a:path>
              </a:pathLst>
            </a:cu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8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1344304" y="544300"/>
            <a:ext cx="7296459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相交问题知识要点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8C117F5C-5736-4DCB-88D3-54FFDA75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96110"/>
            <a:ext cx="8137525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相交问题</a:t>
            </a:r>
          </a:p>
          <a:p>
            <a:pPr marL="1200150" lvl="1" indent="-457200" algn="just" eaLnBrk="1" fontAlgn="auto" hangingPunct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相交问题的核心：求</a:t>
            </a:r>
            <a:r>
              <a:rPr kumimoji="0" lang="zh-CN" altLang="en-US" sz="28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公有点</a:t>
            </a:r>
          </a:p>
          <a:p>
            <a:pPr marL="1200150" lvl="1" indent="-457200" algn="just" eaLnBrk="1" fontAlgn="auto" hangingPunct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基本方法：</a:t>
            </a:r>
            <a:r>
              <a:rPr kumimoji="0" lang="zh-CN" altLang="en-US" sz="28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利用积聚型</a:t>
            </a:r>
            <a:endParaRPr kumimoji="0" lang="en-US" altLang="zh-CN" sz="2800" dirty="0">
              <a:solidFill>
                <a:srgbClr val="C00000"/>
              </a:solidFill>
              <a:latin typeface="Arial"/>
              <a:ea typeface="微软雅黑"/>
              <a:cs typeface="+mn-ea"/>
            </a:endParaRPr>
          </a:p>
          <a:p>
            <a:pPr marL="1200150" lvl="1" indent="-457200" algn="just" eaLnBrk="1" fontAlgn="auto" hangingPunct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可见性判断：利用</a:t>
            </a:r>
            <a:r>
              <a:rPr kumimoji="0" lang="zh-CN" altLang="en-US" sz="28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重影点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判断</a:t>
            </a:r>
            <a:r>
              <a:rPr kumimoji="0" lang="zh-CN" altLang="en-US" sz="28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可见性</a:t>
            </a:r>
            <a:endParaRPr kumimoji="0" lang="zh-CN" altLang="en-US" sz="2800" dirty="0">
              <a:solidFill>
                <a:srgbClr val="E7E6E6">
                  <a:lumMod val="25000"/>
                </a:srgbClr>
              </a:solidFill>
              <a:latin typeface="Arial"/>
              <a:ea typeface="微软雅黑"/>
              <a:cs typeface="+mn-ea"/>
            </a:endParaRPr>
          </a:p>
          <a:p>
            <a:pPr marL="1200150" lvl="1" indent="-457200" algn="just" eaLnBrk="1" fontAlgn="auto" hangingPunct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交线范围：在两平面的</a:t>
            </a:r>
            <a:r>
              <a:rPr kumimoji="0" lang="zh-CN" altLang="en-US" sz="28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共有区域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内</a:t>
            </a:r>
            <a:endParaRPr kumimoji="0" lang="en-US" altLang="zh-CN" sz="2800" dirty="0">
              <a:solidFill>
                <a:srgbClr val="E7E6E6">
                  <a:lumMod val="25000"/>
                </a:srgbClr>
              </a:solidFill>
              <a:latin typeface="Arial"/>
              <a:ea typeface="微软雅黑"/>
              <a:cs typeface="+mn-ea"/>
            </a:endParaRPr>
          </a:p>
          <a:p>
            <a:pPr marL="1200150" lvl="1" indent="-457200" algn="just" eaLnBrk="1" fontAlgn="auto" hangingPunct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交点</a:t>
            </a:r>
            <a:r>
              <a:rPr kumimoji="0" lang="en-US" altLang="zh-CN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/</a:t>
            </a:r>
            <a:r>
              <a:rPr kumimoji="0" lang="zh-CN" altLang="en-US" sz="2800" dirty="0">
                <a:solidFill>
                  <a:srgbClr val="E7E6E6">
                    <a:lumMod val="25000"/>
                  </a:srgbClr>
                </a:solidFill>
                <a:latin typeface="Arial"/>
                <a:ea typeface="微软雅黑"/>
                <a:cs typeface="+mn-ea"/>
              </a:rPr>
              <a:t>交线：是可见与不可见的</a:t>
            </a:r>
            <a:r>
              <a:rPr kumimoji="0" lang="zh-CN" altLang="en-US" sz="2800" dirty="0">
                <a:solidFill>
                  <a:srgbClr val="C00000"/>
                </a:solidFill>
                <a:latin typeface="Arial"/>
                <a:ea typeface="微软雅黑"/>
                <a:cs typeface="+mn-ea"/>
              </a:rPr>
              <a:t>分界</a:t>
            </a:r>
          </a:p>
        </p:txBody>
      </p:sp>
      <p:grpSp>
        <p:nvGrpSpPr>
          <p:cNvPr id="16" name="7c530c2a-23b3-4ca3-8528-d5ce4d04f6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FF426C-CF66-482E-A943-07E5993B5A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37342" y="284304"/>
            <a:ext cx="701750" cy="1069398"/>
            <a:chOff x="4468813" y="949326"/>
            <a:chExt cx="3254375" cy="4959349"/>
          </a:xfrm>
        </p:grpSpPr>
        <p:sp>
          <p:nvSpPr>
            <p:cNvPr id="17" name="íśľïḑè">
              <a:extLst>
                <a:ext uri="{FF2B5EF4-FFF2-40B4-BE49-F238E27FC236}">
                  <a16:creationId xmlns:a16="http://schemas.microsoft.com/office/drawing/2014/main" id="{AA0A908A-179A-4E98-947D-5CD3C7DD05E1}"/>
                </a:ext>
              </a:extLst>
            </p:cNvPr>
            <p:cNvSpPr/>
            <p:nvPr/>
          </p:nvSpPr>
          <p:spPr bwMode="auto">
            <a:xfrm>
              <a:off x="4672013" y="1444625"/>
              <a:ext cx="2879725" cy="3921125"/>
            </a:xfrm>
            <a:custGeom>
              <a:avLst/>
              <a:gdLst>
                <a:gd name="T0" fmla="*/ 1322 w 1408"/>
                <a:gd name="T1" fmla="*/ 1922 h 1922"/>
                <a:gd name="T2" fmla="*/ 85 w 1408"/>
                <a:gd name="T3" fmla="*/ 1922 h 1922"/>
                <a:gd name="T4" fmla="*/ 0 w 1408"/>
                <a:gd name="T5" fmla="*/ 1837 h 1922"/>
                <a:gd name="T6" fmla="*/ 0 w 1408"/>
                <a:gd name="T7" fmla="*/ 85 h 1922"/>
                <a:gd name="T8" fmla="*/ 85 w 1408"/>
                <a:gd name="T9" fmla="*/ 0 h 1922"/>
                <a:gd name="T10" fmla="*/ 1322 w 1408"/>
                <a:gd name="T11" fmla="*/ 0 h 1922"/>
                <a:gd name="T12" fmla="*/ 1408 w 1408"/>
                <a:gd name="T13" fmla="*/ 85 h 1922"/>
                <a:gd name="T14" fmla="*/ 1408 w 1408"/>
                <a:gd name="T15" fmla="*/ 1837 h 1922"/>
                <a:gd name="T16" fmla="*/ 1322 w 1408"/>
                <a:gd name="T17" fmla="*/ 192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922">
                  <a:moveTo>
                    <a:pt x="1322" y="1922"/>
                  </a:moveTo>
                  <a:cubicBezTo>
                    <a:pt x="85" y="1922"/>
                    <a:pt x="85" y="1922"/>
                    <a:pt x="85" y="1922"/>
                  </a:cubicBezTo>
                  <a:cubicBezTo>
                    <a:pt x="38" y="1922"/>
                    <a:pt x="0" y="1884"/>
                    <a:pt x="0" y="18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69" y="0"/>
                    <a:pt x="1408" y="38"/>
                    <a:pt x="1408" y="85"/>
                  </a:cubicBezTo>
                  <a:cubicBezTo>
                    <a:pt x="1408" y="1837"/>
                    <a:pt x="1408" y="1837"/>
                    <a:pt x="1408" y="1837"/>
                  </a:cubicBezTo>
                  <a:cubicBezTo>
                    <a:pt x="1408" y="1884"/>
                    <a:pt x="1369" y="1922"/>
                    <a:pt x="1322" y="1922"/>
                  </a:cubicBezTo>
                </a:path>
              </a:pathLst>
            </a:custGeom>
            <a:solidFill>
              <a:srgbClr val="52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íšļîḑê">
              <a:extLst>
                <a:ext uri="{FF2B5EF4-FFF2-40B4-BE49-F238E27FC236}">
                  <a16:creationId xmlns:a16="http://schemas.microsoft.com/office/drawing/2014/main" id="{D109DAC6-05F8-4AE4-91F1-ADDFDF7607BD}"/>
                </a:ext>
              </a:extLst>
            </p:cNvPr>
            <p:cNvSpPr/>
            <p:nvPr/>
          </p:nvSpPr>
          <p:spPr bwMode="auto">
            <a:xfrm>
              <a:off x="4859338" y="1752600"/>
              <a:ext cx="2501900" cy="3409950"/>
            </a:xfrm>
            <a:custGeom>
              <a:avLst/>
              <a:gdLst>
                <a:gd name="T0" fmla="*/ 1201 w 1223"/>
                <a:gd name="T1" fmla="*/ 1671 h 1671"/>
                <a:gd name="T2" fmla="*/ 22 w 1223"/>
                <a:gd name="T3" fmla="*/ 1671 h 1671"/>
                <a:gd name="T4" fmla="*/ 0 w 1223"/>
                <a:gd name="T5" fmla="*/ 1649 h 1671"/>
                <a:gd name="T6" fmla="*/ 0 w 1223"/>
                <a:gd name="T7" fmla="*/ 23 h 1671"/>
                <a:gd name="T8" fmla="*/ 22 w 1223"/>
                <a:gd name="T9" fmla="*/ 0 h 1671"/>
                <a:gd name="T10" fmla="*/ 1201 w 1223"/>
                <a:gd name="T11" fmla="*/ 0 h 1671"/>
                <a:gd name="T12" fmla="*/ 1223 w 1223"/>
                <a:gd name="T13" fmla="*/ 23 h 1671"/>
                <a:gd name="T14" fmla="*/ 1223 w 1223"/>
                <a:gd name="T15" fmla="*/ 1649 h 1671"/>
                <a:gd name="T16" fmla="*/ 1201 w 1223"/>
                <a:gd name="T17" fmla="*/ 167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3" h="1671">
                  <a:moveTo>
                    <a:pt x="1201" y="1671"/>
                  </a:moveTo>
                  <a:cubicBezTo>
                    <a:pt x="22" y="1671"/>
                    <a:pt x="22" y="1671"/>
                    <a:pt x="22" y="1671"/>
                  </a:cubicBezTo>
                  <a:cubicBezTo>
                    <a:pt x="10" y="1671"/>
                    <a:pt x="0" y="1661"/>
                    <a:pt x="0" y="16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01" y="0"/>
                    <a:pt x="1201" y="0"/>
                    <a:pt x="1201" y="0"/>
                  </a:cubicBezTo>
                  <a:cubicBezTo>
                    <a:pt x="1213" y="0"/>
                    <a:pt x="1223" y="10"/>
                    <a:pt x="1223" y="23"/>
                  </a:cubicBezTo>
                  <a:cubicBezTo>
                    <a:pt x="1223" y="1649"/>
                    <a:pt x="1223" y="1649"/>
                    <a:pt x="1223" y="1649"/>
                  </a:cubicBezTo>
                  <a:cubicBezTo>
                    <a:pt x="1223" y="1661"/>
                    <a:pt x="1213" y="1671"/>
                    <a:pt x="1201" y="16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ṥliḑe">
              <a:extLst>
                <a:ext uri="{FF2B5EF4-FFF2-40B4-BE49-F238E27FC236}">
                  <a16:creationId xmlns:a16="http://schemas.microsoft.com/office/drawing/2014/main" id="{D7281281-2622-4586-93D4-8FF571FD4015}"/>
                </a:ext>
              </a:extLst>
            </p:cNvPr>
            <p:cNvSpPr/>
            <p:nvPr/>
          </p:nvSpPr>
          <p:spPr bwMode="auto">
            <a:xfrm>
              <a:off x="4672013" y="1624013"/>
              <a:ext cx="2738438" cy="3748087"/>
            </a:xfrm>
            <a:custGeom>
              <a:avLst/>
              <a:gdLst>
                <a:gd name="T0" fmla="*/ 1339 w 1339"/>
                <a:gd name="T1" fmla="*/ 1831 h 1837"/>
                <a:gd name="T2" fmla="*/ 85 w 1339"/>
                <a:gd name="T3" fmla="*/ 1832 h 1837"/>
                <a:gd name="T4" fmla="*/ 0 w 1339"/>
                <a:gd name="T5" fmla="*/ 1758 h 1837"/>
                <a:gd name="T6" fmla="*/ 5 w 1339"/>
                <a:gd name="T7" fmla="*/ 0 h 1837"/>
                <a:gd name="T8" fmla="*/ 1339 w 1339"/>
                <a:gd name="T9" fmla="*/ 1831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1837">
                  <a:moveTo>
                    <a:pt x="1339" y="1831"/>
                  </a:moveTo>
                  <a:cubicBezTo>
                    <a:pt x="85" y="1832"/>
                    <a:pt x="85" y="1832"/>
                    <a:pt x="85" y="1832"/>
                  </a:cubicBezTo>
                  <a:cubicBezTo>
                    <a:pt x="65" y="1837"/>
                    <a:pt x="8" y="1821"/>
                    <a:pt x="0" y="175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39" y="1831"/>
                    <a:pt x="1339" y="1831"/>
                    <a:pt x="1339" y="183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işḻïḑè">
              <a:extLst>
                <a:ext uri="{FF2B5EF4-FFF2-40B4-BE49-F238E27FC236}">
                  <a16:creationId xmlns:a16="http://schemas.microsoft.com/office/drawing/2014/main" id="{8EEAAC92-F058-4DAF-A269-A69CADF7BE67}"/>
                </a:ext>
              </a:extLst>
            </p:cNvPr>
            <p:cNvSpPr/>
            <p:nvPr/>
          </p:nvSpPr>
          <p:spPr bwMode="auto">
            <a:xfrm>
              <a:off x="4468813" y="5561013"/>
              <a:ext cx="3254375" cy="347662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ïṧ1îdé">
              <a:extLst>
                <a:ext uri="{FF2B5EF4-FFF2-40B4-BE49-F238E27FC236}">
                  <a16:creationId xmlns:a16="http://schemas.microsoft.com/office/drawing/2014/main" id="{98371650-7580-4C09-A288-8DE1F6F09F0A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íṧľíḑê">
              <a:extLst>
                <a:ext uri="{FF2B5EF4-FFF2-40B4-BE49-F238E27FC236}">
                  <a16:creationId xmlns:a16="http://schemas.microsoft.com/office/drawing/2014/main" id="{761412ED-96B5-40D6-9212-8720D6022131}"/>
                </a:ext>
              </a:extLst>
            </p:cNvPr>
            <p:cNvSpPr/>
            <p:nvPr/>
          </p:nvSpPr>
          <p:spPr bwMode="auto">
            <a:xfrm>
              <a:off x="5008563" y="2325688"/>
              <a:ext cx="587375" cy="587375"/>
            </a:xfrm>
            <a:custGeom>
              <a:avLst/>
              <a:gdLst>
                <a:gd name="T0" fmla="*/ 370 w 370"/>
                <a:gd name="T1" fmla="*/ 370 h 370"/>
                <a:gd name="T2" fmla="*/ 0 w 370"/>
                <a:gd name="T3" fmla="*/ 370 h 370"/>
                <a:gd name="T4" fmla="*/ 0 w 370"/>
                <a:gd name="T5" fmla="*/ 0 h 370"/>
                <a:gd name="T6" fmla="*/ 370 w 370"/>
                <a:gd name="T7" fmla="*/ 0 h 370"/>
                <a:gd name="T8" fmla="*/ 370 w 370"/>
                <a:gd name="T9" fmla="*/ 370 h 370"/>
                <a:gd name="T10" fmla="*/ 14 w 370"/>
                <a:gd name="T11" fmla="*/ 356 h 370"/>
                <a:gd name="T12" fmla="*/ 357 w 370"/>
                <a:gd name="T13" fmla="*/ 356 h 370"/>
                <a:gd name="T14" fmla="*/ 357 w 370"/>
                <a:gd name="T15" fmla="*/ 14 h 370"/>
                <a:gd name="T16" fmla="*/ 14 w 370"/>
                <a:gd name="T17" fmla="*/ 14 h 370"/>
                <a:gd name="T18" fmla="*/ 14 w 370"/>
                <a:gd name="T19" fmla="*/ 3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70">
                  <a:moveTo>
                    <a:pt x="370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70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4"/>
                  </a:lnTo>
                  <a:lnTo>
                    <a:pt x="14" y="14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íṡ1îḑè">
              <a:extLst>
                <a:ext uri="{FF2B5EF4-FFF2-40B4-BE49-F238E27FC236}">
                  <a16:creationId xmlns:a16="http://schemas.microsoft.com/office/drawing/2014/main" id="{2800D41F-2811-4A09-9DE9-6BC95E768478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ïṥļiďè">
              <a:extLst>
                <a:ext uri="{FF2B5EF4-FFF2-40B4-BE49-F238E27FC236}">
                  <a16:creationId xmlns:a16="http://schemas.microsoft.com/office/drawing/2014/main" id="{CF20F6EF-9F8A-4152-920B-9109C0B85501}"/>
                </a:ext>
              </a:extLst>
            </p:cNvPr>
            <p:cNvSpPr/>
            <p:nvPr/>
          </p:nvSpPr>
          <p:spPr bwMode="auto">
            <a:xfrm>
              <a:off x="5008563" y="3211513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6 h 369"/>
                <a:gd name="T12" fmla="*/ 357 w 370"/>
                <a:gd name="T13" fmla="*/ 356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6"/>
                  </a:moveTo>
                  <a:lnTo>
                    <a:pt x="357" y="356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í$lîďè">
              <a:extLst>
                <a:ext uri="{FF2B5EF4-FFF2-40B4-BE49-F238E27FC236}">
                  <a16:creationId xmlns:a16="http://schemas.microsoft.com/office/drawing/2014/main" id="{63871756-A8FD-4A5A-9032-2E8F67746CBF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close/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  <a:close/>
                </a:path>
              </a:pathLst>
            </a:custGeom>
            <a:solidFill>
              <a:srgbClr val="15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iṥļïďê">
              <a:extLst>
                <a:ext uri="{FF2B5EF4-FFF2-40B4-BE49-F238E27FC236}">
                  <a16:creationId xmlns:a16="http://schemas.microsoft.com/office/drawing/2014/main" id="{6143B585-09F3-435D-B4BB-16E9BFA9F33C}"/>
                </a:ext>
              </a:extLst>
            </p:cNvPr>
            <p:cNvSpPr/>
            <p:nvPr/>
          </p:nvSpPr>
          <p:spPr bwMode="auto">
            <a:xfrm>
              <a:off x="5008563" y="4097338"/>
              <a:ext cx="587375" cy="585787"/>
            </a:xfrm>
            <a:custGeom>
              <a:avLst/>
              <a:gdLst>
                <a:gd name="T0" fmla="*/ 370 w 370"/>
                <a:gd name="T1" fmla="*/ 369 h 369"/>
                <a:gd name="T2" fmla="*/ 0 w 370"/>
                <a:gd name="T3" fmla="*/ 369 h 369"/>
                <a:gd name="T4" fmla="*/ 0 w 370"/>
                <a:gd name="T5" fmla="*/ 0 h 369"/>
                <a:gd name="T6" fmla="*/ 370 w 370"/>
                <a:gd name="T7" fmla="*/ 0 h 369"/>
                <a:gd name="T8" fmla="*/ 370 w 370"/>
                <a:gd name="T9" fmla="*/ 369 h 369"/>
                <a:gd name="T10" fmla="*/ 14 w 370"/>
                <a:gd name="T11" fmla="*/ 354 h 369"/>
                <a:gd name="T12" fmla="*/ 357 w 370"/>
                <a:gd name="T13" fmla="*/ 354 h 369"/>
                <a:gd name="T14" fmla="*/ 357 w 370"/>
                <a:gd name="T15" fmla="*/ 13 h 369"/>
                <a:gd name="T16" fmla="*/ 14 w 370"/>
                <a:gd name="T17" fmla="*/ 13 h 369"/>
                <a:gd name="T18" fmla="*/ 14 w 370"/>
                <a:gd name="T19" fmla="*/ 35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369">
                  <a:moveTo>
                    <a:pt x="370" y="369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370" y="369"/>
                  </a:lnTo>
                  <a:moveTo>
                    <a:pt x="14" y="354"/>
                  </a:moveTo>
                  <a:lnTo>
                    <a:pt x="357" y="354"/>
                  </a:lnTo>
                  <a:lnTo>
                    <a:pt x="357" y="13"/>
                  </a:lnTo>
                  <a:lnTo>
                    <a:pt x="14" y="13"/>
                  </a:lnTo>
                  <a:lnTo>
                    <a:pt x="14" y="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íšḻïḍé">
              <a:extLst>
                <a:ext uri="{FF2B5EF4-FFF2-40B4-BE49-F238E27FC236}">
                  <a16:creationId xmlns:a16="http://schemas.microsoft.com/office/drawing/2014/main" id="{F29AAE90-CBE2-45C8-AF60-F934DC394287}"/>
                </a:ext>
              </a:extLst>
            </p:cNvPr>
            <p:cNvSpPr/>
            <p:nvPr/>
          </p:nvSpPr>
          <p:spPr bwMode="auto">
            <a:xfrm>
              <a:off x="5908675" y="2374900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íSḻîďè">
              <a:extLst>
                <a:ext uri="{FF2B5EF4-FFF2-40B4-BE49-F238E27FC236}">
                  <a16:creationId xmlns:a16="http://schemas.microsoft.com/office/drawing/2014/main" id="{FF3E8269-42C5-4DB3-91B7-9E11621CC7A6}"/>
                </a:ext>
              </a:extLst>
            </p:cNvPr>
            <p:cNvSpPr/>
            <p:nvPr/>
          </p:nvSpPr>
          <p:spPr bwMode="auto">
            <a:xfrm>
              <a:off x="5908675" y="25606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ïṡľîde">
              <a:extLst>
                <a:ext uri="{FF2B5EF4-FFF2-40B4-BE49-F238E27FC236}">
                  <a16:creationId xmlns:a16="http://schemas.microsoft.com/office/drawing/2014/main" id="{0F0735F0-7CD1-45C7-A80E-88B9646B086F}"/>
                </a:ext>
              </a:extLst>
            </p:cNvPr>
            <p:cNvSpPr/>
            <p:nvPr/>
          </p:nvSpPr>
          <p:spPr bwMode="auto">
            <a:xfrm>
              <a:off x="5908675" y="27447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ïšḷïdê">
              <a:extLst>
                <a:ext uri="{FF2B5EF4-FFF2-40B4-BE49-F238E27FC236}">
                  <a16:creationId xmlns:a16="http://schemas.microsoft.com/office/drawing/2014/main" id="{37DEEE84-39C7-4A8A-B187-238BE83F9927}"/>
                </a:ext>
              </a:extLst>
            </p:cNvPr>
            <p:cNvSpPr/>
            <p:nvPr/>
          </p:nvSpPr>
          <p:spPr bwMode="auto">
            <a:xfrm>
              <a:off x="5908675" y="3278188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íŝḻiḍe">
              <a:extLst>
                <a:ext uri="{FF2B5EF4-FFF2-40B4-BE49-F238E27FC236}">
                  <a16:creationId xmlns:a16="http://schemas.microsoft.com/office/drawing/2014/main" id="{1C6375F1-0D08-40FD-94A8-04C8086AD879}"/>
                </a:ext>
              </a:extLst>
            </p:cNvPr>
            <p:cNvSpPr/>
            <p:nvPr/>
          </p:nvSpPr>
          <p:spPr bwMode="auto">
            <a:xfrm>
              <a:off x="5908675" y="3463925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iśľíḍé">
              <a:extLst>
                <a:ext uri="{FF2B5EF4-FFF2-40B4-BE49-F238E27FC236}">
                  <a16:creationId xmlns:a16="http://schemas.microsoft.com/office/drawing/2014/main" id="{B45D6CE4-A789-4635-AC97-31BC7F0E606E}"/>
                </a:ext>
              </a:extLst>
            </p:cNvPr>
            <p:cNvSpPr/>
            <p:nvPr/>
          </p:nvSpPr>
          <p:spPr bwMode="auto">
            <a:xfrm>
              <a:off x="5908675" y="3648075"/>
              <a:ext cx="1208088" cy="619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íš1ïḓê">
              <a:extLst>
                <a:ext uri="{FF2B5EF4-FFF2-40B4-BE49-F238E27FC236}">
                  <a16:creationId xmlns:a16="http://schemas.microsoft.com/office/drawing/2014/main" id="{F8B9F203-094C-49E4-BE96-A2DF03C95D0D}"/>
                </a:ext>
              </a:extLst>
            </p:cNvPr>
            <p:cNvSpPr/>
            <p:nvPr/>
          </p:nvSpPr>
          <p:spPr bwMode="auto">
            <a:xfrm>
              <a:off x="5908675" y="4129088"/>
              <a:ext cx="1208088" cy="603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íşľiḓé">
              <a:extLst>
                <a:ext uri="{FF2B5EF4-FFF2-40B4-BE49-F238E27FC236}">
                  <a16:creationId xmlns:a16="http://schemas.microsoft.com/office/drawing/2014/main" id="{58104574-D4C0-4C9F-9C3E-BC69AA12CD9D}"/>
                </a:ext>
              </a:extLst>
            </p:cNvPr>
            <p:cNvSpPr/>
            <p:nvPr/>
          </p:nvSpPr>
          <p:spPr bwMode="auto">
            <a:xfrm>
              <a:off x="5908675" y="4313238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ïṡľíde">
              <a:extLst>
                <a:ext uri="{FF2B5EF4-FFF2-40B4-BE49-F238E27FC236}">
                  <a16:creationId xmlns:a16="http://schemas.microsoft.com/office/drawing/2014/main" id="{D1103135-7487-469E-86CA-251A72B7CF19}"/>
                </a:ext>
              </a:extLst>
            </p:cNvPr>
            <p:cNvSpPr/>
            <p:nvPr/>
          </p:nvSpPr>
          <p:spPr bwMode="auto">
            <a:xfrm>
              <a:off x="5908675" y="4498975"/>
              <a:ext cx="1208088" cy="5873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iṣḷiḑé">
              <a:extLst>
                <a:ext uri="{FF2B5EF4-FFF2-40B4-BE49-F238E27FC236}">
                  <a16:creationId xmlns:a16="http://schemas.microsoft.com/office/drawing/2014/main" id="{55507E8A-FC9D-4742-BD11-EF8EF0971C1C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close/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ï$ḷïḍé">
              <a:extLst>
                <a:ext uri="{FF2B5EF4-FFF2-40B4-BE49-F238E27FC236}">
                  <a16:creationId xmlns:a16="http://schemas.microsoft.com/office/drawing/2014/main" id="{1E275F90-3945-4698-959E-3CAA0F32C674}"/>
                </a:ext>
              </a:extLst>
            </p:cNvPr>
            <p:cNvSpPr/>
            <p:nvPr/>
          </p:nvSpPr>
          <p:spPr bwMode="auto">
            <a:xfrm>
              <a:off x="5334000" y="2254250"/>
              <a:ext cx="430213" cy="334962"/>
            </a:xfrm>
            <a:custGeom>
              <a:avLst/>
              <a:gdLst>
                <a:gd name="T0" fmla="*/ 152 w 271"/>
                <a:gd name="T1" fmla="*/ 59 h 211"/>
                <a:gd name="T2" fmla="*/ 146 w 271"/>
                <a:gd name="T3" fmla="*/ 59 h 211"/>
                <a:gd name="T4" fmla="*/ 0 w 271"/>
                <a:gd name="T5" fmla="*/ 166 h 211"/>
                <a:gd name="T6" fmla="*/ 34 w 271"/>
                <a:gd name="T7" fmla="*/ 211 h 211"/>
                <a:gd name="T8" fmla="*/ 152 w 271"/>
                <a:gd name="T9" fmla="*/ 112 h 211"/>
                <a:gd name="T10" fmla="*/ 152 w 271"/>
                <a:gd name="T11" fmla="*/ 59 h 211"/>
                <a:gd name="T12" fmla="*/ 224 w 271"/>
                <a:gd name="T13" fmla="*/ 0 h 211"/>
                <a:gd name="T14" fmla="*/ 164 w 271"/>
                <a:gd name="T15" fmla="*/ 45 h 211"/>
                <a:gd name="T16" fmla="*/ 165 w 271"/>
                <a:gd name="T17" fmla="*/ 45 h 211"/>
                <a:gd name="T18" fmla="*/ 165 w 271"/>
                <a:gd name="T19" fmla="*/ 100 h 211"/>
                <a:gd name="T20" fmla="*/ 271 w 271"/>
                <a:gd name="T21" fmla="*/ 13 h 211"/>
                <a:gd name="T22" fmla="*/ 224 w 271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11">
                  <a:moveTo>
                    <a:pt x="152" y="59"/>
                  </a:moveTo>
                  <a:lnTo>
                    <a:pt x="146" y="59"/>
                  </a:lnTo>
                  <a:lnTo>
                    <a:pt x="0" y="166"/>
                  </a:lnTo>
                  <a:lnTo>
                    <a:pt x="34" y="211"/>
                  </a:lnTo>
                  <a:lnTo>
                    <a:pt x="152" y="112"/>
                  </a:lnTo>
                  <a:lnTo>
                    <a:pt x="152" y="59"/>
                  </a:lnTo>
                  <a:moveTo>
                    <a:pt x="224" y="0"/>
                  </a:moveTo>
                  <a:lnTo>
                    <a:pt x="164" y="45"/>
                  </a:lnTo>
                  <a:lnTo>
                    <a:pt x="165" y="45"/>
                  </a:lnTo>
                  <a:lnTo>
                    <a:pt x="165" y="100"/>
                  </a:lnTo>
                  <a:lnTo>
                    <a:pt x="271" y="13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ïŝḻîḋe">
              <a:extLst>
                <a:ext uri="{FF2B5EF4-FFF2-40B4-BE49-F238E27FC236}">
                  <a16:creationId xmlns:a16="http://schemas.microsoft.com/office/drawing/2014/main" id="{5D0E09CA-6704-4E0F-841F-CB65346519E0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ïs1ïḍe">
              <a:extLst>
                <a:ext uri="{FF2B5EF4-FFF2-40B4-BE49-F238E27FC236}">
                  <a16:creationId xmlns:a16="http://schemas.microsoft.com/office/drawing/2014/main" id="{27F66F68-AC67-4C78-9B52-5667994CCF23}"/>
                </a:ext>
              </a:extLst>
            </p:cNvPr>
            <p:cNvSpPr/>
            <p:nvPr/>
          </p:nvSpPr>
          <p:spPr bwMode="auto">
            <a:xfrm>
              <a:off x="5051425" y="2447925"/>
              <a:ext cx="336550" cy="241300"/>
            </a:xfrm>
            <a:custGeom>
              <a:avLst/>
              <a:gdLst>
                <a:gd name="T0" fmla="*/ 69 w 212"/>
                <a:gd name="T1" fmla="*/ 0 h 152"/>
                <a:gd name="T2" fmla="*/ 0 w 212"/>
                <a:gd name="T3" fmla="*/ 45 h 152"/>
                <a:gd name="T4" fmla="*/ 136 w 212"/>
                <a:gd name="T5" fmla="*/ 152 h 152"/>
                <a:gd name="T6" fmla="*/ 212 w 212"/>
                <a:gd name="T7" fmla="*/ 89 h 152"/>
                <a:gd name="T8" fmla="*/ 178 w 212"/>
                <a:gd name="T9" fmla="*/ 44 h 152"/>
                <a:gd name="T10" fmla="*/ 139 w 212"/>
                <a:gd name="T11" fmla="*/ 72 h 152"/>
                <a:gd name="T12" fmla="*/ 69 w 21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52">
                  <a:moveTo>
                    <a:pt x="69" y="0"/>
                  </a:moveTo>
                  <a:lnTo>
                    <a:pt x="0" y="45"/>
                  </a:lnTo>
                  <a:lnTo>
                    <a:pt x="136" y="152"/>
                  </a:lnTo>
                  <a:lnTo>
                    <a:pt x="212" y="89"/>
                  </a:lnTo>
                  <a:lnTo>
                    <a:pt x="178" y="44"/>
                  </a:lnTo>
                  <a:lnTo>
                    <a:pt x="139" y="72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îś1íḋê">
              <a:extLst>
                <a:ext uri="{FF2B5EF4-FFF2-40B4-BE49-F238E27FC236}">
                  <a16:creationId xmlns:a16="http://schemas.microsoft.com/office/drawing/2014/main" id="{B19641A8-8E02-43CE-992C-5624B560A177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îṣlíḋê">
              <a:extLst>
                <a:ext uri="{FF2B5EF4-FFF2-40B4-BE49-F238E27FC236}">
                  <a16:creationId xmlns:a16="http://schemas.microsoft.com/office/drawing/2014/main" id="{CCF6374D-2148-4D32-B2A5-4E6721CAD1C1}"/>
                </a:ext>
              </a:extLst>
            </p:cNvPr>
            <p:cNvSpPr/>
            <p:nvPr/>
          </p:nvSpPr>
          <p:spPr bwMode="auto">
            <a:xfrm>
              <a:off x="5565775" y="2325688"/>
              <a:ext cx="30163" cy="106362"/>
            </a:xfrm>
            <a:custGeom>
              <a:avLst/>
              <a:gdLst>
                <a:gd name="T0" fmla="*/ 19 w 19"/>
                <a:gd name="T1" fmla="*/ 0 h 67"/>
                <a:gd name="T2" fmla="*/ 18 w 19"/>
                <a:gd name="T3" fmla="*/ 0 h 67"/>
                <a:gd name="T4" fmla="*/ 0 w 19"/>
                <a:gd name="T5" fmla="*/ 14 h 67"/>
                <a:gd name="T6" fmla="*/ 6 w 19"/>
                <a:gd name="T7" fmla="*/ 14 h 67"/>
                <a:gd name="T8" fmla="*/ 6 w 19"/>
                <a:gd name="T9" fmla="*/ 67 h 67"/>
                <a:gd name="T10" fmla="*/ 19 w 19"/>
                <a:gd name="T11" fmla="*/ 55 h 67"/>
                <a:gd name="T12" fmla="*/ 19 w 19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7">
                  <a:moveTo>
                    <a:pt x="19" y="0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67"/>
                  </a:lnTo>
                  <a:lnTo>
                    <a:pt x="19" y="5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ïṡlíďè">
              <a:extLst>
                <a:ext uri="{FF2B5EF4-FFF2-40B4-BE49-F238E27FC236}">
                  <a16:creationId xmlns:a16="http://schemas.microsoft.com/office/drawing/2014/main" id="{D024EBD3-B31F-4079-B9C0-25CD730B2FF2}"/>
                </a:ext>
              </a:extLst>
            </p:cNvPr>
            <p:cNvSpPr/>
            <p:nvPr/>
          </p:nvSpPr>
          <p:spPr bwMode="auto">
            <a:xfrm>
              <a:off x="5075238" y="2246313"/>
              <a:ext cx="642938" cy="392112"/>
            </a:xfrm>
            <a:custGeom>
              <a:avLst/>
              <a:gdLst>
                <a:gd name="T0" fmla="*/ 0 w 405"/>
                <a:gd name="T1" fmla="*/ 156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5 w 405"/>
                <a:gd name="T11" fmla="*/ 247 h 247"/>
                <a:gd name="T12" fmla="*/ 0 w 405"/>
                <a:gd name="T13" fmla="*/ 1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6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5" y="24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íṥļïdê">
              <a:extLst>
                <a:ext uri="{FF2B5EF4-FFF2-40B4-BE49-F238E27FC236}">
                  <a16:creationId xmlns:a16="http://schemas.microsoft.com/office/drawing/2014/main" id="{E3ABA3B6-57E5-490B-AB50-863320166258}"/>
                </a:ext>
              </a:extLst>
            </p:cNvPr>
            <p:cNvSpPr/>
            <p:nvPr/>
          </p:nvSpPr>
          <p:spPr bwMode="auto">
            <a:xfrm>
              <a:off x="5062538" y="2238375"/>
              <a:ext cx="668338" cy="407987"/>
            </a:xfrm>
            <a:custGeom>
              <a:avLst/>
              <a:gdLst>
                <a:gd name="T0" fmla="*/ 125 w 421"/>
                <a:gd name="T1" fmla="*/ 257 h 257"/>
                <a:gd name="T2" fmla="*/ 0 w 421"/>
                <a:gd name="T3" fmla="*/ 161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9 h 257"/>
                <a:gd name="T12" fmla="*/ 125 w 421"/>
                <a:gd name="T13" fmla="*/ 257 h 257"/>
                <a:gd name="T14" fmla="*/ 14 w 421"/>
                <a:gd name="T15" fmla="*/ 161 h 257"/>
                <a:gd name="T16" fmla="*/ 123 w 421"/>
                <a:gd name="T17" fmla="*/ 248 h 257"/>
                <a:gd name="T18" fmla="*/ 406 w 421"/>
                <a:gd name="T19" fmla="*/ 12 h 257"/>
                <a:gd name="T20" fmla="*/ 394 w 421"/>
                <a:gd name="T21" fmla="*/ 9 h 257"/>
                <a:gd name="T22" fmla="*/ 126 w 421"/>
                <a:gd name="T23" fmla="*/ 206 h 257"/>
                <a:gd name="T24" fmla="*/ 54 w 421"/>
                <a:gd name="T25" fmla="*/ 134 h 257"/>
                <a:gd name="T26" fmla="*/ 14 w 421"/>
                <a:gd name="T27" fmla="*/ 16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5" y="257"/>
                  </a:moveTo>
                  <a:lnTo>
                    <a:pt x="0" y="161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9"/>
                  </a:lnTo>
                  <a:lnTo>
                    <a:pt x="125" y="257"/>
                  </a:lnTo>
                  <a:close/>
                  <a:moveTo>
                    <a:pt x="14" y="161"/>
                  </a:moveTo>
                  <a:lnTo>
                    <a:pt x="123" y="248"/>
                  </a:lnTo>
                  <a:lnTo>
                    <a:pt x="406" y="12"/>
                  </a:lnTo>
                  <a:lnTo>
                    <a:pt x="394" y="9"/>
                  </a:lnTo>
                  <a:lnTo>
                    <a:pt x="126" y="206"/>
                  </a:lnTo>
                  <a:lnTo>
                    <a:pt x="54" y="134"/>
                  </a:lnTo>
                  <a:lnTo>
                    <a:pt x="14" y="161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îṡlíḑê">
              <a:extLst>
                <a:ext uri="{FF2B5EF4-FFF2-40B4-BE49-F238E27FC236}">
                  <a16:creationId xmlns:a16="http://schemas.microsoft.com/office/drawing/2014/main" id="{B1AC08C7-298C-4C88-AF17-483A8E3888F3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ï$1îḑè">
              <a:extLst>
                <a:ext uri="{FF2B5EF4-FFF2-40B4-BE49-F238E27FC236}">
                  <a16:creationId xmlns:a16="http://schemas.microsoft.com/office/drawing/2014/main" id="{39C0986C-2A42-41F8-BA93-EC8CDF3DB884}"/>
                </a:ext>
              </a:extLst>
            </p:cNvPr>
            <p:cNvSpPr/>
            <p:nvPr/>
          </p:nvSpPr>
          <p:spPr bwMode="auto">
            <a:xfrm>
              <a:off x="5094288" y="3248025"/>
              <a:ext cx="712788" cy="434975"/>
            </a:xfrm>
            <a:custGeom>
              <a:avLst/>
              <a:gdLst>
                <a:gd name="T0" fmla="*/ 303 w 449"/>
                <a:gd name="T1" fmla="*/ 73 h 274"/>
                <a:gd name="T2" fmla="*/ 140 w 449"/>
                <a:gd name="T3" fmla="*/ 194 h 274"/>
                <a:gd name="T4" fmla="*/ 69 w 449"/>
                <a:gd name="T5" fmla="*/ 122 h 274"/>
                <a:gd name="T6" fmla="*/ 0 w 449"/>
                <a:gd name="T7" fmla="*/ 167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3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3 h 274"/>
                <a:gd name="T20" fmla="*/ 449 w 449"/>
                <a:gd name="T21" fmla="*/ 13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3"/>
                  </a:moveTo>
                  <a:lnTo>
                    <a:pt x="140" y="194"/>
                  </a:lnTo>
                  <a:lnTo>
                    <a:pt x="69" y="122"/>
                  </a:lnTo>
                  <a:lnTo>
                    <a:pt x="0" y="167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3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3"/>
                  </a:lnTo>
                  <a:lnTo>
                    <a:pt x="449" y="1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îṩ1îdê">
              <a:extLst>
                <a:ext uri="{FF2B5EF4-FFF2-40B4-BE49-F238E27FC236}">
                  <a16:creationId xmlns:a16="http://schemas.microsoft.com/office/drawing/2014/main" id="{A71ACDB9-9A2A-44DC-8EB3-060BDA3DF64E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íṥļiḓê">
              <a:extLst>
                <a:ext uri="{FF2B5EF4-FFF2-40B4-BE49-F238E27FC236}">
                  <a16:creationId xmlns:a16="http://schemas.microsoft.com/office/drawing/2014/main" id="{76DAB967-0B30-4ECB-952D-A2D91F4381C8}"/>
                </a:ext>
              </a:extLst>
            </p:cNvPr>
            <p:cNvSpPr/>
            <p:nvPr/>
          </p:nvSpPr>
          <p:spPr bwMode="auto">
            <a:xfrm>
              <a:off x="5575300" y="3348038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10 h 71"/>
                <a:gd name="T4" fmla="*/ 0 w 13"/>
                <a:gd name="T5" fmla="*/ 71 h 71"/>
                <a:gd name="T6" fmla="*/ 13 w 13"/>
                <a:gd name="T7" fmla="*/ 60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10"/>
                  </a:lnTo>
                  <a:lnTo>
                    <a:pt x="0" y="71"/>
                  </a:lnTo>
                  <a:lnTo>
                    <a:pt x="13" y="6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ïṩ1îḑê">
              <a:extLst>
                <a:ext uri="{FF2B5EF4-FFF2-40B4-BE49-F238E27FC236}">
                  <a16:creationId xmlns:a16="http://schemas.microsoft.com/office/drawing/2014/main" id="{A34A5DBC-5185-476D-8057-21B10803AC45}"/>
                </a:ext>
              </a:extLst>
            </p:cNvPr>
            <p:cNvSpPr/>
            <p:nvPr/>
          </p:nvSpPr>
          <p:spPr bwMode="auto">
            <a:xfrm>
              <a:off x="5118100" y="3240088"/>
              <a:ext cx="642938" cy="392112"/>
            </a:xfrm>
            <a:custGeom>
              <a:avLst/>
              <a:gdLst>
                <a:gd name="T0" fmla="*/ 0 w 405"/>
                <a:gd name="T1" fmla="*/ 155 h 247"/>
                <a:gd name="T2" fmla="*/ 47 w 405"/>
                <a:gd name="T3" fmla="*/ 123 h 247"/>
                <a:gd name="T4" fmla="*/ 118 w 405"/>
                <a:gd name="T5" fmla="*/ 195 h 247"/>
                <a:gd name="T6" fmla="*/ 385 w 405"/>
                <a:gd name="T7" fmla="*/ 0 h 247"/>
                <a:gd name="T8" fmla="*/ 405 w 405"/>
                <a:gd name="T9" fmla="*/ 5 h 247"/>
                <a:gd name="T10" fmla="*/ 116 w 405"/>
                <a:gd name="T11" fmla="*/ 247 h 247"/>
                <a:gd name="T12" fmla="*/ 0 w 405"/>
                <a:gd name="T13" fmla="*/ 15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7">
                  <a:moveTo>
                    <a:pt x="0" y="155"/>
                  </a:moveTo>
                  <a:lnTo>
                    <a:pt x="47" y="123"/>
                  </a:lnTo>
                  <a:lnTo>
                    <a:pt x="118" y="195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7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îŝ1iḓê">
              <a:extLst>
                <a:ext uri="{FF2B5EF4-FFF2-40B4-BE49-F238E27FC236}">
                  <a16:creationId xmlns:a16="http://schemas.microsoft.com/office/drawing/2014/main" id="{C159F256-087C-4D3E-8F0C-4C5A8729F665}"/>
                </a:ext>
              </a:extLst>
            </p:cNvPr>
            <p:cNvSpPr/>
            <p:nvPr/>
          </p:nvSpPr>
          <p:spPr bwMode="auto">
            <a:xfrm>
              <a:off x="5105400" y="3232150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60 h 257"/>
                <a:gd name="T4" fmla="*/ 55 w 421"/>
                <a:gd name="T5" fmla="*/ 123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60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9 h 257"/>
                <a:gd name="T22" fmla="*/ 126 w 421"/>
                <a:gd name="T23" fmla="*/ 205 h 257"/>
                <a:gd name="T24" fmla="*/ 54 w 421"/>
                <a:gd name="T25" fmla="*/ 133 h 257"/>
                <a:gd name="T26" fmla="*/ 14 w 421"/>
                <a:gd name="T27" fmla="*/ 16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60"/>
                  </a:lnTo>
                  <a:lnTo>
                    <a:pt x="55" y="123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60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9"/>
                  </a:lnTo>
                  <a:lnTo>
                    <a:pt x="126" y="205"/>
                  </a:lnTo>
                  <a:lnTo>
                    <a:pt x="54" y="133"/>
                  </a:lnTo>
                  <a:lnTo>
                    <a:pt x="14" y="160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îṡ1íḍê">
              <a:extLst>
                <a:ext uri="{FF2B5EF4-FFF2-40B4-BE49-F238E27FC236}">
                  <a16:creationId xmlns:a16="http://schemas.microsoft.com/office/drawing/2014/main" id="{A40A1D24-A73D-4710-A23F-3E89EC4A630A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close/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î$ḷïďé">
              <a:extLst>
                <a:ext uri="{FF2B5EF4-FFF2-40B4-BE49-F238E27FC236}">
                  <a16:creationId xmlns:a16="http://schemas.microsoft.com/office/drawing/2014/main" id="{BC63F9D4-B93E-4776-A6E6-A32BE2E19452}"/>
                </a:ext>
              </a:extLst>
            </p:cNvPr>
            <p:cNvSpPr/>
            <p:nvPr/>
          </p:nvSpPr>
          <p:spPr bwMode="auto">
            <a:xfrm>
              <a:off x="5094288" y="4064000"/>
              <a:ext cx="712788" cy="434975"/>
            </a:xfrm>
            <a:custGeom>
              <a:avLst/>
              <a:gdLst>
                <a:gd name="T0" fmla="*/ 303 w 449"/>
                <a:gd name="T1" fmla="*/ 72 h 274"/>
                <a:gd name="T2" fmla="*/ 140 w 449"/>
                <a:gd name="T3" fmla="*/ 193 h 274"/>
                <a:gd name="T4" fmla="*/ 69 w 449"/>
                <a:gd name="T5" fmla="*/ 121 h 274"/>
                <a:gd name="T6" fmla="*/ 0 w 449"/>
                <a:gd name="T7" fmla="*/ 166 h 274"/>
                <a:gd name="T8" fmla="*/ 136 w 449"/>
                <a:gd name="T9" fmla="*/ 274 h 274"/>
                <a:gd name="T10" fmla="*/ 303 w 449"/>
                <a:gd name="T11" fmla="*/ 134 h 274"/>
                <a:gd name="T12" fmla="*/ 303 w 449"/>
                <a:gd name="T13" fmla="*/ 72 h 274"/>
                <a:gd name="T14" fmla="*/ 402 w 449"/>
                <a:gd name="T15" fmla="*/ 0 h 274"/>
                <a:gd name="T16" fmla="*/ 316 w 449"/>
                <a:gd name="T17" fmla="*/ 63 h 274"/>
                <a:gd name="T18" fmla="*/ 316 w 449"/>
                <a:gd name="T19" fmla="*/ 122 h 274"/>
                <a:gd name="T20" fmla="*/ 449 w 449"/>
                <a:gd name="T21" fmla="*/ 12 h 274"/>
                <a:gd name="T22" fmla="*/ 402 w 449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9" h="274">
                  <a:moveTo>
                    <a:pt x="303" y="72"/>
                  </a:moveTo>
                  <a:lnTo>
                    <a:pt x="140" y="193"/>
                  </a:lnTo>
                  <a:lnTo>
                    <a:pt x="69" y="121"/>
                  </a:lnTo>
                  <a:lnTo>
                    <a:pt x="0" y="166"/>
                  </a:lnTo>
                  <a:lnTo>
                    <a:pt x="136" y="274"/>
                  </a:lnTo>
                  <a:lnTo>
                    <a:pt x="303" y="134"/>
                  </a:lnTo>
                  <a:lnTo>
                    <a:pt x="303" y="72"/>
                  </a:lnTo>
                  <a:moveTo>
                    <a:pt x="402" y="0"/>
                  </a:moveTo>
                  <a:lnTo>
                    <a:pt x="316" y="63"/>
                  </a:lnTo>
                  <a:lnTo>
                    <a:pt x="316" y="122"/>
                  </a:lnTo>
                  <a:lnTo>
                    <a:pt x="449" y="12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íṥľîḍé">
              <a:extLst>
                <a:ext uri="{FF2B5EF4-FFF2-40B4-BE49-F238E27FC236}">
                  <a16:creationId xmlns:a16="http://schemas.microsoft.com/office/drawing/2014/main" id="{FD5E8825-6CBA-4DC4-A704-18FCCF704DCF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030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íṡḷíḋe">
              <a:extLst>
                <a:ext uri="{FF2B5EF4-FFF2-40B4-BE49-F238E27FC236}">
                  <a16:creationId xmlns:a16="http://schemas.microsoft.com/office/drawing/2014/main" id="{7A1ECFBE-903C-448B-B7B6-EC7BFEEE9258}"/>
                </a:ext>
              </a:extLst>
            </p:cNvPr>
            <p:cNvSpPr/>
            <p:nvPr/>
          </p:nvSpPr>
          <p:spPr bwMode="auto">
            <a:xfrm>
              <a:off x="5575300" y="4164013"/>
              <a:ext cx="20638" cy="112712"/>
            </a:xfrm>
            <a:custGeom>
              <a:avLst/>
              <a:gdLst>
                <a:gd name="T0" fmla="*/ 13 w 13"/>
                <a:gd name="T1" fmla="*/ 0 h 71"/>
                <a:gd name="T2" fmla="*/ 0 w 13"/>
                <a:gd name="T3" fmla="*/ 9 h 71"/>
                <a:gd name="T4" fmla="*/ 0 w 13"/>
                <a:gd name="T5" fmla="*/ 71 h 71"/>
                <a:gd name="T6" fmla="*/ 13 w 13"/>
                <a:gd name="T7" fmla="*/ 59 h 71"/>
                <a:gd name="T8" fmla="*/ 13 w 13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1">
                  <a:moveTo>
                    <a:pt x="13" y="0"/>
                  </a:moveTo>
                  <a:lnTo>
                    <a:pt x="0" y="9"/>
                  </a:lnTo>
                  <a:lnTo>
                    <a:pt x="0" y="71"/>
                  </a:lnTo>
                  <a:lnTo>
                    <a:pt x="13" y="5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ï$ļídê">
              <a:extLst>
                <a:ext uri="{FF2B5EF4-FFF2-40B4-BE49-F238E27FC236}">
                  <a16:creationId xmlns:a16="http://schemas.microsoft.com/office/drawing/2014/main" id="{2DAA23DD-EA96-4C5D-B180-ED6F3472865E}"/>
                </a:ext>
              </a:extLst>
            </p:cNvPr>
            <p:cNvSpPr/>
            <p:nvPr/>
          </p:nvSpPr>
          <p:spPr bwMode="auto">
            <a:xfrm>
              <a:off x="5118100" y="4054475"/>
              <a:ext cx="642938" cy="393700"/>
            </a:xfrm>
            <a:custGeom>
              <a:avLst/>
              <a:gdLst>
                <a:gd name="T0" fmla="*/ 0 w 405"/>
                <a:gd name="T1" fmla="*/ 155 h 248"/>
                <a:gd name="T2" fmla="*/ 47 w 405"/>
                <a:gd name="T3" fmla="*/ 123 h 248"/>
                <a:gd name="T4" fmla="*/ 118 w 405"/>
                <a:gd name="T5" fmla="*/ 196 h 248"/>
                <a:gd name="T6" fmla="*/ 385 w 405"/>
                <a:gd name="T7" fmla="*/ 0 h 248"/>
                <a:gd name="T8" fmla="*/ 405 w 405"/>
                <a:gd name="T9" fmla="*/ 5 h 248"/>
                <a:gd name="T10" fmla="*/ 116 w 405"/>
                <a:gd name="T11" fmla="*/ 248 h 248"/>
                <a:gd name="T12" fmla="*/ 0 w 405"/>
                <a:gd name="T13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248">
                  <a:moveTo>
                    <a:pt x="0" y="155"/>
                  </a:moveTo>
                  <a:lnTo>
                    <a:pt x="47" y="123"/>
                  </a:lnTo>
                  <a:lnTo>
                    <a:pt x="118" y="196"/>
                  </a:lnTo>
                  <a:lnTo>
                    <a:pt x="385" y="0"/>
                  </a:lnTo>
                  <a:lnTo>
                    <a:pt x="405" y="5"/>
                  </a:lnTo>
                  <a:lnTo>
                    <a:pt x="116" y="2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iṣļiďê">
              <a:extLst>
                <a:ext uri="{FF2B5EF4-FFF2-40B4-BE49-F238E27FC236}">
                  <a16:creationId xmlns:a16="http://schemas.microsoft.com/office/drawing/2014/main" id="{8A69EF54-6B9A-4027-8C75-CC6015F3CA0A}"/>
                </a:ext>
              </a:extLst>
            </p:cNvPr>
            <p:cNvSpPr/>
            <p:nvPr/>
          </p:nvSpPr>
          <p:spPr bwMode="auto">
            <a:xfrm>
              <a:off x="5105400" y="4048125"/>
              <a:ext cx="668338" cy="407987"/>
            </a:xfrm>
            <a:custGeom>
              <a:avLst/>
              <a:gdLst>
                <a:gd name="T0" fmla="*/ 124 w 421"/>
                <a:gd name="T1" fmla="*/ 257 h 257"/>
                <a:gd name="T2" fmla="*/ 0 w 421"/>
                <a:gd name="T3" fmla="*/ 159 h 257"/>
                <a:gd name="T4" fmla="*/ 55 w 421"/>
                <a:gd name="T5" fmla="*/ 122 h 257"/>
                <a:gd name="T6" fmla="*/ 126 w 421"/>
                <a:gd name="T7" fmla="*/ 195 h 257"/>
                <a:gd name="T8" fmla="*/ 393 w 421"/>
                <a:gd name="T9" fmla="*/ 0 h 257"/>
                <a:gd name="T10" fmla="*/ 421 w 421"/>
                <a:gd name="T11" fmla="*/ 8 h 257"/>
                <a:gd name="T12" fmla="*/ 124 w 421"/>
                <a:gd name="T13" fmla="*/ 257 h 257"/>
                <a:gd name="T14" fmla="*/ 14 w 421"/>
                <a:gd name="T15" fmla="*/ 159 h 257"/>
                <a:gd name="T16" fmla="*/ 124 w 421"/>
                <a:gd name="T17" fmla="*/ 247 h 257"/>
                <a:gd name="T18" fmla="*/ 406 w 421"/>
                <a:gd name="T19" fmla="*/ 11 h 257"/>
                <a:gd name="T20" fmla="*/ 394 w 421"/>
                <a:gd name="T21" fmla="*/ 8 h 257"/>
                <a:gd name="T22" fmla="*/ 126 w 421"/>
                <a:gd name="T23" fmla="*/ 206 h 257"/>
                <a:gd name="T24" fmla="*/ 54 w 421"/>
                <a:gd name="T25" fmla="*/ 132 h 257"/>
                <a:gd name="T26" fmla="*/ 14 w 421"/>
                <a:gd name="T27" fmla="*/ 1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257">
                  <a:moveTo>
                    <a:pt x="124" y="257"/>
                  </a:moveTo>
                  <a:lnTo>
                    <a:pt x="0" y="159"/>
                  </a:lnTo>
                  <a:lnTo>
                    <a:pt x="55" y="122"/>
                  </a:lnTo>
                  <a:lnTo>
                    <a:pt x="126" y="195"/>
                  </a:lnTo>
                  <a:lnTo>
                    <a:pt x="393" y="0"/>
                  </a:lnTo>
                  <a:lnTo>
                    <a:pt x="421" y="8"/>
                  </a:lnTo>
                  <a:lnTo>
                    <a:pt x="124" y="257"/>
                  </a:lnTo>
                  <a:close/>
                  <a:moveTo>
                    <a:pt x="14" y="159"/>
                  </a:moveTo>
                  <a:lnTo>
                    <a:pt x="124" y="247"/>
                  </a:lnTo>
                  <a:lnTo>
                    <a:pt x="406" y="11"/>
                  </a:lnTo>
                  <a:lnTo>
                    <a:pt x="394" y="8"/>
                  </a:lnTo>
                  <a:lnTo>
                    <a:pt x="126" y="206"/>
                  </a:lnTo>
                  <a:lnTo>
                    <a:pt x="54" y="132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rgbClr val="8C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îS1îḑè">
              <a:extLst>
                <a:ext uri="{FF2B5EF4-FFF2-40B4-BE49-F238E27FC236}">
                  <a16:creationId xmlns:a16="http://schemas.microsoft.com/office/drawing/2014/main" id="{7A40A39C-1B1B-4845-92B6-0730B05E7E94}"/>
                </a:ext>
              </a:extLst>
            </p:cNvPr>
            <p:cNvSpPr/>
            <p:nvPr/>
          </p:nvSpPr>
          <p:spPr bwMode="auto">
            <a:xfrm>
              <a:off x="5326063" y="949326"/>
              <a:ext cx="1619250" cy="908050"/>
            </a:xfrm>
            <a:custGeom>
              <a:avLst/>
              <a:gdLst>
                <a:gd name="T0" fmla="*/ 772 w 792"/>
                <a:gd name="T1" fmla="*/ 195 h 445"/>
                <a:gd name="T2" fmla="*/ 563 w 792"/>
                <a:gd name="T3" fmla="*/ 195 h 445"/>
                <a:gd name="T4" fmla="*/ 563 w 792"/>
                <a:gd name="T5" fmla="*/ 165 h 445"/>
                <a:gd name="T6" fmla="*/ 398 w 792"/>
                <a:gd name="T7" fmla="*/ 0 h 445"/>
                <a:gd name="T8" fmla="*/ 394 w 792"/>
                <a:gd name="T9" fmla="*/ 0 h 445"/>
                <a:gd name="T10" fmla="*/ 229 w 792"/>
                <a:gd name="T11" fmla="*/ 165 h 445"/>
                <a:gd name="T12" fmla="*/ 229 w 792"/>
                <a:gd name="T13" fmla="*/ 195 h 445"/>
                <a:gd name="T14" fmla="*/ 20 w 792"/>
                <a:gd name="T15" fmla="*/ 195 h 445"/>
                <a:gd name="T16" fmla="*/ 0 w 792"/>
                <a:gd name="T17" fmla="*/ 214 h 445"/>
                <a:gd name="T18" fmla="*/ 0 w 792"/>
                <a:gd name="T19" fmla="*/ 426 h 445"/>
                <a:gd name="T20" fmla="*/ 20 w 792"/>
                <a:gd name="T21" fmla="*/ 445 h 445"/>
                <a:gd name="T22" fmla="*/ 772 w 792"/>
                <a:gd name="T23" fmla="*/ 445 h 445"/>
                <a:gd name="T24" fmla="*/ 792 w 792"/>
                <a:gd name="T25" fmla="*/ 426 h 445"/>
                <a:gd name="T26" fmla="*/ 792 w 792"/>
                <a:gd name="T27" fmla="*/ 214 h 445"/>
                <a:gd name="T28" fmla="*/ 772 w 792"/>
                <a:gd name="T29" fmla="*/ 195 h 445"/>
                <a:gd name="T30" fmla="*/ 396 w 792"/>
                <a:gd name="T31" fmla="*/ 175 h 445"/>
                <a:gd name="T32" fmla="*/ 341 w 792"/>
                <a:gd name="T33" fmla="*/ 120 h 445"/>
                <a:gd name="T34" fmla="*/ 396 w 792"/>
                <a:gd name="T35" fmla="*/ 65 h 445"/>
                <a:gd name="T36" fmla="*/ 451 w 792"/>
                <a:gd name="T37" fmla="*/ 120 h 445"/>
                <a:gd name="T38" fmla="*/ 396 w 792"/>
                <a:gd name="T39" fmla="*/ 17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2" h="445">
                  <a:moveTo>
                    <a:pt x="772" y="195"/>
                  </a:moveTo>
                  <a:cubicBezTo>
                    <a:pt x="563" y="195"/>
                    <a:pt x="563" y="195"/>
                    <a:pt x="563" y="195"/>
                  </a:cubicBezTo>
                  <a:cubicBezTo>
                    <a:pt x="563" y="165"/>
                    <a:pt x="563" y="165"/>
                    <a:pt x="563" y="165"/>
                  </a:cubicBezTo>
                  <a:cubicBezTo>
                    <a:pt x="563" y="74"/>
                    <a:pt x="489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03" y="0"/>
                    <a:pt x="229" y="74"/>
                    <a:pt x="229" y="165"/>
                  </a:cubicBezTo>
                  <a:cubicBezTo>
                    <a:pt x="229" y="195"/>
                    <a:pt x="229" y="195"/>
                    <a:pt x="229" y="195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9" y="195"/>
                    <a:pt x="0" y="204"/>
                    <a:pt x="0" y="21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6"/>
                    <a:pt x="9" y="445"/>
                    <a:pt x="20" y="445"/>
                  </a:cubicBezTo>
                  <a:cubicBezTo>
                    <a:pt x="772" y="445"/>
                    <a:pt x="772" y="445"/>
                    <a:pt x="772" y="445"/>
                  </a:cubicBezTo>
                  <a:cubicBezTo>
                    <a:pt x="783" y="445"/>
                    <a:pt x="792" y="436"/>
                    <a:pt x="792" y="426"/>
                  </a:cubicBezTo>
                  <a:cubicBezTo>
                    <a:pt x="792" y="214"/>
                    <a:pt x="792" y="214"/>
                    <a:pt x="792" y="214"/>
                  </a:cubicBezTo>
                  <a:cubicBezTo>
                    <a:pt x="792" y="204"/>
                    <a:pt x="783" y="195"/>
                    <a:pt x="772" y="195"/>
                  </a:cubicBezTo>
                  <a:close/>
                  <a:moveTo>
                    <a:pt x="396" y="175"/>
                  </a:moveTo>
                  <a:cubicBezTo>
                    <a:pt x="366" y="175"/>
                    <a:pt x="341" y="150"/>
                    <a:pt x="341" y="120"/>
                  </a:cubicBezTo>
                  <a:cubicBezTo>
                    <a:pt x="341" y="89"/>
                    <a:pt x="366" y="65"/>
                    <a:pt x="396" y="65"/>
                  </a:cubicBezTo>
                  <a:cubicBezTo>
                    <a:pt x="427" y="65"/>
                    <a:pt x="451" y="89"/>
                    <a:pt x="451" y="120"/>
                  </a:cubicBezTo>
                  <a:cubicBezTo>
                    <a:pt x="451" y="150"/>
                    <a:pt x="427" y="175"/>
                    <a:pt x="396" y="175"/>
                  </a:cubicBezTo>
                  <a:close/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isļîḋe">
              <a:extLst>
                <a:ext uri="{FF2B5EF4-FFF2-40B4-BE49-F238E27FC236}">
                  <a16:creationId xmlns:a16="http://schemas.microsoft.com/office/drawing/2014/main" id="{C3148559-F1FA-4C55-A473-8A30EEADEA7F}"/>
                </a:ext>
              </a:extLst>
            </p:cNvPr>
            <p:cNvSpPr/>
            <p:nvPr/>
          </p:nvSpPr>
          <p:spPr bwMode="auto">
            <a:xfrm>
              <a:off x="5326063" y="1720850"/>
              <a:ext cx="1619250" cy="66675"/>
            </a:xfrm>
            <a:prstGeom prst="rect">
              <a:avLst/>
            </a:pr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íšlîḑè">
              <a:extLst>
                <a:ext uri="{FF2B5EF4-FFF2-40B4-BE49-F238E27FC236}">
                  <a16:creationId xmlns:a16="http://schemas.microsoft.com/office/drawing/2014/main" id="{66B62F9D-E9DF-4B7C-A96A-A1F00A63B161}"/>
                </a:ext>
              </a:extLst>
            </p:cNvPr>
            <p:cNvSpPr/>
            <p:nvPr/>
          </p:nvSpPr>
          <p:spPr bwMode="auto">
            <a:xfrm>
              <a:off x="5326063" y="1803400"/>
              <a:ext cx="1619250" cy="30162"/>
            </a:xfrm>
            <a:custGeom>
              <a:avLst/>
              <a:gdLst>
                <a:gd name="T0" fmla="*/ 788 w 792"/>
                <a:gd name="T1" fmla="*/ 15 h 15"/>
                <a:gd name="T2" fmla="*/ 5 w 792"/>
                <a:gd name="T3" fmla="*/ 15 h 15"/>
                <a:gd name="T4" fmla="*/ 0 w 792"/>
                <a:gd name="T5" fmla="*/ 11 h 15"/>
                <a:gd name="T6" fmla="*/ 0 w 792"/>
                <a:gd name="T7" fmla="*/ 0 h 15"/>
                <a:gd name="T8" fmla="*/ 792 w 792"/>
                <a:gd name="T9" fmla="*/ 0 h 15"/>
                <a:gd name="T10" fmla="*/ 792 w 792"/>
                <a:gd name="T11" fmla="*/ 11 h 15"/>
                <a:gd name="T12" fmla="*/ 788 w 79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15">
                  <a:moveTo>
                    <a:pt x="788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792" y="11"/>
                    <a:pt x="792" y="11"/>
                    <a:pt x="792" y="11"/>
                  </a:cubicBezTo>
                  <a:cubicBezTo>
                    <a:pt x="792" y="13"/>
                    <a:pt x="790" y="15"/>
                    <a:pt x="788" y="15"/>
                  </a:cubicBezTo>
                  <a:close/>
                </a:path>
              </a:pathLst>
            </a:custGeom>
            <a:solidFill>
              <a:srgbClr val="E5C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316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Box 4"/>
          <p:cNvSpPr txBox="1">
            <a:spLocks noChangeArrowheads="1"/>
          </p:cNvSpPr>
          <p:nvPr/>
        </p:nvSpPr>
        <p:spPr bwMode="auto">
          <a:xfrm>
            <a:off x="1462828" y="1750924"/>
            <a:ext cx="4429418" cy="7694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下一讲内容预告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D7D220-8F10-456B-AFD7-0B90D66E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446" y="5738446"/>
            <a:ext cx="1119554" cy="1119554"/>
          </a:xfrm>
          <a:prstGeom prst="rect">
            <a:avLst/>
          </a:prstGeom>
        </p:spPr>
      </p:pic>
      <p:grpSp>
        <p:nvGrpSpPr>
          <p:cNvPr id="6" name="156eef5a-76ab-4af3-9a03-7ab6f8edd98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13778969">
            <a:off x="316321" y="1572089"/>
            <a:ext cx="1185963" cy="884557"/>
            <a:chOff x="3760269" y="1686882"/>
            <a:chExt cx="4671462" cy="3484236"/>
          </a:xfrm>
        </p:grpSpPr>
        <p:sp>
          <p:nvSpPr>
            <p:cNvPr id="7" name="iṣḷïďè">
              <a:extLst>
                <a:ext uri="{FF2B5EF4-FFF2-40B4-BE49-F238E27FC236}">
                  <a16:creationId xmlns:a16="http://schemas.microsoft.com/office/drawing/2014/main" id="{18D07D43-3B33-431C-991E-FA97E0E5BA66}"/>
                </a:ext>
              </a:extLst>
            </p:cNvPr>
            <p:cNvSpPr/>
            <p:nvPr/>
          </p:nvSpPr>
          <p:spPr bwMode="auto">
            <a:xfrm>
              <a:off x="3760269" y="1686882"/>
              <a:ext cx="3489403" cy="34842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î$ḻïḍe">
              <a:extLst>
                <a:ext uri="{FF2B5EF4-FFF2-40B4-BE49-F238E27FC236}">
                  <a16:creationId xmlns:a16="http://schemas.microsoft.com/office/drawing/2014/main" id="{B093FD8A-6793-4B35-8FB5-0D16D2E6D14F}"/>
                </a:ext>
              </a:extLst>
            </p:cNvPr>
            <p:cNvSpPr/>
            <p:nvPr/>
          </p:nvSpPr>
          <p:spPr bwMode="auto">
            <a:xfrm>
              <a:off x="4224834" y="2151447"/>
              <a:ext cx="2560272" cy="25551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işḷîḑe">
              <a:extLst>
                <a:ext uri="{FF2B5EF4-FFF2-40B4-BE49-F238E27FC236}">
                  <a16:creationId xmlns:a16="http://schemas.microsoft.com/office/drawing/2014/main" id="{A0320EA8-9C92-402A-BF8A-7605B5EC551A}"/>
                </a:ext>
              </a:extLst>
            </p:cNvPr>
            <p:cNvSpPr/>
            <p:nvPr/>
          </p:nvSpPr>
          <p:spPr bwMode="auto">
            <a:xfrm>
              <a:off x="4689400" y="2616011"/>
              <a:ext cx="1631141" cy="16259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í$lîḑe">
              <a:extLst>
                <a:ext uri="{FF2B5EF4-FFF2-40B4-BE49-F238E27FC236}">
                  <a16:creationId xmlns:a16="http://schemas.microsoft.com/office/drawing/2014/main" id="{CA8BF74F-1D12-4AD6-AEBE-6584D935FF3C}"/>
                </a:ext>
              </a:extLst>
            </p:cNvPr>
            <p:cNvSpPr/>
            <p:nvPr/>
          </p:nvSpPr>
          <p:spPr bwMode="auto">
            <a:xfrm>
              <a:off x="5153965" y="3080576"/>
              <a:ext cx="702010" cy="6968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ísḻiḋê">
              <a:extLst>
                <a:ext uri="{FF2B5EF4-FFF2-40B4-BE49-F238E27FC236}">
                  <a16:creationId xmlns:a16="http://schemas.microsoft.com/office/drawing/2014/main" id="{540B05B1-A941-4D11-914B-9C77FC098A33}"/>
                </a:ext>
              </a:extLst>
            </p:cNvPr>
            <p:cNvSpPr/>
            <p:nvPr/>
          </p:nvSpPr>
          <p:spPr bwMode="auto">
            <a:xfrm>
              <a:off x="5504970" y="3390285"/>
              <a:ext cx="2560272" cy="774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ïSḷíḑè">
              <a:extLst>
                <a:ext uri="{FF2B5EF4-FFF2-40B4-BE49-F238E27FC236}">
                  <a16:creationId xmlns:a16="http://schemas.microsoft.com/office/drawing/2014/main" id="{56EA16A2-2CD9-4EB9-B7D1-D2DBBAEA02E4}"/>
                </a:ext>
              </a:extLst>
            </p:cNvPr>
            <p:cNvSpPr/>
            <p:nvPr/>
          </p:nvSpPr>
          <p:spPr bwMode="auto">
            <a:xfrm>
              <a:off x="8039431" y="3059928"/>
              <a:ext cx="392300" cy="392299"/>
            </a:xfrm>
            <a:custGeom>
              <a:avLst/>
              <a:gdLst>
                <a:gd name="T0" fmla="*/ 10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10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10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îSḻiďe">
              <a:extLst>
                <a:ext uri="{FF2B5EF4-FFF2-40B4-BE49-F238E27FC236}">
                  <a16:creationId xmlns:a16="http://schemas.microsoft.com/office/drawing/2014/main" id="{81FA1100-586C-47FA-957D-95E64236E473}"/>
                </a:ext>
              </a:extLst>
            </p:cNvPr>
            <p:cNvSpPr/>
            <p:nvPr/>
          </p:nvSpPr>
          <p:spPr bwMode="auto">
            <a:xfrm>
              <a:off x="7342585" y="3059928"/>
              <a:ext cx="392300" cy="392299"/>
            </a:xfrm>
            <a:custGeom>
              <a:avLst/>
              <a:gdLst>
                <a:gd name="T0" fmla="*/ 9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9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9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i$ḷíḋe">
              <a:extLst>
                <a:ext uri="{FF2B5EF4-FFF2-40B4-BE49-F238E27FC236}">
                  <a16:creationId xmlns:a16="http://schemas.microsoft.com/office/drawing/2014/main" id="{7C63E9B4-FDAA-4E0C-8F38-B08D7F1BE4D0}"/>
                </a:ext>
              </a:extLst>
            </p:cNvPr>
            <p:cNvSpPr/>
            <p:nvPr/>
          </p:nvSpPr>
          <p:spPr bwMode="auto">
            <a:xfrm>
              <a:off x="8039431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10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ïsliḑe">
              <a:extLst>
                <a:ext uri="{FF2B5EF4-FFF2-40B4-BE49-F238E27FC236}">
                  <a16:creationId xmlns:a16="http://schemas.microsoft.com/office/drawing/2014/main" id="{CFAF2EBF-D6A3-4998-8645-68014889F6B6}"/>
                </a:ext>
              </a:extLst>
            </p:cNvPr>
            <p:cNvSpPr/>
            <p:nvPr/>
          </p:nvSpPr>
          <p:spPr bwMode="auto">
            <a:xfrm>
              <a:off x="7342585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9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îṩ1îḍé">
              <a:extLst>
                <a:ext uri="{FF2B5EF4-FFF2-40B4-BE49-F238E27FC236}">
                  <a16:creationId xmlns:a16="http://schemas.microsoft.com/office/drawing/2014/main" id="{4CFCE8EA-EA80-47C4-ACF6-5533F390A1A3}"/>
                </a:ext>
              </a:extLst>
            </p:cNvPr>
            <p:cNvSpPr/>
            <p:nvPr/>
          </p:nvSpPr>
          <p:spPr bwMode="auto">
            <a:xfrm>
              <a:off x="7574866" y="3059928"/>
              <a:ext cx="392300" cy="392299"/>
            </a:xfrm>
            <a:custGeom>
              <a:avLst/>
              <a:gdLst>
                <a:gd name="T0" fmla="*/ 9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9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9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íṡḻiďè">
              <a:extLst>
                <a:ext uri="{FF2B5EF4-FFF2-40B4-BE49-F238E27FC236}">
                  <a16:creationId xmlns:a16="http://schemas.microsoft.com/office/drawing/2014/main" id="{321DE5D0-27EC-4D19-9784-47889C326667}"/>
                </a:ext>
              </a:extLst>
            </p:cNvPr>
            <p:cNvSpPr/>
            <p:nvPr/>
          </p:nvSpPr>
          <p:spPr bwMode="auto">
            <a:xfrm>
              <a:off x="7574866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9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îṧľídé">
              <a:extLst>
                <a:ext uri="{FF2B5EF4-FFF2-40B4-BE49-F238E27FC236}">
                  <a16:creationId xmlns:a16="http://schemas.microsoft.com/office/drawing/2014/main" id="{C8FBD729-219C-4738-83A6-D13A5F7D2454}"/>
                </a:ext>
              </a:extLst>
            </p:cNvPr>
            <p:cNvSpPr/>
            <p:nvPr/>
          </p:nvSpPr>
          <p:spPr bwMode="auto">
            <a:xfrm>
              <a:off x="7807150" y="3059928"/>
              <a:ext cx="392300" cy="392299"/>
            </a:xfrm>
            <a:custGeom>
              <a:avLst/>
              <a:gdLst>
                <a:gd name="T0" fmla="*/ 10 w 76"/>
                <a:gd name="T1" fmla="*/ 76 h 76"/>
                <a:gd name="T2" fmla="*/ 0 w 76"/>
                <a:gd name="T3" fmla="*/ 67 h 76"/>
                <a:gd name="T4" fmla="*/ 66 w 76"/>
                <a:gd name="T5" fmla="*/ 0 h 76"/>
                <a:gd name="T6" fmla="*/ 76 w 76"/>
                <a:gd name="T7" fmla="*/ 10 h 76"/>
                <a:gd name="T8" fmla="*/ 10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10" y="76"/>
                  </a:moveTo>
                  <a:lnTo>
                    <a:pt x="0" y="67"/>
                  </a:lnTo>
                  <a:lnTo>
                    <a:pt x="66" y="0"/>
                  </a:lnTo>
                  <a:lnTo>
                    <a:pt x="76" y="10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íṩlïḍè">
              <a:extLst>
                <a:ext uri="{FF2B5EF4-FFF2-40B4-BE49-F238E27FC236}">
                  <a16:creationId xmlns:a16="http://schemas.microsoft.com/office/drawing/2014/main" id="{EB06DEE3-2BE1-4CCE-86B3-0EB00481125B}"/>
                </a:ext>
              </a:extLst>
            </p:cNvPr>
            <p:cNvSpPr/>
            <p:nvPr/>
          </p:nvSpPr>
          <p:spPr bwMode="auto">
            <a:xfrm>
              <a:off x="7807150" y="3405769"/>
              <a:ext cx="392300" cy="392299"/>
            </a:xfrm>
            <a:custGeom>
              <a:avLst/>
              <a:gdLst>
                <a:gd name="T0" fmla="*/ 66 w 76"/>
                <a:gd name="T1" fmla="*/ 76 h 76"/>
                <a:gd name="T2" fmla="*/ 0 w 76"/>
                <a:gd name="T3" fmla="*/ 9 h 76"/>
                <a:gd name="T4" fmla="*/ 10 w 76"/>
                <a:gd name="T5" fmla="*/ 0 h 76"/>
                <a:gd name="T6" fmla="*/ 76 w 76"/>
                <a:gd name="T7" fmla="*/ 66 h 76"/>
                <a:gd name="T8" fmla="*/ 66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66" y="76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76" y="66"/>
                  </a:lnTo>
                  <a:lnTo>
                    <a:pt x="66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630296" y="2689504"/>
            <a:ext cx="5204103" cy="19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基本体的投影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习题和作业讨论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640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上节知识要点回顾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8C117F5C-5736-4DCB-88D3-54FFDA75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96110"/>
            <a:ext cx="8137525" cy="204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投影基本概念</a:t>
            </a: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正投影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</a:endParaRP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三投影面体系的建立</a:t>
            </a:r>
          </a:p>
        </p:txBody>
      </p:sp>
      <p:grpSp>
        <p:nvGrpSpPr>
          <p:cNvPr id="59" name="组合 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E1B4AB-DA74-4706-B2FD-15C1B1E572DD}"/>
              </a:ext>
            </a:extLst>
          </p:cNvPr>
          <p:cNvGrpSpPr/>
          <p:nvPr/>
        </p:nvGrpSpPr>
        <p:grpSpPr>
          <a:xfrm>
            <a:off x="1136661" y="412562"/>
            <a:ext cx="1069398" cy="812881"/>
            <a:chOff x="2836853" y="1182525"/>
            <a:chExt cx="6269047" cy="4765289"/>
          </a:xfrm>
        </p:grpSpPr>
        <p:sp>
          <p:nvSpPr>
            <p:cNvPr id="60" name="íṩḷîḑé">
              <a:extLst>
                <a:ext uri="{FF2B5EF4-FFF2-40B4-BE49-F238E27FC236}">
                  <a16:creationId xmlns:a16="http://schemas.microsoft.com/office/drawing/2014/main" id="{D8368638-D240-40B7-8973-66DE36BB801B}"/>
                </a:ext>
              </a:extLst>
            </p:cNvPr>
            <p:cNvSpPr/>
            <p:nvPr/>
          </p:nvSpPr>
          <p:spPr bwMode="auto">
            <a:xfrm>
              <a:off x="2836853" y="1307839"/>
              <a:ext cx="5754247" cy="3932126"/>
            </a:xfrm>
            <a:prstGeom prst="rect">
              <a:avLst/>
            </a:prstGeom>
            <a:solidFill>
              <a:srgbClr val="EF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ïṧlíďè">
              <a:extLst>
                <a:ext uri="{FF2B5EF4-FFF2-40B4-BE49-F238E27FC236}">
                  <a16:creationId xmlns:a16="http://schemas.microsoft.com/office/drawing/2014/main" id="{50EF3631-571E-4FAB-AFF7-A524BF3259BB}"/>
                </a:ext>
              </a:extLst>
            </p:cNvPr>
            <p:cNvSpPr/>
            <p:nvPr/>
          </p:nvSpPr>
          <p:spPr bwMode="auto">
            <a:xfrm>
              <a:off x="2836853" y="1805704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ïṥlïḍe">
              <a:extLst>
                <a:ext uri="{FF2B5EF4-FFF2-40B4-BE49-F238E27FC236}">
                  <a16:creationId xmlns:a16="http://schemas.microsoft.com/office/drawing/2014/main" id="{2559C5F0-4DBB-41E1-A3FF-BA6458938C24}"/>
                </a:ext>
              </a:extLst>
            </p:cNvPr>
            <p:cNvSpPr/>
            <p:nvPr/>
          </p:nvSpPr>
          <p:spPr bwMode="auto">
            <a:xfrm>
              <a:off x="2836853" y="2191804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ïşļiḑé">
              <a:extLst>
                <a:ext uri="{FF2B5EF4-FFF2-40B4-BE49-F238E27FC236}">
                  <a16:creationId xmlns:a16="http://schemas.microsoft.com/office/drawing/2014/main" id="{7B607311-5BB7-4859-B3A2-8766FC61ADF3}"/>
                </a:ext>
              </a:extLst>
            </p:cNvPr>
            <p:cNvSpPr/>
            <p:nvPr/>
          </p:nvSpPr>
          <p:spPr bwMode="auto">
            <a:xfrm>
              <a:off x="2836853" y="2571131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ïsḻîde">
              <a:extLst>
                <a:ext uri="{FF2B5EF4-FFF2-40B4-BE49-F238E27FC236}">
                  <a16:creationId xmlns:a16="http://schemas.microsoft.com/office/drawing/2014/main" id="{CB83F10F-4F38-458D-A867-4C7055F549EB}"/>
                </a:ext>
              </a:extLst>
            </p:cNvPr>
            <p:cNvSpPr/>
            <p:nvPr/>
          </p:nvSpPr>
          <p:spPr bwMode="auto">
            <a:xfrm>
              <a:off x="2836853" y="2953845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îsḷîḍè">
              <a:extLst>
                <a:ext uri="{FF2B5EF4-FFF2-40B4-BE49-F238E27FC236}">
                  <a16:creationId xmlns:a16="http://schemas.microsoft.com/office/drawing/2014/main" id="{3E999DC5-5608-4F8F-85B2-5C6C1DB91254}"/>
                </a:ext>
              </a:extLst>
            </p:cNvPr>
            <p:cNvSpPr/>
            <p:nvPr/>
          </p:nvSpPr>
          <p:spPr bwMode="auto">
            <a:xfrm>
              <a:off x="2836853" y="3333171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íṥlïḓe">
              <a:extLst>
                <a:ext uri="{FF2B5EF4-FFF2-40B4-BE49-F238E27FC236}">
                  <a16:creationId xmlns:a16="http://schemas.microsoft.com/office/drawing/2014/main" id="{53C6E910-2BD0-4C50-BCC7-B15917A95C71}"/>
                </a:ext>
              </a:extLst>
            </p:cNvPr>
            <p:cNvSpPr/>
            <p:nvPr/>
          </p:nvSpPr>
          <p:spPr bwMode="auto">
            <a:xfrm>
              <a:off x="2836853" y="3719271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îšļiḋe">
              <a:extLst>
                <a:ext uri="{FF2B5EF4-FFF2-40B4-BE49-F238E27FC236}">
                  <a16:creationId xmlns:a16="http://schemas.microsoft.com/office/drawing/2014/main" id="{CB459B6D-45F0-4BC1-8976-3138A0C45712}"/>
                </a:ext>
              </a:extLst>
            </p:cNvPr>
            <p:cNvSpPr/>
            <p:nvPr/>
          </p:nvSpPr>
          <p:spPr bwMode="auto">
            <a:xfrm>
              <a:off x="2836853" y="4098598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îṥļïdè">
              <a:extLst>
                <a:ext uri="{FF2B5EF4-FFF2-40B4-BE49-F238E27FC236}">
                  <a16:creationId xmlns:a16="http://schemas.microsoft.com/office/drawing/2014/main" id="{7918ED4D-F743-4281-8871-B497D559A463}"/>
                </a:ext>
              </a:extLst>
            </p:cNvPr>
            <p:cNvSpPr/>
            <p:nvPr/>
          </p:nvSpPr>
          <p:spPr bwMode="auto">
            <a:xfrm>
              <a:off x="2836853" y="4481310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îśḻiḓé">
              <a:extLst>
                <a:ext uri="{FF2B5EF4-FFF2-40B4-BE49-F238E27FC236}">
                  <a16:creationId xmlns:a16="http://schemas.microsoft.com/office/drawing/2014/main" id="{89FFB50F-518F-432A-A17E-57ACEB3E56FF}"/>
                </a:ext>
              </a:extLst>
            </p:cNvPr>
            <p:cNvSpPr/>
            <p:nvPr/>
          </p:nvSpPr>
          <p:spPr bwMode="auto">
            <a:xfrm>
              <a:off x="2836853" y="4867410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îśḷiḑê">
              <a:extLst>
                <a:ext uri="{FF2B5EF4-FFF2-40B4-BE49-F238E27FC236}">
                  <a16:creationId xmlns:a16="http://schemas.microsoft.com/office/drawing/2014/main" id="{29C870DB-AA81-4CB0-9FAF-76B5E7142E4F}"/>
                </a:ext>
              </a:extLst>
            </p:cNvPr>
            <p:cNvSpPr/>
            <p:nvPr/>
          </p:nvSpPr>
          <p:spPr bwMode="auto">
            <a:xfrm>
              <a:off x="3209406" y="1307839"/>
              <a:ext cx="30483" cy="3932126"/>
            </a:xfrm>
            <a:prstGeom prst="rect">
              <a:avLst/>
            </a:prstGeom>
            <a:solidFill>
              <a:srgbClr val="F37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îś1ïḑê">
              <a:extLst>
                <a:ext uri="{FF2B5EF4-FFF2-40B4-BE49-F238E27FC236}">
                  <a16:creationId xmlns:a16="http://schemas.microsoft.com/office/drawing/2014/main" id="{9169E7B2-7879-4B5B-864B-EDA53480F964}"/>
                </a:ext>
              </a:extLst>
            </p:cNvPr>
            <p:cNvSpPr/>
            <p:nvPr/>
          </p:nvSpPr>
          <p:spPr bwMode="auto">
            <a:xfrm>
              <a:off x="3351653" y="2015688"/>
              <a:ext cx="5754247" cy="393212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ïş1îḍê">
              <a:extLst>
                <a:ext uri="{FF2B5EF4-FFF2-40B4-BE49-F238E27FC236}">
                  <a16:creationId xmlns:a16="http://schemas.microsoft.com/office/drawing/2014/main" id="{000FB511-E39D-463B-89B3-D45808013F8D}"/>
                </a:ext>
              </a:extLst>
            </p:cNvPr>
            <p:cNvSpPr/>
            <p:nvPr/>
          </p:nvSpPr>
          <p:spPr bwMode="auto">
            <a:xfrm>
              <a:off x="3351653" y="2510167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išḻïďé">
              <a:extLst>
                <a:ext uri="{FF2B5EF4-FFF2-40B4-BE49-F238E27FC236}">
                  <a16:creationId xmlns:a16="http://schemas.microsoft.com/office/drawing/2014/main" id="{86673AA9-3F5B-49DD-B5C5-4E8F4F8F38A5}"/>
                </a:ext>
              </a:extLst>
            </p:cNvPr>
            <p:cNvSpPr/>
            <p:nvPr/>
          </p:nvSpPr>
          <p:spPr bwMode="auto">
            <a:xfrm>
              <a:off x="3351653" y="2896267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îŝ1íde">
              <a:extLst>
                <a:ext uri="{FF2B5EF4-FFF2-40B4-BE49-F238E27FC236}">
                  <a16:creationId xmlns:a16="http://schemas.microsoft.com/office/drawing/2014/main" id="{9935FEF1-4B82-409C-A21F-9198EEFEEE04}"/>
                </a:ext>
              </a:extLst>
            </p:cNvPr>
            <p:cNvSpPr/>
            <p:nvPr/>
          </p:nvSpPr>
          <p:spPr bwMode="auto">
            <a:xfrm>
              <a:off x="3351653" y="3275594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íSḻîdé">
              <a:extLst>
                <a:ext uri="{FF2B5EF4-FFF2-40B4-BE49-F238E27FC236}">
                  <a16:creationId xmlns:a16="http://schemas.microsoft.com/office/drawing/2014/main" id="{E36C3789-AECC-46AD-A9E8-4FFCB12D8E8A}"/>
                </a:ext>
              </a:extLst>
            </p:cNvPr>
            <p:cNvSpPr/>
            <p:nvPr/>
          </p:nvSpPr>
          <p:spPr bwMode="auto">
            <a:xfrm>
              <a:off x="3351653" y="3661694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íṡlîḍe">
              <a:extLst>
                <a:ext uri="{FF2B5EF4-FFF2-40B4-BE49-F238E27FC236}">
                  <a16:creationId xmlns:a16="http://schemas.microsoft.com/office/drawing/2014/main" id="{F11321E3-413A-41D6-947D-F5320D49B795}"/>
                </a:ext>
              </a:extLst>
            </p:cNvPr>
            <p:cNvSpPr/>
            <p:nvPr/>
          </p:nvSpPr>
          <p:spPr bwMode="auto">
            <a:xfrm>
              <a:off x="3351653" y="4041020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iṣḻîḋe">
              <a:extLst>
                <a:ext uri="{FF2B5EF4-FFF2-40B4-BE49-F238E27FC236}">
                  <a16:creationId xmlns:a16="http://schemas.microsoft.com/office/drawing/2014/main" id="{408BB941-6302-450C-94E5-B3F6F0ECDC30}"/>
                </a:ext>
              </a:extLst>
            </p:cNvPr>
            <p:cNvSpPr/>
            <p:nvPr/>
          </p:nvSpPr>
          <p:spPr bwMode="auto">
            <a:xfrm>
              <a:off x="3351653" y="4423735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iSḻidê">
              <a:extLst>
                <a:ext uri="{FF2B5EF4-FFF2-40B4-BE49-F238E27FC236}">
                  <a16:creationId xmlns:a16="http://schemas.microsoft.com/office/drawing/2014/main" id="{CDF0EBB2-1373-4E1C-AD07-10D1CBCCBF77}"/>
                </a:ext>
              </a:extLst>
            </p:cNvPr>
            <p:cNvSpPr/>
            <p:nvPr/>
          </p:nvSpPr>
          <p:spPr bwMode="auto">
            <a:xfrm>
              <a:off x="3351653" y="4803061"/>
              <a:ext cx="5754247" cy="37256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îşliḓê">
              <a:extLst>
                <a:ext uri="{FF2B5EF4-FFF2-40B4-BE49-F238E27FC236}">
                  <a16:creationId xmlns:a16="http://schemas.microsoft.com/office/drawing/2014/main" id="{C4E8B3F4-9279-4F45-991C-E2087ABAE692}"/>
                </a:ext>
              </a:extLst>
            </p:cNvPr>
            <p:cNvSpPr/>
            <p:nvPr/>
          </p:nvSpPr>
          <p:spPr bwMode="auto">
            <a:xfrm>
              <a:off x="3351653" y="5189161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î$lïḑé">
              <a:extLst>
                <a:ext uri="{FF2B5EF4-FFF2-40B4-BE49-F238E27FC236}">
                  <a16:creationId xmlns:a16="http://schemas.microsoft.com/office/drawing/2014/main" id="{053D9920-C4A8-4BA1-8C68-784D9079DB30}"/>
                </a:ext>
              </a:extLst>
            </p:cNvPr>
            <p:cNvSpPr/>
            <p:nvPr/>
          </p:nvSpPr>
          <p:spPr bwMode="auto">
            <a:xfrm>
              <a:off x="3351653" y="5575261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ïSḻîḋe">
              <a:extLst>
                <a:ext uri="{FF2B5EF4-FFF2-40B4-BE49-F238E27FC236}">
                  <a16:creationId xmlns:a16="http://schemas.microsoft.com/office/drawing/2014/main" id="{93E4921A-CF45-4530-83AB-974A912344ED}"/>
                </a:ext>
              </a:extLst>
            </p:cNvPr>
            <p:cNvSpPr/>
            <p:nvPr/>
          </p:nvSpPr>
          <p:spPr bwMode="auto">
            <a:xfrm>
              <a:off x="3730979" y="2015688"/>
              <a:ext cx="30483" cy="3932126"/>
            </a:xfrm>
            <a:prstGeom prst="rect">
              <a:avLst/>
            </a:prstGeom>
            <a:solidFill>
              <a:srgbClr val="F37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îṡľïḑè">
              <a:extLst>
                <a:ext uri="{FF2B5EF4-FFF2-40B4-BE49-F238E27FC236}">
                  <a16:creationId xmlns:a16="http://schemas.microsoft.com/office/drawing/2014/main" id="{03670E6D-4A8D-474F-B609-74D35E8359D0}"/>
                </a:ext>
              </a:extLst>
            </p:cNvPr>
            <p:cNvSpPr/>
            <p:nvPr/>
          </p:nvSpPr>
          <p:spPr bwMode="auto">
            <a:xfrm>
              <a:off x="4127239" y="1561851"/>
              <a:ext cx="4877054" cy="3596827"/>
            </a:xfrm>
            <a:custGeom>
              <a:avLst/>
              <a:gdLst>
                <a:gd name="T0" fmla="*/ 830 w 835"/>
                <a:gd name="T1" fmla="*/ 502 h 617"/>
                <a:gd name="T2" fmla="*/ 792 w 835"/>
                <a:gd name="T3" fmla="*/ 459 h 617"/>
                <a:gd name="T4" fmla="*/ 753 w 835"/>
                <a:gd name="T5" fmla="*/ 504 h 617"/>
                <a:gd name="T6" fmla="*/ 745 w 835"/>
                <a:gd name="T7" fmla="*/ 490 h 617"/>
                <a:gd name="T8" fmla="*/ 728 w 835"/>
                <a:gd name="T9" fmla="*/ 417 h 617"/>
                <a:gd name="T10" fmla="*/ 697 w 835"/>
                <a:gd name="T11" fmla="*/ 450 h 617"/>
                <a:gd name="T12" fmla="*/ 689 w 835"/>
                <a:gd name="T13" fmla="*/ 435 h 617"/>
                <a:gd name="T14" fmla="*/ 663 w 835"/>
                <a:gd name="T15" fmla="*/ 375 h 617"/>
                <a:gd name="T16" fmla="*/ 624 w 835"/>
                <a:gd name="T17" fmla="*/ 421 h 617"/>
                <a:gd name="T18" fmla="*/ 616 w 835"/>
                <a:gd name="T19" fmla="*/ 406 h 617"/>
                <a:gd name="T20" fmla="*/ 599 w 835"/>
                <a:gd name="T21" fmla="*/ 333 h 617"/>
                <a:gd name="T22" fmla="*/ 568 w 835"/>
                <a:gd name="T23" fmla="*/ 366 h 617"/>
                <a:gd name="T24" fmla="*/ 560 w 835"/>
                <a:gd name="T25" fmla="*/ 352 h 617"/>
                <a:gd name="T26" fmla="*/ 535 w 835"/>
                <a:gd name="T27" fmla="*/ 291 h 617"/>
                <a:gd name="T28" fmla="*/ 496 w 835"/>
                <a:gd name="T29" fmla="*/ 337 h 617"/>
                <a:gd name="T30" fmla="*/ 487 w 835"/>
                <a:gd name="T31" fmla="*/ 322 h 617"/>
                <a:gd name="T32" fmla="*/ 470 w 835"/>
                <a:gd name="T33" fmla="*/ 249 h 617"/>
                <a:gd name="T34" fmla="*/ 440 w 835"/>
                <a:gd name="T35" fmla="*/ 282 h 617"/>
                <a:gd name="T36" fmla="*/ 431 w 835"/>
                <a:gd name="T37" fmla="*/ 268 h 617"/>
                <a:gd name="T38" fmla="*/ 406 w 835"/>
                <a:gd name="T39" fmla="*/ 207 h 617"/>
                <a:gd name="T40" fmla="*/ 367 w 835"/>
                <a:gd name="T41" fmla="*/ 253 h 617"/>
                <a:gd name="T42" fmla="*/ 359 w 835"/>
                <a:gd name="T43" fmla="*/ 238 h 617"/>
                <a:gd name="T44" fmla="*/ 341 w 835"/>
                <a:gd name="T45" fmla="*/ 165 h 617"/>
                <a:gd name="T46" fmla="*/ 311 w 835"/>
                <a:gd name="T47" fmla="*/ 198 h 617"/>
                <a:gd name="T48" fmla="*/ 302 w 835"/>
                <a:gd name="T49" fmla="*/ 184 h 617"/>
                <a:gd name="T50" fmla="*/ 277 w 835"/>
                <a:gd name="T51" fmla="*/ 123 h 617"/>
                <a:gd name="T52" fmla="*/ 238 w 835"/>
                <a:gd name="T53" fmla="*/ 169 h 617"/>
                <a:gd name="T54" fmla="*/ 230 w 835"/>
                <a:gd name="T55" fmla="*/ 155 h 617"/>
                <a:gd name="T56" fmla="*/ 213 w 835"/>
                <a:gd name="T57" fmla="*/ 81 h 617"/>
                <a:gd name="T58" fmla="*/ 182 w 835"/>
                <a:gd name="T59" fmla="*/ 115 h 617"/>
                <a:gd name="T60" fmla="*/ 174 w 835"/>
                <a:gd name="T61" fmla="*/ 100 h 617"/>
                <a:gd name="T62" fmla="*/ 148 w 835"/>
                <a:gd name="T63" fmla="*/ 39 h 617"/>
                <a:gd name="T64" fmla="*/ 110 w 835"/>
                <a:gd name="T65" fmla="*/ 85 h 617"/>
                <a:gd name="T66" fmla="*/ 101 w 835"/>
                <a:gd name="T67" fmla="*/ 71 h 617"/>
                <a:gd name="T68" fmla="*/ 95 w 835"/>
                <a:gd name="T69" fmla="*/ 5 h 617"/>
                <a:gd name="T70" fmla="*/ 36 w 835"/>
                <a:gd name="T71" fmla="*/ 68 h 617"/>
                <a:gd name="T72" fmla="*/ 0 w 835"/>
                <a:gd name="T73" fmla="*/ 125 h 617"/>
                <a:gd name="T74" fmla="*/ 757 w 835"/>
                <a:gd name="T75" fmla="*/ 61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5" h="617">
                  <a:moveTo>
                    <a:pt x="792" y="561"/>
                  </a:moveTo>
                  <a:cubicBezTo>
                    <a:pt x="830" y="502"/>
                    <a:pt x="830" y="502"/>
                    <a:pt x="830" y="502"/>
                  </a:cubicBezTo>
                  <a:cubicBezTo>
                    <a:pt x="835" y="495"/>
                    <a:pt x="833" y="485"/>
                    <a:pt x="826" y="481"/>
                  </a:cubicBezTo>
                  <a:cubicBezTo>
                    <a:pt x="792" y="459"/>
                    <a:pt x="792" y="459"/>
                    <a:pt x="792" y="459"/>
                  </a:cubicBezTo>
                  <a:cubicBezTo>
                    <a:pt x="764" y="502"/>
                    <a:pt x="764" y="502"/>
                    <a:pt x="764" y="502"/>
                  </a:cubicBezTo>
                  <a:cubicBezTo>
                    <a:pt x="761" y="506"/>
                    <a:pt x="757" y="507"/>
                    <a:pt x="753" y="504"/>
                  </a:cubicBezTo>
                  <a:cubicBezTo>
                    <a:pt x="747" y="500"/>
                    <a:pt x="747" y="500"/>
                    <a:pt x="747" y="500"/>
                  </a:cubicBezTo>
                  <a:cubicBezTo>
                    <a:pt x="743" y="498"/>
                    <a:pt x="742" y="493"/>
                    <a:pt x="745" y="490"/>
                  </a:cubicBezTo>
                  <a:cubicBezTo>
                    <a:pt x="773" y="446"/>
                    <a:pt x="773" y="446"/>
                    <a:pt x="773" y="446"/>
                  </a:cubicBezTo>
                  <a:cubicBezTo>
                    <a:pt x="728" y="417"/>
                    <a:pt x="728" y="417"/>
                    <a:pt x="728" y="417"/>
                  </a:cubicBezTo>
                  <a:cubicBezTo>
                    <a:pt x="707" y="448"/>
                    <a:pt x="707" y="448"/>
                    <a:pt x="707" y="448"/>
                  </a:cubicBezTo>
                  <a:cubicBezTo>
                    <a:pt x="705" y="451"/>
                    <a:pt x="700" y="452"/>
                    <a:pt x="697" y="450"/>
                  </a:cubicBezTo>
                  <a:cubicBezTo>
                    <a:pt x="691" y="446"/>
                    <a:pt x="691" y="446"/>
                    <a:pt x="691" y="446"/>
                  </a:cubicBezTo>
                  <a:cubicBezTo>
                    <a:pt x="687" y="443"/>
                    <a:pt x="686" y="439"/>
                    <a:pt x="689" y="435"/>
                  </a:cubicBezTo>
                  <a:cubicBezTo>
                    <a:pt x="709" y="404"/>
                    <a:pt x="709" y="404"/>
                    <a:pt x="709" y="404"/>
                  </a:cubicBezTo>
                  <a:cubicBezTo>
                    <a:pt x="663" y="375"/>
                    <a:pt x="663" y="375"/>
                    <a:pt x="663" y="375"/>
                  </a:cubicBezTo>
                  <a:cubicBezTo>
                    <a:pt x="635" y="418"/>
                    <a:pt x="635" y="418"/>
                    <a:pt x="635" y="418"/>
                  </a:cubicBezTo>
                  <a:cubicBezTo>
                    <a:pt x="633" y="422"/>
                    <a:pt x="628" y="423"/>
                    <a:pt x="624" y="421"/>
                  </a:cubicBezTo>
                  <a:cubicBezTo>
                    <a:pt x="618" y="416"/>
                    <a:pt x="618" y="416"/>
                    <a:pt x="618" y="416"/>
                  </a:cubicBezTo>
                  <a:cubicBezTo>
                    <a:pt x="615" y="414"/>
                    <a:pt x="614" y="409"/>
                    <a:pt x="616" y="406"/>
                  </a:cubicBezTo>
                  <a:cubicBezTo>
                    <a:pt x="644" y="362"/>
                    <a:pt x="644" y="362"/>
                    <a:pt x="644" y="362"/>
                  </a:cubicBezTo>
                  <a:cubicBezTo>
                    <a:pt x="599" y="333"/>
                    <a:pt x="599" y="333"/>
                    <a:pt x="599" y="333"/>
                  </a:cubicBezTo>
                  <a:cubicBezTo>
                    <a:pt x="579" y="364"/>
                    <a:pt x="579" y="364"/>
                    <a:pt x="579" y="364"/>
                  </a:cubicBezTo>
                  <a:cubicBezTo>
                    <a:pt x="576" y="367"/>
                    <a:pt x="572" y="368"/>
                    <a:pt x="568" y="366"/>
                  </a:cubicBezTo>
                  <a:cubicBezTo>
                    <a:pt x="562" y="362"/>
                    <a:pt x="562" y="362"/>
                    <a:pt x="562" y="362"/>
                  </a:cubicBezTo>
                  <a:cubicBezTo>
                    <a:pt x="559" y="360"/>
                    <a:pt x="558" y="355"/>
                    <a:pt x="560" y="352"/>
                  </a:cubicBezTo>
                  <a:cubicBezTo>
                    <a:pt x="580" y="321"/>
                    <a:pt x="580" y="321"/>
                    <a:pt x="580" y="321"/>
                  </a:cubicBezTo>
                  <a:cubicBezTo>
                    <a:pt x="535" y="291"/>
                    <a:pt x="535" y="291"/>
                    <a:pt x="535" y="291"/>
                  </a:cubicBezTo>
                  <a:cubicBezTo>
                    <a:pt x="506" y="334"/>
                    <a:pt x="506" y="334"/>
                    <a:pt x="506" y="334"/>
                  </a:cubicBezTo>
                  <a:cubicBezTo>
                    <a:pt x="504" y="338"/>
                    <a:pt x="499" y="339"/>
                    <a:pt x="496" y="337"/>
                  </a:cubicBezTo>
                  <a:cubicBezTo>
                    <a:pt x="490" y="333"/>
                    <a:pt x="490" y="333"/>
                    <a:pt x="490" y="333"/>
                  </a:cubicBezTo>
                  <a:cubicBezTo>
                    <a:pt x="486" y="330"/>
                    <a:pt x="485" y="326"/>
                    <a:pt x="487" y="322"/>
                  </a:cubicBezTo>
                  <a:cubicBezTo>
                    <a:pt x="516" y="279"/>
                    <a:pt x="516" y="279"/>
                    <a:pt x="516" y="279"/>
                  </a:cubicBezTo>
                  <a:cubicBezTo>
                    <a:pt x="470" y="249"/>
                    <a:pt x="470" y="249"/>
                    <a:pt x="470" y="249"/>
                  </a:cubicBezTo>
                  <a:cubicBezTo>
                    <a:pt x="450" y="280"/>
                    <a:pt x="450" y="280"/>
                    <a:pt x="450" y="280"/>
                  </a:cubicBezTo>
                  <a:cubicBezTo>
                    <a:pt x="448" y="283"/>
                    <a:pt x="443" y="284"/>
                    <a:pt x="440" y="282"/>
                  </a:cubicBezTo>
                  <a:cubicBezTo>
                    <a:pt x="433" y="278"/>
                    <a:pt x="433" y="278"/>
                    <a:pt x="433" y="278"/>
                  </a:cubicBezTo>
                  <a:cubicBezTo>
                    <a:pt x="430" y="276"/>
                    <a:pt x="429" y="271"/>
                    <a:pt x="431" y="268"/>
                  </a:cubicBezTo>
                  <a:cubicBezTo>
                    <a:pt x="451" y="237"/>
                    <a:pt x="451" y="237"/>
                    <a:pt x="451" y="237"/>
                  </a:cubicBezTo>
                  <a:cubicBezTo>
                    <a:pt x="406" y="207"/>
                    <a:pt x="406" y="207"/>
                    <a:pt x="406" y="207"/>
                  </a:cubicBezTo>
                  <a:cubicBezTo>
                    <a:pt x="377" y="251"/>
                    <a:pt x="377" y="251"/>
                    <a:pt x="377" y="251"/>
                  </a:cubicBezTo>
                  <a:cubicBezTo>
                    <a:pt x="375" y="254"/>
                    <a:pt x="371" y="255"/>
                    <a:pt x="367" y="253"/>
                  </a:cubicBezTo>
                  <a:cubicBezTo>
                    <a:pt x="361" y="249"/>
                    <a:pt x="361" y="249"/>
                    <a:pt x="361" y="249"/>
                  </a:cubicBezTo>
                  <a:cubicBezTo>
                    <a:pt x="357" y="247"/>
                    <a:pt x="356" y="242"/>
                    <a:pt x="359" y="238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21" y="196"/>
                    <a:pt x="321" y="196"/>
                    <a:pt x="321" y="196"/>
                  </a:cubicBezTo>
                  <a:cubicBezTo>
                    <a:pt x="319" y="200"/>
                    <a:pt x="314" y="201"/>
                    <a:pt x="311" y="198"/>
                  </a:cubicBezTo>
                  <a:cubicBezTo>
                    <a:pt x="305" y="194"/>
                    <a:pt x="305" y="194"/>
                    <a:pt x="305" y="194"/>
                  </a:cubicBezTo>
                  <a:cubicBezTo>
                    <a:pt x="301" y="192"/>
                    <a:pt x="300" y="187"/>
                    <a:pt x="302" y="184"/>
                  </a:cubicBezTo>
                  <a:cubicBezTo>
                    <a:pt x="323" y="153"/>
                    <a:pt x="323" y="153"/>
                    <a:pt x="323" y="153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49" y="167"/>
                    <a:pt x="249" y="167"/>
                    <a:pt x="249" y="167"/>
                  </a:cubicBezTo>
                  <a:cubicBezTo>
                    <a:pt x="246" y="170"/>
                    <a:pt x="242" y="171"/>
                    <a:pt x="238" y="169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29" y="163"/>
                    <a:pt x="228" y="158"/>
                    <a:pt x="230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193" y="112"/>
                    <a:pt x="193" y="112"/>
                    <a:pt x="193" y="112"/>
                  </a:cubicBezTo>
                  <a:cubicBezTo>
                    <a:pt x="190" y="116"/>
                    <a:pt x="186" y="117"/>
                    <a:pt x="182" y="115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2" y="108"/>
                    <a:pt x="171" y="104"/>
                    <a:pt x="174" y="100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18" y="87"/>
                    <a:pt x="113" y="88"/>
                    <a:pt x="110" y="85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0" y="79"/>
                    <a:pt x="99" y="74"/>
                    <a:pt x="101" y="71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88" y="0"/>
                    <a:pt x="79" y="2"/>
                    <a:pt x="75" y="9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4"/>
                    <a:pt x="0" y="125"/>
                  </a:cubicBezTo>
                  <a:cubicBezTo>
                    <a:pt x="755" y="617"/>
                    <a:pt x="755" y="617"/>
                    <a:pt x="755" y="617"/>
                  </a:cubicBezTo>
                  <a:cubicBezTo>
                    <a:pt x="756" y="616"/>
                    <a:pt x="756" y="616"/>
                    <a:pt x="757" y="615"/>
                  </a:cubicBezTo>
                  <a:lnTo>
                    <a:pt x="792" y="561"/>
                  </a:lnTo>
                  <a:close/>
                </a:path>
              </a:pathLst>
            </a:custGeom>
            <a:solidFill>
              <a:srgbClr val="D6A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îṧļiḋê">
              <a:extLst>
                <a:ext uri="{FF2B5EF4-FFF2-40B4-BE49-F238E27FC236}">
                  <a16:creationId xmlns:a16="http://schemas.microsoft.com/office/drawing/2014/main" id="{CD072CD5-5510-4056-8B69-B4E7D0D43D12}"/>
                </a:ext>
              </a:extLst>
            </p:cNvPr>
            <p:cNvSpPr/>
            <p:nvPr/>
          </p:nvSpPr>
          <p:spPr bwMode="auto">
            <a:xfrm>
              <a:off x="4110306" y="2290024"/>
              <a:ext cx="4426605" cy="2905911"/>
            </a:xfrm>
            <a:custGeom>
              <a:avLst/>
              <a:gdLst>
                <a:gd name="T0" fmla="*/ 758 w 758"/>
                <a:gd name="T1" fmla="*/ 492 h 498"/>
                <a:gd name="T2" fmla="*/ 3 w 758"/>
                <a:gd name="T3" fmla="*/ 0 h 498"/>
                <a:gd name="T4" fmla="*/ 8 w 758"/>
                <a:gd name="T5" fmla="*/ 19 h 498"/>
                <a:gd name="T6" fmla="*/ 739 w 758"/>
                <a:gd name="T7" fmla="*/ 494 h 498"/>
                <a:gd name="T8" fmla="*/ 758 w 758"/>
                <a:gd name="T9" fmla="*/ 49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498">
                  <a:moveTo>
                    <a:pt x="758" y="49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2" y="14"/>
                    <a:pt x="8" y="19"/>
                  </a:cubicBezTo>
                  <a:cubicBezTo>
                    <a:pt x="739" y="494"/>
                    <a:pt x="739" y="494"/>
                    <a:pt x="739" y="494"/>
                  </a:cubicBezTo>
                  <a:cubicBezTo>
                    <a:pt x="745" y="498"/>
                    <a:pt x="753" y="497"/>
                    <a:pt x="758" y="492"/>
                  </a:cubicBez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íṡḻide">
              <a:extLst>
                <a:ext uri="{FF2B5EF4-FFF2-40B4-BE49-F238E27FC236}">
                  <a16:creationId xmlns:a16="http://schemas.microsoft.com/office/drawing/2014/main" id="{64909A43-016E-43F8-B949-37EF4E10DD50}"/>
                </a:ext>
              </a:extLst>
            </p:cNvPr>
            <p:cNvSpPr/>
            <p:nvPr/>
          </p:nvSpPr>
          <p:spPr bwMode="auto">
            <a:xfrm>
              <a:off x="4706390" y="1717646"/>
              <a:ext cx="284495" cy="355620"/>
            </a:xfrm>
            <a:custGeom>
              <a:avLst/>
              <a:gdLst>
                <a:gd name="T0" fmla="*/ 21 w 49"/>
                <a:gd name="T1" fmla="*/ 56 h 61"/>
                <a:gd name="T2" fmla="*/ 49 w 49"/>
                <a:gd name="T3" fmla="*/ 12 h 61"/>
                <a:gd name="T4" fmla="*/ 31 w 49"/>
                <a:gd name="T5" fmla="*/ 0 h 61"/>
                <a:gd name="T6" fmla="*/ 2 w 49"/>
                <a:gd name="T7" fmla="*/ 44 h 61"/>
                <a:gd name="T8" fmla="*/ 4 w 49"/>
                <a:gd name="T9" fmla="*/ 54 h 61"/>
                <a:gd name="T10" fmla="*/ 11 w 49"/>
                <a:gd name="T11" fmla="*/ 58 h 61"/>
                <a:gd name="T12" fmla="*/ 21 w 49"/>
                <a:gd name="T13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1">
                  <a:moveTo>
                    <a:pt x="21" y="56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61"/>
                    <a:pt x="19" y="60"/>
                    <a:pt x="21" y="56"/>
                  </a:cubicBez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ísḷíďè">
              <a:extLst>
                <a:ext uri="{FF2B5EF4-FFF2-40B4-BE49-F238E27FC236}">
                  <a16:creationId xmlns:a16="http://schemas.microsoft.com/office/drawing/2014/main" id="{BED2008C-1AE2-4C1B-9CEA-F37828D1E7BF}"/>
                </a:ext>
              </a:extLst>
            </p:cNvPr>
            <p:cNvSpPr/>
            <p:nvPr/>
          </p:nvSpPr>
          <p:spPr bwMode="auto">
            <a:xfrm>
              <a:off x="5126359" y="1961499"/>
              <a:ext cx="247241" cy="281109"/>
            </a:xfrm>
            <a:custGeom>
              <a:avLst/>
              <a:gdLst>
                <a:gd name="T0" fmla="*/ 23 w 42"/>
                <a:gd name="T1" fmla="*/ 0 h 48"/>
                <a:gd name="T2" fmla="*/ 3 w 42"/>
                <a:gd name="T3" fmla="*/ 31 h 48"/>
                <a:gd name="T4" fmla="*/ 5 w 42"/>
                <a:gd name="T5" fmla="*/ 41 h 48"/>
                <a:gd name="T6" fmla="*/ 11 w 42"/>
                <a:gd name="T7" fmla="*/ 46 h 48"/>
                <a:gd name="T8" fmla="*/ 22 w 42"/>
                <a:gd name="T9" fmla="*/ 43 h 48"/>
                <a:gd name="T10" fmla="*/ 42 w 42"/>
                <a:gd name="T11" fmla="*/ 12 h 48"/>
                <a:gd name="T12" fmla="*/ 23 w 4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8">
                  <a:moveTo>
                    <a:pt x="23" y="0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0" y="35"/>
                    <a:pt x="1" y="39"/>
                    <a:pt x="5" y="41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5" y="48"/>
                    <a:pt x="19" y="47"/>
                    <a:pt x="22" y="43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ïś1íḓe">
              <a:extLst>
                <a:ext uri="{FF2B5EF4-FFF2-40B4-BE49-F238E27FC236}">
                  <a16:creationId xmlns:a16="http://schemas.microsoft.com/office/drawing/2014/main" id="{7057D0D6-C90D-4395-A894-E639CCC9424F}"/>
                </a:ext>
              </a:extLst>
            </p:cNvPr>
            <p:cNvSpPr/>
            <p:nvPr/>
          </p:nvSpPr>
          <p:spPr bwMode="auto">
            <a:xfrm>
              <a:off x="5458269" y="2208739"/>
              <a:ext cx="287883" cy="348846"/>
            </a:xfrm>
            <a:custGeom>
              <a:avLst/>
              <a:gdLst>
                <a:gd name="T0" fmla="*/ 30 w 49"/>
                <a:gd name="T1" fmla="*/ 0 h 60"/>
                <a:gd name="T2" fmla="*/ 2 w 49"/>
                <a:gd name="T3" fmla="*/ 44 h 60"/>
                <a:gd name="T4" fmla="*/ 4 w 49"/>
                <a:gd name="T5" fmla="*/ 54 h 60"/>
                <a:gd name="T6" fmla="*/ 10 w 49"/>
                <a:gd name="T7" fmla="*/ 58 h 60"/>
                <a:gd name="T8" fmla="*/ 21 w 49"/>
                <a:gd name="T9" fmla="*/ 56 h 60"/>
                <a:gd name="T10" fmla="*/ 49 w 49"/>
                <a:gd name="T11" fmla="*/ 12 h 60"/>
                <a:gd name="T12" fmla="*/ 30 w 49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0">
                  <a:moveTo>
                    <a:pt x="30" y="0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4" y="60"/>
                    <a:pt x="18" y="59"/>
                    <a:pt x="21" y="56"/>
                  </a:cubicBezTo>
                  <a:cubicBezTo>
                    <a:pt x="49" y="12"/>
                    <a:pt x="49" y="12"/>
                    <a:pt x="49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iṥḻïḍé">
              <a:extLst>
                <a:ext uri="{FF2B5EF4-FFF2-40B4-BE49-F238E27FC236}">
                  <a16:creationId xmlns:a16="http://schemas.microsoft.com/office/drawing/2014/main" id="{3C6107F2-B8CC-4BB5-ABDA-83853494D1B6}"/>
                </a:ext>
              </a:extLst>
            </p:cNvPr>
            <p:cNvSpPr/>
            <p:nvPr/>
          </p:nvSpPr>
          <p:spPr bwMode="auto">
            <a:xfrm>
              <a:off x="5881624" y="2452592"/>
              <a:ext cx="237079" cy="281109"/>
            </a:xfrm>
            <a:custGeom>
              <a:avLst/>
              <a:gdLst>
                <a:gd name="T0" fmla="*/ 23 w 41"/>
                <a:gd name="T1" fmla="*/ 0 h 48"/>
                <a:gd name="T2" fmla="*/ 2 w 41"/>
                <a:gd name="T3" fmla="*/ 31 h 48"/>
                <a:gd name="T4" fmla="*/ 5 w 41"/>
                <a:gd name="T5" fmla="*/ 41 h 48"/>
                <a:gd name="T6" fmla="*/ 11 w 41"/>
                <a:gd name="T7" fmla="*/ 45 h 48"/>
                <a:gd name="T8" fmla="*/ 21 w 41"/>
                <a:gd name="T9" fmla="*/ 43 h 48"/>
                <a:gd name="T10" fmla="*/ 41 w 41"/>
                <a:gd name="T11" fmla="*/ 12 h 48"/>
                <a:gd name="T12" fmla="*/ 23 w 41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8">
                  <a:moveTo>
                    <a:pt x="23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5" y="41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48"/>
                    <a:pt x="19" y="47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íšľïḑê">
              <a:extLst>
                <a:ext uri="{FF2B5EF4-FFF2-40B4-BE49-F238E27FC236}">
                  <a16:creationId xmlns:a16="http://schemas.microsoft.com/office/drawing/2014/main" id="{E0301FD7-E672-444C-A3B5-BF7651CE41E6}"/>
                </a:ext>
              </a:extLst>
            </p:cNvPr>
            <p:cNvSpPr/>
            <p:nvPr/>
          </p:nvSpPr>
          <p:spPr bwMode="auto">
            <a:xfrm>
              <a:off x="6206760" y="2696445"/>
              <a:ext cx="291268" cy="352232"/>
            </a:xfrm>
            <a:custGeom>
              <a:avLst/>
              <a:gdLst>
                <a:gd name="T0" fmla="*/ 31 w 50"/>
                <a:gd name="T1" fmla="*/ 0 h 60"/>
                <a:gd name="T2" fmla="*/ 3 w 50"/>
                <a:gd name="T3" fmla="*/ 43 h 60"/>
                <a:gd name="T4" fmla="*/ 5 w 50"/>
                <a:gd name="T5" fmla="*/ 54 h 60"/>
                <a:gd name="T6" fmla="*/ 11 w 50"/>
                <a:gd name="T7" fmla="*/ 58 h 60"/>
                <a:gd name="T8" fmla="*/ 21 w 50"/>
                <a:gd name="T9" fmla="*/ 56 h 60"/>
                <a:gd name="T10" fmla="*/ 50 w 50"/>
                <a:gd name="T11" fmla="*/ 12 h 60"/>
                <a:gd name="T12" fmla="*/ 31 w 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0">
                  <a:moveTo>
                    <a:pt x="31" y="0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0" y="47"/>
                    <a:pt x="1" y="52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5" y="60"/>
                    <a:pt x="19" y="59"/>
                    <a:pt x="21" y="56"/>
                  </a:cubicBezTo>
                  <a:cubicBezTo>
                    <a:pt x="50" y="12"/>
                    <a:pt x="50" y="12"/>
                    <a:pt x="50" y="12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íṣḻiḑe">
              <a:extLst>
                <a:ext uri="{FF2B5EF4-FFF2-40B4-BE49-F238E27FC236}">
                  <a16:creationId xmlns:a16="http://schemas.microsoft.com/office/drawing/2014/main" id="{D78C9149-C39C-48E8-A9D6-2B3C8D6D0738}"/>
                </a:ext>
              </a:extLst>
            </p:cNvPr>
            <p:cNvSpPr/>
            <p:nvPr/>
          </p:nvSpPr>
          <p:spPr bwMode="auto">
            <a:xfrm>
              <a:off x="6633503" y="2943683"/>
              <a:ext cx="240467" cy="274335"/>
            </a:xfrm>
            <a:custGeom>
              <a:avLst/>
              <a:gdLst>
                <a:gd name="T0" fmla="*/ 22 w 41"/>
                <a:gd name="T1" fmla="*/ 0 h 47"/>
                <a:gd name="T2" fmla="*/ 2 w 41"/>
                <a:gd name="T3" fmla="*/ 31 h 47"/>
                <a:gd name="T4" fmla="*/ 4 w 41"/>
                <a:gd name="T5" fmla="*/ 41 h 47"/>
                <a:gd name="T6" fmla="*/ 11 w 41"/>
                <a:gd name="T7" fmla="*/ 45 h 47"/>
                <a:gd name="T8" fmla="*/ 21 w 41"/>
                <a:gd name="T9" fmla="*/ 43 h 47"/>
                <a:gd name="T10" fmla="*/ 41 w 41"/>
                <a:gd name="T11" fmla="*/ 12 h 47"/>
                <a:gd name="T12" fmla="*/ 22 w 4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7">
                  <a:moveTo>
                    <a:pt x="22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4" y="41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47"/>
                    <a:pt x="19" y="46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îš1ïḍe">
              <a:extLst>
                <a:ext uri="{FF2B5EF4-FFF2-40B4-BE49-F238E27FC236}">
                  <a16:creationId xmlns:a16="http://schemas.microsoft.com/office/drawing/2014/main" id="{B4AB3614-8A39-4505-A948-7DE221A4AFC8}"/>
                </a:ext>
              </a:extLst>
            </p:cNvPr>
            <p:cNvSpPr/>
            <p:nvPr/>
          </p:nvSpPr>
          <p:spPr bwMode="auto">
            <a:xfrm>
              <a:off x="7388770" y="3431389"/>
              <a:ext cx="237079" cy="274335"/>
            </a:xfrm>
            <a:custGeom>
              <a:avLst/>
              <a:gdLst>
                <a:gd name="T0" fmla="*/ 22 w 41"/>
                <a:gd name="T1" fmla="*/ 0 h 47"/>
                <a:gd name="T2" fmla="*/ 2 w 41"/>
                <a:gd name="T3" fmla="*/ 31 h 47"/>
                <a:gd name="T4" fmla="*/ 4 w 41"/>
                <a:gd name="T5" fmla="*/ 41 h 47"/>
                <a:gd name="T6" fmla="*/ 10 w 41"/>
                <a:gd name="T7" fmla="*/ 45 h 47"/>
                <a:gd name="T8" fmla="*/ 21 w 41"/>
                <a:gd name="T9" fmla="*/ 43 h 47"/>
                <a:gd name="T10" fmla="*/ 41 w 41"/>
                <a:gd name="T11" fmla="*/ 12 h 47"/>
                <a:gd name="T12" fmla="*/ 22 w 4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7">
                  <a:moveTo>
                    <a:pt x="22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4" y="41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8" y="46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íśľidè">
              <a:extLst>
                <a:ext uri="{FF2B5EF4-FFF2-40B4-BE49-F238E27FC236}">
                  <a16:creationId xmlns:a16="http://schemas.microsoft.com/office/drawing/2014/main" id="{6CFB6E2D-C437-45F3-8D4D-BE006C4CC1D3}"/>
                </a:ext>
              </a:extLst>
            </p:cNvPr>
            <p:cNvSpPr/>
            <p:nvPr/>
          </p:nvSpPr>
          <p:spPr bwMode="auto">
            <a:xfrm>
              <a:off x="7713907" y="3671856"/>
              <a:ext cx="287883" cy="355620"/>
            </a:xfrm>
            <a:custGeom>
              <a:avLst/>
              <a:gdLst>
                <a:gd name="T0" fmla="*/ 30 w 49"/>
                <a:gd name="T1" fmla="*/ 0 h 61"/>
                <a:gd name="T2" fmla="*/ 2 w 49"/>
                <a:gd name="T3" fmla="*/ 44 h 61"/>
                <a:gd name="T4" fmla="*/ 4 w 49"/>
                <a:gd name="T5" fmla="*/ 54 h 61"/>
                <a:gd name="T6" fmla="*/ 10 w 49"/>
                <a:gd name="T7" fmla="*/ 59 h 61"/>
                <a:gd name="T8" fmla="*/ 21 w 49"/>
                <a:gd name="T9" fmla="*/ 56 h 61"/>
                <a:gd name="T10" fmla="*/ 49 w 49"/>
                <a:gd name="T11" fmla="*/ 13 h 61"/>
                <a:gd name="T12" fmla="*/ 30 w 49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1">
                  <a:moveTo>
                    <a:pt x="30" y="0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4" y="61"/>
                    <a:pt x="19" y="60"/>
                    <a:pt x="21" y="56"/>
                  </a:cubicBezTo>
                  <a:cubicBezTo>
                    <a:pt x="49" y="13"/>
                    <a:pt x="49" y="13"/>
                    <a:pt x="49" y="1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i$ḻíďé">
              <a:extLst>
                <a:ext uri="{FF2B5EF4-FFF2-40B4-BE49-F238E27FC236}">
                  <a16:creationId xmlns:a16="http://schemas.microsoft.com/office/drawing/2014/main" id="{CC378007-68AD-42C8-8F37-3CDFA1D9E3CD}"/>
                </a:ext>
              </a:extLst>
            </p:cNvPr>
            <p:cNvSpPr/>
            <p:nvPr/>
          </p:nvSpPr>
          <p:spPr bwMode="auto">
            <a:xfrm>
              <a:off x="8133875" y="3915708"/>
              <a:ext cx="247241" cy="281109"/>
            </a:xfrm>
            <a:custGeom>
              <a:avLst/>
              <a:gdLst>
                <a:gd name="T0" fmla="*/ 23 w 42"/>
                <a:gd name="T1" fmla="*/ 0 h 48"/>
                <a:gd name="T2" fmla="*/ 3 w 42"/>
                <a:gd name="T3" fmla="*/ 31 h 48"/>
                <a:gd name="T4" fmla="*/ 5 w 42"/>
                <a:gd name="T5" fmla="*/ 42 h 48"/>
                <a:gd name="T6" fmla="*/ 11 w 42"/>
                <a:gd name="T7" fmla="*/ 46 h 48"/>
                <a:gd name="T8" fmla="*/ 21 w 42"/>
                <a:gd name="T9" fmla="*/ 44 h 48"/>
                <a:gd name="T10" fmla="*/ 42 w 42"/>
                <a:gd name="T11" fmla="*/ 13 h 48"/>
                <a:gd name="T12" fmla="*/ 23 w 4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8">
                  <a:moveTo>
                    <a:pt x="23" y="0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0" y="35"/>
                    <a:pt x="1" y="39"/>
                    <a:pt x="5" y="4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4" y="48"/>
                    <a:pt x="19" y="47"/>
                    <a:pt x="21" y="44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iṡḻiḓe">
              <a:extLst>
                <a:ext uri="{FF2B5EF4-FFF2-40B4-BE49-F238E27FC236}">
                  <a16:creationId xmlns:a16="http://schemas.microsoft.com/office/drawing/2014/main" id="{7AE297FD-897F-4392-871E-456B5ABA7B06}"/>
                </a:ext>
              </a:extLst>
            </p:cNvPr>
            <p:cNvSpPr/>
            <p:nvPr/>
          </p:nvSpPr>
          <p:spPr bwMode="auto">
            <a:xfrm>
              <a:off x="8462398" y="4162947"/>
              <a:ext cx="291268" cy="355620"/>
            </a:xfrm>
            <a:custGeom>
              <a:avLst/>
              <a:gdLst>
                <a:gd name="T0" fmla="*/ 31 w 50"/>
                <a:gd name="T1" fmla="*/ 0 h 61"/>
                <a:gd name="T2" fmla="*/ 3 w 50"/>
                <a:gd name="T3" fmla="*/ 44 h 61"/>
                <a:gd name="T4" fmla="*/ 5 w 50"/>
                <a:gd name="T5" fmla="*/ 54 h 61"/>
                <a:gd name="T6" fmla="*/ 11 w 50"/>
                <a:gd name="T7" fmla="*/ 58 h 61"/>
                <a:gd name="T8" fmla="*/ 22 w 50"/>
                <a:gd name="T9" fmla="*/ 56 h 61"/>
                <a:gd name="T10" fmla="*/ 50 w 50"/>
                <a:gd name="T11" fmla="*/ 13 h 61"/>
                <a:gd name="T12" fmla="*/ 31 w 50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1">
                  <a:moveTo>
                    <a:pt x="31" y="0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47"/>
                    <a:pt x="1" y="52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5" y="61"/>
                    <a:pt x="19" y="60"/>
                    <a:pt x="22" y="56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îśľïďè">
              <a:extLst>
                <a:ext uri="{FF2B5EF4-FFF2-40B4-BE49-F238E27FC236}">
                  <a16:creationId xmlns:a16="http://schemas.microsoft.com/office/drawing/2014/main" id="{C07F869F-FB44-4209-BC11-9FAF33298EDC}"/>
                </a:ext>
              </a:extLst>
            </p:cNvPr>
            <p:cNvSpPr/>
            <p:nvPr/>
          </p:nvSpPr>
          <p:spPr bwMode="auto">
            <a:xfrm>
              <a:off x="6962027" y="3187536"/>
              <a:ext cx="291268" cy="348846"/>
            </a:xfrm>
            <a:custGeom>
              <a:avLst/>
              <a:gdLst>
                <a:gd name="T0" fmla="*/ 31 w 50"/>
                <a:gd name="T1" fmla="*/ 0 h 60"/>
                <a:gd name="T2" fmla="*/ 2 w 50"/>
                <a:gd name="T3" fmla="*/ 43 h 60"/>
                <a:gd name="T4" fmla="*/ 5 w 50"/>
                <a:gd name="T5" fmla="*/ 54 h 60"/>
                <a:gd name="T6" fmla="*/ 11 w 50"/>
                <a:gd name="T7" fmla="*/ 58 h 60"/>
                <a:gd name="T8" fmla="*/ 21 w 50"/>
                <a:gd name="T9" fmla="*/ 55 h 60"/>
                <a:gd name="T10" fmla="*/ 50 w 50"/>
                <a:gd name="T11" fmla="*/ 12 h 60"/>
                <a:gd name="T12" fmla="*/ 31 w 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0">
                  <a:moveTo>
                    <a:pt x="31" y="0"/>
                  </a:moveTo>
                  <a:cubicBezTo>
                    <a:pt x="2" y="43"/>
                    <a:pt x="2" y="43"/>
                    <a:pt x="2" y="43"/>
                  </a:cubicBezTo>
                  <a:cubicBezTo>
                    <a:pt x="0" y="47"/>
                    <a:pt x="1" y="51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60"/>
                    <a:pt x="19" y="59"/>
                    <a:pt x="21" y="55"/>
                  </a:cubicBezTo>
                  <a:cubicBezTo>
                    <a:pt x="50" y="12"/>
                    <a:pt x="50" y="12"/>
                    <a:pt x="50" y="12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íṣḷïḓê">
              <a:extLst>
                <a:ext uri="{FF2B5EF4-FFF2-40B4-BE49-F238E27FC236}">
                  <a16:creationId xmlns:a16="http://schemas.microsoft.com/office/drawing/2014/main" id="{9F047DC3-1AA5-4144-86DC-AD49B46B9334}"/>
                </a:ext>
              </a:extLst>
            </p:cNvPr>
            <p:cNvSpPr/>
            <p:nvPr/>
          </p:nvSpPr>
          <p:spPr bwMode="auto">
            <a:xfrm>
              <a:off x="4923148" y="1815866"/>
              <a:ext cx="4054052" cy="2753504"/>
            </a:xfrm>
            <a:custGeom>
              <a:avLst/>
              <a:gdLst>
                <a:gd name="T0" fmla="*/ 666 w 694"/>
                <a:gd name="T1" fmla="*/ 421 h 472"/>
                <a:gd name="T2" fmla="*/ 694 w 694"/>
                <a:gd name="T3" fmla="*/ 441 h 472"/>
                <a:gd name="T4" fmla="*/ 688 w 694"/>
                <a:gd name="T5" fmla="*/ 435 h 472"/>
                <a:gd name="T6" fmla="*/ 680 w 694"/>
                <a:gd name="T7" fmla="*/ 431 h 472"/>
                <a:gd name="T8" fmla="*/ 673 w 694"/>
                <a:gd name="T9" fmla="*/ 426 h 472"/>
                <a:gd name="T10" fmla="*/ 629 w 694"/>
                <a:gd name="T11" fmla="*/ 397 h 472"/>
                <a:gd name="T12" fmla="*/ 622 w 694"/>
                <a:gd name="T13" fmla="*/ 393 h 472"/>
                <a:gd name="T14" fmla="*/ 615 w 694"/>
                <a:gd name="T15" fmla="*/ 388 h 472"/>
                <a:gd name="T16" fmla="*/ 607 w 694"/>
                <a:gd name="T17" fmla="*/ 383 h 472"/>
                <a:gd name="T18" fmla="*/ 600 w 694"/>
                <a:gd name="T19" fmla="*/ 378 h 472"/>
                <a:gd name="T20" fmla="*/ 564 w 694"/>
                <a:gd name="T21" fmla="*/ 355 h 472"/>
                <a:gd name="T22" fmla="*/ 557 w 694"/>
                <a:gd name="T23" fmla="*/ 350 h 472"/>
                <a:gd name="T24" fmla="*/ 549 w 694"/>
                <a:gd name="T25" fmla="*/ 345 h 472"/>
                <a:gd name="T26" fmla="*/ 542 w 694"/>
                <a:gd name="T27" fmla="*/ 340 h 472"/>
                <a:gd name="T28" fmla="*/ 535 w 694"/>
                <a:gd name="T29" fmla="*/ 336 h 472"/>
                <a:gd name="T30" fmla="*/ 502 w 694"/>
                <a:gd name="T31" fmla="*/ 314 h 472"/>
                <a:gd name="T32" fmla="*/ 494 w 694"/>
                <a:gd name="T33" fmla="*/ 309 h 472"/>
                <a:gd name="T34" fmla="*/ 487 w 694"/>
                <a:gd name="T35" fmla="*/ 305 h 472"/>
                <a:gd name="T36" fmla="*/ 480 w 694"/>
                <a:gd name="T37" fmla="*/ 300 h 472"/>
                <a:gd name="T38" fmla="*/ 472 w 694"/>
                <a:gd name="T39" fmla="*/ 295 h 472"/>
                <a:gd name="T40" fmla="*/ 437 w 694"/>
                <a:gd name="T41" fmla="*/ 272 h 472"/>
                <a:gd name="T42" fmla="*/ 430 w 694"/>
                <a:gd name="T43" fmla="*/ 267 h 472"/>
                <a:gd name="T44" fmla="*/ 423 w 694"/>
                <a:gd name="T45" fmla="*/ 263 h 472"/>
                <a:gd name="T46" fmla="*/ 415 w 694"/>
                <a:gd name="T47" fmla="*/ 258 h 472"/>
                <a:gd name="T48" fmla="*/ 408 w 694"/>
                <a:gd name="T49" fmla="*/ 253 h 472"/>
                <a:gd name="T50" fmla="*/ 373 w 694"/>
                <a:gd name="T51" fmla="*/ 231 h 472"/>
                <a:gd name="T52" fmla="*/ 366 w 694"/>
                <a:gd name="T53" fmla="*/ 226 h 472"/>
                <a:gd name="T54" fmla="*/ 359 w 694"/>
                <a:gd name="T55" fmla="*/ 221 h 472"/>
                <a:gd name="T56" fmla="*/ 351 w 694"/>
                <a:gd name="T57" fmla="*/ 216 h 472"/>
                <a:gd name="T58" fmla="*/ 344 w 694"/>
                <a:gd name="T59" fmla="*/ 211 h 472"/>
                <a:gd name="T60" fmla="*/ 309 w 694"/>
                <a:gd name="T61" fmla="*/ 189 h 472"/>
                <a:gd name="T62" fmla="*/ 302 w 694"/>
                <a:gd name="T63" fmla="*/ 184 h 472"/>
                <a:gd name="T64" fmla="*/ 294 w 694"/>
                <a:gd name="T65" fmla="*/ 179 h 472"/>
                <a:gd name="T66" fmla="*/ 287 w 694"/>
                <a:gd name="T67" fmla="*/ 174 h 472"/>
                <a:gd name="T68" fmla="*/ 279 w 694"/>
                <a:gd name="T69" fmla="*/ 169 h 472"/>
                <a:gd name="T70" fmla="*/ 243 w 694"/>
                <a:gd name="T71" fmla="*/ 146 h 472"/>
                <a:gd name="T72" fmla="*/ 236 w 694"/>
                <a:gd name="T73" fmla="*/ 141 h 472"/>
                <a:gd name="T74" fmla="*/ 228 w 694"/>
                <a:gd name="T75" fmla="*/ 136 h 472"/>
                <a:gd name="T76" fmla="*/ 221 w 694"/>
                <a:gd name="T77" fmla="*/ 131 h 472"/>
                <a:gd name="T78" fmla="*/ 214 w 694"/>
                <a:gd name="T79" fmla="*/ 126 h 472"/>
                <a:gd name="T80" fmla="*/ 179 w 694"/>
                <a:gd name="T81" fmla="*/ 104 h 472"/>
                <a:gd name="T82" fmla="*/ 172 w 694"/>
                <a:gd name="T83" fmla="*/ 99 h 472"/>
                <a:gd name="T84" fmla="*/ 165 w 694"/>
                <a:gd name="T85" fmla="*/ 95 h 472"/>
                <a:gd name="T86" fmla="*/ 157 w 694"/>
                <a:gd name="T87" fmla="*/ 90 h 472"/>
                <a:gd name="T88" fmla="*/ 150 w 694"/>
                <a:gd name="T89" fmla="*/ 85 h 472"/>
                <a:gd name="T90" fmla="*/ 116 w 694"/>
                <a:gd name="T91" fmla="*/ 63 h 472"/>
                <a:gd name="T92" fmla="*/ 109 w 694"/>
                <a:gd name="T93" fmla="*/ 58 h 472"/>
                <a:gd name="T94" fmla="*/ 101 w 694"/>
                <a:gd name="T95" fmla="*/ 54 h 472"/>
                <a:gd name="T96" fmla="*/ 94 w 694"/>
                <a:gd name="T97" fmla="*/ 49 h 472"/>
                <a:gd name="T98" fmla="*/ 87 w 694"/>
                <a:gd name="T99" fmla="*/ 44 h 472"/>
                <a:gd name="T100" fmla="*/ 51 w 694"/>
                <a:gd name="T101" fmla="*/ 21 h 472"/>
                <a:gd name="T102" fmla="*/ 44 w 694"/>
                <a:gd name="T103" fmla="*/ 16 h 472"/>
                <a:gd name="T104" fmla="*/ 37 w 694"/>
                <a:gd name="T105" fmla="*/ 11 h 472"/>
                <a:gd name="T106" fmla="*/ 29 w 694"/>
                <a:gd name="T107" fmla="*/ 6 h 472"/>
                <a:gd name="T108" fmla="*/ 22 w 694"/>
                <a:gd name="T109" fmla="*/ 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4" h="472">
                  <a:moveTo>
                    <a:pt x="666" y="421"/>
                  </a:moveTo>
                  <a:cubicBezTo>
                    <a:pt x="647" y="451"/>
                    <a:pt x="647" y="451"/>
                    <a:pt x="647" y="451"/>
                  </a:cubicBezTo>
                  <a:cubicBezTo>
                    <a:pt x="644" y="450"/>
                    <a:pt x="644" y="450"/>
                    <a:pt x="644" y="450"/>
                  </a:cubicBezTo>
                  <a:cubicBezTo>
                    <a:pt x="663" y="419"/>
                    <a:pt x="663" y="419"/>
                    <a:pt x="663" y="419"/>
                  </a:cubicBezTo>
                  <a:lnTo>
                    <a:pt x="666" y="421"/>
                  </a:lnTo>
                  <a:close/>
                  <a:moveTo>
                    <a:pt x="694" y="441"/>
                  </a:moveTo>
                  <a:cubicBezTo>
                    <a:pt x="694" y="440"/>
                    <a:pt x="693" y="439"/>
                    <a:pt x="692" y="439"/>
                  </a:cubicBezTo>
                  <a:cubicBezTo>
                    <a:pt x="673" y="470"/>
                    <a:pt x="673" y="470"/>
                    <a:pt x="673" y="470"/>
                  </a:cubicBezTo>
                  <a:cubicBezTo>
                    <a:pt x="675" y="472"/>
                    <a:pt x="675" y="472"/>
                    <a:pt x="675" y="472"/>
                  </a:cubicBezTo>
                  <a:lnTo>
                    <a:pt x="694" y="441"/>
                  </a:lnTo>
                  <a:close/>
                  <a:moveTo>
                    <a:pt x="688" y="435"/>
                  </a:moveTo>
                  <a:cubicBezTo>
                    <a:pt x="685" y="434"/>
                    <a:pt x="685" y="434"/>
                    <a:pt x="685" y="434"/>
                  </a:cubicBezTo>
                  <a:cubicBezTo>
                    <a:pt x="665" y="465"/>
                    <a:pt x="665" y="465"/>
                    <a:pt x="665" y="465"/>
                  </a:cubicBezTo>
                  <a:cubicBezTo>
                    <a:pt x="668" y="467"/>
                    <a:pt x="668" y="467"/>
                    <a:pt x="668" y="467"/>
                  </a:cubicBezTo>
                  <a:lnTo>
                    <a:pt x="688" y="435"/>
                  </a:lnTo>
                  <a:close/>
                  <a:moveTo>
                    <a:pt x="680" y="431"/>
                  </a:moveTo>
                  <a:cubicBezTo>
                    <a:pt x="678" y="429"/>
                    <a:pt x="678" y="429"/>
                    <a:pt x="678" y="429"/>
                  </a:cubicBezTo>
                  <a:cubicBezTo>
                    <a:pt x="658" y="460"/>
                    <a:pt x="658" y="460"/>
                    <a:pt x="658" y="460"/>
                  </a:cubicBezTo>
                  <a:cubicBezTo>
                    <a:pt x="661" y="462"/>
                    <a:pt x="661" y="462"/>
                    <a:pt x="661" y="462"/>
                  </a:cubicBezTo>
                  <a:lnTo>
                    <a:pt x="680" y="431"/>
                  </a:lnTo>
                  <a:close/>
                  <a:moveTo>
                    <a:pt x="673" y="426"/>
                  </a:moveTo>
                  <a:cubicBezTo>
                    <a:pt x="670" y="424"/>
                    <a:pt x="670" y="424"/>
                    <a:pt x="670" y="424"/>
                  </a:cubicBezTo>
                  <a:cubicBezTo>
                    <a:pt x="651" y="455"/>
                    <a:pt x="651" y="455"/>
                    <a:pt x="651" y="455"/>
                  </a:cubicBezTo>
                  <a:cubicBezTo>
                    <a:pt x="654" y="456"/>
                    <a:pt x="654" y="456"/>
                    <a:pt x="654" y="456"/>
                  </a:cubicBezTo>
                  <a:lnTo>
                    <a:pt x="673" y="426"/>
                  </a:lnTo>
                  <a:close/>
                  <a:moveTo>
                    <a:pt x="629" y="397"/>
                  </a:moveTo>
                  <a:cubicBezTo>
                    <a:pt x="627" y="396"/>
                    <a:pt x="627" y="396"/>
                    <a:pt x="627" y="396"/>
                  </a:cubicBezTo>
                  <a:cubicBezTo>
                    <a:pt x="606" y="429"/>
                    <a:pt x="606" y="429"/>
                    <a:pt x="606" y="429"/>
                  </a:cubicBezTo>
                  <a:cubicBezTo>
                    <a:pt x="608" y="431"/>
                    <a:pt x="608" y="431"/>
                    <a:pt x="608" y="431"/>
                  </a:cubicBezTo>
                  <a:lnTo>
                    <a:pt x="629" y="397"/>
                  </a:lnTo>
                  <a:close/>
                  <a:moveTo>
                    <a:pt x="622" y="393"/>
                  </a:moveTo>
                  <a:cubicBezTo>
                    <a:pt x="620" y="391"/>
                    <a:pt x="620" y="391"/>
                    <a:pt x="620" y="391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6"/>
                    <a:pt x="601" y="426"/>
                    <a:pt x="601" y="426"/>
                  </a:cubicBezTo>
                  <a:lnTo>
                    <a:pt x="622" y="393"/>
                  </a:lnTo>
                  <a:close/>
                  <a:moveTo>
                    <a:pt x="615" y="388"/>
                  </a:moveTo>
                  <a:cubicBezTo>
                    <a:pt x="612" y="386"/>
                    <a:pt x="612" y="386"/>
                    <a:pt x="612" y="386"/>
                  </a:cubicBezTo>
                  <a:cubicBezTo>
                    <a:pt x="592" y="419"/>
                    <a:pt x="592" y="419"/>
                    <a:pt x="592" y="419"/>
                  </a:cubicBezTo>
                  <a:cubicBezTo>
                    <a:pt x="594" y="420"/>
                    <a:pt x="594" y="420"/>
                    <a:pt x="594" y="420"/>
                  </a:cubicBezTo>
                  <a:lnTo>
                    <a:pt x="615" y="388"/>
                  </a:lnTo>
                  <a:close/>
                  <a:moveTo>
                    <a:pt x="607" y="383"/>
                  </a:moveTo>
                  <a:cubicBezTo>
                    <a:pt x="605" y="381"/>
                    <a:pt x="605" y="381"/>
                    <a:pt x="605" y="381"/>
                  </a:cubicBezTo>
                  <a:cubicBezTo>
                    <a:pt x="584" y="414"/>
                    <a:pt x="584" y="414"/>
                    <a:pt x="584" y="414"/>
                  </a:cubicBezTo>
                  <a:cubicBezTo>
                    <a:pt x="587" y="415"/>
                    <a:pt x="587" y="415"/>
                    <a:pt x="587" y="415"/>
                  </a:cubicBezTo>
                  <a:lnTo>
                    <a:pt x="607" y="383"/>
                  </a:lnTo>
                  <a:close/>
                  <a:moveTo>
                    <a:pt x="600" y="378"/>
                  </a:moveTo>
                  <a:cubicBezTo>
                    <a:pt x="597" y="376"/>
                    <a:pt x="597" y="376"/>
                    <a:pt x="597" y="376"/>
                  </a:cubicBezTo>
                  <a:cubicBezTo>
                    <a:pt x="577" y="408"/>
                    <a:pt x="577" y="408"/>
                    <a:pt x="577" y="408"/>
                  </a:cubicBezTo>
                  <a:cubicBezTo>
                    <a:pt x="580" y="410"/>
                    <a:pt x="580" y="410"/>
                    <a:pt x="580" y="410"/>
                  </a:cubicBezTo>
                  <a:lnTo>
                    <a:pt x="600" y="378"/>
                  </a:lnTo>
                  <a:close/>
                  <a:moveTo>
                    <a:pt x="564" y="355"/>
                  </a:moveTo>
                  <a:cubicBezTo>
                    <a:pt x="562" y="353"/>
                    <a:pt x="562" y="353"/>
                    <a:pt x="562" y="353"/>
                  </a:cubicBezTo>
                  <a:cubicBezTo>
                    <a:pt x="539" y="389"/>
                    <a:pt x="539" y="389"/>
                    <a:pt x="539" y="389"/>
                  </a:cubicBezTo>
                  <a:cubicBezTo>
                    <a:pt x="542" y="391"/>
                    <a:pt x="542" y="391"/>
                    <a:pt x="542" y="391"/>
                  </a:cubicBezTo>
                  <a:lnTo>
                    <a:pt x="564" y="355"/>
                  </a:lnTo>
                  <a:close/>
                  <a:moveTo>
                    <a:pt x="557" y="350"/>
                  </a:moveTo>
                  <a:cubicBezTo>
                    <a:pt x="554" y="348"/>
                    <a:pt x="554" y="348"/>
                    <a:pt x="554" y="348"/>
                  </a:cubicBezTo>
                  <a:cubicBezTo>
                    <a:pt x="532" y="384"/>
                    <a:pt x="532" y="384"/>
                    <a:pt x="532" y="384"/>
                  </a:cubicBezTo>
                  <a:cubicBezTo>
                    <a:pt x="535" y="386"/>
                    <a:pt x="535" y="386"/>
                    <a:pt x="535" y="386"/>
                  </a:cubicBezTo>
                  <a:lnTo>
                    <a:pt x="557" y="350"/>
                  </a:lnTo>
                  <a:close/>
                  <a:moveTo>
                    <a:pt x="549" y="345"/>
                  </a:moveTo>
                  <a:cubicBezTo>
                    <a:pt x="547" y="344"/>
                    <a:pt x="547" y="344"/>
                    <a:pt x="547" y="344"/>
                  </a:cubicBezTo>
                  <a:cubicBezTo>
                    <a:pt x="525" y="379"/>
                    <a:pt x="525" y="379"/>
                    <a:pt x="525" y="379"/>
                  </a:cubicBezTo>
                  <a:cubicBezTo>
                    <a:pt x="527" y="380"/>
                    <a:pt x="527" y="380"/>
                    <a:pt x="527" y="380"/>
                  </a:cubicBezTo>
                  <a:lnTo>
                    <a:pt x="549" y="345"/>
                  </a:lnTo>
                  <a:close/>
                  <a:moveTo>
                    <a:pt x="542" y="340"/>
                  </a:moveTo>
                  <a:cubicBezTo>
                    <a:pt x="539" y="339"/>
                    <a:pt x="539" y="339"/>
                    <a:pt x="539" y="339"/>
                  </a:cubicBezTo>
                  <a:cubicBezTo>
                    <a:pt x="518" y="373"/>
                    <a:pt x="518" y="373"/>
                    <a:pt x="518" y="373"/>
                  </a:cubicBezTo>
                  <a:cubicBezTo>
                    <a:pt x="520" y="375"/>
                    <a:pt x="520" y="375"/>
                    <a:pt x="520" y="375"/>
                  </a:cubicBezTo>
                  <a:lnTo>
                    <a:pt x="542" y="340"/>
                  </a:lnTo>
                  <a:close/>
                  <a:moveTo>
                    <a:pt x="535" y="336"/>
                  </a:moveTo>
                  <a:cubicBezTo>
                    <a:pt x="532" y="334"/>
                    <a:pt x="532" y="334"/>
                    <a:pt x="532" y="334"/>
                  </a:cubicBezTo>
                  <a:cubicBezTo>
                    <a:pt x="511" y="368"/>
                    <a:pt x="511" y="368"/>
                    <a:pt x="511" y="368"/>
                  </a:cubicBezTo>
                  <a:cubicBezTo>
                    <a:pt x="513" y="370"/>
                    <a:pt x="513" y="370"/>
                    <a:pt x="513" y="370"/>
                  </a:cubicBezTo>
                  <a:lnTo>
                    <a:pt x="535" y="336"/>
                  </a:lnTo>
                  <a:close/>
                  <a:moveTo>
                    <a:pt x="502" y="314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78" y="347"/>
                    <a:pt x="478" y="347"/>
                    <a:pt x="478" y="347"/>
                  </a:cubicBezTo>
                  <a:cubicBezTo>
                    <a:pt x="480" y="348"/>
                    <a:pt x="480" y="348"/>
                    <a:pt x="480" y="348"/>
                  </a:cubicBezTo>
                  <a:lnTo>
                    <a:pt x="502" y="314"/>
                  </a:lnTo>
                  <a:close/>
                  <a:moveTo>
                    <a:pt x="494" y="309"/>
                  </a:moveTo>
                  <a:cubicBezTo>
                    <a:pt x="492" y="308"/>
                    <a:pt x="492" y="308"/>
                    <a:pt x="492" y="308"/>
                  </a:cubicBezTo>
                  <a:cubicBezTo>
                    <a:pt x="471" y="342"/>
                    <a:pt x="471" y="342"/>
                    <a:pt x="471" y="342"/>
                  </a:cubicBezTo>
                  <a:cubicBezTo>
                    <a:pt x="473" y="343"/>
                    <a:pt x="473" y="343"/>
                    <a:pt x="473" y="343"/>
                  </a:cubicBezTo>
                  <a:lnTo>
                    <a:pt x="494" y="309"/>
                  </a:lnTo>
                  <a:close/>
                  <a:moveTo>
                    <a:pt x="487" y="305"/>
                  </a:moveTo>
                  <a:cubicBezTo>
                    <a:pt x="484" y="303"/>
                    <a:pt x="484" y="303"/>
                    <a:pt x="484" y="303"/>
                  </a:cubicBezTo>
                  <a:cubicBezTo>
                    <a:pt x="463" y="336"/>
                    <a:pt x="463" y="336"/>
                    <a:pt x="463" y="336"/>
                  </a:cubicBezTo>
                  <a:cubicBezTo>
                    <a:pt x="466" y="338"/>
                    <a:pt x="466" y="338"/>
                    <a:pt x="466" y="338"/>
                  </a:cubicBezTo>
                  <a:lnTo>
                    <a:pt x="487" y="305"/>
                  </a:lnTo>
                  <a:close/>
                  <a:moveTo>
                    <a:pt x="480" y="300"/>
                  </a:moveTo>
                  <a:cubicBezTo>
                    <a:pt x="477" y="298"/>
                    <a:pt x="477" y="298"/>
                    <a:pt x="477" y="298"/>
                  </a:cubicBezTo>
                  <a:cubicBezTo>
                    <a:pt x="456" y="331"/>
                    <a:pt x="456" y="331"/>
                    <a:pt x="456" y="331"/>
                  </a:cubicBezTo>
                  <a:cubicBezTo>
                    <a:pt x="459" y="333"/>
                    <a:pt x="459" y="333"/>
                    <a:pt x="459" y="333"/>
                  </a:cubicBezTo>
                  <a:lnTo>
                    <a:pt x="480" y="300"/>
                  </a:lnTo>
                  <a:close/>
                  <a:moveTo>
                    <a:pt x="472" y="295"/>
                  </a:moveTo>
                  <a:cubicBezTo>
                    <a:pt x="470" y="293"/>
                    <a:pt x="470" y="293"/>
                    <a:pt x="470" y="293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52" y="328"/>
                    <a:pt x="452" y="328"/>
                    <a:pt x="452" y="328"/>
                  </a:cubicBezTo>
                  <a:lnTo>
                    <a:pt x="472" y="295"/>
                  </a:lnTo>
                  <a:close/>
                  <a:moveTo>
                    <a:pt x="437" y="272"/>
                  </a:moveTo>
                  <a:cubicBezTo>
                    <a:pt x="435" y="271"/>
                    <a:pt x="435" y="271"/>
                    <a:pt x="435" y="271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5" y="308"/>
                    <a:pt x="415" y="308"/>
                    <a:pt x="415" y="308"/>
                  </a:cubicBezTo>
                  <a:lnTo>
                    <a:pt x="437" y="272"/>
                  </a:lnTo>
                  <a:close/>
                  <a:moveTo>
                    <a:pt x="430" y="267"/>
                  </a:moveTo>
                  <a:cubicBezTo>
                    <a:pt x="427" y="266"/>
                    <a:pt x="427" y="266"/>
                    <a:pt x="427" y="266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2"/>
                    <a:pt x="408" y="302"/>
                    <a:pt x="408" y="302"/>
                  </a:cubicBezTo>
                  <a:lnTo>
                    <a:pt x="430" y="267"/>
                  </a:lnTo>
                  <a:close/>
                  <a:moveTo>
                    <a:pt x="423" y="263"/>
                  </a:moveTo>
                  <a:cubicBezTo>
                    <a:pt x="420" y="261"/>
                    <a:pt x="420" y="261"/>
                    <a:pt x="420" y="261"/>
                  </a:cubicBezTo>
                  <a:cubicBezTo>
                    <a:pt x="398" y="296"/>
                    <a:pt x="398" y="296"/>
                    <a:pt x="398" y="296"/>
                  </a:cubicBezTo>
                  <a:cubicBezTo>
                    <a:pt x="401" y="297"/>
                    <a:pt x="401" y="297"/>
                    <a:pt x="401" y="297"/>
                  </a:cubicBezTo>
                  <a:lnTo>
                    <a:pt x="423" y="263"/>
                  </a:lnTo>
                  <a:close/>
                  <a:moveTo>
                    <a:pt x="415" y="258"/>
                  </a:moveTo>
                  <a:cubicBezTo>
                    <a:pt x="413" y="256"/>
                    <a:pt x="413" y="256"/>
                    <a:pt x="413" y="256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4" y="292"/>
                    <a:pt x="394" y="292"/>
                    <a:pt x="394" y="292"/>
                  </a:cubicBezTo>
                  <a:lnTo>
                    <a:pt x="415" y="258"/>
                  </a:lnTo>
                  <a:close/>
                  <a:moveTo>
                    <a:pt x="408" y="253"/>
                  </a:moveTo>
                  <a:cubicBezTo>
                    <a:pt x="405" y="251"/>
                    <a:pt x="405" y="251"/>
                    <a:pt x="405" y="251"/>
                  </a:cubicBezTo>
                  <a:cubicBezTo>
                    <a:pt x="384" y="285"/>
                    <a:pt x="384" y="285"/>
                    <a:pt x="384" y="285"/>
                  </a:cubicBezTo>
                  <a:cubicBezTo>
                    <a:pt x="387" y="287"/>
                    <a:pt x="387" y="287"/>
                    <a:pt x="387" y="287"/>
                  </a:cubicBezTo>
                  <a:lnTo>
                    <a:pt x="408" y="253"/>
                  </a:lnTo>
                  <a:close/>
                  <a:moveTo>
                    <a:pt x="373" y="231"/>
                  </a:moveTo>
                  <a:cubicBezTo>
                    <a:pt x="371" y="229"/>
                    <a:pt x="371" y="229"/>
                    <a:pt x="371" y="229"/>
                  </a:cubicBezTo>
                  <a:cubicBezTo>
                    <a:pt x="349" y="263"/>
                    <a:pt x="349" y="263"/>
                    <a:pt x="349" y="263"/>
                  </a:cubicBezTo>
                  <a:cubicBezTo>
                    <a:pt x="352" y="264"/>
                    <a:pt x="352" y="264"/>
                    <a:pt x="352" y="264"/>
                  </a:cubicBezTo>
                  <a:lnTo>
                    <a:pt x="373" y="231"/>
                  </a:lnTo>
                  <a:close/>
                  <a:moveTo>
                    <a:pt x="366" y="226"/>
                  </a:moveTo>
                  <a:cubicBezTo>
                    <a:pt x="363" y="224"/>
                    <a:pt x="363" y="224"/>
                    <a:pt x="363" y="224"/>
                  </a:cubicBezTo>
                  <a:cubicBezTo>
                    <a:pt x="342" y="258"/>
                    <a:pt x="342" y="258"/>
                    <a:pt x="342" y="258"/>
                  </a:cubicBezTo>
                  <a:cubicBezTo>
                    <a:pt x="345" y="259"/>
                    <a:pt x="345" y="259"/>
                    <a:pt x="345" y="259"/>
                  </a:cubicBezTo>
                  <a:lnTo>
                    <a:pt x="366" y="226"/>
                  </a:lnTo>
                  <a:close/>
                  <a:moveTo>
                    <a:pt x="359" y="221"/>
                  </a:moveTo>
                  <a:cubicBezTo>
                    <a:pt x="356" y="219"/>
                    <a:pt x="356" y="219"/>
                    <a:pt x="356" y="219"/>
                  </a:cubicBezTo>
                  <a:cubicBezTo>
                    <a:pt x="335" y="252"/>
                    <a:pt x="335" y="252"/>
                    <a:pt x="335" y="252"/>
                  </a:cubicBezTo>
                  <a:cubicBezTo>
                    <a:pt x="338" y="254"/>
                    <a:pt x="338" y="254"/>
                    <a:pt x="338" y="254"/>
                  </a:cubicBezTo>
                  <a:lnTo>
                    <a:pt x="359" y="221"/>
                  </a:lnTo>
                  <a:close/>
                  <a:moveTo>
                    <a:pt x="351" y="216"/>
                  </a:moveTo>
                  <a:cubicBezTo>
                    <a:pt x="349" y="214"/>
                    <a:pt x="349" y="214"/>
                    <a:pt x="349" y="214"/>
                  </a:cubicBezTo>
                  <a:cubicBezTo>
                    <a:pt x="328" y="247"/>
                    <a:pt x="328" y="247"/>
                    <a:pt x="328" y="247"/>
                  </a:cubicBezTo>
                  <a:cubicBezTo>
                    <a:pt x="331" y="249"/>
                    <a:pt x="331" y="249"/>
                    <a:pt x="331" y="249"/>
                  </a:cubicBezTo>
                  <a:lnTo>
                    <a:pt x="351" y="216"/>
                  </a:lnTo>
                  <a:close/>
                  <a:moveTo>
                    <a:pt x="344" y="211"/>
                  </a:moveTo>
                  <a:cubicBezTo>
                    <a:pt x="341" y="210"/>
                    <a:pt x="341" y="210"/>
                    <a:pt x="341" y="210"/>
                  </a:cubicBezTo>
                  <a:cubicBezTo>
                    <a:pt x="321" y="242"/>
                    <a:pt x="321" y="242"/>
                    <a:pt x="321" y="242"/>
                  </a:cubicBezTo>
                  <a:cubicBezTo>
                    <a:pt x="324" y="244"/>
                    <a:pt x="324" y="244"/>
                    <a:pt x="324" y="244"/>
                  </a:cubicBezTo>
                  <a:lnTo>
                    <a:pt x="344" y="211"/>
                  </a:lnTo>
                  <a:close/>
                  <a:moveTo>
                    <a:pt x="309" y="189"/>
                  </a:moveTo>
                  <a:cubicBezTo>
                    <a:pt x="306" y="187"/>
                    <a:pt x="306" y="187"/>
                    <a:pt x="306" y="187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6" y="224"/>
                    <a:pt x="286" y="224"/>
                    <a:pt x="286" y="224"/>
                  </a:cubicBezTo>
                  <a:lnTo>
                    <a:pt x="309" y="189"/>
                  </a:lnTo>
                  <a:close/>
                  <a:moveTo>
                    <a:pt x="302" y="184"/>
                  </a:moveTo>
                  <a:cubicBezTo>
                    <a:pt x="299" y="182"/>
                    <a:pt x="299" y="182"/>
                    <a:pt x="299" y="182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9" y="219"/>
                    <a:pt x="279" y="219"/>
                    <a:pt x="279" y="219"/>
                  </a:cubicBezTo>
                  <a:lnTo>
                    <a:pt x="302" y="184"/>
                  </a:lnTo>
                  <a:close/>
                  <a:moveTo>
                    <a:pt x="294" y="179"/>
                  </a:moveTo>
                  <a:cubicBezTo>
                    <a:pt x="292" y="177"/>
                    <a:pt x="292" y="177"/>
                    <a:pt x="292" y="177"/>
                  </a:cubicBezTo>
                  <a:cubicBezTo>
                    <a:pt x="270" y="212"/>
                    <a:pt x="270" y="212"/>
                    <a:pt x="270" y="212"/>
                  </a:cubicBezTo>
                  <a:cubicBezTo>
                    <a:pt x="272" y="214"/>
                    <a:pt x="272" y="214"/>
                    <a:pt x="272" y="214"/>
                  </a:cubicBezTo>
                  <a:lnTo>
                    <a:pt x="294" y="179"/>
                  </a:lnTo>
                  <a:close/>
                  <a:moveTo>
                    <a:pt x="287" y="174"/>
                  </a:moveTo>
                  <a:cubicBezTo>
                    <a:pt x="284" y="173"/>
                    <a:pt x="284" y="173"/>
                    <a:pt x="284" y="173"/>
                  </a:cubicBezTo>
                  <a:cubicBezTo>
                    <a:pt x="263" y="207"/>
                    <a:pt x="263" y="207"/>
                    <a:pt x="263" y="207"/>
                  </a:cubicBezTo>
                  <a:cubicBezTo>
                    <a:pt x="265" y="209"/>
                    <a:pt x="265" y="209"/>
                    <a:pt x="265" y="209"/>
                  </a:cubicBezTo>
                  <a:lnTo>
                    <a:pt x="287" y="174"/>
                  </a:lnTo>
                  <a:close/>
                  <a:moveTo>
                    <a:pt x="279" y="169"/>
                  </a:moveTo>
                  <a:cubicBezTo>
                    <a:pt x="277" y="168"/>
                    <a:pt x="277" y="168"/>
                    <a:pt x="277" y="168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204"/>
                    <a:pt x="258" y="204"/>
                    <a:pt x="258" y="204"/>
                  </a:cubicBezTo>
                  <a:lnTo>
                    <a:pt x="279" y="169"/>
                  </a:lnTo>
                  <a:close/>
                  <a:moveTo>
                    <a:pt x="243" y="146"/>
                  </a:moveTo>
                  <a:cubicBezTo>
                    <a:pt x="241" y="144"/>
                    <a:pt x="241" y="144"/>
                    <a:pt x="241" y="144"/>
                  </a:cubicBezTo>
                  <a:cubicBezTo>
                    <a:pt x="219" y="178"/>
                    <a:pt x="219" y="178"/>
                    <a:pt x="219" y="178"/>
                  </a:cubicBezTo>
                  <a:cubicBezTo>
                    <a:pt x="222" y="180"/>
                    <a:pt x="222" y="180"/>
                    <a:pt x="222" y="180"/>
                  </a:cubicBezTo>
                  <a:lnTo>
                    <a:pt x="243" y="146"/>
                  </a:lnTo>
                  <a:close/>
                  <a:moveTo>
                    <a:pt x="236" y="141"/>
                  </a:moveTo>
                  <a:cubicBezTo>
                    <a:pt x="233" y="139"/>
                    <a:pt x="233" y="139"/>
                    <a:pt x="233" y="139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5" y="175"/>
                    <a:pt x="215" y="175"/>
                    <a:pt x="215" y="175"/>
                  </a:cubicBezTo>
                  <a:lnTo>
                    <a:pt x="236" y="141"/>
                  </a:lnTo>
                  <a:close/>
                  <a:moveTo>
                    <a:pt x="228" y="136"/>
                  </a:moveTo>
                  <a:cubicBezTo>
                    <a:pt x="226" y="134"/>
                    <a:pt x="226" y="134"/>
                    <a:pt x="226" y="134"/>
                  </a:cubicBezTo>
                  <a:cubicBezTo>
                    <a:pt x="205" y="168"/>
                    <a:pt x="205" y="168"/>
                    <a:pt x="205" y="168"/>
                  </a:cubicBezTo>
                  <a:cubicBezTo>
                    <a:pt x="208" y="169"/>
                    <a:pt x="208" y="169"/>
                    <a:pt x="208" y="169"/>
                  </a:cubicBezTo>
                  <a:lnTo>
                    <a:pt x="228" y="136"/>
                  </a:lnTo>
                  <a:close/>
                  <a:moveTo>
                    <a:pt x="221" y="131"/>
                  </a:moveTo>
                  <a:cubicBezTo>
                    <a:pt x="218" y="130"/>
                    <a:pt x="218" y="130"/>
                    <a:pt x="218" y="130"/>
                  </a:cubicBezTo>
                  <a:cubicBezTo>
                    <a:pt x="198" y="162"/>
                    <a:pt x="198" y="162"/>
                    <a:pt x="198" y="162"/>
                  </a:cubicBezTo>
                  <a:cubicBezTo>
                    <a:pt x="200" y="164"/>
                    <a:pt x="200" y="164"/>
                    <a:pt x="200" y="164"/>
                  </a:cubicBezTo>
                  <a:lnTo>
                    <a:pt x="221" y="131"/>
                  </a:lnTo>
                  <a:close/>
                  <a:moveTo>
                    <a:pt x="214" y="126"/>
                  </a:moveTo>
                  <a:cubicBezTo>
                    <a:pt x="211" y="125"/>
                    <a:pt x="211" y="125"/>
                    <a:pt x="211" y="125"/>
                  </a:cubicBezTo>
                  <a:cubicBezTo>
                    <a:pt x="191" y="157"/>
                    <a:pt x="191" y="157"/>
                    <a:pt x="191" y="157"/>
                  </a:cubicBezTo>
                  <a:cubicBezTo>
                    <a:pt x="193" y="159"/>
                    <a:pt x="193" y="159"/>
                    <a:pt x="193" y="159"/>
                  </a:cubicBezTo>
                  <a:lnTo>
                    <a:pt x="214" y="126"/>
                  </a:lnTo>
                  <a:close/>
                  <a:moveTo>
                    <a:pt x="179" y="104"/>
                  </a:moveTo>
                  <a:cubicBezTo>
                    <a:pt x="177" y="102"/>
                    <a:pt x="177" y="102"/>
                    <a:pt x="177" y="102"/>
                  </a:cubicBezTo>
                  <a:cubicBezTo>
                    <a:pt x="155" y="137"/>
                    <a:pt x="155" y="137"/>
                    <a:pt x="155" y="137"/>
                  </a:cubicBezTo>
                  <a:cubicBezTo>
                    <a:pt x="158" y="139"/>
                    <a:pt x="158" y="139"/>
                    <a:pt x="158" y="139"/>
                  </a:cubicBezTo>
                  <a:lnTo>
                    <a:pt x="179" y="104"/>
                  </a:lnTo>
                  <a:close/>
                  <a:moveTo>
                    <a:pt x="172" y="99"/>
                  </a:moveTo>
                  <a:cubicBezTo>
                    <a:pt x="169" y="98"/>
                    <a:pt x="169" y="98"/>
                    <a:pt x="169" y="98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51" y="134"/>
                    <a:pt x="151" y="134"/>
                    <a:pt x="151" y="134"/>
                  </a:cubicBezTo>
                  <a:lnTo>
                    <a:pt x="172" y="99"/>
                  </a:lnTo>
                  <a:close/>
                  <a:moveTo>
                    <a:pt x="165" y="95"/>
                  </a:moveTo>
                  <a:cubicBezTo>
                    <a:pt x="162" y="93"/>
                    <a:pt x="162" y="93"/>
                    <a:pt x="162" y="93"/>
                  </a:cubicBezTo>
                  <a:cubicBezTo>
                    <a:pt x="141" y="127"/>
                    <a:pt x="141" y="127"/>
                    <a:pt x="141" y="127"/>
                  </a:cubicBezTo>
                  <a:cubicBezTo>
                    <a:pt x="143" y="128"/>
                    <a:pt x="143" y="128"/>
                    <a:pt x="143" y="128"/>
                  </a:cubicBezTo>
                  <a:lnTo>
                    <a:pt x="165" y="95"/>
                  </a:lnTo>
                  <a:close/>
                  <a:moveTo>
                    <a:pt x="157" y="90"/>
                  </a:moveTo>
                  <a:cubicBezTo>
                    <a:pt x="155" y="88"/>
                    <a:pt x="155" y="88"/>
                    <a:pt x="155" y="88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6" y="123"/>
                    <a:pt x="136" y="123"/>
                    <a:pt x="136" y="123"/>
                  </a:cubicBezTo>
                  <a:lnTo>
                    <a:pt x="157" y="90"/>
                  </a:lnTo>
                  <a:close/>
                  <a:moveTo>
                    <a:pt x="150" y="85"/>
                  </a:moveTo>
                  <a:cubicBezTo>
                    <a:pt x="147" y="83"/>
                    <a:pt x="147" y="83"/>
                    <a:pt x="147" y="83"/>
                  </a:cubicBezTo>
                  <a:cubicBezTo>
                    <a:pt x="127" y="116"/>
                    <a:pt x="127" y="116"/>
                    <a:pt x="127" y="116"/>
                  </a:cubicBezTo>
                  <a:cubicBezTo>
                    <a:pt x="129" y="118"/>
                    <a:pt x="129" y="118"/>
                    <a:pt x="129" y="118"/>
                  </a:cubicBezTo>
                  <a:lnTo>
                    <a:pt x="150" y="85"/>
                  </a:lnTo>
                  <a:close/>
                  <a:moveTo>
                    <a:pt x="116" y="63"/>
                  </a:moveTo>
                  <a:cubicBezTo>
                    <a:pt x="114" y="61"/>
                    <a:pt x="114" y="61"/>
                    <a:pt x="114" y="61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4" y="99"/>
                    <a:pt x="94" y="99"/>
                    <a:pt x="94" y="99"/>
                  </a:cubicBezTo>
                  <a:lnTo>
                    <a:pt x="116" y="63"/>
                  </a:lnTo>
                  <a:close/>
                  <a:moveTo>
                    <a:pt x="109" y="58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7" y="94"/>
                    <a:pt x="87" y="94"/>
                    <a:pt x="87" y="94"/>
                  </a:cubicBezTo>
                  <a:lnTo>
                    <a:pt x="109" y="58"/>
                  </a:lnTo>
                  <a:close/>
                  <a:moveTo>
                    <a:pt x="101" y="54"/>
                  </a:moveTo>
                  <a:cubicBezTo>
                    <a:pt x="99" y="52"/>
                    <a:pt x="99" y="52"/>
                    <a:pt x="99" y="52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80" y="88"/>
                    <a:pt x="80" y="88"/>
                    <a:pt x="80" y="88"/>
                  </a:cubicBezTo>
                  <a:lnTo>
                    <a:pt x="101" y="54"/>
                  </a:lnTo>
                  <a:close/>
                  <a:moveTo>
                    <a:pt x="94" y="49"/>
                  </a:moveTo>
                  <a:cubicBezTo>
                    <a:pt x="92" y="47"/>
                    <a:pt x="92" y="47"/>
                    <a:pt x="92" y="47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3" y="83"/>
                    <a:pt x="73" y="83"/>
                    <a:pt x="73" y="83"/>
                  </a:cubicBezTo>
                  <a:lnTo>
                    <a:pt x="94" y="49"/>
                  </a:lnTo>
                  <a:close/>
                  <a:moveTo>
                    <a:pt x="87" y="44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5" y="78"/>
                    <a:pt x="65" y="78"/>
                    <a:pt x="65" y="78"/>
                  </a:cubicBezTo>
                  <a:lnTo>
                    <a:pt x="87" y="44"/>
                  </a:lnTo>
                  <a:close/>
                  <a:moveTo>
                    <a:pt x="51" y="21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51" y="21"/>
                  </a:lnTo>
                  <a:close/>
                  <a:moveTo>
                    <a:pt x="44" y="16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44" y="16"/>
                  </a:lnTo>
                  <a:close/>
                  <a:moveTo>
                    <a:pt x="37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37" y="11"/>
                  </a:lnTo>
                  <a:close/>
                  <a:moveTo>
                    <a:pt x="29" y="6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29" y="6"/>
                  </a:lnTo>
                  <a:close/>
                  <a:moveTo>
                    <a:pt x="22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iṩlïḑe">
              <a:extLst>
                <a:ext uri="{FF2B5EF4-FFF2-40B4-BE49-F238E27FC236}">
                  <a16:creationId xmlns:a16="http://schemas.microsoft.com/office/drawing/2014/main" id="{96B7A42C-8044-497C-9285-ABEED1DB1836}"/>
                </a:ext>
              </a:extLst>
            </p:cNvPr>
            <p:cNvSpPr/>
            <p:nvPr/>
          </p:nvSpPr>
          <p:spPr bwMode="auto">
            <a:xfrm>
              <a:off x="4506565" y="2113908"/>
              <a:ext cx="233693" cy="233693"/>
            </a:xfrm>
            <a:prstGeom prst="ellipse">
              <a:avLst/>
            </a:pr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í$ḻiḓè">
              <a:extLst>
                <a:ext uri="{FF2B5EF4-FFF2-40B4-BE49-F238E27FC236}">
                  <a16:creationId xmlns:a16="http://schemas.microsoft.com/office/drawing/2014/main" id="{BCE30E6B-E699-4023-BFC1-FE4307B04611}"/>
                </a:ext>
              </a:extLst>
            </p:cNvPr>
            <p:cNvSpPr/>
            <p:nvPr/>
          </p:nvSpPr>
          <p:spPr bwMode="auto">
            <a:xfrm>
              <a:off x="4520113" y="2137615"/>
              <a:ext cx="233693" cy="2336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ïşḷíde">
              <a:extLst>
                <a:ext uri="{FF2B5EF4-FFF2-40B4-BE49-F238E27FC236}">
                  <a16:creationId xmlns:a16="http://schemas.microsoft.com/office/drawing/2014/main" id="{69030D27-B516-4218-8077-5F0937C602E3}"/>
                </a:ext>
              </a:extLst>
            </p:cNvPr>
            <p:cNvSpPr/>
            <p:nvPr/>
          </p:nvSpPr>
          <p:spPr bwMode="auto">
            <a:xfrm>
              <a:off x="4987497" y="1182525"/>
              <a:ext cx="3187020" cy="4308064"/>
            </a:xfrm>
            <a:custGeom>
              <a:avLst/>
              <a:gdLst>
                <a:gd name="T0" fmla="*/ 428 w 546"/>
                <a:gd name="T1" fmla="*/ 18 h 739"/>
                <a:gd name="T2" fmla="*/ 515 w 546"/>
                <a:gd name="T3" fmla="*/ 77 h 739"/>
                <a:gd name="T4" fmla="*/ 530 w 546"/>
                <a:gd name="T5" fmla="*/ 153 h 739"/>
                <a:gd name="T6" fmla="*/ 237 w 546"/>
                <a:gd name="T7" fmla="*/ 583 h 739"/>
                <a:gd name="T8" fmla="*/ 0 w 546"/>
                <a:gd name="T9" fmla="*/ 739 h 739"/>
                <a:gd name="T10" fmla="*/ 57 w 546"/>
                <a:gd name="T11" fmla="*/ 460 h 739"/>
                <a:gd name="T12" fmla="*/ 347 w 546"/>
                <a:gd name="T13" fmla="*/ 34 h 739"/>
                <a:gd name="T14" fmla="*/ 428 w 546"/>
                <a:gd name="T15" fmla="*/ 1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6" h="739">
                  <a:moveTo>
                    <a:pt x="428" y="18"/>
                  </a:moveTo>
                  <a:cubicBezTo>
                    <a:pt x="515" y="77"/>
                    <a:pt x="515" y="77"/>
                    <a:pt x="515" y="77"/>
                  </a:cubicBezTo>
                  <a:cubicBezTo>
                    <a:pt x="540" y="94"/>
                    <a:pt x="546" y="128"/>
                    <a:pt x="530" y="153"/>
                  </a:cubicBezTo>
                  <a:cubicBezTo>
                    <a:pt x="237" y="583"/>
                    <a:pt x="237" y="583"/>
                    <a:pt x="237" y="583"/>
                  </a:cubicBezTo>
                  <a:cubicBezTo>
                    <a:pt x="235" y="587"/>
                    <a:pt x="23" y="724"/>
                    <a:pt x="0" y="739"/>
                  </a:cubicBezTo>
                  <a:cubicBezTo>
                    <a:pt x="6" y="711"/>
                    <a:pt x="54" y="464"/>
                    <a:pt x="57" y="460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65" y="7"/>
                    <a:pt x="401" y="0"/>
                    <a:pt x="428" y="18"/>
                  </a:cubicBezTo>
                  <a:close/>
                </a:path>
              </a:pathLst>
            </a:custGeom>
            <a:solidFill>
              <a:srgbClr val="F4C4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íṡlïde">
              <a:extLst>
                <a:ext uri="{FF2B5EF4-FFF2-40B4-BE49-F238E27FC236}">
                  <a16:creationId xmlns:a16="http://schemas.microsoft.com/office/drawing/2014/main" id="{9611FD1B-8544-477F-82D9-0A85C957541F}"/>
                </a:ext>
              </a:extLst>
            </p:cNvPr>
            <p:cNvSpPr/>
            <p:nvPr/>
          </p:nvSpPr>
          <p:spPr bwMode="auto">
            <a:xfrm>
              <a:off x="4987497" y="4996110"/>
              <a:ext cx="419969" cy="494479"/>
            </a:xfrm>
            <a:custGeom>
              <a:avLst/>
              <a:gdLst>
                <a:gd name="T0" fmla="*/ 72 w 72"/>
                <a:gd name="T1" fmla="*/ 38 h 85"/>
                <a:gd name="T2" fmla="*/ 0 w 72"/>
                <a:gd name="T3" fmla="*/ 85 h 85"/>
                <a:gd name="T4" fmla="*/ 17 w 72"/>
                <a:gd name="T5" fmla="*/ 0 h 85"/>
                <a:gd name="T6" fmla="*/ 72 w 72"/>
                <a:gd name="T7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5">
                  <a:moveTo>
                    <a:pt x="72" y="38"/>
                  </a:moveTo>
                  <a:cubicBezTo>
                    <a:pt x="37" y="61"/>
                    <a:pt x="8" y="80"/>
                    <a:pt x="0" y="85"/>
                  </a:cubicBezTo>
                  <a:cubicBezTo>
                    <a:pt x="2" y="76"/>
                    <a:pt x="9" y="42"/>
                    <a:pt x="17" y="0"/>
                  </a:cubicBezTo>
                  <a:lnTo>
                    <a:pt x="72" y="38"/>
                  </a:lnTo>
                  <a:close/>
                </a:path>
              </a:pathLst>
            </a:custGeom>
            <a:solidFill>
              <a:srgbClr val="22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îṩliďè">
              <a:extLst>
                <a:ext uri="{FF2B5EF4-FFF2-40B4-BE49-F238E27FC236}">
                  <a16:creationId xmlns:a16="http://schemas.microsoft.com/office/drawing/2014/main" id="{5F6BD880-FF65-4645-8FCC-FDE66F8536CF}"/>
                </a:ext>
              </a:extLst>
            </p:cNvPr>
            <p:cNvSpPr/>
            <p:nvPr/>
          </p:nvSpPr>
          <p:spPr bwMode="auto">
            <a:xfrm>
              <a:off x="5309248" y="1548304"/>
              <a:ext cx="1784867" cy="2479169"/>
            </a:xfrm>
            <a:custGeom>
              <a:avLst/>
              <a:gdLst>
                <a:gd name="T0" fmla="*/ 1 w 306"/>
                <a:gd name="T1" fmla="*/ 398 h 425"/>
                <a:gd name="T2" fmla="*/ 272 w 306"/>
                <a:gd name="T3" fmla="*/ 0 h 425"/>
                <a:gd name="T4" fmla="*/ 288 w 306"/>
                <a:gd name="T5" fmla="*/ 5 h 425"/>
                <a:gd name="T6" fmla="*/ 288 w 306"/>
                <a:gd name="T7" fmla="*/ 5 h 425"/>
                <a:gd name="T8" fmla="*/ 296 w 306"/>
                <a:gd name="T9" fmla="*/ 48 h 425"/>
                <a:gd name="T10" fmla="*/ 53 w 306"/>
                <a:gd name="T11" fmla="*/ 406 h 425"/>
                <a:gd name="T12" fmla="*/ 10 w 306"/>
                <a:gd name="T13" fmla="*/ 415 h 425"/>
                <a:gd name="T14" fmla="*/ 10 w 306"/>
                <a:gd name="T15" fmla="*/ 415 h 425"/>
                <a:gd name="T16" fmla="*/ 0 w 306"/>
                <a:gd name="T17" fmla="*/ 404 h 425"/>
                <a:gd name="T18" fmla="*/ 1 w 306"/>
                <a:gd name="T19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25">
                  <a:moveTo>
                    <a:pt x="1" y="398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8" y="0"/>
                    <a:pt x="283" y="1"/>
                    <a:pt x="288" y="5"/>
                  </a:cubicBezTo>
                  <a:cubicBezTo>
                    <a:pt x="288" y="5"/>
                    <a:pt x="288" y="5"/>
                    <a:pt x="288" y="5"/>
                  </a:cubicBezTo>
                  <a:cubicBezTo>
                    <a:pt x="303" y="14"/>
                    <a:pt x="306" y="34"/>
                    <a:pt x="296" y="48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43" y="421"/>
                    <a:pt x="24" y="425"/>
                    <a:pt x="10" y="415"/>
                  </a:cubicBezTo>
                  <a:cubicBezTo>
                    <a:pt x="10" y="415"/>
                    <a:pt x="10" y="415"/>
                    <a:pt x="10" y="415"/>
                  </a:cubicBezTo>
                  <a:cubicBezTo>
                    <a:pt x="5" y="412"/>
                    <a:pt x="2" y="408"/>
                    <a:pt x="0" y="404"/>
                  </a:cubicBezTo>
                  <a:cubicBezTo>
                    <a:pt x="0" y="401"/>
                    <a:pt x="1" y="399"/>
                    <a:pt x="1" y="398"/>
                  </a:cubicBezTo>
                  <a:close/>
                </a:path>
              </a:pathLst>
            </a:custGeom>
            <a:solidFill>
              <a:srgbClr val="F7B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î$ľiḋè">
              <a:extLst>
                <a:ext uri="{FF2B5EF4-FFF2-40B4-BE49-F238E27FC236}">
                  <a16:creationId xmlns:a16="http://schemas.microsoft.com/office/drawing/2014/main" id="{FE1A2CA7-A66F-4ECF-BCBD-3B4B355269DF}"/>
                </a:ext>
              </a:extLst>
            </p:cNvPr>
            <p:cNvSpPr/>
            <p:nvPr/>
          </p:nvSpPr>
          <p:spPr bwMode="auto">
            <a:xfrm>
              <a:off x="5559875" y="1724420"/>
              <a:ext cx="1832283" cy="2506264"/>
            </a:xfrm>
            <a:custGeom>
              <a:avLst/>
              <a:gdLst>
                <a:gd name="T0" fmla="*/ 297 w 314"/>
                <a:gd name="T1" fmla="*/ 10 h 430"/>
                <a:gd name="T2" fmla="*/ 297 w 314"/>
                <a:gd name="T3" fmla="*/ 10 h 430"/>
                <a:gd name="T4" fmla="*/ 304 w 314"/>
                <a:gd name="T5" fmla="*/ 53 h 430"/>
                <a:gd name="T6" fmla="*/ 61 w 314"/>
                <a:gd name="T7" fmla="*/ 411 h 430"/>
                <a:gd name="T8" fmla="*/ 18 w 314"/>
                <a:gd name="T9" fmla="*/ 420 h 430"/>
                <a:gd name="T10" fmla="*/ 18 w 314"/>
                <a:gd name="T11" fmla="*/ 420 h 430"/>
                <a:gd name="T12" fmla="*/ 10 w 314"/>
                <a:gd name="T13" fmla="*/ 376 h 430"/>
                <a:gd name="T14" fmla="*/ 253 w 314"/>
                <a:gd name="T15" fmla="*/ 18 h 430"/>
                <a:gd name="T16" fmla="*/ 297 w 314"/>
                <a:gd name="T17" fmla="*/ 1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430">
                  <a:moveTo>
                    <a:pt x="297" y="10"/>
                  </a:moveTo>
                  <a:cubicBezTo>
                    <a:pt x="297" y="10"/>
                    <a:pt x="297" y="10"/>
                    <a:pt x="297" y="10"/>
                  </a:cubicBezTo>
                  <a:cubicBezTo>
                    <a:pt x="311" y="19"/>
                    <a:pt x="314" y="39"/>
                    <a:pt x="304" y="53"/>
                  </a:cubicBezTo>
                  <a:cubicBezTo>
                    <a:pt x="61" y="411"/>
                    <a:pt x="61" y="411"/>
                    <a:pt x="61" y="411"/>
                  </a:cubicBezTo>
                  <a:cubicBezTo>
                    <a:pt x="51" y="426"/>
                    <a:pt x="32" y="430"/>
                    <a:pt x="18" y="420"/>
                  </a:cubicBezTo>
                  <a:cubicBezTo>
                    <a:pt x="18" y="420"/>
                    <a:pt x="18" y="420"/>
                    <a:pt x="18" y="420"/>
                  </a:cubicBezTo>
                  <a:cubicBezTo>
                    <a:pt x="4" y="410"/>
                    <a:pt x="0" y="391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4"/>
                    <a:pt x="283" y="0"/>
                    <a:pt x="297" y="10"/>
                  </a:cubicBezTo>
                  <a:close/>
                </a:path>
              </a:pathLst>
            </a:custGeom>
            <a:solidFill>
              <a:srgbClr val="E4A6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íśḷîďè">
              <a:extLst>
                <a:ext uri="{FF2B5EF4-FFF2-40B4-BE49-F238E27FC236}">
                  <a16:creationId xmlns:a16="http://schemas.microsoft.com/office/drawing/2014/main" id="{65B74764-97E6-4CE1-B58D-ED54BBCC69EF}"/>
                </a:ext>
              </a:extLst>
            </p:cNvPr>
            <p:cNvSpPr/>
            <p:nvPr/>
          </p:nvSpPr>
          <p:spPr bwMode="auto">
            <a:xfrm>
              <a:off x="5857917" y="1927630"/>
              <a:ext cx="1832283" cy="2502878"/>
            </a:xfrm>
            <a:custGeom>
              <a:avLst/>
              <a:gdLst>
                <a:gd name="T0" fmla="*/ 297 w 314"/>
                <a:gd name="T1" fmla="*/ 9 h 429"/>
                <a:gd name="T2" fmla="*/ 297 w 314"/>
                <a:gd name="T3" fmla="*/ 9 h 429"/>
                <a:gd name="T4" fmla="*/ 304 w 314"/>
                <a:gd name="T5" fmla="*/ 53 h 429"/>
                <a:gd name="T6" fmla="*/ 61 w 314"/>
                <a:gd name="T7" fmla="*/ 411 h 429"/>
                <a:gd name="T8" fmla="*/ 18 w 314"/>
                <a:gd name="T9" fmla="*/ 420 h 429"/>
                <a:gd name="T10" fmla="*/ 18 w 314"/>
                <a:gd name="T11" fmla="*/ 420 h 429"/>
                <a:gd name="T12" fmla="*/ 10 w 314"/>
                <a:gd name="T13" fmla="*/ 376 h 429"/>
                <a:gd name="T14" fmla="*/ 253 w 314"/>
                <a:gd name="T15" fmla="*/ 18 h 429"/>
                <a:gd name="T16" fmla="*/ 297 w 314"/>
                <a:gd name="T17" fmla="*/ 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429">
                  <a:moveTo>
                    <a:pt x="297" y="9"/>
                  </a:moveTo>
                  <a:cubicBezTo>
                    <a:pt x="297" y="9"/>
                    <a:pt x="297" y="9"/>
                    <a:pt x="297" y="9"/>
                  </a:cubicBezTo>
                  <a:cubicBezTo>
                    <a:pt x="311" y="19"/>
                    <a:pt x="314" y="38"/>
                    <a:pt x="304" y="53"/>
                  </a:cubicBezTo>
                  <a:cubicBezTo>
                    <a:pt x="61" y="411"/>
                    <a:pt x="61" y="411"/>
                    <a:pt x="61" y="411"/>
                  </a:cubicBezTo>
                  <a:cubicBezTo>
                    <a:pt x="51" y="425"/>
                    <a:pt x="32" y="429"/>
                    <a:pt x="18" y="420"/>
                  </a:cubicBezTo>
                  <a:cubicBezTo>
                    <a:pt x="18" y="420"/>
                    <a:pt x="18" y="420"/>
                    <a:pt x="18" y="420"/>
                  </a:cubicBezTo>
                  <a:cubicBezTo>
                    <a:pt x="4" y="410"/>
                    <a:pt x="0" y="391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4"/>
                    <a:pt x="283" y="0"/>
                    <a:pt x="297" y="9"/>
                  </a:cubicBezTo>
                  <a:close/>
                </a:path>
              </a:pathLst>
            </a:custGeom>
            <a:solidFill>
              <a:srgbClr val="D39B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íṥļiďê">
              <a:extLst>
                <a:ext uri="{FF2B5EF4-FFF2-40B4-BE49-F238E27FC236}">
                  <a16:creationId xmlns:a16="http://schemas.microsoft.com/office/drawing/2014/main" id="{A7E2A459-2B10-419A-B485-2AC7C0216259}"/>
                </a:ext>
              </a:extLst>
            </p:cNvPr>
            <p:cNvSpPr/>
            <p:nvPr/>
          </p:nvSpPr>
          <p:spPr bwMode="auto">
            <a:xfrm>
              <a:off x="6155959" y="2130841"/>
              <a:ext cx="1798415" cy="2475783"/>
            </a:xfrm>
            <a:custGeom>
              <a:avLst/>
              <a:gdLst>
                <a:gd name="T0" fmla="*/ 31 w 308"/>
                <a:gd name="T1" fmla="*/ 424 h 424"/>
                <a:gd name="T2" fmla="*/ 18 w 308"/>
                <a:gd name="T3" fmla="*/ 419 h 424"/>
                <a:gd name="T4" fmla="*/ 18 w 308"/>
                <a:gd name="T5" fmla="*/ 419 h 424"/>
                <a:gd name="T6" fmla="*/ 10 w 308"/>
                <a:gd name="T7" fmla="*/ 376 h 424"/>
                <a:gd name="T8" fmla="*/ 253 w 308"/>
                <a:gd name="T9" fmla="*/ 18 h 424"/>
                <a:gd name="T10" fmla="*/ 297 w 308"/>
                <a:gd name="T11" fmla="*/ 9 h 424"/>
                <a:gd name="T12" fmla="*/ 297 w 308"/>
                <a:gd name="T13" fmla="*/ 9 h 424"/>
                <a:gd name="T14" fmla="*/ 308 w 308"/>
                <a:gd name="T15" fmla="*/ 23 h 424"/>
                <a:gd name="T16" fmla="*/ 37 w 308"/>
                <a:gd name="T17" fmla="*/ 420 h 424"/>
                <a:gd name="T18" fmla="*/ 31 w 308"/>
                <a:gd name="T1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424">
                  <a:moveTo>
                    <a:pt x="31" y="424"/>
                  </a:moveTo>
                  <a:cubicBezTo>
                    <a:pt x="27" y="424"/>
                    <a:pt x="22" y="422"/>
                    <a:pt x="18" y="419"/>
                  </a:cubicBezTo>
                  <a:cubicBezTo>
                    <a:pt x="18" y="419"/>
                    <a:pt x="18" y="419"/>
                    <a:pt x="18" y="419"/>
                  </a:cubicBezTo>
                  <a:cubicBezTo>
                    <a:pt x="4" y="410"/>
                    <a:pt x="0" y="390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3"/>
                    <a:pt x="283" y="0"/>
                    <a:pt x="297" y="9"/>
                  </a:cubicBezTo>
                  <a:cubicBezTo>
                    <a:pt x="297" y="9"/>
                    <a:pt x="297" y="9"/>
                    <a:pt x="297" y="9"/>
                  </a:cubicBezTo>
                  <a:cubicBezTo>
                    <a:pt x="302" y="13"/>
                    <a:pt x="305" y="17"/>
                    <a:pt x="308" y="23"/>
                  </a:cubicBezTo>
                  <a:cubicBezTo>
                    <a:pt x="37" y="420"/>
                    <a:pt x="37" y="420"/>
                    <a:pt x="37" y="420"/>
                  </a:cubicBezTo>
                  <a:cubicBezTo>
                    <a:pt x="37" y="420"/>
                    <a:pt x="35" y="422"/>
                    <a:pt x="31" y="424"/>
                  </a:cubicBezTo>
                  <a:close/>
                </a:path>
              </a:pathLst>
            </a:custGeom>
            <a:solidFill>
              <a:srgbClr val="B58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îSľîḓè">
              <a:extLst>
                <a:ext uri="{FF2B5EF4-FFF2-40B4-BE49-F238E27FC236}">
                  <a16:creationId xmlns:a16="http://schemas.microsoft.com/office/drawing/2014/main" id="{8C54D2F4-DB5F-4073-8FBF-A18CF08DDA8C}"/>
                </a:ext>
              </a:extLst>
            </p:cNvPr>
            <p:cNvSpPr/>
            <p:nvPr/>
          </p:nvSpPr>
          <p:spPr bwMode="auto">
            <a:xfrm>
              <a:off x="6924771" y="1182525"/>
              <a:ext cx="1249746" cy="1036374"/>
            </a:xfrm>
            <a:custGeom>
              <a:avLst/>
              <a:gdLst>
                <a:gd name="T0" fmla="*/ 0 w 214"/>
                <a:gd name="T1" fmla="*/ 55 h 178"/>
                <a:gd name="T2" fmla="*/ 181 w 214"/>
                <a:gd name="T3" fmla="*/ 178 h 178"/>
                <a:gd name="T4" fmla="*/ 198 w 214"/>
                <a:gd name="T5" fmla="*/ 153 h 178"/>
                <a:gd name="T6" fmla="*/ 183 w 214"/>
                <a:gd name="T7" fmla="*/ 77 h 178"/>
                <a:gd name="T8" fmla="*/ 96 w 214"/>
                <a:gd name="T9" fmla="*/ 18 h 178"/>
                <a:gd name="T10" fmla="*/ 15 w 214"/>
                <a:gd name="T11" fmla="*/ 34 h 178"/>
                <a:gd name="T12" fmla="*/ 0 w 214"/>
                <a:gd name="T13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78">
                  <a:moveTo>
                    <a:pt x="0" y="55"/>
                  </a:moveTo>
                  <a:cubicBezTo>
                    <a:pt x="181" y="178"/>
                    <a:pt x="181" y="178"/>
                    <a:pt x="181" y="178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214" y="128"/>
                    <a:pt x="208" y="94"/>
                    <a:pt x="183" y="77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69" y="0"/>
                    <a:pt x="33" y="7"/>
                    <a:pt x="15" y="34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C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ïśľiḋe">
              <a:extLst>
                <a:ext uri="{FF2B5EF4-FFF2-40B4-BE49-F238E27FC236}">
                  <a16:creationId xmlns:a16="http://schemas.microsoft.com/office/drawing/2014/main" id="{5A412BEA-13BB-4C87-8A06-559B2C19759E}"/>
                </a:ext>
              </a:extLst>
            </p:cNvPr>
            <p:cNvSpPr/>
            <p:nvPr/>
          </p:nvSpPr>
          <p:spPr bwMode="auto">
            <a:xfrm>
              <a:off x="6657212" y="1402671"/>
              <a:ext cx="1391993" cy="1212490"/>
            </a:xfrm>
            <a:custGeom>
              <a:avLst/>
              <a:gdLst>
                <a:gd name="T0" fmla="*/ 0 w 411"/>
                <a:gd name="T1" fmla="*/ 146 h 358"/>
                <a:gd name="T2" fmla="*/ 312 w 411"/>
                <a:gd name="T3" fmla="*/ 358 h 358"/>
                <a:gd name="T4" fmla="*/ 411 w 411"/>
                <a:gd name="T5" fmla="*/ 212 h 358"/>
                <a:gd name="T6" fmla="*/ 100 w 411"/>
                <a:gd name="T7" fmla="*/ 0 h 358"/>
                <a:gd name="T8" fmla="*/ 0 w 411"/>
                <a:gd name="T9" fmla="*/ 14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358">
                  <a:moveTo>
                    <a:pt x="0" y="146"/>
                  </a:moveTo>
                  <a:lnTo>
                    <a:pt x="312" y="358"/>
                  </a:lnTo>
                  <a:lnTo>
                    <a:pt x="411" y="212"/>
                  </a:lnTo>
                  <a:lnTo>
                    <a:pt x="100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9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6" name="Text Box 34">
            <a:extLst>
              <a:ext uri="{FF2B5EF4-FFF2-40B4-BE49-F238E27FC236}">
                <a16:creationId xmlns:a16="http://schemas.microsoft.com/office/drawing/2014/main" id="{C29FB6A5-9285-4C4F-8957-B811CDB85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751073"/>
            <a:ext cx="8137525" cy="269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点的投影</a:t>
            </a: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点在三投影面体系中的投影投影特性    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两个垂直，三个相等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）</a:t>
            </a: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重影点及可见性判断</a:t>
            </a:r>
          </a:p>
        </p:txBody>
      </p:sp>
    </p:spTree>
    <p:extLst>
      <p:ext uri="{BB962C8B-B14F-4D97-AF65-F5344CB8AC3E}">
        <p14:creationId xmlns:p14="http://schemas.microsoft.com/office/powerpoint/2010/main" val="37295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79CF4D-2449-4178-B6D9-7844C10674EB}"/>
              </a:ext>
            </a:extLst>
          </p:cNvPr>
          <p:cNvCxnSpPr/>
          <p:nvPr/>
        </p:nvCxnSpPr>
        <p:spPr>
          <a:xfrm>
            <a:off x="503238" y="1380402"/>
            <a:ext cx="81375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B1D7D886-437E-401E-8088-6E9A8450FDA2}"/>
              </a:ext>
            </a:extLst>
          </p:cNvPr>
          <p:cNvSpPr txBox="1">
            <a:spLocks/>
          </p:cNvSpPr>
          <p:nvPr/>
        </p:nvSpPr>
        <p:spPr>
          <a:xfrm>
            <a:off x="503238" y="544300"/>
            <a:ext cx="8137525" cy="703894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上节知识要点回顾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8C117F5C-5736-4DCB-88D3-54FFDA75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396110"/>
            <a:ext cx="813752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直线的投影</a:t>
            </a: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直线的投影特性、两直线相对位置（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平行、相交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交叉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）判断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</a:endParaRPr>
          </a:p>
          <a:p>
            <a:pPr marL="1200150" marR="0" lvl="1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</a:rPr>
              <a:t>点和直线的相对位置的判断</a:t>
            </a:r>
          </a:p>
        </p:txBody>
      </p:sp>
      <p:grpSp>
        <p:nvGrpSpPr>
          <p:cNvPr id="59" name="组合 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E1B4AB-DA74-4706-B2FD-15C1B1E572DD}"/>
              </a:ext>
            </a:extLst>
          </p:cNvPr>
          <p:cNvGrpSpPr/>
          <p:nvPr/>
        </p:nvGrpSpPr>
        <p:grpSpPr>
          <a:xfrm>
            <a:off x="1136661" y="412562"/>
            <a:ext cx="1069398" cy="812881"/>
            <a:chOff x="2836853" y="1182525"/>
            <a:chExt cx="6269047" cy="4765289"/>
          </a:xfrm>
        </p:grpSpPr>
        <p:sp>
          <p:nvSpPr>
            <p:cNvPr id="60" name="íṩḷîḑé">
              <a:extLst>
                <a:ext uri="{FF2B5EF4-FFF2-40B4-BE49-F238E27FC236}">
                  <a16:creationId xmlns:a16="http://schemas.microsoft.com/office/drawing/2014/main" id="{D8368638-D240-40B7-8973-66DE36BB801B}"/>
                </a:ext>
              </a:extLst>
            </p:cNvPr>
            <p:cNvSpPr/>
            <p:nvPr/>
          </p:nvSpPr>
          <p:spPr bwMode="auto">
            <a:xfrm>
              <a:off x="2836853" y="1307839"/>
              <a:ext cx="5754247" cy="3932126"/>
            </a:xfrm>
            <a:prstGeom prst="rect">
              <a:avLst/>
            </a:prstGeom>
            <a:solidFill>
              <a:srgbClr val="EF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ïṧlíďè">
              <a:extLst>
                <a:ext uri="{FF2B5EF4-FFF2-40B4-BE49-F238E27FC236}">
                  <a16:creationId xmlns:a16="http://schemas.microsoft.com/office/drawing/2014/main" id="{50EF3631-571E-4FAB-AFF7-A524BF3259BB}"/>
                </a:ext>
              </a:extLst>
            </p:cNvPr>
            <p:cNvSpPr/>
            <p:nvPr/>
          </p:nvSpPr>
          <p:spPr bwMode="auto">
            <a:xfrm>
              <a:off x="2836853" y="1805704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ïṥlïḍe">
              <a:extLst>
                <a:ext uri="{FF2B5EF4-FFF2-40B4-BE49-F238E27FC236}">
                  <a16:creationId xmlns:a16="http://schemas.microsoft.com/office/drawing/2014/main" id="{2559C5F0-4DBB-41E1-A3FF-BA6458938C24}"/>
                </a:ext>
              </a:extLst>
            </p:cNvPr>
            <p:cNvSpPr/>
            <p:nvPr/>
          </p:nvSpPr>
          <p:spPr bwMode="auto">
            <a:xfrm>
              <a:off x="2836853" y="2191804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ïşļiḑé">
              <a:extLst>
                <a:ext uri="{FF2B5EF4-FFF2-40B4-BE49-F238E27FC236}">
                  <a16:creationId xmlns:a16="http://schemas.microsoft.com/office/drawing/2014/main" id="{7B607311-5BB7-4859-B3A2-8766FC61ADF3}"/>
                </a:ext>
              </a:extLst>
            </p:cNvPr>
            <p:cNvSpPr/>
            <p:nvPr/>
          </p:nvSpPr>
          <p:spPr bwMode="auto">
            <a:xfrm>
              <a:off x="2836853" y="2571131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ïsḻîde">
              <a:extLst>
                <a:ext uri="{FF2B5EF4-FFF2-40B4-BE49-F238E27FC236}">
                  <a16:creationId xmlns:a16="http://schemas.microsoft.com/office/drawing/2014/main" id="{CB83F10F-4F38-458D-A867-4C7055F549EB}"/>
                </a:ext>
              </a:extLst>
            </p:cNvPr>
            <p:cNvSpPr/>
            <p:nvPr/>
          </p:nvSpPr>
          <p:spPr bwMode="auto">
            <a:xfrm>
              <a:off x="2836853" y="2953845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îsḷîḍè">
              <a:extLst>
                <a:ext uri="{FF2B5EF4-FFF2-40B4-BE49-F238E27FC236}">
                  <a16:creationId xmlns:a16="http://schemas.microsoft.com/office/drawing/2014/main" id="{3E999DC5-5608-4F8F-85B2-5C6C1DB91254}"/>
                </a:ext>
              </a:extLst>
            </p:cNvPr>
            <p:cNvSpPr/>
            <p:nvPr/>
          </p:nvSpPr>
          <p:spPr bwMode="auto">
            <a:xfrm>
              <a:off x="2836853" y="3333171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íṥlïḓe">
              <a:extLst>
                <a:ext uri="{FF2B5EF4-FFF2-40B4-BE49-F238E27FC236}">
                  <a16:creationId xmlns:a16="http://schemas.microsoft.com/office/drawing/2014/main" id="{53C6E910-2BD0-4C50-BCC7-B15917A95C71}"/>
                </a:ext>
              </a:extLst>
            </p:cNvPr>
            <p:cNvSpPr/>
            <p:nvPr/>
          </p:nvSpPr>
          <p:spPr bwMode="auto">
            <a:xfrm>
              <a:off x="2836853" y="3719271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îšļiḋe">
              <a:extLst>
                <a:ext uri="{FF2B5EF4-FFF2-40B4-BE49-F238E27FC236}">
                  <a16:creationId xmlns:a16="http://schemas.microsoft.com/office/drawing/2014/main" id="{CB459B6D-45F0-4BC1-8976-3138A0C45712}"/>
                </a:ext>
              </a:extLst>
            </p:cNvPr>
            <p:cNvSpPr/>
            <p:nvPr/>
          </p:nvSpPr>
          <p:spPr bwMode="auto">
            <a:xfrm>
              <a:off x="2836853" y="4098598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îṥļïdè">
              <a:extLst>
                <a:ext uri="{FF2B5EF4-FFF2-40B4-BE49-F238E27FC236}">
                  <a16:creationId xmlns:a16="http://schemas.microsoft.com/office/drawing/2014/main" id="{7918ED4D-F743-4281-8871-B497D559A463}"/>
                </a:ext>
              </a:extLst>
            </p:cNvPr>
            <p:cNvSpPr/>
            <p:nvPr/>
          </p:nvSpPr>
          <p:spPr bwMode="auto">
            <a:xfrm>
              <a:off x="2836853" y="4481310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îśḻiḓé">
              <a:extLst>
                <a:ext uri="{FF2B5EF4-FFF2-40B4-BE49-F238E27FC236}">
                  <a16:creationId xmlns:a16="http://schemas.microsoft.com/office/drawing/2014/main" id="{89FFB50F-518F-432A-A17E-57ACEB3E56FF}"/>
                </a:ext>
              </a:extLst>
            </p:cNvPr>
            <p:cNvSpPr/>
            <p:nvPr/>
          </p:nvSpPr>
          <p:spPr bwMode="auto">
            <a:xfrm>
              <a:off x="2836853" y="4867410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îśḷiḑê">
              <a:extLst>
                <a:ext uri="{FF2B5EF4-FFF2-40B4-BE49-F238E27FC236}">
                  <a16:creationId xmlns:a16="http://schemas.microsoft.com/office/drawing/2014/main" id="{29C870DB-AA81-4CB0-9FAF-76B5E7142E4F}"/>
                </a:ext>
              </a:extLst>
            </p:cNvPr>
            <p:cNvSpPr/>
            <p:nvPr/>
          </p:nvSpPr>
          <p:spPr bwMode="auto">
            <a:xfrm>
              <a:off x="3209406" y="1307839"/>
              <a:ext cx="30483" cy="3932126"/>
            </a:xfrm>
            <a:prstGeom prst="rect">
              <a:avLst/>
            </a:prstGeom>
            <a:solidFill>
              <a:srgbClr val="F37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îś1ïḑê">
              <a:extLst>
                <a:ext uri="{FF2B5EF4-FFF2-40B4-BE49-F238E27FC236}">
                  <a16:creationId xmlns:a16="http://schemas.microsoft.com/office/drawing/2014/main" id="{9169E7B2-7879-4B5B-864B-EDA53480F964}"/>
                </a:ext>
              </a:extLst>
            </p:cNvPr>
            <p:cNvSpPr/>
            <p:nvPr/>
          </p:nvSpPr>
          <p:spPr bwMode="auto">
            <a:xfrm>
              <a:off x="3351653" y="2015688"/>
              <a:ext cx="5754247" cy="393212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ïş1îḍê">
              <a:extLst>
                <a:ext uri="{FF2B5EF4-FFF2-40B4-BE49-F238E27FC236}">
                  <a16:creationId xmlns:a16="http://schemas.microsoft.com/office/drawing/2014/main" id="{000FB511-E39D-463B-89B3-D45808013F8D}"/>
                </a:ext>
              </a:extLst>
            </p:cNvPr>
            <p:cNvSpPr/>
            <p:nvPr/>
          </p:nvSpPr>
          <p:spPr bwMode="auto">
            <a:xfrm>
              <a:off x="3351653" y="2510167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išḻïďé">
              <a:extLst>
                <a:ext uri="{FF2B5EF4-FFF2-40B4-BE49-F238E27FC236}">
                  <a16:creationId xmlns:a16="http://schemas.microsoft.com/office/drawing/2014/main" id="{86673AA9-3F5B-49DD-B5C5-4E8F4F8F38A5}"/>
                </a:ext>
              </a:extLst>
            </p:cNvPr>
            <p:cNvSpPr/>
            <p:nvPr/>
          </p:nvSpPr>
          <p:spPr bwMode="auto">
            <a:xfrm>
              <a:off x="3351653" y="2896267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îŝ1íde">
              <a:extLst>
                <a:ext uri="{FF2B5EF4-FFF2-40B4-BE49-F238E27FC236}">
                  <a16:creationId xmlns:a16="http://schemas.microsoft.com/office/drawing/2014/main" id="{9935FEF1-4B82-409C-A21F-9198EEFEEE04}"/>
                </a:ext>
              </a:extLst>
            </p:cNvPr>
            <p:cNvSpPr/>
            <p:nvPr/>
          </p:nvSpPr>
          <p:spPr bwMode="auto">
            <a:xfrm>
              <a:off x="3351653" y="3275594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íSḻîdé">
              <a:extLst>
                <a:ext uri="{FF2B5EF4-FFF2-40B4-BE49-F238E27FC236}">
                  <a16:creationId xmlns:a16="http://schemas.microsoft.com/office/drawing/2014/main" id="{E36C3789-AECC-46AD-A9E8-4FFCB12D8E8A}"/>
                </a:ext>
              </a:extLst>
            </p:cNvPr>
            <p:cNvSpPr/>
            <p:nvPr/>
          </p:nvSpPr>
          <p:spPr bwMode="auto">
            <a:xfrm>
              <a:off x="3351653" y="3661694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íṡlîḍe">
              <a:extLst>
                <a:ext uri="{FF2B5EF4-FFF2-40B4-BE49-F238E27FC236}">
                  <a16:creationId xmlns:a16="http://schemas.microsoft.com/office/drawing/2014/main" id="{F11321E3-413A-41D6-947D-F5320D49B795}"/>
                </a:ext>
              </a:extLst>
            </p:cNvPr>
            <p:cNvSpPr/>
            <p:nvPr/>
          </p:nvSpPr>
          <p:spPr bwMode="auto">
            <a:xfrm>
              <a:off x="3351653" y="4041020"/>
              <a:ext cx="5754247" cy="33868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iṣḻîḋe">
              <a:extLst>
                <a:ext uri="{FF2B5EF4-FFF2-40B4-BE49-F238E27FC236}">
                  <a16:creationId xmlns:a16="http://schemas.microsoft.com/office/drawing/2014/main" id="{408BB941-6302-450C-94E5-B3F6F0ECDC30}"/>
                </a:ext>
              </a:extLst>
            </p:cNvPr>
            <p:cNvSpPr/>
            <p:nvPr/>
          </p:nvSpPr>
          <p:spPr bwMode="auto">
            <a:xfrm>
              <a:off x="3351653" y="4423735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iSḻidê">
              <a:extLst>
                <a:ext uri="{FF2B5EF4-FFF2-40B4-BE49-F238E27FC236}">
                  <a16:creationId xmlns:a16="http://schemas.microsoft.com/office/drawing/2014/main" id="{CDF0EBB2-1373-4E1C-AD07-10D1CBCCBF77}"/>
                </a:ext>
              </a:extLst>
            </p:cNvPr>
            <p:cNvSpPr/>
            <p:nvPr/>
          </p:nvSpPr>
          <p:spPr bwMode="auto">
            <a:xfrm>
              <a:off x="3351653" y="4803061"/>
              <a:ext cx="5754247" cy="37256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îşliḓê">
              <a:extLst>
                <a:ext uri="{FF2B5EF4-FFF2-40B4-BE49-F238E27FC236}">
                  <a16:creationId xmlns:a16="http://schemas.microsoft.com/office/drawing/2014/main" id="{C4E8B3F4-9279-4F45-991C-E2087ABAE692}"/>
                </a:ext>
              </a:extLst>
            </p:cNvPr>
            <p:cNvSpPr/>
            <p:nvPr/>
          </p:nvSpPr>
          <p:spPr bwMode="auto">
            <a:xfrm>
              <a:off x="3351653" y="5189161"/>
              <a:ext cx="5754247" cy="30483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î$lïḑé">
              <a:extLst>
                <a:ext uri="{FF2B5EF4-FFF2-40B4-BE49-F238E27FC236}">
                  <a16:creationId xmlns:a16="http://schemas.microsoft.com/office/drawing/2014/main" id="{053D9920-C4A8-4BA1-8C68-784D9079DB30}"/>
                </a:ext>
              </a:extLst>
            </p:cNvPr>
            <p:cNvSpPr/>
            <p:nvPr/>
          </p:nvSpPr>
          <p:spPr bwMode="auto">
            <a:xfrm>
              <a:off x="3351653" y="5575261"/>
              <a:ext cx="5754247" cy="27095"/>
            </a:xfrm>
            <a:prstGeom prst="rect">
              <a:avLst/>
            </a:pr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ïSḻîḋe">
              <a:extLst>
                <a:ext uri="{FF2B5EF4-FFF2-40B4-BE49-F238E27FC236}">
                  <a16:creationId xmlns:a16="http://schemas.microsoft.com/office/drawing/2014/main" id="{93E4921A-CF45-4530-83AB-974A912344ED}"/>
                </a:ext>
              </a:extLst>
            </p:cNvPr>
            <p:cNvSpPr/>
            <p:nvPr/>
          </p:nvSpPr>
          <p:spPr bwMode="auto">
            <a:xfrm>
              <a:off x="3730979" y="2015688"/>
              <a:ext cx="30483" cy="3932126"/>
            </a:xfrm>
            <a:prstGeom prst="rect">
              <a:avLst/>
            </a:prstGeom>
            <a:solidFill>
              <a:srgbClr val="F37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îṡľïḑè">
              <a:extLst>
                <a:ext uri="{FF2B5EF4-FFF2-40B4-BE49-F238E27FC236}">
                  <a16:creationId xmlns:a16="http://schemas.microsoft.com/office/drawing/2014/main" id="{03670E6D-4A8D-474F-B609-74D35E8359D0}"/>
                </a:ext>
              </a:extLst>
            </p:cNvPr>
            <p:cNvSpPr/>
            <p:nvPr/>
          </p:nvSpPr>
          <p:spPr bwMode="auto">
            <a:xfrm>
              <a:off x="4127239" y="1561851"/>
              <a:ext cx="4877054" cy="3596827"/>
            </a:xfrm>
            <a:custGeom>
              <a:avLst/>
              <a:gdLst>
                <a:gd name="T0" fmla="*/ 830 w 835"/>
                <a:gd name="T1" fmla="*/ 502 h 617"/>
                <a:gd name="T2" fmla="*/ 792 w 835"/>
                <a:gd name="T3" fmla="*/ 459 h 617"/>
                <a:gd name="T4" fmla="*/ 753 w 835"/>
                <a:gd name="T5" fmla="*/ 504 h 617"/>
                <a:gd name="T6" fmla="*/ 745 w 835"/>
                <a:gd name="T7" fmla="*/ 490 h 617"/>
                <a:gd name="T8" fmla="*/ 728 w 835"/>
                <a:gd name="T9" fmla="*/ 417 h 617"/>
                <a:gd name="T10" fmla="*/ 697 w 835"/>
                <a:gd name="T11" fmla="*/ 450 h 617"/>
                <a:gd name="T12" fmla="*/ 689 w 835"/>
                <a:gd name="T13" fmla="*/ 435 h 617"/>
                <a:gd name="T14" fmla="*/ 663 w 835"/>
                <a:gd name="T15" fmla="*/ 375 h 617"/>
                <a:gd name="T16" fmla="*/ 624 w 835"/>
                <a:gd name="T17" fmla="*/ 421 h 617"/>
                <a:gd name="T18" fmla="*/ 616 w 835"/>
                <a:gd name="T19" fmla="*/ 406 h 617"/>
                <a:gd name="T20" fmla="*/ 599 w 835"/>
                <a:gd name="T21" fmla="*/ 333 h 617"/>
                <a:gd name="T22" fmla="*/ 568 w 835"/>
                <a:gd name="T23" fmla="*/ 366 h 617"/>
                <a:gd name="T24" fmla="*/ 560 w 835"/>
                <a:gd name="T25" fmla="*/ 352 h 617"/>
                <a:gd name="T26" fmla="*/ 535 w 835"/>
                <a:gd name="T27" fmla="*/ 291 h 617"/>
                <a:gd name="T28" fmla="*/ 496 w 835"/>
                <a:gd name="T29" fmla="*/ 337 h 617"/>
                <a:gd name="T30" fmla="*/ 487 w 835"/>
                <a:gd name="T31" fmla="*/ 322 h 617"/>
                <a:gd name="T32" fmla="*/ 470 w 835"/>
                <a:gd name="T33" fmla="*/ 249 h 617"/>
                <a:gd name="T34" fmla="*/ 440 w 835"/>
                <a:gd name="T35" fmla="*/ 282 h 617"/>
                <a:gd name="T36" fmla="*/ 431 w 835"/>
                <a:gd name="T37" fmla="*/ 268 h 617"/>
                <a:gd name="T38" fmla="*/ 406 w 835"/>
                <a:gd name="T39" fmla="*/ 207 h 617"/>
                <a:gd name="T40" fmla="*/ 367 w 835"/>
                <a:gd name="T41" fmla="*/ 253 h 617"/>
                <a:gd name="T42" fmla="*/ 359 w 835"/>
                <a:gd name="T43" fmla="*/ 238 h 617"/>
                <a:gd name="T44" fmla="*/ 341 w 835"/>
                <a:gd name="T45" fmla="*/ 165 h 617"/>
                <a:gd name="T46" fmla="*/ 311 w 835"/>
                <a:gd name="T47" fmla="*/ 198 h 617"/>
                <a:gd name="T48" fmla="*/ 302 w 835"/>
                <a:gd name="T49" fmla="*/ 184 h 617"/>
                <a:gd name="T50" fmla="*/ 277 w 835"/>
                <a:gd name="T51" fmla="*/ 123 h 617"/>
                <a:gd name="T52" fmla="*/ 238 w 835"/>
                <a:gd name="T53" fmla="*/ 169 h 617"/>
                <a:gd name="T54" fmla="*/ 230 w 835"/>
                <a:gd name="T55" fmla="*/ 155 h 617"/>
                <a:gd name="T56" fmla="*/ 213 w 835"/>
                <a:gd name="T57" fmla="*/ 81 h 617"/>
                <a:gd name="T58" fmla="*/ 182 w 835"/>
                <a:gd name="T59" fmla="*/ 115 h 617"/>
                <a:gd name="T60" fmla="*/ 174 w 835"/>
                <a:gd name="T61" fmla="*/ 100 h 617"/>
                <a:gd name="T62" fmla="*/ 148 w 835"/>
                <a:gd name="T63" fmla="*/ 39 h 617"/>
                <a:gd name="T64" fmla="*/ 110 w 835"/>
                <a:gd name="T65" fmla="*/ 85 h 617"/>
                <a:gd name="T66" fmla="*/ 101 w 835"/>
                <a:gd name="T67" fmla="*/ 71 h 617"/>
                <a:gd name="T68" fmla="*/ 95 w 835"/>
                <a:gd name="T69" fmla="*/ 5 h 617"/>
                <a:gd name="T70" fmla="*/ 36 w 835"/>
                <a:gd name="T71" fmla="*/ 68 h 617"/>
                <a:gd name="T72" fmla="*/ 0 w 835"/>
                <a:gd name="T73" fmla="*/ 125 h 617"/>
                <a:gd name="T74" fmla="*/ 757 w 835"/>
                <a:gd name="T75" fmla="*/ 61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5" h="617">
                  <a:moveTo>
                    <a:pt x="792" y="561"/>
                  </a:moveTo>
                  <a:cubicBezTo>
                    <a:pt x="830" y="502"/>
                    <a:pt x="830" y="502"/>
                    <a:pt x="830" y="502"/>
                  </a:cubicBezTo>
                  <a:cubicBezTo>
                    <a:pt x="835" y="495"/>
                    <a:pt x="833" y="485"/>
                    <a:pt x="826" y="481"/>
                  </a:cubicBezTo>
                  <a:cubicBezTo>
                    <a:pt x="792" y="459"/>
                    <a:pt x="792" y="459"/>
                    <a:pt x="792" y="459"/>
                  </a:cubicBezTo>
                  <a:cubicBezTo>
                    <a:pt x="764" y="502"/>
                    <a:pt x="764" y="502"/>
                    <a:pt x="764" y="502"/>
                  </a:cubicBezTo>
                  <a:cubicBezTo>
                    <a:pt x="761" y="506"/>
                    <a:pt x="757" y="507"/>
                    <a:pt x="753" y="504"/>
                  </a:cubicBezTo>
                  <a:cubicBezTo>
                    <a:pt x="747" y="500"/>
                    <a:pt x="747" y="500"/>
                    <a:pt x="747" y="500"/>
                  </a:cubicBezTo>
                  <a:cubicBezTo>
                    <a:pt x="743" y="498"/>
                    <a:pt x="742" y="493"/>
                    <a:pt x="745" y="490"/>
                  </a:cubicBezTo>
                  <a:cubicBezTo>
                    <a:pt x="773" y="446"/>
                    <a:pt x="773" y="446"/>
                    <a:pt x="773" y="446"/>
                  </a:cubicBezTo>
                  <a:cubicBezTo>
                    <a:pt x="728" y="417"/>
                    <a:pt x="728" y="417"/>
                    <a:pt x="728" y="417"/>
                  </a:cubicBezTo>
                  <a:cubicBezTo>
                    <a:pt x="707" y="448"/>
                    <a:pt x="707" y="448"/>
                    <a:pt x="707" y="448"/>
                  </a:cubicBezTo>
                  <a:cubicBezTo>
                    <a:pt x="705" y="451"/>
                    <a:pt x="700" y="452"/>
                    <a:pt x="697" y="450"/>
                  </a:cubicBezTo>
                  <a:cubicBezTo>
                    <a:pt x="691" y="446"/>
                    <a:pt x="691" y="446"/>
                    <a:pt x="691" y="446"/>
                  </a:cubicBezTo>
                  <a:cubicBezTo>
                    <a:pt x="687" y="443"/>
                    <a:pt x="686" y="439"/>
                    <a:pt x="689" y="435"/>
                  </a:cubicBezTo>
                  <a:cubicBezTo>
                    <a:pt x="709" y="404"/>
                    <a:pt x="709" y="404"/>
                    <a:pt x="709" y="404"/>
                  </a:cubicBezTo>
                  <a:cubicBezTo>
                    <a:pt x="663" y="375"/>
                    <a:pt x="663" y="375"/>
                    <a:pt x="663" y="375"/>
                  </a:cubicBezTo>
                  <a:cubicBezTo>
                    <a:pt x="635" y="418"/>
                    <a:pt x="635" y="418"/>
                    <a:pt x="635" y="418"/>
                  </a:cubicBezTo>
                  <a:cubicBezTo>
                    <a:pt x="633" y="422"/>
                    <a:pt x="628" y="423"/>
                    <a:pt x="624" y="421"/>
                  </a:cubicBezTo>
                  <a:cubicBezTo>
                    <a:pt x="618" y="416"/>
                    <a:pt x="618" y="416"/>
                    <a:pt x="618" y="416"/>
                  </a:cubicBezTo>
                  <a:cubicBezTo>
                    <a:pt x="615" y="414"/>
                    <a:pt x="614" y="409"/>
                    <a:pt x="616" y="406"/>
                  </a:cubicBezTo>
                  <a:cubicBezTo>
                    <a:pt x="644" y="362"/>
                    <a:pt x="644" y="362"/>
                    <a:pt x="644" y="362"/>
                  </a:cubicBezTo>
                  <a:cubicBezTo>
                    <a:pt x="599" y="333"/>
                    <a:pt x="599" y="333"/>
                    <a:pt x="599" y="333"/>
                  </a:cubicBezTo>
                  <a:cubicBezTo>
                    <a:pt x="579" y="364"/>
                    <a:pt x="579" y="364"/>
                    <a:pt x="579" y="364"/>
                  </a:cubicBezTo>
                  <a:cubicBezTo>
                    <a:pt x="576" y="367"/>
                    <a:pt x="572" y="368"/>
                    <a:pt x="568" y="366"/>
                  </a:cubicBezTo>
                  <a:cubicBezTo>
                    <a:pt x="562" y="362"/>
                    <a:pt x="562" y="362"/>
                    <a:pt x="562" y="362"/>
                  </a:cubicBezTo>
                  <a:cubicBezTo>
                    <a:pt x="559" y="360"/>
                    <a:pt x="558" y="355"/>
                    <a:pt x="560" y="352"/>
                  </a:cubicBezTo>
                  <a:cubicBezTo>
                    <a:pt x="580" y="321"/>
                    <a:pt x="580" y="321"/>
                    <a:pt x="580" y="321"/>
                  </a:cubicBezTo>
                  <a:cubicBezTo>
                    <a:pt x="535" y="291"/>
                    <a:pt x="535" y="291"/>
                    <a:pt x="535" y="291"/>
                  </a:cubicBezTo>
                  <a:cubicBezTo>
                    <a:pt x="506" y="334"/>
                    <a:pt x="506" y="334"/>
                    <a:pt x="506" y="334"/>
                  </a:cubicBezTo>
                  <a:cubicBezTo>
                    <a:pt x="504" y="338"/>
                    <a:pt x="499" y="339"/>
                    <a:pt x="496" y="337"/>
                  </a:cubicBezTo>
                  <a:cubicBezTo>
                    <a:pt x="490" y="333"/>
                    <a:pt x="490" y="333"/>
                    <a:pt x="490" y="333"/>
                  </a:cubicBezTo>
                  <a:cubicBezTo>
                    <a:pt x="486" y="330"/>
                    <a:pt x="485" y="326"/>
                    <a:pt x="487" y="322"/>
                  </a:cubicBezTo>
                  <a:cubicBezTo>
                    <a:pt x="516" y="279"/>
                    <a:pt x="516" y="279"/>
                    <a:pt x="516" y="279"/>
                  </a:cubicBezTo>
                  <a:cubicBezTo>
                    <a:pt x="470" y="249"/>
                    <a:pt x="470" y="249"/>
                    <a:pt x="470" y="249"/>
                  </a:cubicBezTo>
                  <a:cubicBezTo>
                    <a:pt x="450" y="280"/>
                    <a:pt x="450" y="280"/>
                    <a:pt x="450" y="280"/>
                  </a:cubicBezTo>
                  <a:cubicBezTo>
                    <a:pt x="448" y="283"/>
                    <a:pt x="443" y="284"/>
                    <a:pt x="440" y="282"/>
                  </a:cubicBezTo>
                  <a:cubicBezTo>
                    <a:pt x="433" y="278"/>
                    <a:pt x="433" y="278"/>
                    <a:pt x="433" y="278"/>
                  </a:cubicBezTo>
                  <a:cubicBezTo>
                    <a:pt x="430" y="276"/>
                    <a:pt x="429" y="271"/>
                    <a:pt x="431" y="268"/>
                  </a:cubicBezTo>
                  <a:cubicBezTo>
                    <a:pt x="451" y="237"/>
                    <a:pt x="451" y="237"/>
                    <a:pt x="451" y="237"/>
                  </a:cubicBezTo>
                  <a:cubicBezTo>
                    <a:pt x="406" y="207"/>
                    <a:pt x="406" y="207"/>
                    <a:pt x="406" y="207"/>
                  </a:cubicBezTo>
                  <a:cubicBezTo>
                    <a:pt x="377" y="251"/>
                    <a:pt x="377" y="251"/>
                    <a:pt x="377" y="251"/>
                  </a:cubicBezTo>
                  <a:cubicBezTo>
                    <a:pt x="375" y="254"/>
                    <a:pt x="371" y="255"/>
                    <a:pt x="367" y="253"/>
                  </a:cubicBezTo>
                  <a:cubicBezTo>
                    <a:pt x="361" y="249"/>
                    <a:pt x="361" y="249"/>
                    <a:pt x="361" y="249"/>
                  </a:cubicBezTo>
                  <a:cubicBezTo>
                    <a:pt x="357" y="247"/>
                    <a:pt x="356" y="242"/>
                    <a:pt x="359" y="238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21" y="196"/>
                    <a:pt x="321" y="196"/>
                    <a:pt x="321" y="196"/>
                  </a:cubicBezTo>
                  <a:cubicBezTo>
                    <a:pt x="319" y="200"/>
                    <a:pt x="314" y="201"/>
                    <a:pt x="311" y="198"/>
                  </a:cubicBezTo>
                  <a:cubicBezTo>
                    <a:pt x="305" y="194"/>
                    <a:pt x="305" y="194"/>
                    <a:pt x="305" y="194"/>
                  </a:cubicBezTo>
                  <a:cubicBezTo>
                    <a:pt x="301" y="192"/>
                    <a:pt x="300" y="187"/>
                    <a:pt x="302" y="184"/>
                  </a:cubicBezTo>
                  <a:cubicBezTo>
                    <a:pt x="323" y="153"/>
                    <a:pt x="323" y="153"/>
                    <a:pt x="323" y="153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49" y="167"/>
                    <a:pt x="249" y="167"/>
                    <a:pt x="249" y="167"/>
                  </a:cubicBezTo>
                  <a:cubicBezTo>
                    <a:pt x="246" y="170"/>
                    <a:pt x="242" y="171"/>
                    <a:pt x="238" y="169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29" y="163"/>
                    <a:pt x="228" y="158"/>
                    <a:pt x="230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193" y="112"/>
                    <a:pt x="193" y="112"/>
                    <a:pt x="193" y="112"/>
                  </a:cubicBezTo>
                  <a:cubicBezTo>
                    <a:pt x="190" y="116"/>
                    <a:pt x="186" y="117"/>
                    <a:pt x="182" y="115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2" y="108"/>
                    <a:pt x="171" y="104"/>
                    <a:pt x="174" y="100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18" y="87"/>
                    <a:pt x="113" y="88"/>
                    <a:pt x="110" y="85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0" y="79"/>
                    <a:pt x="99" y="74"/>
                    <a:pt x="101" y="71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88" y="0"/>
                    <a:pt x="79" y="2"/>
                    <a:pt x="75" y="9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4"/>
                    <a:pt x="0" y="125"/>
                  </a:cubicBezTo>
                  <a:cubicBezTo>
                    <a:pt x="755" y="617"/>
                    <a:pt x="755" y="617"/>
                    <a:pt x="755" y="617"/>
                  </a:cubicBezTo>
                  <a:cubicBezTo>
                    <a:pt x="756" y="616"/>
                    <a:pt x="756" y="616"/>
                    <a:pt x="757" y="615"/>
                  </a:cubicBezTo>
                  <a:lnTo>
                    <a:pt x="792" y="561"/>
                  </a:lnTo>
                  <a:close/>
                </a:path>
              </a:pathLst>
            </a:custGeom>
            <a:solidFill>
              <a:srgbClr val="D6A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îṧļiḋê">
              <a:extLst>
                <a:ext uri="{FF2B5EF4-FFF2-40B4-BE49-F238E27FC236}">
                  <a16:creationId xmlns:a16="http://schemas.microsoft.com/office/drawing/2014/main" id="{CD072CD5-5510-4056-8B69-B4E7D0D43D12}"/>
                </a:ext>
              </a:extLst>
            </p:cNvPr>
            <p:cNvSpPr/>
            <p:nvPr/>
          </p:nvSpPr>
          <p:spPr bwMode="auto">
            <a:xfrm>
              <a:off x="4110306" y="2290024"/>
              <a:ext cx="4426605" cy="2905911"/>
            </a:xfrm>
            <a:custGeom>
              <a:avLst/>
              <a:gdLst>
                <a:gd name="T0" fmla="*/ 758 w 758"/>
                <a:gd name="T1" fmla="*/ 492 h 498"/>
                <a:gd name="T2" fmla="*/ 3 w 758"/>
                <a:gd name="T3" fmla="*/ 0 h 498"/>
                <a:gd name="T4" fmla="*/ 8 w 758"/>
                <a:gd name="T5" fmla="*/ 19 h 498"/>
                <a:gd name="T6" fmla="*/ 739 w 758"/>
                <a:gd name="T7" fmla="*/ 494 h 498"/>
                <a:gd name="T8" fmla="*/ 758 w 758"/>
                <a:gd name="T9" fmla="*/ 49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498">
                  <a:moveTo>
                    <a:pt x="758" y="49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2" y="14"/>
                    <a:pt x="8" y="19"/>
                  </a:cubicBezTo>
                  <a:cubicBezTo>
                    <a:pt x="739" y="494"/>
                    <a:pt x="739" y="494"/>
                    <a:pt x="739" y="494"/>
                  </a:cubicBezTo>
                  <a:cubicBezTo>
                    <a:pt x="745" y="498"/>
                    <a:pt x="753" y="497"/>
                    <a:pt x="758" y="492"/>
                  </a:cubicBez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íṡḻide">
              <a:extLst>
                <a:ext uri="{FF2B5EF4-FFF2-40B4-BE49-F238E27FC236}">
                  <a16:creationId xmlns:a16="http://schemas.microsoft.com/office/drawing/2014/main" id="{64909A43-016E-43F8-B949-37EF4E10DD50}"/>
                </a:ext>
              </a:extLst>
            </p:cNvPr>
            <p:cNvSpPr/>
            <p:nvPr/>
          </p:nvSpPr>
          <p:spPr bwMode="auto">
            <a:xfrm>
              <a:off x="4706390" y="1717646"/>
              <a:ext cx="284495" cy="355620"/>
            </a:xfrm>
            <a:custGeom>
              <a:avLst/>
              <a:gdLst>
                <a:gd name="T0" fmla="*/ 21 w 49"/>
                <a:gd name="T1" fmla="*/ 56 h 61"/>
                <a:gd name="T2" fmla="*/ 49 w 49"/>
                <a:gd name="T3" fmla="*/ 12 h 61"/>
                <a:gd name="T4" fmla="*/ 31 w 49"/>
                <a:gd name="T5" fmla="*/ 0 h 61"/>
                <a:gd name="T6" fmla="*/ 2 w 49"/>
                <a:gd name="T7" fmla="*/ 44 h 61"/>
                <a:gd name="T8" fmla="*/ 4 w 49"/>
                <a:gd name="T9" fmla="*/ 54 h 61"/>
                <a:gd name="T10" fmla="*/ 11 w 49"/>
                <a:gd name="T11" fmla="*/ 58 h 61"/>
                <a:gd name="T12" fmla="*/ 21 w 49"/>
                <a:gd name="T13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1">
                  <a:moveTo>
                    <a:pt x="21" y="56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61"/>
                    <a:pt x="19" y="60"/>
                    <a:pt x="21" y="56"/>
                  </a:cubicBez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ísḷíďè">
              <a:extLst>
                <a:ext uri="{FF2B5EF4-FFF2-40B4-BE49-F238E27FC236}">
                  <a16:creationId xmlns:a16="http://schemas.microsoft.com/office/drawing/2014/main" id="{BED2008C-1AE2-4C1B-9CEA-F37828D1E7BF}"/>
                </a:ext>
              </a:extLst>
            </p:cNvPr>
            <p:cNvSpPr/>
            <p:nvPr/>
          </p:nvSpPr>
          <p:spPr bwMode="auto">
            <a:xfrm>
              <a:off x="5126359" y="1961499"/>
              <a:ext cx="247241" cy="281109"/>
            </a:xfrm>
            <a:custGeom>
              <a:avLst/>
              <a:gdLst>
                <a:gd name="T0" fmla="*/ 23 w 42"/>
                <a:gd name="T1" fmla="*/ 0 h 48"/>
                <a:gd name="T2" fmla="*/ 3 w 42"/>
                <a:gd name="T3" fmla="*/ 31 h 48"/>
                <a:gd name="T4" fmla="*/ 5 w 42"/>
                <a:gd name="T5" fmla="*/ 41 h 48"/>
                <a:gd name="T6" fmla="*/ 11 w 42"/>
                <a:gd name="T7" fmla="*/ 46 h 48"/>
                <a:gd name="T8" fmla="*/ 22 w 42"/>
                <a:gd name="T9" fmla="*/ 43 h 48"/>
                <a:gd name="T10" fmla="*/ 42 w 42"/>
                <a:gd name="T11" fmla="*/ 12 h 48"/>
                <a:gd name="T12" fmla="*/ 23 w 4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8">
                  <a:moveTo>
                    <a:pt x="23" y="0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0" y="35"/>
                    <a:pt x="1" y="39"/>
                    <a:pt x="5" y="41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5" y="48"/>
                    <a:pt x="19" y="47"/>
                    <a:pt x="22" y="43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ïś1íḓe">
              <a:extLst>
                <a:ext uri="{FF2B5EF4-FFF2-40B4-BE49-F238E27FC236}">
                  <a16:creationId xmlns:a16="http://schemas.microsoft.com/office/drawing/2014/main" id="{7057D0D6-C90D-4395-A894-E639CCC9424F}"/>
                </a:ext>
              </a:extLst>
            </p:cNvPr>
            <p:cNvSpPr/>
            <p:nvPr/>
          </p:nvSpPr>
          <p:spPr bwMode="auto">
            <a:xfrm>
              <a:off x="5458269" y="2208739"/>
              <a:ext cx="287883" cy="348846"/>
            </a:xfrm>
            <a:custGeom>
              <a:avLst/>
              <a:gdLst>
                <a:gd name="T0" fmla="*/ 30 w 49"/>
                <a:gd name="T1" fmla="*/ 0 h 60"/>
                <a:gd name="T2" fmla="*/ 2 w 49"/>
                <a:gd name="T3" fmla="*/ 44 h 60"/>
                <a:gd name="T4" fmla="*/ 4 w 49"/>
                <a:gd name="T5" fmla="*/ 54 h 60"/>
                <a:gd name="T6" fmla="*/ 10 w 49"/>
                <a:gd name="T7" fmla="*/ 58 h 60"/>
                <a:gd name="T8" fmla="*/ 21 w 49"/>
                <a:gd name="T9" fmla="*/ 56 h 60"/>
                <a:gd name="T10" fmla="*/ 49 w 49"/>
                <a:gd name="T11" fmla="*/ 12 h 60"/>
                <a:gd name="T12" fmla="*/ 30 w 49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0">
                  <a:moveTo>
                    <a:pt x="30" y="0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4" y="60"/>
                    <a:pt x="18" y="59"/>
                    <a:pt x="21" y="56"/>
                  </a:cubicBezTo>
                  <a:cubicBezTo>
                    <a:pt x="49" y="12"/>
                    <a:pt x="49" y="12"/>
                    <a:pt x="49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iṥḻïḍé">
              <a:extLst>
                <a:ext uri="{FF2B5EF4-FFF2-40B4-BE49-F238E27FC236}">
                  <a16:creationId xmlns:a16="http://schemas.microsoft.com/office/drawing/2014/main" id="{3C6107F2-B8CC-4BB5-ABDA-83853494D1B6}"/>
                </a:ext>
              </a:extLst>
            </p:cNvPr>
            <p:cNvSpPr/>
            <p:nvPr/>
          </p:nvSpPr>
          <p:spPr bwMode="auto">
            <a:xfrm>
              <a:off x="5881624" y="2452592"/>
              <a:ext cx="237079" cy="281109"/>
            </a:xfrm>
            <a:custGeom>
              <a:avLst/>
              <a:gdLst>
                <a:gd name="T0" fmla="*/ 23 w 41"/>
                <a:gd name="T1" fmla="*/ 0 h 48"/>
                <a:gd name="T2" fmla="*/ 2 w 41"/>
                <a:gd name="T3" fmla="*/ 31 h 48"/>
                <a:gd name="T4" fmla="*/ 5 w 41"/>
                <a:gd name="T5" fmla="*/ 41 h 48"/>
                <a:gd name="T6" fmla="*/ 11 w 41"/>
                <a:gd name="T7" fmla="*/ 45 h 48"/>
                <a:gd name="T8" fmla="*/ 21 w 41"/>
                <a:gd name="T9" fmla="*/ 43 h 48"/>
                <a:gd name="T10" fmla="*/ 41 w 41"/>
                <a:gd name="T11" fmla="*/ 12 h 48"/>
                <a:gd name="T12" fmla="*/ 23 w 41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8">
                  <a:moveTo>
                    <a:pt x="23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5" y="41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48"/>
                    <a:pt x="19" y="47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íšľïḑê">
              <a:extLst>
                <a:ext uri="{FF2B5EF4-FFF2-40B4-BE49-F238E27FC236}">
                  <a16:creationId xmlns:a16="http://schemas.microsoft.com/office/drawing/2014/main" id="{E0301FD7-E672-444C-A3B5-BF7651CE41E6}"/>
                </a:ext>
              </a:extLst>
            </p:cNvPr>
            <p:cNvSpPr/>
            <p:nvPr/>
          </p:nvSpPr>
          <p:spPr bwMode="auto">
            <a:xfrm>
              <a:off x="6206760" y="2696445"/>
              <a:ext cx="291268" cy="352232"/>
            </a:xfrm>
            <a:custGeom>
              <a:avLst/>
              <a:gdLst>
                <a:gd name="T0" fmla="*/ 31 w 50"/>
                <a:gd name="T1" fmla="*/ 0 h 60"/>
                <a:gd name="T2" fmla="*/ 3 w 50"/>
                <a:gd name="T3" fmla="*/ 43 h 60"/>
                <a:gd name="T4" fmla="*/ 5 w 50"/>
                <a:gd name="T5" fmla="*/ 54 h 60"/>
                <a:gd name="T6" fmla="*/ 11 w 50"/>
                <a:gd name="T7" fmla="*/ 58 h 60"/>
                <a:gd name="T8" fmla="*/ 21 w 50"/>
                <a:gd name="T9" fmla="*/ 56 h 60"/>
                <a:gd name="T10" fmla="*/ 50 w 50"/>
                <a:gd name="T11" fmla="*/ 12 h 60"/>
                <a:gd name="T12" fmla="*/ 31 w 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0">
                  <a:moveTo>
                    <a:pt x="31" y="0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0" y="47"/>
                    <a:pt x="1" y="52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5" y="60"/>
                    <a:pt x="19" y="59"/>
                    <a:pt x="21" y="56"/>
                  </a:cubicBezTo>
                  <a:cubicBezTo>
                    <a:pt x="50" y="12"/>
                    <a:pt x="50" y="12"/>
                    <a:pt x="50" y="12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íṣḻiḑe">
              <a:extLst>
                <a:ext uri="{FF2B5EF4-FFF2-40B4-BE49-F238E27FC236}">
                  <a16:creationId xmlns:a16="http://schemas.microsoft.com/office/drawing/2014/main" id="{D78C9149-C39C-48E8-A9D6-2B3C8D6D0738}"/>
                </a:ext>
              </a:extLst>
            </p:cNvPr>
            <p:cNvSpPr/>
            <p:nvPr/>
          </p:nvSpPr>
          <p:spPr bwMode="auto">
            <a:xfrm>
              <a:off x="6633503" y="2943683"/>
              <a:ext cx="240467" cy="274335"/>
            </a:xfrm>
            <a:custGeom>
              <a:avLst/>
              <a:gdLst>
                <a:gd name="T0" fmla="*/ 22 w 41"/>
                <a:gd name="T1" fmla="*/ 0 h 47"/>
                <a:gd name="T2" fmla="*/ 2 w 41"/>
                <a:gd name="T3" fmla="*/ 31 h 47"/>
                <a:gd name="T4" fmla="*/ 4 w 41"/>
                <a:gd name="T5" fmla="*/ 41 h 47"/>
                <a:gd name="T6" fmla="*/ 11 w 41"/>
                <a:gd name="T7" fmla="*/ 45 h 47"/>
                <a:gd name="T8" fmla="*/ 21 w 41"/>
                <a:gd name="T9" fmla="*/ 43 h 47"/>
                <a:gd name="T10" fmla="*/ 41 w 41"/>
                <a:gd name="T11" fmla="*/ 12 h 47"/>
                <a:gd name="T12" fmla="*/ 22 w 4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7">
                  <a:moveTo>
                    <a:pt x="22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4" y="41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47"/>
                    <a:pt x="19" y="46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îš1ïḍe">
              <a:extLst>
                <a:ext uri="{FF2B5EF4-FFF2-40B4-BE49-F238E27FC236}">
                  <a16:creationId xmlns:a16="http://schemas.microsoft.com/office/drawing/2014/main" id="{B4AB3614-8A39-4505-A948-7DE221A4AFC8}"/>
                </a:ext>
              </a:extLst>
            </p:cNvPr>
            <p:cNvSpPr/>
            <p:nvPr/>
          </p:nvSpPr>
          <p:spPr bwMode="auto">
            <a:xfrm>
              <a:off x="7388770" y="3431389"/>
              <a:ext cx="237079" cy="274335"/>
            </a:xfrm>
            <a:custGeom>
              <a:avLst/>
              <a:gdLst>
                <a:gd name="T0" fmla="*/ 22 w 41"/>
                <a:gd name="T1" fmla="*/ 0 h 47"/>
                <a:gd name="T2" fmla="*/ 2 w 41"/>
                <a:gd name="T3" fmla="*/ 31 h 47"/>
                <a:gd name="T4" fmla="*/ 4 w 41"/>
                <a:gd name="T5" fmla="*/ 41 h 47"/>
                <a:gd name="T6" fmla="*/ 10 w 41"/>
                <a:gd name="T7" fmla="*/ 45 h 47"/>
                <a:gd name="T8" fmla="*/ 21 w 41"/>
                <a:gd name="T9" fmla="*/ 43 h 47"/>
                <a:gd name="T10" fmla="*/ 41 w 41"/>
                <a:gd name="T11" fmla="*/ 12 h 47"/>
                <a:gd name="T12" fmla="*/ 22 w 4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7">
                  <a:moveTo>
                    <a:pt x="22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4" y="41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8" y="46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íśľidè">
              <a:extLst>
                <a:ext uri="{FF2B5EF4-FFF2-40B4-BE49-F238E27FC236}">
                  <a16:creationId xmlns:a16="http://schemas.microsoft.com/office/drawing/2014/main" id="{6CFB6E2D-C437-45F3-8D4D-BE006C4CC1D3}"/>
                </a:ext>
              </a:extLst>
            </p:cNvPr>
            <p:cNvSpPr/>
            <p:nvPr/>
          </p:nvSpPr>
          <p:spPr bwMode="auto">
            <a:xfrm>
              <a:off x="7713907" y="3671856"/>
              <a:ext cx="287883" cy="355620"/>
            </a:xfrm>
            <a:custGeom>
              <a:avLst/>
              <a:gdLst>
                <a:gd name="T0" fmla="*/ 30 w 49"/>
                <a:gd name="T1" fmla="*/ 0 h 61"/>
                <a:gd name="T2" fmla="*/ 2 w 49"/>
                <a:gd name="T3" fmla="*/ 44 h 61"/>
                <a:gd name="T4" fmla="*/ 4 w 49"/>
                <a:gd name="T5" fmla="*/ 54 h 61"/>
                <a:gd name="T6" fmla="*/ 10 w 49"/>
                <a:gd name="T7" fmla="*/ 59 h 61"/>
                <a:gd name="T8" fmla="*/ 21 w 49"/>
                <a:gd name="T9" fmla="*/ 56 h 61"/>
                <a:gd name="T10" fmla="*/ 49 w 49"/>
                <a:gd name="T11" fmla="*/ 13 h 61"/>
                <a:gd name="T12" fmla="*/ 30 w 49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1">
                  <a:moveTo>
                    <a:pt x="30" y="0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4" y="61"/>
                    <a:pt x="19" y="60"/>
                    <a:pt x="21" y="56"/>
                  </a:cubicBezTo>
                  <a:cubicBezTo>
                    <a:pt x="49" y="13"/>
                    <a:pt x="49" y="13"/>
                    <a:pt x="49" y="1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i$ḻíďé">
              <a:extLst>
                <a:ext uri="{FF2B5EF4-FFF2-40B4-BE49-F238E27FC236}">
                  <a16:creationId xmlns:a16="http://schemas.microsoft.com/office/drawing/2014/main" id="{CC378007-68AD-42C8-8F37-3CDFA1D9E3CD}"/>
                </a:ext>
              </a:extLst>
            </p:cNvPr>
            <p:cNvSpPr/>
            <p:nvPr/>
          </p:nvSpPr>
          <p:spPr bwMode="auto">
            <a:xfrm>
              <a:off x="8133875" y="3915708"/>
              <a:ext cx="247241" cy="281109"/>
            </a:xfrm>
            <a:custGeom>
              <a:avLst/>
              <a:gdLst>
                <a:gd name="T0" fmla="*/ 23 w 42"/>
                <a:gd name="T1" fmla="*/ 0 h 48"/>
                <a:gd name="T2" fmla="*/ 3 w 42"/>
                <a:gd name="T3" fmla="*/ 31 h 48"/>
                <a:gd name="T4" fmla="*/ 5 w 42"/>
                <a:gd name="T5" fmla="*/ 42 h 48"/>
                <a:gd name="T6" fmla="*/ 11 w 42"/>
                <a:gd name="T7" fmla="*/ 46 h 48"/>
                <a:gd name="T8" fmla="*/ 21 w 42"/>
                <a:gd name="T9" fmla="*/ 44 h 48"/>
                <a:gd name="T10" fmla="*/ 42 w 42"/>
                <a:gd name="T11" fmla="*/ 13 h 48"/>
                <a:gd name="T12" fmla="*/ 23 w 4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8">
                  <a:moveTo>
                    <a:pt x="23" y="0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0" y="35"/>
                    <a:pt x="1" y="39"/>
                    <a:pt x="5" y="4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4" y="48"/>
                    <a:pt x="19" y="47"/>
                    <a:pt x="21" y="44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iṡḻiḓe">
              <a:extLst>
                <a:ext uri="{FF2B5EF4-FFF2-40B4-BE49-F238E27FC236}">
                  <a16:creationId xmlns:a16="http://schemas.microsoft.com/office/drawing/2014/main" id="{7AE297FD-897F-4392-871E-456B5ABA7B06}"/>
                </a:ext>
              </a:extLst>
            </p:cNvPr>
            <p:cNvSpPr/>
            <p:nvPr/>
          </p:nvSpPr>
          <p:spPr bwMode="auto">
            <a:xfrm>
              <a:off x="8462398" y="4162947"/>
              <a:ext cx="291268" cy="355620"/>
            </a:xfrm>
            <a:custGeom>
              <a:avLst/>
              <a:gdLst>
                <a:gd name="T0" fmla="*/ 31 w 50"/>
                <a:gd name="T1" fmla="*/ 0 h 61"/>
                <a:gd name="T2" fmla="*/ 3 w 50"/>
                <a:gd name="T3" fmla="*/ 44 h 61"/>
                <a:gd name="T4" fmla="*/ 5 w 50"/>
                <a:gd name="T5" fmla="*/ 54 h 61"/>
                <a:gd name="T6" fmla="*/ 11 w 50"/>
                <a:gd name="T7" fmla="*/ 58 h 61"/>
                <a:gd name="T8" fmla="*/ 22 w 50"/>
                <a:gd name="T9" fmla="*/ 56 h 61"/>
                <a:gd name="T10" fmla="*/ 50 w 50"/>
                <a:gd name="T11" fmla="*/ 13 h 61"/>
                <a:gd name="T12" fmla="*/ 31 w 50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1">
                  <a:moveTo>
                    <a:pt x="31" y="0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47"/>
                    <a:pt x="1" y="52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5" y="61"/>
                    <a:pt x="19" y="60"/>
                    <a:pt x="22" y="56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îśľïďè">
              <a:extLst>
                <a:ext uri="{FF2B5EF4-FFF2-40B4-BE49-F238E27FC236}">
                  <a16:creationId xmlns:a16="http://schemas.microsoft.com/office/drawing/2014/main" id="{C07F869F-FB44-4209-BC11-9FAF33298EDC}"/>
                </a:ext>
              </a:extLst>
            </p:cNvPr>
            <p:cNvSpPr/>
            <p:nvPr/>
          </p:nvSpPr>
          <p:spPr bwMode="auto">
            <a:xfrm>
              <a:off x="6962027" y="3187536"/>
              <a:ext cx="291268" cy="348846"/>
            </a:xfrm>
            <a:custGeom>
              <a:avLst/>
              <a:gdLst>
                <a:gd name="T0" fmla="*/ 31 w 50"/>
                <a:gd name="T1" fmla="*/ 0 h 60"/>
                <a:gd name="T2" fmla="*/ 2 w 50"/>
                <a:gd name="T3" fmla="*/ 43 h 60"/>
                <a:gd name="T4" fmla="*/ 5 w 50"/>
                <a:gd name="T5" fmla="*/ 54 h 60"/>
                <a:gd name="T6" fmla="*/ 11 w 50"/>
                <a:gd name="T7" fmla="*/ 58 h 60"/>
                <a:gd name="T8" fmla="*/ 21 w 50"/>
                <a:gd name="T9" fmla="*/ 55 h 60"/>
                <a:gd name="T10" fmla="*/ 50 w 50"/>
                <a:gd name="T11" fmla="*/ 12 h 60"/>
                <a:gd name="T12" fmla="*/ 31 w 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0">
                  <a:moveTo>
                    <a:pt x="31" y="0"/>
                  </a:moveTo>
                  <a:cubicBezTo>
                    <a:pt x="2" y="43"/>
                    <a:pt x="2" y="43"/>
                    <a:pt x="2" y="43"/>
                  </a:cubicBezTo>
                  <a:cubicBezTo>
                    <a:pt x="0" y="47"/>
                    <a:pt x="1" y="51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60"/>
                    <a:pt x="19" y="59"/>
                    <a:pt x="21" y="55"/>
                  </a:cubicBezTo>
                  <a:cubicBezTo>
                    <a:pt x="50" y="12"/>
                    <a:pt x="50" y="12"/>
                    <a:pt x="50" y="12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íṣḷïḓê">
              <a:extLst>
                <a:ext uri="{FF2B5EF4-FFF2-40B4-BE49-F238E27FC236}">
                  <a16:creationId xmlns:a16="http://schemas.microsoft.com/office/drawing/2014/main" id="{9F047DC3-1AA5-4144-86DC-AD49B46B9334}"/>
                </a:ext>
              </a:extLst>
            </p:cNvPr>
            <p:cNvSpPr/>
            <p:nvPr/>
          </p:nvSpPr>
          <p:spPr bwMode="auto">
            <a:xfrm>
              <a:off x="4923148" y="1815866"/>
              <a:ext cx="4054052" cy="2753504"/>
            </a:xfrm>
            <a:custGeom>
              <a:avLst/>
              <a:gdLst>
                <a:gd name="T0" fmla="*/ 666 w 694"/>
                <a:gd name="T1" fmla="*/ 421 h 472"/>
                <a:gd name="T2" fmla="*/ 694 w 694"/>
                <a:gd name="T3" fmla="*/ 441 h 472"/>
                <a:gd name="T4" fmla="*/ 688 w 694"/>
                <a:gd name="T5" fmla="*/ 435 h 472"/>
                <a:gd name="T6" fmla="*/ 680 w 694"/>
                <a:gd name="T7" fmla="*/ 431 h 472"/>
                <a:gd name="T8" fmla="*/ 673 w 694"/>
                <a:gd name="T9" fmla="*/ 426 h 472"/>
                <a:gd name="T10" fmla="*/ 629 w 694"/>
                <a:gd name="T11" fmla="*/ 397 h 472"/>
                <a:gd name="T12" fmla="*/ 622 w 694"/>
                <a:gd name="T13" fmla="*/ 393 h 472"/>
                <a:gd name="T14" fmla="*/ 615 w 694"/>
                <a:gd name="T15" fmla="*/ 388 h 472"/>
                <a:gd name="T16" fmla="*/ 607 w 694"/>
                <a:gd name="T17" fmla="*/ 383 h 472"/>
                <a:gd name="T18" fmla="*/ 600 w 694"/>
                <a:gd name="T19" fmla="*/ 378 h 472"/>
                <a:gd name="T20" fmla="*/ 564 w 694"/>
                <a:gd name="T21" fmla="*/ 355 h 472"/>
                <a:gd name="T22" fmla="*/ 557 w 694"/>
                <a:gd name="T23" fmla="*/ 350 h 472"/>
                <a:gd name="T24" fmla="*/ 549 w 694"/>
                <a:gd name="T25" fmla="*/ 345 h 472"/>
                <a:gd name="T26" fmla="*/ 542 w 694"/>
                <a:gd name="T27" fmla="*/ 340 h 472"/>
                <a:gd name="T28" fmla="*/ 535 w 694"/>
                <a:gd name="T29" fmla="*/ 336 h 472"/>
                <a:gd name="T30" fmla="*/ 502 w 694"/>
                <a:gd name="T31" fmla="*/ 314 h 472"/>
                <a:gd name="T32" fmla="*/ 494 w 694"/>
                <a:gd name="T33" fmla="*/ 309 h 472"/>
                <a:gd name="T34" fmla="*/ 487 w 694"/>
                <a:gd name="T35" fmla="*/ 305 h 472"/>
                <a:gd name="T36" fmla="*/ 480 w 694"/>
                <a:gd name="T37" fmla="*/ 300 h 472"/>
                <a:gd name="T38" fmla="*/ 472 w 694"/>
                <a:gd name="T39" fmla="*/ 295 h 472"/>
                <a:gd name="T40" fmla="*/ 437 w 694"/>
                <a:gd name="T41" fmla="*/ 272 h 472"/>
                <a:gd name="T42" fmla="*/ 430 w 694"/>
                <a:gd name="T43" fmla="*/ 267 h 472"/>
                <a:gd name="T44" fmla="*/ 423 w 694"/>
                <a:gd name="T45" fmla="*/ 263 h 472"/>
                <a:gd name="T46" fmla="*/ 415 w 694"/>
                <a:gd name="T47" fmla="*/ 258 h 472"/>
                <a:gd name="T48" fmla="*/ 408 w 694"/>
                <a:gd name="T49" fmla="*/ 253 h 472"/>
                <a:gd name="T50" fmla="*/ 373 w 694"/>
                <a:gd name="T51" fmla="*/ 231 h 472"/>
                <a:gd name="T52" fmla="*/ 366 w 694"/>
                <a:gd name="T53" fmla="*/ 226 h 472"/>
                <a:gd name="T54" fmla="*/ 359 w 694"/>
                <a:gd name="T55" fmla="*/ 221 h 472"/>
                <a:gd name="T56" fmla="*/ 351 w 694"/>
                <a:gd name="T57" fmla="*/ 216 h 472"/>
                <a:gd name="T58" fmla="*/ 344 w 694"/>
                <a:gd name="T59" fmla="*/ 211 h 472"/>
                <a:gd name="T60" fmla="*/ 309 w 694"/>
                <a:gd name="T61" fmla="*/ 189 h 472"/>
                <a:gd name="T62" fmla="*/ 302 w 694"/>
                <a:gd name="T63" fmla="*/ 184 h 472"/>
                <a:gd name="T64" fmla="*/ 294 w 694"/>
                <a:gd name="T65" fmla="*/ 179 h 472"/>
                <a:gd name="T66" fmla="*/ 287 w 694"/>
                <a:gd name="T67" fmla="*/ 174 h 472"/>
                <a:gd name="T68" fmla="*/ 279 w 694"/>
                <a:gd name="T69" fmla="*/ 169 h 472"/>
                <a:gd name="T70" fmla="*/ 243 w 694"/>
                <a:gd name="T71" fmla="*/ 146 h 472"/>
                <a:gd name="T72" fmla="*/ 236 w 694"/>
                <a:gd name="T73" fmla="*/ 141 h 472"/>
                <a:gd name="T74" fmla="*/ 228 w 694"/>
                <a:gd name="T75" fmla="*/ 136 h 472"/>
                <a:gd name="T76" fmla="*/ 221 w 694"/>
                <a:gd name="T77" fmla="*/ 131 h 472"/>
                <a:gd name="T78" fmla="*/ 214 w 694"/>
                <a:gd name="T79" fmla="*/ 126 h 472"/>
                <a:gd name="T80" fmla="*/ 179 w 694"/>
                <a:gd name="T81" fmla="*/ 104 h 472"/>
                <a:gd name="T82" fmla="*/ 172 w 694"/>
                <a:gd name="T83" fmla="*/ 99 h 472"/>
                <a:gd name="T84" fmla="*/ 165 w 694"/>
                <a:gd name="T85" fmla="*/ 95 h 472"/>
                <a:gd name="T86" fmla="*/ 157 w 694"/>
                <a:gd name="T87" fmla="*/ 90 h 472"/>
                <a:gd name="T88" fmla="*/ 150 w 694"/>
                <a:gd name="T89" fmla="*/ 85 h 472"/>
                <a:gd name="T90" fmla="*/ 116 w 694"/>
                <a:gd name="T91" fmla="*/ 63 h 472"/>
                <a:gd name="T92" fmla="*/ 109 w 694"/>
                <a:gd name="T93" fmla="*/ 58 h 472"/>
                <a:gd name="T94" fmla="*/ 101 w 694"/>
                <a:gd name="T95" fmla="*/ 54 h 472"/>
                <a:gd name="T96" fmla="*/ 94 w 694"/>
                <a:gd name="T97" fmla="*/ 49 h 472"/>
                <a:gd name="T98" fmla="*/ 87 w 694"/>
                <a:gd name="T99" fmla="*/ 44 h 472"/>
                <a:gd name="T100" fmla="*/ 51 w 694"/>
                <a:gd name="T101" fmla="*/ 21 h 472"/>
                <a:gd name="T102" fmla="*/ 44 w 694"/>
                <a:gd name="T103" fmla="*/ 16 h 472"/>
                <a:gd name="T104" fmla="*/ 37 w 694"/>
                <a:gd name="T105" fmla="*/ 11 h 472"/>
                <a:gd name="T106" fmla="*/ 29 w 694"/>
                <a:gd name="T107" fmla="*/ 6 h 472"/>
                <a:gd name="T108" fmla="*/ 22 w 694"/>
                <a:gd name="T109" fmla="*/ 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4" h="472">
                  <a:moveTo>
                    <a:pt x="666" y="421"/>
                  </a:moveTo>
                  <a:cubicBezTo>
                    <a:pt x="647" y="451"/>
                    <a:pt x="647" y="451"/>
                    <a:pt x="647" y="451"/>
                  </a:cubicBezTo>
                  <a:cubicBezTo>
                    <a:pt x="644" y="450"/>
                    <a:pt x="644" y="450"/>
                    <a:pt x="644" y="450"/>
                  </a:cubicBezTo>
                  <a:cubicBezTo>
                    <a:pt x="663" y="419"/>
                    <a:pt x="663" y="419"/>
                    <a:pt x="663" y="419"/>
                  </a:cubicBezTo>
                  <a:lnTo>
                    <a:pt x="666" y="421"/>
                  </a:lnTo>
                  <a:close/>
                  <a:moveTo>
                    <a:pt x="694" y="441"/>
                  </a:moveTo>
                  <a:cubicBezTo>
                    <a:pt x="694" y="440"/>
                    <a:pt x="693" y="439"/>
                    <a:pt x="692" y="439"/>
                  </a:cubicBezTo>
                  <a:cubicBezTo>
                    <a:pt x="673" y="470"/>
                    <a:pt x="673" y="470"/>
                    <a:pt x="673" y="470"/>
                  </a:cubicBezTo>
                  <a:cubicBezTo>
                    <a:pt x="675" y="472"/>
                    <a:pt x="675" y="472"/>
                    <a:pt x="675" y="472"/>
                  </a:cubicBezTo>
                  <a:lnTo>
                    <a:pt x="694" y="441"/>
                  </a:lnTo>
                  <a:close/>
                  <a:moveTo>
                    <a:pt x="688" y="435"/>
                  </a:moveTo>
                  <a:cubicBezTo>
                    <a:pt x="685" y="434"/>
                    <a:pt x="685" y="434"/>
                    <a:pt x="685" y="434"/>
                  </a:cubicBezTo>
                  <a:cubicBezTo>
                    <a:pt x="665" y="465"/>
                    <a:pt x="665" y="465"/>
                    <a:pt x="665" y="465"/>
                  </a:cubicBezTo>
                  <a:cubicBezTo>
                    <a:pt x="668" y="467"/>
                    <a:pt x="668" y="467"/>
                    <a:pt x="668" y="467"/>
                  </a:cubicBezTo>
                  <a:lnTo>
                    <a:pt x="688" y="435"/>
                  </a:lnTo>
                  <a:close/>
                  <a:moveTo>
                    <a:pt x="680" y="431"/>
                  </a:moveTo>
                  <a:cubicBezTo>
                    <a:pt x="678" y="429"/>
                    <a:pt x="678" y="429"/>
                    <a:pt x="678" y="429"/>
                  </a:cubicBezTo>
                  <a:cubicBezTo>
                    <a:pt x="658" y="460"/>
                    <a:pt x="658" y="460"/>
                    <a:pt x="658" y="460"/>
                  </a:cubicBezTo>
                  <a:cubicBezTo>
                    <a:pt x="661" y="462"/>
                    <a:pt x="661" y="462"/>
                    <a:pt x="661" y="462"/>
                  </a:cubicBezTo>
                  <a:lnTo>
                    <a:pt x="680" y="431"/>
                  </a:lnTo>
                  <a:close/>
                  <a:moveTo>
                    <a:pt x="673" y="426"/>
                  </a:moveTo>
                  <a:cubicBezTo>
                    <a:pt x="670" y="424"/>
                    <a:pt x="670" y="424"/>
                    <a:pt x="670" y="424"/>
                  </a:cubicBezTo>
                  <a:cubicBezTo>
                    <a:pt x="651" y="455"/>
                    <a:pt x="651" y="455"/>
                    <a:pt x="651" y="455"/>
                  </a:cubicBezTo>
                  <a:cubicBezTo>
                    <a:pt x="654" y="456"/>
                    <a:pt x="654" y="456"/>
                    <a:pt x="654" y="456"/>
                  </a:cubicBezTo>
                  <a:lnTo>
                    <a:pt x="673" y="426"/>
                  </a:lnTo>
                  <a:close/>
                  <a:moveTo>
                    <a:pt x="629" y="397"/>
                  </a:moveTo>
                  <a:cubicBezTo>
                    <a:pt x="627" y="396"/>
                    <a:pt x="627" y="396"/>
                    <a:pt x="627" y="396"/>
                  </a:cubicBezTo>
                  <a:cubicBezTo>
                    <a:pt x="606" y="429"/>
                    <a:pt x="606" y="429"/>
                    <a:pt x="606" y="429"/>
                  </a:cubicBezTo>
                  <a:cubicBezTo>
                    <a:pt x="608" y="431"/>
                    <a:pt x="608" y="431"/>
                    <a:pt x="608" y="431"/>
                  </a:cubicBezTo>
                  <a:lnTo>
                    <a:pt x="629" y="397"/>
                  </a:lnTo>
                  <a:close/>
                  <a:moveTo>
                    <a:pt x="622" y="393"/>
                  </a:moveTo>
                  <a:cubicBezTo>
                    <a:pt x="620" y="391"/>
                    <a:pt x="620" y="391"/>
                    <a:pt x="620" y="391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6"/>
                    <a:pt x="601" y="426"/>
                    <a:pt x="601" y="426"/>
                  </a:cubicBezTo>
                  <a:lnTo>
                    <a:pt x="622" y="393"/>
                  </a:lnTo>
                  <a:close/>
                  <a:moveTo>
                    <a:pt x="615" y="388"/>
                  </a:moveTo>
                  <a:cubicBezTo>
                    <a:pt x="612" y="386"/>
                    <a:pt x="612" y="386"/>
                    <a:pt x="612" y="386"/>
                  </a:cubicBezTo>
                  <a:cubicBezTo>
                    <a:pt x="592" y="419"/>
                    <a:pt x="592" y="419"/>
                    <a:pt x="592" y="419"/>
                  </a:cubicBezTo>
                  <a:cubicBezTo>
                    <a:pt x="594" y="420"/>
                    <a:pt x="594" y="420"/>
                    <a:pt x="594" y="420"/>
                  </a:cubicBezTo>
                  <a:lnTo>
                    <a:pt x="615" y="388"/>
                  </a:lnTo>
                  <a:close/>
                  <a:moveTo>
                    <a:pt x="607" y="383"/>
                  </a:moveTo>
                  <a:cubicBezTo>
                    <a:pt x="605" y="381"/>
                    <a:pt x="605" y="381"/>
                    <a:pt x="605" y="381"/>
                  </a:cubicBezTo>
                  <a:cubicBezTo>
                    <a:pt x="584" y="414"/>
                    <a:pt x="584" y="414"/>
                    <a:pt x="584" y="414"/>
                  </a:cubicBezTo>
                  <a:cubicBezTo>
                    <a:pt x="587" y="415"/>
                    <a:pt x="587" y="415"/>
                    <a:pt x="587" y="415"/>
                  </a:cubicBezTo>
                  <a:lnTo>
                    <a:pt x="607" y="383"/>
                  </a:lnTo>
                  <a:close/>
                  <a:moveTo>
                    <a:pt x="600" y="378"/>
                  </a:moveTo>
                  <a:cubicBezTo>
                    <a:pt x="597" y="376"/>
                    <a:pt x="597" y="376"/>
                    <a:pt x="597" y="376"/>
                  </a:cubicBezTo>
                  <a:cubicBezTo>
                    <a:pt x="577" y="408"/>
                    <a:pt x="577" y="408"/>
                    <a:pt x="577" y="408"/>
                  </a:cubicBezTo>
                  <a:cubicBezTo>
                    <a:pt x="580" y="410"/>
                    <a:pt x="580" y="410"/>
                    <a:pt x="580" y="410"/>
                  </a:cubicBezTo>
                  <a:lnTo>
                    <a:pt x="600" y="378"/>
                  </a:lnTo>
                  <a:close/>
                  <a:moveTo>
                    <a:pt x="564" y="355"/>
                  </a:moveTo>
                  <a:cubicBezTo>
                    <a:pt x="562" y="353"/>
                    <a:pt x="562" y="353"/>
                    <a:pt x="562" y="353"/>
                  </a:cubicBezTo>
                  <a:cubicBezTo>
                    <a:pt x="539" y="389"/>
                    <a:pt x="539" y="389"/>
                    <a:pt x="539" y="389"/>
                  </a:cubicBezTo>
                  <a:cubicBezTo>
                    <a:pt x="542" y="391"/>
                    <a:pt x="542" y="391"/>
                    <a:pt x="542" y="391"/>
                  </a:cubicBezTo>
                  <a:lnTo>
                    <a:pt x="564" y="355"/>
                  </a:lnTo>
                  <a:close/>
                  <a:moveTo>
                    <a:pt x="557" y="350"/>
                  </a:moveTo>
                  <a:cubicBezTo>
                    <a:pt x="554" y="348"/>
                    <a:pt x="554" y="348"/>
                    <a:pt x="554" y="348"/>
                  </a:cubicBezTo>
                  <a:cubicBezTo>
                    <a:pt x="532" y="384"/>
                    <a:pt x="532" y="384"/>
                    <a:pt x="532" y="384"/>
                  </a:cubicBezTo>
                  <a:cubicBezTo>
                    <a:pt x="535" y="386"/>
                    <a:pt x="535" y="386"/>
                    <a:pt x="535" y="386"/>
                  </a:cubicBezTo>
                  <a:lnTo>
                    <a:pt x="557" y="350"/>
                  </a:lnTo>
                  <a:close/>
                  <a:moveTo>
                    <a:pt x="549" y="345"/>
                  </a:moveTo>
                  <a:cubicBezTo>
                    <a:pt x="547" y="344"/>
                    <a:pt x="547" y="344"/>
                    <a:pt x="547" y="344"/>
                  </a:cubicBezTo>
                  <a:cubicBezTo>
                    <a:pt x="525" y="379"/>
                    <a:pt x="525" y="379"/>
                    <a:pt x="525" y="379"/>
                  </a:cubicBezTo>
                  <a:cubicBezTo>
                    <a:pt x="527" y="380"/>
                    <a:pt x="527" y="380"/>
                    <a:pt x="527" y="380"/>
                  </a:cubicBezTo>
                  <a:lnTo>
                    <a:pt x="549" y="345"/>
                  </a:lnTo>
                  <a:close/>
                  <a:moveTo>
                    <a:pt x="542" y="340"/>
                  </a:moveTo>
                  <a:cubicBezTo>
                    <a:pt x="539" y="339"/>
                    <a:pt x="539" y="339"/>
                    <a:pt x="539" y="339"/>
                  </a:cubicBezTo>
                  <a:cubicBezTo>
                    <a:pt x="518" y="373"/>
                    <a:pt x="518" y="373"/>
                    <a:pt x="518" y="373"/>
                  </a:cubicBezTo>
                  <a:cubicBezTo>
                    <a:pt x="520" y="375"/>
                    <a:pt x="520" y="375"/>
                    <a:pt x="520" y="375"/>
                  </a:cubicBezTo>
                  <a:lnTo>
                    <a:pt x="542" y="340"/>
                  </a:lnTo>
                  <a:close/>
                  <a:moveTo>
                    <a:pt x="535" y="336"/>
                  </a:moveTo>
                  <a:cubicBezTo>
                    <a:pt x="532" y="334"/>
                    <a:pt x="532" y="334"/>
                    <a:pt x="532" y="334"/>
                  </a:cubicBezTo>
                  <a:cubicBezTo>
                    <a:pt x="511" y="368"/>
                    <a:pt x="511" y="368"/>
                    <a:pt x="511" y="368"/>
                  </a:cubicBezTo>
                  <a:cubicBezTo>
                    <a:pt x="513" y="370"/>
                    <a:pt x="513" y="370"/>
                    <a:pt x="513" y="370"/>
                  </a:cubicBezTo>
                  <a:lnTo>
                    <a:pt x="535" y="336"/>
                  </a:lnTo>
                  <a:close/>
                  <a:moveTo>
                    <a:pt x="502" y="314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78" y="347"/>
                    <a:pt x="478" y="347"/>
                    <a:pt x="478" y="347"/>
                  </a:cubicBezTo>
                  <a:cubicBezTo>
                    <a:pt x="480" y="348"/>
                    <a:pt x="480" y="348"/>
                    <a:pt x="480" y="348"/>
                  </a:cubicBezTo>
                  <a:lnTo>
                    <a:pt x="502" y="314"/>
                  </a:lnTo>
                  <a:close/>
                  <a:moveTo>
                    <a:pt x="494" y="309"/>
                  </a:moveTo>
                  <a:cubicBezTo>
                    <a:pt x="492" y="308"/>
                    <a:pt x="492" y="308"/>
                    <a:pt x="492" y="308"/>
                  </a:cubicBezTo>
                  <a:cubicBezTo>
                    <a:pt x="471" y="342"/>
                    <a:pt x="471" y="342"/>
                    <a:pt x="471" y="342"/>
                  </a:cubicBezTo>
                  <a:cubicBezTo>
                    <a:pt x="473" y="343"/>
                    <a:pt x="473" y="343"/>
                    <a:pt x="473" y="343"/>
                  </a:cubicBezTo>
                  <a:lnTo>
                    <a:pt x="494" y="309"/>
                  </a:lnTo>
                  <a:close/>
                  <a:moveTo>
                    <a:pt x="487" y="305"/>
                  </a:moveTo>
                  <a:cubicBezTo>
                    <a:pt x="484" y="303"/>
                    <a:pt x="484" y="303"/>
                    <a:pt x="484" y="303"/>
                  </a:cubicBezTo>
                  <a:cubicBezTo>
                    <a:pt x="463" y="336"/>
                    <a:pt x="463" y="336"/>
                    <a:pt x="463" y="336"/>
                  </a:cubicBezTo>
                  <a:cubicBezTo>
                    <a:pt x="466" y="338"/>
                    <a:pt x="466" y="338"/>
                    <a:pt x="466" y="338"/>
                  </a:cubicBezTo>
                  <a:lnTo>
                    <a:pt x="487" y="305"/>
                  </a:lnTo>
                  <a:close/>
                  <a:moveTo>
                    <a:pt x="480" y="300"/>
                  </a:moveTo>
                  <a:cubicBezTo>
                    <a:pt x="477" y="298"/>
                    <a:pt x="477" y="298"/>
                    <a:pt x="477" y="298"/>
                  </a:cubicBezTo>
                  <a:cubicBezTo>
                    <a:pt x="456" y="331"/>
                    <a:pt x="456" y="331"/>
                    <a:pt x="456" y="331"/>
                  </a:cubicBezTo>
                  <a:cubicBezTo>
                    <a:pt x="459" y="333"/>
                    <a:pt x="459" y="333"/>
                    <a:pt x="459" y="333"/>
                  </a:cubicBezTo>
                  <a:lnTo>
                    <a:pt x="480" y="300"/>
                  </a:lnTo>
                  <a:close/>
                  <a:moveTo>
                    <a:pt x="472" y="295"/>
                  </a:moveTo>
                  <a:cubicBezTo>
                    <a:pt x="470" y="293"/>
                    <a:pt x="470" y="293"/>
                    <a:pt x="470" y="293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52" y="328"/>
                    <a:pt x="452" y="328"/>
                    <a:pt x="452" y="328"/>
                  </a:cubicBezTo>
                  <a:lnTo>
                    <a:pt x="472" y="295"/>
                  </a:lnTo>
                  <a:close/>
                  <a:moveTo>
                    <a:pt x="437" y="272"/>
                  </a:moveTo>
                  <a:cubicBezTo>
                    <a:pt x="435" y="271"/>
                    <a:pt x="435" y="271"/>
                    <a:pt x="435" y="271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5" y="308"/>
                    <a:pt x="415" y="308"/>
                    <a:pt x="415" y="308"/>
                  </a:cubicBezTo>
                  <a:lnTo>
                    <a:pt x="437" y="272"/>
                  </a:lnTo>
                  <a:close/>
                  <a:moveTo>
                    <a:pt x="430" y="267"/>
                  </a:moveTo>
                  <a:cubicBezTo>
                    <a:pt x="427" y="266"/>
                    <a:pt x="427" y="266"/>
                    <a:pt x="427" y="266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2"/>
                    <a:pt x="408" y="302"/>
                    <a:pt x="408" y="302"/>
                  </a:cubicBezTo>
                  <a:lnTo>
                    <a:pt x="430" y="267"/>
                  </a:lnTo>
                  <a:close/>
                  <a:moveTo>
                    <a:pt x="423" y="263"/>
                  </a:moveTo>
                  <a:cubicBezTo>
                    <a:pt x="420" y="261"/>
                    <a:pt x="420" y="261"/>
                    <a:pt x="420" y="261"/>
                  </a:cubicBezTo>
                  <a:cubicBezTo>
                    <a:pt x="398" y="296"/>
                    <a:pt x="398" y="296"/>
                    <a:pt x="398" y="296"/>
                  </a:cubicBezTo>
                  <a:cubicBezTo>
                    <a:pt x="401" y="297"/>
                    <a:pt x="401" y="297"/>
                    <a:pt x="401" y="297"/>
                  </a:cubicBezTo>
                  <a:lnTo>
                    <a:pt x="423" y="263"/>
                  </a:lnTo>
                  <a:close/>
                  <a:moveTo>
                    <a:pt x="415" y="258"/>
                  </a:moveTo>
                  <a:cubicBezTo>
                    <a:pt x="413" y="256"/>
                    <a:pt x="413" y="256"/>
                    <a:pt x="413" y="256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4" y="292"/>
                    <a:pt x="394" y="292"/>
                    <a:pt x="394" y="292"/>
                  </a:cubicBezTo>
                  <a:lnTo>
                    <a:pt x="415" y="258"/>
                  </a:lnTo>
                  <a:close/>
                  <a:moveTo>
                    <a:pt x="408" y="253"/>
                  </a:moveTo>
                  <a:cubicBezTo>
                    <a:pt x="405" y="251"/>
                    <a:pt x="405" y="251"/>
                    <a:pt x="405" y="251"/>
                  </a:cubicBezTo>
                  <a:cubicBezTo>
                    <a:pt x="384" y="285"/>
                    <a:pt x="384" y="285"/>
                    <a:pt x="384" y="285"/>
                  </a:cubicBezTo>
                  <a:cubicBezTo>
                    <a:pt x="387" y="287"/>
                    <a:pt x="387" y="287"/>
                    <a:pt x="387" y="287"/>
                  </a:cubicBezTo>
                  <a:lnTo>
                    <a:pt x="408" y="253"/>
                  </a:lnTo>
                  <a:close/>
                  <a:moveTo>
                    <a:pt x="373" y="231"/>
                  </a:moveTo>
                  <a:cubicBezTo>
                    <a:pt x="371" y="229"/>
                    <a:pt x="371" y="229"/>
                    <a:pt x="371" y="229"/>
                  </a:cubicBezTo>
                  <a:cubicBezTo>
                    <a:pt x="349" y="263"/>
                    <a:pt x="349" y="263"/>
                    <a:pt x="349" y="263"/>
                  </a:cubicBezTo>
                  <a:cubicBezTo>
                    <a:pt x="352" y="264"/>
                    <a:pt x="352" y="264"/>
                    <a:pt x="352" y="264"/>
                  </a:cubicBezTo>
                  <a:lnTo>
                    <a:pt x="373" y="231"/>
                  </a:lnTo>
                  <a:close/>
                  <a:moveTo>
                    <a:pt x="366" y="226"/>
                  </a:moveTo>
                  <a:cubicBezTo>
                    <a:pt x="363" y="224"/>
                    <a:pt x="363" y="224"/>
                    <a:pt x="363" y="224"/>
                  </a:cubicBezTo>
                  <a:cubicBezTo>
                    <a:pt x="342" y="258"/>
                    <a:pt x="342" y="258"/>
                    <a:pt x="342" y="258"/>
                  </a:cubicBezTo>
                  <a:cubicBezTo>
                    <a:pt x="345" y="259"/>
                    <a:pt x="345" y="259"/>
                    <a:pt x="345" y="259"/>
                  </a:cubicBezTo>
                  <a:lnTo>
                    <a:pt x="366" y="226"/>
                  </a:lnTo>
                  <a:close/>
                  <a:moveTo>
                    <a:pt x="359" y="221"/>
                  </a:moveTo>
                  <a:cubicBezTo>
                    <a:pt x="356" y="219"/>
                    <a:pt x="356" y="219"/>
                    <a:pt x="356" y="219"/>
                  </a:cubicBezTo>
                  <a:cubicBezTo>
                    <a:pt x="335" y="252"/>
                    <a:pt x="335" y="252"/>
                    <a:pt x="335" y="252"/>
                  </a:cubicBezTo>
                  <a:cubicBezTo>
                    <a:pt x="338" y="254"/>
                    <a:pt x="338" y="254"/>
                    <a:pt x="338" y="254"/>
                  </a:cubicBezTo>
                  <a:lnTo>
                    <a:pt x="359" y="221"/>
                  </a:lnTo>
                  <a:close/>
                  <a:moveTo>
                    <a:pt x="351" y="216"/>
                  </a:moveTo>
                  <a:cubicBezTo>
                    <a:pt x="349" y="214"/>
                    <a:pt x="349" y="214"/>
                    <a:pt x="349" y="214"/>
                  </a:cubicBezTo>
                  <a:cubicBezTo>
                    <a:pt x="328" y="247"/>
                    <a:pt x="328" y="247"/>
                    <a:pt x="328" y="247"/>
                  </a:cubicBezTo>
                  <a:cubicBezTo>
                    <a:pt x="331" y="249"/>
                    <a:pt x="331" y="249"/>
                    <a:pt x="331" y="249"/>
                  </a:cubicBezTo>
                  <a:lnTo>
                    <a:pt x="351" y="216"/>
                  </a:lnTo>
                  <a:close/>
                  <a:moveTo>
                    <a:pt x="344" y="211"/>
                  </a:moveTo>
                  <a:cubicBezTo>
                    <a:pt x="341" y="210"/>
                    <a:pt x="341" y="210"/>
                    <a:pt x="341" y="210"/>
                  </a:cubicBezTo>
                  <a:cubicBezTo>
                    <a:pt x="321" y="242"/>
                    <a:pt x="321" y="242"/>
                    <a:pt x="321" y="242"/>
                  </a:cubicBezTo>
                  <a:cubicBezTo>
                    <a:pt x="324" y="244"/>
                    <a:pt x="324" y="244"/>
                    <a:pt x="324" y="244"/>
                  </a:cubicBezTo>
                  <a:lnTo>
                    <a:pt x="344" y="211"/>
                  </a:lnTo>
                  <a:close/>
                  <a:moveTo>
                    <a:pt x="309" y="189"/>
                  </a:moveTo>
                  <a:cubicBezTo>
                    <a:pt x="306" y="187"/>
                    <a:pt x="306" y="187"/>
                    <a:pt x="306" y="187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6" y="224"/>
                    <a:pt x="286" y="224"/>
                    <a:pt x="286" y="224"/>
                  </a:cubicBezTo>
                  <a:lnTo>
                    <a:pt x="309" y="189"/>
                  </a:lnTo>
                  <a:close/>
                  <a:moveTo>
                    <a:pt x="302" y="184"/>
                  </a:moveTo>
                  <a:cubicBezTo>
                    <a:pt x="299" y="182"/>
                    <a:pt x="299" y="182"/>
                    <a:pt x="299" y="182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9" y="219"/>
                    <a:pt x="279" y="219"/>
                    <a:pt x="279" y="219"/>
                  </a:cubicBezTo>
                  <a:lnTo>
                    <a:pt x="302" y="184"/>
                  </a:lnTo>
                  <a:close/>
                  <a:moveTo>
                    <a:pt x="294" y="179"/>
                  </a:moveTo>
                  <a:cubicBezTo>
                    <a:pt x="292" y="177"/>
                    <a:pt x="292" y="177"/>
                    <a:pt x="292" y="177"/>
                  </a:cubicBezTo>
                  <a:cubicBezTo>
                    <a:pt x="270" y="212"/>
                    <a:pt x="270" y="212"/>
                    <a:pt x="270" y="212"/>
                  </a:cubicBezTo>
                  <a:cubicBezTo>
                    <a:pt x="272" y="214"/>
                    <a:pt x="272" y="214"/>
                    <a:pt x="272" y="214"/>
                  </a:cubicBezTo>
                  <a:lnTo>
                    <a:pt x="294" y="179"/>
                  </a:lnTo>
                  <a:close/>
                  <a:moveTo>
                    <a:pt x="287" y="174"/>
                  </a:moveTo>
                  <a:cubicBezTo>
                    <a:pt x="284" y="173"/>
                    <a:pt x="284" y="173"/>
                    <a:pt x="284" y="173"/>
                  </a:cubicBezTo>
                  <a:cubicBezTo>
                    <a:pt x="263" y="207"/>
                    <a:pt x="263" y="207"/>
                    <a:pt x="263" y="207"/>
                  </a:cubicBezTo>
                  <a:cubicBezTo>
                    <a:pt x="265" y="209"/>
                    <a:pt x="265" y="209"/>
                    <a:pt x="265" y="209"/>
                  </a:cubicBezTo>
                  <a:lnTo>
                    <a:pt x="287" y="174"/>
                  </a:lnTo>
                  <a:close/>
                  <a:moveTo>
                    <a:pt x="279" y="169"/>
                  </a:moveTo>
                  <a:cubicBezTo>
                    <a:pt x="277" y="168"/>
                    <a:pt x="277" y="168"/>
                    <a:pt x="277" y="168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204"/>
                    <a:pt x="258" y="204"/>
                    <a:pt x="258" y="204"/>
                  </a:cubicBezTo>
                  <a:lnTo>
                    <a:pt x="279" y="169"/>
                  </a:lnTo>
                  <a:close/>
                  <a:moveTo>
                    <a:pt x="243" y="146"/>
                  </a:moveTo>
                  <a:cubicBezTo>
                    <a:pt x="241" y="144"/>
                    <a:pt x="241" y="144"/>
                    <a:pt x="241" y="144"/>
                  </a:cubicBezTo>
                  <a:cubicBezTo>
                    <a:pt x="219" y="178"/>
                    <a:pt x="219" y="178"/>
                    <a:pt x="219" y="178"/>
                  </a:cubicBezTo>
                  <a:cubicBezTo>
                    <a:pt x="222" y="180"/>
                    <a:pt x="222" y="180"/>
                    <a:pt x="222" y="180"/>
                  </a:cubicBezTo>
                  <a:lnTo>
                    <a:pt x="243" y="146"/>
                  </a:lnTo>
                  <a:close/>
                  <a:moveTo>
                    <a:pt x="236" y="141"/>
                  </a:moveTo>
                  <a:cubicBezTo>
                    <a:pt x="233" y="139"/>
                    <a:pt x="233" y="139"/>
                    <a:pt x="233" y="139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5" y="175"/>
                    <a:pt x="215" y="175"/>
                    <a:pt x="215" y="175"/>
                  </a:cubicBezTo>
                  <a:lnTo>
                    <a:pt x="236" y="141"/>
                  </a:lnTo>
                  <a:close/>
                  <a:moveTo>
                    <a:pt x="228" y="136"/>
                  </a:moveTo>
                  <a:cubicBezTo>
                    <a:pt x="226" y="134"/>
                    <a:pt x="226" y="134"/>
                    <a:pt x="226" y="134"/>
                  </a:cubicBezTo>
                  <a:cubicBezTo>
                    <a:pt x="205" y="168"/>
                    <a:pt x="205" y="168"/>
                    <a:pt x="205" y="168"/>
                  </a:cubicBezTo>
                  <a:cubicBezTo>
                    <a:pt x="208" y="169"/>
                    <a:pt x="208" y="169"/>
                    <a:pt x="208" y="169"/>
                  </a:cubicBezTo>
                  <a:lnTo>
                    <a:pt x="228" y="136"/>
                  </a:lnTo>
                  <a:close/>
                  <a:moveTo>
                    <a:pt x="221" y="131"/>
                  </a:moveTo>
                  <a:cubicBezTo>
                    <a:pt x="218" y="130"/>
                    <a:pt x="218" y="130"/>
                    <a:pt x="218" y="130"/>
                  </a:cubicBezTo>
                  <a:cubicBezTo>
                    <a:pt x="198" y="162"/>
                    <a:pt x="198" y="162"/>
                    <a:pt x="198" y="162"/>
                  </a:cubicBezTo>
                  <a:cubicBezTo>
                    <a:pt x="200" y="164"/>
                    <a:pt x="200" y="164"/>
                    <a:pt x="200" y="164"/>
                  </a:cubicBezTo>
                  <a:lnTo>
                    <a:pt x="221" y="131"/>
                  </a:lnTo>
                  <a:close/>
                  <a:moveTo>
                    <a:pt x="214" y="126"/>
                  </a:moveTo>
                  <a:cubicBezTo>
                    <a:pt x="211" y="125"/>
                    <a:pt x="211" y="125"/>
                    <a:pt x="211" y="125"/>
                  </a:cubicBezTo>
                  <a:cubicBezTo>
                    <a:pt x="191" y="157"/>
                    <a:pt x="191" y="157"/>
                    <a:pt x="191" y="157"/>
                  </a:cubicBezTo>
                  <a:cubicBezTo>
                    <a:pt x="193" y="159"/>
                    <a:pt x="193" y="159"/>
                    <a:pt x="193" y="159"/>
                  </a:cubicBezTo>
                  <a:lnTo>
                    <a:pt x="214" y="126"/>
                  </a:lnTo>
                  <a:close/>
                  <a:moveTo>
                    <a:pt x="179" y="104"/>
                  </a:moveTo>
                  <a:cubicBezTo>
                    <a:pt x="177" y="102"/>
                    <a:pt x="177" y="102"/>
                    <a:pt x="177" y="102"/>
                  </a:cubicBezTo>
                  <a:cubicBezTo>
                    <a:pt x="155" y="137"/>
                    <a:pt x="155" y="137"/>
                    <a:pt x="155" y="137"/>
                  </a:cubicBezTo>
                  <a:cubicBezTo>
                    <a:pt x="158" y="139"/>
                    <a:pt x="158" y="139"/>
                    <a:pt x="158" y="139"/>
                  </a:cubicBezTo>
                  <a:lnTo>
                    <a:pt x="179" y="104"/>
                  </a:lnTo>
                  <a:close/>
                  <a:moveTo>
                    <a:pt x="172" y="99"/>
                  </a:moveTo>
                  <a:cubicBezTo>
                    <a:pt x="169" y="98"/>
                    <a:pt x="169" y="98"/>
                    <a:pt x="169" y="98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51" y="134"/>
                    <a:pt x="151" y="134"/>
                    <a:pt x="151" y="134"/>
                  </a:cubicBezTo>
                  <a:lnTo>
                    <a:pt x="172" y="99"/>
                  </a:lnTo>
                  <a:close/>
                  <a:moveTo>
                    <a:pt x="165" y="95"/>
                  </a:moveTo>
                  <a:cubicBezTo>
                    <a:pt x="162" y="93"/>
                    <a:pt x="162" y="93"/>
                    <a:pt x="162" y="93"/>
                  </a:cubicBezTo>
                  <a:cubicBezTo>
                    <a:pt x="141" y="127"/>
                    <a:pt x="141" y="127"/>
                    <a:pt x="141" y="127"/>
                  </a:cubicBezTo>
                  <a:cubicBezTo>
                    <a:pt x="143" y="128"/>
                    <a:pt x="143" y="128"/>
                    <a:pt x="143" y="128"/>
                  </a:cubicBezTo>
                  <a:lnTo>
                    <a:pt x="165" y="95"/>
                  </a:lnTo>
                  <a:close/>
                  <a:moveTo>
                    <a:pt x="157" y="90"/>
                  </a:moveTo>
                  <a:cubicBezTo>
                    <a:pt x="155" y="88"/>
                    <a:pt x="155" y="88"/>
                    <a:pt x="155" y="88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6" y="123"/>
                    <a:pt x="136" y="123"/>
                    <a:pt x="136" y="123"/>
                  </a:cubicBezTo>
                  <a:lnTo>
                    <a:pt x="157" y="90"/>
                  </a:lnTo>
                  <a:close/>
                  <a:moveTo>
                    <a:pt x="150" y="85"/>
                  </a:moveTo>
                  <a:cubicBezTo>
                    <a:pt x="147" y="83"/>
                    <a:pt x="147" y="83"/>
                    <a:pt x="147" y="83"/>
                  </a:cubicBezTo>
                  <a:cubicBezTo>
                    <a:pt x="127" y="116"/>
                    <a:pt x="127" y="116"/>
                    <a:pt x="127" y="116"/>
                  </a:cubicBezTo>
                  <a:cubicBezTo>
                    <a:pt x="129" y="118"/>
                    <a:pt x="129" y="118"/>
                    <a:pt x="129" y="118"/>
                  </a:cubicBezTo>
                  <a:lnTo>
                    <a:pt x="150" y="85"/>
                  </a:lnTo>
                  <a:close/>
                  <a:moveTo>
                    <a:pt x="116" y="63"/>
                  </a:moveTo>
                  <a:cubicBezTo>
                    <a:pt x="114" y="61"/>
                    <a:pt x="114" y="61"/>
                    <a:pt x="114" y="61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4" y="99"/>
                    <a:pt x="94" y="99"/>
                    <a:pt x="94" y="99"/>
                  </a:cubicBezTo>
                  <a:lnTo>
                    <a:pt x="116" y="63"/>
                  </a:lnTo>
                  <a:close/>
                  <a:moveTo>
                    <a:pt x="109" y="58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7" y="94"/>
                    <a:pt x="87" y="94"/>
                    <a:pt x="87" y="94"/>
                  </a:cubicBezTo>
                  <a:lnTo>
                    <a:pt x="109" y="58"/>
                  </a:lnTo>
                  <a:close/>
                  <a:moveTo>
                    <a:pt x="101" y="54"/>
                  </a:moveTo>
                  <a:cubicBezTo>
                    <a:pt x="99" y="52"/>
                    <a:pt x="99" y="52"/>
                    <a:pt x="99" y="52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80" y="88"/>
                    <a:pt x="80" y="88"/>
                    <a:pt x="80" y="88"/>
                  </a:cubicBezTo>
                  <a:lnTo>
                    <a:pt x="101" y="54"/>
                  </a:lnTo>
                  <a:close/>
                  <a:moveTo>
                    <a:pt x="94" y="49"/>
                  </a:moveTo>
                  <a:cubicBezTo>
                    <a:pt x="92" y="47"/>
                    <a:pt x="92" y="47"/>
                    <a:pt x="92" y="47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3" y="83"/>
                    <a:pt x="73" y="83"/>
                    <a:pt x="73" y="83"/>
                  </a:cubicBezTo>
                  <a:lnTo>
                    <a:pt x="94" y="49"/>
                  </a:lnTo>
                  <a:close/>
                  <a:moveTo>
                    <a:pt x="87" y="44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5" y="78"/>
                    <a:pt x="65" y="78"/>
                    <a:pt x="65" y="78"/>
                  </a:cubicBezTo>
                  <a:lnTo>
                    <a:pt x="87" y="44"/>
                  </a:lnTo>
                  <a:close/>
                  <a:moveTo>
                    <a:pt x="51" y="21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51" y="21"/>
                  </a:lnTo>
                  <a:close/>
                  <a:moveTo>
                    <a:pt x="44" y="16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44" y="16"/>
                  </a:lnTo>
                  <a:close/>
                  <a:moveTo>
                    <a:pt x="37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37" y="11"/>
                  </a:lnTo>
                  <a:close/>
                  <a:moveTo>
                    <a:pt x="29" y="6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29" y="6"/>
                  </a:lnTo>
                  <a:close/>
                  <a:moveTo>
                    <a:pt x="22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iṩlïḑe">
              <a:extLst>
                <a:ext uri="{FF2B5EF4-FFF2-40B4-BE49-F238E27FC236}">
                  <a16:creationId xmlns:a16="http://schemas.microsoft.com/office/drawing/2014/main" id="{96B7A42C-8044-497C-9285-ABEED1DB1836}"/>
                </a:ext>
              </a:extLst>
            </p:cNvPr>
            <p:cNvSpPr/>
            <p:nvPr/>
          </p:nvSpPr>
          <p:spPr bwMode="auto">
            <a:xfrm>
              <a:off x="4506565" y="2113908"/>
              <a:ext cx="233693" cy="233693"/>
            </a:xfrm>
            <a:prstGeom prst="ellipse">
              <a:avLst/>
            </a:prstGeom>
            <a:solidFill>
              <a:srgbClr val="846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í$ḻiḓè">
              <a:extLst>
                <a:ext uri="{FF2B5EF4-FFF2-40B4-BE49-F238E27FC236}">
                  <a16:creationId xmlns:a16="http://schemas.microsoft.com/office/drawing/2014/main" id="{BCE30E6B-E699-4023-BFC1-FE4307B04611}"/>
                </a:ext>
              </a:extLst>
            </p:cNvPr>
            <p:cNvSpPr/>
            <p:nvPr/>
          </p:nvSpPr>
          <p:spPr bwMode="auto">
            <a:xfrm>
              <a:off x="4520113" y="2137615"/>
              <a:ext cx="233693" cy="2336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ïşḷíde">
              <a:extLst>
                <a:ext uri="{FF2B5EF4-FFF2-40B4-BE49-F238E27FC236}">
                  <a16:creationId xmlns:a16="http://schemas.microsoft.com/office/drawing/2014/main" id="{69030D27-B516-4218-8077-5F0937C602E3}"/>
                </a:ext>
              </a:extLst>
            </p:cNvPr>
            <p:cNvSpPr/>
            <p:nvPr/>
          </p:nvSpPr>
          <p:spPr bwMode="auto">
            <a:xfrm>
              <a:off x="4987497" y="1182525"/>
              <a:ext cx="3187020" cy="4308064"/>
            </a:xfrm>
            <a:custGeom>
              <a:avLst/>
              <a:gdLst>
                <a:gd name="T0" fmla="*/ 428 w 546"/>
                <a:gd name="T1" fmla="*/ 18 h 739"/>
                <a:gd name="T2" fmla="*/ 515 w 546"/>
                <a:gd name="T3" fmla="*/ 77 h 739"/>
                <a:gd name="T4" fmla="*/ 530 w 546"/>
                <a:gd name="T5" fmla="*/ 153 h 739"/>
                <a:gd name="T6" fmla="*/ 237 w 546"/>
                <a:gd name="T7" fmla="*/ 583 h 739"/>
                <a:gd name="T8" fmla="*/ 0 w 546"/>
                <a:gd name="T9" fmla="*/ 739 h 739"/>
                <a:gd name="T10" fmla="*/ 57 w 546"/>
                <a:gd name="T11" fmla="*/ 460 h 739"/>
                <a:gd name="T12" fmla="*/ 347 w 546"/>
                <a:gd name="T13" fmla="*/ 34 h 739"/>
                <a:gd name="T14" fmla="*/ 428 w 546"/>
                <a:gd name="T15" fmla="*/ 1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6" h="739">
                  <a:moveTo>
                    <a:pt x="428" y="18"/>
                  </a:moveTo>
                  <a:cubicBezTo>
                    <a:pt x="515" y="77"/>
                    <a:pt x="515" y="77"/>
                    <a:pt x="515" y="77"/>
                  </a:cubicBezTo>
                  <a:cubicBezTo>
                    <a:pt x="540" y="94"/>
                    <a:pt x="546" y="128"/>
                    <a:pt x="530" y="153"/>
                  </a:cubicBezTo>
                  <a:cubicBezTo>
                    <a:pt x="237" y="583"/>
                    <a:pt x="237" y="583"/>
                    <a:pt x="237" y="583"/>
                  </a:cubicBezTo>
                  <a:cubicBezTo>
                    <a:pt x="235" y="587"/>
                    <a:pt x="23" y="724"/>
                    <a:pt x="0" y="739"/>
                  </a:cubicBezTo>
                  <a:cubicBezTo>
                    <a:pt x="6" y="711"/>
                    <a:pt x="54" y="464"/>
                    <a:pt x="57" y="460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65" y="7"/>
                    <a:pt x="401" y="0"/>
                    <a:pt x="428" y="18"/>
                  </a:cubicBezTo>
                  <a:close/>
                </a:path>
              </a:pathLst>
            </a:custGeom>
            <a:solidFill>
              <a:srgbClr val="F4C4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íṡlïde">
              <a:extLst>
                <a:ext uri="{FF2B5EF4-FFF2-40B4-BE49-F238E27FC236}">
                  <a16:creationId xmlns:a16="http://schemas.microsoft.com/office/drawing/2014/main" id="{9611FD1B-8544-477F-82D9-0A85C957541F}"/>
                </a:ext>
              </a:extLst>
            </p:cNvPr>
            <p:cNvSpPr/>
            <p:nvPr/>
          </p:nvSpPr>
          <p:spPr bwMode="auto">
            <a:xfrm>
              <a:off x="4987497" y="4996110"/>
              <a:ext cx="419969" cy="494479"/>
            </a:xfrm>
            <a:custGeom>
              <a:avLst/>
              <a:gdLst>
                <a:gd name="T0" fmla="*/ 72 w 72"/>
                <a:gd name="T1" fmla="*/ 38 h 85"/>
                <a:gd name="T2" fmla="*/ 0 w 72"/>
                <a:gd name="T3" fmla="*/ 85 h 85"/>
                <a:gd name="T4" fmla="*/ 17 w 72"/>
                <a:gd name="T5" fmla="*/ 0 h 85"/>
                <a:gd name="T6" fmla="*/ 72 w 72"/>
                <a:gd name="T7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5">
                  <a:moveTo>
                    <a:pt x="72" y="38"/>
                  </a:moveTo>
                  <a:cubicBezTo>
                    <a:pt x="37" y="61"/>
                    <a:pt x="8" y="80"/>
                    <a:pt x="0" y="85"/>
                  </a:cubicBezTo>
                  <a:cubicBezTo>
                    <a:pt x="2" y="76"/>
                    <a:pt x="9" y="42"/>
                    <a:pt x="17" y="0"/>
                  </a:cubicBezTo>
                  <a:lnTo>
                    <a:pt x="72" y="38"/>
                  </a:lnTo>
                  <a:close/>
                </a:path>
              </a:pathLst>
            </a:custGeom>
            <a:solidFill>
              <a:srgbClr val="22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îṩliďè">
              <a:extLst>
                <a:ext uri="{FF2B5EF4-FFF2-40B4-BE49-F238E27FC236}">
                  <a16:creationId xmlns:a16="http://schemas.microsoft.com/office/drawing/2014/main" id="{5F6BD880-FF65-4645-8FCC-FDE66F8536CF}"/>
                </a:ext>
              </a:extLst>
            </p:cNvPr>
            <p:cNvSpPr/>
            <p:nvPr/>
          </p:nvSpPr>
          <p:spPr bwMode="auto">
            <a:xfrm>
              <a:off x="5309248" y="1548304"/>
              <a:ext cx="1784867" cy="2479169"/>
            </a:xfrm>
            <a:custGeom>
              <a:avLst/>
              <a:gdLst>
                <a:gd name="T0" fmla="*/ 1 w 306"/>
                <a:gd name="T1" fmla="*/ 398 h 425"/>
                <a:gd name="T2" fmla="*/ 272 w 306"/>
                <a:gd name="T3" fmla="*/ 0 h 425"/>
                <a:gd name="T4" fmla="*/ 288 w 306"/>
                <a:gd name="T5" fmla="*/ 5 h 425"/>
                <a:gd name="T6" fmla="*/ 288 w 306"/>
                <a:gd name="T7" fmla="*/ 5 h 425"/>
                <a:gd name="T8" fmla="*/ 296 w 306"/>
                <a:gd name="T9" fmla="*/ 48 h 425"/>
                <a:gd name="T10" fmla="*/ 53 w 306"/>
                <a:gd name="T11" fmla="*/ 406 h 425"/>
                <a:gd name="T12" fmla="*/ 10 w 306"/>
                <a:gd name="T13" fmla="*/ 415 h 425"/>
                <a:gd name="T14" fmla="*/ 10 w 306"/>
                <a:gd name="T15" fmla="*/ 415 h 425"/>
                <a:gd name="T16" fmla="*/ 0 w 306"/>
                <a:gd name="T17" fmla="*/ 404 h 425"/>
                <a:gd name="T18" fmla="*/ 1 w 306"/>
                <a:gd name="T19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25">
                  <a:moveTo>
                    <a:pt x="1" y="398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8" y="0"/>
                    <a:pt x="283" y="1"/>
                    <a:pt x="288" y="5"/>
                  </a:cubicBezTo>
                  <a:cubicBezTo>
                    <a:pt x="288" y="5"/>
                    <a:pt x="288" y="5"/>
                    <a:pt x="288" y="5"/>
                  </a:cubicBezTo>
                  <a:cubicBezTo>
                    <a:pt x="303" y="14"/>
                    <a:pt x="306" y="34"/>
                    <a:pt x="296" y="48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43" y="421"/>
                    <a:pt x="24" y="425"/>
                    <a:pt x="10" y="415"/>
                  </a:cubicBezTo>
                  <a:cubicBezTo>
                    <a:pt x="10" y="415"/>
                    <a:pt x="10" y="415"/>
                    <a:pt x="10" y="415"/>
                  </a:cubicBezTo>
                  <a:cubicBezTo>
                    <a:pt x="5" y="412"/>
                    <a:pt x="2" y="408"/>
                    <a:pt x="0" y="404"/>
                  </a:cubicBezTo>
                  <a:cubicBezTo>
                    <a:pt x="0" y="401"/>
                    <a:pt x="1" y="399"/>
                    <a:pt x="1" y="398"/>
                  </a:cubicBezTo>
                  <a:close/>
                </a:path>
              </a:pathLst>
            </a:custGeom>
            <a:solidFill>
              <a:srgbClr val="F7B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î$ľiḋè">
              <a:extLst>
                <a:ext uri="{FF2B5EF4-FFF2-40B4-BE49-F238E27FC236}">
                  <a16:creationId xmlns:a16="http://schemas.microsoft.com/office/drawing/2014/main" id="{FE1A2CA7-A66F-4ECF-BCBD-3B4B355269DF}"/>
                </a:ext>
              </a:extLst>
            </p:cNvPr>
            <p:cNvSpPr/>
            <p:nvPr/>
          </p:nvSpPr>
          <p:spPr bwMode="auto">
            <a:xfrm>
              <a:off x="5559875" y="1724420"/>
              <a:ext cx="1832283" cy="2506264"/>
            </a:xfrm>
            <a:custGeom>
              <a:avLst/>
              <a:gdLst>
                <a:gd name="T0" fmla="*/ 297 w 314"/>
                <a:gd name="T1" fmla="*/ 10 h 430"/>
                <a:gd name="T2" fmla="*/ 297 w 314"/>
                <a:gd name="T3" fmla="*/ 10 h 430"/>
                <a:gd name="T4" fmla="*/ 304 w 314"/>
                <a:gd name="T5" fmla="*/ 53 h 430"/>
                <a:gd name="T6" fmla="*/ 61 w 314"/>
                <a:gd name="T7" fmla="*/ 411 h 430"/>
                <a:gd name="T8" fmla="*/ 18 w 314"/>
                <a:gd name="T9" fmla="*/ 420 h 430"/>
                <a:gd name="T10" fmla="*/ 18 w 314"/>
                <a:gd name="T11" fmla="*/ 420 h 430"/>
                <a:gd name="T12" fmla="*/ 10 w 314"/>
                <a:gd name="T13" fmla="*/ 376 h 430"/>
                <a:gd name="T14" fmla="*/ 253 w 314"/>
                <a:gd name="T15" fmla="*/ 18 h 430"/>
                <a:gd name="T16" fmla="*/ 297 w 314"/>
                <a:gd name="T17" fmla="*/ 1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430">
                  <a:moveTo>
                    <a:pt x="297" y="10"/>
                  </a:moveTo>
                  <a:cubicBezTo>
                    <a:pt x="297" y="10"/>
                    <a:pt x="297" y="10"/>
                    <a:pt x="297" y="10"/>
                  </a:cubicBezTo>
                  <a:cubicBezTo>
                    <a:pt x="311" y="19"/>
                    <a:pt x="314" y="39"/>
                    <a:pt x="304" y="53"/>
                  </a:cubicBezTo>
                  <a:cubicBezTo>
                    <a:pt x="61" y="411"/>
                    <a:pt x="61" y="411"/>
                    <a:pt x="61" y="411"/>
                  </a:cubicBezTo>
                  <a:cubicBezTo>
                    <a:pt x="51" y="426"/>
                    <a:pt x="32" y="430"/>
                    <a:pt x="18" y="420"/>
                  </a:cubicBezTo>
                  <a:cubicBezTo>
                    <a:pt x="18" y="420"/>
                    <a:pt x="18" y="420"/>
                    <a:pt x="18" y="420"/>
                  </a:cubicBezTo>
                  <a:cubicBezTo>
                    <a:pt x="4" y="410"/>
                    <a:pt x="0" y="391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4"/>
                    <a:pt x="283" y="0"/>
                    <a:pt x="297" y="10"/>
                  </a:cubicBezTo>
                  <a:close/>
                </a:path>
              </a:pathLst>
            </a:custGeom>
            <a:solidFill>
              <a:srgbClr val="E4A6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íśḷîďè">
              <a:extLst>
                <a:ext uri="{FF2B5EF4-FFF2-40B4-BE49-F238E27FC236}">
                  <a16:creationId xmlns:a16="http://schemas.microsoft.com/office/drawing/2014/main" id="{65B74764-97E6-4CE1-B58D-ED54BBCC69EF}"/>
                </a:ext>
              </a:extLst>
            </p:cNvPr>
            <p:cNvSpPr/>
            <p:nvPr/>
          </p:nvSpPr>
          <p:spPr bwMode="auto">
            <a:xfrm>
              <a:off x="5857917" y="1927630"/>
              <a:ext cx="1832283" cy="2502878"/>
            </a:xfrm>
            <a:custGeom>
              <a:avLst/>
              <a:gdLst>
                <a:gd name="T0" fmla="*/ 297 w 314"/>
                <a:gd name="T1" fmla="*/ 9 h 429"/>
                <a:gd name="T2" fmla="*/ 297 w 314"/>
                <a:gd name="T3" fmla="*/ 9 h 429"/>
                <a:gd name="T4" fmla="*/ 304 w 314"/>
                <a:gd name="T5" fmla="*/ 53 h 429"/>
                <a:gd name="T6" fmla="*/ 61 w 314"/>
                <a:gd name="T7" fmla="*/ 411 h 429"/>
                <a:gd name="T8" fmla="*/ 18 w 314"/>
                <a:gd name="T9" fmla="*/ 420 h 429"/>
                <a:gd name="T10" fmla="*/ 18 w 314"/>
                <a:gd name="T11" fmla="*/ 420 h 429"/>
                <a:gd name="T12" fmla="*/ 10 w 314"/>
                <a:gd name="T13" fmla="*/ 376 h 429"/>
                <a:gd name="T14" fmla="*/ 253 w 314"/>
                <a:gd name="T15" fmla="*/ 18 h 429"/>
                <a:gd name="T16" fmla="*/ 297 w 314"/>
                <a:gd name="T17" fmla="*/ 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429">
                  <a:moveTo>
                    <a:pt x="297" y="9"/>
                  </a:moveTo>
                  <a:cubicBezTo>
                    <a:pt x="297" y="9"/>
                    <a:pt x="297" y="9"/>
                    <a:pt x="297" y="9"/>
                  </a:cubicBezTo>
                  <a:cubicBezTo>
                    <a:pt x="311" y="19"/>
                    <a:pt x="314" y="38"/>
                    <a:pt x="304" y="53"/>
                  </a:cubicBezTo>
                  <a:cubicBezTo>
                    <a:pt x="61" y="411"/>
                    <a:pt x="61" y="411"/>
                    <a:pt x="61" y="411"/>
                  </a:cubicBezTo>
                  <a:cubicBezTo>
                    <a:pt x="51" y="425"/>
                    <a:pt x="32" y="429"/>
                    <a:pt x="18" y="420"/>
                  </a:cubicBezTo>
                  <a:cubicBezTo>
                    <a:pt x="18" y="420"/>
                    <a:pt x="18" y="420"/>
                    <a:pt x="18" y="420"/>
                  </a:cubicBezTo>
                  <a:cubicBezTo>
                    <a:pt x="4" y="410"/>
                    <a:pt x="0" y="391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4"/>
                    <a:pt x="283" y="0"/>
                    <a:pt x="297" y="9"/>
                  </a:cubicBezTo>
                  <a:close/>
                </a:path>
              </a:pathLst>
            </a:custGeom>
            <a:solidFill>
              <a:srgbClr val="D39B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íṥļiďê">
              <a:extLst>
                <a:ext uri="{FF2B5EF4-FFF2-40B4-BE49-F238E27FC236}">
                  <a16:creationId xmlns:a16="http://schemas.microsoft.com/office/drawing/2014/main" id="{A7E2A459-2B10-419A-B485-2AC7C0216259}"/>
                </a:ext>
              </a:extLst>
            </p:cNvPr>
            <p:cNvSpPr/>
            <p:nvPr/>
          </p:nvSpPr>
          <p:spPr bwMode="auto">
            <a:xfrm>
              <a:off x="6155959" y="2130841"/>
              <a:ext cx="1798415" cy="2475783"/>
            </a:xfrm>
            <a:custGeom>
              <a:avLst/>
              <a:gdLst>
                <a:gd name="T0" fmla="*/ 31 w 308"/>
                <a:gd name="T1" fmla="*/ 424 h 424"/>
                <a:gd name="T2" fmla="*/ 18 w 308"/>
                <a:gd name="T3" fmla="*/ 419 h 424"/>
                <a:gd name="T4" fmla="*/ 18 w 308"/>
                <a:gd name="T5" fmla="*/ 419 h 424"/>
                <a:gd name="T6" fmla="*/ 10 w 308"/>
                <a:gd name="T7" fmla="*/ 376 h 424"/>
                <a:gd name="T8" fmla="*/ 253 w 308"/>
                <a:gd name="T9" fmla="*/ 18 h 424"/>
                <a:gd name="T10" fmla="*/ 297 w 308"/>
                <a:gd name="T11" fmla="*/ 9 h 424"/>
                <a:gd name="T12" fmla="*/ 297 w 308"/>
                <a:gd name="T13" fmla="*/ 9 h 424"/>
                <a:gd name="T14" fmla="*/ 308 w 308"/>
                <a:gd name="T15" fmla="*/ 23 h 424"/>
                <a:gd name="T16" fmla="*/ 37 w 308"/>
                <a:gd name="T17" fmla="*/ 420 h 424"/>
                <a:gd name="T18" fmla="*/ 31 w 308"/>
                <a:gd name="T1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424">
                  <a:moveTo>
                    <a:pt x="31" y="424"/>
                  </a:moveTo>
                  <a:cubicBezTo>
                    <a:pt x="27" y="424"/>
                    <a:pt x="22" y="422"/>
                    <a:pt x="18" y="419"/>
                  </a:cubicBezTo>
                  <a:cubicBezTo>
                    <a:pt x="18" y="419"/>
                    <a:pt x="18" y="419"/>
                    <a:pt x="18" y="419"/>
                  </a:cubicBezTo>
                  <a:cubicBezTo>
                    <a:pt x="4" y="410"/>
                    <a:pt x="0" y="390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3"/>
                    <a:pt x="283" y="0"/>
                    <a:pt x="297" y="9"/>
                  </a:cubicBezTo>
                  <a:cubicBezTo>
                    <a:pt x="297" y="9"/>
                    <a:pt x="297" y="9"/>
                    <a:pt x="297" y="9"/>
                  </a:cubicBezTo>
                  <a:cubicBezTo>
                    <a:pt x="302" y="13"/>
                    <a:pt x="305" y="17"/>
                    <a:pt x="308" y="23"/>
                  </a:cubicBezTo>
                  <a:cubicBezTo>
                    <a:pt x="37" y="420"/>
                    <a:pt x="37" y="420"/>
                    <a:pt x="37" y="420"/>
                  </a:cubicBezTo>
                  <a:cubicBezTo>
                    <a:pt x="37" y="420"/>
                    <a:pt x="35" y="422"/>
                    <a:pt x="31" y="424"/>
                  </a:cubicBezTo>
                  <a:close/>
                </a:path>
              </a:pathLst>
            </a:custGeom>
            <a:solidFill>
              <a:srgbClr val="B58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îSľîḓè">
              <a:extLst>
                <a:ext uri="{FF2B5EF4-FFF2-40B4-BE49-F238E27FC236}">
                  <a16:creationId xmlns:a16="http://schemas.microsoft.com/office/drawing/2014/main" id="{8C54D2F4-DB5F-4073-8FBF-A18CF08DDA8C}"/>
                </a:ext>
              </a:extLst>
            </p:cNvPr>
            <p:cNvSpPr/>
            <p:nvPr/>
          </p:nvSpPr>
          <p:spPr bwMode="auto">
            <a:xfrm>
              <a:off x="6924771" y="1182525"/>
              <a:ext cx="1249746" cy="1036374"/>
            </a:xfrm>
            <a:custGeom>
              <a:avLst/>
              <a:gdLst>
                <a:gd name="T0" fmla="*/ 0 w 214"/>
                <a:gd name="T1" fmla="*/ 55 h 178"/>
                <a:gd name="T2" fmla="*/ 181 w 214"/>
                <a:gd name="T3" fmla="*/ 178 h 178"/>
                <a:gd name="T4" fmla="*/ 198 w 214"/>
                <a:gd name="T5" fmla="*/ 153 h 178"/>
                <a:gd name="T6" fmla="*/ 183 w 214"/>
                <a:gd name="T7" fmla="*/ 77 h 178"/>
                <a:gd name="T8" fmla="*/ 96 w 214"/>
                <a:gd name="T9" fmla="*/ 18 h 178"/>
                <a:gd name="T10" fmla="*/ 15 w 214"/>
                <a:gd name="T11" fmla="*/ 34 h 178"/>
                <a:gd name="T12" fmla="*/ 0 w 214"/>
                <a:gd name="T13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78">
                  <a:moveTo>
                    <a:pt x="0" y="55"/>
                  </a:moveTo>
                  <a:cubicBezTo>
                    <a:pt x="181" y="178"/>
                    <a:pt x="181" y="178"/>
                    <a:pt x="181" y="178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214" y="128"/>
                    <a:pt x="208" y="94"/>
                    <a:pt x="183" y="77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69" y="0"/>
                    <a:pt x="33" y="7"/>
                    <a:pt x="15" y="34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CE0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ïśľiḋe">
              <a:extLst>
                <a:ext uri="{FF2B5EF4-FFF2-40B4-BE49-F238E27FC236}">
                  <a16:creationId xmlns:a16="http://schemas.microsoft.com/office/drawing/2014/main" id="{5A412BEA-13BB-4C87-8A06-559B2C19759E}"/>
                </a:ext>
              </a:extLst>
            </p:cNvPr>
            <p:cNvSpPr/>
            <p:nvPr/>
          </p:nvSpPr>
          <p:spPr bwMode="auto">
            <a:xfrm>
              <a:off x="6657212" y="1402671"/>
              <a:ext cx="1391993" cy="1212490"/>
            </a:xfrm>
            <a:custGeom>
              <a:avLst/>
              <a:gdLst>
                <a:gd name="T0" fmla="*/ 0 w 411"/>
                <a:gd name="T1" fmla="*/ 146 h 358"/>
                <a:gd name="T2" fmla="*/ 312 w 411"/>
                <a:gd name="T3" fmla="*/ 358 h 358"/>
                <a:gd name="T4" fmla="*/ 411 w 411"/>
                <a:gd name="T5" fmla="*/ 212 h 358"/>
                <a:gd name="T6" fmla="*/ 100 w 411"/>
                <a:gd name="T7" fmla="*/ 0 h 358"/>
                <a:gd name="T8" fmla="*/ 0 w 411"/>
                <a:gd name="T9" fmla="*/ 14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358">
                  <a:moveTo>
                    <a:pt x="0" y="146"/>
                  </a:moveTo>
                  <a:lnTo>
                    <a:pt x="312" y="358"/>
                  </a:lnTo>
                  <a:lnTo>
                    <a:pt x="411" y="212"/>
                  </a:lnTo>
                  <a:lnTo>
                    <a:pt x="100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9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EC4F3F-A885-4DE0-9033-5C9D65FB8C93}"/>
              </a:ext>
            </a:extLst>
          </p:cNvPr>
          <p:cNvGrpSpPr/>
          <p:nvPr/>
        </p:nvGrpSpPr>
        <p:grpSpPr>
          <a:xfrm>
            <a:off x="307824" y="4380503"/>
            <a:ext cx="8332939" cy="2046687"/>
            <a:chOff x="307824" y="4380503"/>
            <a:chExt cx="8332939" cy="204668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0F8ADAB-86B9-479C-9AA7-6207F6CF885D}"/>
                </a:ext>
              </a:extLst>
            </p:cNvPr>
            <p:cNvSpPr/>
            <p:nvPr/>
          </p:nvSpPr>
          <p:spPr>
            <a:xfrm>
              <a:off x="503238" y="4691266"/>
              <a:ext cx="8137525" cy="1735924"/>
            </a:xfrm>
            <a:prstGeom prst="rect">
              <a:avLst/>
            </a:prstGeom>
            <a:solidFill>
              <a:srgbClr val="FAFDE7"/>
            </a:solidFill>
            <a:ln w="12700">
              <a:solidFill>
                <a:schemeClr val="tx1"/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  </a:t>
              </a:r>
              <a:r>
                <a:rPr kumimoji="1" lang="zh-CN" altLang="en-US" sz="3200" b="1" i="1" u="sng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直线上的点：</a:t>
              </a:r>
              <a:endParaRPr kumimoji="1" lang="en-US" altLang="zh-CN" sz="3200" b="1" i="1" u="sng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71550" marR="0" lvl="1" indent="-51435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点的投影在直线的同名投影上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71550" marR="0" lvl="1" indent="-51435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点的投影分线段的投影成定比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定比定理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E233329-0256-4B43-A8BB-A39BB678C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24" y="4380503"/>
              <a:ext cx="828837" cy="807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0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矩形 5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5264150" y="6027738"/>
            <a:ext cx="3446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a’b’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49" charset="-122"/>
                <a:cs typeface="+mn-cs"/>
              </a:rPr>
              <a:t>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c’d’,ab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黑体" pitchFamily="49" charset="-122"/>
                <a:cs typeface="+mn-cs"/>
              </a:rPr>
              <a:t>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dc,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91100" y="6430963"/>
            <a:ext cx="2609850" cy="457200"/>
            <a:chOff x="3298" y="4002"/>
            <a:chExt cx="1644" cy="288"/>
          </a:xfrm>
        </p:grpSpPr>
        <p:sp>
          <p:nvSpPr>
            <p:cNvPr id="106631" name="Text Box 4"/>
            <p:cNvSpPr txBox="1">
              <a:spLocks noChangeArrowheads="1"/>
            </p:cNvSpPr>
            <p:nvPr/>
          </p:nvSpPr>
          <p:spPr bwMode="auto">
            <a:xfrm>
              <a:off x="3298" y="4002"/>
              <a:ext cx="16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  a”b”</a:t>
              </a:r>
              <a:r>
                <a:rPr kumimoji="1" lang="en-US" altLang="zh-CN" sz="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黑体" pitchFamily="49" charset="-122"/>
                  <a:cs typeface="+mn-cs"/>
                </a:rPr>
                <a:t>∥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c”d”    </a:t>
              </a:r>
              <a:r>
                <a:rPr kumimoji="1" lang="en-US" altLang="zh-CN" sz="12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  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32" name="Text Box 5"/>
            <p:cNvSpPr txBox="1">
              <a:spLocks noChangeArrowheads="1"/>
            </p:cNvSpPr>
            <p:nvPr/>
          </p:nvSpPr>
          <p:spPr bwMode="auto">
            <a:xfrm>
              <a:off x="3815" y="401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黑体" pitchFamily="49" charset="-122"/>
                  <a:cs typeface="+mn-cs"/>
                </a:rPr>
                <a:t>╲</a:t>
              </a:r>
            </a:p>
          </p:txBody>
        </p:sp>
      </p:grp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5127625" y="0"/>
            <a:ext cx="4016375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97513" y="4287838"/>
            <a:ext cx="1931987" cy="479425"/>
            <a:chOff x="3445" y="2582"/>
            <a:chExt cx="1217" cy="302"/>
          </a:xfrm>
        </p:grpSpPr>
        <p:sp>
          <p:nvSpPr>
            <p:cNvPr id="198664" name="Line 8"/>
            <p:cNvSpPr>
              <a:spLocks noChangeShapeType="1"/>
            </p:cNvSpPr>
            <p:nvPr/>
          </p:nvSpPr>
          <p:spPr bwMode="auto">
            <a:xfrm>
              <a:off x="3645" y="2827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629" name="Text Box 9"/>
            <p:cNvSpPr txBox="1">
              <a:spLocks noChangeArrowheads="1"/>
            </p:cNvSpPr>
            <p:nvPr/>
          </p:nvSpPr>
          <p:spPr bwMode="auto">
            <a:xfrm>
              <a:off x="3445" y="258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X </a:t>
              </a:r>
            </a:p>
          </p:txBody>
        </p:sp>
        <p:sp>
          <p:nvSpPr>
            <p:cNvPr id="106630" name="Text Box 10"/>
            <p:cNvSpPr txBox="1">
              <a:spLocks noChangeArrowheads="1"/>
            </p:cNvSpPr>
            <p:nvPr/>
          </p:nvSpPr>
          <p:spPr bwMode="auto">
            <a:xfrm>
              <a:off x="4366" y="259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O </a:t>
              </a:r>
            </a:p>
          </p:txBody>
        </p:sp>
      </p:grpSp>
      <p:sp>
        <p:nvSpPr>
          <p:cNvPr id="105479" name="Text Box 11"/>
          <p:cNvSpPr txBox="1">
            <a:spLocks noChangeArrowheads="1"/>
          </p:cNvSpPr>
          <p:nvPr/>
        </p:nvSpPr>
        <p:spPr bwMode="auto">
          <a:xfrm>
            <a:off x="274638" y="166688"/>
            <a:ext cx="88550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五．两直线的相对位置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两直线的相对位置可分为三种情况：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平行 相交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交叉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19088" y="4257675"/>
            <a:ext cx="2598737" cy="458788"/>
            <a:chOff x="183" y="2563"/>
            <a:chExt cx="1637" cy="289"/>
          </a:xfrm>
        </p:grpSpPr>
        <p:sp>
          <p:nvSpPr>
            <p:cNvPr id="106625" name="Text Box 13"/>
            <p:cNvSpPr txBox="1">
              <a:spLocks noChangeArrowheads="1"/>
            </p:cNvSpPr>
            <p:nvPr/>
          </p:nvSpPr>
          <p:spPr bwMode="auto">
            <a:xfrm>
              <a:off x="183" y="25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X </a:t>
              </a:r>
            </a:p>
          </p:txBody>
        </p:sp>
        <p:sp>
          <p:nvSpPr>
            <p:cNvPr id="106626" name="Text Box 14"/>
            <p:cNvSpPr txBox="1">
              <a:spLocks noChangeArrowheads="1"/>
            </p:cNvSpPr>
            <p:nvPr/>
          </p:nvSpPr>
          <p:spPr bwMode="auto">
            <a:xfrm>
              <a:off x="1524" y="2563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O </a:t>
              </a:r>
            </a:p>
          </p:txBody>
        </p:sp>
        <p:sp>
          <p:nvSpPr>
            <p:cNvPr id="198671" name="Line 15"/>
            <p:cNvSpPr>
              <a:spLocks noChangeShapeType="1"/>
            </p:cNvSpPr>
            <p:nvPr/>
          </p:nvSpPr>
          <p:spPr bwMode="auto">
            <a:xfrm>
              <a:off x="400" y="2824"/>
              <a:ext cx="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890838" y="4276725"/>
            <a:ext cx="2608262" cy="458788"/>
            <a:chOff x="1803" y="2575"/>
            <a:chExt cx="1643" cy="289"/>
          </a:xfrm>
        </p:grpSpPr>
        <p:sp>
          <p:nvSpPr>
            <p:cNvPr id="106622" name="Text Box 17"/>
            <p:cNvSpPr txBox="1">
              <a:spLocks noChangeArrowheads="1"/>
            </p:cNvSpPr>
            <p:nvPr/>
          </p:nvSpPr>
          <p:spPr bwMode="auto">
            <a:xfrm>
              <a:off x="1803" y="257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X </a:t>
              </a:r>
            </a:p>
          </p:txBody>
        </p:sp>
        <p:sp>
          <p:nvSpPr>
            <p:cNvPr id="106623" name="Text Box 18"/>
            <p:cNvSpPr txBox="1">
              <a:spLocks noChangeArrowheads="1"/>
            </p:cNvSpPr>
            <p:nvPr/>
          </p:nvSpPr>
          <p:spPr bwMode="auto">
            <a:xfrm>
              <a:off x="3150" y="2575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O </a:t>
              </a:r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2026" y="2824"/>
              <a:ext cx="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98676" name="Line 20"/>
          <p:cNvSpPr>
            <a:spLocks noChangeShapeType="1"/>
          </p:cNvSpPr>
          <p:nvPr/>
        </p:nvSpPr>
        <p:spPr bwMode="auto">
          <a:xfrm>
            <a:off x="952500" y="4132263"/>
            <a:ext cx="0" cy="120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>
            <a:off x="1514475" y="3694113"/>
            <a:ext cx="0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78" name="Line 22"/>
          <p:cNvSpPr>
            <a:spLocks noChangeShapeType="1"/>
          </p:cNvSpPr>
          <p:nvPr/>
        </p:nvSpPr>
        <p:spPr bwMode="auto">
          <a:xfrm>
            <a:off x="1704975" y="4084638"/>
            <a:ext cx="0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79" name="Line 23"/>
          <p:cNvSpPr>
            <a:spLocks noChangeShapeType="1"/>
          </p:cNvSpPr>
          <p:nvPr/>
        </p:nvSpPr>
        <p:spPr bwMode="auto">
          <a:xfrm>
            <a:off x="2279650" y="3649663"/>
            <a:ext cx="635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952500" y="5341938"/>
            <a:ext cx="56197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81" name="Line 25"/>
          <p:cNvSpPr>
            <a:spLocks noChangeShapeType="1"/>
          </p:cNvSpPr>
          <p:nvPr/>
        </p:nvSpPr>
        <p:spPr bwMode="auto">
          <a:xfrm>
            <a:off x="1704975" y="5246688"/>
            <a:ext cx="581025" cy="3238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733425" y="5229225"/>
            <a:ext cx="30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a</a:t>
            </a:r>
          </a:p>
        </p:txBody>
      </p:sp>
      <p:sp>
        <p:nvSpPr>
          <p:cNvPr id="198683" name="Text Box 27"/>
          <p:cNvSpPr txBox="1">
            <a:spLocks noChangeArrowheads="1"/>
          </p:cNvSpPr>
          <p:nvPr/>
        </p:nvSpPr>
        <p:spPr bwMode="auto">
          <a:xfrm>
            <a:off x="1282700" y="5619750"/>
            <a:ext cx="404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b 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1474788" y="5162550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c</a:t>
            </a:r>
          </a:p>
        </p:txBody>
      </p:sp>
      <p:sp>
        <p:nvSpPr>
          <p:cNvPr id="198685" name="Text Box 29"/>
          <p:cNvSpPr txBox="1">
            <a:spLocks noChangeArrowheads="1"/>
          </p:cNvSpPr>
          <p:nvPr/>
        </p:nvSpPr>
        <p:spPr bwMode="auto">
          <a:xfrm>
            <a:off x="1968500" y="5476875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d</a:t>
            </a:r>
          </a:p>
        </p:txBody>
      </p:sp>
      <p:sp>
        <p:nvSpPr>
          <p:cNvPr id="198686" name="Line 30"/>
          <p:cNvSpPr>
            <a:spLocks noChangeShapeType="1"/>
          </p:cNvSpPr>
          <p:nvPr/>
        </p:nvSpPr>
        <p:spPr bwMode="auto">
          <a:xfrm>
            <a:off x="3476625" y="4179888"/>
            <a:ext cx="0" cy="120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87" name="Line 31"/>
          <p:cNvSpPr>
            <a:spLocks noChangeShapeType="1"/>
          </p:cNvSpPr>
          <p:nvPr/>
        </p:nvSpPr>
        <p:spPr bwMode="auto">
          <a:xfrm>
            <a:off x="4038600" y="3741738"/>
            <a:ext cx="0" cy="174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88" name="Line 32"/>
          <p:cNvSpPr>
            <a:spLocks noChangeShapeType="1"/>
          </p:cNvSpPr>
          <p:nvPr/>
        </p:nvSpPr>
        <p:spPr bwMode="auto">
          <a:xfrm>
            <a:off x="4603750" y="3697288"/>
            <a:ext cx="635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3471863" y="5381625"/>
            <a:ext cx="565150" cy="10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90" name="Line 34"/>
          <p:cNvSpPr>
            <a:spLocks noChangeShapeType="1"/>
          </p:cNvSpPr>
          <p:nvPr/>
        </p:nvSpPr>
        <p:spPr bwMode="auto">
          <a:xfrm>
            <a:off x="4037013" y="5483225"/>
            <a:ext cx="584200" cy="1143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3184525" y="5159375"/>
            <a:ext cx="30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a</a:t>
            </a:r>
          </a:p>
        </p:txBody>
      </p:sp>
      <p:sp>
        <p:nvSpPr>
          <p:cNvPr id="198692" name="Text Box 36"/>
          <p:cNvSpPr txBox="1">
            <a:spLocks noChangeArrowheads="1"/>
          </p:cNvSpPr>
          <p:nvPr/>
        </p:nvSpPr>
        <p:spPr bwMode="auto">
          <a:xfrm>
            <a:off x="3692525" y="5445125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b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≡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4454525" y="5502275"/>
            <a:ext cx="30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d</a:t>
            </a:r>
          </a:p>
        </p:txBody>
      </p:sp>
      <p:sp>
        <p:nvSpPr>
          <p:cNvPr id="198694" name="Line 38"/>
          <p:cNvSpPr>
            <a:spLocks noChangeShapeType="1"/>
          </p:cNvSpPr>
          <p:nvPr/>
        </p:nvSpPr>
        <p:spPr bwMode="auto">
          <a:xfrm>
            <a:off x="6143625" y="42560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95" name="Line 39"/>
          <p:cNvSpPr>
            <a:spLocks noChangeShapeType="1"/>
          </p:cNvSpPr>
          <p:nvPr/>
        </p:nvSpPr>
        <p:spPr bwMode="auto">
          <a:xfrm>
            <a:off x="6543675" y="4370388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96" name="Line 40"/>
          <p:cNvSpPr>
            <a:spLocks noChangeShapeType="1"/>
          </p:cNvSpPr>
          <p:nvPr/>
        </p:nvSpPr>
        <p:spPr bwMode="auto">
          <a:xfrm>
            <a:off x="6143625" y="4899025"/>
            <a:ext cx="0" cy="542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97" name="Line 41"/>
          <p:cNvSpPr>
            <a:spLocks noChangeShapeType="1"/>
          </p:cNvSpPr>
          <p:nvPr/>
        </p:nvSpPr>
        <p:spPr bwMode="auto">
          <a:xfrm>
            <a:off x="6543675" y="4892675"/>
            <a:ext cx="0" cy="6381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698" name="Text Box 42"/>
          <p:cNvSpPr txBox="1">
            <a:spLocks noChangeArrowheads="1"/>
          </p:cNvSpPr>
          <p:nvPr/>
        </p:nvSpPr>
        <p:spPr bwMode="auto">
          <a:xfrm>
            <a:off x="5792788" y="4657725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5821363" y="5305425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6362700" y="5457825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8701" name="Text Box 45"/>
          <p:cNvSpPr txBox="1">
            <a:spLocks noChangeArrowheads="1"/>
          </p:cNvSpPr>
          <p:nvPr/>
        </p:nvSpPr>
        <p:spPr bwMode="auto">
          <a:xfrm>
            <a:off x="6113463" y="4600575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d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8702" name="Line 46"/>
          <p:cNvSpPr>
            <a:spLocks noChangeShapeType="1"/>
          </p:cNvSpPr>
          <p:nvPr/>
        </p:nvSpPr>
        <p:spPr bwMode="auto">
          <a:xfrm>
            <a:off x="6134100" y="3455988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03" name="Line 47"/>
          <p:cNvSpPr>
            <a:spLocks noChangeShapeType="1"/>
          </p:cNvSpPr>
          <p:nvPr/>
        </p:nvSpPr>
        <p:spPr bwMode="auto">
          <a:xfrm>
            <a:off x="6524625" y="3751263"/>
            <a:ext cx="139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04" name="Line 48"/>
          <p:cNvSpPr>
            <a:spLocks noChangeShapeType="1"/>
          </p:cNvSpPr>
          <p:nvPr/>
        </p:nvSpPr>
        <p:spPr bwMode="auto">
          <a:xfrm>
            <a:off x="6134100" y="425608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05" name="Line 49"/>
          <p:cNvSpPr>
            <a:spLocks noChangeShapeType="1"/>
          </p:cNvSpPr>
          <p:nvPr/>
        </p:nvSpPr>
        <p:spPr bwMode="auto">
          <a:xfrm>
            <a:off x="6543675" y="4379913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06" name="Line 50"/>
          <p:cNvSpPr>
            <a:spLocks noChangeShapeType="1"/>
          </p:cNvSpPr>
          <p:nvPr/>
        </p:nvSpPr>
        <p:spPr bwMode="auto">
          <a:xfrm>
            <a:off x="6143625" y="4903788"/>
            <a:ext cx="1149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07" name="Line 51"/>
          <p:cNvSpPr>
            <a:spLocks noChangeShapeType="1"/>
          </p:cNvSpPr>
          <p:nvPr/>
        </p:nvSpPr>
        <p:spPr bwMode="auto">
          <a:xfrm>
            <a:off x="6143625" y="54371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6540500" y="55292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09" name="Line 53"/>
          <p:cNvSpPr>
            <a:spLocks noChangeShapeType="1"/>
          </p:cNvSpPr>
          <p:nvPr/>
        </p:nvSpPr>
        <p:spPr bwMode="auto">
          <a:xfrm>
            <a:off x="7070725" y="4678363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10" name="Line 54"/>
          <p:cNvSpPr>
            <a:spLocks noChangeShapeType="1"/>
          </p:cNvSpPr>
          <p:nvPr/>
        </p:nvSpPr>
        <p:spPr bwMode="auto">
          <a:xfrm flipV="1">
            <a:off x="7299325" y="3452813"/>
            <a:ext cx="0" cy="145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 flipV="1">
            <a:off x="7826375" y="4252913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12" name="Line 56"/>
          <p:cNvSpPr>
            <a:spLocks noChangeShapeType="1"/>
          </p:cNvSpPr>
          <p:nvPr/>
        </p:nvSpPr>
        <p:spPr bwMode="auto">
          <a:xfrm flipV="1">
            <a:off x="7921625" y="3751263"/>
            <a:ext cx="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13" name="Line 57"/>
          <p:cNvSpPr>
            <a:spLocks noChangeShapeType="1"/>
          </p:cNvSpPr>
          <p:nvPr/>
        </p:nvSpPr>
        <p:spPr bwMode="auto">
          <a:xfrm>
            <a:off x="7300913" y="3459163"/>
            <a:ext cx="520700" cy="80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14" name="Line 58"/>
          <p:cNvSpPr>
            <a:spLocks noChangeShapeType="1"/>
          </p:cNvSpPr>
          <p:nvPr/>
        </p:nvSpPr>
        <p:spPr bwMode="auto">
          <a:xfrm flipH="1">
            <a:off x="7299325" y="3751263"/>
            <a:ext cx="622300" cy="6286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8715" name="Text Box 59"/>
          <p:cNvSpPr txBox="1">
            <a:spLocks noChangeArrowheads="1"/>
          </p:cNvSpPr>
          <p:nvPr/>
        </p:nvSpPr>
        <p:spPr bwMode="auto">
          <a:xfrm>
            <a:off x="7226300" y="31908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a”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8716" name="Text Box 60"/>
          <p:cNvSpPr txBox="1">
            <a:spLocks noChangeArrowheads="1"/>
          </p:cNvSpPr>
          <p:nvPr/>
        </p:nvSpPr>
        <p:spPr bwMode="auto">
          <a:xfrm>
            <a:off x="7780338" y="4048125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b”</a:t>
            </a:r>
          </a:p>
        </p:txBody>
      </p:sp>
      <p:sp>
        <p:nvSpPr>
          <p:cNvPr id="198717" name="Text Box 61"/>
          <p:cNvSpPr txBox="1">
            <a:spLocks noChangeArrowheads="1"/>
          </p:cNvSpPr>
          <p:nvPr/>
        </p:nvSpPr>
        <p:spPr bwMode="auto">
          <a:xfrm>
            <a:off x="7748588" y="3432175"/>
            <a:ext cx="615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c”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8718" name="Text Box 62"/>
          <p:cNvSpPr txBox="1">
            <a:spLocks noChangeArrowheads="1"/>
          </p:cNvSpPr>
          <p:nvPr/>
        </p:nvSpPr>
        <p:spPr bwMode="auto">
          <a:xfrm>
            <a:off x="7221538" y="4200525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d”</a:t>
            </a:r>
          </a:p>
        </p:txBody>
      </p:sp>
      <p:sp>
        <p:nvSpPr>
          <p:cNvPr id="198719" name="Text Box 63"/>
          <p:cNvSpPr txBox="1">
            <a:spLocks noChangeArrowheads="1"/>
          </p:cNvSpPr>
          <p:nvPr/>
        </p:nvSpPr>
        <p:spPr bwMode="auto">
          <a:xfrm>
            <a:off x="1344613" y="6145736"/>
            <a:ext cx="796925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平行</a:t>
            </a:r>
          </a:p>
        </p:txBody>
      </p:sp>
      <p:sp>
        <p:nvSpPr>
          <p:cNvPr id="198720" name="Text Box 64"/>
          <p:cNvSpPr txBox="1">
            <a:spLocks noChangeArrowheads="1"/>
          </p:cNvSpPr>
          <p:nvPr/>
        </p:nvSpPr>
        <p:spPr bwMode="auto">
          <a:xfrm>
            <a:off x="3800475" y="6126686"/>
            <a:ext cx="796925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平行</a:t>
            </a: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932613" y="3060700"/>
            <a:ext cx="1946275" cy="3041650"/>
            <a:chOff x="4349" y="1812"/>
            <a:chExt cx="1226" cy="1916"/>
          </a:xfrm>
        </p:grpSpPr>
        <p:sp>
          <p:nvSpPr>
            <p:cNvPr id="198722" name="Line 66"/>
            <p:cNvSpPr>
              <a:spLocks noChangeShapeType="1"/>
            </p:cNvSpPr>
            <p:nvPr/>
          </p:nvSpPr>
          <p:spPr bwMode="auto">
            <a:xfrm>
              <a:off x="4438" y="2012"/>
              <a:ext cx="0" cy="1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618" name="Text Box 67"/>
            <p:cNvSpPr txBox="1">
              <a:spLocks noChangeArrowheads="1"/>
            </p:cNvSpPr>
            <p:nvPr/>
          </p:nvSpPr>
          <p:spPr bwMode="auto">
            <a:xfrm>
              <a:off x="5199" y="2581"/>
              <a:ext cx="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Y</a:t>
              </a:r>
              <a:r>
                <a:rPr kumimoji="1" lang="en-US" altLang="zh-CN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W </a:t>
              </a:r>
            </a:p>
          </p:txBody>
        </p:sp>
        <p:sp>
          <p:nvSpPr>
            <p:cNvPr id="106619" name="Text Box 68"/>
            <p:cNvSpPr txBox="1">
              <a:spLocks noChangeArrowheads="1"/>
            </p:cNvSpPr>
            <p:nvPr/>
          </p:nvSpPr>
          <p:spPr bwMode="auto">
            <a:xfrm>
              <a:off x="4393" y="1812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Z </a:t>
              </a:r>
            </a:p>
          </p:txBody>
        </p:sp>
        <p:sp>
          <p:nvSpPr>
            <p:cNvPr id="106620" name="Text Box 69"/>
            <p:cNvSpPr txBox="1">
              <a:spLocks noChangeArrowheads="1"/>
            </p:cNvSpPr>
            <p:nvPr/>
          </p:nvSpPr>
          <p:spPr bwMode="auto">
            <a:xfrm>
              <a:off x="4349" y="3440"/>
              <a:ext cx="4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Y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H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98726" name="Line 70"/>
            <p:cNvSpPr>
              <a:spLocks noChangeShapeType="1"/>
            </p:cNvSpPr>
            <p:nvPr/>
          </p:nvSpPr>
          <p:spPr bwMode="auto">
            <a:xfrm>
              <a:off x="4436" y="2828"/>
              <a:ext cx="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98727" name="Text Box 71"/>
          <p:cNvSpPr txBox="1">
            <a:spLocks noChangeArrowheads="1"/>
          </p:cNvSpPr>
          <p:nvPr/>
        </p:nvSpPr>
        <p:spPr bwMode="auto">
          <a:xfrm>
            <a:off x="6500813" y="6129861"/>
            <a:ext cx="1103312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不平行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574675" y="3309938"/>
            <a:ext cx="2001838" cy="898525"/>
            <a:chOff x="344" y="1966"/>
            <a:chExt cx="1261" cy="566"/>
          </a:xfrm>
        </p:grpSpPr>
        <p:sp>
          <p:nvSpPr>
            <p:cNvPr id="106611" name="Text Box 73"/>
            <p:cNvSpPr txBox="1">
              <a:spLocks noChangeArrowheads="1"/>
            </p:cNvSpPr>
            <p:nvPr/>
          </p:nvSpPr>
          <p:spPr bwMode="auto">
            <a:xfrm>
              <a:off x="344" y="2282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a'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12" name="Text Box 74"/>
            <p:cNvSpPr txBox="1">
              <a:spLocks noChangeArrowheads="1"/>
            </p:cNvSpPr>
            <p:nvPr/>
          </p:nvSpPr>
          <p:spPr bwMode="auto">
            <a:xfrm>
              <a:off x="721" y="200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b'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13" name="Text Box 75"/>
            <p:cNvSpPr txBox="1">
              <a:spLocks noChangeArrowheads="1"/>
            </p:cNvSpPr>
            <p:nvPr/>
          </p:nvSpPr>
          <p:spPr bwMode="auto">
            <a:xfrm>
              <a:off x="853" y="2248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14" name="Text Box 76"/>
            <p:cNvSpPr txBox="1">
              <a:spLocks noChangeArrowheads="1"/>
            </p:cNvSpPr>
            <p:nvPr/>
          </p:nvSpPr>
          <p:spPr bwMode="auto">
            <a:xfrm>
              <a:off x="1243" y="1966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d'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8733" name="Line 77"/>
            <p:cNvSpPr>
              <a:spLocks noChangeShapeType="1"/>
            </p:cNvSpPr>
            <p:nvPr/>
          </p:nvSpPr>
          <p:spPr bwMode="auto">
            <a:xfrm flipV="1">
              <a:off x="575" y="2199"/>
              <a:ext cx="36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34" name="Line 78"/>
            <p:cNvSpPr>
              <a:spLocks noChangeShapeType="1"/>
            </p:cNvSpPr>
            <p:nvPr/>
          </p:nvSpPr>
          <p:spPr bwMode="auto">
            <a:xfrm flipV="1">
              <a:off x="1055" y="2175"/>
              <a:ext cx="360" cy="27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3074988" y="3362325"/>
            <a:ext cx="1820862" cy="898525"/>
            <a:chOff x="1926" y="1999"/>
            <a:chExt cx="1147" cy="566"/>
          </a:xfrm>
        </p:grpSpPr>
        <p:sp>
          <p:nvSpPr>
            <p:cNvPr id="106605" name="Text Box 80"/>
            <p:cNvSpPr txBox="1">
              <a:spLocks noChangeArrowheads="1"/>
            </p:cNvSpPr>
            <p:nvPr/>
          </p:nvSpPr>
          <p:spPr bwMode="auto">
            <a:xfrm>
              <a:off x="1926" y="2315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a'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06" name="Text Box 81"/>
            <p:cNvSpPr txBox="1">
              <a:spLocks noChangeArrowheads="1"/>
            </p:cNvSpPr>
            <p:nvPr/>
          </p:nvSpPr>
          <p:spPr bwMode="auto">
            <a:xfrm>
              <a:off x="2303" y="2041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b'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07" name="Text Box 82"/>
            <p:cNvSpPr txBox="1">
              <a:spLocks noChangeArrowheads="1"/>
            </p:cNvSpPr>
            <p:nvPr/>
          </p:nvSpPr>
          <p:spPr bwMode="auto">
            <a:xfrm>
              <a:off x="2321" y="2281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08" name="Text Box 83"/>
            <p:cNvSpPr txBox="1">
              <a:spLocks noChangeArrowheads="1"/>
            </p:cNvSpPr>
            <p:nvPr/>
          </p:nvSpPr>
          <p:spPr bwMode="auto">
            <a:xfrm>
              <a:off x="2711" y="1999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d'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8740" name="Line 84"/>
            <p:cNvSpPr>
              <a:spLocks noChangeShapeType="1"/>
            </p:cNvSpPr>
            <p:nvPr/>
          </p:nvSpPr>
          <p:spPr bwMode="auto">
            <a:xfrm flipV="1">
              <a:off x="2172" y="2232"/>
              <a:ext cx="36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41" name="Line 85"/>
            <p:cNvSpPr>
              <a:spLocks noChangeShapeType="1"/>
            </p:cNvSpPr>
            <p:nvPr/>
          </p:nvSpPr>
          <p:spPr bwMode="auto">
            <a:xfrm flipV="1">
              <a:off x="2524" y="2208"/>
              <a:ext cx="368" cy="28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5626100" y="3257550"/>
            <a:ext cx="1036638" cy="1377950"/>
            <a:chOff x="3524" y="1933"/>
            <a:chExt cx="653" cy="868"/>
          </a:xfrm>
        </p:grpSpPr>
        <p:sp>
          <p:nvSpPr>
            <p:cNvPr id="198743" name="Line 87"/>
            <p:cNvSpPr>
              <a:spLocks noChangeShapeType="1"/>
            </p:cNvSpPr>
            <p:nvPr/>
          </p:nvSpPr>
          <p:spPr bwMode="auto">
            <a:xfrm>
              <a:off x="3852" y="2058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44" name="Line 88"/>
            <p:cNvSpPr>
              <a:spLocks noChangeShapeType="1"/>
            </p:cNvSpPr>
            <p:nvPr/>
          </p:nvSpPr>
          <p:spPr bwMode="auto">
            <a:xfrm>
              <a:off x="4104" y="2244"/>
              <a:ext cx="0" cy="40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601" name="Text Box 89"/>
            <p:cNvSpPr txBox="1">
              <a:spLocks noChangeArrowheads="1"/>
            </p:cNvSpPr>
            <p:nvPr/>
          </p:nvSpPr>
          <p:spPr bwMode="auto">
            <a:xfrm>
              <a:off x="3524" y="1933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a'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02" name="Text Box 90"/>
            <p:cNvSpPr txBox="1">
              <a:spLocks noChangeArrowheads="1"/>
            </p:cNvSpPr>
            <p:nvPr/>
          </p:nvSpPr>
          <p:spPr bwMode="auto">
            <a:xfrm>
              <a:off x="3534" y="2413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b'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03" name="Text Box 91"/>
            <p:cNvSpPr txBox="1">
              <a:spLocks noChangeArrowheads="1"/>
            </p:cNvSpPr>
            <p:nvPr/>
          </p:nvSpPr>
          <p:spPr bwMode="auto">
            <a:xfrm>
              <a:off x="3822" y="2107"/>
              <a:ext cx="3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04" name="Text Box 92"/>
            <p:cNvSpPr txBox="1">
              <a:spLocks noChangeArrowheads="1"/>
            </p:cNvSpPr>
            <p:nvPr/>
          </p:nvSpPr>
          <p:spPr bwMode="auto">
            <a:xfrm>
              <a:off x="3744" y="2551"/>
              <a:ext cx="4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d'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5940425" y="919163"/>
            <a:ext cx="3041650" cy="2035175"/>
            <a:chOff x="323" y="1859"/>
            <a:chExt cx="2779" cy="2002"/>
          </a:xfrm>
        </p:grpSpPr>
        <p:grpSp>
          <p:nvGrpSpPr>
            <p:cNvPr id="106558" name="Group 94"/>
            <p:cNvGrpSpPr>
              <a:grpSpLocks/>
            </p:cNvGrpSpPr>
            <p:nvPr/>
          </p:nvGrpSpPr>
          <p:grpSpPr bwMode="auto">
            <a:xfrm>
              <a:off x="1034" y="3600"/>
              <a:ext cx="0" cy="0"/>
              <a:chOff x="1034" y="3327"/>
              <a:chExt cx="0" cy="0"/>
            </a:xfrm>
          </p:grpSpPr>
          <p:sp>
            <p:nvSpPr>
              <p:cNvPr id="198751" name="Line 95"/>
              <p:cNvSpPr>
                <a:spLocks noChangeShapeType="1"/>
              </p:cNvSpPr>
              <p:nvPr/>
            </p:nvSpPr>
            <p:spPr bwMode="auto">
              <a:xfrm>
                <a:off x="-2147483648" y="2144797961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98752" name="Line 96"/>
              <p:cNvSpPr>
                <a:spLocks noChangeShapeType="1"/>
              </p:cNvSpPr>
              <p:nvPr/>
            </p:nvSpPr>
            <p:spPr bwMode="auto">
              <a:xfrm>
                <a:off x="-2147483648" y="2144797961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198753" name="AutoShape 97"/>
            <p:cNvSpPr>
              <a:spLocks noChangeArrowheads="1"/>
            </p:cNvSpPr>
            <p:nvPr/>
          </p:nvSpPr>
          <p:spPr bwMode="auto">
            <a:xfrm flipH="1">
              <a:off x="359" y="2951"/>
              <a:ext cx="2743" cy="851"/>
            </a:xfrm>
            <a:prstGeom prst="parallelogram">
              <a:avLst>
                <a:gd name="adj" fmla="val 80582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54" name="Rectangle 98"/>
            <p:cNvSpPr>
              <a:spLocks noChangeArrowheads="1"/>
            </p:cNvSpPr>
            <p:nvPr/>
          </p:nvSpPr>
          <p:spPr bwMode="auto">
            <a:xfrm>
              <a:off x="356" y="1896"/>
              <a:ext cx="2058" cy="1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55" name="Line 99"/>
            <p:cNvSpPr>
              <a:spLocks noChangeShapeType="1"/>
            </p:cNvSpPr>
            <p:nvPr/>
          </p:nvSpPr>
          <p:spPr bwMode="auto">
            <a:xfrm>
              <a:off x="841" y="3191"/>
              <a:ext cx="547" cy="37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56" name="Line 100"/>
            <p:cNvSpPr>
              <a:spLocks noChangeShapeType="1"/>
            </p:cNvSpPr>
            <p:nvPr/>
          </p:nvSpPr>
          <p:spPr bwMode="auto">
            <a:xfrm flipH="1" flipV="1">
              <a:off x="1000" y="2951"/>
              <a:ext cx="387" cy="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57" name="Line 101"/>
            <p:cNvSpPr>
              <a:spLocks noChangeShapeType="1"/>
            </p:cNvSpPr>
            <p:nvPr/>
          </p:nvSpPr>
          <p:spPr bwMode="auto">
            <a:xfrm flipH="1" flipV="1">
              <a:off x="1583" y="2951"/>
              <a:ext cx="235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58" name="Line 102"/>
            <p:cNvSpPr>
              <a:spLocks noChangeShapeType="1"/>
            </p:cNvSpPr>
            <p:nvPr/>
          </p:nvSpPr>
          <p:spPr bwMode="auto">
            <a:xfrm flipV="1">
              <a:off x="1000" y="2118"/>
              <a:ext cx="0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59" name="Line 103"/>
            <p:cNvSpPr>
              <a:spLocks noChangeShapeType="1"/>
            </p:cNvSpPr>
            <p:nvPr/>
          </p:nvSpPr>
          <p:spPr bwMode="auto">
            <a:xfrm flipH="1">
              <a:off x="690" y="2093"/>
              <a:ext cx="310" cy="31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60" name="Line 104"/>
            <p:cNvSpPr>
              <a:spLocks noChangeShapeType="1"/>
            </p:cNvSpPr>
            <p:nvPr/>
          </p:nvSpPr>
          <p:spPr bwMode="auto">
            <a:xfrm flipH="1">
              <a:off x="1581" y="2243"/>
              <a:ext cx="341" cy="33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61" name="Line 105"/>
            <p:cNvSpPr>
              <a:spLocks noChangeShapeType="1"/>
            </p:cNvSpPr>
            <p:nvPr/>
          </p:nvSpPr>
          <p:spPr bwMode="auto">
            <a:xfrm flipH="1">
              <a:off x="841" y="2473"/>
              <a:ext cx="547" cy="1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62" name="Line 106"/>
            <p:cNvSpPr>
              <a:spLocks noChangeShapeType="1"/>
            </p:cNvSpPr>
            <p:nvPr/>
          </p:nvSpPr>
          <p:spPr bwMode="auto">
            <a:xfrm flipH="1">
              <a:off x="1813" y="2794"/>
              <a:ext cx="547" cy="1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63" name="Line 107"/>
            <p:cNvSpPr>
              <a:spLocks noChangeShapeType="1"/>
            </p:cNvSpPr>
            <p:nvPr/>
          </p:nvSpPr>
          <p:spPr bwMode="auto">
            <a:xfrm>
              <a:off x="1918" y="2245"/>
              <a:ext cx="425" cy="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64" name="Line 108"/>
            <p:cNvSpPr>
              <a:spLocks noChangeShapeType="1"/>
            </p:cNvSpPr>
            <p:nvPr/>
          </p:nvSpPr>
          <p:spPr bwMode="auto">
            <a:xfrm>
              <a:off x="1388" y="2473"/>
              <a:ext cx="0" cy="1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571" name="Text Box 109"/>
            <p:cNvSpPr txBox="1">
              <a:spLocks noChangeArrowheads="1"/>
            </p:cNvSpPr>
            <p:nvPr/>
          </p:nvSpPr>
          <p:spPr bwMode="auto">
            <a:xfrm>
              <a:off x="657" y="3052"/>
              <a:ext cx="26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06572" name="Text Box 110"/>
            <p:cNvSpPr txBox="1">
              <a:spLocks noChangeArrowheads="1"/>
            </p:cNvSpPr>
            <p:nvPr/>
          </p:nvSpPr>
          <p:spPr bwMode="auto">
            <a:xfrm>
              <a:off x="323" y="1859"/>
              <a:ext cx="33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</a:p>
          </p:txBody>
        </p:sp>
        <p:sp>
          <p:nvSpPr>
            <p:cNvPr id="106573" name="Text Box 111"/>
            <p:cNvSpPr txBox="1">
              <a:spLocks noChangeArrowheads="1"/>
            </p:cNvSpPr>
            <p:nvPr/>
          </p:nvSpPr>
          <p:spPr bwMode="auto">
            <a:xfrm>
              <a:off x="2623" y="3441"/>
              <a:ext cx="348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H</a:t>
              </a:r>
            </a:p>
          </p:txBody>
        </p:sp>
        <p:sp>
          <p:nvSpPr>
            <p:cNvPr id="106574" name="Text Box 112"/>
            <p:cNvSpPr txBox="1">
              <a:spLocks noChangeArrowheads="1"/>
            </p:cNvSpPr>
            <p:nvPr/>
          </p:nvSpPr>
          <p:spPr bwMode="auto">
            <a:xfrm>
              <a:off x="1385" y="2385"/>
              <a:ext cx="29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EuroRoman" pitchFamily="2" charset="2"/>
                </a:rPr>
                <a:t>c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</a:t>
              </a:r>
            </a:p>
          </p:txBody>
        </p:sp>
        <p:sp>
          <p:nvSpPr>
            <p:cNvPr id="198769" name="Line 113"/>
            <p:cNvSpPr>
              <a:spLocks noChangeShapeType="1"/>
            </p:cNvSpPr>
            <p:nvPr/>
          </p:nvSpPr>
          <p:spPr bwMode="auto">
            <a:xfrm>
              <a:off x="1818" y="3328"/>
              <a:ext cx="547" cy="37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0" name="Line 114"/>
            <p:cNvSpPr>
              <a:spLocks noChangeShapeType="1"/>
            </p:cNvSpPr>
            <p:nvPr/>
          </p:nvSpPr>
          <p:spPr bwMode="auto">
            <a:xfrm flipH="1" flipV="1">
              <a:off x="690" y="2951"/>
              <a:ext cx="15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1" name="Line 115"/>
            <p:cNvSpPr>
              <a:spLocks noChangeShapeType="1"/>
            </p:cNvSpPr>
            <p:nvPr/>
          </p:nvSpPr>
          <p:spPr bwMode="auto">
            <a:xfrm>
              <a:off x="690" y="2404"/>
              <a:ext cx="0" cy="5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2" name="Line 116"/>
            <p:cNvSpPr>
              <a:spLocks noChangeShapeType="1"/>
            </p:cNvSpPr>
            <p:nvPr/>
          </p:nvSpPr>
          <p:spPr bwMode="auto">
            <a:xfrm flipV="1">
              <a:off x="1918" y="2232"/>
              <a:ext cx="0" cy="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3" name="Line 117"/>
            <p:cNvSpPr>
              <a:spLocks noChangeShapeType="1"/>
            </p:cNvSpPr>
            <p:nvPr/>
          </p:nvSpPr>
          <p:spPr bwMode="auto">
            <a:xfrm flipV="1">
              <a:off x="841" y="2596"/>
              <a:ext cx="0" cy="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4" name="Freeform 118"/>
            <p:cNvSpPr>
              <a:spLocks/>
            </p:cNvSpPr>
            <p:nvPr/>
          </p:nvSpPr>
          <p:spPr bwMode="auto">
            <a:xfrm>
              <a:off x="690" y="2404"/>
              <a:ext cx="176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213"/>
                </a:cxn>
              </a:cxnLst>
              <a:rect l="0" t="0" r="r" b="b"/>
              <a:pathLst>
                <a:path w="176" h="213">
                  <a:moveTo>
                    <a:pt x="0" y="0"/>
                  </a:moveTo>
                  <a:lnTo>
                    <a:pt x="176" y="2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5" name="Line 119"/>
            <p:cNvSpPr>
              <a:spLocks noChangeShapeType="1"/>
            </p:cNvSpPr>
            <p:nvPr/>
          </p:nvSpPr>
          <p:spPr bwMode="auto">
            <a:xfrm>
              <a:off x="1000" y="2099"/>
              <a:ext cx="38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6" name="Line 120"/>
            <p:cNvSpPr>
              <a:spLocks noChangeShapeType="1"/>
            </p:cNvSpPr>
            <p:nvPr/>
          </p:nvSpPr>
          <p:spPr bwMode="auto">
            <a:xfrm>
              <a:off x="1586" y="2580"/>
              <a:ext cx="239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7" name="Line 121"/>
            <p:cNvSpPr>
              <a:spLocks noChangeShapeType="1"/>
            </p:cNvSpPr>
            <p:nvPr/>
          </p:nvSpPr>
          <p:spPr bwMode="auto">
            <a:xfrm flipV="1">
              <a:off x="1818" y="2927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78" name="Line 122"/>
            <p:cNvSpPr>
              <a:spLocks noChangeShapeType="1"/>
            </p:cNvSpPr>
            <p:nvPr/>
          </p:nvSpPr>
          <p:spPr bwMode="auto">
            <a:xfrm>
              <a:off x="2359" y="2794"/>
              <a:ext cx="0" cy="9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585" name="Text Box 123"/>
            <p:cNvSpPr txBox="1">
              <a:spLocks noChangeArrowheads="1"/>
            </p:cNvSpPr>
            <p:nvPr/>
          </p:nvSpPr>
          <p:spPr bwMode="auto">
            <a:xfrm>
              <a:off x="1356" y="3405"/>
              <a:ext cx="27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06586" name="Text Box 124"/>
            <p:cNvSpPr txBox="1">
              <a:spLocks noChangeArrowheads="1"/>
            </p:cNvSpPr>
            <p:nvPr/>
          </p:nvSpPr>
          <p:spPr bwMode="auto">
            <a:xfrm>
              <a:off x="1627" y="3213"/>
              <a:ext cx="25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06587" name="Text Box 125"/>
            <p:cNvSpPr txBox="1">
              <a:spLocks noChangeArrowheads="1"/>
            </p:cNvSpPr>
            <p:nvPr/>
          </p:nvSpPr>
          <p:spPr bwMode="auto">
            <a:xfrm>
              <a:off x="2343" y="3530"/>
              <a:ext cx="27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</a:p>
          </p:txBody>
        </p:sp>
        <p:sp>
          <p:nvSpPr>
            <p:cNvPr id="106588" name="Text Box 126"/>
            <p:cNvSpPr txBox="1">
              <a:spLocks noChangeArrowheads="1"/>
            </p:cNvSpPr>
            <p:nvPr/>
          </p:nvSpPr>
          <p:spPr bwMode="auto">
            <a:xfrm>
              <a:off x="633" y="2440"/>
              <a:ext cx="30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06589" name="Text Box 127"/>
            <p:cNvSpPr txBox="1">
              <a:spLocks noChangeArrowheads="1"/>
            </p:cNvSpPr>
            <p:nvPr/>
          </p:nvSpPr>
          <p:spPr bwMode="auto">
            <a:xfrm>
              <a:off x="1306" y="2274"/>
              <a:ext cx="29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06590" name="Text Box 128"/>
            <p:cNvSpPr txBox="1">
              <a:spLocks noChangeArrowheads="1"/>
            </p:cNvSpPr>
            <p:nvPr/>
          </p:nvSpPr>
          <p:spPr bwMode="auto">
            <a:xfrm>
              <a:off x="1688" y="2659"/>
              <a:ext cx="30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06591" name="Text Box 129"/>
            <p:cNvSpPr txBox="1">
              <a:spLocks noChangeArrowheads="1"/>
            </p:cNvSpPr>
            <p:nvPr/>
          </p:nvSpPr>
          <p:spPr bwMode="auto">
            <a:xfrm>
              <a:off x="2209" y="2529"/>
              <a:ext cx="30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</a:p>
          </p:txBody>
        </p:sp>
        <p:sp>
          <p:nvSpPr>
            <p:cNvPr id="106592" name="Text Box 130"/>
            <p:cNvSpPr txBox="1">
              <a:spLocks noChangeArrowheads="1"/>
            </p:cNvSpPr>
            <p:nvPr/>
          </p:nvSpPr>
          <p:spPr bwMode="auto">
            <a:xfrm>
              <a:off x="952" y="1886"/>
              <a:ext cx="31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b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</a:t>
              </a:r>
            </a:p>
          </p:txBody>
        </p:sp>
        <p:sp>
          <p:nvSpPr>
            <p:cNvPr id="106593" name="Text Box 131"/>
            <p:cNvSpPr txBox="1">
              <a:spLocks noChangeArrowheads="1"/>
            </p:cNvSpPr>
            <p:nvPr/>
          </p:nvSpPr>
          <p:spPr bwMode="auto">
            <a:xfrm>
              <a:off x="1843" y="1990"/>
              <a:ext cx="31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EuroRoman" pitchFamily="2" charset="2"/>
                </a:rPr>
                <a:t>d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</a:t>
              </a:r>
            </a:p>
          </p:txBody>
        </p:sp>
        <p:sp>
          <p:nvSpPr>
            <p:cNvPr id="106594" name="Text Box 132"/>
            <p:cNvSpPr txBox="1">
              <a:spLocks noChangeArrowheads="1"/>
            </p:cNvSpPr>
            <p:nvPr/>
          </p:nvSpPr>
          <p:spPr bwMode="auto">
            <a:xfrm>
              <a:off x="497" y="2214"/>
              <a:ext cx="30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EuroRoman" pitchFamily="2" charset="2"/>
                </a:rPr>
                <a:t>a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</a:t>
              </a:r>
              <a:endPara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UniversalMath1 BT" pitchFamily="18" charset="2"/>
              </a:endParaRPr>
            </a:p>
          </p:txBody>
        </p:sp>
        <p:sp>
          <p:nvSpPr>
            <p:cNvPr id="198789" name="Line 133"/>
            <p:cNvSpPr>
              <a:spLocks noChangeShapeType="1"/>
            </p:cNvSpPr>
            <p:nvPr/>
          </p:nvSpPr>
          <p:spPr bwMode="auto">
            <a:xfrm flipV="1">
              <a:off x="1591" y="2584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8790" name="Line 134"/>
            <p:cNvSpPr>
              <a:spLocks noChangeShapeType="1"/>
            </p:cNvSpPr>
            <p:nvPr/>
          </p:nvSpPr>
          <p:spPr bwMode="auto">
            <a:xfrm>
              <a:off x="1920" y="2955"/>
              <a:ext cx="438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35" name="矩形 134"/>
          <p:cNvSpPr>
            <a:spLocks noChangeArrowheads="1"/>
          </p:cNvSpPr>
          <p:nvPr/>
        </p:nvSpPr>
        <p:spPr bwMode="auto">
          <a:xfrm>
            <a:off x="327025" y="1876425"/>
            <a:ext cx="537845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平行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平行条件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各同名投影均相互平行。</a:t>
            </a:r>
          </a:p>
        </p:txBody>
      </p:sp>
      <p:sp>
        <p:nvSpPr>
          <p:cNvPr id="137" name="presentation_161278">
            <a:extLst>
              <a:ext uri="{FF2B5EF4-FFF2-40B4-BE49-F238E27FC236}">
                <a16:creationId xmlns:a16="http://schemas.microsoft.com/office/drawing/2014/main" id="{13CE6E5F-A60C-456D-BC21-048BDC1F79BD}"/>
              </a:ext>
            </a:extLst>
          </p:cNvPr>
          <p:cNvSpPr>
            <a:spLocks noChangeAspect="1"/>
          </p:cNvSpPr>
          <p:nvPr/>
        </p:nvSpPr>
        <p:spPr bwMode="auto">
          <a:xfrm>
            <a:off x="8687269" y="68525"/>
            <a:ext cx="409718" cy="409050"/>
          </a:xfrm>
          <a:custGeom>
            <a:avLst/>
            <a:gdLst>
              <a:gd name="connsiteX0" fmla="*/ 495878 w 606580"/>
              <a:gd name="connsiteY0" fmla="*/ 503837 h 605592"/>
              <a:gd name="connsiteX1" fmla="*/ 589770 w 606580"/>
              <a:gd name="connsiteY1" fmla="*/ 503837 h 605592"/>
              <a:gd name="connsiteX2" fmla="*/ 606580 w 606580"/>
              <a:gd name="connsiteY2" fmla="*/ 520611 h 605592"/>
              <a:gd name="connsiteX3" fmla="*/ 606580 w 606580"/>
              <a:gd name="connsiteY3" fmla="*/ 605592 h 605592"/>
              <a:gd name="connsiteX4" fmla="*/ 479068 w 606580"/>
              <a:gd name="connsiteY4" fmla="*/ 605592 h 605592"/>
              <a:gd name="connsiteX5" fmla="*/ 479068 w 606580"/>
              <a:gd name="connsiteY5" fmla="*/ 520611 h 605592"/>
              <a:gd name="connsiteX6" fmla="*/ 495878 w 606580"/>
              <a:gd name="connsiteY6" fmla="*/ 503837 h 605592"/>
              <a:gd name="connsiteX7" fmla="*/ 336112 w 606580"/>
              <a:gd name="connsiteY7" fmla="*/ 503837 h 605592"/>
              <a:gd name="connsiteX8" fmla="*/ 429975 w 606580"/>
              <a:gd name="connsiteY8" fmla="*/ 503837 h 605592"/>
              <a:gd name="connsiteX9" fmla="*/ 447243 w 606580"/>
              <a:gd name="connsiteY9" fmla="*/ 520611 h 605592"/>
              <a:gd name="connsiteX10" fmla="*/ 447243 w 606580"/>
              <a:gd name="connsiteY10" fmla="*/ 605592 h 605592"/>
              <a:gd name="connsiteX11" fmla="*/ 319308 w 606580"/>
              <a:gd name="connsiteY11" fmla="*/ 605592 h 605592"/>
              <a:gd name="connsiteX12" fmla="*/ 319308 w 606580"/>
              <a:gd name="connsiteY12" fmla="*/ 520611 h 605592"/>
              <a:gd name="connsiteX13" fmla="*/ 336112 w 606580"/>
              <a:gd name="connsiteY13" fmla="*/ 503837 h 605592"/>
              <a:gd name="connsiteX14" fmla="*/ 176776 w 606580"/>
              <a:gd name="connsiteY14" fmla="*/ 503837 h 605592"/>
              <a:gd name="connsiteX15" fmla="*/ 270639 w 606580"/>
              <a:gd name="connsiteY15" fmla="*/ 503837 h 605592"/>
              <a:gd name="connsiteX16" fmla="*/ 287907 w 606580"/>
              <a:gd name="connsiteY16" fmla="*/ 520611 h 605592"/>
              <a:gd name="connsiteX17" fmla="*/ 287907 w 606580"/>
              <a:gd name="connsiteY17" fmla="*/ 605592 h 605592"/>
              <a:gd name="connsiteX18" fmla="*/ 159972 w 606580"/>
              <a:gd name="connsiteY18" fmla="*/ 605592 h 605592"/>
              <a:gd name="connsiteX19" fmla="*/ 159972 w 606580"/>
              <a:gd name="connsiteY19" fmla="*/ 520611 h 605592"/>
              <a:gd name="connsiteX20" fmla="*/ 176776 w 606580"/>
              <a:gd name="connsiteY20" fmla="*/ 503837 h 605592"/>
              <a:gd name="connsiteX21" fmla="*/ 16801 w 606580"/>
              <a:gd name="connsiteY21" fmla="*/ 503837 h 605592"/>
              <a:gd name="connsiteX22" fmla="*/ 111112 w 606580"/>
              <a:gd name="connsiteY22" fmla="*/ 503837 h 605592"/>
              <a:gd name="connsiteX23" fmla="*/ 128006 w 606580"/>
              <a:gd name="connsiteY23" fmla="*/ 520611 h 605592"/>
              <a:gd name="connsiteX24" fmla="*/ 128006 w 606580"/>
              <a:gd name="connsiteY24" fmla="*/ 605592 h 605592"/>
              <a:gd name="connsiteX25" fmla="*/ 0 w 606580"/>
              <a:gd name="connsiteY25" fmla="*/ 605592 h 605592"/>
              <a:gd name="connsiteX26" fmla="*/ 0 w 606580"/>
              <a:gd name="connsiteY26" fmla="*/ 520611 h 605592"/>
              <a:gd name="connsiteX27" fmla="*/ 16801 w 606580"/>
              <a:gd name="connsiteY27" fmla="*/ 503837 h 605592"/>
              <a:gd name="connsiteX28" fmla="*/ 542577 w 606580"/>
              <a:gd name="connsiteY28" fmla="*/ 393120 h 605592"/>
              <a:gd name="connsiteX29" fmla="*/ 580541 w 606580"/>
              <a:gd name="connsiteY29" fmla="*/ 431084 h 605592"/>
              <a:gd name="connsiteX30" fmla="*/ 542577 w 606580"/>
              <a:gd name="connsiteY30" fmla="*/ 469048 h 605592"/>
              <a:gd name="connsiteX31" fmla="*/ 504613 w 606580"/>
              <a:gd name="connsiteY31" fmla="*/ 431084 h 605592"/>
              <a:gd name="connsiteX32" fmla="*/ 542577 w 606580"/>
              <a:gd name="connsiteY32" fmla="*/ 393120 h 605592"/>
              <a:gd name="connsiteX33" fmla="*/ 383276 w 606580"/>
              <a:gd name="connsiteY33" fmla="*/ 393120 h 605592"/>
              <a:gd name="connsiteX34" fmla="*/ 421276 w 606580"/>
              <a:gd name="connsiteY34" fmla="*/ 431084 h 605592"/>
              <a:gd name="connsiteX35" fmla="*/ 383276 w 606580"/>
              <a:gd name="connsiteY35" fmla="*/ 469048 h 605592"/>
              <a:gd name="connsiteX36" fmla="*/ 345276 w 606580"/>
              <a:gd name="connsiteY36" fmla="*/ 431084 h 605592"/>
              <a:gd name="connsiteX37" fmla="*/ 383276 w 606580"/>
              <a:gd name="connsiteY37" fmla="*/ 393120 h 605592"/>
              <a:gd name="connsiteX38" fmla="*/ 223340 w 606580"/>
              <a:gd name="connsiteY38" fmla="*/ 393120 h 605592"/>
              <a:gd name="connsiteX39" fmla="*/ 261375 w 606580"/>
              <a:gd name="connsiteY39" fmla="*/ 431084 h 605592"/>
              <a:gd name="connsiteX40" fmla="*/ 223340 w 606580"/>
              <a:gd name="connsiteY40" fmla="*/ 469048 h 605592"/>
              <a:gd name="connsiteX41" fmla="*/ 185305 w 606580"/>
              <a:gd name="connsiteY41" fmla="*/ 431084 h 605592"/>
              <a:gd name="connsiteX42" fmla="*/ 223340 w 606580"/>
              <a:gd name="connsiteY42" fmla="*/ 393120 h 605592"/>
              <a:gd name="connsiteX43" fmla="*/ 64003 w 606580"/>
              <a:gd name="connsiteY43" fmla="*/ 393120 h 605592"/>
              <a:gd name="connsiteX44" fmla="*/ 102038 w 606580"/>
              <a:gd name="connsiteY44" fmla="*/ 431084 h 605592"/>
              <a:gd name="connsiteX45" fmla="*/ 64003 w 606580"/>
              <a:gd name="connsiteY45" fmla="*/ 469048 h 605592"/>
              <a:gd name="connsiteX46" fmla="*/ 25968 w 606580"/>
              <a:gd name="connsiteY46" fmla="*/ 431084 h 605592"/>
              <a:gd name="connsiteX47" fmla="*/ 64003 w 606580"/>
              <a:gd name="connsiteY47" fmla="*/ 393120 h 605592"/>
              <a:gd name="connsiteX48" fmla="*/ 454971 w 606580"/>
              <a:gd name="connsiteY48" fmla="*/ 198500 h 605592"/>
              <a:gd name="connsiteX49" fmla="*/ 606580 w 606580"/>
              <a:gd name="connsiteY49" fmla="*/ 349933 h 605592"/>
              <a:gd name="connsiteX50" fmla="*/ 303361 w 606580"/>
              <a:gd name="connsiteY50" fmla="*/ 349933 h 605592"/>
              <a:gd name="connsiteX51" fmla="*/ 454971 w 606580"/>
              <a:gd name="connsiteY51" fmla="*/ 198500 h 605592"/>
              <a:gd name="connsiteX52" fmla="*/ 214636 w 606580"/>
              <a:gd name="connsiteY52" fmla="*/ 68682 h 605592"/>
              <a:gd name="connsiteX53" fmla="*/ 202103 w 606580"/>
              <a:gd name="connsiteY53" fmla="*/ 81195 h 605592"/>
              <a:gd name="connsiteX54" fmla="*/ 214636 w 606580"/>
              <a:gd name="connsiteY54" fmla="*/ 93708 h 605592"/>
              <a:gd name="connsiteX55" fmla="*/ 220949 w 606580"/>
              <a:gd name="connsiteY55" fmla="*/ 93708 h 605592"/>
              <a:gd name="connsiteX56" fmla="*/ 233482 w 606580"/>
              <a:gd name="connsiteY56" fmla="*/ 81195 h 605592"/>
              <a:gd name="connsiteX57" fmla="*/ 220949 w 606580"/>
              <a:gd name="connsiteY57" fmla="*/ 68682 h 605592"/>
              <a:gd name="connsiteX58" fmla="*/ 136190 w 606580"/>
              <a:gd name="connsiteY58" fmla="*/ 68219 h 605592"/>
              <a:gd name="connsiteX59" fmla="*/ 123657 w 606580"/>
              <a:gd name="connsiteY59" fmla="*/ 80732 h 605592"/>
              <a:gd name="connsiteX60" fmla="*/ 136190 w 606580"/>
              <a:gd name="connsiteY60" fmla="*/ 93152 h 605592"/>
              <a:gd name="connsiteX61" fmla="*/ 142503 w 606580"/>
              <a:gd name="connsiteY61" fmla="*/ 93152 h 605592"/>
              <a:gd name="connsiteX62" fmla="*/ 154943 w 606580"/>
              <a:gd name="connsiteY62" fmla="*/ 80732 h 605592"/>
              <a:gd name="connsiteX63" fmla="*/ 142503 w 606580"/>
              <a:gd name="connsiteY63" fmla="*/ 68219 h 605592"/>
              <a:gd name="connsiteX64" fmla="*/ 58208 w 606580"/>
              <a:gd name="connsiteY64" fmla="*/ 68219 h 605592"/>
              <a:gd name="connsiteX65" fmla="*/ 45675 w 606580"/>
              <a:gd name="connsiteY65" fmla="*/ 80732 h 605592"/>
              <a:gd name="connsiteX66" fmla="*/ 58208 w 606580"/>
              <a:gd name="connsiteY66" fmla="*/ 93152 h 605592"/>
              <a:gd name="connsiteX67" fmla="*/ 64521 w 606580"/>
              <a:gd name="connsiteY67" fmla="*/ 93152 h 605592"/>
              <a:gd name="connsiteX68" fmla="*/ 76961 w 606580"/>
              <a:gd name="connsiteY68" fmla="*/ 80732 h 605592"/>
              <a:gd name="connsiteX69" fmla="*/ 64521 w 606580"/>
              <a:gd name="connsiteY69" fmla="*/ 68219 h 605592"/>
              <a:gd name="connsiteX70" fmla="*/ 454935 w 606580"/>
              <a:gd name="connsiteY70" fmla="*/ 42339 h 605592"/>
              <a:gd name="connsiteX71" fmla="*/ 518444 w 606580"/>
              <a:gd name="connsiteY71" fmla="*/ 105742 h 605592"/>
              <a:gd name="connsiteX72" fmla="*/ 454935 w 606580"/>
              <a:gd name="connsiteY72" fmla="*/ 169145 h 605592"/>
              <a:gd name="connsiteX73" fmla="*/ 391426 w 606580"/>
              <a:gd name="connsiteY73" fmla="*/ 105742 h 605592"/>
              <a:gd name="connsiteX74" fmla="*/ 454935 w 606580"/>
              <a:gd name="connsiteY74" fmla="*/ 42339 h 605592"/>
              <a:gd name="connsiteX75" fmla="*/ 0 w 606580"/>
              <a:gd name="connsiteY75" fmla="*/ 0 h 605592"/>
              <a:gd name="connsiteX76" fmla="*/ 279157 w 606580"/>
              <a:gd name="connsiteY76" fmla="*/ 0 h 605592"/>
              <a:gd name="connsiteX77" fmla="*/ 279157 w 606580"/>
              <a:gd name="connsiteY77" fmla="*/ 161927 h 605592"/>
              <a:gd name="connsiteX78" fmla="*/ 240630 w 606580"/>
              <a:gd name="connsiteY78" fmla="*/ 161927 h 605592"/>
              <a:gd name="connsiteX79" fmla="*/ 240630 w 606580"/>
              <a:gd name="connsiteY79" fmla="*/ 222916 h 605592"/>
              <a:gd name="connsiteX80" fmla="*/ 176667 w 606580"/>
              <a:gd name="connsiteY80" fmla="*/ 162020 h 605592"/>
              <a:gd name="connsiteX81" fmla="*/ 0 w 606580"/>
              <a:gd name="connsiteY81" fmla="*/ 16202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580" h="605592">
                <a:moveTo>
                  <a:pt x="495878" y="503837"/>
                </a:moveTo>
                <a:lnTo>
                  <a:pt x="589770" y="503837"/>
                </a:lnTo>
                <a:cubicBezTo>
                  <a:pt x="598965" y="503837"/>
                  <a:pt x="606580" y="511436"/>
                  <a:pt x="606580" y="520611"/>
                </a:cubicBezTo>
                <a:lnTo>
                  <a:pt x="606580" y="605592"/>
                </a:lnTo>
                <a:lnTo>
                  <a:pt x="479068" y="605592"/>
                </a:lnTo>
                <a:lnTo>
                  <a:pt x="479068" y="520611"/>
                </a:lnTo>
                <a:cubicBezTo>
                  <a:pt x="479068" y="511436"/>
                  <a:pt x="486219" y="503837"/>
                  <a:pt x="495878" y="503837"/>
                </a:cubicBezTo>
                <a:close/>
                <a:moveTo>
                  <a:pt x="336112" y="503837"/>
                </a:moveTo>
                <a:lnTo>
                  <a:pt x="429975" y="503837"/>
                </a:lnTo>
                <a:cubicBezTo>
                  <a:pt x="439630" y="503837"/>
                  <a:pt x="447243" y="511436"/>
                  <a:pt x="447243" y="520611"/>
                </a:cubicBezTo>
                <a:lnTo>
                  <a:pt x="447243" y="605592"/>
                </a:lnTo>
                <a:lnTo>
                  <a:pt x="319308" y="605592"/>
                </a:lnTo>
                <a:lnTo>
                  <a:pt x="319308" y="520611"/>
                </a:lnTo>
                <a:cubicBezTo>
                  <a:pt x="319308" y="511436"/>
                  <a:pt x="326457" y="503837"/>
                  <a:pt x="336112" y="503837"/>
                </a:cubicBezTo>
                <a:close/>
                <a:moveTo>
                  <a:pt x="176776" y="503837"/>
                </a:moveTo>
                <a:lnTo>
                  <a:pt x="270639" y="503837"/>
                </a:lnTo>
                <a:cubicBezTo>
                  <a:pt x="280108" y="503837"/>
                  <a:pt x="287443" y="511436"/>
                  <a:pt x="287907" y="520611"/>
                </a:cubicBezTo>
                <a:lnTo>
                  <a:pt x="287907" y="605592"/>
                </a:lnTo>
                <a:lnTo>
                  <a:pt x="159972" y="605592"/>
                </a:lnTo>
                <a:lnTo>
                  <a:pt x="159972" y="520611"/>
                </a:lnTo>
                <a:cubicBezTo>
                  <a:pt x="159972" y="511436"/>
                  <a:pt x="167121" y="503837"/>
                  <a:pt x="176776" y="503837"/>
                </a:cubicBezTo>
                <a:close/>
                <a:moveTo>
                  <a:pt x="16801" y="503837"/>
                </a:moveTo>
                <a:lnTo>
                  <a:pt x="111112" y="503837"/>
                </a:lnTo>
                <a:cubicBezTo>
                  <a:pt x="120302" y="503837"/>
                  <a:pt x="128006" y="511436"/>
                  <a:pt x="128006" y="520611"/>
                </a:cubicBezTo>
                <a:lnTo>
                  <a:pt x="128006" y="605592"/>
                </a:lnTo>
                <a:lnTo>
                  <a:pt x="0" y="605592"/>
                </a:lnTo>
                <a:lnTo>
                  <a:pt x="0" y="520611"/>
                </a:lnTo>
                <a:cubicBezTo>
                  <a:pt x="0" y="511436"/>
                  <a:pt x="7148" y="503837"/>
                  <a:pt x="16801" y="503837"/>
                </a:cubicBezTo>
                <a:close/>
                <a:moveTo>
                  <a:pt x="542577" y="393120"/>
                </a:moveTo>
                <a:cubicBezTo>
                  <a:pt x="563544" y="393120"/>
                  <a:pt x="580541" y="410117"/>
                  <a:pt x="580541" y="431084"/>
                </a:cubicBezTo>
                <a:cubicBezTo>
                  <a:pt x="580541" y="452051"/>
                  <a:pt x="563544" y="469048"/>
                  <a:pt x="542577" y="469048"/>
                </a:cubicBezTo>
                <a:cubicBezTo>
                  <a:pt x="521610" y="469048"/>
                  <a:pt x="504613" y="452051"/>
                  <a:pt x="504613" y="431084"/>
                </a:cubicBezTo>
                <a:cubicBezTo>
                  <a:pt x="504613" y="410117"/>
                  <a:pt x="521610" y="393120"/>
                  <a:pt x="542577" y="393120"/>
                </a:cubicBezTo>
                <a:close/>
                <a:moveTo>
                  <a:pt x="383276" y="393120"/>
                </a:moveTo>
                <a:cubicBezTo>
                  <a:pt x="404263" y="393120"/>
                  <a:pt x="421276" y="410117"/>
                  <a:pt x="421276" y="431084"/>
                </a:cubicBezTo>
                <a:cubicBezTo>
                  <a:pt x="421276" y="452051"/>
                  <a:pt x="404263" y="469048"/>
                  <a:pt x="383276" y="469048"/>
                </a:cubicBezTo>
                <a:cubicBezTo>
                  <a:pt x="362289" y="469048"/>
                  <a:pt x="345276" y="452051"/>
                  <a:pt x="345276" y="431084"/>
                </a:cubicBezTo>
                <a:cubicBezTo>
                  <a:pt x="345276" y="410117"/>
                  <a:pt x="362289" y="393120"/>
                  <a:pt x="383276" y="393120"/>
                </a:cubicBezTo>
                <a:close/>
                <a:moveTo>
                  <a:pt x="223340" y="393120"/>
                </a:moveTo>
                <a:cubicBezTo>
                  <a:pt x="244346" y="393120"/>
                  <a:pt x="261375" y="410117"/>
                  <a:pt x="261375" y="431084"/>
                </a:cubicBezTo>
                <a:cubicBezTo>
                  <a:pt x="261375" y="452051"/>
                  <a:pt x="244346" y="469048"/>
                  <a:pt x="223340" y="469048"/>
                </a:cubicBezTo>
                <a:cubicBezTo>
                  <a:pt x="202334" y="469048"/>
                  <a:pt x="185305" y="452051"/>
                  <a:pt x="185305" y="431084"/>
                </a:cubicBezTo>
                <a:cubicBezTo>
                  <a:pt x="185305" y="410117"/>
                  <a:pt x="202334" y="393120"/>
                  <a:pt x="223340" y="393120"/>
                </a:cubicBezTo>
                <a:close/>
                <a:moveTo>
                  <a:pt x="64003" y="393120"/>
                </a:moveTo>
                <a:cubicBezTo>
                  <a:pt x="85009" y="393120"/>
                  <a:pt x="102038" y="410117"/>
                  <a:pt x="102038" y="431084"/>
                </a:cubicBezTo>
                <a:cubicBezTo>
                  <a:pt x="102038" y="452051"/>
                  <a:pt x="85009" y="469048"/>
                  <a:pt x="64003" y="469048"/>
                </a:cubicBezTo>
                <a:cubicBezTo>
                  <a:pt x="42997" y="469048"/>
                  <a:pt x="25968" y="452051"/>
                  <a:pt x="25968" y="431084"/>
                </a:cubicBezTo>
                <a:cubicBezTo>
                  <a:pt x="25968" y="410117"/>
                  <a:pt x="42997" y="393120"/>
                  <a:pt x="64003" y="393120"/>
                </a:cubicBezTo>
                <a:close/>
                <a:moveTo>
                  <a:pt x="454971" y="198500"/>
                </a:moveTo>
                <a:cubicBezTo>
                  <a:pt x="538806" y="198500"/>
                  <a:pt x="606580" y="266246"/>
                  <a:pt x="606580" y="349933"/>
                </a:cubicBezTo>
                <a:lnTo>
                  <a:pt x="303361" y="349933"/>
                </a:lnTo>
                <a:cubicBezTo>
                  <a:pt x="303361" y="266246"/>
                  <a:pt x="371135" y="198500"/>
                  <a:pt x="454971" y="198500"/>
                </a:cubicBezTo>
                <a:close/>
                <a:moveTo>
                  <a:pt x="214636" y="68682"/>
                </a:moveTo>
                <a:cubicBezTo>
                  <a:pt x="207952" y="68682"/>
                  <a:pt x="202103" y="74058"/>
                  <a:pt x="202103" y="81195"/>
                </a:cubicBezTo>
                <a:cubicBezTo>
                  <a:pt x="202103" y="88332"/>
                  <a:pt x="207952" y="93708"/>
                  <a:pt x="214636" y="93708"/>
                </a:cubicBezTo>
                <a:lnTo>
                  <a:pt x="220949" y="93708"/>
                </a:lnTo>
                <a:cubicBezTo>
                  <a:pt x="228097" y="93708"/>
                  <a:pt x="233482" y="88332"/>
                  <a:pt x="233482" y="81195"/>
                </a:cubicBezTo>
                <a:cubicBezTo>
                  <a:pt x="233482" y="74058"/>
                  <a:pt x="227633" y="68682"/>
                  <a:pt x="220949" y="68682"/>
                </a:cubicBezTo>
                <a:close/>
                <a:moveTo>
                  <a:pt x="136190" y="68219"/>
                </a:moveTo>
                <a:cubicBezTo>
                  <a:pt x="128949" y="68219"/>
                  <a:pt x="123657" y="73502"/>
                  <a:pt x="123657" y="80732"/>
                </a:cubicBezTo>
                <a:cubicBezTo>
                  <a:pt x="123657" y="87869"/>
                  <a:pt x="129506" y="93152"/>
                  <a:pt x="136190" y="93152"/>
                </a:cubicBezTo>
                <a:lnTo>
                  <a:pt x="142503" y="93152"/>
                </a:lnTo>
                <a:cubicBezTo>
                  <a:pt x="149280" y="93152"/>
                  <a:pt x="154943" y="87961"/>
                  <a:pt x="154943" y="80732"/>
                </a:cubicBezTo>
                <a:cubicBezTo>
                  <a:pt x="154943" y="73502"/>
                  <a:pt x="149187" y="68219"/>
                  <a:pt x="142503" y="68219"/>
                </a:cubicBezTo>
                <a:close/>
                <a:moveTo>
                  <a:pt x="58208" y="68219"/>
                </a:moveTo>
                <a:cubicBezTo>
                  <a:pt x="50967" y="68219"/>
                  <a:pt x="45675" y="73502"/>
                  <a:pt x="45675" y="80732"/>
                </a:cubicBezTo>
                <a:cubicBezTo>
                  <a:pt x="45675" y="87869"/>
                  <a:pt x="51524" y="93152"/>
                  <a:pt x="58208" y="93152"/>
                </a:cubicBezTo>
                <a:lnTo>
                  <a:pt x="64521" y="93152"/>
                </a:lnTo>
                <a:cubicBezTo>
                  <a:pt x="71298" y="93152"/>
                  <a:pt x="76961" y="87961"/>
                  <a:pt x="76961" y="80732"/>
                </a:cubicBezTo>
                <a:cubicBezTo>
                  <a:pt x="76961" y="73502"/>
                  <a:pt x="71205" y="68219"/>
                  <a:pt x="64521" y="68219"/>
                </a:cubicBezTo>
                <a:close/>
                <a:moveTo>
                  <a:pt x="454935" y="42339"/>
                </a:moveTo>
                <a:cubicBezTo>
                  <a:pt x="490010" y="42339"/>
                  <a:pt x="518444" y="70725"/>
                  <a:pt x="518444" y="105742"/>
                </a:cubicBezTo>
                <a:cubicBezTo>
                  <a:pt x="518444" y="140759"/>
                  <a:pt x="490010" y="169145"/>
                  <a:pt x="454935" y="169145"/>
                </a:cubicBezTo>
                <a:cubicBezTo>
                  <a:pt x="419860" y="169145"/>
                  <a:pt x="391426" y="140759"/>
                  <a:pt x="391426" y="105742"/>
                </a:cubicBezTo>
                <a:cubicBezTo>
                  <a:pt x="391426" y="70725"/>
                  <a:pt x="419860" y="42339"/>
                  <a:pt x="454935" y="42339"/>
                </a:cubicBezTo>
                <a:close/>
                <a:moveTo>
                  <a:pt x="0" y="0"/>
                </a:moveTo>
                <a:lnTo>
                  <a:pt x="279157" y="0"/>
                </a:lnTo>
                <a:lnTo>
                  <a:pt x="279157" y="161927"/>
                </a:lnTo>
                <a:lnTo>
                  <a:pt x="240630" y="161927"/>
                </a:lnTo>
                <a:lnTo>
                  <a:pt x="240630" y="222916"/>
                </a:lnTo>
                <a:lnTo>
                  <a:pt x="176667" y="162020"/>
                </a:lnTo>
                <a:lnTo>
                  <a:pt x="0" y="162020"/>
                </a:lnTo>
                <a:close/>
              </a:path>
            </a:pathLst>
          </a:custGeom>
          <a:solidFill>
            <a:srgbClr val="D94747"/>
          </a:solidFill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9061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1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nimBg="1" autoUpdateAnimBg="0"/>
      <p:bldP spid="198662" grpId="0" animBg="1"/>
      <p:bldP spid="198682" grpId="0" autoUpdateAnimBg="0"/>
      <p:bldP spid="198683" grpId="0" autoUpdateAnimBg="0"/>
      <p:bldP spid="198684" grpId="0" autoUpdateAnimBg="0"/>
      <p:bldP spid="198685" grpId="0" autoUpdateAnimBg="0"/>
      <p:bldP spid="198691" grpId="0" autoUpdateAnimBg="0"/>
      <p:bldP spid="198692" grpId="0" autoUpdateAnimBg="0"/>
      <p:bldP spid="198693" grpId="0" autoUpdateAnimBg="0"/>
      <p:bldP spid="198698" grpId="0" autoUpdateAnimBg="0"/>
      <p:bldP spid="198699" grpId="0" autoUpdateAnimBg="0"/>
      <p:bldP spid="198700" grpId="0" autoUpdateAnimBg="0"/>
      <p:bldP spid="198701" grpId="0" autoUpdateAnimBg="0"/>
      <p:bldP spid="198715" grpId="0" autoUpdateAnimBg="0"/>
      <p:bldP spid="198716" grpId="0" autoUpdateAnimBg="0"/>
      <p:bldP spid="198717" grpId="0" autoUpdateAnimBg="0"/>
      <p:bldP spid="198718" grpId="0" autoUpdateAnimBg="0"/>
      <p:bldP spid="198719" grpId="0" animBg="1" autoUpdateAnimBg="0"/>
      <p:bldP spid="198720" grpId="0" animBg="1" autoUpdateAnimBg="0"/>
      <p:bldP spid="198727" grpId="0" animBg="1" autoUpdateAnimBg="0"/>
      <p:bldP spid="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5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4100" y="2859088"/>
            <a:ext cx="2141538" cy="1231900"/>
            <a:chOff x="584" y="1615"/>
            <a:chExt cx="1349" cy="776"/>
          </a:xfrm>
        </p:grpSpPr>
        <p:sp>
          <p:nvSpPr>
            <p:cNvPr id="199683" name="Line 3"/>
            <p:cNvSpPr>
              <a:spLocks noChangeShapeType="1"/>
            </p:cNvSpPr>
            <p:nvPr/>
          </p:nvSpPr>
          <p:spPr bwMode="auto">
            <a:xfrm flipV="1">
              <a:off x="840" y="1872"/>
              <a:ext cx="894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9684" name="Line 4"/>
            <p:cNvSpPr>
              <a:spLocks noChangeShapeType="1"/>
            </p:cNvSpPr>
            <p:nvPr/>
          </p:nvSpPr>
          <p:spPr bwMode="auto">
            <a:xfrm>
              <a:off x="948" y="1848"/>
              <a:ext cx="624" cy="3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7577" name="Text Box 5"/>
            <p:cNvSpPr txBox="1">
              <a:spLocks noChangeArrowheads="1"/>
            </p:cNvSpPr>
            <p:nvPr/>
          </p:nvSpPr>
          <p:spPr bwMode="auto">
            <a:xfrm>
              <a:off x="584" y="2141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a'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8" name="Text Box 6"/>
            <p:cNvSpPr txBox="1">
              <a:spLocks noChangeArrowheads="1"/>
            </p:cNvSpPr>
            <p:nvPr/>
          </p:nvSpPr>
          <p:spPr bwMode="auto">
            <a:xfrm>
              <a:off x="1577" y="164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b'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9" name="Text Box 7"/>
            <p:cNvSpPr txBox="1">
              <a:spLocks noChangeArrowheads="1"/>
            </p:cNvSpPr>
            <p:nvPr/>
          </p:nvSpPr>
          <p:spPr bwMode="auto">
            <a:xfrm>
              <a:off x="785" y="1615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80" name="Text Box 8"/>
            <p:cNvSpPr txBox="1">
              <a:spLocks noChangeArrowheads="1"/>
            </p:cNvSpPr>
            <p:nvPr/>
          </p:nvSpPr>
          <p:spPr bwMode="auto">
            <a:xfrm>
              <a:off x="1487" y="2089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d'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16500" y="2878138"/>
            <a:ext cx="2141538" cy="1231900"/>
            <a:chOff x="3080" y="1627"/>
            <a:chExt cx="1349" cy="776"/>
          </a:xfrm>
        </p:grpSpPr>
        <p:sp>
          <p:nvSpPr>
            <p:cNvPr id="199690" name="Line 10"/>
            <p:cNvSpPr>
              <a:spLocks noChangeShapeType="1"/>
            </p:cNvSpPr>
            <p:nvPr/>
          </p:nvSpPr>
          <p:spPr bwMode="auto">
            <a:xfrm flipV="1">
              <a:off x="3336" y="1884"/>
              <a:ext cx="894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9691" name="Line 11"/>
            <p:cNvSpPr>
              <a:spLocks noChangeShapeType="1"/>
            </p:cNvSpPr>
            <p:nvPr/>
          </p:nvSpPr>
          <p:spPr bwMode="auto">
            <a:xfrm>
              <a:off x="3444" y="1860"/>
              <a:ext cx="624" cy="3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7571" name="Text Box 12"/>
            <p:cNvSpPr txBox="1">
              <a:spLocks noChangeArrowheads="1"/>
            </p:cNvSpPr>
            <p:nvPr/>
          </p:nvSpPr>
          <p:spPr bwMode="auto">
            <a:xfrm>
              <a:off x="3080" y="2153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a'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2" name="Text Box 13"/>
            <p:cNvSpPr txBox="1">
              <a:spLocks noChangeArrowheads="1"/>
            </p:cNvSpPr>
            <p:nvPr/>
          </p:nvSpPr>
          <p:spPr bwMode="auto">
            <a:xfrm>
              <a:off x="4073" y="165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b'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3" name="Text Box 14"/>
            <p:cNvSpPr txBox="1">
              <a:spLocks noChangeArrowheads="1"/>
            </p:cNvSpPr>
            <p:nvPr/>
          </p:nvSpPr>
          <p:spPr bwMode="auto">
            <a:xfrm>
              <a:off x="3281" y="1627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574" name="Text Box 15"/>
            <p:cNvSpPr txBox="1">
              <a:spLocks noChangeArrowheads="1"/>
            </p:cNvSpPr>
            <p:nvPr/>
          </p:nvSpPr>
          <p:spPr bwMode="auto">
            <a:xfrm>
              <a:off x="3983" y="2101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d'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525" name="Text Box 16"/>
          <p:cNvSpPr txBox="1">
            <a:spLocks noChangeArrowheads="1"/>
          </p:cNvSpPr>
          <p:nvPr/>
        </p:nvSpPr>
        <p:spPr bwMode="auto">
          <a:xfrm>
            <a:off x="290513" y="238125"/>
            <a:ext cx="52292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2.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相交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相交条件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两直线各同名投影均相交，且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交点符合点的投影规律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，即两直线只有一个公有点。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89000" y="3940175"/>
            <a:ext cx="2598738" cy="458788"/>
            <a:chOff x="183" y="2563"/>
            <a:chExt cx="1637" cy="289"/>
          </a:xfrm>
        </p:grpSpPr>
        <p:sp>
          <p:nvSpPr>
            <p:cNvPr id="107566" name="Text Box 18"/>
            <p:cNvSpPr txBox="1">
              <a:spLocks noChangeArrowheads="1"/>
            </p:cNvSpPr>
            <p:nvPr/>
          </p:nvSpPr>
          <p:spPr bwMode="auto">
            <a:xfrm>
              <a:off x="183" y="25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X </a:t>
              </a:r>
            </a:p>
          </p:txBody>
        </p:sp>
        <p:sp>
          <p:nvSpPr>
            <p:cNvPr id="107567" name="Text Box 19"/>
            <p:cNvSpPr txBox="1">
              <a:spLocks noChangeArrowheads="1"/>
            </p:cNvSpPr>
            <p:nvPr/>
          </p:nvSpPr>
          <p:spPr bwMode="auto">
            <a:xfrm>
              <a:off x="1524" y="2563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O </a:t>
              </a:r>
            </a:p>
          </p:txBody>
        </p:sp>
        <p:sp>
          <p:nvSpPr>
            <p:cNvPr id="199700" name="Line 20"/>
            <p:cNvSpPr>
              <a:spLocks noChangeShapeType="1"/>
            </p:cNvSpPr>
            <p:nvPr/>
          </p:nvSpPr>
          <p:spPr bwMode="auto">
            <a:xfrm>
              <a:off x="400" y="2824"/>
              <a:ext cx="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3300" y="3940175"/>
            <a:ext cx="2598738" cy="458788"/>
            <a:chOff x="183" y="2563"/>
            <a:chExt cx="1637" cy="289"/>
          </a:xfrm>
        </p:grpSpPr>
        <p:sp>
          <p:nvSpPr>
            <p:cNvPr id="107563" name="Text Box 22"/>
            <p:cNvSpPr txBox="1">
              <a:spLocks noChangeArrowheads="1"/>
            </p:cNvSpPr>
            <p:nvPr/>
          </p:nvSpPr>
          <p:spPr bwMode="auto">
            <a:xfrm>
              <a:off x="183" y="25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X </a:t>
              </a:r>
            </a:p>
          </p:txBody>
        </p:sp>
        <p:sp>
          <p:nvSpPr>
            <p:cNvPr id="107564" name="Text Box 23"/>
            <p:cNvSpPr txBox="1">
              <a:spLocks noChangeArrowheads="1"/>
            </p:cNvSpPr>
            <p:nvPr/>
          </p:nvSpPr>
          <p:spPr bwMode="auto">
            <a:xfrm>
              <a:off x="1524" y="2563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O </a:t>
              </a:r>
            </a:p>
          </p:txBody>
        </p:sp>
        <p:sp>
          <p:nvSpPr>
            <p:cNvPr id="199704" name="Line 24"/>
            <p:cNvSpPr>
              <a:spLocks noChangeShapeType="1"/>
            </p:cNvSpPr>
            <p:nvPr/>
          </p:nvSpPr>
          <p:spPr bwMode="auto">
            <a:xfrm>
              <a:off x="400" y="2824"/>
              <a:ext cx="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99705" name="Line 25"/>
          <p:cNvSpPr>
            <a:spLocks noChangeShapeType="1"/>
          </p:cNvSpPr>
          <p:nvPr/>
        </p:nvSpPr>
        <p:spPr bwMode="auto">
          <a:xfrm>
            <a:off x="1455738" y="399256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>
            <a:off x="2871788" y="3262313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07" name="Line 27"/>
          <p:cNvSpPr>
            <a:spLocks noChangeShapeType="1"/>
          </p:cNvSpPr>
          <p:nvPr/>
        </p:nvSpPr>
        <p:spPr bwMode="auto">
          <a:xfrm>
            <a:off x="1620838" y="3224213"/>
            <a:ext cx="0" cy="174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>
            <a:off x="2611438" y="3827463"/>
            <a:ext cx="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09" name="Line 29"/>
          <p:cNvSpPr>
            <a:spLocks noChangeShapeType="1"/>
          </p:cNvSpPr>
          <p:nvPr/>
        </p:nvSpPr>
        <p:spPr bwMode="auto">
          <a:xfrm>
            <a:off x="2224088" y="3592513"/>
            <a:ext cx="0" cy="155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10" name="Line 30"/>
          <p:cNvSpPr>
            <a:spLocks noChangeShapeType="1"/>
          </p:cNvSpPr>
          <p:nvPr/>
        </p:nvSpPr>
        <p:spPr bwMode="auto">
          <a:xfrm flipV="1">
            <a:off x="1455738" y="4443413"/>
            <a:ext cx="1416050" cy="920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1620838" y="4970463"/>
            <a:ext cx="990600" cy="2921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12" name="Text Box 32"/>
          <p:cNvSpPr txBox="1">
            <a:spLocks noChangeArrowheads="1"/>
          </p:cNvSpPr>
          <p:nvPr/>
        </p:nvSpPr>
        <p:spPr bwMode="auto">
          <a:xfrm>
            <a:off x="1217613" y="5226050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a</a:t>
            </a:r>
          </a:p>
        </p:txBody>
      </p:sp>
      <p:sp>
        <p:nvSpPr>
          <p:cNvPr id="199713" name="Text Box 33"/>
          <p:cNvSpPr txBox="1">
            <a:spLocks noChangeArrowheads="1"/>
          </p:cNvSpPr>
          <p:nvPr/>
        </p:nvSpPr>
        <p:spPr bwMode="auto">
          <a:xfrm>
            <a:off x="2827338" y="4330700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b</a:t>
            </a:r>
          </a:p>
        </p:txBody>
      </p:sp>
      <p:sp>
        <p:nvSpPr>
          <p:cNvPr id="199714" name="Text Box 34"/>
          <p:cNvSpPr txBox="1">
            <a:spLocks noChangeArrowheads="1"/>
          </p:cNvSpPr>
          <p:nvPr/>
        </p:nvSpPr>
        <p:spPr bwMode="auto">
          <a:xfrm>
            <a:off x="1577975" y="4616450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c</a:t>
            </a:r>
          </a:p>
        </p:txBody>
      </p:sp>
      <p:sp>
        <p:nvSpPr>
          <p:cNvPr id="199715" name="Text Box 35"/>
          <p:cNvSpPr txBox="1">
            <a:spLocks noChangeArrowheads="1"/>
          </p:cNvSpPr>
          <p:nvPr/>
        </p:nvSpPr>
        <p:spPr bwMode="auto">
          <a:xfrm>
            <a:off x="2424113" y="511175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d</a:t>
            </a:r>
          </a:p>
        </p:txBody>
      </p:sp>
      <p:sp>
        <p:nvSpPr>
          <p:cNvPr id="199716" name="Line 36"/>
          <p:cNvSpPr>
            <a:spLocks noChangeShapeType="1"/>
          </p:cNvSpPr>
          <p:nvPr/>
        </p:nvSpPr>
        <p:spPr bwMode="auto">
          <a:xfrm>
            <a:off x="5418138" y="40116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6834188" y="3281363"/>
            <a:ext cx="0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583238" y="3243263"/>
            <a:ext cx="0" cy="174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19" name="Line 39"/>
          <p:cNvSpPr>
            <a:spLocks noChangeShapeType="1"/>
          </p:cNvSpPr>
          <p:nvPr/>
        </p:nvSpPr>
        <p:spPr bwMode="auto">
          <a:xfrm>
            <a:off x="6573838" y="3846513"/>
            <a:ext cx="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20" name="Line 40"/>
          <p:cNvSpPr>
            <a:spLocks noChangeShapeType="1"/>
          </p:cNvSpPr>
          <p:nvPr/>
        </p:nvSpPr>
        <p:spPr bwMode="auto">
          <a:xfrm>
            <a:off x="6186488" y="36115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21" name="Line 41"/>
          <p:cNvSpPr>
            <a:spLocks noChangeShapeType="1"/>
          </p:cNvSpPr>
          <p:nvPr/>
        </p:nvSpPr>
        <p:spPr bwMode="auto">
          <a:xfrm>
            <a:off x="5592763" y="4970463"/>
            <a:ext cx="990600" cy="2921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22" name="Line 42"/>
          <p:cNvSpPr>
            <a:spLocks noChangeShapeType="1"/>
          </p:cNvSpPr>
          <p:nvPr/>
        </p:nvSpPr>
        <p:spPr bwMode="auto">
          <a:xfrm flipV="1">
            <a:off x="5418138" y="4957763"/>
            <a:ext cx="1419225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1570038" y="5624513"/>
            <a:ext cx="1103312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不相交</a:t>
            </a:r>
          </a:p>
        </p:txBody>
      </p:sp>
      <p:sp>
        <p:nvSpPr>
          <p:cNvPr id="199724" name="Text Box 44"/>
          <p:cNvSpPr txBox="1">
            <a:spLocks noChangeArrowheads="1"/>
          </p:cNvSpPr>
          <p:nvPr/>
        </p:nvSpPr>
        <p:spPr bwMode="auto">
          <a:xfrm>
            <a:off x="5848350" y="5586413"/>
            <a:ext cx="796925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相交</a:t>
            </a:r>
          </a:p>
        </p:txBody>
      </p:sp>
      <p:sp>
        <p:nvSpPr>
          <p:cNvPr id="199725" name="Text Box 45"/>
          <p:cNvSpPr txBox="1">
            <a:spLocks noChangeArrowheads="1"/>
          </p:cNvSpPr>
          <p:nvPr/>
        </p:nvSpPr>
        <p:spPr bwMode="auto">
          <a:xfrm>
            <a:off x="5865813" y="3149600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'</a:t>
            </a:r>
          </a:p>
        </p:txBody>
      </p:sp>
      <p:sp>
        <p:nvSpPr>
          <p:cNvPr id="199726" name="Text Box 46"/>
          <p:cNvSpPr txBox="1">
            <a:spLocks noChangeArrowheads="1"/>
          </p:cNvSpPr>
          <p:nvPr/>
        </p:nvSpPr>
        <p:spPr bwMode="auto">
          <a:xfrm>
            <a:off x="6035675" y="5149850"/>
            <a:ext cx="30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9727" name="Text Box 47"/>
          <p:cNvSpPr txBox="1">
            <a:spLocks noChangeArrowheads="1"/>
          </p:cNvSpPr>
          <p:nvPr/>
        </p:nvSpPr>
        <p:spPr bwMode="auto">
          <a:xfrm>
            <a:off x="5170488" y="5226050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a</a:t>
            </a:r>
          </a:p>
        </p:txBody>
      </p:sp>
      <p:sp>
        <p:nvSpPr>
          <p:cNvPr id="199728" name="Text Box 48"/>
          <p:cNvSpPr txBox="1">
            <a:spLocks noChangeArrowheads="1"/>
          </p:cNvSpPr>
          <p:nvPr/>
        </p:nvSpPr>
        <p:spPr bwMode="auto">
          <a:xfrm>
            <a:off x="6808788" y="4702175"/>
            <a:ext cx="303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b</a:t>
            </a:r>
          </a:p>
        </p:txBody>
      </p:sp>
      <p:sp>
        <p:nvSpPr>
          <p:cNvPr id="199729" name="Text Box 49"/>
          <p:cNvSpPr txBox="1">
            <a:spLocks noChangeArrowheads="1"/>
          </p:cNvSpPr>
          <p:nvPr/>
        </p:nvSpPr>
        <p:spPr bwMode="auto">
          <a:xfrm>
            <a:off x="5530850" y="4616450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c</a:t>
            </a:r>
          </a:p>
        </p:txBody>
      </p:sp>
      <p:sp>
        <p:nvSpPr>
          <p:cNvPr id="199730" name="Text Box 50"/>
          <p:cNvSpPr txBox="1">
            <a:spLocks noChangeArrowheads="1"/>
          </p:cNvSpPr>
          <p:nvPr/>
        </p:nvSpPr>
        <p:spPr bwMode="auto">
          <a:xfrm>
            <a:off x="6376988" y="511175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d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1960563" y="3187700"/>
            <a:ext cx="592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'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9732" name="Text Box 52"/>
          <p:cNvSpPr txBox="1">
            <a:spLocks noChangeArrowheads="1"/>
          </p:cNvSpPr>
          <p:nvPr/>
        </p:nvSpPr>
        <p:spPr bwMode="auto">
          <a:xfrm>
            <a:off x="1709738" y="4483100"/>
            <a:ext cx="627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1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9733" name="Text Box 53"/>
          <p:cNvSpPr txBox="1">
            <a:spLocks noChangeArrowheads="1"/>
          </p:cNvSpPr>
          <p:nvPr/>
        </p:nvSpPr>
        <p:spPr bwMode="auto">
          <a:xfrm>
            <a:off x="1666875" y="5064125"/>
            <a:ext cx="779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2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9734" name="AutoShape 54"/>
          <p:cNvSpPr>
            <a:spLocks noChangeArrowheads="1"/>
          </p:cNvSpPr>
          <p:nvPr/>
        </p:nvSpPr>
        <p:spPr bwMode="auto">
          <a:xfrm>
            <a:off x="6151563" y="35671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35" name="AutoShape 55"/>
          <p:cNvSpPr>
            <a:spLocks noChangeArrowheads="1"/>
          </p:cNvSpPr>
          <p:nvPr/>
        </p:nvSpPr>
        <p:spPr bwMode="auto">
          <a:xfrm>
            <a:off x="6151563" y="51101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36" name="AutoShape 56"/>
          <p:cNvSpPr>
            <a:spLocks noChangeArrowheads="1"/>
          </p:cNvSpPr>
          <p:nvPr/>
        </p:nvSpPr>
        <p:spPr bwMode="auto">
          <a:xfrm>
            <a:off x="2179638" y="35671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37" name="AutoShape 57"/>
          <p:cNvSpPr>
            <a:spLocks noChangeArrowheads="1"/>
          </p:cNvSpPr>
          <p:nvPr/>
        </p:nvSpPr>
        <p:spPr bwMode="auto">
          <a:xfrm>
            <a:off x="2189163" y="48339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99738" name="AutoShape 58"/>
          <p:cNvSpPr>
            <a:spLocks noChangeArrowheads="1"/>
          </p:cNvSpPr>
          <p:nvPr/>
        </p:nvSpPr>
        <p:spPr bwMode="auto">
          <a:xfrm>
            <a:off x="2189163" y="511016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61" name="Picture 98" descr="PPT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476250"/>
            <a:ext cx="3200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3590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2" grpId="0" autoUpdateAnimBg="0"/>
      <p:bldP spid="199713" grpId="0" autoUpdateAnimBg="0"/>
      <p:bldP spid="199714" grpId="0" autoUpdateAnimBg="0"/>
      <p:bldP spid="199715" grpId="0" autoUpdateAnimBg="0"/>
      <p:bldP spid="199723" grpId="0" animBg="1" autoUpdateAnimBg="0"/>
      <p:bldP spid="199724" grpId="0" animBg="1" autoUpdateAnimBg="0"/>
      <p:bldP spid="199725" grpId="0" autoUpdateAnimBg="0"/>
      <p:bldP spid="199726" grpId="0" autoUpdateAnimBg="0"/>
      <p:bldP spid="199727" grpId="0" autoUpdateAnimBg="0"/>
      <p:bldP spid="199728" grpId="0" autoUpdateAnimBg="0"/>
      <p:bldP spid="199729" grpId="0" autoUpdateAnimBg="0"/>
      <p:bldP spid="199730" grpId="0" autoUpdateAnimBg="0"/>
      <p:bldP spid="199731" grpId="0" autoUpdateAnimBg="0"/>
      <p:bldP spid="199732" grpId="0" autoUpdateAnimBg="0"/>
      <p:bldP spid="199733" grpId="0" autoUpdateAnimBg="0"/>
      <p:bldP spid="199734" grpId="0" animBg="1"/>
      <p:bldP spid="199735" grpId="0" animBg="1"/>
      <p:bldP spid="199736" grpId="0" animBg="1"/>
      <p:bldP spid="199737" grpId="0" animBg="1"/>
      <p:bldP spid="1997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矩形 5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宋体" pitchFamily="49" charset="-122"/>
              <a:cs typeface="+mn-cs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3206750" y="44100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l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500438" y="2538413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'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333625" y="0"/>
            <a:ext cx="3240088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1906588" y="2230438"/>
            <a:ext cx="3744912" cy="2768600"/>
            <a:chOff x="1201" y="1408"/>
            <a:chExt cx="2359" cy="1744"/>
          </a:xfrm>
        </p:grpSpPr>
        <p:sp>
          <p:nvSpPr>
            <p:cNvPr id="51" name="Line 6"/>
            <p:cNvSpPr>
              <a:spLocks noChangeShapeType="1"/>
            </p:cNvSpPr>
            <p:nvPr/>
          </p:nvSpPr>
          <p:spPr bwMode="auto">
            <a:xfrm flipV="1">
              <a:off x="1649" y="2409"/>
              <a:ext cx="156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V="1">
              <a:off x="1649" y="1665"/>
              <a:ext cx="1563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1838" y="1641"/>
              <a:ext cx="1091" cy="3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578" name="Text Box 9"/>
            <p:cNvSpPr txBox="1">
              <a:spLocks noChangeArrowheads="1"/>
            </p:cNvSpPr>
            <p:nvPr/>
          </p:nvSpPr>
          <p:spPr bwMode="auto">
            <a:xfrm>
              <a:off x="1201" y="1934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a'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79" name="Text Box 10"/>
            <p:cNvSpPr txBox="1">
              <a:spLocks noChangeArrowheads="1"/>
            </p:cNvSpPr>
            <p:nvPr/>
          </p:nvSpPr>
          <p:spPr bwMode="auto">
            <a:xfrm>
              <a:off x="2937" y="1436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b'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80" name="Text Box 11"/>
            <p:cNvSpPr txBox="1">
              <a:spLocks noChangeArrowheads="1"/>
            </p:cNvSpPr>
            <p:nvPr/>
          </p:nvSpPr>
          <p:spPr bwMode="auto">
            <a:xfrm>
              <a:off x="1552" y="1408"/>
              <a:ext cx="6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81" name="Text Box 12"/>
            <p:cNvSpPr txBox="1">
              <a:spLocks noChangeArrowheads="1"/>
            </p:cNvSpPr>
            <p:nvPr/>
          </p:nvSpPr>
          <p:spPr bwMode="auto">
            <a:xfrm>
              <a:off x="2780" y="1882"/>
              <a:ext cx="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d'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1649" y="2125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3209" y="1665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1835" y="1641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2922" y="2021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1831" y="2741"/>
              <a:ext cx="1091" cy="1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587" name="Text Box 18"/>
            <p:cNvSpPr txBox="1">
              <a:spLocks noChangeArrowheads="1"/>
            </p:cNvSpPr>
            <p:nvPr/>
          </p:nvSpPr>
          <p:spPr bwMode="auto">
            <a:xfrm>
              <a:off x="1459" y="290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108588" name="Text Box 19"/>
            <p:cNvSpPr txBox="1">
              <a:spLocks noChangeArrowheads="1"/>
            </p:cNvSpPr>
            <p:nvPr/>
          </p:nvSpPr>
          <p:spPr bwMode="auto">
            <a:xfrm>
              <a:off x="3159" y="2338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b </a:t>
              </a:r>
            </a:p>
          </p:txBody>
        </p:sp>
        <p:sp>
          <p:nvSpPr>
            <p:cNvPr id="108589" name="Text Box 20"/>
            <p:cNvSpPr txBox="1">
              <a:spLocks noChangeArrowheads="1"/>
            </p:cNvSpPr>
            <p:nvPr/>
          </p:nvSpPr>
          <p:spPr bwMode="auto">
            <a:xfrm>
              <a:off x="1599" y="2628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c </a:t>
              </a:r>
            </a:p>
          </p:txBody>
        </p:sp>
        <p:sp>
          <p:nvSpPr>
            <p:cNvPr id="108590" name="Text Box 21"/>
            <p:cNvSpPr txBox="1">
              <a:spLocks noChangeArrowheads="1"/>
            </p:cNvSpPr>
            <p:nvPr/>
          </p:nvSpPr>
          <p:spPr bwMode="auto">
            <a:xfrm>
              <a:off x="2676" y="2830"/>
              <a:ext cx="6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仿宋_GB2312" pitchFamily="49" charset="-122"/>
                  <a:cs typeface="+mn-cs"/>
                </a:rPr>
                <a:t>d</a:t>
              </a:r>
            </a:p>
          </p:txBody>
        </p:sp>
      </p:grp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3973513" y="4240213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8552" name="Text Box 23"/>
          <p:cNvSpPr txBox="1">
            <a:spLocks noChangeArrowheads="1"/>
          </p:cNvSpPr>
          <p:nvPr/>
        </p:nvSpPr>
        <p:spPr bwMode="auto">
          <a:xfrm>
            <a:off x="609600" y="328613"/>
            <a:ext cx="821848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3.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交叉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交叉条件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: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两条直线没有公有点，也不平行。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其投影的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交点为两直线的重影点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。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1724025" y="5429250"/>
            <a:ext cx="4689475" cy="5222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不相交，也不平行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交叉 </a:t>
            </a:r>
          </a:p>
        </p:txBody>
      </p:sp>
      <p:grpSp>
        <p:nvGrpSpPr>
          <p:cNvPr id="70" name="Group 25"/>
          <p:cNvGrpSpPr>
            <a:grpSpLocks/>
          </p:cNvGrpSpPr>
          <p:nvPr/>
        </p:nvGrpSpPr>
        <p:grpSpPr bwMode="auto">
          <a:xfrm>
            <a:off x="1812925" y="3321050"/>
            <a:ext cx="4178300" cy="458788"/>
            <a:chOff x="250" y="2563"/>
            <a:chExt cx="1505" cy="289"/>
          </a:xfrm>
        </p:grpSpPr>
        <p:sp>
          <p:nvSpPr>
            <p:cNvPr id="108572" name="Text Box 26"/>
            <p:cNvSpPr txBox="1">
              <a:spLocks noChangeArrowheads="1"/>
            </p:cNvSpPr>
            <p:nvPr/>
          </p:nvSpPr>
          <p:spPr bwMode="auto">
            <a:xfrm>
              <a:off x="250" y="2564"/>
              <a:ext cx="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X </a:t>
              </a:r>
            </a:p>
          </p:txBody>
        </p:sp>
        <p:sp>
          <p:nvSpPr>
            <p:cNvPr id="108573" name="Text Box 27"/>
            <p:cNvSpPr txBox="1">
              <a:spLocks noChangeArrowheads="1"/>
            </p:cNvSpPr>
            <p:nvPr/>
          </p:nvSpPr>
          <p:spPr bwMode="auto">
            <a:xfrm>
              <a:off x="1586" y="2563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SOCPEUR" pitchFamily="34" charset="0"/>
                  <a:ea typeface="宋体" pitchFamily="2" charset="-122"/>
                  <a:cs typeface="+mn-cs"/>
                </a:rPr>
                <a:t>O 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400" y="2824"/>
              <a:ext cx="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74" name="Line 29"/>
          <p:cNvSpPr>
            <a:spLocks noChangeShapeType="1"/>
          </p:cNvSpPr>
          <p:nvPr/>
        </p:nvSpPr>
        <p:spPr bwMode="auto">
          <a:xfrm>
            <a:off x="3973513" y="2973388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5" name="AutoShape 30"/>
          <p:cNvSpPr>
            <a:spLocks noChangeArrowheads="1"/>
          </p:cNvSpPr>
          <p:nvPr/>
        </p:nvSpPr>
        <p:spPr bwMode="auto">
          <a:xfrm>
            <a:off x="3938588" y="293528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3433763" y="38401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1</a:t>
            </a:r>
            <a:endParaRPr kumimoji="1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3795713" y="4205288"/>
            <a:ext cx="738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2</a:t>
            </a:r>
            <a:endParaRPr kumimoji="1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SOCPEUR" pitchFamily="34" charset="0"/>
              <a:ea typeface="宋体" pitchFamily="2" charset="-122"/>
              <a:cs typeface="+mn-cs"/>
            </a:endParaRPr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>
            <a:off x="3973513" y="3735388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9" name="AutoShape 34"/>
          <p:cNvSpPr>
            <a:spLocks noChangeArrowheads="1"/>
          </p:cNvSpPr>
          <p:nvPr/>
        </p:nvSpPr>
        <p:spPr bwMode="auto">
          <a:xfrm>
            <a:off x="3938588" y="4202113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0" name="AutoShape 35"/>
          <p:cNvSpPr>
            <a:spLocks noChangeArrowheads="1"/>
          </p:cNvSpPr>
          <p:nvPr/>
        </p:nvSpPr>
        <p:spPr bwMode="auto">
          <a:xfrm>
            <a:off x="3938588" y="4491038"/>
            <a:ext cx="74612" cy="74612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 flipV="1">
            <a:off x="3448050" y="3705225"/>
            <a:ext cx="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3448050" y="3124200"/>
            <a:ext cx="0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3263900" y="3063875"/>
            <a:ext cx="657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l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'</a:t>
            </a:r>
          </a:p>
        </p:txBody>
      </p:sp>
      <p:sp>
        <p:nvSpPr>
          <p:cNvPr id="84" name="Line 39"/>
          <p:cNvSpPr>
            <a:spLocks noChangeShapeType="1"/>
          </p:cNvSpPr>
          <p:nvPr/>
        </p:nvSpPr>
        <p:spPr bwMode="auto">
          <a:xfrm flipV="1">
            <a:off x="3448050" y="27813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5" name="AutoShape 40"/>
          <p:cNvSpPr>
            <a:spLocks noChangeArrowheads="1"/>
          </p:cNvSpPr>
          <p:nvPr/>
        </p:nvSpPr>
        <p:spPr bwMode="auto">
          <a:xfrm>
            <a:off x="3409950" y="27432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6" name="AutoShape 41"/>
          <p:cNvSpPr>
            <a:spLocks noChangeArrowheads="1"/>
          </p:cNvSpPr>
          <p:nvPr/>
        </p:nvSpPr>
        <p:spPr bwMode="auto">
          <a:xfrm>
            <a:off x="3409950" y="3086100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7" name="AutoShape 42"/>
          <p:cNvSpPr>
            <a:spLocks noChangeArrowheads="1"/>
          </p:cNvSpPr>
          <p:nvPr/>
        </p:nvSpPr>
        <p:spPr bwMode="auto">
          <a:xfrm>
            <a:off x="3409950" y="4391025"/>
            <a:ext cx="74613" cy="74613"/>
          </a:xfrm>
          <a:prstGeom prst="flowChartConnector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3016250" y="236061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l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'</a:t>
            </a:r>
          </a:p>
        </p:txBody>
      </p:sp>
      <p:sp>
        <p:nvSpPr>
          <p:cNvPr id="89" name="Text Box 44"/>
          <p:cNvSpPr txBox="1">
            <a:spLocks noChangeArrowheads="1"/>
          </p:cNvSpPr>
          <p:nvPr/>
        </p:nvSpPr>
        <p:spPr bwMode="auto">
          <a:xfrm>
            <a:off x="3284538" y="2530475"/>
            <a:ext cx="1500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(k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'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)k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仿宋_GB2312" pitchFamily="49" charset="-122"/>
                <a:cs typeface="+mn-cs"/>
              </a:rPr>
              <a:t>'</a:t>
            </a:r>
          </a:p>
        </p:txBody>
      </p:sp>
      <p:sp>
        <p:nvSpPr>
          <p:cNvPr id="90" name="Text Box 45"/>
          <p:cNvSpPr txBox="1">
            <a:spLocks noChangeArrowheads="1"/>
          </p:cNvSpPr>
          <p:nvPr/>
        </p:nvSpPr>
        <p:spPr bwMode="auto">
          <a:xfrm>
            <a:off x="2797175" y="4471988"/>
            <a:ext cx="1303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(l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)l</a:t>
            </a:r>
            <a:r>
              <a:rPr kumimoji="1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SOCPEUR" pitchFamily="34" charset="0"/>
                <a:ea typeface="宋体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17399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49" grpId="0" animBg="1"/>
      <p:bldP spid="69" grpId="0" animBg="1" autoUpdateAnimBg="0"/>
      <p:bldP spid="75" grpId="0" animBg="1"/>
      <p:bldP spid="76" grpId="0" autoUpdateAnimBg="0"/>
      <p:bldP spid="77" grpId="0" autoUpdateAnimBg="0"/>
      <p:bldP spid="79" grpId="0" animBg="1"/>
      <p:bldP spid="80" grpId="0" animBg="1"/>
      <p:bldP spid="83" grpId="0" autoUpdateAnimBg="0"/>
      <p:bldP spid="85" grpId="0" animBg="1"/>
      <p:bldP spid="86" grpId="0" animBg="1"/>
      <p:bldP spid="87" grpId="0" animBg="1"/>
      <p:bldP spid="88" grpId="0" autoUpdateAnimBg="0"/>
      <p:bldP spid="89" grpId="0" autoUpdateAnimBg="0"/>
      <p:bldP spid="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8DBEA5-A1BD-405D-921E-2E7753B70B28}"/>
              </a:ext>
            </a:extLst>
          </p:cNvPr>
          <p:cNvSpPr/>
          <p:nvPr/>
        </p:nvSpPr>
        <p:spPr>
          <a:xfrm>
            <a:off x="1445722" y="2895600"/>
            <a:ext cx="6450676" cy="7772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A19A7ED-7DB0-4AB0-97A8-1186C86D4746}"/>
              </a:ext>
            </a:extLst>
          </p:cNvPr>
          <p:cNvSpPr txBox="1">
            <a:spLocks/>
          </p:cNvSpPr>
          <p:nvPr/>
        </p:nvSpPr>
        <p:spPr>
          <a:xfrm>
            <a:off x="1445722" y="2971800"/>
            <a:ext cx="6450676" cy="641528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2.4 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/>
                <a:cs typeface="+mj-cs"/>
              </a:rPr>
              <a:t>平面的投影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黑体"/>
              <a:cs typeface="+mj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624D2B-BEDA-41F5-8828-AE053C318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0" y="5205413"/>
            <a:ext cx="2808710" cy="1677931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9F33B8-1639-4573-8FF9-E63AC428D081}"/>
              </a:ext>
            </a:extLst>
          </p:cNvPr>
          <p:cNvSpPr/>
          <p:nvPr/>
        </p:nvSpPr>
        <p:spPr>
          <a:xfrm>
            <a:off x="5683422" y="4897512"/>
            <a:ext cx="3460578" cy="1960488"/>
          </a:xfrm>
          <a:prstGeom prst="rect">
            <a:avLst/>
          </a:prstGeom>
          <a:gradFill>
            <a:gsLst>
              <a:gs pos="0">
                <a:schemeClr val="bg1">
                  <a:alpha val="67000"/>
                </a:schemeClr>
              </a:gs>
              <a:gs pos="100000">
                <a:schemeClr val="bg1">
                  <a:alpha val="2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E50BE-001A-485A-A51C-76D5D98324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8" y="-1"/>
            <a:ext cx="1026411" cy="1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1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530c2a-23b3-4ca3-8528-d5ce4d04f6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f70d46-7ac5-4e1a-b75b-bd3ca27f9a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530c2a-23b3-4ca3-8528-d5ce4d04f6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530c2a-23b3-4ca3-8528-d5ce4d04f6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c530c2a-23b3-4ca3-8528-d5ce4d04f6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56eef5a-76ab-4af3-9a03-7ab6f8edd98f"/>
</p:tagLst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E3E3E"/>
    </a:accent1>
    <a:accent2>
      <a:srgbClr val="4D4D4D"/>
    </a:accent2>
    <a:accent3>
      <a:srgbClr val="717171"/>
    </a:accent3>
    <a:accent4>
      <a:srgbClr val="919191"/>
    </a:accent4>
    <a:accent5>
      <a:srgbClr val="A5A5A5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768395"/>
    </a:dk2>
    <a:lt2>
      <a:srgbClr val="F0F0F0"/>
    </a:lt2>
    <a:accent1>
      <a:srgbClr val="DC002A"/>
    </a:accent1>
    <a:accent2>
      <a:srgbClr val="002F7B"/>
    </a:accent2>
    <a:accent3>
      <a:srgbClr val="148CC9"/>
    </a:accent3>
    <a:accent4>
      <a:srgbClr val="89B6FF"/>
    </a:accent4>
    <a:accent5>
      <a:srgbClr val="81CCF1"/>
    </a:accent5>
    <a:accent6>
      <a:srgbClr val="FF97A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3072</Words>
  <Application>Microsoft Office PowerPoint</Application>
  <PresentationFormat>全屏显示(4:3)</PresentationFormat>
  <Paragraphs>790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Monotype Sorts</vt:lpstr>
      <vt:lpstr>等线</vt:lpstr>
      <vt:lpstr>黑体</vt:lpstr>
      <vt:lpstr>华文新魏</vt:lpstr>
      <vt:lpstr>微软雅黑</vt:lpstr>
      <vt:lpstr>Arial</vt:lpstr>
      <vt:lpstr>Calibri</vt:lpstr>
      <vt:lpstr>ISOCPEUR</vt:lpstr>
      <vt:lpstr>Times New Roman</vt:lpstr>
      <vt:lpstr>Wingdings</vt:lpstr>
      <vt:lpstr>场景型模板</vt:lpstr>
      <vt:lpstr>Office 主题​​</vt:lpstr>
      <vt:lpstr>2_场景型模板</vt:lpstr>
      <vt:lpstr>默认设计模板</vt:lpstr>
      <vt:lpstr>8_默认设计模板</vt:lpstr>
      <vt:lpstr>9_默认设计模板</vt:lpstr>
      <vt:lpstr>自定义设计方案</vt:lpstr>
      <vt:lpstr>空演示文稿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2022-03-01T07:32:48Z</dcterms:created>
  <dcterms:modified xsi:type="dcterms:W3CDTF">2022-03-01T07:33:23Z</dcterms:modified>
</cp:coreProperties>
</file>