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56700" cy="6870700"/>
  <p:notesSz cx="9156700" cy="68707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013" autoAdjust="0"/>
  </p:normalViewPr>
  <p:slideViewPr>
    <p:cSldViewPr>
      <p:cViewPr>
        <p:scale>
          <a:sx n="125" d="100"/>
          <a:sy n="125" d="100"/>
        </p:scale>
        <p:origin x="135" y="-42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7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51515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51515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51515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9020" y="2661832"/>
            <a:ext cx="4505959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51515"/>
                </a:solidFill>
                <a:latin typeface="黑体"/>
                <a:cs typeface="黑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6425" y="1335150"/>
            <a:ext cx="7931150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7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zhouhong@tsinghua.edu.cn" TargetMode="External"/><Relationship Id="rId2" Type="http://schemas.openxmlformats.org/officeDocument/2006/relationships/hyperlink" Target="mailto:lzhen@tsinghua.edu.cn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7862" y="2444750"/>
            <a:ext cx="1666239" cy="54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905"/>
              </a:lnSpc>
            </a:pPr>
            <a:r>
              <a:rPr sz="4300" b="1" spc="-20" dirty="0">
                <a:solidFill>
                  <a:srgbClr val="151515"/>
                </a:solidFill>
                <a:latin typeface="黑体"/>
                <a:cs typeface="黑体"/>
              </a:rPr>
              <a:t>实</a:t>
            </a:r>
            <a:r>
              <a:rPr sz="4300" b="1" spc="-5" dirty="0">
                <a:solidFill>
                  <a:srgbClr val="151515"/>
                </a:solidFill>
                <a:latin typeface="黑体"/>
                <a:cs typeface="黑体"/>
              </a:rPr>
              <a:t>验</a:t>
            </a:r>
            <a:r>
              <a:rPr sz="4300" b="1" spc="-25" dirty="0">
                <a:solidFill>
                  <a:srgbClr val="151515"/>
                </a:solidFill>
                <a:latin typeface="黑体"/>
                <a:cs typeface="黑体"/>
              </a:rPr>
              <a:t>四</a:t>
            </a:r>
            <a:endParaRPr sz="4300" dirty="0">
              <a:latin typeface="黑体"/>
              <a:cs typeface="黑体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8003" y="3435350"/>
            <a:ext cx="4505959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20"/>
              </a:lnSpc>
            </a:pPr>
            <a:r>
              <a:rPr spc="-15" dirty="0"/>
              <a:t>交流</a:t>
            </a:r>
            <a:r>
              <a:rPr dirty="0"/>
              <a:t>电</a:t>
            </a:r>
            <a:r>
              <a:rPr spc="-15" dirty="0"/>
              <a:t>参数的</a:t>
            </a:r>
            <a:r>
              <a:rPr dirty="0"/>
              <a:t>测</a:t>
            </a:r>
            <a:r>
              <a:rPr spc="-15" dirty="0"/>
              <a:t>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878" y="774422"/>
            <a:ext cx="156210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spc="0" dirty="0">
                <a:solidFill>
                  <a:srgbClr val="161616"/>
                </a:solidFill>
                <a:latin typeface="宋体"/>
                <a:cs typeface="宋体"/>
              </a:rPr>
              <a:t>一、实验目的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8878" y="1326364"/>
            <a:ext cx="7202272" cy="4403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9565" algn="just">
              <a:lnSpc>
                <a:spcPct val="100000"/>
              </a:lnSpc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1. 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学习用电参数测试仪测</a:t>
            </a:r>
            <a:r>
              <a:rPr sz="2000" spc="-10" dirty="0">
                <a:solidFill>
                  <a:srgbClr val="161616"/>
                </a:solidFill>
                <a:latin typeface="宋体"/>
                <a:cs typeface="宋体"/>
              </a:rPr>
              <a:t>量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交流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电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路参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数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的方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法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；</a:t>
            </a:r>
            <a:endParaRPr sz="2000" dirty="0">
              <a:latin typeface="宋体"/>
              <a:cs typeface="宋体"/>
            </a:endParaRPr>
          </a:p>
          <a:p>
            <a:pPr marL="329565" algn="just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.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加强正弦交流电路相量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的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概念；</a:t>
            </a:r>
            <a:endParaRPr sz="2000" dirty="0">
              <a:latin typeface="宋体"/>
              <a:cs typeface="宋体"/>
            </a:endParaRPr>
          </a:p>
          <a:p>
            <a:pPr marL="12700" indent="316865" algn="just">
              <a:lnSpc>
                <a:spcPct val="100000"/>
              </a:lnSpc>
              <a:spcBef>
                <a:spcPts val="1200"/>
              </a:spcBef>
            </a:pP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3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.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学习正确使用自耦调压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器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的方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法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。</a:t>
            </a:r>
            <a:endParaRPr sz="2000" dirty="0">
              <a:latin typeface="宋体"/>
              <a:cs typeface="宋体"/>
            </a:endParaRPr>
          </a:p>
          <a:p>
            <a:pPr algn="just">
              <a:lnSpc>
                <a:spcPct val="100000"/>
              </a:lnSpc>
              <a:spcBef>
                <a:spcPts val="41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000" b="1" spc="0" dirty="0">
                <a:solidFill>
                  <a:srgbClr val="161616"/>
                </a:solidFill>
                <a:latin typeface="宋体"/>
                <a:cs typeface="宋体"/>
              </a:rPr>
              <a:t>二、实验说明</a:t>
            </a:r>
            <a:endParaRPr sz="2000" dirty="0">
              <a:latin typeface="宋体"/>
              <a:cs typeface="宋体"/>
            </a:endParaRPr>
          </a:p>
          <a:p>
            <a:pPr marL="329565" marR="2000250" algn="just">
              <a:lnSpc>
                <a:spcPct val="150000"/>
              </a:lnSpc>
              <a:spcBef>
                <a:spcPts val="745"/>
              </a:spcBef>
            </a:pP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.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调压器的使用左侧</a:t>
            </a:r>
            <a:r>
              <a:rPr sz="2000" spc="-5" dirty="0">
                <a:solidFill>
                  <a:srgbClr val="161616"/>
                </a:solidFill>
                <a:latin typeface="宋体"/>
                <a:cs typeface="宋体"/>
              </a:rPr>
              <a:t>的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、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X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端为输入，接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22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0V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单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相电</a:t>
            </a:r>
            <a:r>
              <a:rPr lang="zh-CN" altLang="en-US" sz="2000" dirty="0">
                <a:solidFill>
                  <a:srgbClr val="161616"/>
                </a:solidFill>
                <a:latin typeface="宋体"/>
                <a:cs typeface="宋体"/>
              </a:rPr>
              <a:t>，</a:t>
            </a:r>
            <a:r>
              <a:rPr sz="2000" dirty="0" err="1">
                <a:solidFill>
                  <a:srgbClr val="161616"/>
                </a:solidFill>
                <a:latin typeface="宋体"/>
                <a:cs typeface="宋体"/>
              </a:rPr>
              <a:t>右侧</a:t>
            </a:r>
            <a:r>
              <a:rPr sz="2000" spc="-5" dirty="0" err="1">
                <a:solidFill>
                  <a:srgbClr val="161616"/>
                </a:solidFill>
                <a:latin typeface="宋体"/>
                <a:cs typeface="宋体"/>
              </a:rPr>
              <a:t>的</a:t>
            </a:r>
            <a:r>
              <a:rPr sz="2000" dirty="0" err="1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dirty="0" err="1">
                <a:solidFill>
                  <a:srgbClr val="161616"/>
                </a:solidFill>
                <a:latin typeface="宋体"/>
                <a:cs typeface="宋体"/>
              </a:rPr>
              <a:t>、</a:t>
            </a:r>
            <a:r>
              <a:rPr sz="2000" spc="5" dirty="0" err="1">
                <a:solidFill>
                  <a:srgbClr val="161616"/>
                </a:solidFill>
                <a:latin typeface="Times New Roman"/>
                <a:cs typeface="Times New Roman"/>
              </a:rPr>
              <a:t>x</a:t>
            </a:r>
            <a:r>
              <a:rPr sz="2000" dirty="0" err="1">
                <a:solidFill>
                  <a:srgbClr val="161616"/>
                </a:solidFill>
                <a:latin typeface="宋体"/>
                <a:cs typeface="宋体"/>
              </a:rPr>
              <a:t>端为输出，</a:t>
            </a:r>
            <a:r>
              <a:rPr sz="2000" spc="-10" dirty="0" err="1">
                <a:solidFill>
                  <a:srgbClr val="161616"/>
                </a:solidFill>
                <a:latin typeface="宋体"/>
                <a:cs typeface="宋体"/>
              </a:rPr>
              <a:t>接</a:t>
            </a:r>
            <a:r>
              <a:rPr sz="2000" dirty="0" err="1">
                <a:solidFill>
                  <a:srgbClr val="161616"/>
                </a:solidFill>
                <a:latin typeface="宋体"/>
                <a:cs typeface="宋体"/>
              </a:rPr>
              <a:t>负载</a:t>
            </a:r>
            <a:endParaRPr lang="en-US" sz="2000" dirty="0">
              <a:solidFill>
                <a:srgbClr val="161616"/>
              </a:solidFill>
              <a:latin typeface="宋体"/>
              <a:cs typeface="宋体"/>
            </a:endParaRPr>
          </a:p>
          <a:p>
            <a:pPr marL="329565" marR="2000250" algn="just">
              <a:lnSpc>
                <a:spcPct val="150000"/>
              </a:lnSpc>
              <a:spcBef>
                <a:spcPts val="745"/>
              </a:spcBef>
            </a:pP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使用完毕，先将黑色旋钮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逆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时针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旋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转归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，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再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断电</a:t>
            </a:r>
            <a:r>
              <a:rPr lang="zh-CN" altLang="en-US" sz="2000" dirty="0">
                <a:solidFill>
                  <a:srgbClr val="161616"/>
                </a:solidFill>
                <a:latin typeface="宋体"/>
                <a:cs typeface="宋体"/>
              </a:rPr>
              <a:t>；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上电</a:t>
            </a:r>
            <a:r>
              <a:rPr sz="2000" spc="-5" dirty="0">
                <a:solidFill>
                  <a:srgbClr val="161616"/>
                </a:solidFill>
                <a:latin typeface="宋体"/>
                <a:cs typeface="宋体"/>
              </a:rPr>
              <a:t>前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，先检查黑色旋钮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是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否归</a:t>
            </a:r>
            <a:r>
              <a:rPr lang="en-US"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0</a:t>
            </a:r>
            <a:r>
              <a:rPr lang="zh-CN" altLang="en-US"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，</a:t>
            </a:r>
            <a:r>
              <a:rPr sz="2000" spc="-15" dirty="0" err="1">
                <a:solidFill>
                  <a:srgbClr val="161616"/>
                </a:solidFill>
                <a:latin typeface="宋体"/>
                <a:cs typeface="宋体"/>
              </a:rPr>
              <a:t>再</a:t>
            </a:r>
            <a:r>
              <a:rPr sz="2000" dirty="0" err="1">
                <a:solidFill>
                  <a:srgbClr val="161616"/>
                </a:solidFill>
                <a:latin typeface="宋体"/>
                <a:cs typeface="宋体"/>
              </a:rPr>
              <a:t>上电</a:t>
            </a:r>
            <a:r>
              <a:rPr lang="zh-CN" altLang="en-US" sz="2000" dirty="0">
                <a:solidFill>
                  <a:srgbClr val="161616"/>
                </a:solidFill>
                <a:latin typeface="宋体"/>
                <a:cs typeface="宋体"/>
              </a:rPr>
              <a:t>；</a:t>
            </a:r>
            <a:r>
              <a:rPr sz="2000" dirty="0" err="1">
                <a:solidFill>
                  <a:srgbClr val="161616"/>
                </a:solidFill>
                <a:latin typeface="宋体"/>
                <a:cs typeface="宋体"/>
              </a:rPr>
              <a:t>切忌将输入、输出端接反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35750" y="1835150"/>
            <a:ext cx="2302764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95999" y="4502150"/>
            <a:ext cx="1740407" cy="1271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88689" y="6586987"/>
            <a:ext cx="164846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61616"/>
                </a:solidFill>
                <a:latin typeface="宋体"/>
                <a:cs typeface="宋体"/>
              </a:rPr>
              <a:t>图</a:t>
            </a:r>
            <a:r>
              <a:rPr sz="1600" spc="-395" dirty="0">
                <a:solidFill>
                  <a:srgbClr val="161616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161616"/>
                </a:solidFill>
                <a:latin typeface="Times New Roman"/>
                <a:cs typeface="Times New Roman"/>
              </a:rPr>
              <a:t>2</a:t>
            </a:r>
            <a:r>
              <a:rPr sz="16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161616"/>
                </a:solidFill>
                <a:latin typeface="宋体"/>
                <a:cs typeface="宋体"/>
              </a:rPr>
              <a:t>三表法测阻抗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4349" y="4922655"/>
            <a:ext cx="323215" cy="342900"/>
          </a:xfrm>
          <a:custGeom>
            <a:avLst/>
            <a:gdLst/>
            <a:ahLst/>
            <a:cxnLst/>
            <a:rect l="l" t="t" r="r" b="b"/>
            <a:pathLst>
              <a:path w="323214" h="342900">
                <a:moveTo>
                  <a:pt x="0" y="174224"/>
                </a:moveTo>
                <a:lnTo>
                  <a:pt x="12806" y="107117"/>
                </a:lnTo>
                <a:lnTo>
                  <a:pt x="44586" y="53358"/>
                </a:lnTo>
                <a:lnTo>
                  <a:pt x="101346" y="13348"/>
                </a:lnTo>
                <a:lnTo>
                  <a:pt x="164747" y="0"/>
                </a:lnTo>
                <a:lnTo>
                  <a:pt x="221665" y="13348"/>
                </a:lnTo>
                <a:lnTo>
                  <a:pt x="278426" y="53358"/>
                </a:lnTo>
                <a:lnTo>
                  <a:pt x="310363" y="107117"/>
                </a:lnTo>
                <a:lnTo>
                  <a:pt x="323012" y="174224"/>
                </a:lnTo>
                <a:lnTo>
                  <a:pt x="310363" y="234848"/>
                </a:lnTo>
                <a:lnTo>
                  <a:pt x="278426" y="295073"/>
                </a:lnTo>
                <a:lnTo>
                  <a:pt x="221665" y="328618"/>
                </a:lnTo>
                <a:lnTo>
                  <a:pt x="164747" y="342366"/>
                </a:lnTo>
                <a:lnTo>
                  <a:pt x="101346" y="328618"/>
                </a:lnTo>
                <a:lnTo>
                  <a:pt x="44586" y="295073"/>
                </a:lnTo>
                <a:lnTo>
                  <a:pt x="12806" y="234848"/>
                </a:lnTo>
                <a:lnTo>
                  <a:pt x="0" y="174224"/>
                </a:lnTo>
                <a:close/>
              </a:path>
            </a:pathLst>
          </a:custGeom>
          <a:ln w="192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86513" y="4982646"/>
            <a:ext cx="16383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35" dirty="0">
                <a:latin typeface="Times New Roman"/>
                <a:cs typeface="Times New Roman"/>
              </a:rPr>
              <a:t>A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46849" y="5452977"/>
            <a:ext cx="322580" cy="342900"/>
          </a:xfrm>
          <a:custGeom>
            <a:avLst/>
            <a:gdLst/>
            <a:ahLst/>
            <a:cxnLst/>
            <a:rect l="l" t="t" r="r" b="b"/>
            <a:pathLst>
              <a:path w="322580" h="342900">
                <a:moveTo>
                  <a:pt x="0" y="167741"/>
                </a:moveTo>
                <a:lnTo>
                  <a:pt x="12648" y="100635"/>
                </a:lnTo>
                <a:lnTo>
                  <a:pt x="44111" y="46876"/>
                </a:lnTo>
                <a:lnTo>
                  <a:pt x="94864" y="13331"/>
                </a:lnTo>
                <a:lnTo>
                  <a:pt x="158106" y="0"/>
                </a:lnTo>
                <a:lnTo>
                  <a:pt x="221507" y="13331"/>
                </a:lnTo>
                <a:lnTo>
                  <a:pt x="271785" y="46876"/>
                </a:lnTo>
                <a:lnTo>
                  <a:pt x="309889" y="100635"/>
                </a:lnTo>
                <a:lnTo>
                  <a:pt x="322538" y="167741"/>
                </a:lnTo>
                <a:lnTo>
                  <a:pt x="309889" y="234831"/>
                </a:lnTo>
                <a:lnTo>
                  <a:pt x="271785" y="288590"/>
                </a:lnTo>
                <a:lnTo>
                  <a:pt x="221507" y="329018"/>
                </a:lnTo>
                <a:lnTo>
                  <a:pt x="158106" y="342349"/>
                </a:lnTo>
                <a:lnTo>
                  <a:pt x="94864" y="329018"/>
                </a:lnTo>
                <a:lnTo>
                  <a:pt x="44111" y="288590"/>
                </a:lnTo>
                <a:lnTo>
                  <a:pt x="12648" y="234831"/>
                </a:lnTo>
                <a:lnTo>
                  <a:pt x="0" y="167741"/>
                </a:lnTo>
                <a:close/>
              </a:path>
            </a:pathLst>
          </a:custGeom>
          <a:ln w="1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22847" y="5506085"/>
            <a:ext cx="16383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35" dirty="0">
                <a:latin typeface="Times New Roman"/>
                <a:cs typeface="Times New Roman"/>
              </a:rPr>
              <a:t>V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16192" y="4922655"/>
            <a:ext cx="322580" cy="342900"/>
          </a:xfrm>
          <a:custGeom>
            <a:avLst/>
            <a:gdLst/>
            <a:ahLst/>
            <a:cxnLst/>
            <a:rect l="l" t="t" r="r" b="b"/>
            <a:pathLst>
              <a:path w="322579" h="342900">
                <a:moveTo>
                  <a:pt x="0" y="174224"/>
                </a:moveTo>
                <a:lnTo>
                  <a:pt x="12648" y="107117"/>
                </a:lnTo>
                <a:lnTo>
                  <a:pt x="44111" y="53358"/>
                </a:lnTo>
                <a:lnTo>
                  <a:pt x="101030" y="13348"/>
                </a:lnTo>
                <a:lnTo>
                  <a:pt x="158264" y="0"/>
                </a:lnTo>
                <a:lnTo>
                  <a:pt x="221507" y="13348"/>
                </a:lnTo>
                <a:lnTo>
                  <a:pt x="278426" y="53358"/>
                </a:lnTo>
                <a:lnTo>
                  <a:pt x="309889" y="107117"/>
                </a:lnTo>
                <a:lnTo>
                  <a:pt x="322538" y="174224"/>
                </a:lnTo>
                <a:lnTo>
                  <a:pt x="309889" y="234848"/>
                </a:lnTo>
                <a:lnTo>
                  <a:pt x="278426" y="295073"/>
                </a:lnTo>
                <a:lnTo>
                  <a:pt x="221507" y="328618"/>
                </a:lnTo>
                <a:lnTo>
                  <a:pt x="158264" y="342366"/>
                </a:lnTo>
                <a:lnTo>
                  <a:pt x="101030" y="328618"/>
                </a:lnTo>
                <a:lnTo>
                  <a:pt x="44111" y="295073"/>
                </a:lnTo>
                <a:lnTo>
                  <a:pt x="12648" y="234848"/>
                </a:lnTo>
                <a:lnTo>
                  <a:pt x="0" y="174224"/>
                </a:lnTo>
                <a:close/>
              </a:path>
            </a:pathLst>
          </a:custGeom>
          <a:ln w="192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50720" y="4908924"/>
            <a:ext cx="76200" cy="1242695"/>
          </a:xfrm>
          <a:custGeom>
            <a:avLst/>
            <a:gdLst/>
            <a:ahLst/>
            <a:cxnLst/>
            <a:rect l="l" t="t" r="r" b="b"/>
            <a:pathLst>
              <a:path w="76200" h="1242695">
                <a:moveTo>
                  <a:pt x="0" y="0"/>
                </a:moveTo>
                <a:lnTo>
                  <a:pt x="38024" y="6865"/>
                </a:lnTo>
                <a:lnTo>
                  <a:pt x="63353" y="40410"/>
                </a:lnTo>
                <a:lnTo>
                  <a:pt x="69883" y="87303"/>
                </a:lnTo>
                <a:lnTo>
                  <a:pt x="63353" y="134596"/>
                </a:lnTo>
                <a:lnTo>
                  <a:pt x="38024" y="168141"/>
                </a:lnTo>
                <a:lnTo>
                  <a:pt x="0" y="174607"/>
                </a:lnTo>
                <a:lnTo>
                  <a:pt x="38024" y="187955"/>
                </a:lnTo>
                <a:lnTo>
                  <a:pt x="63353" y="228366"/>
                </a:lnTo>
                <a:lnTo>
                  <a:pt x="76033" y="275259"/>
                </a:lnTo>
                <a:lnTo>
                  <a:pt x="63353" y="315670"/>
                </a:lnTo>
                <a:lnTo>
                  <a:pt x="38024" y="342349"/>
                </a:lnTo>
                <a:lnTo>
                  <a:pt x="0" y="356097"/>
                </a:lnTo>
                <a:lnTo>
                  <a:pt x="38024" y="362563"/>
                </a:lnTo>
                <a:lnTo>
                  <a:pt x="63353" y="396108"/>
                </a:lnTo>
                <a:lnTo>
                  <a:pt x="69883" y="443401"/>
                </a:lnTo>
                <a:lnTo>
                  <a:pt x="63353" y="483411"/>
                </a:lnTo>
                <a:lnTo>
                  <a:pt x="38024" y="516973"/>
                </a:lnTo>
                <a:lnTo>
                  <a:pt x="0" y="530704"/>
                </a:lnTo>
                <a:lnTo>
                  <a:pt x="38024" y="544052"/>
                </a:lnTo>
                <a:lnTo>
                  <a:pt x="63353" y="577598"/>
                </a:lnTo>
                <a:lnTo>
                  <a:pt x="69883" y="617608"/>
                </a:lnTo>
                <a:lnTo>
                  <a:pt x="63353" y="664901"/>
                </a:lnTo>
                <a:lnTo>
                  <a:pt x="38024" y="698446"/>
                </a:lnTo>
                <a:lnTo>
                  <a:pt x="0" y="711794"/>
                </a:lnTo>
                <a:lnTo>
                  <a:pt x="38024" y="718660"/>
                </a:lnTo>
                <a:lnTo>
                  <a:pt x="63353" y="752205"/>
                </a:lnTo>
                <a:lnTo>
                  <a:pt x="69883" y="799098"/>
                </a:lnTo>
                <a:lnTo>
                  <a:pt x="63353" y="839525"/>
                </a:lnTo>
                <a:lnTo>
                  <a:pt x="38024" y="873071"/>
                </a:lnTo>
                <a:lnTo>
                  <a:pt x="0" y="886402"/>
                </a:lnTo>
                <a:lnTo>
                  <a:pt x="38024" y="899750"/>
                </a:lnTo>
                <a:lnTo>
                  <a:pt x="63353" y="933295"/>
                </a:lnTo>
                <a:lnTo>
                  <a:pt x="69883" y="973706"/>
                </a:lnTo>
                <a:lnTo>
                  <a:pt x="63353" y="1020599"/>
                </a:lnTo>
                <a:lnTo>
                  <a:pt x="38024" y="1054144"/>
                </a:lnTo>
                <a:lnTo>
                  <a:pt x="0" y="1067492"/>
                </a:lnTo>
                <a:lnTo>
                  <a:pt x="38024" y="1074357"/>
                </a:lnTo>
                <a:lnTo>
                  <a:pt x="63353" y="1107903"/>
                </a:lnTo>
                <a:lnTo>
                  <a:pt x="69883" y="1154796"/>
                </a:lnTo>
                <a:lnTo>
                  <a:pt x="63353" y="1201689"/>
                </a:lnTo>
                <a:lnTo>
                  <a:pt x="38024" y="1228768"/>
                </a:lnTo>
                <a:lnTo>
                  <a:pt x="0" y="1242099"/>
                </a:lnTo>
              </a:path>
            </a:pathLst>
          </a:custGeom>
          <a:ln w="188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1330" y="5096879"/>
            <a:ext cx="569595" cy="0"/>
          </a:xfrm>
          <a:custGeom>
            <a:avLst/>
            <a:gdLst/>
            <a:ahLst/>
            <a:cxnLst/>
            <a:rect l="l" t="t" r="r" b="b"/>
            <a:pathLst>
              <a:path w="569594">
                <a:moveTo>
                  <a:pt x="0" y="0"/>
                </a:moveTo>
                <a:lnTo>
                  <a:pt x="569390" y="0"/>
                </a:lnTo>
              </a:path>
            </a:pathLst>
          </a:custGeom>
          <a:ln w="19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1330" y="6151024"/>
            <a:ext cx="3131820" cy="0"/>
          </a:xfrm>
          <a:custGeom>
            <a:avLst/>
            <a:gdLst/>
            <a:ahLst/>
            <a:cxnLst/>
            <a:rect l="l" t="t" r="r" b="b"/>
            <a:pathLst>
              <a:path w="3131820">
                <a:moveTo>
                  <a:pt x="0" y="0"/>
                </a:moveTo>
                <a:lnTo>
                  <a:pt x="2846903" y="0"/>
                </a:lnTo>
                <a:lnTo>
                  <a:pt x="3131812" y="0"/>
                </a:lnTo>
              </a:path>
            </a:pathLst>
          </a:custGeom>
          <a:ln w="19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43321" y="5049987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29">
                <a:moveTo>
                  <a:pt x="38008" y="0"/>
                </a:moveTo>
                <a:lnTo>
                  <a:pt x="12680" y="13331"/>
                </a:lnTo>
                <a:lnTo>
                  <a:pt x="0" y="46893"/>
                </a:lnTo>
                <a:lnTo>
                  <a:pt x="12680" y="73972"/>
                </a:lnTo>
                <a:lnTo>
                  <a:pt x="38008" y="87303"/>
                </a:lnTo>
                <a:lnTo>
                  <a:pt x="69883" y="73972"/>
                </a:lnTo>
                <a:lnTo>
                  <a:pt x="82547" y="46893"/>
                </a:lnTo>
                <a:lnTo>
                  <a:pt x="69883" y="13331"/>
                </a:lnTo>
                <a:lnTo>
                  <a:pt x="380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43321" y="5049987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29">
                <a:moveTo>
                  <a:pt x="0" y="46893"/>
                </a:moveTo>
                <a:lnTo>
                  <a:pt x="12680" y="13331"/>
                </a:lnTo>
                <a:lnTo>
                  <a:pt x="38008" y="0"/>
                </a:lnTo>
                <a:lnTo>
                  <a:pt x="69883" y="13331"/>
                </a:lnTo>
                <a:lnTo>
                  <a:pt x="82547" y="46893"/>
                </a:lnTo>
                <a:lnTo>
                  <a:pt x="69883" y="73972"/>
                </a:lnTo>
                <a:lnTo>
                  <a:pt x="38008" y="87303"/>
                </a:lnTo>
                <a:lnTo>
                  <a:pt x="12680" y="73972"/>
                </a:lnTo>
                <a:lnTo>
                  <a:pt x="0" y="46893"/>
                </a:lnTo>
                <a:close/>
              </a:path>
            </a:pathLst>
          </a:custGeom>
          <a:ln w="19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43321" y="6110613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79">
                <a:moveTo>
                  <a:pt x="38008" y="0"/>
                </a:moveTo>
                <a:lnTo>
                  <a:pt x="12680" y="13731"/>
                </a:lnTo>
                <a:lnTo>
                  <a:pt x="0" y="40410"/>
                </a:lnTo>
                <a:lnTo>
                  <a:pt x="12680" y="73955"/>
                </a:lnTo>
                <a:lnTo>
                  <a:pt x="38008" y="80838"/>
                </a:lnTo>
                <a:lnTo>
                  <a:pt x="69883" y="73955"/>
                </a:lnTo>
                <a:lnTo>
                  <a:pt x="82547" y="40410"/>
                </a:lnTo>
                <a:lnTo>
                  <a:pt x="69883" y="13731"/>
                </a:lnTo>
                <a:lnTo>
                  <a:pt x="380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43321" y="6110613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79">
                <a:moveTo>
                  <a:pt x="0" y="40410"/>
                </a:moveTo>
                <a:lnTo>
                  <a:pt x="12680" y="13731"/>
                </a:lnTo>
                <a:lnTo>
                  <a:pt x="38008" y="0"/>
                </a:lnTo>
                <a:lnTo>
                  <a:pt x="69883" y="13731"/>
                </a:lnTo>
                <a:lnTo>
                  <a:pt x="82547" y="40410"/>
                </a:lnTo>
                <a:lnTo>
                  <a:pt x="69883" y="73955"/>
                </a:lnTo>
                <a:lnTo>
                  <a:pt x="38008" y="80838"/>
                </a:lnTo>
                <a:lnTo>
                  <a:pt x="12680" y="73955"/>
                </a:lnTo>
                <a:lnTo>
                  <a:pt x="0" y="40410"/>
                </a:lnTo>
                <a:close/>
              </a:path>
            </a:pathLst>
          </a:custGeom>
          <a:ln w="1933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81135" y="5096879"/>
            <a:ext cx="828675" cy="0"/>
          </a:xfrm>
          <a:custGeom>
            <a:avLst/>
            <a:gdLst/>
            <a:ahLst/>
            <a:cxnLst/>
            <a:rect l="l" t="t" r="r" b="b"/>
            <a:pathLst>
              <a:path w="828675">
                <a:moveTo>
                  <a:pt x="0" y="0"/>
                </a:moveTo>
                <a:lnTo>
                  <a:pt x="828574" y="0"/>
                </a:lnTo>
              </a:path>
            </a:pathLst>
          </a:custGeom>
          <a:ln w="19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38730" y="5096879"/>
            <a:ext cx="272415" cy="0"/>
          </a:xfrm>
          <a:custGeom>
            <a:avLst/>
            <a:gdLst/>
            <a:ahLst/>
            <a:cxnLst/>
            <a:rect l="l" t="t" r="r" b="b"/>
            <a:pathLst>
              <a:path w="272414">
                <a:moveTo>
                  <a:pt x="0" y="0"/>
                </a:moveTo>
                <a:lnTo>
                  <a:pt x="272260" y="0"/>
                </a:lnTo>
              </a:path>
            </a:pathLst>
          </a:custGeom>
          <a:ln w="19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27362" y="5096879"/>
            <a:ext cx="386080" cy="0"/>
          </a:xfrm>
          <a:custGeom>
            <a:avLst/>
            <a:gdLst/>
            <a:ahLst/>
            <a:cxnLst/>
            <a:rect l="l" t="t" r="r" b="b"/>
            <a:pathLst>
              <a:path w="386079">
                <a:moveTo>
                  <a:pt x="0" y="0"/>
                </a:moveTo>
                <a:lnTo>
                  <a:pt x="385780" y="0"/>
                </a:lnTo>
              </a:path>
            </a:pathLst>
          </a:custGeom>
          <a:ln w="19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26754" y="5546747"/>
            <a:ext cx="354965" cy="0"/>
          </a:xfrm>
          <a:custGeom>
            <a:avLst/>
            <a:gdLst/>
            <a:ahLst/>
            <a:cxnLst/>
            <a:rect l="l" t="t" r="r" b="b"/>
            <a:pathLst>
              <a:path w="354964">
                <a:moveTo>
                  <a:pt x="0" y="0"/>
                </a:moveTo>
                <a:lnTo>
                  <a:pt x="354380" y="0"/>
                </a:lnTo>
              </a:path>
            </a:pathLst>
          </a:custGeom>
          <a:ln w="19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81135" y="5096879"/>
            <a:ext cx="0" cy="450215"/>
          </a:xfrm>
          <a:custGeom>
            <a:avLst/>
            <a:gdLst/>
            <a:ahLst/>
            <a:cxnLst/>
            <a:rect l="l" t="t" r="r" b="b"/>
            <a:pathLst>
              <a:path h="450214">
                <a:moveTo>
                  <a:pt x="0" y="0"/>
                </a:moveTo>
                <a:lnTo>
                  <a:pt x="0" y="449866"/>
                </a:lnTo>
              </a:path>
            </a:pathLst>
          </a:custGeom>
          <a:ln w="18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83577" y="5546747"/>
            <a:ext cx="240665" cy="0"/>
          </a:xfrm>
          <a:custGeom>
            <a:avLst/>
            <a:gdLst/>
            <a:ahLst/>
            <a:cxnLst/>
            <a:rect l="l" t="t" r="r" b="b"/>
            <a:pathLst>
              <a:path w="240664">
                <a:moveTo>
                  <a:pt x="0" y="0"/>
                </a:moveTo>
                <a:lnTo>
                  <a:pt x="240338" y="0"/>
                </a:lnTo>
              </a:path>
            </a:pathLst>
          </a:custGeom>
          <a:ln w="19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2319" y="5525933"/>
            <a:ext cx="88900" cy="53975"/>
          </a:xfrm>
          <a:custGeom>
            <a:avLst/>
            <a:gdLst/>
            <a:ahLst/>
            <a:cxnLst/>
            <a:rect l="l" t="t" r="r" b="b"/>
            <a:pathLst>
              <a:path w="88900" h="53975">
                <a:moveTo>
                  <a:pt x="88682" y="0"/>
                </a:moveTo>
                <a:lnTo>
                  <a:pt x="0" y="26679"/>
                </a:lnTo>
                <a:lnTo>
                  <a:pt x="88682" y="53758"/>
                </a:lnTo>
                <a:lnTo>
                  <a:pt x="76017" y="26679"/>
                </a:lnTo>
                <a:lnTo>
                  <a:pt x="886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32319" y="5525933"/>
            <a:ext cx="88900" cy="53975"/>
          </a:xfrm>
          <a:custGeom>
            <a:avLst/>
            <a:gdLst/>
            <a:ahLst/>
            <a:cxnLst/>
            <a:rect l="l" t="t" r="r" b="b"/>
            <a:pathLst>
              <a:path w="88900" h="53975">
                <a:moveTo>
                  <a:pt x="0" y="26679"/>
                </a:moveTo>
                <a:lnTo>
                  <a:pt x="88682" y="53758"/>
                </a:lnTo>
                <a:lnTo>
                  <a:pt x="76017" y="26679"/>
                </a:lnTo>
                <a:lnTo>
                  <a:pt x="88682" y="0"/>
                </a:lnTo>
                <a:lnTo>
                  <a:pt x="0" y="26679"/>
                </a:lnTo>
                <a:close/>
              </a:path>
            </a:pathLst>
          </a:custGeom>
          <a:ln w="63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04956" y="4714453"/>
            <a:ext cx="0" cy="739140"/>
          </a:xfrm>
          <a:custGeom>
            <a:avLst/>
            <a:gdLst/>
            <a:ahLst/>
            <a:cxnLst/>
            <a:rect l="l" t="t" r="r" b="b"/>
            <a:pathLst>
              <a:path h="739139">
                <a:moveTo>
                  <a:pt x="0" y="0"/>
                </a:moveTo>
                <a:lnTo>
                  <a:pt x="0" y="415971"/>
                </a:lnTo>
                <a:lnTo>
                  <a:pt x="0" y="738524"/>
                </a:lnTo>
              </a:path>
            </a:pathLst>
          </a:custGeom>
          <a:ln w="18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04956" y="5795326"/>
            <a:ext cx="0" cy="356235"/>
          </a:xfrm>
          <a:custGeom>
            <a:avLst/>
            <a:gdLst/>
            <a:ahLst/>
            <a:cxnLst/>
            <a:rect l="l" t="t" r="r" b="b"/>
            <a:pathLst>
              <a:path h="356235">
                <a:moveTo>
                  <a:pt x="0" y="0"/>
                </a:moveTo>
                <a:lnTo>
                  <a:pt x="0" y="355697"/>
                </a:lnTo>
              </a:path>
            </a:pathLst>
          </a:custGeom>
          <a:ln w="18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74457" y="5271487"/>
            <a:ext cx="0" cy="880110"/>
          </a:xfrm>
          <a:custGeom>
            <a:avLst/>
            <a:gdLst/>
            <a:ahLst/>
            <a:cxnLst/>
            <a:rect l="l" t="t" r="r" b="b"/>
            <a:pathLst>
              <a:path h="880110">
                <a:moveTo>
                  <a:pt x="0" y="0"/>
                </a:moveTo>
                <a:lnTo>
                  <a:pt x="0" y="879536"/>
                </a:lnTo>
              </a:path>
            </a:pathLst>
          </a:custGeom>
          <a:ln w="18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04956" y="4714453"/>
            <a:ext cx="569595" cy="194945"/>
          </a:xfrm>
          <a:custGeom>
            <a:avLst/>
            <a:gdLst/>
            <a:ahLst/>
            <a:cxnLst/>
            <a:rect l="l" t="t" r="r" b="b"/>
            <a:pathLst>
              <a:path w="569595" h="194945">
                <a:moveTo>
                  <a:pt x="0" y="0"/>
                </a:moveTo>
                <a:lnTo>
                  <a:pt x="569500" y="0"/>
                </a:lnTo>
                <a:lnTo>
                  <a:pt x="569500" y="194471"/>
                </a:lnTo>
              </a:path>
            </a:pathLst>
          </a:custGeom>
          <a:ln w="19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75197" y="5049987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29">
                <a:moveTo>
                  <a:pt x="37945" y="0"/>
                </a:moveTo>
                <a:lnTo>
                  <a:pt x="12648" y="13331"/>
                </a:lnTo>
                <a:lnTo>
                  <a:pt x="0" y="46893"/>
                </a:lnTo>
                <a:lnTo>
                  <a:pt x="12648" y="73972"/>
                </a:lnTo>
                <a:lnTo>
                  <a:pt x="37945" y="87303"/>
                </a:lnTo>
                <a:lnTo>
                  <a:pt x="69408" y="73972"/>
                </a:lnTo>
                <a:lnTo>
                  <a:pt x="82057" y="46893"/>
                </a:lnTo>
                <a:lnTo>
                  <a:pt x="69408" y="13331"/>
                </a:lnTo>
                <a:lnTo>
                  <a:pt x="379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75197" y="5049987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29">
                <a:moveTo>
                  <a:pt x="0" y="46893"/>
                </a:moveTo>
                <a:lnTo>
                  <a:pt x="12648" y="13331"/>
                </a:lnTo>
                <a:lnTo>
                  <a:pt x="37945" y="0"/>
                </a:lnTo>
                <a:lnTo>
                  <a:pt x="69408" y="13331"/>
                </a:lnTo>
                <a:lnTo>
                  <a:pt x="82057" y="46893"/>
                </a:lnTo>
                <a:lnTo>
                  <a:pt x="69408" y="73972"/>
                </a:lnTo>
                <a:lnTo>
                  <a:pt x="37945" y="87303"/>
                </a:lnTo>
                <a:lnTo>
                  <a:pt x="12648" y="73972"/>
                </a:lnTo>
                <a:lnTo>
                  <a:pt x="0" y="46893"/>
                </a:lnTo>
                <a:close/>
              </a:path>
            </a:pathLst>
          </a:custGeom>
          <a:ln w="19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75197" y="6110613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79">
                <a:moveTo>
                  <a:pt x="37945" y="0"/>
                </a:moveTo>
                <a:lnTo>
                  <a:pt x="12648" y="13731"/>
                </a:lnTo>
                <a:lnTo>
                  <a:pt x="0" y="40410"/>
                </a:lnTo>
                <a:lnTo>
                  <a:pt x="12648" y="73955"/>
                </a:lnTo>
                <a:lnTo>
                  <a:pt x="37945" y="80838"/>
                </a:lnTo>
                <a:lnTo>
                  <a:pt x="69408" y="73955"/>
                </a:lnTo>
                <a:lnTo>
                  <a:pt x="82057" y="40410"/>
                </a:lnTo>
                <a:lnTo>
                  <a:pt x="69408" y="13731"/>
                </a:lnTo>
                <a:lnTo>
                  <a:pt x="379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75197" y="6110613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79">
                <a:moveTo>
                  <a:pt x="0" y="40410"/>
                </a:moveTo>
                <a:lnTo>
                  <a:pt x="12648" y="13731"/>
                </a:lnTo>
                <a:lnTo>
                  <a:pt x="37945" y="0"/>
                </a:lnTo>
                <a:lnTo>
                  <a:pt x="69408" y="13731"/>
                </a:lnTo>
                <a:lnTo>
                  <a:pt x="82057" y="40410"/>
                </a:lnTo>
                <a:lnTo>
                  <a:pt x="69408" y="73955"/>
                </a:lnTo>
                <a:lnTo>
                  <a:pt x="37945" y="80838"/>
                </a:lnTo>
                <a:lnTo>
                  <a:pt x="12648" y="73955"/>
                </a:lnTo>
                <a:lnTo>
                  <a:pt x="0" y="40410"/>
                </a:lnTo>
                <a:close/>
              </a:path>
            </a:pathLst>
          </a:custGeom>
          <a:ln w="193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5825" y="6130810"/>
            <a:ext cx="45085" cy="40640"/>
          </a:xfrm>
          <a:custGeom>
            <a:avLst/>
            <a:gdLst/>
            <a:ahLst/>
            <a:cxnLst/>
            <a:rect l="l" t="t" r="r" b="b"/>
            <a:pathLst>
              <a:path w="45085" h="40639">
                <a:moveTo>
                  <a:pt x="31779" y="0"/>
                </a:moveTo>
                <a:lnTo>
                  <a:pt x="12648" y="0"/>
                </a:lnTo>
                <a:lnTo>
                  <a:pt x="0" y="20213"/>
                </a:lnTo>
                <a:lnTo>
                  <a:pt x="12648" y="40427"/>
                </a:lnTo>
                <a:lnTo>
                  <a:pt x="31779" y="40427"/>
                </a:lnTo>
                <a:lnTo>
                  <a:pt x="44586" y="20213"/>
                </a:lnTo>
                <a:lnTo>
                  <a:pt x="31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85825" y="6130810"/>
            <a:ext cx="45085" cy="40640"/>
          </a:xfrm>
          <a:custGeom>
            <a:avLst/>
            <a:gdLst/>
            <a:ahLst/>
            <a:cxnLst/>
            <a:rect l="l" t="t" r="r" b="b"/>
            <a:pathLst>
              <a:path w="45085" h="40639">
                <a:moveTo>
                  <a:pt x="0" y="20213"/>
                </a:moveTo>
                <a:lnTo>
                  <a:pt x="12648" y="0"/>
                </a:lnTo>
                <a:lnTo>
                  <a:pt x="31779" y="0"/>
                </a:lnTo>
                <a:lnTo>
                  <a:pt x="44586" y="20213"/>
                </a:lnTo>
                <a:lnTo>
                  <a:pt x="31779" y="40427"/>
                </a:lnTo>
                <a:lnTo>
                  <a:pt x="12648" y="40427"/>
                </a:lnTo>
                <a:lnTo>
                  <a:pt x="0" y="20213"/>
                </a:lnTo>
                <a:close/>
              </a:path>
            </a:pathLst>
          </a:custGeom>
          <a:ln w="1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68715" y="5479657"/>
            <a:ext cx="95250" cy="269240"/>
          </a:xfrm>
          <a:custGeom>
            <a:avLst/>
            <a:gdLst/>
            <a:ahLst/>
            <a:cxnLst/>
            <a:rect l="l" t="t" r="r" b="b"/>
            <a:pathLst>
              <a:path w="95250" h="269239">
                <a:moveTo>
                  <a:pt x="0" y="268793"/>
                </a:moveTo>
                <a:lnTo>
                  <a:pt x="95218" y="268793"/>
                </a:lnTo>
                <a:lnTo>
                  <a:pt x="95218" y="0"/>
                </a:lnTo>
                <a:lnTo>
                  <a:pt x="0" y="0"/>
                </a:lnTo>
                <a:lnTo>
                  <a:pt x="0" y="268793"/>
                </a:lnTo>
                <a:close/>
              </a:path>
            </a:pathLst>
          </a:custGeom>
          <a:ln w="189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13142" y="5379005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94186"/>
                </a:moveTo>
                <a:lnTo>
                  <a:pt x="0" y="0"/>
                </a:lnTo>
              </a:path>
            </a:pathLst>
          </a:custGeom>
          <a:ln w="18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13142" y="5748450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0"/>
                </a:moveTo>
                <a:lnTo>
                  <a:pt x="0" y="93769"/>
                </a:lnTo>
              </a:path>
            </a:pathLst>
          </a:custGeom>
          <a:ln w="18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13142" y="5130425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169"/>
                </a:lnTo>
              </a:path>
            </a:pathLst>
          </a:custGeom>
          <a:ln w="18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03736" y="5301799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813" y="0"/>
                </a:lnTo>
              </a:path>
            </a:pathLst>
          </a:custGeom>
          <a:ln w="339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13142" y="5889113"/>
            <a:ext cx="0" cy="94615"/>
          </a:xfrm>
          <a:custGeom>
            <a:avLst/>
            <a:gdLst/>
            <a:ahLst/>
            <a:cxnLst/>
            <a:rect l="l" t="t" r="r" b="b"/>
            <a:pathLst>
              <a:path h="94614">
                <a:moveTo>
                  <a:pt x="0" y="0"/>
                </a:moveTo>
                <a:lnTo>
                  <a:pt x="0" y="94169"/>
                </a:lnTo>
              </a:path>
            </a:pathLst>
          </a:custGeom>
          <a:ln w="18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13142" y="6043506"/>
            <a:ext cx="0" cy="60960"/>
          </a:xfrm>
          <a:custGeom>
            <a:avLst/>
            <a:gdLst/>
            <a:ahLst/>
            <a:cxnLst/>
            <a:rect l="l" t="t" r="r" b="b"/>
            <a:pathLst>
              <a:path h="60960">
                <a:moveTo>
                  <a:pt x="0" y="0"/>
                </a:moveTo>
                <a:lnTo>
                  <a:pt x="0" y="60641"/>
                </a:lnTo>
              </a:path>
            </a:pathLst>
          </a:custGeom>
          <a:ln w="18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473059" y="4753143"/>
            <a:ext cx="276860" cy="456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830"/>
              </a:lnSpc>
            </a:pPr>
            <a:r>
              <a:rPr sz="1550" spc="-20" dirty="0">
                <a:latin typeface="Arial"/>
                <a:cs typeface="Arial"/>
              </a:rPr>
              <a:t>*</a:t>
            </a:r>
            <a:endParaRPr sz="1550" dirty="0">
              <a:latin typeface="Arial"/>
              <a:cs typeface="Arial"/>
            </a:endParaRPr>
          </a:p>
          <a:p>
            <a:pPr marL="12700">
              <a:lnSpc>
                <a:spcPts val="1830"/>
              </a:lnSpc>
            </a:pPr>
            <a:r>
              <a:rPr sz="1550" spc="-45" dirty="0">
                <a:latin typeface="Times New Roman"/>
                <a:cs typeface="Times New Roman"/>
              </a:rPr>
              <a:t>W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347484" y="5506085"/>
            <a:ext cx="561975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45" dirty="0">
                <a:latin typeface="Times New Roman"/>
                <a:cs typeface="Times New Roman"/>
              </a:rPr>
              <a:t>~</a:t>
            </a:r>
            <a:r>
              <a:rPr sz="1550" spc="15" dirty="0">
                <a:latin typeface="Times New Roman"/>
                <a:cs typeface="Times New Roman"/>
              </a:rPr>
              <a:t>22</a:t>
            </a:r>
            <a:r>
              <a:rPr sz="1550" spc="-35" dirty="0">
                <a:latin typeface="Times New Roman"/>
                <a:cs typeface="Times New Roman"/>
              </a:rPr>
              <a:t>0V</a:t>
            </a:r>
            <a:endParaRPr sz="155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26096" y="5129037"/>
            <a:ext cx="10033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20" dirty="0">
                <a:latin typeface="Arial"/>
                <a:cs typeface="Arial"/>
              </a:rPr>
              <a:t>*</a:t>
            </a:r>
            <a:endParaRPr sz="15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71356" y="5168221"/>
            <a:ext cx="184785" cy="798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</a:pPr>
            <a:r>
              <a:rPr sz="1300" spc="-40" dirty="0">
                <a:latin typeface="宋体"/>
                <a:cs typeface="宋体"/>
              </a:rPr>
              <a:t>待 测 阻 抗</a:t>
            </a:r>
            <a:endParaRPr sz="1300">
              <a:latin typeface="宋体"/>
              <a:cs typeface="宋体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946850" y="5412550"/>
            <a:ext cx="95250" cy="268605"/>
          </a:xfrm>
          <a:custGeom>
            <a:avLst/>
            <a:gdLst/>
            <a:ahLst/>
            <a:cxnLst/>
            <a:rect l="l" t="t" r="r" b="b"/>
            <a:pathLst>
              <a:path w="95250" h="268604">
                <a:moveTo>
                  <a:pt x="0" y="268393"/>
                </a:moveTo>
                <a:lnTo>
                  <a:pt x="94834" y="268393"/>
                </a:lnTo>
                <a:lnTo>
                  <a:pt x="94834" y="0"/>
                </a:lnTo>
                <a:lnTo>
                  <a:pt x="0" y="0"/>
                </a:lnTo>
                <a:lnTo>
                  <a:pt x="0" y="268393"/>
                </a:lnTo>
                <a:close/>
              </a:path>
            </a:pathLst>
          </a:custGeom>
          <a:ln w="189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997445" y="5311914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93769"/>
                </a:moveTo>
                <a:lnTo>
                  <a:pt x="0" y="0"/>
                </a:lnTo>
              </a:path>
            </a:pathLst>
          </a:custGeom>
          <a:ln w="18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97445" y="5680943"/>
            <a:ext cx="0" cy="101600"/>
          </a:xfrm>
          <a:custGeom>
            <a:avLst/>
            <a:gdLst/>
            <a:ahLst/>
            <a:cxnLst/>
            <a:rect l="l" t="t" r="r" b="b"/>
            <a:pathLst>
              <a:path h="101600">
                <a:moveTo>
                  <a:pt x="0" y="0"/>
                </a:moveTo>
                <a:lnTo>
                  <a:pt x="0" y="101051"/>
                </a:lnTo>
              </a:path>
            </a:pathLst>
          </a:custGeom>
          <a:ln w="18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567078" y="5096879"/>
            <a:ext cx="430530" cy="302895"/>
          </a:xfrm>
          <a:custGeom>
            <a:avLst/>
            <a:gdLst/>
            <a:ahLst/>
            <a:cxnLst/>
            <a:rect l="l" t="t" r="r" b="b"/>
            <a:pathLst>
              <a:path w="430529" h="302895">
                <a:moveTo>
                  <a:pt x="0" y="0"/>
                </a:moveTo>
                <a:lnTo>
                  <a:pt x="430366" y="0"/>
                </a:lnTo>
                <a:lnTo>
                  <a:pt x="430366" y="302338"/>
                </a:lnTo>
              </a:path>
            </a:pathLst>
          </a:custGeom>
          <a:ln w="1949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567078" y="5775113"/>
            <a:ext cx="430530" cy="228600"/>
          </a:xfrm>
          <a:custGeom>
            <a:avLst/>
            <a:gdLst/>
            <a:ahLst/>
            <a:cxnLst/>
            <a:rect l="l" t="t" r="r" b="b"/>
            <a:pathLst>
              <a:path w="430529" h="228600">
                <a:moveTo>
                  <a:pt x="430366" y="0"/>
                </a:moveTo>
                <a:lnTo>
                  <a:pt x="430366" y="228382"/>
                </a:lnTo>
                <a:lnTo>
                  <a:pt x="0" y="228382"/>
                </a:lnTo>
              </a:path>
            </a:pathLst>
          </a:custGeom>
          <a:ln w="196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529132" y="5049987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29">
                <a:moveTo>
                  <a:pt x="37945" y="0"/>
                </a:moveTo>
                <a:lnTo>
                  <a:pt x="12648" y="13331"/>
                </a:lnTo>
                <a:lnTo>
                  <a:pt x="0" y="46893"/>
                </a:lnTo>
                <a:lnTo>
                  <a:pt x="12648" y="73972"/>
                </a:lnTo>
                <a:lnTo>
                  <a:pt x="37945" y="87303"/>
                </a:lnTo>
                <a:lnTo>
                  <a:pt x="69725" y="73972"/>
                </a:lnTo>
                <a:lnTo>
                  <a:pt x="82057" y="46893"/>
                </a:lnTo>
                <a:lnTo>
                  <a:pt x="69725" y="13331"/>
                </a:lnTo>
                <a:lnTo>
                  <a:pt x="379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529132" y="5049987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29">
                <a:moveTo>
                  <a:pt x="0" y="46893"/>
                </a:moveTo>
                <a:lnTo>
                  <a:pt x="12648" y="13331"/>
                </a:lnTo>
                <a:lnTo>
                  <a:pt x="37945" y="0"/>
                </a:lnTo>
                <a:lnTo>
                  <a:pt x="69725" y="13331"/>
                </a:lnTo>
                <a:lnTo>
                  <a:pt x="82057" y="46893"/>
                </a:lnTo>
                <a:lnTo>
                  <a:pt x="69725" y="73972"/>
                </a:lnTo>
                <a:lnTo>
                  <a:pt x="37945" y="87303"/>
                </a:lnTo>
                <a:lnTo>
                  <a:pt x="12648" y="73972"/>
                </a:lnTo>
                <a:lnTo>
                  <a:pt x="0" y="46893"/>
                </a:lnTo>
                <a:close/>
              </a:path>
            </a:pathLst>
          </a:custGeom>
          <a:ln w="19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29132" y="5956203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29">
                <a:moveTo>
                  <a:pt x="37945" y="0"/>
                </a:moveTo>
                <a:lnTo>
                  <a:pt x="12648" y="13747"/>
                </a:lnTo>
                <a:lnTo>
                  <a:pt x="0" y="47293"/>
                </a:lnTo>
                <a:lnTo>
                  <a:pt x="12648" y="73972"/>
                </a:lnTo>
                <a:lnTo>
                  <a:pt x="37945" y="87303"/>
                </a:lnTo>
                <a:lnTo>
                  <a:pt x="69725" y="73972"/>
                </a:lnTo>
                <a:lnTo>
                  <a:pt x="82057" y="47293"/>
                </a:lnTo>
                <a:lnTo>
                  <a:pt x="69725" y="13747"/>
                </a:lnTo>
                <a:lnTo>
                  <a:pt x="379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529132" y="5956203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29">
                <a:moveTo>
                  <a:pt x="0" y="47293"/>
                </a:moveTo>
                <a:lnTo>
                  <a:pt x="12648" y="13747"/>
                </a:lnTo>
                <a:lnTo>
                  <a:pt x="37945" y="0"/>
                </a:lnTo>
                <a:lnTo>
                  <a:pt x="69725" y="13747"/>
                </a:lnTo>
                <a:lnTo>
                  <a:pt x="82057" y="47293"/>
                </a:lnTo>
                <a:lnTo>
                  <a:pt x="69725" y="73972"/>
                </a:lnTo>
                <a:lnTo>
                  <a:pt x="37945" y="87303"/>
                </a:lnTo>
                <a:lnTo>
                  <a:pt x="12648" y="73972"/>
                </a:lnTo>
                <a:lnTo>
                  <a:pt x="0" y="47293"/>
                </a:lnTo>
                <a:close/>
              </a:path>
            </a:pathLst>
          </a:custGeom>
          <a:ln w="19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70510" y="5513201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5">
                <a:moveTo>
                  <a:pt x="0" y="0"/>
                </a:moveTo>
                <a:lnTo>
                  <a:pt x="246488" y="0"/>
                </a:lnTo>
              </a:path>
            </a:pathLst>
          </a:custGeom>
          <a:ln w="19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870510" y="5607371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5">
                <a:moveTo>
                  <a:pt x="0" y="0"/>
                </a:moveTo>
                <a:lnTo>
                  <a:pt x="246488" y="0"/>
                </a:lnTo>
              </a:path>
            </a:pathLst>
          </a:custGeom>
          <a:ln w="19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90672" y="5419432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0"/>
                </a:moveTo>
                <a:lnTo>
                  <a:pt x="0" y="93769"/>
                </a:lnTo>
              </a:path>
            </a:pathLst>
          </a:custGeom>
          <a:ln w="18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990672" y="5607371"/>
            <a:ext cx="0" cy="93980"/>
          </a:xfrm>
          <a:custGeom>
            <a:avLst/>
            <a:gdLst/>
            <a:ahLst/>
            <a:cxnLst/>
            <a:rect l="l" t="t" r="r" b="b"/>
            <a:pathLst>
              <a:path h="93979">
                <a:moveTo>
                  <a:pt x="0" y="0"/>
                </a:moveTo>
                <a:lnTo>
                  <a:pt x="0" y="93786"/>
                </a:lnTo>
              </a:path>
            </a:pathLst>
          </a:custGeom>
          <a:ln w="188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66787" y="5096879"/>
            <a:ext cx="424180" cy="342900"/>
          </a:xfrm>
          <a:custGeom>
            <a:avLst/>
            <a:gdLst/>
            <a:ahLst/>
            <a:cxnLst/>
            <a:rect l="l" t="t" r="r" b="b"/>
            <a:pathLst>
              <a:path w="424179" h="342900">
                <a:moveTo>
                  <a:pt x="0" y="0"/>
                </a:moveTo>
                <a:lnTo>
                  <a:pt x="423884" y="0"/>
                </a:lnTo>
                <a:lnTo>
                  <a:pt x="423884" y="342749"/>
                </a:lnTo>
              </a:path>
            </a:pathLst>
          </a:custGeom>
          <a:ln w="194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566787" y="5701157"/>
            <a:ext cx="424180" cy="302895"/>
          </a:xfrm>
          <a:custGeom>
            <a:avLst/>
            <a:gdLst/>
            <a:ahLst/>
            <a:cxnLst/>
            <a:rect l="l" t="t" r="r" b="b"/>
            <a:pathLst>
              <a:path w="424179" h="302895">
                <a:moveTo>
                  <a:pt x="423884" y="0"/>
                </a:moveTo>
                <a:lnTo>
                  <a:pt x="423884" y="302338"/>
                </a:lnTo>
                <a:lnTo>
                  <a:pt x="0" y="302338"/>
                </a:lnTo>
              </a:path>
            </a:pathLst>
          </a:custGeom>
          <a:ln w="194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528842" y="5049987"/>
            <a:ext cx="75565" cy="87630"/>
          </a:xfrm>
          <a:custGeom>
            <a:avLst/>
            <a:gdLst/>
            <a:ahLst/>
            <a:cxnLst/>
            <a:rect l="l" t="t" r="r" b="b"/>
            <a:pathLst>
              <a:path w="75565" h="87629">
                <a:moveTo>
                  <a:pt x="37945" y="0"/>
                </a:moveTo>
                <a:lnTo>
                  <a:pt x="6166" y="13331"/>
                </a:lnTo>
                <a:lnTo>
                  <a:pt x="0" y="46893"/>
                </a:lnTo>
                <a:lnTo>
                  <a:pt x="6166" y="73972"/>
                </a:lnTo>
                <a:lnTo>
                  <a:pt x="37945" y="87303"/>
                </a:lnTo>
                <a:lnTo>
                  <a:pt x="63400" y="73972"/>
                </a:lnTo>
                <a:lnTo>
                  <a:pt x="75575" y="46893"/>
                </a:lnTo>
                <a:lnTo>
                  <a:pt x="63400" y="13331"/>
                </a:lnTo>
                <a:lnTo>
                  <a:pt x="379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28842" y="5049987"/>
            <a:ext cx="75565" cy="87630"/>
          </a:xfrm>
          <a:custGeom>
            <a:avLst/>
            <a:gdLst/>
            <a:ahLst/>
            <a:cxnLst/>
            <a:rect l="l" t="t" r="r" b="b"/>
            <a:pathLst>
              <a:path w="75565" h="87629">
                <a:moveTo>
                  <a:pt x="0" y="46893"/>
                </a:moveTo>
                <a:lnTo>
                  <a:pt x="6166" y="13331"/>
                </a:lnTo>
                <a:lnTo>
                  <a:pt x="37945" y="0"/>
                </a:lnTo>
                <a:lnTo>
                  <a:pt x="63400" y="13331"/>
                </a:lnTo>
                <a:lnTo>
                  <a:pt x="75575" y="46893"/>
                </a:lnTo>
                <a:lnTo>
                  <a:pt x="63400" y="73972"/>
                </a:lnTo>
                <a:lnTo>
                  <a:pt x="37945" y="87303"/>
                </a:lnTo>
                <a:lnTo>
                  <a:pt x="6166" y="73972"/>
                </a:lnTo>
                <a:lnTo>
                  <a:pt x="0" y="46893"/>
                </a:lnTo>
                <a:close/>
              </a:path>
            </a:pathLst>
          </a:custGeom>
          <a:ln w="19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28842" y="5956203"/>
            <a:ext cx="75565" cy="87630"/>
          </a:xfrm>
          <a:custGeom>
            <a:avLst/>
            <a:gdLst/>
            <a:ahLst/>
            <a:cxnLst/>
            <a:rect l="l" t="t" r="r" b="b"/>
            <a:pathLst>
              <a:path w="75565" h="87629">
                <a:moveTo>
                  <a:pt x="37945" y="0"/>
                </a:moveTo>
                <a:lnTo>
                  <a:pt x="6166" y="13747"/>
                </a:lnTo>
                <a:lnTo>
                  <a:pt x="0" y="47293"/>
                </a:lnTo>
                <a:lnTo>
                  <a:pt x="6166" y="73972"/>
                </a:lnTo>
                <a:lnTo>
                  <a:pt x="37945" y="87303"/>
                </a:lnTo>
                <a:lnTo>
                  <a:pt x="63400" y="73972"/>
                </a:lnTo>
                <a:lnTo>
                  <a:pt x="75575" y="47293"/>
                </a:lnTo>
                <a:lnTo>
                  <a:pt x="63400" y="13747"/>
                </a:lnTo>
                <a:lnTo>
                  <a:pt x="379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28842" y="5956203"/>
            <a:ext cx="75565" cy="87630"/>
          </a:xfrm>
          <a:custGeom>
            <a:avLst/>
            <a:gdLst/>
            <a:ahLst/>
            <a:cxnLst/>
            <a:rect l="l" t="t" r="r" b="b"/>
            <a:pathLst>
              <a:path w="75565" h="87629">
                <a:moveTo>
                  <a:pt x="0" y="47293"/>
                </a:moveTo>
                <a:lnTo>
                  <a:pt x="6166" y="13747"/>
                </a:lnTo>
                <a:lnTo>
                  <a:pt x="37945" y="0"/>
                </a:lnTo>
                <a:lnTo>
                  <a:pt x="63400" y="13747"/>
                </a:lnTo>
                <a:lnTo>
                  <a:pt x="75575" y="47293"/>
                </a:lnTo>
                <a:lnTo>
                  <a:pt x="63400" y="73972"/>
                </a:lnTo>
                <a:lnTo>
                  <a:pt x="37945" y="87303"/>
                </a:lnTo>
                <a:lnTo>
                  <a:pt x="6166" y="73972"/>
                </a:lnTo>
                <a:lnTo>
                  <a:pt x="0" y="47293"/>
                </a:lnTo>
                <a:close/>
              </a:path>
            </a:pathLst>
          </a:custGeom>
          <a:ln w="192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18763" y="5832113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813" y="0"/>
                </a:lnTo>
              </a:path>
            </a:pathLst>
          </a:custGeom>
          <a:ln w="64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018763" y="5368906"/>
            <a:ext cx="19050" cy="0"/>
          </a:xfrm>
          <a:custGeom>
            <a:avLst/>
            <a:gdLst/>
            <a:ahLst/>
            <a:cxnLst/>
            <a:rect l="l" t="t" r="r" b="b"/>
            <a:pathLst>
              <a:path w="19050">
                <a:moveTo>
                  <a:pt x="0" y="0"/>
                </a:moveTo>
                <a:lnTo>
                  <a:pt x="18813" y="0"/>
                </a:lnTo>
              </a:path>
            </a:pathLst>
          </a:custGeom>
          <a:ln w="64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028169" y="5372139"/>
            <a:ext cx="50800" cy="457200"/>
          </a:xfrm>
          <a:custGeom>
            <a:avLst/>
            <a:gdLst/>
            <a:ahLst/>
            <a:cxnLst/>
            <a:rect l="l" t="t" r="r" b="b"/>
            <a:pathLst>
              <a:path w="50800" h="457200">
                <a:moveTo>
                  <a:pt x="0" y="0"/>
                </a:moveTo>
                <a:lnTo>
                  <a:pt x="25297" y="6865"/>
                </a:lnTo>
                <a:lnTo>
                  <a:pt x="44111" y="27079"/>
                </a:lnTo>
                <a:lnTo>
                  <a:pt x="50594" y="60624"/>
                </a:lnTo>
                <a:lnTo>
                  <a:pt x="44111" y="87303"/>
                </a:lnTo>
                <a:lnTo>
                  <a:pt x="25297" y="107517"/>
                </a:lnTo>
                <a:lnTo>
                  <a:pt x="0" y="114383"/>
                </a:lnTo>
                <a:lnTo>
                  <a:pt x="25297" y="120848"/>
                </a:lnTo>
                <a:lnTo>
                  <a:pt x="44111" y="141062"/>
                </a:lnTo>
                <a:lnTo>
                  <a:pt x="50594" y="168141"/>
                </a:lnTo>
                <a:lnTo>
                  <a:pt x="44111" y="201686"/>
                </a:lnTo>
                <a:lnTo>
                  <a:pt x="25297" y="221900"/>
                </a:lnTo>
                <a:lnTo>
                  <a:pt x="0" y="228366"/>
                </a:lnTo>
                <a:lnTo>
                  <a:pt x="25297" y="235231"/>
                </a:lnTo>
                <a:lnTo>
                  <a:pt x="44111" y="255445"/>
                </a:lnTo>
                <a:lnTo>
                  <a:pt x="50594" y="282124"/>
                </a:lnTo>
                <a:lnTo>
                  <a:pt x="44111" y="315670"/>
                </a:lnTo>
                <a:lnTo>
                  <a:pt x="25297" y="335883"/>
                </a:lnTo>
                <a:lnTo>
                  <a:pt x="0" y="342749"/>
                </a:lnTo>
                <a:lnTo>
                  <a:pt x="25297" y="349215"/>
                </a:lnTo>
                <a:lnTo>
                  <a:pt x="44111" y="369428"/>
                </a:lnTo>
                <a:lnTo>
                  <a:pt x="50594" y="396108"/>
                </a:lnTo>
                <a:lnTo>
                  <a:pt x="44111" y="423187"/>
                </a:lnTo>
                <a:lnTo>
                  <a:pt x="25297" y="443401"/>
                </a:lnTo>
                <a:lnTo>
                  <a:pt x="0" y="456732"/>
                </a:lnTo>
              </a:path>
            </a:pathLst>
          </a:custGeom>
          <a:ln w="188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604285" y="5096879"/>
            <a:ext cx="424180" cy="269240"/>
          </a:xfrm>
          <a:custGeom>
            <a:avLst/>
            <a:gdLst/>
            <a:ahLst/>
            <a:cxnLst/>
            <a:rect l="l" t="t" r="r" b="b"/>
            <a:pathLst>
              <a:path w="424179" h="269239">
                <a:moveTo>
                  <a:pt x="0" y="0"/>
                </a:moveTo>
                <a:lnTo>
                  <a:pt x="423884" y="0"/>
                </a:lnTo>
                <a:lnTo>
                  <a:pt x="423884" y="268793"/>
                </a:lnTo>
              </a:path>
            </a:pathLst>
          </a:custGeom>
          <a:ln w="19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635748" y="5842220"/>
            <a:ext cx="392430" cy="161290"/>
          </a:xfrm>
          <a:custGeom>
            <a:avLst/>
            <a:gdLst/>
            <a:ahLst/>
            <a:cxnLst/>
            <a:rect l="l" t="t" r="r" b="b"/>
            <a:pathLst>
              <a:path w="392429" h="161289">
                <a:moveTo>
                  <a:pt x="392421" y="0"/>
                </a:moveTo>
                <a:lnTo>
                  <a:pt x="392421" y="161276"/>
                </a:lnTo>
                <a:lnTo>
                  <a:pt x="0" y="161276"/>
                </a:lnTo>
              </a:path>
            </a:pathLst>
          </a:custGeom>
          <a:ln w="19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560173" y="5049987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29">
                <a:moveTo>
                  <a:pt x="44111" y="0"/>
                </a:moveTo>
                <a:lnTo>
                  <a:pt x="12648" y="13331"/>
                </a:lnTo>
                <a:lnTo>
                  <a:pt x="0" y="46893"/>
                </a:lnTo>
                <a:lnTo>
                  <a:pt x="12648" y="73972"/>
                </a:lnTo>
                <a:lnTo>
                  <a:pt x="44111" y="87303"/>
                </a:lnTo>
                <a:lnTo>
                  <a:pt x="69408" y="73972"/>
                </a:lnTo>
                <a:lnTo>
                  <a:pt x="82057" y="46893"/>
                </a:lnTo>
                <a:lnTo>
                  <a:pt x="69408" y="13331"/>
                </a:lnTo>
                <a:lnTo>
                  <a:pt x="44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60173" y="5049987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29">
                <a:moveTo>
                  <a:pt x="0" y="46893"/>
                </a:moveTo>
                <a:lnTo>
                  <a:pt x="12648" y="13331"/>
                </a:lnTo>
                <a:lnTo>
                  <a:pt x="44111" y="0"/>
                </a:lnTo>
                <a:lnTo>
                  <a:pt x="69408" y="13331"/>
                </a:lnTo>
                <a:lnTo>
                  <a:pt x="82057" y="46893"/>
                </a:lnTo>
                <a:lnTo>
                  <a:pt x="69408" y="73972"/>
                </a:lnTo>
                <a:lnTo>
                  <a:pt x="44111" y="87303"/>
                </a:lnTo>
                <a:lnTo>
                  <a:pt x="12648" y="73972"/>
                </a:lnTo>
                <a:lnTo>
                  <a:pt x="0" y="46893"/>
                </a:lnTo>
                <a:close/>
              </a:path>
            </a:pathLst>
          </a:custGeom>
          <a:ln w="19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560173" y="5956203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29">
                <a:moveTo>
                  <a:pt x="44111" y="0"/>
                </a:moveTo>
                <a:lnTo>
                  <a:pt x="12648" y="13747"/>
                </a:lnTo>
                <a:lnTo>
                  <a:pt x="0" y="47293"/>
                </a:lnTo>
                <a:lnTo>
                  <a:pt x="12648" y="73972"/>
                </a:lnTo>
                <a:lnTo>
                  <a:pt x="44111" y="87303"/>
                </a:lnTo>
                <a:lnTo>
                  <a:pt x="69408" y="73972"/>
                </a:lnTo>
                <a:lnTo>
                  <a:pt x="82057" y="47293"/>
                </a:lnTo>
                <a:lnTo>
                  <a:pt x="69408" y="13747"/>
                </a:lnTo>
                <a:lnTo>
                  <a:pt x="4411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560173" y="5956203"/>
            <a:ext cx="82550" cy="87630"/>
          </a:xfrm>
          <a:custGeom>
            <a:avLst/>
            <a:gdLst/>
            <a:ahLst/>
            <a:cxnLst/>
            <a:rect l="l" t="t" r="r" b="b"/>
            <a:pathLst>
              <a:path w="82550" h="87629">
                <a:moveTo>
                  <a:pt x="0" y="47293"/>
                </a:moveTo>
                <a:lnTo>
                  <a:pt x="12648" y="13747"/>
                </a:lnTo>
                <a:lnTo>
                  <a:pt x="44111" y="0"/>
                </a:lnTo>
                <a:lnTo>
                  <a:pt x="69408" y="13747"/>
                </a:lnTo>
                <a:lnTo>
                  <a:pt x="82057" y="47293"/>
                </a:lnTo>
                <a:lnTo>
                  <a:pt x="69408" y="73972"/>
                </a:lnTo>
                <a:lnTo>
                  <a:pt x="44111" y="87303"/>
                </a:lnTo>
                <a:lnTo>
                  <a:pt x="12648" y="73972"/>
                </a:lnTo>
                <a:lnTo>
                  <a:pt x="0" y="47293"/>
                </a:lnTo>
                <a:close/>
              </a:path>
            </a:pathLst>
          </a:custGeom>
          <a:ln w="192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630427" y="6104674"/>
            <a:ext cx="360680" cy="39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54" dirty="0">
                <a:latin typeface="Microsoft YaHei UI"/>
                <a:cs typeface="Microsoft YaHei UI"/>
              </a:rPr>
              <a:t>滑</a:t>
            </a:r>
            <a:r>
              <a:rPr sz="1300" spc="160" dirty="0">
                <a:latin typeface="Microsoft YaHei UI"/>
                <a:cs typeface="Microsoft YaHei UI"/>
              </a:rPr>
              <a:t> </a:t>
            </a:r>
            <a:r>
              <a:rPr sz="1300" spc="-254" dirty="0">
                <a:latin typeface="Microsoft YaHei UI"/>
                <a:cs typeface="Microsoft YaHei UI"/>
              </a:rPr>
              <a:t>线</a:t>
            </a:r>
            <a:endParaRPr sz="1300" dirty="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-254" dirty="0">
                <a:latin typeface="Microsoft YaHei UI"/>
                <a:cs typeface="Microsoft YaHei UI"/>
              </a:rPr>
              <a:t>电</a:t>
            </a:r>
            <a:r>
              <a:rPr sz="1300" spc="160" dirty="0">
                <a:latin typeface="Microsoft YaHei UI"/>
                <a:cs typeface="Microsoft YaHei UI"/>
              </a:rPr>
              <a:t> </a:t>
            </a:r>
            <a:r>
              <a:rPr sz="1300" spc="-254" dirty="0">
                <a:latin typeface="Microsoft YaHei UI"/>
                <a:cs typeface="Microsoft YaHei UI"/>
              </a:rPr>
              <a:t>阻</a:t>
            </a:r>
            <a:endParaRPr sz="1300" dirty="0">
              <a:latin typeface="Microsoft YaHei UI"/>
              <a:cs typeface="Microsoft YaHei U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547604" y="6205309"/>
            <a:ext cx="563245" cy="193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54" dirty="0">
                <a:latin typeface="Microsoft YaHei UI"/>
                <a:cs typeface="Microsoft YaHei UI"/>
              </a:rPr>
              <a:t>电</a:t>
            </a:r>
            <a:r>
              <a:rPr sz="1300" spc="160" dirty="0">
                <a:latin typeface="Microsoft YaHei UI"/>
                <a:cs typeface="Microsoft YaHei UI"/>
              </a:rPr>
              <a:t> </a:t>
            </a:r>
            <a:r>
              <a:rPr sz="1300" spc="-254" dirty="0">
                <a:latin typeface="Microsoft YaHei UI"/>
                <a:cs typeface="Microsoft YaHei UI"/>
              </a:rPr>
              <a:t>容</a:t>
            </a:r>
            <a:r>
              <a:rPr sz="1300" spc="160" dirty="0">
                <a:latin typeface="Microsoft YaHei UI"/>
                <a:cs typeface="Microsoft YaHei UI"/>
              </a:rPr>
              <a:t> </a:t>
            </a:r>
            <a:r>
              <a:rPr sz="1300" spc="-254" dirty="0">
                <a:latin typeface="Microsoft YaHei UI"/>
                <a:cs typeface="Microsoft YaHei UI"/>
              </a:rPr>
              <a:t>箱</a:t>
            </a:r>
            <a:endParaRPr sz="1300" dirty="0">
              <a:latin typeface="Microsoft YaHei UI"/>
              <a:cs typeface="Microsoft YaHei U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660993" y="6104674"/>
            <a:ext cx="360680" cy="39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spc="-254" dirty="0">
                <a:latin typeface="Microsoft YaHei UI"/>
                <a:cs typeface="Microsoft YaHei UI"/>
              </a:rPr>
              <a:t>电</a:t>
            </a:r>
            <a:r>
              <a:rPr sz="1300" spc="160" dirty="0">
                <a:latin typeface="Microsoft YaHei UI"/>
                <a:cs typeface="Microsoft YaHei UI"/>
              </a:rPr>
              <a:t> </a:t>
            </a:r>
            <a:r>
              <a:rPr sz="1300" spc="-254" dirty="0">
                <a:latin typeface="Microsoft YaHei UI"/>
                <a:cs typeface="Microsoft YaHei UI"/>
              </a:rPr>
              <a:t>感</a:t>
            </a:r>
            <a:endParaRPr sz="1300">
              <a:latin typeface="Microsoft YaHei UI"/>
              <a:cs typeface="Microsoft YaHei U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300" spc="-254" dirty="0">
                <a:latin typeface="Microsoft YaHei UI"/>
                <a:cs typeface="Microsoft YaHei UI"/>
              </a:rPr>
              <a:t>线</a:t>
            </a:r>
            <a:r>
              <a:rPr sz="1300" spc="160" dirty="0">
                <a:latin typeface="Microsoft YaHei UI"/>
                <a:cs typeface="Microsoft YaHei UI"/>
              </a:rPr>
              <a:t> </a:t>
            </a:r>
            <a:r>
              <a:rPr sz="1300" spc="-254" dirty="0">
                <a:latin typeface="Microsoft YaHei UI"/>
                <a:cs typeface="Microsoft YaHei UI"/>
              </a:rPr>
              <a:t>圈</a:t>
            </a:r>
            <a:endParaRPr sz="1300">
              <a:latin typeface="Microsoft YaHei UI"/>
              <a:cs typeface="Microsoft YaHei U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967170" y="4781359"/>
            <a:ext cx="142240" cy="227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50" spc="-30" dirty="0"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3555168" y="6130810"/>
            <a:ext cx="45085" cy="40640"/>
          </a:xfrm>
          <a:custGeom>
            <a:avLst/>
            <a:gdLst/>
            <a:ahLst/>
            <a:cxnLst/>
            <a:rect l="l" t="t" r="r" b="b"/>
            <a:pathLst>
              <a:path w="45085" h="40639">
                <a:moveTo>
                  <a:pt x="31937" y="0"/>
                </a:moveTo>
                <a:lnTo>
                  <a:pt x="12648" y="0"/>
                </a:lnTo>
                <a:lnTo>
                  <a:pt x="0" y="20213"/>
                </a:lnTo>
                <a:lnTo>
                  <a:pt x="12648" y="40427"/>
                </a:lnTo>
                <a:lnTo>
                  <a:pt x="31937" y="40427"/>
                </a:lnTo>
                <a:lnTo>
                  <a:pt x="44586" y="20213"/>
                </a:lnTo>
                <a:lnTo>
                  <a:pt x="319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555168" y="6130810"/>
            <a:ext cx="45085" cy="40640"/>
          </a:xfrm>
          <a:custGeom>
            <a:avLst/>
            <a:gdLst/>
            <a:ahLst/>
            <a:cxnLst/>
            <a:rect l="l" t="t" r="r" b="b"/>
            <a:pathLst>
              <a:path w="45085" h="40639">
                <a:moveTo>
                  <a:pt x="0" y="20213"/>
                </a:moveTo>
                <a:lnTo>
                  <a:pt x="12648" y="0"/>
                </a:lnTo>
                <a:lnTo>
                  <a:pt x="31937" y="0"/>
                </a:lnTo>
                <a:lnTo>
                  <a:pt x="44586" y="20213"/>
                </a:lnTo>
                <a:lnTo>
                  <a:pt x="31937" y="40427"/>
                </a:lnTo>
                <a:lnTo>
                  <a:pt x="12648" y="40427"/>
                </a:lnTo>
                <a:lnTo>
                  <a:pt x="0" y="20213"/>
                </a:lnTo>
                <a:close/>
              </a:path>
            </a:pathLst>
          </a:custGeom>
          <a:ln w="1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85825" y="5070200"/>
            <a:ext cx="45085" cy="46990"/>
          </a:xfrm>
          <a:custGeom>
            <a:avLst/>
            <a:gdLst/>
            <a:ahLst/>
            <a:cxnLst/>
            <a:rect l="l" t="t" r="r" b="b"/>
            <a:pathLst>
              <a:path w="45085" h="46989">
                <a:moveTo>
                  <a:pt x="31779" y="0"/>
                </a:moveTo>
                <a:lnTo>
                  <a:pt x="12648" y="0"/>
                </a:lnTo>
                <a:lnTo>
                  <a:pt x="0" y="26679"/>
                </a:lnTo>
                <a:lnTo>
                  <a:pt x="12648" y="46876"/>
                </a:lnTo>
                <a:lnTo>
                  <a:pt x="31779" y="46876"/>
                </a:lnTo>
                <a:lnTo>
                  <a:pt x="44586" y="26679"/>
                </a:lnTo>
                <a:lnTo>
                  <a:pt x="31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85825" y="5070200"/>
            <a:ext cx="45085" cy="46990"/>
          </a:xfrm>
          <a:custGeom>
            <a:avLst/>
            <a:gdLst/>
            <a:ahLst/>
            <a:cxnLst/>
            <a:rect l="l" t="t" r="r" b="b"/>
            <a:pathLst>
              <a:path w="45085" h="46989">
                <a:moveTo>
                  <a:pt x="0" y="26679"/>
                </a:moveTo>
                <a:lnTo>
                  <a:pt x="12648" y="0"/>
                </a:lnTo>
                <a:lnTo>
                  <a:pt x="31779" y="0"/>
                </a:lnTo>
                <a:lnTo>
                  <a:pt x="44586" y="26679"/>
                </a:lnTo>
                <a:lnTo>
                  <a:pt x="31779" y="46876"/>
                </a:lnTo>
                <a:lnTo>
                  <a:pt x="12648" y="46876"/>
                </a:lnTo>
                <a:lnTo>
                  <a:pt x="0" y="26679"/>
                </a:lnTo>
                <a:close/>
              </a:path>
            </a:pathLst>
          </a:custGeom>
          <a:ln w="19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572632" y="634571"/>
            <a:ext cx="6070091" cy="4046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title"/>
          </p:nvPr>
        </p:nvSpPr>
        <p:spPr>
          <a:xfrm>
            <a:off x="819403" y="677259"/>
            <a:ext cx="1809114" cy="294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0" dirty="0">
                <a:solidFill>
                  <a:srgbClr val="161616"/>
                </a:solidFill>
                <a:latin typeface="Times New Roman"/>
                <a:cs typeface="Times New Roman"/>
              </a:rPr>
              <a:t>2.</a:t>
            </a:r>
            <a:r>
              <a:rPr sz="2000" b="0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0" spc="5" dirty="0">
                <a:solidFill>
                  <a:srgbClr val="161616"/>
                </a:solidFill>
                <a:latin typeface="宋体"/>
                <a:cs typeface="宋体"/>
              </a:rPr>
              <a:t>三表法测阻抗</a:t>
            </a:r>
            <a:endParaRPr sz="2000">
              <a:latin typeface="宋体"/>
              <a:cs typeface="宋体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 rotWithShape="1">
          <a:blip r:embed="rId3"/>
          <a:srcRect l="37027" t="39046" r="28394" b="16411"/>
          <a:stretch/>
        </p:blipFill>
        <p:spPr>
          <a:xfrm>
            <a:off x="2628517" y="922331"/>
            <a:ext cx="4284677" cy="36796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8716" y="3346084"/>
            <a:ext cx="7802245" cy="1937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61616"/>
                </a:solidFill>
                <a:latin typeface="宋体"/>
                <a:cs typeface="宋体"/>
              </a:rPr>
              <a:t>三、实验课任务</a:t>
            </a:r>
            <a:endParaRPr sz="1800" dirty="0">
              <a:latin typeface="宋体"/>
              <a:cs typeface="宋体"/>
            </a:endParaRPr>
          </a:p>
          <a:p>
            <a:pPr marL="281940">
              <a:lnSpc>
                <a:spcPct val="100000"/>
              </a:lnSpc>
              <a:spcBef>
                <a:spcPts val="1270"/>
              </a:spcBef>
            </a:pPr>
            <a:r>
              <a:rPr sz="1800" dirty="0">
                <a:solidFill>
                  <a:srgbClr val="161616"/>
                </a:solidFill>
                <a:latin typeface="Times New Roman"/>
                <a:cs typeface="Times New Roman"/>
              </a:rPr>
              <a:t>(1)</a:t>
            </a:r>
            <a:r>
              <a:rPr sz="18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1616"/>
                </a:solidFill>
                <a:latin typeface="宋体"/>
                <a:cs typeface="宋体"/>
              </a:rPr>
              <a:t>分别测量滑线电阻、电感线圈及电容器的参数。</a:t>
            </a:r>
            <a:endParaRPr sz="1800" dirty="0">
              <a:latin typeface="宋体"/>
              <a:cs typeface="宋体"/>
            </a:endParaRPr>
          </a:p>
          <a:p>
            <a:pPr marL="28194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161616"/>
                </a:solidFill>
                <a:latin typeface="宋体"/>
                <a:cs typeface="宋体"/>
              </a:rPr>
              <a:t>分别将滑线电阻、电感线圈及电容箱接入</a:t>
            </a:r>
            <a:r>
              <a:rPr sz="1800" dirty="0">
                <a:solidFill>
                  <a:srgbClr val="161616"/>
                </a:solidFill>
                <a:latin typeface="宋体"/>
                <a:cs typeface="宋体"/>
              </a:rPr>
              <a:t>图</a:t>
            </a:r>
            <a:r>
              <a:rPr sz="1800" spc="-5" dirty="0">
                <a:solidFill>
                  <a:srgbClr val="161616"/>
                </a:solidFill>
                <a:latin typeface="Times New Roman"/>
                <a:cs typeface="Times New Roman"/>
              </a:rPr>
              <a:t>2</a:t>
            </a:r>
            <a:r>
              <a:rPr sz="1800" spc="-5" dirty="0">
                <a:solidFill>
                  <a:srgbClr val="161616"/>
                </a:solidFill>
                <a:latin typeface="宋体"/>
                <a:cs typeface="宋体"/>
              </a:rPr>
              <a:t>的实验电路。调节电</a:t>
            </a:r>
            <a:r>
              <a:rPr sz="1800" dirty="0">
                <a:solidFill>
                  <a:srgbClr val="161616"/>
                </a:solidFill>
                <a:latin typeface="宋体"/>
                <a:cs typeface="宋体"/>
              </a:rPr>
              <a:t>流</a:t>
            </a:r>
            <a:r>
              <a:rPr sz="1800" i="1" spc="-5" dirty="0">
                <a:solidFill>
                  <a:srgbClr val="161616"/>
                </a:solidFill>
                <a:latin typeface="Times New Roman"/>
                <a:cs typeface="Times New Roman"/>
              </a:rPr>
              <a:t>I</a:t>
            </a:r>
            <a:r>
              <a:rPr sz="1800" spc="-5" dirty="0">
                <a:solidFill>
                  <a:srgbClr val="161616"/>
                </a:solidFill>
                <a:latin typeface="宋体"/>
                <a:cs typeface="宋体"/>
              </a:rPr>
              <a:t>，使之</a:t>
            </a:r>
            <a:endParaRPr sz="1800" dirty="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161616"/>
                </a:solidFill>
                <a:latin typeface="宋体"/>
                <a:cs typeface="宋体"/>
              </a:rPr>
              <a:t>分别为</a:t>
            </a:r>
            <a:r>
              <a:rPr sz="1800" spc="-455" dirty="0">
                <a:solidFill>
                  <a:srgbClr val="161616"/>
                </a:solidFill>
                <a:latin typeface="宋体"/>
                <a:cs typeface="宋体"/>
              </a:rPr>
              <a:t> </a:t>
            </a:r>
            <a:r>
              <a:rPr sz="1800" dirty="0">
                <a:solidFill>
                  <a:srgbClr val="161616"/>
                </a:solidFill>
                <a:latin typeface="Times New Roman"/>
                <a:cs typeface="Times New Roman"/>
              </a:rPr>
              <a:t>0.8</a:t>
            </a:r>
            <a:r>
              <a:rPr sz="1800" spc="-5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161616"/>
                </a:solidFill>
                <a:latin typeface="宋体"/>
                <a:cs typeface="宋体"/>
              </a:rPr>
              <a:t>和</a:t>
            </a:r>
            <a:r>
              <a:rPr sz="1800" dirty="0">
                <a:solidFill>
                  <a:srgbClr val="161616"/>
                </a:solidFill>
                <a:latin typeface="Times New Roman"/>
                <a:cs typeface="Times New Roman"/>
              </a:rPr>
              <a:t>1.0</a:t>
            </a:r>
            <a:r>
              <a:rPr sz="1800" spc="-5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161616"/>
                </a:solidFill>
                <a:latin typeface="宋体"/>
                <a:cs typeface="宋体"/>
              </a:rPr>
              <a:t>，测量出相应的电压</a:t>
            </a:r>
            <a:r>
              <a:rPr sz="1800" i="1" spc="-5" dirty="0">
                <a:solidFill>
                  <a:srgbClr val="161616"/>
                </a:solidFill>
                <a:latin typeface="Times New Roman"/>
                <a:cs typeface="Times New Roman"/>
              </a:rPr>
              <a:t>U</a:t>
            </a:r>
            <a:r>
              <a:rPr sz="1800" dirty="0">
                <a:solidFill>
                  <a:srgbClr val="161616"/>
                </a:solidFill>
                <a:latin typeface="宋体"/>
                <a:cs typeface="宋体"/>
              </a:rPr>
              <a:t>和功率</a:t>
            </a:r>
            <a:r>
              <a:rPr sz="1800" i="1" dirty="0">
                <a:solidFill>
                  <a:srgbClr val="161616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161616"/>
                </a:solidFill>
                <a:latin typeface="宋体"/>
                <a:cs typeface="宋体"/>
              </a:rPr>
              <a:t>值。</a:t>
            </a:r>
            <a:endParaRPr sz="1800" dirty="0">
              <a:latin typeface="宋体"/>
              <a:cs typeface="宋体"/>
            </a:endParaRPr>
          </a:p>
          <a:p>
            <a:pPr marL="281940">
              <a:lnSpc>
                <a:spcPct val="100000"/>
              </a:lnSpc>
              <a:spcBef>
                <a:spcPts val="1080"/>
              </a:spcBef>
            </a:pPr>
            <a:r>
              <a:rPr sz="1800" i="1" dirty="0">
                <a:solidFill>
                  <a:srgbClr val="161616"/>
                </a:solidFill>
                <a:latin typeface="Times New Roman"/>
                <a:cs typeface="Times New Roman"/>
              </a:rPr>
              <a:t>R ≈ </a:t>
            </a:r>
            <a:r>
              <a:rPr sz="1800" dirty="0">
                <a:solidFill>
                  <a:srgbClr val="161616"/>
                </a:solidFill>
                <a:latin typeface="Times New Roman"/>
                <a:cs typeface="Times New Roman"/>
              </a:rPr>
              <a:t>160</a:t>
            </a:r>
            <a:r>
              <a:rPr sz="1800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61616"/>
                </a:solidFill>
                <a:latin typeface="Times New Roman"/>
                <a:cs typeface="Times New Roman"/>
              </a:rPr>
              <a:t>Ω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7950" y="158750"/>
            <a:ext cx="6400800" cy="31111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85812" y="5259451"/>
          <a:ext cx="7596187" cy="1403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9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9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9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9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34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A)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(V)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i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1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i="1" spc="-1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Ω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spc="10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平均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0.8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圆角矩形标注 4"/>
          <p:cNvSpPr/>
          <p:nvPr/>
        </p:nvSpPr>
        <p:spPr>
          <a:xfrm>
            <a:off x="7473950" y="4596411"/>
            <a:ext cx="1219200" cy="457200"/>
          </a:xfrm>
          <a:prstGeom prst="wedgeRoundRectCallout">
            <a:avLst>
              <a:gd name="adj1" fmla="val -64102"/>
              <a:gd name="adj2" fmla="val 9788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79675" y="5388223"/>
            <a:ext cx="94615" cy="249554"/>
          </a:xfrm>
          <a:custGeom>
            <a:avLst/>
            <a:gdLst/>
            <a:ahLst/>
            <a:cxnLst/>
            <a:rect l="l" t="t" r="r" b="b"/>
            <a:pathLst>
              <a:path w="94615" h="249554">
                <a:moveTo>
                  <a:pt x="0" y="249411"/>
                </a:moveTo>
                <a:lnTo>
                  <a:pt x="94446" y="249411"/>
                </a:lnTo>
                <a:lnTo>
                  <a:pt x="94446" y="0"/>
                </a:lnTo>
                <a:lnTo>
                  <a:pt x="0" y="0"/>
                </a:lnTo>
                <a:lnTo>
                  <a:pt x="0" y="249411"/>
                </a:lnTo>
                <a:close/>
              </a:path>
            </a:pathLst>
          </a:custGeom>
          <a:ln w="1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27070" y="5295587"/>
            <a:ext cx="0" cy="85090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84765"/>
                </a:moveTo>
                <a:lnTo>
                  <a:pt x="0" y="0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27070" y="5637635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636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99246" y="5478246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>
                <a:moveTo>
                  <a:pt x="0" y="0"/>
                </a:moveTo>
                <a:lnTo>
                  <a:pt x="245166" y="0"/>
                </a:lnTo>
              </a:path>
            </a:pathLst>
          </a:custGeom>
          <a:ln w="19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6884" y="5565625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528" y="0"/>
                </a:lnTo>
              </a:path>
            </a:pathLst>
          </a:custGeom>
          <a:ln w="19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21278" y="5393109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750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21278" y="5565625"/>
            <a:ext cx="0" cy="86360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0"/>
                </a:moveTo>
                <a:lnTo>
                  <a:pt x="0" y="86265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31168" y="4739768"/>
            <a:ext cx="710565" cy="88265"/>
          </a:xfrm>
          <a:custGeom>
            <a:avLst/>
            <a:gdLst/>
            <a:ahLst/>
            <a:cxnLst/>
            <a:rect l="l" t="t" r="r" b="b"/>
            <a:pathLst>
              <a:path w="710565" h="88264">
                <a:moveTo>
                  <a:pt x="0" y="87827"/>
                </a:moveTo>
                <a:lnTo>
                  <a:pt x="1149" y="78704"/>
                </a:lnTo>
                <a:lnTo>
                  <a:pt x="2676" y="69736"/>
                </a:lnTo>
                <a:lnTo>
                  <a:pt x="3826" y="60767"/>
                </a:lnTo>
                <a:lnTo>
                  <a:pt x="8030" y="52882"/>
                </a:lnTo>
                <a:lnTo>
                  <a:pt x="10329" y="44996"/>
                </a:lnTo>
                <a:lnTo>
                  <a:pt x="15683" y="38656"/>
                </a:lnTo>
                <a:lnTo>
                  <a:pt x="47033" y="10514"/>
                </a:lnTo>
                <a:lnTo>
                  <a:pt x="55064" y="6339"/>
                </a:lnTo>
                <a:lnTo>
                  <a:pt x="62716" y="4174"/>
                </a:lnTo>
                <a:lnTo>
                  <a:pt x="70747" y="1546"/>
                </a:lnTo>
                <a:lnTo>
                  <a:pt x="79927" y="0"/>
                </a:lnTo>
                <a:lnTo>
                  <a:pt x="89107" y="0"/>
                </a:lnTo>
                <a:lnTo>
                  <a:pt x="98271" y="0"/>
                </a:lnTo>
                <a:lnTo>
                  <a:pt x="107451" y="1546"/>
                </a:lnTo>
                <a:lnTo>
                  <a:pt x="115103" y="4174"/>
                </a:lnTo>
                <a:lnTo>
                  <a:pt x="123134" y="6339"/>
                </a:lnTo>
                <a:lnTo>
                  <a:pt x="131164" y="10514"/>
                </a:lnTo>
                <a:lnTo>
                  <a:pt x="162515" y="38656"/>
                </a:lnTo>
                <a:lnTo>
                  <a:pt x="170167" y="52882"/>
                </a:lnTo>
                <a:lnTo>
                  <a:pt x="174372" y="60767"/>
                </a:lnTo>
                <a:lnTo>
                  <a:pt x="175521" y="69736"/>
                </a:lnTo>
                <a:lnTo>
                  <a:pt x="177048" y="78704"/>
                </a:lnTo>
                <a:lnTo>
                  <a:pt x="178198" y="87827"/>
                </a:lnTo>
                <a:lnTo>
                  <a:pt x="178198" y="78704"/>
                </a:lnTo>
                <a:lnTo>
                  <a:pt x="179347" y="69736"/>
                </a:lnTo>
                <a:lnTo>
                  <a:pt x="182024" y="60767"/>
                </a:lnTo>
                <a:lnTo>
                  <a:pt x="184701" y="52882"/>
                </a:lnTo>
                <a:lnTo>
                  <a:pt x="188512" y="44996"/>
                </a:lnTo>
                <a:lnTo>
                  <a:pt x="192716" y="38656"/>
                </a:lnTo>
                <a:lnTo>
                  <a:pt x="197692" y="31079"/>
                </a:lnTo>
                <a:lnTo>
                  <a:pt x="203045" y="25822"/>
                </a:lnTo>
                <a:lnTo>
                  <a:pt x="209548" y="19482"/>
                </a:lnTo>
                <a:lnTo>
                  <a:pt x="216052" y="14225"/>
                </a:lnTo>
                <a:lnTo>
                  <a:pt x="224082" y="10514"/>
                </a:lnTo>
                <a:lnTo>
                  <a:pt x="231719" y="6339"/>
                </a:lnTo>
                <a:lnTo>
                  <a:pt x="239749" y="4174"/>
                </a:lnTo>
                <a:lnTo>
                  <a:pt x="248929" y="1546"/>
                </a:lnTo>
                <a:lnTo>
                  <a:pt x="256960" y="0"/>
                </a:lnTo>
                <a:lnTo>
                  <a:pt x="266140" y="0"/>
                </a:lnTo>
                <a:lnTo>
                  <a:pt x="274942" y="0"/>
                </a:lnTo>
                <a:lnTo>
                  <a:pt x="284106" y="1546"/>
                </a:lnTo>
                <a:lnTo>
                  <a:pt x="292137" y="4174"/>
                </a:lnTo>
                <a:lnTo>
                  <a:pt x="301317" y="6339"/>
                </a:lnTo>
                <a:lnTo>
                  <a:pt x="309347" y="10514"/>
                </a:lnTo>
                <a:lnTo>
                  <a:pt x="315850" y="14225"/>
                </a:lnTo>
                <a:lnTo>
                  <a:pt x="322353" y="19482"/>
                </a:lnTo>
                <a:lnTo>
                  <a:pt x="328856" y="25822"/>
                </a:lnTo>
                <a:lnTo>
                  <a:pt x="335344" y="31079"/>
                </a:lnTo>
                <a:lnTo>
                  <a:pt x="339170" y="38656"/>
                </a:lnTo>
                <a:lnTo>
                  <a:pt x="344524" y="44996"/>
                </a:lnTo>
                <a:lnTo>
                  <a:pt x="348350" y="52882"/>
                </a:lnTo>
                <a:lnTo>
                  <a:pt x="351027" y="60767"/>
                </a:lnTo>
                <a:lnTo>
                  <a:pt x="353704" y="69736"/>
                </a:lnTo>
                <a:lnTo>
                  <a:pt x="355231" y="78704"/>
                </a:lnTo>
                <a:lnTo>
                  <a:pt x="355231" y="87827"/>
                </a:lnTo>
                <a:lnTo>
                  <a:pt x="355231" y="78704"/>
                </a:lnTo>
                <a:lnTo>
                  <a:pt x="356381" y="69736"/>
                </a:lnTo>
                <a:lnTo>
                  <a:pt x="359057" y="60767"/>
                </a:lnTo>
                <a:lnTo>
                  <a:pt x="361734" y="52882"/>
                </a:lnTo>
                <a:lnTo>
                  <a:pt x="365561" y="44996"/>
                </a:lnTo>
                <a:lnTo>
                  <a:pt x="370914" y="38656"/>
                </a:lnTo>
                <a:lnTo>
                  <a:pt x="374741" y="31079"/>
                </a:lnTo>
                <a:lnTo>
                  <a:pt x="381228" y="25822"/>
                </a:lnTo>
                <a:lnTo>
                  <a:pt x="387731" y="19482"/>
                </a:lnTo>
                <a:lnTo>
                  <a:pt x="394234" y="14225"/>
                </a:lnTo>
                <a:lnTo>
                  <a:pt x="400737" y="10514"/>
                </a:lnTo>
                <a:lnTo>
                  <a:pt x="408768" y="6339"/>
                </a:lnTo>
                <a:lnTo>
                  <a:pt x="417948" y="4174"/>
                </a:lnTo>
                <a:lnTo>
                  <a:pt x="425978" y="1546"/>
                </a:lnTo>
                <a:lnTo>
                  <a:pt x="435143" y="0"/>
                </a:lnTo>
                <a:lnTo>
                  <a:pt x="443945" y="0"/>
                </a:lnTo>
                <a:lnTo>
                  <a:pt x="453125" y="0"/>
                </a:lnTo>
                <a:lnTo>
                  <a:pt x="461155" y="1546"/>
                </a:lnTo>
                <a:lnTo>
                  <a:pt x="470335" y="4174"/>
                </a:lnTo>
                <a:lnTo>
                  <a:pt x="478366" y="6339"/>
                </a:lnTo>
                <a:lnTo>
                  <a:pt x="486002" y="10514"/>
                </a:lnTo>
                <a:lnTo>
                  <a:pt x="494033" y="14225"/>
                </a:lnTo>
                <a:lnTo>
                  <a:pt x="500536" y="19482"/>
                </a:lnTo>
                <a:lnTo>
                  <a:pt x="507039" y="25822"/>
                </a:lnTo>
                <a:lnTo>
                  <a:pt x="512393" y="31079"/>
                </a:lnTo>
                <a:lnTo>
                  <a:pt x="517369" y="38656"/>
                </a:lnTo>
                <a:lnTo>
                  <a:pt x="521573" y="44996"/>
                </a:lnTo>
                <a:lnTo>
                  <a:pt x="525383" y="52882"/>
                </a:lnTo>
                <a:lnTo>
                  <a:pt x="528060" y="60767"/>
                </a:lnTo>
                <a:lnTo>
                  <a:pt x="530737" y="69736"/>
                </a:lnTo>
                <a:lnTo>
                  <a:pt x="531887" y="78704"/>
                </a:lnTo>
                <a:lnTo>
                  <a:pt x="531887" y="87827"/>
                </a:lnTo>
                <a:lnTo>
                  <a:pt x="533036" y="78704"/>
                </a:lnTo>
                <a:lnTo>
                  <a:pt x="534563" y="69736"/>
                </a:lnTo>
                <a:lnTo>
                  <a:pt x="535713" y="60767"/>
                </a:lnTo>
                <a:lnTo>
                  <a:pt x="539917" y="52882"/>
                </a:lnTo>
                <a:lnTo>
                  <a:pt x="543743" y="44996"/>
                </a:lnTo>
                <a:lnTo>
                  <a:pt x="547570" y="38656"/>
                </a:lnTo>
                <a:lnTo>
                  <a:pt x="578920" y="10514"/>
                </a:lnTo>
                <a:lnTo>
                  <a:pt x="586951" y="6339"/>
                </a:lnTo>
                <a:lnTo>
                  <a:pt x="594981" y="4174"/>
                </a:lnTo>
                <a:lnTo>
                  <a:pt x="602634" y="1546"/>
                </a:lnTo>
                <a:lnTo>
                  <a:pt x="611814" y="0"/>
                </a:lnTo>
                <a:lnTo>
                  <a:pt x="620978" y="0"/>
                </a:lnTo>
                <a:lnTo>
                  <a:pt x="630158" y="0"/>
                </a:lnTo>
                <a:lnTo>
                  <a:pt x="639338" y="1546"/>
                </a:lnTo>
                <a:lnTo>
                  <a:pt x="647368" y="4174"/>
                </a:lnTo>
                <a:lnTo>
                  <a:pt x="655021" y="6339"/>
                </a:lnTo>
                <a:lnTo>
                  <a:pt x="663051" y="10514"/>
                </a:lnTo>
                <a:lnTo>
                  <a:pt x="694402" y="38656"/>
                </a:lnTo>
                <a:lnTo>
                  <a:pt x="699756" y="44996"/>
                </a:lnTo>
                <a:lnTo>
                  <a:pt x="702054" y="52882"/>
                </a:lnTo>
                <a:lnTo>
                  <a:pt x="706259" y="60767"/>
                </a:lnTo>
                <a:lnTo>
                  <a:pt x="707408" y="69736"/>
                </a:lnTo>
                <a:lnTo>
                  <a:pt x="708935" y="78704"/>
                </a:lnTo>
                <a:lnTo>
                  <a:pt x="710085" y="87827"/>
                </a:lnTo>
              </a:path>
            </a:pathLst>
          </a:custGeom>
          <a:ln w="180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23561" y="4824967"/>
            <a:ext cx="407670" cy="0"/>
          </a:xfrm>
          <a:custGeom>
            <a:avLst/>
            <a:gdLst/>
            <a:ahLst/>
            <a:cxnLst/>
            <a:rect l="l" t="t" r="r" b="b"/>
            <a:pathLst>
              <a:path w="407670">
                <a:moveTo>
                  <a:pt x="407606" y="0"/>
                </a:moveTo>
                <a:lnTo>
                  <a:pt x="0" y="0"/>
                </a:lnTo>
              </a:path>
            </a:pathLst>
          </a:custGeom>
          <a:ln w="11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58448" y="4824967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>
                <a:moveTo>
                  <a:pt x="0" y="0"/>
                </a:moveTo>
                <a:lnTo>
                  <a:pt x="1057223" y="0"/>
                </a:lnTo>
              </a:path>
            </a:pathLst>
          </a:custGeom>
          <a:ln w="11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23387" y="4824967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8126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27070" y="5034485"/>
            <a:ext cx="994410" cy="0"/>
          </a:xfrm>
          <a:custGeom>
            <a:avLst/>
            <a:gdLst/>
            <a:ahLst/>
            <a:cxnLst/>
            <a:rect l="l" t="t" r="r" b="b"/>
            <a:pathLst>
              <a:path w="994409">
                <a:moveTo>
                  <a:pt x="0" y="0"/>
                </a:moveTo>
                <a:lnTo>
                  <a:pt x="994207" y="0"/>
                </a:lnTo>
              </a:path>
            </a:pathLst>
          </a:custGeom>
          <a:ln w="11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27070" y="6009325"/>
            <a:ext cx="994410" cy="0"/>
          </a:xfrm>
          <a:custGeom>
            <a:avLst/>
            <a:gdLst/>
            <a:ahLst/>
            <a:cxnLst/>
            <a:rect l="l" t="t" r="r" b="b"/>
            <a:pathLst>
              <a:path w="994409">
                <a:moveTo>
                  <a:pt x="0" y="0"/>
                </a:moveTo>
                <a:lnTo>
                  <a:pt x="994207" y="0"/>
                </a:lnTo>
              </a:path>
            </a:pathLst>
          </a:custGeom>
          <a:ln w="11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27070" y="5033093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991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27070" y="5730271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053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21278" y="5034485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367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21278" y="5660890"/>
            <a:ext cx="0" cy="348615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0" y="348434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023387" y="6009325"/>
            <a:ext cx="0" cy="210185"/>
          </a:xfrm>
          <a:custGeom>
            <a:avLst/>
            <a:gdLst/>
            <a:ahLst/>
            <a:cxnLst/>
            <a:rect l="l" t="t" r="r" b="b"/>
            <a:pathLst>
              <a:path h="210185">
                <a:moveTo>
                  <a:pt x="0" y="0"/>
                </a:moveTo>
                <a:lnTo>
                  <a:pt x="0" y="209641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59122" y="6218966"/>
            <a:ext cx="2164715" cy="0"/>
          </a:xfrm>
          <a:custGeom>
            <a:avLst/>
            <a:gdLst/>
            <a:ahLst/>
            <a:cxnLst/>
            <a:rect l="l" t="t" r="r" b="b"/>
            <a:pathLst>
              <a:path w="2164715">
                <a:moveTo>
                  <a:pt x="2164264" y="0"/>
                </a:moveTo>
                <a:lnTo>
                  <a:pt x="0" y="0"/>
                </a:lnTo>
              </a:path>
            </a:pathLst>
          </a:custGeom>
          <a:ln w="11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783029" y="6179212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10" h="78739">
                <a:moveTo>
                  <a:pt x="0" y="39754"/>
                </a:moveTo>
                <a:lnTo>
                  <a:pt x="0" y="34512"/>
                </a:lnTo>
                <a:lnTo>
                  <a:pt x="1530" y="30755"/>
                </a:lnTo>
                <a:lnTo>
                  <a:pt x="1530" y="28141"/>
                </a:lnTo>
                <a:lnTo>
                  <a:pt x="2676" y="24384"/>
                </a:lnTo>
                <a:lnTo>
                  <a:pt x="5353" y="20627"/>
                </a:lnTo>
                <a:lnTo>
                  <a:pt x="6499" y="18013"/>
                </a:lnTo>
                <a:lnTo>
                  <a:pt x="11853" y="11627"/>
                </a:lnTo>
                <a:lnTo>
                  <a:pt x="17207" y="6386"/>
                </a:lnTo>
                <a:lnTo>
                  <a:pt x="21030" y="4886"/>
                </a:lnTo>
                <a:lnTo>
                  <a:pt x="24855" y="3757"/>
                </a:lnTo>
                <a:lnTo>
                  <a:pt x="27532" y="2628"/>
                </a:lnTo>
                <a:lnTo>
                  <a:pt x="31355" y="1128"/>
                </a:lnTo>
                <a:lnTo>
                  <a:pt x="35560" y="0"/>
                </a:lnTo>
                <a:lnTo>
                  <a:pt x="40531" y="0"/>
                </a:lnTo>
                <a:lnTo>
                  <a:pt x="44737" y="0"/>
                </a:lnTo>
                <a:lnTo>
                  <a:pt x="48562" y="1128"/>
                </a:lnTo>
                <a:lnTo>
                  <a:pt x="52385" y="2628"/>
                </a:lnTo>
                <a:lnTo>
                  <a:pt x="55062" y="3757"/>
                </a:lnTo>
                <a:lnTo>
                  <a:pt x="58885" y="4886"/>
                </a:lnTo>
                <a:lnTo>
                  <a:pt x="63092" y="6386"/>
                </a:lnTo>
                <a:lnTo>
                  <a:pt x="68062" y="11627"/>
                </a:lnTo>
                <a:lnTo>
                  <a:pt x="73416" y="18013"/>
                </a:lnTo>
                <a:lnTo>
                  <a:pt x="74564" y="20627"/>
                </a:lnTo>
                <a:lnTo>
                  <a:pt x="77240" y="24384"/>
                </a:lnTo>
                <a:lnTo>
                  <a:pt x="78769" y="28141"/>
                </a:lnTo>
                <a:lnTo>
                  <a:pt x="78769" y="30755"/>
                </a:lnTo>
                <a:lnTo>
                  <a:pt x="79916" y="34512"/>
                </a:lnTo>
                <a:lnTo>
                  <a:pt x="79916" y="39754"/>
                </a:lnTo>
                <a:lnTo>
                  <a:pt x="79916" y="43511"/>
                </a:lnTo>
                <a:lnTo>
                  <a:pt x="78769" y="47640"/>
                </a:lnTo>
                <a:lnTo>
                  <a:pt x="78769" y="51382"/>
                </a:lnTo>
                <a:lnTo>
                  <a:pt x="77240" y="54010"/>
                </a:lnTo>
                <a:lnTo>
                  <a:pt x="74564" y="57768"/>
                </a:lnTo>
                <a:lnTo>
                  <a:pt x="73416" y="61510"/>
                </a:lnTo>
                <a:lnTo>
                  <a:pt x="68062" y="66767"/>
                </a:lnTo>
                <a:lnTo>
                  <a:pt x="63092" y="72009"/>
                </a:lnTo>
                <a:lnTo>
                  <a:pt x="58885" y="73138"/>
                </a:lnTo>
                <a:lnTo>
                  <a:pt x="55062" y="75766"/>
                </a:lnTo>
                <a:lnTo>
                  <a:pt x="52385" y="77266"/>
                </a:lnTo>
                <a:lnTo>
                  <a:pt x="48562" y="77266"/>
                </a:lnTo>
                <a:lnTo>
                  <a:pt x="44737" y="78395"/>
                </a:lnTo>
                <a:lnTo>
                  <a:pt x="40531" y="78395"/>
                </a:lnTo>
                <a:lnTo>
                  <a:pt x="35560" y="78395"/>
                </a:lnTo>
                <a:lnTo>
                  <a:pt x="31355" y="77266"/>
                </a:lnTo>
                <a:lnTo>
                  <a:pt x="27532" y="77266"/>
                </a:lnTo>
                <a:lnTo>
                  <a:pt x="24855" y="75766"/>
                </a:lnTo>
                <a:lnTo>
                  <a:pt x="21030" y="73138"/>
                </a:lnTo>
                <a:lnTo>
                  <a:pt x="17207" y="72009"/>
                </a:lnTo>
                <a:lnTo>
                  <a:pt x="11853" y="66767"/>
                </a:lnTo>
                <a:lnTo>
                  <a:pt x="6499" y="61510"/>
                </a:lnTo>
                <a:lnTo>
                  <a:pt x="5353" y="57768"/>
                </a:lnTo>
                <a:lnTo>
                  <a:pt x="2676" y="54010"/>
                </a:lnTo>
                <a:lnTo>
                  <a:pt x="1530" y="51382"/>
                </a:lnTo>
                <a:lnTo>
                  <a:pt x="1530" y="47640"/>
                </a:lnTo>
                <a:lnTo>
                  <a:pt x="0" y="43511"/>
                </a:lnTo>
                <a:lnTo>
                  <a:pt x="0" y="39754"/>
                </a:lnTo>
              </a:path>
            </a:pathLst>
          </a:custGeom>
          <a:ln w="11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83029" y="4784764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10" h="78739">
                <a:moveTo>
                  <a:pt x="48562" y="1546"/>
                </a:moveTo>
                <a:lnTo>
                  <a:pt x="31355" y="1546"/>
                </a:lnTo>
                <a:lnTo>
                  <a:pt x="27532" y="2628"/>
                </a:lnTo>
                <a:lnTo>
                  <a:pt x="24855" y="4174"/>
                </a:lnTo>
                <a:lnTo>
                  <a:pt x="21030" y="5257"/>
                </a:lnTo>
                <a:lnTo>
                  <a:pt x="11853" y="11596"/>
                </a:lnTo>
                <a:lnTo>
                  <a:pt x="6499" y="17936"/>
                </a:lnTo>
                <a:lnTo>
                  <a:pt x="5353" y="20565"/>
                </a:lnTo>
                <a:lnTo>
                  <a:pt x="2676" y="24740"/>
                </a:lnTo>
                <a:lnTo>
                  <a:pt x="1530" y="28451"/>
                </a:lnTo>
                <a:lnTo>
                  <a:pt x="1530" y="32316"/>
                </a:lnTo>
                <a:lnTo>
                  <a:pt x="0" y="36027"/>
                </a:lnTo>
                <a:lnTo>
                  <a:pt x="0" y="43913"/>
                </a:lnTo>
                <a:lnTo>
                  <a:pt x="1530" y="47624"/>
                </a:lnTo>
                <a:lnTo>
                  <a:pt x="1530" y="51799"/>
                </a:lnTo>
                <a:lnTo>
                  <a:pt x="2676" y="55510"/>
                </a:lnTo>
                <a:lnTo>
                  <a:pt x="5353" y="58139"/>
                </a:lnTo>
                <a:lnTo>
                  <a:pt x="6499" y="61850"/>
                </a:lnTo>
                <a:lnTo>
                  <a:pt x="11853" y="67107"/>
                </a:lnTo>
                <a:lnTo>
                  <a:pt x="17207" y="72055"/>
                </a:lnTo>
                <a:lnTo>
                  <a:pt x="21030" y="74684"/>
                </a:lnTo>
                <a:lnTo>
                  <a:pt x="24855" y="76075"/>
                </a:lnTo>
                <a:lnTo>
                  <a:pt x="27532" y="77312"/>
                </a:lnTo>
                <a:lnTo>
                  <a:pt x="31355" y="78704"/>
                </a:lnTo>
                <a:lnTo>
                  <a:pt x="48562" y="78704"/>
                </a:lnTo>
                <a:lnTo>
                  <a:pt x="52385" y="77312"/>
                </a:lnTo>
                <a:lnTo>
                  <a:pt x="55062" y="76075"/>
                </a:lnTo>
                <a:lnTo>
                  <a:pt x="58885" y="74684"/>
                </a:lnTo>
                <a:lnTo>
                  <a:pt x="63092" y="72055"/>
                </a:lnTo>
                <a:lnTo>
                  <a:pt x="68062" y="67107"/>
                </a:lnTo>
                <a:lnTo>
                  <a:pt x="73416" y="61850"/>
                </a:lnTo>
                <a:lnTo>
                  <a:pt x="74564" y="58139"/>
                </a:lnTo>
                <a:lnTo>
                  <a:pt x="77240" y="55510"/>
                </a:lnTo>
                <a:lnTo>
                  <a:pt x="78769" y="51799"/>
                </a:lnTo>
                <a:lnTo>
                  <a:pt x="78769" y="47624"/>
                </a:lnTo>
                <a:lnTo>
                  <a:pt x="79916" y="43913"/>
                </a:lnTo>
                <a:lnTo>
                  <a:pt x="79916" y="36027"/>
                </a:lnTo>
                <a:lnTo>
                  <a:pt x="78769" y="32316"/>
                </a:lnTo>
                <a:lnTo>
                  <a:pt x="78769" y="28451"/>
                </a:lnTo>
                <a:lnTo>
                  <a:pt x="77240" y="24740"/>
                </a:lnTo>
                <a:lnTo>
                  <a:pt x="74564" y="20565"/>
                </a:lnTo>
                <a:lnTo>
                  <a:pt x="73416" y="17936"/>
                </a:lnTo>
                <a:lnTo>
                  <a:pt x="68062" y="11596"/>
                </a:lnTo>
                <a:lnTo>
                  <a:pt x="63092" y="7885"/>
                </a:lnTo>
                <a:lnTo>
                  <a:pt x="58885" y="5257"/>
                </a:lnTo>
                <a:lnTo>
                  <a:pt x="55062" y="4174"/>
                </a:lnTo>
                <a:lnTo>
                  <a:pt x="52385" y="2628"/>
                </a:lnTo>
                <a:lnTo>
                  <a:pt x="48562" y="1546"/>
                </a:lnTo>
                <a:close/>
              </a:path>
              <a:path w="80010" h="78739">
                <a:moveTo>
                  <a:pt x="40531" y="0"/>
                </a:moveTo>
                <a:lnTo>
                  <a:pt x="35560" y="1546"/>
                </a:lnTo>
                <a:lnTo>
                  <a:pt x="44737" y="1546"/>
                </a:lnTo>
                <a:lnTo>
                  <a:pt x="40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83029" y="4784764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10" h="78739">
                <a:moveTo>
                  <a:pt x="0" y="40202"/>
                </a:moveTo>
                <a:lnTo>
                  <a:pt x="0" y="36027"/>
                </a:lnTo>
                <a:lnTo>
                  <a:pt x="1530" y="32316"/>
                </a:lnTo>
                <a:lnTo>
                  <a:pt x="1530" y="28451"/>
                </a:lnTo>
                <a:lnTo>
                  <a:pt x="2676" y="24740"/>
                </a:lnTo>
                <a:lnTo>
                  <a:pt x="5353" y="20565"/>
                </a:lnTo>
                <a:lnTo>
                  <a:pt x="6499" y="17936"/>
                </a:lnTo>
                <a:lnTo>
                  <a:pt x="11853" y="11596"/>
                </a:lnTo>
                <a:lnTo>
                  <a:pt x="17207" y="7885"/>
                </a:lnTo>
                <a:lnTo>
                  <a:pt x="21030" y="5257"/>
                </a:lnTo>
                <a:lnTo>
                  <a:pt x="24855" y="4174"/>
                </a:lnTo>
                <a:lnTo>
                  <a:pt x="27532" y="2628"/>
                </a:lnTo>
                <a:lnTo>
                  <a:pt x="31355" y="1546"/>
                </a:lnTo>
                <a:lnTo>
                  <a:pt x="35560" y="1546"/>
                </a:lnTo>
                <a:lnTo>
                  <a:pt x="40531" y="0"/>
                </a:lnTo>
                <a:lnTo>
                  <a:pt x="44737" y="1546"/>
                </a:lnTo>
                <a:lnTo>
                  <a:pt x="48562" y="1546"/>
                </a:lnTo>
                <a:lnTo>
                  <a:pt x="52385" y="2628"/>
                </a:lnTo>
                <a:lnTo>
                  <a:pt x="55062" y="4174"/>
                </a:lnTo>
                <a:lnTo>
                  <a:pt x="58885" y="5257"/>
                </a:lnTo>
                <a:lnTo>
                  <a:pt x="63092" y="7885"/>
                </a:lnTo>
                <a:lnTo>
                  <a:pt x="68062" y="11596"/>
                </a:lnTo>
                <a:lnTo>
                  <a:pt x="73416" y="17936"/>
                </a:lnTo>
                <a:lnTo>
                  <a:pt x="74564" y="20565"/>
                </a:lnTo>
                <a:lnTo>
                  <a:pt x="77240" y="24740"/>
                </a:lnTo>
                <a:lnTo>
                  <a:pt x="78769" y="28451"/>
                </a:lnTo>
                <a:lnTo>
                  <a:pt x="78769" y="32316"/>
                </a:lnTo>
                <a:lnTo>
                  <a:pt x="79916" y="36027"/>
                </a:lnTo>
                <a:lnTo>
                  <a:pt x="79916" y="40202"/>
                </a:lnTo>
                <a:lnTo>
                  <a:pt x="79916" y="43913"/>
                </a:lnTo>
                <a:lnTo>
                  <a:pt x="78769" y="47624"/>
                </a:lnTo>
                <a:lnTo>
                  <a:pt x="78769" y="51799"/>
                </a:lnTo>
                <a:lnTo>
                  <a:pt x="77240" y="55510"/>
                </a:lnTo>
                <a:lnTo>
                  <a:pt x="74564" y="58139"/>
                </a:lnTo>
                <a:lnTo>
                  <a:pt x="73416" y="61850"/>
                </a:lnTo>
                <a:lnTo>
                  <a:pt x="68062" y="67107"/>
                </a:lnTo>
                <a:lnTo>
                  <a:pt x="63092" y="72055"/>
                </a:lnTo>
                <a:lnTo>
                  <a:pt x="58885" y="74684"/>
                </a:lnTo>
                <a:lnTo>
                  <a:pt x="55062" y="76075"/>
                </a:lnTo>
                <a:lnTo>
                  <a:pt x="52385" y="77312"/>
                </a:lnTo>
                <a:lnTo>
                  <a:pt x="48562" y="78704"/>
                </a:lnTo>
                <a:lnTo>
                  <a:pt x="44737" y="78704"/>
                </a:lnTo>
                <a:lnTo>
                  <a:pt x="40531" y="78704"/>
                </a:lnTo>
                <a:lnTo>
                  <a:pt x="35560" y="78704"/>
                </a:lnTo>
                <a:lnTo>
                  <a:pt x="31355" y="78704"/>
                </a:lnTo>
                <a:lnTo>
                  <a:pt x="27532" y="77312"/>
                </a:lnTo>
                <a:lnTo>
                  <a:pt x="24855" y="76075"/>
                </a:lnTo>
                <a:lnTo>
                  <a:pt x="21030" y="74684"/>
                </a:lnTo>
                <a:lnTo>
                  <a:pt x="17207" y="72055"/>
                </a:lnTo>
                <a:lnTo>
                  <a:pt x="11853" y="67107"/>
                </a:lnTo>
                <a:lnTo>
                  <a:pt x="6499" y="61850"/>
                </a:lnTo>
                <a:lnTo>
                  <a:pt x="5353" y="58139"/>
                </a:lnTo>
                <a:lnTo>
                  <a:pt x="2676" y="55510"/>
                </a:lnTo>
                <a:lnTo>
                  <a:pt x="1530" y="51799"/>
                </a:lnTo>
                <a:lnTo>
                  <a:pt x="1530" y="47624"/>
                </a:lnTo>
                <a:lnTo>
                  <a:pt x="0" y="43913"/>
                </a:lnTo>
                <a:lnTo>
                  <a:pt x="0" y="40202"/>
                </a:lnTo>
              </a:path>
            </a:pathLst>
          </a:custGeom>
          <a:ln w="11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71176" y="5033093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23" y="0"/>
                </a:lnTo>
              </a:path>
            </a:pathLst>
          </a:custGeom>
          <a:ln w="3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21267" y="4980521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537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70029" y="6044193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5917" y="0"/>
                </a:lnTo>
              </a:path>
            </a:pathLst>
          </a:custGeom>
          <a:ln w="3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3769" y="545236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1853" y="0"/>
                </a:moveTo>
                <a:lnTo>
                  <a:pt x="5353" y="0"/>
                </a:lnTo>
                <a:lnTo>
                  <a:pt x="0" y="5257"/>
                </a:lnTo>
                <a:lnTo>
                  <a:pt x="0" y="11627"/>
                </a:lnTo>
                <a:lnTo>
                  <a:pt x="2676" y="15385"/>
                </a:lnTo>
                <a:lnTo>
                  <a:pt x="5353" y="16885"/>
                </a:lnTo>
                <a:lnTo>
                  <a:pt x="6501" y="17998"/>
                </a:lnTo>
                <a:lnTo>
                  <a:pt x="10707" y="17998"/>
                </a:lnTo>
                <a:lnTo>
                  <a:pt x="11853" y="16885"/>
                </a:lnTo>
                <a:lnTo>
                  <a:pt x="15678" y="15385"/>
                </a:lnTo>
                <a:lnTo>
                  <a:pt x="17207" y="11627"/>
                </a:lnTo>
                <a:lnTo>
                  <a:pt x="18355" y="10499"/>
                </a:lnTo>
                <a:lnTo>
                  <a:pt x="18355" y="6370"/>
                </a:lnTo>
                <a:lnTo>
                  <a:pt x="17207" y="5257"/>
                </a:lnTo>
                <a:lnTo>
                  <a:pt x="15678" y="2628"/>
                </a:lnTo>
                <a:lnTo>
                  <a:pt x="11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53769" y="545236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8999"/>
                </a:moveTo>
                <a:lnTo>
                  <a:pt x="0" y="6370"/>
                </a:lnTo>
                <a:lnTo>
                  <a:pt x="0" y="5257"/>
                </a:lnTo>
                <a:lnTo>
                  <a:pt x="2676" y="2628"/>
                </a:lnTo>
                <a:lnTo>
                  <a:pt x="5353" y="0"/>
                </a:lnTo>
                <a:lnTo>
                  <a:pt x="6501" y="0"/>
                </a:lnTo>
                <a:lnTo>
                  <a:pt x="9176" y="0"/>
                </a:lnTo>
                <a:lnTo>
                  <a:pt x="10707" y="0"/>
                </a:lnTo>
                <a:lnTo>
                  <a:pt x="11853" y="0"/>
                </a:lnTo>
                <a:lnTo>
                  <a:pt x="15678" y="2628"/>
                </a:lnTo>
                <a:lnTo>
                  <a:pt x="17207" y="5257"/>
                </a:lnTo>
                <a:lnTo>
                  <a:pt x="18355" y="6370"/>
                </a:lnTo>
                <a:lnTo>
                  <a:pt x="18355" y="8999"/>
                </a:lnTo>
                <a:lnTo>
                  <a:pt x="18355" y="10499"/>
                </a:lnTo>
                <a:lnTo>
                  <a:pt x="17207" y="11627"/>
                </a:lnTo>
                <a:lnTo>
                  <a:pt x="15678" y="15385"/>
                </a:lnTo>
                <a:lnTo>
                  <a:pt x="11853" y="16885"/>
                </a:lnTo>
                <a:lnTo>
                  <a:pt x="10707" y="17998"/>
                </a:lnTo>
                <a:lnTo>
                  <a:pt x="9176" y="17998"/>
                </a:lnTo>
                <a:lnTo>
                  <a:pt x="6501" y="17998"/>
                </a:lnTo>
                <a:lnTo>
                  <a:pt x="5353" y="16885"/>
                </a:lnTo>
                <a:lnTo>
                  <a:pt x="2676" y="15385"/>
                </a:lnTo>
                <a:lnTo>
                  <a:pt x="0" y="11627"/>
                </a:lnTo>
                <a:lnTo>
                  <a:pt x="0" y="10499"/>
                </a:lnTo>
                <a:lnTo>
                  <a:pt x="0" y="8999"/>
                </a:lnTo>
              </a:path>
            </a:pathLst>
          </a:custGeom>
          <a:ln w="11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51976" y="5456549"/>
            <a:ext cx="16192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25" dirty="0">
                <a:latin typeface="Times New Roman"/>
                <a:cs typeface="Times New Roman"/>
              </a:rPr>
              <a:t>U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008901" y="5993939"/>
            <a:ext cx="30480" cy="31115"/>
          </a:xfrm>
          <a:custGeom>
            <a:avLst/>
            <a:gdLst/>
            <a:ahLst/>
            <a:cxnLst/>
            <a:rect l="l" t="t" r="r" b="b"/>
            <a:pathLst>
              <a:path w="30479" h="31114">
                <a:moveTo>
                  <a:pt x="18265" y="29626"/>
                </a:moveTo>
                <a:lnTo>
                  <a:pt x="11809" y="29626"/>
                </a:lnTo>
                <a:lnTo>
                  <a:pt x="14486" y="30755"/>
                </a:lnTo>
                <a:lnTo>
                  <a:pt x="18265" y="29626"/>
                </a:lnTo>
                <a:close/>
              </a:path>
              <a:path w="30479" h="31114">
                <a:moveTo>
                  <a:pt x="20942" y="1128"/>
                </a:moveTo>
                <a:lnTo>
                  <a:pt x="9132" y="1128"/>
                </a:lnTo>
                <a:lnTo>
                  <a:pt x="6770" y="2628"/>
                </a:lnTo>
                <a:lnTo>
                  <a:pt x="4093" y="5257"/>
                </a:lnTo>
                <a:lnTo>
                  <a:pt x="2676" y="7870"/>
                </a:lnTo>
                <a:lnTo>
                  <a:pt x="1417" y="8999"/>
                </a:lnTo>
                <a:lnTo>
                  <a:pt x="0" y="12756"/>
                </a:lnTo>
                <a:lnTo>
                  <a:pt x="0" y="17998"/>
                </a:lnTo>
                <a:lnTo>
                  <a:pt x="9132" y="29626"/>
                </a:lnTo>
                <a:lnTo>
                  <a:pt x="20942" y="29626"/>
                </a:lnTo>
                <a:lnTo>
                  <a:pt x="30075" y="17998"/>
                </a:lnTo>
                <a:lnTo>
                  <a:pt x="30075" y="12756"/>
                </a:lnTo>
                <a:lnTo>
                  <a:pt x="28972" y="8999"/>
                </a:lnTo>
                <a:lnTo>
                  <a:pt x="27398" y="7870"/>
                </a:lnTo>
                <a:lnTo>
                  <a:pt x="26295" y="5257"/>
                </a:lnTo>
                <a:lnTo>
                  <a:pt x="23619" y="2628"/>
                </a:lnTo>
                <a:lnTo>
                  <a:pt x="20942" y="1128"/>
                </a:lnTo>
                <a:close/>
              </a:path>
              <a:path w="30479" h="31114">
                <a:moveTo>
                  <a:pt x="14486" y="0"/>
                </a:moveTo>
                <a:lnTo>
                  <a:pt x="11809" y="1128"/>
                </a:lnTo>
                <a:lnTo>
                  <a:pt x="18265" y="1128"/>
                </a:lnTo>
                <a:lnTo>
                  <a:pt x="14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08901" y="5993939"/>
            <a:ext cx="30480" cy="31115"/>
          </a:xfrm>
          <a:custGeom>
            <a:avLst/>
            <a:gdLst/>
            <a:ahLst/>
            <a:cxnLst/>
            <a:rect l="l" t="t" r="r" b="b"/>
            <a:pathLst>
              <a:path w="30479" h="31114">
                <a:moveTo>
                  <a:pt x="0" y="15385"/>
                </a:moveTo>
                <a:lnTo>
                  <a:pt x="0" y="12756"/>
                </a:lnTo>
                <a:lnTo>
                  <a:pt x="1417" y="8999"/>
                </a:lnTo>
                <a:lnTo>
                  <a:pt x="2676" y="7870"/>
                </a:lnTo>
                <a:lnTo>
                  <a:pt x="4093" y="5257"/>
                </a:lnTo>
                <a:lnTo>
                  <a:pt x="6770" y="2628"/>
                </a:lnTo>
                <a:lnTo>
                  <a:pt x="9132" y="1128"/>
                </a:lnTo>
                <a:lnTo>
                  <a:pt x="11809" y="1128"/>
                </a:lnTo>
                <a:lnTo>
                  <a:pt x="14486" y="0"/>
                </a:lnTo>
                <a:lnTo>
                  <a:pt x="18265" y="1128"/>
                </a:lnTo>
                <a:lnTo>
                  <a:pt x="20942" y="1128"/>
                </a:lnTo>
                <a:lnTo>
                  <a:pt x="23619" y="2628"/>
                </a:lnTo>
                <a:lnTo>
                  <a:pt x="26295" y="5257"/>
                </a:lnTo>
                <a:lnTo>
                  <a:pt x="27398" y="7870"/>
                </a:lnTo>
                <a:lnTo>
                  <a:pt x="28972" y="8999"/>
                </a:lnTo>
                <a:lnTo>
                  <a:pt x="30075" y="12756"/>
                </a:lnTo>
                <a:lnTo>
                  <a:pt x="30075" y="15385"/>
                </a:lnTo>
                <a:lnTo>
                  <a:pt x="30075" y="17998"/>
                </a:lnTo>
                <a:lnTo>
                  <a:pt x="28972" y="21755"/>
                </a:lnTo>
                <a:lnTo>
                  <a:pt x="27398" y="24384"/>
                </a:lnTo>
                <a:lnTo>
                  <a:pt x="26295" y="25884"/>
                </a:lnTo>
                <a:lnTo>
                  <a:pt x="23619" y="28126"/>
                </a:lnTo>
                <a:lnTo>
                  <a:pt x="20942" y="29626"/>
                </a:lnTo>
                <a:lnTo>
                  <a:pt x="18265" y="29626"/>
                </a:lnTo>
                <a:lnTo>
                  <a:pt x="14486" y="30755"/>
                </a:lnTo>
                <a:lnTo>
                  <a:pt x="11809" y="29626"/>
                </a:lnTo>
                <a:lnTo>
                  <a:pt x="9132" y="29626"/>
                </a:lnTo>
                <a:lnTo>
                  <a:pt x="6770" y="28126"/>
                </a:lnTo>
                <a:lnTo>
                  <a:pt x="4093" y="25884"/>
                </a:lnTo>
                <a:lnTo>
                  <a:pt x="2676" y="24384"/>
                </a:lnTo>
                <a:lnTo>
                  <a:pt x="1417" y="21755"/>
                </a:lnTo>
                <a:lnTo>
                  <a:pt x="0" y="17998"/>
                </a:lnTo>
                <a:lnTo>
                  <a:pt x="0" y="15385"/>
                </a:lnTo>
              </a:path>
            </a:pathLst>
          </a:custGeom>
          <a:ln w="1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08901" y="5018868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79" h="29845">
                <a:moveTo>
                  <a:pt x="18265" y="0"/>
                </a:moveTo>
                <a:lnTo>
                  <a:pt x="11809" y="0"/>
                </a:lnTo>
                <a:lnTo>
                  <a:pt x="4093" y="4020"/>
                </a:lnTo>
                <a:lnTo>
                  <a:pt x="2676" y="6648"/>
                </a:lnTo>
                <a:lnTo>
                  <a:pt x="1417" y="9277"/>
                </a:lnTo>
                <a:lnTo>
                  <a:pt x="0" y="11596"/>
                </a:lnTo>
                <a:lnTo>
                  <a:pt x="0" y="18245"/>
                </a:lnTo>
                <a:lnTo>
                  <a:pt x="1417" y="20565"/>
                </a:lnTo>
                <a:lnTo>
                  <a:pt x="2676" y="23193"/>
                </a:lnTo>
                <a:lnTo>
                  <a:pt x="4093" y="25822"/>
                </a:lnTo>
                <a:lnTo>
                  <a:pt x="6770" y="27368"/>
                </a:lnTo>
                <a:lnTo>
                  <a:pt x="9132" y="28451"/>
                </a:lnTo>
                <a:lnTo>
                  <a:pt x="11809" y="29533"/>
                </a:lnTo>
                <a:lnTo>
                  <a:pt x="18265" y="29533"/>
                </a:lnTo>
                <a:lnTo>
                  <a:pt x="23619" y="27368"/>
                </a:lnTo>
                <a:lnTo>
                  <a:pt x="26295" y="25822"/>
                </a:lnTo>
                <a:lnTo>
                  <a:pt x="27398" y="23193"/>
                </a:lnTo>
                <a:lnTo>
                  <a:pt x="28972" y="20565"/>
                </a:lnTo>
                <a:lnTo>
                  <a:pt x="30075" y="18245"/>
                </a:lnTo>
                <a:lnTo>
                  <a:pt x="30075" y="11596"/>
                </a:lnTo>
                <a:lnTo>
                  <a:pt x="28972" y="9277"/>
                </a:lnTo>
                <a:lnTo>
                  <a:pt x="27398" y="6648"/>
                </a:lnTo>
                <a:lnTo>
                  <a:pt x="26295" y="4020"/>
                </a:lnTo>
                <a:lnTo>
                  <a:pt x="23619" y="2628"/>
                </a:lnTo>
                <a:lnTo>
                  <a:pt x="20942" y="1391"/>
                </a:lnTo>
                <a:lnTo>
                  <a:pt x="18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08901" y="5018868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79" h="29845">
                <a:moveTo>
                  <a:pt x="0" y="14225"/>
                </a:moveTo>
                <a:lnTo>
                  <a:pt x="0" y="11596"/>
                </a:lnTo>
                <a:lnTo>
                  <a:pt x="1417" y="9277"/>
                </a:lnTo>
                <a:lnTo>
                  <a:pt x="2676" y="6648"/>
                </a:lnTo>
                <a:lnTo>
                  <a:pt x="4093" y="4020"/>
                </a:lnTo>
                <a:lnTo>
                  <a:pt x="6770" y="2628"/>
                </a:lnTo>
                <a:lnTo>
                  <a:pt x="9132" y="1391"/>
                </a:lnTo>
                <a:lnTo>
                  <a:pt x="11809" y="0"/>
                </a:lnTo>
                <a:lnTo>
                  <a:pt x="14486" y="0"/>
                </a:lnTo>
                <a:lnTo>
                  <a:pt x="18265" y="0"/>
                </a:lnTo>
                <a:lnTo>
                  <a:pt x="20942" y="1391"/>
                </a:lnTo>
                <a:lnTo>
                  <a:pt x="23619" y="2628"/>
                </a:lnTo>
                <a:lnTo>
                  <a:pt x="26295" y="4020"/>
                </a:lnTo>
                <a:lnTo>
                  <a:pt x="27398" y="6648"/>
                </a:lnTo>
                <a:lnTo>
                  <a:pt x="28972" y="9277"/>
                </a:lnTo>
                <a:lnTo>
                  <a:pt x="30075" y="11596"/>
                </a:lnTo>
                <a:lnTo>
                  <a:pt x="30075" y="14225"/>
                </a:lnTo>
                <a:lnTo>
                  <a:pt x="30075" y="18245"/>
                </a:lnTo>
                <a:lnTo>
                  <a:pt x="28972" y="20565"/>
                </a:lnTo>
                <a:lnTo>
                  <a:pt x="27398" y="23193"/>
                </a:lnTo>
                <a:lnTo>
                  <a:pt x="26295" y="25822"/>
                </a:lnTo>
                <a:lnTo>
                  <a:pt x="23619" y="27368"/>
                </a:lnTo>
                <a:lnTo>
                  <a:pt x="20942" y="28451"/>
                </a:lnTo>
                <a:lnTo>
                  <a:pt x="18265" y="29533"/>
                </a:lnTo>
                <a:lnTo>
                  <a:pt x="14486" y="29533"/>
                </a:lnTo>
                <a:lnTo>
                  <a:pt x="11809" y="29533"/>
                </a:lnTo>
                <a:lnTo>
                  <a:pt x="1417" y="20565"/>
                </a:lnTo>
                <a:lnTo>
                  <a:pt x="0" y="18245"/>
                </a:lnTo>
                <a:lnTo>
                  <a:pt x="0" y="14225"/>
                </a:lnTo>
              </a:path>
            </a:pathLst>
          </a:custGeom>
          <a:ln w="11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06521" y="4946812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>
                <a:moveTo>
                  <a:pt x="0" y="0"/>
                </a:moveTo>
                <a:lnTo>
                  <a:pt x="105152" y="0"/>
                </a:lnTo>
              </a:path>
            </a:pathLst>
          </a:custGeom>
          <a:ln w="3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157759" y="4894240"/>
            <a:ext cx="0" cy="106045"/>
          </a:xfrm>
          <a:custGeom>
            <a:avLst/>
            <a:gdLst/>
            <a:ahLst/>
            <a:cxnLst/>
            <a:rect l="l" t="t" r="r" b="b"/>
            <a:pathLst>
              <a:path h="106045">
                <a:moveTo>
                  <a:pt x="0" y="0"/>
                </a:moveTo>
                <a:lnTo>
                  <a:pt x="0" y="105454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30344" y="4963667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301" y="0"/>
                </a:lnTo>
              </a:path>
            </a:pathLst>
          </a:custGeom>
          <a:ln w="3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42554" y="5226206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853" y="0"/>
                </a:lnTo>
              </a:path>
            </a:pathLst>
          </a:custGeom>
          <a:ln w="3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293792" y="5173340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377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42554" y="579966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530" y="0"/>
                </a:lnTo>
              </a:path>
            </a:pathLst>
          </a:custGeom>
          <a:ln w="3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585960" y="4607409"/>
            <a:ext cx="136525" cy="78740"/>
          </a:xfrm>
          <a:custGeom>
            <a:avLst/>
            <a:gdLst/>
            <a:ahLst/>
            <a:cxnLst/>
            <a:rect l="l" t="t" r="r" b="b"/>
            <a:pathLst>
              <a:path w="136525" h="78739">
                <a:moveTo>
                  <a:pt x="0" y="0"/>
                </a:moveTo>
                <a:lnTo>
                  <a:pt x="23304" y="38656"/>
                </a:lnTo>
                <a:lnTo>
                  <a:pt x="0" y="78395"/>
                </a:lnTo>
                <a:lnTo>
                  <a:pt x="136046" y="386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85960" y="4607409"/>
            <a:ext cx="136525" cy="78740"/>
          </a:xfrm>
          <a:custGeom>
            <a:avLst/>
            <a:gdLst/>
            <a:ahLst/>
            <a:cxnLst/>
            <a:rect l="l" t="t" r="r" b="b"/>
            <a:pathLst>
              <a:path w="136525" h="78739">
                <a:moveTo>
                  <a:pt x="136046" y="38656"/>
                </a:moveTo>
                <a:lnTo>
                  <a:pt x="0" y="0"/>
                </a:lnTo>
                <a:lnTo>
                  <a:pt x="23304" y="38656"/>
                </a:lnTo>
                <a:lnTo>
                  <a:pt x="0" y="78395"/>
                </a:lnTo>
                <a:lnTo>
                  <a:pt x="136046" y="38656"/>
                </a:lnTo>
                <a:close/>
              </a:path>
            </a:pathLst>
          </a:custGeom>
          <a:ln w="3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709095" y="5089687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356304"/>
                </a:moveTo>
                <a:lnTo>
                  <a:pt x="0" y="0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668470" y="5400980"/>
            <a:ext cx="80010" cy="133985"/>
          </a:xfrm>
          <a:custGeom>
            <a:avLst/>
            <a:gdLst/>
            <a:ahLst/>
            <a:cxnLst/>
            <a:rect l="l" t="t" r="r" b="b"/>
            <a:pathLst>
              <a:path w="80009" h="133985">
                <a:moveTo>
                  <a:pt x="0" y="0"/>
                </a:moveTo>
                <a:lnTo>
                  <a:pt x="40624" y="133890"/>
                </a:lnTo>
                <a:lnTo>
                  <a:pt x="73152" y="23255"/>
                </a:lnTo>
                <a:lnTo>
                  <a:pt x="40624" y="23255"/>
                </a:lnTo>
                <a:lnTo>
                  <a:pt x="0" y="0"/>
                </a:lnTo>
                <a:close/>
              </a:path>
              <a:path w="80009" h="133985">
                <a:moveTo>
                  <a:pt x="79990" y="0"/>
                </a:moveTo>
                <a:lnTo>
                  <a:pt x="40624" y="23255"/>
                </a:lnTo>
                <a:lnTo>
                  <a:pt x="73152" y="23255"/>
                </a:lnTo>
                <a:lnTo>
                  <a:pt x="79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68470" y="5400980"/>
            <a:ext cx="80010" cy="133985"/>
          </a:xfrm>
          <a:custGeom>
            <a:avLst/>
            <a:gdLst/>
            <a:ahLst/>
            <a:cxnLst/>
            <a:rect l="l" t="t" r="r" b="b"/>
            <a:pathLst>
              <a:path w="80009" h="133985">
                <a:moveTo>
                  <a:pt x="40624" y="133890"/>
                </a:moveTo>
                <a:lnTo>
                  <a:pt x="79990" y="0"/>
                </a:lnTo>
                <a:lnTo>
                  <a:pt x="40624" y="23255"/>
                </a:lnTo>
                <a:lnTo>
                  <a:pt x="0" y="0"/>
                </a:lnTo>
                <a:lnTo>
                  <a:pt x="40624" y="133890"/>
                </a:lnTo>
                <a:close/>
              </a:path>
            </a:pathLst>
          </a:custGeom>
          <a:ln w="3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64870" y="5091233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354758"/>
                </a:moveTo>
                <a:lnTo>
                  <a:pt x="0" y="0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724245" y="5400980"/>
            <a:ext cx="80010" cy="133985"/>
          </a:xfrm>
          <a:custGeom>
            <a:avLst/>
            <a:gdLst/>
            <a:ahLst/>
            <a:cxnLst/>
            <a:rect l="l" t="t" r="r" b="b"/>
            <a:pathLst>
              <a:path w="80009" h="133985">
                <a:moveTo>
                  <a:pt x="0" y="0"/>
                </a:moveTo>
                <a:lnTo>
                  <a:pt x="40624" y="133890"/>
                </a:lnTo>
                <a:lnTo>
                  <a:pt x="73152" y="23255"/>
                </a:lnTo>
                <a:lnTo>
                  <a:pt x="40624" y="23255"/>
                </a:lnTo>
                <a:lnTo>
                  <a:pt x="0" y="0"/>
                </a:lnTo>
                <a:close/>
              </a:path>
              <a:path w="80009" h="133985">
                <a:moveTo>
                  <a:pt x="79990" y="0"/>
                </a:moveTo>
                <a:lnTo>
                  <a:pt x="40624" y="23255"/>
                </a:lnTo>
                <a:lnTo>
                  <a:pt x="73152" y="23255"/>
                </a:lnTo>
                <a:lnTo>
                  <a:pt x="79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724245" y="5400980"/>
            <a:ext cx="80010" cy="133985"/>
          </a:xfrm>
          <a:custGeom>
            <a:avLst/>
            <a:gdLst/>
            <a:ahLst/>
            <a:cxnLst/>
            <a:rect l="l" t="t" r="r" b="b"/>
            <a:pathLst>
              <a:path w="80009" h="133985">
                <a:moveTo>
                  <a:pt x="40624" y="133890"/>
                </a:moveTo>
                <a:lnTo>
                  <a:pt x="79990" y="0"/>
                </a:lnTo>
                <a:lnTo>
                  <a:pt x="40624" y="23255"/>
                </a:lnTo>
                <a:lnTo>
                  <a:pt x="0" y="0"/>
                </a:lnTo>
                <a:lnTo>
                  <a:pt x="40624" y="133890"/>
                </a:lnTo>
                <a:close/>
              </a:path>
            </a:pathLst>
          </a:custGeom>
          <a:ln w="3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272771" y="5412607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4">
                <a:moveTo>
                  <a:pt x="12990" y="0"/>
                </a:moveTo>
                <a:lnTo>
                  <a:pt x="6503" y="0"/>
                </a:lnTo>
                <a:lnTo>
                  <a:pt x="2676" y="2628"/>
                </a:lnTo>
                <a:lnTo>
                  <a:pt x="1149" y="5257"/>
                </a:lnTo>
                <a:lnTo>
                  <a:pt x="0" y="7499"/>
                </a:lnTo>
                <a:lnTo>
                  <a:pt x="0" y="10127"/>
                </a:lnTo>
                <a:lnTo>
                  <a:pt x="1149" y="12756"/>
                </a:lnTo>
                <a:lnTo>
                  <a:pt x="2676" y="15369"/>
                </a:lnTo>
                <a:lnTo>
                  <a:pt x="6503" y="17998"/>
                </a:lnTo>
                <a:lnTo>
                  <a:pt x="12990" y="17998"/>
                </a:lnTo>
                <a:lnTo>
                  <a:pt x="18344" y="12756"/>
                </a:lnTo>
                <a:lnTo>
                  <a:pt x="18344" y="5257"/>
                </a:lnTo>
                <a:lnTo>
                  <a:pt x="12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272771" y="5412607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4">
                <a:moveTo>
                  <a:pt x="0" y="8999"/>
                </a:moveTo>
                <a:lnTo>
                  <a:pt x="0" y="7499"/>
                </a:lnTo>
                <a:lnTo>
                  <a:pt x="1149" y="5257"/>
                </a:lnTo>
                <a:lnTo>
                  <a:pt x="2676" y="2628"/>
                </a:lnTo>
                <a:lnTo>
                  <a:pt x="6503" y="0"/>
                </a:lnTo>
                <a:lnTo>
                  <a:pt x="7636" y="0"/>
                </a:lnTo>
                <a:lnTo>
                  <a:pt x="9179" y="0"/>
                </a:lnTo>
                <a:lnTo>
                  <a:pt x="11856" y="0"/>
                </a:lnTo>
                <a:lnTo>
                  <a:pt x="12990" y="0"/>
                </a:lnTo>
                <a:lnTo>
                  <a:pt x="15667" y="2628"/>
                </a:lnTo>
                <a:lnTo>
                  <a:pt x="18344" y="5257"/>
                </a:lnTo>
                <a:lnTo>
                  <a:pt x="18344" y="7499"/>
                </a:lnTo>
                <a:lnTo>
                  <a:pt x="18344" y="8999"/>
                </a:lnTo>
                <a:lnTo>
                  <a:pt x="18344" y="10127"/>
                </a:lnTo>
                <a:lnTo>
                  <a:pt x="18344" y="12756"/>
                </a:lnTo>
                <a:lnTo>
                  <a:pt x="15667" y="15369"/>
                </a:lnTo>
                <a:lnTo>
                  <a:pt x="12990" y="17998"/>
                </a:lnTo>
                <a:lnTo>
                  <a:pt x="11856" y="17998"/>
                </a:lnTo>
                <a:lnTo>
                  <a:pt x="9179" y="17998"/>
                </a:lnTo>
                <a:lnTo>
                  <a:pt x="7636" y="17998"/>
                </a:lnTo>
                <a:lnTo>
                  <a:pt x="6503" y="17998"/>
                </a:lnTo>
                <a:lnTo>
                  <a:pt x="2676" y="15369"/>
                </a:lnTo>
                <a:lnTo>
                  <a:pt x="1149" y="12756"/>
                </a:lnTo>
                <a:lnTo>
                  <a:pt x="0" y="10127"/>
                </a:lnTo>
                <a:lnTo>
                  <a:pt x="0" y="8999"/>
                </a:lnTo>
              </a:path>
            </a:pathLst>
          </a:custGeom>
          <a:ln w="11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7172114" y="5417923"/>
            <a:ext cx="220979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-10" dirty="0">
                <a:latin typeface="Times New Roman"/>
                <a:cs typeface="Times New Roman"/>
              </a:rPr>
              <a:t>U</a:t>
            </a:r>
            <a:r>
              <a:rPr sz="1425" spc="30" baseline="-11695" dirty="0">
                <a:latin typeface="Times New Roman"/>
                <a:cs typeface="Times New Roman"/>
              </a:rPr>
              <a:t>2</a:t>
            </a:r>
            <a:endParaRPr sz="1425" baseline="-11695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885766" y="517334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4">
                <a:moveTo>
                  <a:pt x="13384" y="0"/>
                </a:moveTo>
                <a:lnTo>
                  <a:pt x="5353" y="0"/>
                </a:lnTo>
                <a:lnTo>
                  <a:pt x="0" y="5257"/>
                </a:lnTo>
                <a:lnTo>
                  <a:pt x="0" y="12679"/>
                </a:lnTo>
                <a:lnTo>
                  <a:pt x="2676" y="15307"/>
                </a:lnTo>
                <a:lnTo>
                  <a:pt x="5353" y="16854"/>
                </a:lnTo>
                <a:lnTo>
                  <a:pt x="6770" y="17936"/>
                </a:lnTo>
                <a:lnTo>
                  <a:pt x="10707" y="17936"/>
                </a:lnTo>
                <a:lnTo>
                  <a:pt x="13384" y="16854"/>
                </a:lnTo>
                <a:lnTo>
                  <a:pt x="16061" y="15307"/>
                </a:lnTo>
                <a:lnTo>
                  <a:pt x="18265" y="10050"/>
                </a:lnTo>
                <a:lnTo>
                  <a:pt x="18265" y="6339"/>
                </a:lnTo>
                <a:lnTo>
                  <a:pt x="17163" y="5257"/>
                </a:lnTo>
                <a:lnTo>
                  <a:pt x="16061" y="2628"/>
                </a:lnTo>
                <a:lnTo>
                  <a:pt x="13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885766" y="5173340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4">
                <a:moveTo>
                  <a:pt x="0" y="8968"/>
                </a:moveTo>
                <a:lnTo>
                  <a:pt x="0" y="6339"/>
                </a:lnTo>
                <a:lnTo>
                  <a:pt x="0" y="5257"/>
                </a:lnTo>
                <a:lnTo>
                  <a:pt x="2676" y="2628"/>
                </a:lnTo>
                <a:lnTo>
                  <a:pt x="5353" y="0"/>
                </a:lnTo>
                <a:lnTo>
                  <a:pt x="6770" y="0"/>
                </a:lnTo>
                <a:lnTo>
                  <a:pt x="9132" y="0"/>
                </a:lnTo>
                <a:lnTo>
                  <a:pt x="10707" y="0"/>
                </a:lnTo>
                <a:lnTo>
                  <a:pt x="13384" y="0"/>
                </a:lnTo>
                <a:lnTo>
                  <a:pt x="16061" y="2628"/>
                </a:lnTo>
                <a:lnTo>
                  <a:pt x="17163" y="5257"/>
                </a:lnTo>
                <a:lnTo>
                  <a:pt x="18265" y="6339"/>
                </a:lnTo>
                <a:lnTo>
                  <a:pt x="18265" y="8968"/>
                </a:lnTo>
                <a:lnTo>
                  <a:pt x="18265" y="10050"/>
                </a:lnTo>
                <a:lnTo>
                  <a:pt x="17163" y="12679"/>
                </a:lnTo>
                <a:lnTo>
                  <a:pt x="16061" y="15307"/>
                </a:lnTo>
                <a:lnTo>
                  <a:pt x="13384" y="16854"/>
                </a:lnTo>
                <a:lnTo>
                  <a:pt x="10707" y="17936"/>
                </a:lnTo>
                <a:lnTo>
                  <a:pt x="9132" y="17936"/>
                </a:lnTo>
                <a:lnTo>
                  <a:pt x="6770" y="17936"/>
                </a:lnTo>
                <a:lnTo>
                  <a:pt x="5353" y="16854"/>
                </a:lnTo>
                <a:lnTo>
                  <a:pt x="2676" y="15307"/>
                </a:lnTo>
                <a:lnTo>
                  <a:pt x="0" y="12679"/>
                </a:lnTo>
                <a:lnTo>
                  <a:pt x="0" y="10050"/>
                </a:lnTo>
                <a:lnTo>
                  <a:pt x="0" y="8968"/>
                </a:lnTo>
              </a:path>
            </a:pathLst>
          </a:custGeom>
          <a:ln w="11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823309" y="5190268"/>
            <a:ext cx="18161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75" dirty="0">
                <a:latin typeface="Times New Roman"/>
                <a:cs typeface="Times New Roman"/>
              </a:rPr>
              <a:t>I</a:t>
            </a:r>
            <a:r>
              <a:rPr sz="1425" spc="37" baseline="-8771" dirty="0">
                <a:latin typeface="Times New Roman"/>
                <a:cs typeface="Times New Roman"/>
              </a:rPr>
              <a:t>R</a:t>
            </a:r>
            <a:endParaRPr sz="1425" baseline="-8771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879186" y="5173340"/>
            <a:ext cx="19685" cy="18415"/>
          </a:xfrm>
          <a:custGeom>
            <a:avLst/>
            <a:gdLst/>
            <a:ahLst/>
            <a:cxnLst/>
            <a:rect l="l" t="t" r="r" b="b"/>
            <a:pathLst>
              <a:path w="19684" h="18414">
                <a:moveTo>
                  <a:pt x="12911" y="0"/>
                </a:moveTo>
                <a:lnTo>
                  <a:pt x="6455" y="0"/>
                </a:lnTo>
                <a:lnTo>
                  <a:pt x="2204" y="2628"/>
                </a:lnTo>
                <a:lnTo>
                  <a:pt x="1102" y="5257"/>
                </a:lnTo>
                <a:lnTo>
                  <a:pt x="0" y="6339"/>
                </a:lnTo>
                <a:lnTo>
                  <a:pt x="0" y="10050"/>
                </a:lnTo>
                <a:lnTo>
                  <a:pt x="2204" y="15307"/>
                </a:lnTo>
                <a:lnTo>
                  <a:pt x="6455" y="16854"/>
                </a:lnTo>
                <a:lnTo>
                  <a:pt x="7558" y="17936"/>
                </a:lnTo>
                <a:lnTo>
                  <a:pt x="11337" y="17936"/>
                </a:lnTo>
                <a:lnTo>
                  <a:pt x="12911" y="16854"/>
                </a:lnTo>
                <a:lnTo>
                  <a:pt x="15588" y="15307"/>
                </a:lnTo>
                <a:lnTo>
                  <a:pt x="17950" y="12679"/>
                </a:lnTo>
                <a:lnTo>
                  <a:pt x="17950" y="10050"/>
                </a:lnTo>
                <a:lnTo>
                  <a:pt x="19367" y="8968"/>
                </a:lnTo>
                <a:lnTo>
                  <a:pt x="17950" y="6339"/>
                </a:lnTo>
                <a:lnTo>
                  <a:pt x="17950" y="5257"/>
                </a:lnTo>
                <a:lnTo>
                  <a:pt x="15588" y="2628"/>
                </a:lnTo>
                <a:lnTo>
                  <a:pt x="12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879186" y="5173340"/>
            <a:ext cx="19685" cy="18415"/>
          </a:xfrm>
          <a:custGeom>
            <a:avLst/>
            <a:gdLst/>
            <a:ahLst/>
            <a:cxnLst/>
            <a:rect l="l" t="t" r="r" b="b"/>
            <a:pathLst>
              <a:path w="19684" h="18414">
                <a:moveTo>
                  <a:pt x="0" y="8968"/>
                </a:moveTo>
                <a:lnTo>
                  <a:pt x="0" y="6339"/>
                </a:lnTo>
                <a:lnTo>
                  <a:pt x="1102" y="5257"/>
                </a:lnTo>
                <a:lnTo>
                  <a:pt x="2204" y="2628"/>
                </a:lnTo>
                <a:lnTo>
                  <a:pt x="6455" y="0"/>
                </a:lnTo>
                <a:lnTo>
                  <a:pt x="7558" y="0"/>
                </a:lnTo>
                <a:lnTo>
                  <a:pt x="9132" y="0"/>
                </a:lnTo>
                <a:lnTo>
                  <a:pt x="11337" y="0"/>
                </a:lnTo>
                <a:lnTo>
                  <a:pt x="12911" y="0"/>
                </a:lnTo>
                <a:lnTo>
                  <a:pt x="15588" y="2628"/>
                </a:lnTo>
                <a:lnTo>
                  <a:pt x="17950" y="5257"/>
                </a:lnTo>
                <a:lnTo>
                  <a:pt x="17950" y="6339"/>
                </a:lnTo>
                <a:lnTo>
                  <a:pt x="19367" y="8968"/>
                </a:lnTo>
                <a:lnTo>
                  <a:pt x="17950" y="10050"/>
                </a:lnTo>
                <a:lnTo>
                  <a:pt x="17950" y="12679"/>
                </a:lnTo>
                <a:lnTo>
                  <a:pt x="15588" y="15307"/>
                </a:lnTo>
                <a:lnTo>
                  <a:pt x="12911" y="16854"/>
                </a:lnTo>
                <a:lnTo>
                  <a:pt x="11337" y="17936"/>
                </a:lnTo>
                <a:lnTo>
                  <a:pt x="9132" y="17936"/>
                </a:lnTo>
                <a:lnTo>
                  <a:pt x="7558" y="17936"/>
                </a:lnTo>
                <a:lnTo>
                  <a:pt x="6455" y="16854"/>
                </a:lnTo>
                <a:lnTo>
                  <a:pt x="2204" y="15307"/>
                </a:lnTo>
                <a:lnTo>
                  <a:pt x="1102" y="12679"/>
                </a:lnTo>
                <a:lnTo>
                  <a:pt x="0" y="10050"/>
                </a:lnTo>
                <a:lnTo>
                  <a:pt x="0" y="8968"/>
                </a:lnTo>
              </a:path>
            </a:pathLst>
          </a:custGeom>
          <a:ln w="11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817831" y="5190268"/>
            <a:ext cx="18034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70" dirty="0">
                <a:latin typeface="Times New Roman"/>
                <a:cs typeface="Times New Roman"/>
              </a:rPr>
              <a:t>I</a:t>
            </a:r>
            <a:r>
              <a:rPr sz="1425" spc="37" baseline="-8771" dirty="0">
                <a:latin typeface="Times New Roman"/>
                <a:cs typeface="Times New Roman"/>
              </a:rPr>
              <a:t>C</a:t>
            </a:r>
            <a:endParaRPr sz="1425" baseline="-8771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7841362" y="447613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4">
                <a:moveTo>
                  <a:pt x="10392" y="0"/>
                </a:moveTo>
                <a:lnTo>
                  <a:pt x="6455" y="0"/>
                </a:lnTo>
                <a:lnTo>
                  <a:pt x="5353" y="1391"/>
                </a:lnTo>
                <a:lnTo>
                  <a:pt x="2676" y="2628"/>
                </a:lnTo>
                <a:lnTo>
                  <a:pt x="0" y="5257"/>
                </a:lnTo>
                <a:lnTo>
                  <a:pt x="0" y="13143"/>
                </a:lnTo>
                <a:lnTo>
                  <a:pt x="2676" y="15307"/>
                </a:lnTo>
                <a:lnTo>
                  <a:pt x="5353" y="17936"/>
                </a:lnTo>
                <a:lnTo>
                  <a:pt x="13069" y="17936"/>
                </a:lnTo>
                <a:lnTo>
                  <a:pt x="15746" y="15307"/>
                </a:lnTo>
                <a:lnTo>
                  <a:pt x="16848" y="13143"/>
                </a:lnTo>
                <a:lnTo>
                  <a:pt x="18422" y="10514"/>
                </a:lnTo>
                <a:lnTo>
                  <a:pt x="18422" y="7885"/>
                </a:lnTo>
                <a:lnTo>
                  <a:pt x="16848" y="5257"/>
                </a:lnTo>
                <a:lnTo>
                  <a:pt x="15746" y="2628"/>
                </a:lnTo>
                <a:lnTo>
                  <a:pt x="13069" y="1391"/>
                </a:lnTo>
                <a:lnTo>
                  <a:pt x="10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841362" y="4476131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4">
                <a:moveTo>
                  <a:pt x="0" y="8968"/>
                </a:moveTo>
                <a:lnTo>
                  <a:pt x="0" y="7885"/>
                </a:lnTo>
                <a:lnTo>
                  <a:pt x="0" y="5257"/>
                </a:lnTo>
                <a:lnTo>
                  <a:pt x="2676" y="2628"/>
                </a:lnTo>
                <a:lnTo>
                  <a:pt x="5353" y="1391"/>
                </a:lnTo>
                <a:lnTo>
                  <a:pt x="6455" y="0"/>
                </a:lnTo>
                <a:lnTo>
                  <a:pt x="9132" y="0"/>
                </a:lnTo>
                <a:lnTo>
                  <a:pt x="10392" y="0"/>
                </a:lnTo>
                <a:lnTo>
                  <a:pt x="13069" y="1391"/>
                </a:lnTo>
                <a:lnTo>
                  <a:pt x="15746" y="2628"/>
                </a:lnTo>
                <a:lnTo>
                  <a:pt x="16848" y="5257"/>
                </a:lnTo>
                <a:lnTo>
                  <a:pt x="18422" y="7885"/>
                </a:lnTo>
                <a:lnTo>
                  <a:pt x="18422" y="8968"/>
                </a:lnTo>
                <a:lnTo>
                  <a:pt x="18422" y="10514"/>
                </a:lnTo>
                <a:lnTo>
                  <a:pt x="16848" y="13143"/>
                </a:lnTo>
                <a:lnTo>
                  <a:pt x="15746" y="15307"/>
                </a:lnTo>
                <a:lnTo>
                  <a:pt x="13069" y="17936"/>
                </a:lnTo>
                <a:lnTo>
                  <a:pt x="10392" y="17936"/>
                </a:lnTo>
                <a:lnTo>
                  <a:pt x="9132" y="17936"/>
                </a:lnTo>
                <a:lnTo>
                  <a:pt x="6455" y="17936"/>
                </a:lnTo>
                <a:lnTo>
                  <a:pt x="5353" y="17936"/>
                </a:lnTo>
                <a:lnTo>
                  <a:pt x="2676" y="15307"/>
                </a:lnTo>
                <a:lnTo>
                  <a:pt x="0" y="13143"/>
                </a:lnTo>
                <a:lnTo>
                  <a:pt x="0" y="10514"/>
                </a:lnTo>
                <a:lnTo>
                  <a:pt x="0" y="8968"/>
                </a:lnTo>
              </a:path>
            </a:pathLst>
          </a:custGeom>
          <a:ln w="11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780164" y="4493075"/>
            <a:ext cx="8890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10" dirty="0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562701" y="4894240"/>
            <a:ext cx="19685" cy="18415"/>
          </a:xfrm>
          <a:custGeom>
            <a:avLst/>
            <a:gdLst/>
            <a:ahLst/>
            <a:cxnLst/>
            <a:rect l="l" t="t" r="r" b="b"/>
            <a:pathLst>
              <a:path w="19684" h="18414">
                <a:moveTo>
                  <a:pt x="11841" y="0"/>
                </a:moveTo>
                <a:lnTo>
                  <a:pt x="7636" y="0"/>
                </a:lnTo>
                <a:lnTo>
                  <a:pt x="6487" y="1237"/>
                </a:lnTo>
                <a:lnTo>
                  <a:pt x="3810" y="2628"/>
                </a:lnTo>
                <a:lnTo>
                  <a:pt x="1133" y="5257"/>
                </a:lnTo>
                <a:lnTo>
                  <a:pt x="1133" y="7576"/>
                </a:lnTo>
                <a:lnTo>
                  <a:pt x="0" y="8968"/>
                </a:lnTo>
                <a:lnTo>
                  <a:pt x="1133" y="11596"/>
                </a:lnTo>
                <a:lnTo>
                  <a:pt x="1133" y="12833"/>
                </a:lnTo>
                <a:lnTo>
                  <a:pt x="6487" y="18091"/>
                </a:lnTo>
                <a:lnTo>
                  <a:pt x="12990" y="18091"/>
                </a:lnTo>
                <a:lnTo>
                  <a:pt x="16816" y="15462"/>
                </a:lnTo>
                <a:lnTo>
                  <a:pt x="18344" y="12833"/>
                </a:lnTo>
                <a:lnTo>
                  <a:pt x="19493" y="11596"/>
                </a:lnTo>
                <a:lnTo>
                  <a:pt x="19493" y="7576"/>
                </a:lnTo>
                <a:lnTo>
                  <a:pt x="18344" y="5257"/>
                </a:lnTo>
                <a:lnTo>
                  <a:pt x="16816" y="2628"/>
                </a:lnTo>
                <a:lnTo>
                  <a:pt x="12990" y="1237"/>
                </a:lnTo>
                <a:lnTo>
                  <a:pt x="118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562701" y="4894240"/>
            <a:ext cx="19685" cy="18415"/>
          </a:xfrm>
          <a:custGeom>
            <a:avLst/>
            <a:gdLst/>
            <a:ahLst/>
            <a:cxnLst/>
            <a:rect l="l" t="t" r="r" b="b"/>
            <a:pathLst>
              <a:path w="19684" h="18414">
                <a:moveTo>
                  <a:pt x="0" y="8968"/>
                </a:moveTo>
                <a:lnTo>
                  <a:pt x="1133" y="7576"/>
                </a:lnTo>
                <a:lnTo>
                  <a:pt x="1133" y="5257"/>
                </a:lnTo>
                <a:lnTo>
                  <a:pt x="3810" y="2628"/>
                </a:lnTo>
                <a:lnTo>
                  <a:pt x="6487" y="1237"/>
                </a:lnTo>
                <a:lnTo>
                  <a:pt x="7636" y="0"/>
                </a:lnTo>
                <a:lnTo>
                  <a:pt x="10313" y="0"/>
                </a:lnTo>
                <a:lnTo>
                  <a:pt x="11841" y="0"/>
                </a:lnTo>
                <a:lnTo>
                  <a:pt x="12990" y="1237"/>
                </a:lnTo>
                <a:lnTo>
                  <a:pt x="16816" y="2628"/>
                </a:lnTo>
                <a:lnTo>
                  <a:pt x="18344" y="5257"/>
                </a:lnTo>
                <a:lnTo>
                  <a:pt x="19493" y="7576"/>
                </a:lnTo>
                <a:lnTo>
                  <a:pt x="19493" y="8968"/>
                </a:lnTo>
                <a:lnTo>
                  <a:pt x="19493" y="11596"/>
                </a:lnTo>
                <a:lnTo>
                  <a:pt x="18344" y="12833"/>
                </a:lnTo>
                <a:lnTo>
                  <a:pt x="16816" y="15462"/>
                </a:lnTo>
                <a:lnTo>
                  <a:pt x="12990" y="18091"/>
                </a:lnTo>
                <a:lnTo>
                  <a:pt x="11841" y="18091"/>
                </a:lnTo>
                <a:lnTo>
                  <a:pt x="10313" y="18091"/>
                </a:lnTo>
                <a:lnTo>
                  <a:pt x="7636" y="18091"/>
                </a:lnTo>
                <a:lnTo>
                  <a:pt x="6487" y="18091"/>
                </a:lnTo>
                <a:lnTo>
                  <a:pt x="3810" y="15462"/>
                </a:lnTo>
                <a:lnTo>
                  <a:pt x="1133" y="12833"/>
                </a:lnTo>
                <a:lnTo>
                  <a:pt x="1133" y="11596"/>
                </a:lnTo>
                <a:lnTo>
                  <a:pt x="0" y="8968"/>
                </a:lnTo>
              </a:path>
            </a:pathLst>
          </a:custGeom>
          <a:ln w="11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478248" y="4894240"/>
            <a:ext cx="220979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-10" dirty="0">
                <a:latin typeface="Times New Roman"/>
                <a:cs typeface="Times New Roman"/>
              </a:rPr>
              <a:t>U</a:t>
            </a:r>
            <a:r>
              <a:rPr sz="1425" spc="30" baseline="-11695" dirty="0">
                <a:latin typeface="Times New Roman"/>
                <a:cs typeface="Times New Roman"/>
              </a:rPr>
              <a:t>1</a:t>
            </a:r>
            <a:endParaRPr sz="1425" baseline="-11695" dirty="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480404" y="4500961"/>
            <a:ext cx="13081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20" dirty="0">
                <a:latin typeface="Times New Roman"/>
                <a:cs typeface="Times New Roman"/>
              </a:rPr>
              <a:t>L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245350" y="4221715"/>
            <a:ext cx="402463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7195" algn="l"/>
              </a:tabLst>
            </a:pPr>
            <a:r>
              <a:rPr sz="1450" i="1" u="sng" spc="5" dirty="0">
                <a:latin typeface="Times New Roman"/>
                <a:cs typeface="Times New Roman"/>
              </a:rPr>
              <a:t> 	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683326" y="5546572"/>
            <a:ext cx="1409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20" dirty="0">
                <a:latin typeface="Times New Roman"/>
                <a:cs typeface="Times New Roman"/>
              </a:rPr>
              <a:t>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209875" y="5546572"/>
            <a:ext cx="15176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20" dirty="0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436867" y="6361434"/>
            <a:ext cx="181800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161616"/>
                </a:solidFill>
                <a:latin typeface="宋体"/>
                <a:cs typeface="宋体"/>
              </a:rPr>
              <a:t>图</a:t>
            </a:r>
            <a:r>
              <a:rPr sz="1600" spc="-395" dirty="0">
                <a:solidFill>
                  <a:srgbClr val="161616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161616"/>
                </a:solidFill>
                <a:latin typeface="Times New Roman"/>
                <a:cs typeface="Times New Roman"/>
              </a:rPr>
              <a:t>3</a:t>
            </a:r>
            <a:r>
              <a:rPr sz="160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1600" i="1" spc="-10" dirty="0">
                <a:solidFill>
                  <a:srgbClr val="161616"/>
                </a:solidFill>
                <a:latin typeface="Times New Roman"/>
                <a:cs typeface="Times New Roman"/>
              </a:rPr>
              <a:t>R</a:t>
            </a:r>
            <a:r>
              <a:rPr sz="1600" spc="-5" dirty="0">
                <a:solidFill>
                  <a:srgbClr val="161616"/>
                </a:solidFill>
                <a:latin typeface="宋体"/>
                <a:cs typeface="宋体"/>
              </a:rPr>
              <a:t>、</a:t>
            </a:r>
            <a:r>
              <a:rPr sz="1600" i="1" spc="-5" dirty="0">
                <a:solidFill>
                  <a:srgbClr val="161616"/>
                </a:solidFill>
                <a:latin typeface="Times New Roman"/>
                <a:cs typeface="Times New Roman"/>
              </a:rPr>
              <a:t>L</a:t>
            </a:r>
            <a:r>
              <a:rPr sz="1600" spc="-5" dirty="0">
                <a:solidFill>
                  <a:srgbClr val="161616"/>
                </a:solidFill>
                <a:latin typeface="宋体"/>
                <a:cs typeface="宋体"/>
              </a:rPr>
              <a:t>、</a:t>
            </a:r>
            <a:r>
              <a:rPr sz="1600" i="1" spc="-5" dirty="0">
                <a:solidFill>
                  <a:srgbClr val="161616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161616"/>
                </a:solidFill>
                <a:latin typeface="宋体"/>
                <a:cs typeface="宋体"/>
              </a:rPr>
              <a:t>串并联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18540" y="4919448"/>
            <a:ext cx="4723130" cy="1266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69240">
              <a:lnSpc>
                <a:spcPct val="150000"/>
              </a:lnSpc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(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)</a:t>
            </a:r>
            <a:r>
              <a:rPr sz="200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将上述滑线电阻、电感线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圈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及电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容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箱 组成图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3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电路，测量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该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电路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在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电流</a:t>
            </a:r>
            <a:r>
              <a:rPr sz="2000" i="1" spc="-10" dirty="0">
                <a:solidFill>
                  <a:srgbClr val="161616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分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别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为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.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8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161616"/>
                </a:solidFill>
                <a:latin typeface="宋体"/>
                <a:cs typeface="宋体"/>
              </a:rPr>
              <a:t>和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1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.</a:t>
            </a:r>
            <a:r>
              <a:rPr sz="2000" spc="-10" dirty="0">
                <a:solidFill>
                  <a:srgbClr val="161616"/>
                </a:solidFill>
                <a:latin typeface="Times New Roman"/>
                <a:cs typeface="Times New Roman"/>
              </a:rPr>
              <a:t>0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时</a:t>
            </a:r>
            <a:r>
              <a:rPr sz="2000" spc="-10" dirty="0">
                <a:solidFill>
                  <a:srgbClr val="161616"/>
                </a:solidFill>
                <a:latin typeface="宋体"/>
                <a:cs typeface="宋体"/>
              </a:rPr>
              <a:t>的</a:t>
            </a:r>
            <a:r>
              <a:rPr sz="2000" i="1" spc="-5" dirty="0">
                <a:solidFill>
                  <a:srgbClr val="161616"/>
                </a:solidFill>
                <a:latin typeface="Times New Roman"/>
                <a:cs typeface="Times New Roman"/>
              </a:rPr>
              <a:t>P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、</a:t>
            </a:r>
            <a:r>
              <a:rPr sz="2000" i="1" dirty="0">
                <a:solidFill>
                  <a:srgbClr val="161616"/>
                </a:solidFill>
                <a:latin typeface="Times New Roman"/>
                <a:cs typeface="Times New Roman"/>
              </a:rPr>
              <a:t>U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、</a:t>
            </a:r>
            <a:r>
              <a:rPr sz="2000" i="1" spc="-10" dirty="0">
                <a:solidFill>
                  <a:srgbClr val="161616"/>
                </a:solidFill>
                <a:latin typeface="Times New Roman"/>
                <a:cs typeface="Times New Roman"/>
              </a:rPr>
              <a:t>U</a:t>
            </a:r>
            <a:r>
              <a:rPr sz="1950" spc="22" baseline="-25641" dirty="0">
                <a:solidFill>
                  <a:srgbClr val="161616"/>
                </a:solidFill>
                <a:latin typeface="Times New Roman"/>
                <a:cs typeface="Times New Roman"/>
              </a:rPr>
              <a:t>2</a:t>
            </a:r>
            <a:r>
              <a:rPr sz="2000" spc="-10" dirty="0">
                <a:solidFill>
                  <a:srgbClr val="161616"/>
                </a:solidFill>
                <a:latin typeface="宋体"/>
                <a:cs typeface="宋体"/>
              </a:rPr>
              <a:t>等</a:t>
            </a:r>
            <a:r>
              <a:rPr sz="2000" spc="5" dirty="0">
                <a:solidFill>
                  <a:srgbClr val="161616"/>
                </a:solidFill>
                <a:latin typeface="宋体"/>
                <a:cs typeface="宋体"/>
              </a:rPr>
              <a:t>量。</a:t>
            </a:r>
            <a:endParaRPr sz="2000" dirty="0">
              <a:latin typeface="宋体"/>
              <a:cs typeface="宋体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xfrm>
            <a:off x="819403" y="370522"/>
            <a:ext cx="125603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0" i="1" dirty="0">
                <a:solidFill>
                  <a:srgbClr val="161616"/>
                </a:solidFill>
                <a:latin typeface="Times New Roman"/>
                <a:cs typeface="Times New Roman"/>
              </a:rPr>
              <a:t>L</a:t>
            </a:r>
            <a:r>
              <a:rPr sz="2000" b="0" i="1" spc="-10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0" dirty="0">
                <a:solidFill>
                  <a:srgbClr val="161616"/>
                </a:solidFill>
                <a:latin typeface="Times New Roman"/>
                <a:cs typeface="Times New Roman"/>
              </a:rPr>
              <a:t>≈ </a:t>
            </a:r>
            <a:r>
              <a:rPr sz="2000" b="0" spc="5" dirty="0">
                <a:solidFill>
                  <a:srgbClr val="161616"/>
                </a:solidFill>
                <a:latin typeface="Times New Roman"/>
                <a:cs typeface="Times New Roman"/>
              </a:rPr>
              <a:t>5</a:t>
            </a:r>
            <a:r>
              <a:rPr sz="2000" b="0" dirty="0">
                <a:solidFill>
                  <a:srgbClr val="161616"/>
                </a:solidFill>
                <a:latin typeface="Times New Roman"/>
                <a:cs typeface="Times New Roman"/>
              </a:rPr>
              <a:t>00</a:t>
            </a:r>
            <a:r>
              <a:rPr sz="2000" b="0" spc="-2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b="0" spc="-20" dirty="0">
                <a:solidFill>
                  <a:srgbClr val="161616"/>
                </a:solidFill>
                <a:latin typeface="Times New Roman"/>
                <a:cs typeface="Times New Roman"/>
              </a:rPr>
              <a:t>m</a:t>
            </a:r>
            <a:r>
              <a:rPr sz="2000" b="0" dirty="0">
                <a:solidFill>
                  <a:srgbClr val="161616"/>
                </a:solidFill>
                <a:latin typeface="Times New Roman"/>
                <a:cs typeface="Times New Roman"/>
              </a:rPr>
              <a:t>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19403" y="2454965"/>
            <a:ext cx="1049655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i="1" dirty="0">
                <a:solidFill>
                  <a:srgbClr val="161616"/>
                </a:solidFill>
                <a:latin typeface="Times New Roman"/>
                <a:cs typeface="Times New Roman"/>
              </a:rPr>
              <a:t>C</a:t>
            </a:r>
            <a:r>
              <a:rPr sz="2000" i="1" spc="-5" dirty="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≈ 16 </a:t>
            </a:r>
            <a:r>
              <a:rPr sz="2000" i="1" dirty="0">
                <a:solidFill>
                  <a:srgbClr val="161616"/>
                </a:solidFill>
                <a:latin typeface="Times New Roman"/>
                <a:cs typeface="Times New Roman"/>
              </a:rPr>
              <a:t>μ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785812" y="687451"/>
          <a:ext cx="6948486" cy="1403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8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3423"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A)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(V)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i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1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baseline="-20833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b="1" spc="127" baseline="-20833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Ω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800" b="1" spc="127" baseline="-20833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Ω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800" b="1" i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Ω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0.8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785812" y="2738501"/>
          <a:ext cx="6948486" cy="1404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8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3931">
                <a:tc>
                  <a:txBody>
                    <a:bodyPr/>
                    <a:lstStyle/>
                    <a:p>
                      <a:pPr marL="34099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A)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(V)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i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1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190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800" b="1" baseline="-20833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spc="209" baseline="-20833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Ω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800" b="1" baseline="-20833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800" b="1" spc="209" baseline="-20833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Ω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800" b="1" i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Ω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0.8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3" name="圆角矩形标注 72"/>
          <p:cNvSpPr/>
          <p:nvPr/>
        </p:nvSpPr>
        <p:spPr>
          <a:xfrm>
            <a:off x="7859777" y="1149350"/>
            <a:ext cx="1219200" cy="457200"/>
          </a:xfrm>
          <a:prstGeom prst="wedgeRoundRectCallout">
            <a:avLst>
              <a:gd name="adj1" fmla="val -64102"/>
              <a:gd name="adj2" fmla="val 9788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不做</a:t>
            </a:r>
          </a:p>
        </p:txBody>
      </p:sp>
      <p:sp>
        <p:nvSpPr>
          <p:cNvPr id="74" name="圆角矩形标注 73"/>
          <p:cNvSpPr/>
          <p:nvPr/>
        </p:nvSpPr>
        <p:spPr>
          <a:xfrm>
            <a:off x="7869690" y="2797113"/>
            <a:ext cx="1219200" cy="457200"/>
          </a:xfrm>
          <a:prstGeom prst="wedgeRoundRectCallout">
            <a:avLst>
              <a:gd name="adj1" fmla="val -64102"/>
              <a:gd name="adj2" fmla="val 9788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不做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3054350" y="4197350"/>
            <a:ext cx="2362200" cy="666154"/>
            <a:chOff x="3054350" y="4197350"/>
            <a:chExt cx="2362200" cy="666154"/>
          </a:xfrm>
        </p:grpSpPr>
        <p:grpSp>
          <p:nvGrpSpPr>
            <p:cNvPr id="91" name="组合 90"/>
            <p:cNvGrpSpPr/>
            <p:nvPr/>
          </p:nvGrpSpPr>
          <p:grpSpPr>
            <a:xfrm>
              <a:off x="3215807" y="4197350"/>
              <a:ext cx="2048343" cy="592405"/>
              <a:chOff x="3121202" y="4197350"/>
              <a:chExt cx="2048343" cy="592405"/>
            </a:xfrm>
          </p:grpSpPr>
          <p:sp>
            <p:nvSpPr>
              <p:cNvPr id="82" name="object 63"/>
              <p:cNvSpPr txBox="1"/>
              <p:nvPr/>
            </p:nvSpPr>
            <p:spPr>
              <a:xfrm>
                <a:off x="3733033" y="4197350"/>
                <a:ext cx="130810" cy="21145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sz="1450" i="1" spc="20" dirty="0">
                    <a:latin typeface="Times New Roman"/>
                    <a:cs typeface="Times New Roman"/>
                  </a:rPr>
                  <a:t>L</a:t>
                </a:r>
                <a:endParaRPr sz="145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88" name="object 63"/>
              <p:cNvSpPr txBox="1"/>
              <p:nvPr/>
            </p:nvSpPr>
            <p:spPr>
              <a:xfrm>
                <a:off x="4559087" y="4236910"/>
                <a:ext cx="247863" cy="22313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altLang="zh-CN" sz="1450" i="1" spc="20" dirty="0">
                    <a:latin typeface="Times New Roman"/>
                    <a:cs typeface="Times New Roman"/>
                  </a:rPr>
                  <a:t>R</a:t>
                </a:r>
                <a:r>
                  <a:rPr lang="en-US" altLang="zh-CN" sz="1450" spc="20" baseline="-25000" dirty="0">
                    <a:latin typeface="Times New Roman"/>
                    <a:cs typeface="Times New Roman"/>
                  </a:rPr>
                  <a:t>L</a:t>
                </a:r>
                <a:endParaRPr sz="1450" baseline="-25000" dirty="0">
                  <a:latin typeface="Times New Roman"/>
                  <a:cs typeface="Times New Roman"/>
                </a:endParaRPr>
              </a:p>
            </p:txBody>
          </p:sp>
          <p:grpSp>
            <p:nvGrpSpPr>
              <p:cNvPr id="90" name="组合 89"/>
              <p:cNvGrpSpPr/>
              <p:nvPr/>
            </p:nvGrpSpPr>
            <p:grpSpPr>
              <a:xfrm>
                <a:off x="3121202" y="4436157"/>
                <a:ext cx="2048343" cy="353598"/>
                <a:chOff x="3121202" y="4436157"/>
                <a:chExt cx="2048343" cy="353598"/>
              </a:xfrm>
            </p:grpSpPr>
            <p:sp>
              <p:nvSpPr>
                <p:cNvPr id="75" name="object 9"/>
                <p:cNvSpPr/>
                <p:nvPr/>
              </p:nvSpPr>
              <p:spPr>
                <a:xfrm>
                  <a:off x="3483797" y="4436157"/>
                  <a:ext cx="710565" cy="882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565" h="88264">
                      <a:moveTo>
                        <a:pt x="0" y="87827"/>
                      </a:moveTo>
                      <a:lnTo>
                        <a:pt x="1149" y="78704"/>
                      </a:lnTo>
                      <a:lnTo>
                        <a:pt x="2676" y="69736"/>
                      </a:lnTo>
                      <a:lnTo>
                        <a:pt x="3826" y="60767"/>
                      </a:lnTo>
                      <a:lnTo>
                        <a:pt x="8030" y="52882"/>
                      </a:lnTo>
                      <a:lnTo>
                        <a:pt x="10329" y="44996"/>
                      </a:lnTo>
                      <a:lnTo>
                        <a:pt x="15683" y="38656"/>
                      </a:lnTo>
                      <a:lnTo>
                        <a:pt x="47033" y="10514"/>
                      </a:lnTo>
                      <a:lnTo>
                        <a:pt x="55064" y="6339"/>
                      </a:lnTo>
                      <a:lnTo>
                        <a:pt x="62716" y="4174"/>
                      </a:lnTo>
                      <a:lnTo>
                        <a:pt x="70747" y="1546"/>
                      </a:lnTo>
                      <a:lnTo>
                        <a:pt x="79927" y="0"/>
                      </a:lnTo>
                      <a:lnTo>
                        <a:pt x="89107" y="0"/>
                      </a:lnTo>
                      <a:lnTo>
                        <a:pt x="98271" y="0"/>
                      </a:lnTo>
                      <a:lnTo>
                        <a:pt x="107451" y="1546"/>
                      </a:lnTo>
                      <a:lnTo>
                        <a:pt x="115103" y="4174"/>
                      </a:lnTo>
                      <a:lnTo>
                        <a:pt x="123134" y="6339"/>
                      </a:lnTo>
                      <a:lnTo>
                        <a:pt x="131164" y="10514"/>
                      </a:lnTo>
                      <a:lnTo>
                        <a:pt x="162515" y="38656"/>
                      </a:lnTo>
                      <a:lnTo>
                        <a:pt x="170167" y="52882"/>
                      </a:lnTo>
                      <a:lnTo>
                        <a:pt x="174372" y="60767"/>
                      </a:lnTo>
                      <a:lnTo>
                        <a:pt x="175521" y="69736"/>
                      </a:lnTo>
                      <a:lnTo>
                        <a:pt x="177048" y="78704"/>
                      </a:lnTo>
                      <a:lnTo>
                        <a:pt x="178198" y="87827"/>
                      </a:lnTo>
                      <a:lnTo>
                        <a:pt x="178198" y="78704"/>
                      </a:lnTo>
                      <a:lnTo>
                        <a:pt x="179347" y="69736"/>
                      </a:lnTo>
                      <a:lnTo>
                        <a:pt x="182024" y="60767"/>
                      </a:lnTo>
                      <a:lnTo>
                        <a:pt x="184701" y="52882"/>
                      </a:lnTo>
                      <a:lnTo>
                        <a:pt x="188512" y="44996"/>
                      </a:lnTo>
                      <a:lnTo>
                        <a:pt x="192716" y="38656"/>
                      </a:lnTo>
                      <a:lnTo>
                        <a:pt x="197692" y="31079"/>
                      </a:lnTo>
                      <a:lnTo>
                        <a:pt x="203045" y="25822"/>
                      </a:lnTo>
                      <a:lnTo>
                        <a:pt x="209548" y="19482"/>
                      </a:lnTo>
                      <a:lnTo>
                        <a:pt x="216052" y="14225"/>
                      </a:lnTo>
                      <a:lnTo>
                        <a:pt x="224082" y="10514"/>
                      </a:lnTo>
                      <a:lnTo>
                        <a:pt x="231719" y="6339"/>
                      </a:lnTo>
                      <a:lnTo>
                        <a:pt x="239749" y="4174"/>
                      </a:lnTo>
                      <a:lnTo>
                        <a:pt x="248929" y="1546"/>
                      </a:lnTo>
                      <a:lnTo>
                        <a:pt x="256960" y="0"/>
                      </a:lnTo>
                      <a:lnTo>
                        <a:pt x="266140" y="0"/>
                      </a:lnTo>
                      <a:lnTo>
                        <a:pt x="274942" y="0"/>
                      </a:lnTo>
                      <a:lnTo>
                        <a:pt x="284106" y="1546"/>
                      </a:lnTo>
                      <a:lnTo>
                        <a:pt x="292137" y="4174"/>
                      </a:lnTo>
                      <a:lnTo>
                        <a:pt x="301317" y="6339"/>
                      </a:lnTo>
                      <a:lnTo>
                        <a:pt x="309347" y="10514"/>
                      </a:lnTo>
                      <a:lnTo>
                        <a:pt x="315850" y="14225"/>
                      </a:lnTo>
                      <a:lnTo>
                        <a:pt x="322353" y="19482"/>
                      </a:lnTo>
                      <a:lnTo>
                        <a:pt x="328856" y="25822"/>
                      </a:lnTo>
                      <a:lnTo>
                        <a:pt x="335344" y="31079"/>
                      </a:lnTo>
                      <a:lnTo>
                        <a:pt x="339170" y="38656"/>
                      </a:lnTo>
                      <a:lnTo>
                        <a:pt x="344524" y="44996"/>
                      </a:lnTo>
                      <a:lnTo>
                        <a:pt x="348350" y="52882"/>
                      </a:lnTo>
                      <a:lnTo>
                        <a:pt x="351027" y="60767"/>
                      </a:lnTo>
                      <a:lnTo>
                        <a:pt x="353704" y="69736"/>
                      </a:lnTo>
                      <a:lnTo>
                        <a:pt x="355231" y="78704"/>
                      </a:lnTo>
                      <a:lnTo>
                        <a:pt x="355231" y="87827"/>
                      </a:lnTo>
                      <a:lnTo>
                        <a:pt x="355231" y="78704"/>
                      </a:lnTo>
                      <a:lnTo>
                        <a:pt x="356381" y="69736"/>
                      </a:lnTo>
                      <a:lnTo>
                        <a:pt x="359057" y="60767"/>
                      </a:lnTo>
                      <a:lnTo>
                        <a:pt x="361734" y="52882"/>
                      </a:lnTo>
                      <a:lnTo>
                        <a:pt x="365561" y="44996"/>
                      </a:lnTo>
                      <a:lnTo>
                        <a:pt x="370914" y="38656"/>
                      </a:lnTo>
                      <a:lnTo>
                        <a:pt x="374741" y="31079"/>
                      </a:lnTo>
                      <a:lnTo>
                        <a:pt x="381228" y="25822"/>
                      </a:lnTo>
                      <a:lnTo>
                        <a:pt x="387731" y="19482"/>
                      </a:lnTo>
                      <a:lnTo>
                        <a:pt x="394234" y="14225"/>
                      </a:lnTo>
                      <a:lnTo>
                        <a:pt x="400737" y="10514"/>
                      </a:lnTo>
                      <a:lnTo>
                        <a:pt x="408768" y="6339"/>
                      </a:lnTo>
                      <a:lnTo>
                        <a:pt x="417948" y="4174"/>
                      </a:lnTo>
                      <a:lnTo>
                        <a:pt x="425978" y="1546"/>
                      </a:lnTo>
                      <a:lnTo>
                        <a:pt x="435143" y="0"/>
                      </a:lnTo>
                      <a:lnTo>
                        <a:pt x="443945" y="0"/>
                      </a:lnTo>
                      <a:lnTo>
                        <a:pt x="453125" y="0"/>
                      </a:lnTo>
                      <a:lnTo>
                        <a:pt x="461155" y="1546"/>
                      </a:lnTo>
                      <a:lnTo>
                        <a:pt x="470335" y="4174"/>
                      </a:lnTo>
                      <a:lnTo>
                        <a:pt x="478366" y="6339"/>
                      </a:lnTo>
                      <a:lnTo>
                        <a:pt x="486002" y="10514"/>
                      </a:lnTo>
                      <a:lnTo>
                        <a:pt x="494033" y="14225"/>
                      </a:lnTo>
                      <a:lnTo>
                        <a:pt x="500536" y="19482"/>
                      </a:lnTo>
                      <a:lnTo>
                        <a:pt x="507039" y="25822"/>
                      </a:lnTo>
                      <a:lnTo>
                        <a:pt x="512393" y="31079"/>
                      </a:lnTo>
                      <a:lnTo>
                        <a:pt x="517369" y="38656"/>
                      </a:lnTo>
                      <a:lnTo>
                        <a:pt x="521573" y="44996"/>
                      </a:lnTo>
                      <a:lnTo>
                        <a:pt x="525383" y="52882"/>
                      </a:lnTo>
                      <a:lnTo>
                        <a:pt x="528060" y="60767"/>
                      </a:lnTo>
                      <a:lnTo>
                        <a:pt x="530737" y="69736"/>
                      </a:lnTo>
                      <a:lnTo>
                        <a:pt x="531887" y="78704"/>
                      </a:lnTo>
                      <a:lnTo>
                        <a:pt x="531887" y="87827"/>
                      </a:lnTo>
                      <a:lnTo>
                        <a:pt x="533036" y="78704"/>
                      </a:lnTo>
                      <a:lnTo>
                        <a:pt x="534563" y="69736"/>
                      </a:lnTo>
                      <a:lnTo>
                        <a:pt x="535713" y="60767"/>
                      </a:lnTo>
                      <a:lnTo>
                        <a:pt x="539917" y="52882"/>
                      </a:lnTo>
                      <a:lnTo>
                        <a:pt x="543743" y="44996"/>
                      </a:lnTo>
                      <a:lnTo>
                        <a:pt x="547570" y="38656"/>
                      </a:lnTo>
                      <a:lnTo>
                        <a:pt x="578920" y="10514"/>
                      </a:lnTo>
                      <a:lnTo>
                        <a:pt x="586951" y="6339"/>
                      </a:lnTo>
                      <a:lnTo>
                        <a:pt x="594981" y="4174"/>
                      </a:lnTo>
                      <a:lnTo>
                        <a:pt x="602634" y="1546"/>
                      </a:lnTo>
                      <a:lnTo>
                        <a:pt x="611814" y="0"/>
                      </a:lnTo>
                      <a:lnTo>
                        <a:pt x="620978" y="0"/>
                      </a:lnTo>
                      <a:lnTo>
                        <a:pt x="630158" y="0"/>
                      </a:lnTo>
                      <a:lnTo>
                        <a:pt x="639338" y="1546"/>
                      </a:lnTo>
                      <a:lnTo>
                        <a:pt x="647368" y="4174"/>
                      </a:lnTo>
                      <a:lnTo>
                        <a:pt x="655021" y="6339"/>
                      </a:lnTo>
                      <a:lnTo>
                        <a:pt x="663051" y="10514"/>
                      </a:lnTo>
                      <a:lnTo>
                        <a:pt x="694402" y="38656"/>
                      </a:lnTo>
                      <a:lnTo>
                        <a:pt x="699756" y="44996"/>
                      </a:lnTo>
                      <a:lnTo>
                        <a:pt x="702054" y="52882"/>
                      </a:lnTo>
                      <a:lnTo>
                        <a:pt x="706259" y="60767"/>
                      </a:lnTo>
                      <a:lnTo>
                        <a:pt x="707408" y="69736"/>
                      </a:lnTo>
                      <a:lnTo>
                        <a:pt x="708935" y="78704"/>
                      </a:lnTo>
                      <a:lnTo>
                        <a:pt x="710085" y="87827"/>
                      </a:lnTo>
                    </a:path>
                  </a:pathLst>
                </a:custGeom>
                <a:ln w="18028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83" name="object 2"/>
                <p:cNvSpPr/>
                <p:nvPr/>
              </p:nvSpPr>
              <p:spPr>
                <a:xfrm rot="5400000">
                  <a:off x="4634865" y="4406266"/>
                  <a:ext cx="94615" cy="24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15" h="249554">
                      <a:moveTo>
                        <a:pt x="0" y="249411"/>
                      </a:moveTo>
                      <a:lnTo>
                        <a:pt x="94446" y="249411"/>
                      </a:lnTo>
                      <a:lnTo>
                        <a:pt x="94446" y="0"/>
                      </a:lnTo>
                      <a:lnTo>
                        <a:pt x="0" y="0"/>
                      </a:lnTo>
                      <a:lnTo>
                        <a:pt x="0" y="249411"/>
                      </a:lnTo>
                      <a:close/>
                    </a:path>
                  </a:pathLst>
                </a:custGeom>
                <a:ln w="18312">
                  <a:solidFill>
                    <a:srgbClr val="0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cxnSp>
              <p:nvCxnSpPr>
                <p:cNvPr id="85" name="直接连接符 84"/>
                <p:cNvCxnSpPr/>
                <p:nvPr/>
              </p:nvCxnSpPr>
              <p:spPr>
                <a:xfrm>
                  <a:off x="4194362" y="4524422"/>
                  <a:ext cx="36259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/>
                <p:cNvCxnSpPr/>
                <p:nvPr/>
              </p:nvCxnSpPr>
              <p:spPr>
                <a:xfrm>
                  <a:off x="4806950" y="4531042"/>
                  <a:ext cx="36259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/>
                <p:cNvCxnSpPr/>
                <p:nvPr/>
              </p:nvCxnSpPr>
              <p:spPr>
                <a:xfrm>
                  <a:off x="3121202" y="4509267"/>
                  <a:ext cx="36259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object 63"/>
                <p:cNvSpPr txBox="1"/>
                <p:nvPr/>
              </p:nvSpPr>
              <p:spPr>
                <a:xfrm>
                  <a:off x="4472272" y="4566617"/>
                  <a:ext cx="419799" cy="223138"/>
                </a:xfrm>
                <a:prstGeom prst="rect">
                  <a:avLst/>
                </a:prstGeom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</a:pPr>
                  <a:r>
                    <a:rPr lang="en-US" altLang="zh-CN" sz="1450" spc="20" dirty="0">
                      <a:latin typeface="Times New Roman"/>
                      <a:cs typeface="Times New Roman"/>
                    </a:rPr>
                    <a:t>15</a:t>
                  </a:r>
                  <a:r>
                    <a:rPr lang="el-GR" altLang="zh-CN" sz="1450" spc="20" dirty="0">
                      <a:latin typeface="Times New Roman"/>
                      <a:cs typeface="Times New Roman"/>
                    </a:rPr>
                    <a:t>Ω</a:t>
                  </a:r>
                  <a:endParaRPr sz="1450" dirty="0">
                    <a:latin typeface="Times New Roman"/>
                    <a:cs typeface="Times New Roman"/>
                  </a:endParaRPr>
                </a:p>
              </p:txBody>
            </p:sp>
          </p:grpSp>
        </p:grpSp>
        <p:sp>
          <p:nvSpPr>
            <p:cNvPr id="92" name="圆角矩形标注 91"/>
            <p:cNvSpPr/>
            <p:nvPr/>
          </p:nvSpPr>
          <p:spPr>
            <a:xfrm>
              <a:off x="3054350" y="4221715"/>
              <a:ext cx="2362200" cy="641789"/>
            </a:xfrm>
            <a:prstGeom prst="wedgeRoundRectCallout">
              <a:avLst>
                <a:gd name="adj1" fmla="val 83683"/>
                <a:gd name="adj2" fmla="val 31036"/>
                <a:gd name="adj3" fmla="val 1666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圆角矩形 93"/>
          <p:cNvSpPr/>
          <p:nvPr/>
        </p:nvSpPr>
        <p:spPr>
          <a:xfrm>
            <a:off x="314256" y="4493076"/>
            <a:ext cx="994716" cy="45474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圆角矩形 94"/>
          <p:cNvSpPr/>
          <p:nvPr/>
        </p:nvSpPr>
        <p:spPr>
          <a:xfrm>
            <a:off x="5492750" y="4254885"/>
            <a:ext cx="985498" cy="4758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50875" y="2849258"/>
            <a:ext cx="94615" cy="249554"/>
          </a:xfrm>
          <a:custGeom>
            <a:avLst/>
            <a:gdLst/>
            <a:ahLst/>
            <a:cxnLst/>
            <a:rect l="l" t="t" r="r" b="b"/>
            <a:pathLst>
              <a:path w="94615" h="249554">
                <a:moveTo>
                  <a:pt x="0" y="249411"/>
                </a:moveTo>
                <a:lnTo>
                  <a:pt x="94446" y="249411"/>
                </a:lnTo>
                <a:lnTo>
                  <a:pt x="94446" y="0"/>
                </a:lnTo>
                <a:lnTo>
                  <a:pt x="0" y="0"/>
                </a:lnTo>
                <a:lnTo>
                  <a:pt x="0" y="249411"/>
                </a:lnTo>
                <a:close/>
              </a:path>
            </a:pathLst>
          </a:custGeom>
          <a:ln w="18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98270" y="2756622"/>
            <a:ext cx="0" cy="85090"/>
          </a:xfrm>
          <a:custGeom>
            <a:avLst/>
            <a:gdLst/>
            <a:ahLst/>
            <a:cxnLst/>
            <a:rect l="l" t="t" r="r" b="b"/>
            <a:pathLst>
              <a:path h="85089">
                <a:moveTo>
                  <a:pt x="0" y="84765"/>
                </a:moveTo>
                <a:lnTo>
                  <a:pt x="0" y="0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98270" y="3098670"/>
            <a:ext cx="0" cy="92710"/>
          </a:xfrm>
          <a:custGeom>
            <a:avLst/>
            <a:gdLst/>
            <a:ahLst/>
            <a:cxnLst/>
            <a:rect l="l" t="t" r="r" b="b"/>
            <a:pathLst>
              <a:path h="92710">
                <a:moveTo>
                  <a:pt x="0" y="0"/>
                </a:moveTo>
                <a:lnTo>
                  <a:pt x="0" y="92636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70446" y="2939281"/>
            <a:ext cx="245745" cy="0"/>
          </a:xfrm>
          <a:custGeom>
            <a:avLst/>
            <a:gdLst/>
            <a:ahLst/>
            <a:cxnLst/>
            <a:rect l="l" t="t" r="r" b="b"/>
            <a:pathLst>
              <a:path w="245745">
                <a:moveTo>
                  <a:pt x="0" y="0"/>
                </a:moveTo>
                <a:lnTo>
                  <a:pt x="245166" y="0"/>
                </a:lnTo>
              </a:path>
            </a:pathLst>
          </a:custGeom>
          <a:ln w="19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8084" y="3026660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>
                <a:moveTo>
                  <a:pt x="0" y="0"/>
                </a:moveTo>
                <a:lnTo>
                  <a:pt x="247528" y="0"/>
                </a:lnTo>
              </a:path>
            </a:pathLst>
          </a:custGeom>
          <a:ln w="191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92478" y="2854144"/>
            <a:ext cx="0" cy="88265"/>
          </a:xfrm>
          <a:custGeom>
            <a:avLst/>
            <a:gdLst/>
            <a:ahLst/>
            <a:cxnLst/>
            <a:rect l="l" t="t" r="r" b="b"/>
            <a:pathLst>
              <a:path h="88264">
                <a:moveTo>
                  <a:pt x="0" y="0"/>
                </a:moveTo>
                <a:lnTo>
                  <a:pt x="0" y="87750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92478" y="3026660"/>
            <a:ext cx="0" cy="86360"/>
          </a:xfrm>
          <a:custGeom>
            <a:avLst/>
            <a:gdLst/>
            <a:ahLst/>
            <a:cxnLst/>
            <a:rect l="l" t="t" r="r" b="b"/>
            <a:pathLst>
              <a:path h="86360">
                <a:moveTo>
                  <a:pt x="0" y="0"/>
                </a:moveTo>
                <a:lnTo>
                  <a:pt x="0" y="86265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28949" y="2273496"/>
            <a:ext cx="397861" cy="45719"/>
          </a:xfrm>
          <a:custGeom>
            <a:avLst/>
            <a:gdLst/>
            <a:ahLst/>
            <a:cxnLst/>
            <a:rect l="l" t="t" r="r" b="b"/>
            <a:pathLst>
              <a:path w="407670">
                <a:moveTo>
                  <a:pt x="407606" y="0"/>
                </a:moveTo>
                <a:lnTo>
                  <a:pt x="0" y="0"/>
                </a:lnTo>
              </a:path>
            </a:pathLst>
          </a:custGeom>
          <a:ln w="11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37312" y="2289372"/>
            <a:ext cx="1057275" cy="0"/>
          </a:xfrm>
          <a:custGeom>
            <a:avLst/>
            <a:gdLst/>
            <a:ahLst/>
            <a:cxnLst/>
            <a:rect l="l" t="t" r="r" b="b"/>
            <a:pathLst>
              <a:path w="1057275">
                <a:moveTo>
                  <a:pt x="0" y="0"/>
                </a:moveTo>
                <a:lnTo>
                  <a:pt x="1057223" y="0"/>
                </a:lnTo>
              </a:path>
            </a:pathLst>
          </a:custGeom>
          <a:ln w="11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4587" y="2286002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8126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98270" y="2495520"/>
            <a:ext cx="994410" cy="0"/>
          </a:xfrm>
          <a:custGeom>
            <a:avLst/>
            <a:gdLst/>
            <a:ahLst/>
            <a:cxnLst/>
            <a:rect l="l" t="t" r="r" b="b"/>
            <a:pathLst>
              <a:path w="994409">
                <a:moveTo>
                  <a:pt x="0" y="0"/>
                </a:moveTo>
                <a:lnTo>
                  <a:pt x="994207" y="0"/>
                </a:lnTo>
              </a:path>
            </a:pathLst>
          </a:custGeom>
          <a:ln w="11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98270" y="3470360"/>
            <a:ext cx="994410" cy="0"/>
          </a:xfrm>
          <a:custGeom>
            <a:avLst/>
            <a:gdLst/>
            <a:ahLst/>
            <a:cxnLst/>
            <a:rect l="l" t="t" r="r" b="b"/>
            <a:pathLst>
              <a:path w="994409">
                <a:moveTo>
                  <a:pt x="0" y="0"/>
                </a:moveTo>
                <a:lnTo>
                  <a:pt x="994207" y="0"/>
                </a:lnTo>
              </a:path>
            </a:pathLst>
          </a:custGeom>
          <a:ln w="11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698270" y="2494128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8991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98270" y="3191306"/>
            <a:ext cx="0" cy="279400"/>
          </a:xfrm>
          <a:custGeom>
            <a:avLst/>
            <a:gdLst/>
            <a:ahLst/>
            <a:cxnLst/>
            <a:rect l="l" t="t" r="r" b="b"/>
            <a:pathLst>
              <a:path h="279400">
                <a:moveTo>
                  <a:pt x="0" y="0"/>
                </a:moveTo>
                <a:lnTo>
                  <a:pt x="0" y="279053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92478" y="2495520"/>
            <a:ext cx="0" cy="347980"/>
          </a:xfrm>
          <a:custGeom>
            <a:avLst/>
            <a:gdLst/>
            <a:ahLst/>
            <a:cxnLst/>
            <a:rect l="l" t="t" r="r" b="b"/>
            <a:pathLst>
              <a:path h="347979">
                <a:moveTo>
                  <a:pt x="0" y="0"/>
                </a:moveTo>
                <a:lnTo>
                  <a:pt x="0" y="347367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92478" y="3121925"/>
            <a:ext cx="0" cy="348615"/>
          </a:xfrm>
          <a:custGeom>
            <a:avLst/>
            <a:gdLst/>
            <a:ahLst/>
            <a:cxnLst/>
            <a:rect l="l" t="t" r="r" b="b"/>
            <a:pathLst>
              <a:path h="348614">
                <a:moveTo>
                  <a:pt x="0" y="0"/>
                </a:moveTo>
                <a:lnTo>
                  <a:pt x="0" y="348434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94587" y="3470360"/>
            <a:ext cx="0" cy="210185"/>
          </a:xfrm>
          <a:custGeom>
            <a:avLst/>
            <a:gdLst/>
            <a:ahLst/>
            <a:cxnLst/>
            <a:rect l="l" t="t" r="r" b="b"/>
            <a:pathLst>
              <a:path h="210185">
                <a:moveTo>
                  <a:pt x="0" y="0"/>
                </a:moveTo>
                <a:lnTo>
                  <a:pt x="0" y="209641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 flipV="1">
            <a:off x="3247149" y="3622265"/>
            <a:ext cx="2947438" cy="51177"/>
          </a:xfrm>
          <a:custGeom>
            <a:avLst/>
            <a:gdLst/>
            <a:ahLst/>
            <a:cxnLst/>
            <a:rect l="l" t="t" r="r" b="b"/>
            <a:pathLst>
              <a:path w="2164715">
                <a:moveTo>
                  <a:pt x="2164264" y="0"/>
                </a:moveTo>
                <a:lnTo>
                  <a:pt x="0" y="0"/>
                </a:lnTo>
              </a:path>
            </a:pathLst>
          </a:custGeom>
          <a:ln w="116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70628" y="3634072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10" h="78739">
                <a:moveTo>
                  <a:pt x="0" y="39754"/>
                </a:moveTo>
                <a:lnTo>
                  <a:pt x="0" y="34512"/>
                </a:lnTo>
                <a:lnTo>
                  <a:pt x="1530" y="30755"/>
                </a:lnTo>
                <a:lnTo>
                  <a:pt x="1530" y="28141"/>
                </a:lnTo>
                <a:lnTo>
                  <a:pt x="2676" y="24384"/>
                </a:lnTo>
                <a:lnTo>
                  <a:pt x="5353" y="20627"/>
                </a:lnTo>
                <a:lnTo>
                  <a:pt x="6499" y="18013"/>
                </a:lnTo>
                <a:lnTo>
                  <a:pt x="11853" y="11627"/>
                </a:lnTo>
                <a:lnTo>
                  <a:pt x="17207" y="6386"/>
                </a:lnTo>
                <a:lnTo>
                  <a:pt x="21030" y="4886"/>
                </a:lnTo>
                <a:lnTo>
                  <a:pt x="24855" y="3757"/>
                </a:lnTo>
                <a:lnTo>
                  <a:pt x="27532" y="2628"/>
                </a:lnTo>
                <a:lnTo>
                  <a:pt x="31355" y="1128"/>
                </a:lnTo>
                <a:lnTo>
                  <a:pt x="35560" y="0"/>
                </a:lnTo>
                <a:lnTo>
                  <a:pt x="40531" y="0"/>
                </a:lnTo>
                <a:lnTo>
                  <a:pt x="44737" y="0"/>
                </a:lnTo>
                <a:lnTo>
                  <a:pt x="48562" y="1128"/>
                </a:lnTo>
                <a:lnTo>
                  <a:pt x="52385" y="2628"/>
                </a:lnTo>
                <a:lnTo>
                  <a:pt x="55062" y="3757"/>
                </a:lnTo>
                <a:lnTo>
                  <a:pt x="58885" y="4886"/>
                </a:lnTo>
                <a:lnTo>
                  <a:pt x="63092" y="6386"/>
                </a:lnTo>
                <a:lnTo>
                  <a:pt x="68062" y="11627"/>
                </a:lnTo>
                <a:lnTo>
                  <a:pt x="73416" y="18013"/>
                </a:lnTo>
                <a:lnTo>
                  <a:pt x="74564" y="20627"/>
                </a:lnTo>
                <a:lnTo>
                  <a:pt x="77240" y="24384"/>
                </a:lnTo>
                <a:lnTo>
                  <a:pt x="78769" y="28141"/>
                </a:lnTo>
                <a:lnTo>
                  <a:pt x="78769" y="30755"/>
                </a:lnTo>
                <a:lnTo>
                  <a:pt x="79916" y="34512"/>
                </a:lnTo>
                <a:lnTo>
                  <a:pt x="79916" y="39754"/>
                </a:lnTo>
                <a:lnTo>
                  <a:pt x="79916" y="43511"/>
                </a:lnTo>
                <a:lnTo>
                  <a:pt x="78769" y="47640"/>
                </a:lnTo>
                <a:lnTo>
                  <a:pt x="78769" y="51382"/>
                </a:lnTo>
                <a:lnTo>
                  <a:pt x="77240" y="54010"/>
                </a:lnTo>
                <a:lnTo>
                  <a:pt x="74564" y="57768"/>
                </a:lnTo>
                <a:lnTo>
                  <a:pt x="73416" y="61510"/>
                </a:lnTo>
                <a:lnTo>
                  <a:pt x="68062" y="66767"/>
                </a:lnTo>
                <a:lnTo>
                  <a:pt x="63092" y="72009"/>
                </a:lnTo>
                <a:lnTo>
                  <a:pt x="58885" y="73138"/>
                </a:lnTo>
                <a:lnTo>
                  <a:pt x="55062" y="75766"/>
                </a:lnTo>
                <a:lnTo>
                  <a:pt x="52385" y="77266"/>
                </a:lnTo>
                <a:lnTo>
                  <a:pt x="48562" y="77266"/>
                </a:lnTo>
                <a:lnTo>
                  <a:pt x="44737" y="78395"/>
                </a:lnTo>
                <a:lnTo>
                  <a:pt x="40531" y="78395"/>
                </a:lnTo>
                <a:lnTo>
                  <a:pt x="35560" y="78395"/>
                </a:lnTo>
                <a:lnTo>
                  <a:pt x="31355" y="77266"/>
                </a:lnTo>
                <a:lnTo>
                  <a:pt x="27532" y="77266"/>
                </a:lnTo>
                <a:lnTo>
                  <a:pt x="24855" y="75766"/>
                </a:lnTo>
                <a:lnTo>
                  <a:pt x="21030" y="73138"/>
                </a:lnTo>
                <a:lnTo>
                  <a:pt x="17207" y="72009"/>
                </a:lnTo>
                <a:lnTo>
                  <a:pt x="11853" y="66767"/>
                </a:lnTo>
                <a:lnTo>
                  <a:pt x="6499" y="61510"/>
                </a:lnTo>
                <a:lnTo>
                  <a:pt x="5353" y="57768"/>
                </a:lnTo>
                <a:lnTo>
                  <a:pt x="2676" y="54010"/>
                </a:lnTo>
                <a:lnTo>
                  <a:pt x="1530" y="51382"/>
                </a:lnTo>
                <a:lnTo>
                  <a:pt x="1530" y="47640"/>
                </a:lnTo>
                <a:lnTo>
                  <a:pt x="0" y="43511"/>
                </a:lnTo>
                <a:lnTo>
                  <a:pt x="0" y="39754"/>
                </a:lnTo>
              </a:path>
            </a:pathLst>
          </a:custGeom>
          <a:ln w="11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99406" y="2254070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10" h="78739">
                <a:moveTo>
                  <a:pt x="48562" y="1546"/>
                </a:moveTo>
                <a:lnTo>
                  <a:pt x="31355" y="1546"/>
                </a:lnTo>
                <a:lnTo>
                  <a:pt x="27532" y="2628"/>
                </a:lnTo>
                <a:lnTo>
                  <a:pt x="24855" y="4174"/>
                </a:lnTo>
                <a:lnTo>
                  <a:pt x="21030" y="5257"/>
                </a:lnTo>
                <a:lnTo>
                  <a:pt x="11853" y="11596"/>
                </a:lnTo>
                <a:lnTo>
                  <a:pt x="6499" y="17936"/>
                </a:lnTo>
                <a:lnTo>
                  <a:pt x="5353" y="20565"/>
                </a:lnTo>
                <a:lnTo>
                  <a:pt x="2676" y="24740"/>
                </a:lnTo>
                <a:lnTo>
                  <a:pt x="1530" y="28451"/>
                </a:lnTo>
                <a:lnTo>
                  <a:pt x="1530" y="32316"/>
                </a:lnTo>
                <a:lnTo>
                  <a:pt x="0" y="36027"/>
                </a:lnTo>
                <a:lnTo>
                  <a:pt x="0" y="43913"/>
                </a:lnTo>
                <a:lnTo>
                  <a:pt x="1530" y="47624"/>
                </a:lnTo>
                <a:lnTo>
                  <a:pt x="1530" y="51799"/>
                </a:lnTo>
                <a:lnTo>
                  <a:pt x="2676" y="55510"/>
                </a:lnTo>
                <a:lnTo>
                  <a:pt x="5353" y="58139"/>
                </a:lnTo>
                <a:lnTo>
                  <a:pt x="6499" y="61850"/>
                </a:lnTo>
                <a:lnTo>
                  <a:pt x="11853" y="67107"/>
                </a:lnTo>
                <a:lnTo>
                  <a:pt x="17207" y="72055"/>
                </a:lnTo>
                <a:lnTo>
                  <a:pt x="21030" y="74684"/>
                </a:lnTo>
                <a:lnTo>
                  <a:pt x="24855" y="76075"/>
                </a:lnTo>
                <a:lnTo>
                  <a:pt x="27532" y="77312"/>
                </a:lnTo>
                <a:lnTo>
                  <a:pt x="31355" y="78704"/>
                </a:lnTo>
                <a:lnTo>
                  <a:pt x="48562" y="78704"/>
                </a:lnTo>
                <a:lnTo>
                  <a:pt x="52385" y="77312"/>
                </a:lnTo>
                <a:lnTo>
                  <a:pt x="55062" y="76075"/>
                </a:lnTo>
                <a:lnTo>
                  <a:pt x="58885" y="74684"/>
                </a:lnTo>
                <a:lnTo>
                  <a:pt x="63092" y="72055"/>
                </a:lnTo>
                <a:lnTo>
                  <a:pt x="68062" y="67107"/>
                </a:lnTo>
                <a:lnTo>
                  <a:pt x="73416" y="61850"/>
                </a:lnTo>
                <a:lnTo>
                  <a:pt x="74564" y="58139"/>
                </a:lnTo>
                <a:lnTo>
                  <a:pt x="77240" y="55510"/>
                </a:lnTo>
                <a:lnTo>
                  <a:pt x="78769" y="51799"/>
                </a:lnTo>
                <a:lnTo>
                  <a:pt x="78769" y="47624"/>
                </a:lnTo>
                <a:lnTo>
                  <a:pt x="79916" y="43913"/>
                </a:lnTo>
                <a:lnTo>
                  <a:pt x="79916" y="36027"/>
                </a:lnTo>
                <a:lnTo>
                  <a:pt x="78769" y="32316"/>
                </a:lnTo>
                <a:lnTo>
                  <a:pt x="78769" y="28451"/>
                </a:lnTo>
                <a:lnTo>
                  <a:pt x="77240" y="24740"/>
                </a:lnTo>
                <a:lnTo>
                  <a:pt x="74564" y="20565"/>
                </a:lnTo>
                <a:lnTo>
                  <a:pt x="73416" y="17936"/>
                </a:lnTo>
                <a:lnTo>
                  <a:pt x="68062" y="11596"/>
                </a:lnTo>
                <a:lnTo>
                  <a:pt x="63092" y="7885"/>
                </a:lnTo>
                <a:lnTo>
                  <a:pt x="58885" y="5257"/>
                </a:lnTo>
                <a:lnTo>
                  <a:pt x="55062" y="4174"/>
                </a:lnTo>
                <a:lnTo>
                  <a:pt x="52385" y="2628"/>
                </a:lnTo>
                <a:lnTo>
                  <a:pt x="48562" y="1546"/>
                </a:lnTo>
                <a:close/>
              </a:path>
              <a:path w="80010" h="78739">
                <a:moveTo>
                  <a:pt x="40531" y="0"/>
                </a:moveTo>
                <a:lnTo>
                  <a:pt x="35560" y="1546"/>
                </a:lnTo>
                <a:lnTo>
                  <a:pt x="44737" y="1546"/>
                </a:lnTo>
                <a:lnTo>
                  <a:pt x="405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48938" y="2232703"/>
            <a:ext cx="80010" cy="78740"/>
          </a:xfrm>
          <a:custGeom>
            <a:avLst/>
            <a:gdLst/>
            <a:ahLst/>
            <a:cxnLst/>
            <a:rect l="l" t="t" r="r" b="b"/>
            <a:pathLst>
              <a:path w="80010" h="78739">
                <a:moveTo>
                  <a:pt x="0" y="40202"/>
                </a:moveTo>
                <a:lnTo>
                  <a:pt x="0" y="36027"/>
                </a:lnTo>
                <a:lnTo>
                  <a:pt x="1530" y="32316"/>
                </a:lnTo>
                <a:lnTo>
                  <a:pt x="1530" y="28451"/>
                </a:lnTo>
                <a:lnTo>
                  <a:pt x="2676" y="24740"/>
                </a:lnTo>
                <a:lnTo>
                  <a:pt x="5353" y="20565"/>
                </a:lnTo>
                <a:lnTo>
                  <a:pt x="6499" y="17936"/>
                </a:lnTo>
                <a:lnTo>
                  <a:pt x="11853" y="11596"/>
                </a:lnTo>
                <a:lnTo>
                  <a:pt x="17207" y="7885"/>
                </a:lnTo>
                <a:lnTo>
                  <a:pt x="21030" y="5257"/>
                </a:lnTo>
                <a:lnTo>
                  <a:pt x="24855" y="4174"/>
                </a:lnTo>
                <a:lnTo>
                  <a:pt x="27532" y="2628"/>
                </a:lnTo>
                <a:lnTo>
                  <a:pt x="31355" y="1546"/>
                </a:lnTo>
                <a:lnTo>
                  <a:pt x="35560" y="1546"/>
                </a:lnTo>
                <a:lnTo>
                  <a:pt x="40531" y="0"/>
                </a:lnTo>
                <a:lnTo>
                  <a:pt x="44737" y="1546"/>
                </a:lnTo>
                <a:lnTo>
                  <a:pt x="48562" y="1546"/>
                </a:lnTo>
                <a:lnTo>
                  <a:pt x="52385" y="2628"/>
                </a:lnTo>
                <a:lnTo>
                  <a:pt x="55062" y="4174"/>
                </a:lnTo>
                <a:lnTo>
                  <a:pt x="58885" y="5257"/>
                </a:lnTo>
                <a:lnTo>
                  <a:pt x="63092" y="7885"/>
                </a:lnTo>
                <a:lnTo>
                  <a:pt x="68062" y="11596"/>
                </a:lnTo>
                <a:lnTo>
                  <a:pt x="73416" y="17936"/>
                </a:lnTo>
                <a:lnTo>
                  <a:pt x="74564" y="20565"/>
                </a:lnTo>
                <a:lnTo>
                  <a:pt x="77240" y="24740"/>
                </a:lnTo>
                <a:lnTo>
                  <a:pt x="78769" y="28451"/>
                </a:lnTo>
                <a:lnTo>
                  <a:pt x="78769" y="32316"/>
                </a:lnTo>
                <a:lnTo>
                  <a:pt x="79916" y="36027"/>
                </a:lnTo>
                <a:lnTo>
                  <a:pt x="79916" y="40202"/>
                </a:lnTo>
                <a:lnTo>
                  <a:pt x="79916" y="43913"/>
                </a:lnTo>
                <a:lnTo>
                  <a:pt x="78769" y="47624"/>
                </a:lnTo>
                <a:lnTo>
                  <a:pt x="78769" y="51799"/>
                </a:lnTo>
                <a:lnTo>
                  <a:pt x="77240" y="55510"/>
                </a:lnTo>
                <a:lnTo>
                  <a:pt x="74564" y="58139"/>
                </a:lnTo>
                <a:lnTo>
                  <a:pt x="73416" y="61850"/>
                </a:lnTo>
                <a:lnTo>
                  <a:pt x="68062" y="67107"/>
                </a:lnTo>
                <a:lnTo>
                  <a:pt x="63092" y="72055"/>
                </a:lnTo>
                <a:lnTo>
                  <a:pt x="58885" y="74684"/>
                </a:lnTo>
                <a:lnTo>
                  <a:pt x="55062" y="76075"/>
                </a:lnTo>
                <a:lnTo>
                  <a:pt x="52385" y="77312"/>
                </a:lnTo>
                <a:lnTo>
                  <a:pt x="48562" y="78704"/>
                </a:lnTo>
                <a:lnTo>
                  <a:pt x="44737" y="78704"/>
                </a:lnTo>
                <a:lnTo>
                  <a:pt x="40531" y="78704"/>
                </a:lnTo>
                <a:lnTo>
                  <a:pt x="35560" y="78704"/>
                </a:lnTo>
                <a:lnTo>
                  <a:pt x="31355" y="78704"/>
                </a:lnTo>
                <a:lnTo>
                  <a:pt x="27532" y="77312"/>
                </a:lnTo>
                <a:lnTo>
                  <a:pt x="24855" y="76075"/>
                </a:lnTo>
                <a:lnTo>
                  <a:pt x="21030" y="74684"/>
                </a:lnTo>
                <a:lnTo>
                  <a:pt x="17207" y="72055"/>
                </a:lnTo>
                <a:lnTo>
                  <a:pt x="11853" y="67107"/>
                </a:lnTo>
                <a:lnTo>
                  <a:pt x="6499" y="61850"/>
                </a:lnTo>
                <a:lnTo>
                  <a:pt x="5353" y="58139"/>
                </a:lnTo>
                <a:lnTo>
                  <a:pt x="2676" y="55510"/>
                </a:lnTo>
                <a:lnTo>
                  <a:pt x="1530" y="51799"/>
                </a:lnTo>
                <a:lnTo>
                  <a:pt x="1530" y="47624"/>
                </a:lnTo>
                <a:lnTo>
                  <a:pt x="0" y="43913"/>
                </a:lnTo>
                <a:lnTo>
                  <a:pt x="0" y="40202"/>
                </a:lnTo>
              </a:path>
            </a:pathLst>
          </a:custGeom>
          <a:ln w="11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149750" y="2483777"/>
            <a:ext cx="104139" cy="0"/>
          </a:xfrm>
          <a:custGeom>
            <a:avLst/>
            <a:gdLst/>
            <a:ahLst/>
            <a:cxnLst/>
            <a:rect l="l" t="t" r="r" b="b"/>
            <a:pathLst>
              <a:path w="104139">
                <a:moveTo>
                  <a:pt x="0" y="0"/>
                </a:moveTo>
                <a:lnTo>
                  <a:pt x="103623" y="0"/>
                </a:lnTo>
              </a:path>
            </a:pathLst>
          </a:custGeom>
          <a:ln w="3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99841" y="2431205"/>
            <a:ext cx="0" cy="106680"/>
          </a:xfrm>
          <a:custGeom>
            <a:avLst/>
            <a:gdLst/>
            <a:ahLst/>
            <a:cxnLst/>
            <a:rect l="l" t="t" r="r" b="b"/>
            <a:pathLst>
              <a:path h="106679">
                <a:moveTo>
                  <a:pt x="0" y="0"/>
                </a:moveTo>
                <a:lnTo>
                  <a:pt x="0" y="106537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48603" y="3494877"/>
            <a:ext cx="106045" cy="0"/>
          </a:xfrm>
          <a:custGeom>
            <a:avLst/>
            <a:gdLst/>
            <a:ahLst/>
            <a:cxnLst/>
            <a:rect l="l" t="t" r="r" b="b"/>
            <a:pathLst>
              <a:path w="106045">
                <a:moveTo>
                  <a:pt x="0" y="0"/>
                </a:moveTo>
                <a:lnTo>
                  <a:pt x="105917" y="0"/>
                </a:lnTo>
              </a:path>
            </a:pathLst>
          </a:custGeom>
          <a:ln w="3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32343" y="290304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11853" y="0"/>
                </a:moveTo>
                <a:lnTo>
                  <a:pt x="5353" y="0"/>
                </a:lnTo>
                <a:lnTo>
                  <a:pt x="0" y="5257"/>
                </a:lnTo>
                <a:lnTo>
                  <a:pt x="0" y="11627"/>
                </a:lnTo>
                <a:lnTo>
                  <a:pt x="2676" y="15385"/>
                </a:lnTo>
                <a:lnTo>
                  <a:pt x="5353" y="16885"/>
                </a:lnTo>
                <a:lnTo>
                  <a:pt x="6501" y="17998"/>
                </a:lnTo>
                <a:lnTo>
                  <a:pt x="10707" y="17998"/>
                </a:lnTo>
                <a:lnTo>
                  <a:pt x="11853" y="16885"/>
                </a:lnTo>
                <a:lnTo>
                  <a:pt x="15678" y="15385"/>
                </a:lnTo>
                <a:lnTo>
                  <a:pt x="17207" y="11627"/>
                </a:lnTo>
                <a:lnTo>
                  <a:pt x="18355" y="10499"/>
                </a:lnTo>
                <a:lnTo>
                  <a:pt x="18355" y="6370"/>
                </a:lnTo>
                <a:lnTo>
                  <a:pt x="17207" y="5257"/>
                </a:lnTo>
                <a:lnTo>
                  <a:pt x="15678" y="2628"/>
                </a:lnTo>
                <a:lnTo>
                  <a:pt x="118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32343" y="2903046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4" h="18414">
                <a:moveTo>
                  <a:pt x="0" y="8999"/>
                </a:moveTo>
                <a:lnTo>
                  <a:pt x="0" y="6370"/>
                </a:lnTo>
                <a:lnTo>
                  <a:pt x="0" y="5257"/>
                </a:lnTo>
                <a:lnTo>
                  <a:pt x="2676" y="2628"/>
                </a:lnTo>
                <a:lnTo>
                  <a:pt x="5353" y="0"/>
                </a:lnTo>
                <a:lnTo>
                  <a:pt x="6501" y="0"/>
                </a:lnTo>
                <a:lnTo>
                  <a:pt x="9176" y="0"/>
                </a:lnTo>
                <a:lnTo>
                  <a:pt x="10707" y="0"/>
                </a:lnTo>
                <a:lnTo>
                  <a:pt x="11853" y="0"/>
                </a:lnTo>
                <a:lnTo>
                  <a:pt x="15678" y="2628"/>
                </a:lnTo>
                <a:lnTo>
                  <a:pt x="17207" y="5257"/>
                </a:lnTo>
                <a:lnTo>
                  <a:pt x="18355" y="6370"/>
                </a:lnTo>
                <a:lnTo>
                  <a:pt x="18355" y="8999"/>
                </a:lnTo>
                <a:lnTo>
                  <a:pt x="18355" y="10499"/>
                </a:lnTo>
                <a:lnTo>
                  <a:pt x="17207" y="11627"/>
                </a:lnTo>
                <a:lnTo>
                  <a:pt x="15678" y="15385"/>
                </a:lnTo>
                <a:lnTo>
                  <a:pt x="11853" y="16885"/>
                </a:lnTo>
                <a:lnTo>
                  <a:pt x="10707" y="17998"/>
                </a:lnTo>
                <a:lnTo>
                  <a:pt x="9176" y="17998"/>
                </a:lnTo>
                <a:lnTo>
                  <a:pt x="6501" y="17998"/>
                </a:lnTo>
                <a:lnTo>
                  <a:pt x="5353" y="16885"/>
                </a:lnTo>
                <a:lnTo>
                  <a:pt x="2676" y="15385"/>
                </a:lnTo>
                <a:lnTo>
                  <a:pt x="0" y="11627"/>
                </a:lnTo>
                <a:lnTo>
                  <a:pt x="0" y="10499"/>
                </a:lnTo>
                <a:lnTo>
                  <a:pt x="0" y="8999"/>
                </a:lnTo>
              </a:path>
            </a:pathLst>
          </a:custGeom>
          <a:ln w="11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130550" y="2907233"/>
            <a:ext cx="16192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25" dirty="0">
                <a:latin typeface="Times New Roman"/>
                <a:cs typeface="Times New Roman"/>
              </a:rPr>
              <a:t>U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180101" y="3454974"/>
            <a:ext cx="30480" cy="31115"/>
          </a:xfrm>
          <a:custGeom>
            <a:avLst/>
            <a:gdLst/>
            <a:ahLst/>
            <a:cxnLst/>
            <a:rect l="l" t="t" r="r" b="b"/>
            <a:pathLst>
              <a:path w="30479" h="31114">
                <a:moveTo>
                  <a:pt x="18265" y="29626"/>
                </a:moveTo>
                <a:lnTo>
                  <a:pt x="11809" y="29626"/>
                </a:lnTo>
                <a:lnTo>
                  <a:pt x="14486" y="30755"/>
                </a:lnTo>
                <a:lnTo>
                  <a:pt x="18265" y="29626"/>
                </a:lnTo>
                <a:close/>
              </a:path>
              <a:path w="30479" h="31114">
                <a:moveTo>
                  <a:pt x="20942" y="1128"/>
                </a:moveTo>
                <a:lnTo>
                  <a:pt x="9132" y="1128"/>
                </a:lnTo>
                <a:lnTo>
                  <a:pt x="6770" y="2628"/>
                </a:lnTo>
                <a:lnTo>
                  <a:pt x="4093" y="5257"/>
                </a:lnTo>
                <a:lnTo>
                  <a:pt x="2676" y="7870"/>
                </a:lnTo>
                <a:lnTo>
                  <a:pt x="1417" y="8999"/>
                </a:lnTo>
                <a:lnTo>
                  <a:pt x="0" y="12756"/>
                </a:lnTo>
                <a:lnTo>
                  <a:pt x="0" y="17998"/>
                </a:lnTo>
                <a:lnTo>
                  <a:pt x="9132" y="29626"/>
                </a:lnTo>
                <a:lnTo>
                  <a:pt x="20942" y="29626"/>
                </a:lnTo>
                <a:lnTo>
                  <a:pt x="30075" y="17998"/>
                </a:lnTo>
                <a:lnTo>
                  <a:pt x="30075" y="12756"/>
                </a:lnTo>
                <a:lnTo>
                  <a:pt x="28972" y="8999"/>
                </a:lnTo>
                <a:lnTo>
                  <a:pt x="27398" y="7870"/>
                </a:lnTo>
                <a:lnTo>
                  <a:pt x="26295" y="5257"/>
                </a:lnTo>
                <a:lnTo>
                  <a:pt x="23619" y="2628"/>
                </a:lnTo>
                <a:lnTo>
                  <a:pt x="20942" y="1128"/>
                </a:lnTo>
                <a:close/>
              </a:path>
              <a:path w="30479" h="31114">
                <a:moveTo>
                  <a:pt x="14486" y="0"/>
                </a:moveTo>
                <a:lnTo>
                  <a:pt x="11809" y="1128"/>
                </a:lnTo>
                <a:lnTo>
                  <a:pt x="18265" y="1128"/>
                </a:lnTo>
                <a:lnTo>
                  <a:pt x="14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180101" y="3454974"/>
            <a:ext cx="30480" cy="31115"/>
          </a:xfrm>
          <a:custGeom>
            <a:avLst/>
            <a:gdLst/>
            <a:ahLst/>
            <a:cxnLst/>
            <a:rect l="l" t="t" r="r" b="b"/>
            <a:pathLst>
              <a:path w="30479" h="31114">
                <a:moveTo>
                  <a:pt x="0" y="15385"/>
                </a:moveTo>
                <a:lnTo>
                  <a:pt x="0" y="12756"/>
                </a:lnTo>
                <a:lnTo>
                  <a:pt x="1417" y="8999"/>
                </a:lnTo>
                <a:lnTo>
                  <a:pt x="2676" y="7870"/>
                </a:lnTo>
                <a:lnTo>
                  <a:pt x="4093" y="5257"/>
                </a:lnTo>
                <a:lnTo>
                  <a:pt x="6770" y="2628"/>
                </a:lnTo>
                <a:lnTo>
                  <a:pt x="9132" y="1128"/>
                </a:lnTo>
                <a:lnTo>
                  <a:pt x="11809" y="1128"/>
                </a:lnTo>
                <a:lnTo>
                  <a:pt x="14486" y="0"/>
                </a:lnTo>
                <a:lnTo>
                  <a:pt x="18265" y="1128"/>
                </a:lnTo>
                <a:lnTo>
                  <a:pt x="20942" y="1128"/>
                </a:lnTo>
                <a:lnTo>
                  <a:pt x="23619" y="2628"/>
                </a:lnTo>
                <a:lnTo>
                  <a:pt x="26295" y="5257"/>
                </a:lnTo>
                <a:lnTo>
                  <a:pt x="27398" y="7870"/>
                </a:lnTo>
                <a:lnTo>
                  <a:pt x="28972" y="8999"/>
                </a:lnTo>
                <a:lnTo>
                  <a:pt x="30075" y="12756"/>
                </a:lnTo>
                <a:lnTo>
                  <a:pt x="30075" y="15385"/>
                </a:lnTo>
                <a:lnTo>
                  <a:pt x="30075" y="17998"/>
                </a:lnTo>
                <a:lnTo>
                  <a:pt x="28972" y="21755"/>
                </a:lnTo>
                <a:lnTo>
                  <a:pt x="27398" y="24384"/>
                </a:lnTo>
                <a:lnTo>
                  <a:pt x="26295" y="25884"/>
                </a:lnTo>
                <a:lnTo>
                  <a:pt x="23619" y="28126"/>
                </a:lnTo>
                <a:lnTo>
                  <a:pt x="20942" y="29626"/>
                </a:lnTo>
                <a:lnTo>
                  <a:pt x="18265" y="29626"/>
                </a:lnTo>
                <a:lnTo>
                  <a:pt x="14486" y="30755"/>
                </a:lnTo>
                <a:lnTo>
                  <a:pt x="11809" y="29626"/>
                </a:lnTo>
                <a:lnTo>
                  <a:pt x="9132" y="29626"/>
                </a:lnTo>
                <a:lnTo>
                  <a:pt x="6770" y="28126"/>
                </a:lnTo>
                <a:lnTo>
                  <a:pt x="4093" y="25884"/>
                </a:lnTo>
                <a:lnTo>
                  <a:pt x="2676" y="24384"/>
                </a:lnTo>
                <a:lnTo>
                  <a:pt x="1417" y="21755"/>
                </a:lnTo>
                <a:lnTo>
                  <a:pt x="0" y="17998"/>
                </a:lnTo>
                <a:lnTo>
                  <a:pt x="0" y="15385"/>
                </a:lnTo>
              </a:path>
            </a:pathLst>
          </a:custGeom>
          <a:ln w="1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80101" y="2479903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79" h="29845">
                <a:moveTo>
                  <a:pt x="18265" y="0"/>
                </a:moveTo>
                <a:lnTo>
                  <a:pt x="11809" y="0"/>
                </a:lnTo>
                <a:lnTo>
                  <a:pt x="4093" y="4020"/>
                </a:lnTo>
                <a:lnTo>
                  <a:pt x="2676" y="6648"/>
                </a:lnTo>
                <a:lnTo>
                  <a:pt x="1417" y="9277"/>
                </a:lnTo>
                <a:lnTo>
                  <a:pt x="0" y="11596"/>
                </a:lnTo>
                <a:lnTo>
                  <a:pt x="0" y="18245"/>
                </a:lnTo>
                <a:lnTo>
                  <a:pt x="1417" y="20565"/>
                </a:lnTo>
                <a:lnTo>
                  <a:pt x="2676" y="23193"/>
                </a:lnTo>
                <a:lnTo>
                  <a:pt x="4093" y="25822"/>
                </a:lnTo>
                <a:lnTo>
                  <a:pt x="6770" y="27368"/>
                </a:lnTo>
                <a:lnTo>
                  <a:pt x="9132" y="28451"/>
                </a:lnTo>
                <a:lnTo>
                  <a:pt x="11809" y="29533"/>
                </a:lnTo>
                <a:lnTo>
                  <a:pt x="18265" y="29533"/>
                </a:lnTo>
                <a:lnTo>
                  <a:pt x="23619" y="27368"/>
                </a:lnTo>
                <a:lnTo>
                  <a:pt x="26295" y="25822"/>
                </a:lnTo>
                <a:lnTo>
                  <a:pt x="27398" y="23193"/>
                </a:lnTo>
                <a:lnTo>
                  <a:pt x="28972" y="20565"/>
                </a:lnTo>
                <a:lnTo>
                  <a:pt x="30075" y="18245"/>
                </a:lnTo>
                <a:lnTo>
                  <a:pt x="30075" y="11596"/>
                </a:lnTo>
                <a:lnTo>
                  <a:pt x="28972" y="9277"/>
                </a:lnTo>
                <a:lnTo>
                  <a:pt x="27398" y="6648"/>
                </a:lnTo>
                <a:lnTo>
                  <a:pt x="26295" y="4020"/>
                </a:lnTo>
                <a:lnTo>
                  <a:pt x="23619" y="2628"/>
                </a:lnTo>
                <a:lnTo>
                  <a:pt x="20942" y="1391"/>
                </a:lnTo>
                <a:lnTo>
                  <a:pt x="182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180101" y="2479903"/>
            <a:ext cx="30480" cy="29845"/>
          </a:xfrm>
          <a:custGeom>
            <a:avLst/>
            <a:gdLst/>
            <a:ahLst/>
            <a:cxnLst/>
            <a:rect l="l" t="t" r="r" b="b"/>
            <a:pathLst>
              <a:path w="30479" h="29845">
                <a:moveTo>
                  <a:pt x="0" y="14225"/>
                </a:moveTo>
                <a:lnTo>
                  <a:pt x="0" y="11596"/>
                </a:lnTo>
                <a:lnTo>
                  <a:pt x="1417" y="9277"/>
                </a:lnTo>
                <a:lnTo>
                  <a:pt x="2676" y="6648"/>
                </a:lnTo>
                <a:lnTo>
                  <a:pt x="4093" y="4020"/>
                </a:lnTo>
                <a:lnTo>
                  <a:pt x="6770" y="2628"/>
                </a:lnTo>
                <a:lnTo>
                  <a:pt x="9132" y="1391"/>
                </a:lnTo>
                <a:lnTo>
                  <a:pt x="11809" y="0"/>
                </a:lnTo>
                <a:lnTo>
                  <a:pt x="14486" y="0"/>
                </a:lnTo>
                <a:lnTo>
                  <a:pt x="18265" y="0"/>
                </a:lnTo>
                <a:lnTo>
                  <a:pt x="20942" y="1391"/>
                </a:lnTo>
                <a:lnTo>
                  <a:pt x="23619" y="2628"/>
                </a:lnTo>
                <a:lnTo>
                  <a:pt x="26295" y="4020"/>
                </a:lnTo>
                <a:lnTo>
                  <a:pt x="27398" y="6648"/>
                </a:lnTo>
                <a:lnTo>
                  <a:pt x="28972" y="9277"/>
                </a:lnTo>
                <a:lnTo>
                  <a:pt x="30075" y="11596"/>
                </a:lnTo>
                <a:lnTo>
                  <a:pt x="30075" y="14225"/>
                </a:lnTo>
                <a:lnTo>
                  <a:pt x="30075" y="18245"/>
                </a:lnTo>
                <a:lnTo>
                  <a:pt x="28972" y="20565"/>
                </a:lnTo>
                <a:lnTo>
                  <a:pt x="27398" y="23193"/>
                </a:lnTo>
                <a:lnTo>
                  <a:pt x="26295" y="25822"/>
                </a:lnTo>
                <a:lnTo>
                  <a:pt x="23619" y="27368"/>
                </a:lnTo>
                <a:lnTo>
                  <a:pt x="20942" y="28451"/>
                </a:lnTo>
                <a:lnTo>
                  <a:pt x="18265" y="29533"/>
                </a:lnTo>
                <a:lnTo>
                  <a:pt x="14486" y="29533"/>
                </a:lnTo>
                <a:lnTo>
                  <a:pt x="11809" y="29533"/>
                </a:lnTo>
                <a:lnTo>
                  <a:pt x="1417" y="20565"/>
                </a:lnTo>
                <a:lnTo>
                  <a:pt x="0" y="18245"/>
                </a:lnTo>
                <a:lnTo>
                  <a:pt x="0" y="14225"/>
                </a:lnTo>
              </a:path>
            </a:pathLst>
          </a:custGeom>
          <a:ln w="11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65112" y="2618224"/>
            <a:ext cx="105410" cy="0"/>
          </a:xfrm>
          <a:custGeom>
            <a:avLst/>
            <a:gdLst/>
            <a:ahLst/>
            <a:cxnLst/>
            <a:rect l="l" t="t" r="r" b="b"/>
            <a:pathLst>
              <a:path w="105410">
                <a:moveTo>
                  <a:pt x="0" y="0"/>
                </a:moveTo>
                <a:lnTo>
                  <a:pt x="105152" y="0"/>
                </a:lnTo>
              </a:path>
            </a:pathLst>
          </a:custGeom>
          <a:ln w="3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16350" y="2565652"/>
            <a:ext cx="0" cy="106045"/>
          </a:xfrm>
          <a:custGeom>
            <a:avLst/>
            <a:gdLst/>
            <a:ahLst/>
            <a:cxnLst/>
            <a:rect l="l" t="t" r="r" b="b"/>
            <a:pathLst>
              <a:path h="106045">
                <a:moveTo>
                  <a:pt x="0" y="0"/>
                </a:moveTo>
                <a:lnTo>
                  <a:pt x="0" y="105454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31931" y="2630971"/>
            <a:ext cx="106680" cy="0"/>
          </a:xfrm>
          <a:custGeom>
            <a:avLst/>
            <a:gdLst/>
            <a:ahLst/>
            <a:cxnLst/>
            <a:rect l="l" t="t" r="r" b="b"/>
            <a:pathLst>
              <a:path w="106679">
                <a:moveTo>
                  <a:pt x="0" y="0"/>
                </a:moveTo>
                <a:lnTo>
                  <a:pt x="106301" y="0"/>
                </a:lnTo>
              </a:path>
            </a:pathLst>
          </a:custGeom>
          <a:ln w="3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13754" y="2687241"/>
            <a:ext cx="105410" cy="0"/>
          </a:xfrm>
          <a:custGeom>
            <a:avLst/>
            <a:gdLst/>
            <a:ahLst/>
            <a:cxnLst/>
            <a:rect l="l" t="t" r="r" b="b"/>
            <a:pathLst>
              <a:path w="105409">
                <a:moveTo>
                  <a:pt x="0" y="0"/>
                </a:moveTo>
                <a:lnTo>
                  <a:pt x="104853" y="0"/>
                </a:lnTo>
              </a:path>
            </a:pathLst>
          </a:custGeom>
          <a:ln w="3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464992" y="2634375"/>
            <a:ext cx="0" cy="105410"/>
          </a:xfrm>
          <a:custGeom>
            <a:avLst/>
            <a:gdLst/>
            <a:ahLst/>
            <a:cxnLst/>
            <a:rect l="l" t="t" r="r" b="b"/>
            <a:pathLst>
              <a:path h="105410">
                <a:moveTo>
                  <a:pt x="0" y="0"/>
                </a:moveTo>
                <a:lnTo>
                  <a:pt x="0" y="105377"/>
                </a:lnTo>
              </a:path>
            </a:pathLst>
          </a:custGeom>
          <a:ln w="38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413754" y="3260702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>
                <a:moveTo>
                  <a:pt x="0" y="0"/>
                </a:moveTo>
                <a:lnTo>
                  <a:pt x="107530" y="0"/>
                </a:lnTo>
              </a:path>
            </a:pathLst>
          </a:custGeom>
          <a:ln w="37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48628" y="2086247"/>
            <a:ext cx="136525" cy="78740"/>
          </a:xfrm>
          <a:custGeom>
            <a:avLst/>
            <a:gdLst/>
            <a:ahLst/>
            <a:cxnLst/>
            <a:rect l="l" t="t" r="r" b="b"/>
            <a:pathLst>
              <a:path w="136525" h="78739">
                <a:moveTo>
                  <a:pt x="0" y="0"/>
                </a:moveTo>
                <a:lnTo>
                  <a:pt x="23304" y="38656"/>
                </a:lnTo>
                <a:lnTo>
                  <a:pt x="0" y="78395"/>
                </a:lnTo>
                <a:lnTo>
                  <a:pt x="136046" y="386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48628" y="2086247"/>
            <a:ext cx="136525" cy="78740"/>
          </a:xfrm>
          <a:custGeom>
            <a:avLst/>
            <a:gdLst/>
            <a:ahLst/>
            <a:cxnLst/>
            <a:rect l="l" t="t" r="r" b="b"/>
            <a:pathLst>
              <a:path w="136525" h="78739">
                <a:moveTo>
                  <a:pt x="136046" y="38656"/>
                </a:moveTo>
                <a:lnTo>
                  <a:pt x="0" y="0"/>
                </a:lnTo>
                <a:lnTo>
                  <a:pt x="23304" y="38656"/>
                </a:lnTo>
                <a:lnTo>
                  <a:pt x="0" y="78395"/>
                </a:lnTo>
                <a:lnTo>
                  <a:pt x="136046" y="38656"/>
                </a:lnTo>
                <a:close/>
              </a:path>
            </a:pathLst>
          </a:custGeom>
          <a:ln w="37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80295" y="2550722"/>
            <a:ext cx="0" cy="356870"/>
          </a:xfrm>
          <a:custGeom>
            <a:avLst/>
            <a:gdLst/>
            <a:ahLst/>
            <a:cxnLst/>
            <a:rect l="l" t="t" r="r" b="b"/>
            <a:pathLst>
              <a:path h="356870">
                <a:moveTo>
                  <a:pt x="0" y="356304"/>
                </a:moveTo>
                <a:lnTo>
                  <a:pt x="0" y="0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839670" y="2862015"/>
            <a:ext cx="80010" cy="133985"/>
          </a:xfrm>
          <a:custGeom>
            <a:avLst/>
            <a:gdLst/>
            <a:ahLst/>
            <a:cxnLst/>
            <a:rect l="l" t="t" r="r" b="b"/>
            <a:pathLst>
              <a:path w="80009" h="133985">
                <a:moveTo>
                  <a:pt x="0" y="0"/>
                </a:moveTo>
                <a:lnTo>
                  <a:pt x="40624" y="133890"/>
                </a:lnTo>
                <a:lnTo>
                  <a:pt x="73152" y="23255"/>
                </a:lnTo>
                <a:lnTo>
                  <a:pt x="40624" y="23255"/>
                </a:lnTo>
                <a:lnTo>
                  <a:pt x="0" y="0"/>
                </a:lnTo>
                <a:close/>
              </a:path>
              <a:path w="80009" h="133985">
                <a:moveTo>
                  <a:pt x="79990" y="0"/>
                </a:moveTo>
                <a:lnTo>
                  <a:pt x="40624" y="23255"/>
                </a:lnTo>
                <a:lnTo>
                  <a:pt x="73152" y="23255"/>
                </a:lnTo>
                <a:lnTo>
                  <a:pt x="79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39670" y="2862015"/>
            <a:ext cx="80010" cy="133985"/>
          </a:xfrm>
          <a:custGeom>
            <a:avLst/>
            <a:gdLst/>
            <a:ahLst/>
            <a:cxnLst/>
            <a:rect l="l" t="t" r="r" b="b"/>
            <a:pathLst>
              <a:path w="80009" h="133985">
                <a:moveTo>
                  <a:pt x="40624" y="133890"/>
                </a:moveTo>
                <a:lnTo>
                  <a:pt x="79990" y="0"/>
                </a:lnTo>
                <a:lnTo>
                  <a:pt x="40624" y="23255"/>
                </a:lnTo>
                <a:lnTo>
                  <a:pt x="0" y="0"/>
                </a:lnTo>
                <a:lnTo>
                  <a:pt x="40624" y="133890"/>
                </a:lnTo>
                <a:close/>
              </a:path>
            </a:pathLst>
          </a:custGeom>
          <a:ln w="3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936070" y="2552268"/>
            <a:ext cx="0" cy="354965"/>
          </a:xfrm>
          <a:custGeom>
            <a:avLst/>
            <a:gdLst/>
            <a:ahLst/>
            <a:cxnLst/>
            <a:rect l="l" t="t" r="r" b="b"/>
            <a:pathLst>
              <a:path h="354964">
                <a:moveTo>
                  <a:pt x="0" y="354758"/>
                </a:moveTo>
                <a:lnTo>
                  <a:pt x="0" y="0"/>
                </a:lnTo>
              </a:path>
            </a:pathLst>
          </a:custGeom>
          <a:ln w="118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95445" y="2862015"/>
            <a:ext cx="80010" cy="133985"/>
          </a:xfrm>
          <a:custGeom>
            <a:avLst/>
            <a:gdLst/>
            <a:ahLst/>
            <a:cxnLst/>
            <a:rect l="l" t="t" r="r" b="b"/>
            <a:pathLst>
              <a:path w="80009" h="133985">
                <a:moveTo>
                  <a:pt x="0" y="0"/>
                </a:moveTo>
                <a:lnTo>
                  <a:pt x="40624" y="133890"/>
                </a:lnTo>
                <a:lnTo>
                  <a:pt x="73152" y="23255"/>
                </a:lnTo>
                <a:lnTo>
                  <a:pt x="40624" y="23255"/>
                </a:lnTo>
                <a:lnTo>
                  <a:pt x="0" y="0"/>
                </a:lnTo>
                <a:close/>
              </a:path>
              <a:path w="80009" h="133985">
                <a:moveTo>
                  <a:pt x="79990" y="0"/>
                </a:moveTo>
                <a:lnTo>
                  <a:pt x="40624" y="23255"/>
                </a:lnTo>
                <a:lnTo>
                  <a:pt x="73152" y="23255"/>
                </a:lnTo>
                <a:lnTo>
                  <a:pt x="79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895445" y="2862015"/>
            <a:ext cx="80010" cy="133985"/>
          </a:xfrm>
          <a:custGeom>
            <a:avLst/>
            <a:gdLst/>
            <a:ahLst/>
            <a:cxnLst/>
            <a:rect l="l" t="t" r="r" b="b"/>
            <a:pathLst>
              <a:path w="80009" h="133985">
                <a:moveTo>
                  <a:pt x="40624" y="133890"/>
                </a:moveTo>
                <a:lnTo>
                  <a:pt x="79990" y="0"/>
                </a:lnTo>
                <a:lnTo>
                  <a:pt x="40624" y="23255"/>
                </a:lnTo>
                <a:lnTo>
                  <a:pt x="0" y="0"/>
                </a:lnTo>
                <a:lnTo>
                  <a:pt x="40624" y="133890"/>
                </a:lnTo>
                <a:close/>
              </a:path>
            </a:pathLst>
          </a:custGeom>
          <a:ln w="38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443971" y="287364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4">
                <a:moveTo>
                  <a:pt x="12990" y="0"/>
                </a:moveTo>
                <a:lnTo>
                  <a:pt x="6503" y="0"/>
                </a:lnTo>
                <a:lnTo>
                  <a:pt x="2676" y="2628"/>
                </a:lnTo>
                <a:lnTo>
                  <a:pt x="1149" y="5257"/>
                </a:lnTo>
                <a:lnTo>
                  <a:pt x="0" y="7499"/>
                </a:lnTo>
                <a:lnTo>
                  <a:pt x="0" y="10127"/>
                </a:lnTo>
                <a:lnTo>
                  <a:pt x="1149" y="12756"/>
                </a:lnTo>
                <a:lnTo>
                  <a:pt x="2676" y="15369"/>
                </a:lnTo>
                <a:lnTo>
                  <a:pt x="6503" y="17998"/>
                </a:lnTo>
                <a:lnTo>
                  <a:pt x="12990" y="17998"/>
                </a:lnTo>
                <a:lnTo>
                  <a:pt x="18344" y="12756"/>
                </a:lnTo>
                <a:lnTo>
                  <a:pt x="18344" y="5257"/>
                </a:lnTo>
                <a:lnTo>
                  <a:pt x="129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43971" y="287364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4">
                <a:moveTo>
                  <a:pt x="0" y="8999"/>
                </a:moveTo>
                <a:lnTo>
                  <a:pt x="0" y="7499"/>
                </a:lnTo>
                <a:lnTo>
                  <a:pt x="1149" y="5257"/>
                </a:lnTo>
                <a:lnTo>
                  <a:pt x="2676" y="2628"/>
                </a:lnTo>
                <a:lnTo>
                  <a:pt x="6503" y="0"/>
                </a:lnTo>
                <a:lnTo>
                  <a:pt x="7636" y="0"/>
                </a:lnTo>
                <a:lnTo>
                  <a:pt x="9179" y="0"/>
                </a:lnTo>
                <a:lnTo>
                  <a:pt x="11856" y="0"/>
                </a:lnTo>
                <a:lnTo>
                  <a:pt x="12990" y="0"/>
                </a:lnTo>
                <a:lnTo>
                  <a:pt x="15667" y="2628"/>
                </a:lnTo>
                <a:lnTo>
                  <a:pt x="18344" y="5257"/>
                </a:lnTo>
                <a:lnTo>
                  <a:pt x="18344" y="7499"/>
                </a:lnTo>
                <a:lnTo>
                  <a:pt x="18344" y="8999"/>
                </a:lnTo>
                <a:lnTo>
                  <a:pt x="18344" y="10127"/>
                </a:lnTo>
                <a:lnTo>
                  <a:pt x="18344" y="12756"/>
                </a:lnTo>
                <a:lnTo>
                  <a:pt x="15667" y="15369"/>
                </a:lnTo>
                <a:lnTo>
                  <a:pt x="12990" y="17998"/>
                </a:lnTo>
                <a:lnTo>
                  <a:pt x="11856" y="17998"/>
                </a:lnTo>
                <a:lnTo>
                  <a:pt x="9179" y="17998"/>
                </a:lnTo>
                <a:lnTo>
                  <a:pt x="7636" y="17998"/>
                </a:lnTo>
                <a:lnTo>
                  <a:pt x="6503" y="17998"/>
                </a:lnTo>
                <a:lnTo>
                  <a:pt x="2676" y="15369"/>
                </a:lnTo>
                <a:lnTo>
                  <a:pt x="1149" y="12756"/>
                </a:lnTo>
                <a:lnTo>
                  <a:pt x="0" y="10127"/>
                </a:lnTo>
                <a:lnTo>
                  <a:pt x="0" y="8999"/>
                </a:lnTo>
              </a:path>
            </a:pathLst>
          </a:custGeom>
          <a:ln w="11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343314" y="2878958"/>
            <a:ext cx="220979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-10" dirty="0">
                <a:latin typeface="Times New Roman"/>
                <a:cs typeface="Times New Roman"/>
              </a:rPr>
              <a:t>U</a:t>
            </a:r>
            <a:r>
              <a:rPr sz="1425" spc="30" baseline="-11695" dirty="0">
                <a:latin typeface="Times New Roman"/>
                <a:cs typeface="Times New Roman"/>
              </a:rPr>
              <a:t>2</a:t>
            </a:r>
            <a:endParaRPr sz="1425" baseline="-11695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056966" y="263437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4">
                <a:moveTo>
                  <a:pt x="13384" y="0"/>
                </a:moveTo>
                <a:lnTo>
                  <a:pt x="5353" y="0"/>
                </a:lnTo>
                <a:lnTo>
                  <a:pt x="0" y="5257"/>
                </a:lnTo>
                <a:lnTo>
                  <a:pt x="0" y="12679"/>
                </a:lnTo>
                <a:lnTo>
                  <a:pt x="2676" y="15307"/>
                </a:lnTo>
                <a:lnTo>
                  <a:pt x="5353" y="16854"/>
                </a:lnTo>
                <a:lnTo>
                  <a:pt x="6770" y="17936"/>
                </a:lnTo>
                <a:lnTo>
                  <a:pt x="10707" y="17936"/>
                </a:lnTo>
                <a:lnTo>
                  <a:pt x="13384" y="16854"/>
                </a:lnTo>
                <a:lnTo>
                  <a:pt x="16061" y="15307"/>
                </a:lnTo>
                <a:lnTo>
                  <a:pt x="18265" y="10050"/>
                </a:lnTo>
                <a:lnTo>
                  <a:pt x="18265" y="6339"/>
                </a:lnTo>
                <a:lnTo>
                  <a:pt x="17163" y="5257"/>
                </a:lnTo>
                <a:lnTo>
                  <a:pt x="16061" y="2628"/>
                </a:lnTo>
                <a:lnTo>
                  <a:pt x="133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56966" y="2634375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4">
                <a:moveTo>
                  <a:pt x="0" y="8968"/>
                </a:moveTo>
                <a:lnTo>
                  <a:pt x="0" y="6339"/>
                </a:lnTo>
                <a:lnTo>
                  <a:pt x="0" y="5257"/>
                </a:lnTo>
                <a:lnTo>
                  <a:pt x="2676" y="2628"/>
                </a:lnTo>
                <a:lnTo>
                  <a:pt x="5353" y="0"/>
                </a:lnTo>
                <a:lnTo>
                  <a:pt x="6770" y="0"/>
                </a:lnTo>
                <a:lnTo>
                  <a:pt x="9132" y="0"/>
                </a:lnTo>
                <a:lnTo>
                  <a:pt x="10707" y="0"/>
                </a:lnTo>
                <a:lnTo>
                  <a:pt x="13384" y="0"/>
                </a:lnTo>
                <a:lnTo>
                  <a:pt x="16061" y="2628"/>
                </a:lnTo>
                <a:lnTo>
                  <a:pt x="17163" y="5257"/>
                </a:lnTo>
                <a:lnTo>
                  <a:pt x="18265" y="6339"/>
                </a:lnTo>
                <a:lnTo>
                  <a:pt x="18265" y="8968"/>
                </a:lnTo>
                <a:lnTo>
                  <a:pt x="18265" y="10050"/>
                </a:lnTo>
                <a:lnTo>
                  <a:pt x="17163" y="12679"/>
                </a:lnTo>
                <a:lnTo>
                  <a:pt x="16061" y="15307"/>
                </a:lnTo>
                <a:lnTo>
                  <a:pt x="13384" y="16854"/>
                </a:lnTo>
                <a:lnTo>
                  <a:pt x="10707" y="17936"/>
                </a:lnTo>
                <a:lnTo>
                  <a:pt x="9132" y="17936"/>
                </a:lnTo>
                <a:lnTo>
                  <a:pt x="6770" y="17936"/>
                </a:lnTo>
                <a:lnTo>
                  <a:pt x="5353" y="16854"/>
                </a:lnTo>
                <a:lnTo>
                  <a:pt x="2676" y="15307"/>
                </a:lnTo>
                <a:lnTo>
                  <a:pt x="0" y="12679"/>
                </a:lnTo>
                <a:lnTo>
                  <a:pt x="0" y="10050"/>
                </a:lnTo>
                <a:lnTo>
                  <a:pt x="0" y="8968"/>
                </a:lnTo>
              </a:path>
            </a:pathLst>
          </a:custGeom>
          <a:ln w="117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994509" y="2651303"/>
            <a:ext cx="18161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75" dirty="0">
                <a:latin typeface="Times New Roman"/>
                <a:cs typeface="Times New Roman"/>
              </a:rPr>
              <a:t>I</a:t>
            </a:r>
            <a:r>
              <a:rPr sz="1425" spc="37" baseline="-8771" dirty="0">
                <a:latin typeface="Times New Roman"/>
                <a:cs typeface="Times New Roman"/>
              </a:rPr>
              <a:t>R</a:t>
            </a:r>
            <a:endParaRPr sz="1425" baseline="-8771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050386" y="2634375"/>
            <a:ext cx="19685" cy="18415"/>
          </a:xfrm>
          <a:custGeom>
            <a:avLst/>
            <a:gdLst/>
            <a:ahLst/>
            <a:cxnLst/>
            <a:rect l="l" t="t" r="r" b="b"/>
            <a:pathLst>
              <a:path w="19684" h="18414">
                <a:moveTo>
                  <a:pt x="12911" y="0"/>
                </a:moveTo>
                <a:lnTo>
                  <a:pt x="6455" y="0"/>
                </a:lnTo>
                <a:lnTo>
                  <a:pt x="2204" y="2628"/>
                </a:lnTo>
                <a:lnTo>
                  <a:pt x="1102" y="5257"/>
                </a:lnTo>
                <a:lnTo>
                  <a:pt x="0" y="6339"/>
                </a:lnTo>
                <a:lnTo>
                  <a:pt x="0" y="10050"/>
                </a:lnTo>
                <a:lnTo>
                  <a:pt x="2204" y="15307"/>
                </a:lnTo>
                <a:lnTo>
                  <a:pt x="6455" y="16854"/>
                </a:lnTo>
                <a:lnTo>
                  <a:pt x="7558" y="17936"/>
                </a:lnTo>
                <a:lnTo>
                  <a:pt x="11337" y="17936"/>
                </a:lnTo>
                <a:lnTo>
                  <a:pt x="12911" y="16854"/>
                </a:lnTo>
                <a:lnTo>
                  <a:pt x="15588" y="15307"/>
                </a:lnTo>
                <a:lnTo>
                  <a:pt x="17950" y="12679"/>
                </a:lnTo>
                <a:lnTo>
                  <a:pt x="17950" y="10050"/>
                </a:lnTo>
                <a:lnTo>
                  <a:pt x="19367" y="8968"/>
                </a:lnTo>
                <a:lnTo>
                  <a:pt x="17950" y="6339"/>
                </a:lnTo>
                <a:lnTo>
                  <a:pt x="17950" y="5257"/>
                </a:lnTo>
                <a:lnTo>
                  <a:pt x="15588" y="2628"/>
                </a:lnTo>
                <a:lnTo>
                  <a:pt x="12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50386" y="2634375"/>
            <a:ext cx="19685" cy="18415"/>
          </a:xfrm>
          <a:custGeom>
            <a:avLst/>
            <a:gdLst/>
            <a:ahLst/>
            <a:cxnLst/>
            <a:rect l="l" t="t" r="r" b="b"/>
            <a:pathLst>
              <a:path w="19684" h="18414">
                <a:moveTo>
                  <a:pt x="0" y="8968"/>
                </a:moveTo>
                <a:lnTo>
                  <a:pt x="0" y="6339"/>
                </a:lnTo>
                <a:lnTo>
                  <a:pt x="1102" y="5257"/>
                </a:lnTo>
                <a:lnTo>
                  <a:pt x="2204" y="2628"/>
                </a:lnTo>
                <a:lnTo>
                  <a:pt x="6455" y="0"/>
                </a:lnTo>
                <a:lnTo>
                  <a:pt x="7558" y="0"/>
                </a:lnTo>
                <a:lnTo>
                  <a:pt x="9132" y="0"/>
                </a:lnTo>
                <a:lnTo>
                  <a:pt x="11337" y="0"/>
                </a:lnTo>
                <a:lnTo>
                  <a:pt x="12911" y="0"/>
                </a:lnTo>
                <a:lnTo>
                  <a:pt x="15588" y="2628"/>
                </a:lnTo>
                <a:lnTo>
                  <a:pt x="17950" y="5257"/>
                </a:lnTo>
                <a:lnTo>
                  <a:pt x="17950" y="6339"/>
                </a:lnTo>
                <a:lnTo>
                  <a:pt x="19367" y="8968"/>
                </a:lnTo>
                <a:lnTo>
                  <a:pt x="17950" y="10050"/>
                </a:lnTo>
                <a:lnTo>
                  <a:pt x="17950" y="12679"/>
                </a:lnTo>
                <a:lnTo>
                  <a:pt x="15588" y="15307"/>
                </a:lnTo>
                <a:lnTo>
                  <a:pt x="12911" y="16854"/>
                </a:lnTo>
                <a:lnTo>
                  <a:pt x="11337" y="17936"/>
                </a:lnTo>
                <a:lnTo>
                  <a:pt x="9132" y="17936"/>
                </a:lnTo>
                <a:lnTo>
                  <a:pt x="7558" y="17936"/>
                </a:lnTo>
                <a:lnTo>
                  <a:pt x="6455" y="16854"/>
                </a:lnTo>
                <a:lnTo>
                  <a:pt x="2204" y="15307"/>
                </a:lnTo>
                <a:lnTo>
                  <a:pt x="1102" y="12679"/>
                </a:lnTo>
                <a:lnTo>
                  <a:pt x="0" y="10050"/>
                </a:lnTo>
                <a:lnTo>
                  <a:pt x="0" y="8968"/>
                </a:lnTo>
              </a:path>
            </a:pathLst>
          </a:custGeom>
          <a:ln w="11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989031" y="2651303"/>
            <a:ext cx="180340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70" dirty="0">
                <a:latin typeface="Times New Roman"/>
                <a:cs typeface="Times New Roman"/>
              </a:rPr>
              <a:t>I</a:t>
            </a:r>
            <a:r>
              <a:rPr sz="1425" spc="37" baseline="-8771" dirty="0">
                <a:latin typeface="Times New Roman"/>
                <a:cs typeface="Times New Roman"/>
              </a:rPr>
              <a:t>C</a:t>
            </a:r>
            <a:endParaRPr sz="1425" baseline="-8771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804030" y="1954969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4">
                <a:moveTo>
                  <a:pt x="10392" y="0"/>
                </a:moveTo>
                <a:lnTo>
                  <a:pt x="6455" y="0"/>
                </a:lnTo>
                <a:lnTo>
                  <a:pt x="5353" y="1391"/>
                </a:lnTo>
                <a:lnTo>
                  <a:pt x="2676" y="2628"/>
                </a:lnTo>
                <a:lnTo>
                  <a:pt x="0" y="5257"/>
                </a:lnTo>
                <a:lnTo>
                  <a:pt x="0" y="13143"/>
                </a:lnTo>
                <a:lnTo>
                  <a:pt x="2676" y="15307"/>
                </a:lnTo>
                <a:lnTo>
                  <a:pt x="5353" y="17936"/>
                </a:lnTo>
                <a:lnTo>
                  <a:pt x="13069" y="17936"/>
                </a:lnTo>
                <a:lnTo>
                  <a:pt x="15746" y="15307"/>
                </a:lnTo>
                <a:lnTo>
                  <a:pt x="16848" y="13143"/>
                </a:lnTo>
                <a:lnTo>
                  <a:pt x="18422" y="10514"/>
                </a:lnTo>
                <a:lnTo>
                  <a:pt x="18422" y="7885"/>
                </a:lnTo>
                <a:lnTo>
                  <a:pt x="16848" y="5257"/>
                </a:lnTo>
                <a:lnTo>
                  <a:pt x="15746" y="2628"/>
                </a:lnTo>
                <a:lnTo>
                  <a:pt x="13069" y="1391"/>
                </a:lnTo>
                <a:lnTo>
                  <a:pt x="103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04030" y="1954969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4">
                <a:moveTo>
                  <a:pt x="0" y="8968"/>
                </a:moveTo>
                <a:lnTo>
                  <a:pt x="0" y="7885"/>
                </a:lnTo>
                <a:lnTo>
                  <a:pt x="0" y="5257"/>
                </a:lnTo>
                <a:lnTo>
                  <a:pt x="2676" y="2628"/>
                </a:lnTo>
                <a:lnTo>
                  <a:pt x="5353" y="1391"/>
                </a:lnTo>
                <a:lnTo>
                  <a:pt x="6455" y="0"/>
                </a:lnTo>
                <a:lnTo>
                  <a:pt x="9132" y="0"/>
                </a:lnTo>
                <a:lnTo>
                  <a:pt x="10392" y="0"/>
                </a:lnTo>
                <a:lnTo>
                  <a:pt x="13069" y="1391"/>
                </a:lnTo>
                <a:lnTo>
                  <a:pt x="15746" y="2628"/>
                </a:lnTo>
                <a:lnTo>
                  <a:pt x="16848" y="5257"/>
                </a:lnTo>
                <a:lnTo>
                  <a:pt x="18422" y="7885"/>
                </a:lnTo>
                <a:lnTo>
                  <a:pt x="18422" y="8968"/>
                </a:lnTo>
                <a:lnTo>
                  <a:pt x="18422" y="10514"/>
                </a:lnTo>
                <a:lnTo>
                  <a:pt x="16848" y="13143"/>
                </a:lnTo>
                <a:lnTo>
                  <a:pt x="15746" y="15307"/>
                </a:lnTo>
                <a:lnTo>
                  <a:pt x="13069" y="17936"/>
                </a:lnTo>
                <a:lnTo>
                  <a:pt x="10392" y="17936"/>
                </a:lnTo>
                <a:lnTo>
                  <a:pt x="9132" y="17936"/>
                </a:lnTo>
                <a:lnTo>
                  <a:pt x="6455" y="17936"/>
                </a:lnTo>
                <a:lnTo>
                  <a:pt x="5353" y="17936"/>
                </a:lnTo>
                <a:lnTo>
                  <a:pt x="2676" y="15307"/>
                </a:lnTo>
                <a:lnTo>
                  <a:pt x="0" y="13143"/>
                </a:lnTo>
                <a:lnTo>
                  <a:pt x="0" y="10514"/>
                </a:lnTo>
                <a:lnTo>
                  <a:pt x="0" y="8968"/>
                </a:lnTo>
              </a:path>
            </a:pathLst>
          </a:custGeom>
          <a:ln w="117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742832" y="1971913"/>
            <a:ext cx="8890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10" dirty="0">
                <a:latin typeface="Times New Roman"/>
                <a:cs typeface="Times New Roman"/>
              </a:rPr>
              <a:t>I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395841" y="2533844"/>
            <a:ext cx="19685" cy="18415"/>
          </a:xfrm>
          <a:custGeom>
            <a:avLst/>
            <a:gdLst/>
            <a:ahLst/>
            <a:cxnLst/>
            <a:rect l="l" t="t" r="r" b="b"/>
            <a:pathLst>
              <a:path w="19684" h="18414">
                <a:moveTo>
                  <a:pt x="11841" y="0"/>
                </a:moveTo>
                <a:lnTo>
                  <a:pt x="7636" y="0"/>
                </a:lnTo>
                <a:lnTo>
                  <a:pt x="6487" y="1237"/>
                </a:lnTo>
                <a:lnTo>
                  <a:pt x="3810" y="2628"/>
                </a:lnTo>
                <a:lnTo>
                  <a:pt x="1133" y="5257"/>
                </a:lnTo>
                <a:lnTo>
                  <a:pt x="1133" y="7576"/>
                </a:lnTo>
                <a:lnTo>
                  <a:pt x="0" y="8968"/>
                </a:lnTo>
                <a:lnTo>
                  <a:pt x="1133" y="11596"/>
                </a:lnTo>
                <a:lnTo>
                  <a:pt x="1133" y="12833"/>
                </a:lnTo>
                <a:lnTo>
                  <a:pt x="6487" y="18091"/>
                </a:lnTo>
                <a:lnTo>
                  <a:pt x="12990" y="18091"/>
                </a:lnTo>
                <a:lnTo>
                  <a:pt x="16816" y="15462"/>
                </a:lnTo>
                <a:lnTo>
                  <a:pt x="18344" y="12833"/>
                </a:lnTo>
                <a:lnTo>
                  <a:pt x="19493" y="11596"/>
                </a:lnTo>
                <a:lnTo>
                  <a:pt x="19493" y="7576"/>
                </a:lnTo>
                <a:lnTo>
                  <a:pt x="18344" y="5257"/>
                </a:lnTo>
                <a:lnTo>
                  <a:pt x="16816" y="2628"/>
                </a:lnTo>
                <a:lnTo>
                  <a:pt x="12990" y="1237"/>
                </a:lnTo>
                <a:lnTo>
                  <a:pt x="118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95841" y="2533844"/>
            <a:ext cx="19685" cy="18415"/>
          </a:xfrm>
          <a:custGeom>
            <a:avLst/>
            <a:gdLst/>
            <a:ahLst/>
            <a:cxnLst/>
            <a:rect l="l" t="t" r="r" b="b"/>
            <a:pathLst>
              <a:path w="19684" h="18414">
                <a:moveTo>
                  <a:pt x="0" y="8968"/>
                </a:moveTo>
                <a:lnTo>
                  <a:pt x="1133" y="7576"/>
                </a:lnTo>
                <a:lnTo>
                  <a:pt x="1133" y="5257"/>
                </a:lnTo>
                <a:lnTo>
                  <a:pt x="3810" y="2628"/>
                </a:lnTo>
                <a:lnTo>
                  <a:pt x="6487" y="1237"/>
                </a:lnTo>
                <a:lnTo>
                  <a:pt x="7636" y="0"/>
                </a:lnTo>
                <a:lnTo>
                  <a:pt x="10313" y="0"/>
                </a:lnTo>
                <a:lnTo>
                  <a:pt x="11841" y="0"/>
                </a:lnTo>
                <a:lnTo>
                  <a:pt x="12990" y="1237"/>
                </a:lnTo>
                <a:lnTo>
                  <a:pt x="16816" y="2628"/>
                </a:lnTo>
                <a:lnTo>
                  <a:pt x="18344" y="5257"/>
                </a:lnTo>
                <a:lnTo>
                  <a:pt x="19493" y="7576"/>
                </a:lnTo>
                <a:lnTo>
                  <a:pt x="19493" y="8968"/>
                </a:lnTo>
                <a:lnTo>
                  <a:pt x="19493" y="11596"/>
                </a:lnTo>
                <a:lnTo>
                  <a:pt x="18344" y="12833"/>
                </a:lnTo>
                <a:lnTo>
                  <a:pt x="16816" y="15462"/>
                </a:lnTo>
                <a:lnTo>
                  <a:pt x="12990" y="18091"/>
                </a:lnTo>
                <a:lnTo>
                  <a:pt x="11841" y="18091"/>
                </a:lnTo>
                <a:lnTo>
                  <a:pt x="10313" y="18091"/>
                </a:lnTo>
                <a:lnTo>
                  <a:pt x="7636" y="18091"/>
                </a:lnTo>
                <a:lnTo>
                  <a:pt x="6487" y="18091"/>
                </a:lnTo>
                <a:lnTo>
                  <a:pt x="3810" y="15462"/>
                </a:lnTo>
                <a:lnTo>
                  <a:pt x="1133" y="12833"/>
                </a:lnTo>
                <a:lnTo>
                  <a:pt x="1133" y="11596"/>
                </a:lnTo>
                <a:lnTo>
                  <a:pt x="0" y="8968"/>
                </a:lnTo>
              </a:path>
            </a:pathLst>
          </a:custGeom>
          <a:ln w="117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311388" y="2533844"/>
            <a:ext cx="220979" cy="22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-10" dirty="0">
                <a:latin typeface="Times New Roman"/>
                <a:cs typeface="Times New Roman"/>
              </a:rPr>
              <a:t>U</a:t>
            </a:r>
            <a:r>
              <a:rPr sz="1425" spc="30" baseline="-11695" dirty="0">
                <a:latin typeface="Times New Roman"/>
                <a:cs typeface="Times New Roman"/>
              </a:rPr>
              <a:t>1</a:t>
            </a:r>
            <a:endParaRPr sz="1425" baseline="-11695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08018" y="1700553"/>
            <a:ext cx="402463" cy="446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7195" algn="l"/>
              </a:tabLst>
            </a:pPr>
            <a:r>
              <a:rPr sz="1450" i="1" u="sng" spc="5" dirty="0">
                <a:latin typeface="Times New Roman"/>
                <a:cs typeface="Times New Roman"/>
              </a:rPr>
              <a:t> 	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854526" y="3007607"/>
            <a:ext cx="140970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20" dirty="0">
                <a:latin typeface="Times New Roman"/>
                <a:cs typeface="Times New Roman"/>
              </a:rPr>
              <a:t>R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381075" y="3007607"/>
            <a:ext cx="15176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i="1" spc="20" dirty="0">
                <a:latin typeface="Times New Roman"/>
                <a:cs typeface="Times New Roman"/>
              </a:rPr>
              <a:t>C</a:t>
            </a:r>
            <a:endParaRPr sz="1450">
              <a:latin typeface="Times New Roman"/>
              <a:cs typeface="Times New Roman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3626899" y="2007915"/>
            <a:ext cx="1514943" cy="535136"/>
            <a:chOff x="3121202" y="4156725"/>
            <a:chExt cx="2048343" cy="710360"/>
          </a:xfrm>
        </p:grpSpPr>
        <p:sp>
          <p:nvSpPr>
            <p:cNvPr id="82" name="object 63"/>
            <p:cNvSpPr txBox="1"/>
            <p:nvPr/>
          </p:nvSpPr>
          <p:spPr>
            <a:xfrm>
              <a:off x="3785984" y="4156725"/>
              <a:ext cx="130810" cy="24513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i="1" spc="20" dirty="0">
                  <a:latin typeface="Times New Roman"/>
                  <a:cs typeface="Times New Roman"/>
                </a:rPr>
                <a:t>L</a:t>
              </a: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88" name="object 63"/>
            <p:cNvSpPr txBox="1"/>
            <p:nvPr/>
          </p:nvSpPr>
          <p:spPr>
            <a:xfrm>
              <a:off x="4561573" y="4191589"/>
              <a:ext cx="457352" cy="24513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lang="en-US" altLang="zh-CN" sz="1200" i="1" spc="20" dirty="0">
                  <a:latin typeface="Times New Roman"/>
                  <a:cs typeface="Times New Roman"/>
                </a:rPr>
                <a:t>R</a:t>
              </a:r>
              <a:r>
                <a:rPr lang="en-US" altLang="zh-CN" sz="1200" spc="20" baseline="-25000" dirty="0">
                  <a:latin typeface="Times New Roman"/>
                  <a:cs typeface="Times New Roman"/>
                </a:rPr>
                <a:t>L</a:t>
              </a:r>
              <a:endParaRPr sz="1200" baseline="-25000" dirty="0">
                <a:latin typeface="Times New Roman"/>
                <a:cs typeface="Times New Roman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3121202" y="4436157"/>
              <a:ext cx="2048343" cy="430928"/>
              <a:chOff x="3121202" y="4436157"/>
              <a:chExt cx="2048343" cy="430928"/>
            </a:xfrm>
          </p:grpSpPr>
          <p:sp>
            <p:nvSpPr>
              <p:cNvPr id="75" name="object 9"/>
              <p:cNvSpPr/>
              <p:nvPr/>
            </p:nvSpPr>
            <p:spPr>
              <a:xfrm>
                <a:off x="3483797" y="4436157"/>
                <a:ext cx="710565" cy="88265"/>
              </a:xfrm>
              <a:custGeom>
                <a:avLst/>
                <a:gdLst/>
                <a:ahLst/>
                <a:cxnLst/>
                <a:rect l="l" t="t" r="r" b="b"/>
                <a:pathLst>
                  <a:path w="710565" h="88264">
                    <a:moveTo>
                      <a:pt x="0" y="87827"/>
                    </a:moveTo>
                    <a:lnTo>
                      <a:pt x="1149" y="78704"/>
                    </a:lnTo>
                    <a:lnTo>
                      <a:pt x="2676" y="69736"/>
                    </a:lnTo>
                    <a:lnTo>
                      <a:pt x="3826" y="60767"/>
                    </a:lnTo>
                    <a:lnTo>
                      <a:pt x="8030" y="52882"/>
                    </a:lnTo>
                    <a:lnTo>
                      <a:pt x="10329" y="44996"/>
                    </a:lnTo>
                    <a:lnTo>
                      <a:pt x="15683" y="38656"/>
                    </a:lnTo>
                    <a:lnTo>
                      <a:pt x="47033" y="10514"/>
                    </a:lnTo>
                    <a:lnTo>
                      <a:pt x="55064" y="6339"/>
                    </a:lnTo>
                    <a:lnTo>
                      <a:pt x="62716" y="4174"/>
                    </a:lnTo>
                    <a:lnTo>
                      <a:pt x="70747" y="1546"/>
                    </a:lnTo>
                    <a:lnTo>
                      <a:pt x="79927" y="0"/>
                    </a:lnTo>
                    <a:lnTo>
                      <a:pt x="89107" y="0"/>
                    </a:lnTo>
                    <a:lnTo>
                      <a:pt x="98271" y="0"/>
                    </a:lnTo>
                    <a:lnTo>
                      <a:pt x="107451" y="1546"/>
                    </a:lnTo>
                    <a:lnTo>
                      <a:pt x="115103" y="4174"/>
                    </a:lnTo>
                    <a:lnTo>
                      <a:pt x="123134" y="6339"/>
                    </a:lnTo>
                    <a:lnTo>
                      <a:pt x="131164" y="10514"/>
                    </a:lnTo>
                    <a:lnTo>
                      <a:pt x="162515" y="38656"/>
                    </a:lnTo>
                    <a:lnTo>
                      <a:pt x="170167" y="52882"/>
                    </a:lnTo>
                    <a:lnTo>
                      <a:pt x="174372" y="60767"/>
                    </a:lnTo>
                    <a:lnTo>
                      <a:pt x="175521" y="69736"/>
                    </a:lnTo>
                    <a:lnTo>
                      <a:pt x="177048" y="78704"/>
                    </a:lnTo>
                    <a:lnTo>
                      <a:pt x="178198" y="87827"/>
                    </a:lnTo>
                    <a:lnTo>
                      <a:pt x="178198" y="78704"/>
                    </a:lnTo>
                    <a:lnTo>
                      <a:pt x="179347" y="69736"/>
                    </a:lnTo>
                    <a:lnTo>
                      <a:pt x="182024" y="60767"/>
                    </a:lnTo>
                    <a:lnTo>
                      <a:pt x="184701" y="52882"/>
                    </a:lnTo>
                    <a:lnTo>
                      <a:pt x="188512" y="44996"/>
                    </a:lnTo>
                    <a:lnTo>
                      <a:pt x="192716" y="38656"/>
                    </a:lnTo>
                    <a:lnTo>
                      <a:pt x="197692" y="31079"/>
                    </a:lnTo>
                    <a:lnTo>
                      <a:pt x="203045" y="25822"/>
                    </a:lnTo>
                    <a:lnTo>
                      <a:pt x="209548" y="19482"/>
                    </a:lnTo>
                    <a:lnTo>
                      <a:pt x="216052" y="14225"/>
                    </a:lnTo>
                    <a:lnTo>
                      <a:pt x="224082" y="10514"/>
                    </a:lnTo>
                    <a:lnTo>
                      <a:pt x="231719" y="6339"/>
                    </a:lnTo>
                    <a:lnTo>
                      <a:pt x="239749" y="4174"/>
                    </a:lnTo>
                    <a:lnTo>
                      <a:pt x="248929" y="1546"/>
                    </a:lnTo>
                    <a:lnTo>
                      <a:pt x="256960" y="0"/>
                    </a:lnTo>
                    <a:lnTo>
                      <a:pt x="266140" y="0"/>
                    </a:lnTo>
                    <a:lnTo>
                      <a:pt x="274942" y="0"/>
                    </a:lnTo>
                    <a:lnTo>
                      <a:pt x="284106" y="1546"/>
                    </a:lnTo>
                    <a:lnTo>
                      <a:pt x="292137" y="4174"/>
                    </a:lnTo>
                    <a:lnTo>
                      <a:pt x="301317" y="6339"/>
                    </a:lnTo>
                    <a:lnTo>
                      <a:pt x="309347" y="10514"/>
                    </a:lnTo>
                    <a:lnTo>
                      <a:pt x="315850" y="14225"/>
                    </a:lnTo>
                    <a:lnTo>
                      <a:pt x="322353" y="19482"/>
                    </a:lnTo>
                    <a:lnTo>
                      <a:pt x="328856" y="25822"/>
                    </a:lnTo>
                    <a:lnTo>
                      <a:pt x="335344" y="31079"/>
                    </a:lnTo>
                    <a:lnTo>
                      <a:pt x="339170" y="38656"/>
                    </a:lnTo>
                    <a:lnTo>
                      <a:pt x="344524" y="44996"/>
                    </a:lnTo>
                    <a:lnTo>
                      <a:pt x="348350" y="52882"/>
                    </a:lnTo>
                    <a:lnTo>
                      <a:pt x="351027" y="60767"/>
                    </a:lnTo>
                    <a:lnTo>
                      <a:pt x="353704" y="69736"/>
                    </a:lnTo>
                    <a:lnTo>
                      <a:pt x="355231" y="78704"/>
                    </a:lnTo>
                    <a:lnTo>
                      <a:pt x="355231" y="87827"/>
                    </a:lnTo>
                    <a:lnTo>
                      <a:pt x="355231" y="78704"/>
                    </a:lnTo>
                    <a:lnTo>
                      <a:pt x="356381" y="69736"/>
                    </a:lnTo>
                    <a:lnTo>
                      <a:pt x="359057" y="60767"/>
                    </a:lnTo>
                    <a:lnTo>
                      <a:pt x="361734" y="52882"/>
                    </a:lnTo>
                    <a:lnTo>
                      <a:pt x="365561" y="44996"/>
                    </a:lnTo>
                    <a:lnTo>
                      <a:pt x="370914" y="38656"/>
                    </a:lnTo>
                    <a:lnTo>
                      <a:pt x="374741" y="31079"/>
                    </a:lnTo>
                    <a:lnTo>
                      <a:pt x="381228" y="25822"/>
                    </a:lnTo>
                    <a:lnTo>
                      <a:pt x="387731" y="19482"/>
                    </a:lnTo>
                    <a:lnTo>
                      <a:pt x="394234" y="14225"/>
                    </a:lnTo>
                    <a:lnTo>
                      <a:pt x="400737" y="10514"/>
                    </a:lnTo>
                    <a:lnTo>
                      <a:pt x="408768" y="6339"/>
                    </a:lnTo>
                    <a:lnTo>
                      <a:pt x="417948" y="4174"/>
                    </a:lnTo>
                    <a:lnTo>
                      <a:pt x="425978" y="1546"/>
                    </a:lnTo>
                    <a:lnTo>
                      <a:pt x="435143" y="0"/>
                    </a:lnTo>
                    <a:lnTo>
                      <a:pt x="443945" y="0"/>
                    </a:lnTo>
                    <a:lnTo>
                      <a:pt x="453125" y="0"/>
                    </a:lnTo>
                    <a:lnTo>
                      <a:pt x="461155" y="1546"/>
                    </a:lnTo>
                    <a:lnTo>
                      <a:pt x="470335" y="4174"/>
                    </a:lnTo>
                    <a:lnTo>
                      <a:pt x="478366" y="6339"/>
                    </a:lnTo>
                    <a:lnTo>
                      <a:pt x="486002" y="10514"/>
                    </a:lnTo>
                    <a:lnTo>
                      <a:pt x="494033" y="14225"/>
                    </a:lnTo>
                    <a:lnTo>
                      <a:pt x="500536" y="19482"/>
                    </a:lnTo>
                    <a:lnTo>
                      <a:pt x="507039" y="25822"/>
                    </a:lnTo>
                    <a:lnTo>
                      <a:pt x="512393" y="31079"/>
                    </a:lnTo>
                    <a:lnTo>
                      <a:pt x="517369" y="38656"/>
                    </a:lnTo>
                    <a:lnTo>
                      <a:pt x="521573" y="44996"/>
                    </a:lnTo>
                    <a:lnTo>
                      <a:pt x="525383" y="52882"/>
                    </a:lnTo>
                    <a:lnTo>
                      <a:pt x="528060" y="60767"/>
                    </a:lnTo>
                    <a:lnTo>
                      <a:pt x="530737" y="69736"/>
                    </a:lnTo>
                    <a:lnTo>
                      <a:pt x="531887" y="78704"/>
                    </a:lnTo>
                    <a:lnTo>
                      <a:pt x="531887" y="87827"/>
                    </a:lnTo>
                    <a:lnTo>
                      <a:pt x="533036" y="78704"/>
                    </a:lnTo>
                    <a:lnTo>
                      <a:pt x="534563" y="69736"/>
                    </a:lnTo>
                    <a:lnTo>
                      <a:pt x="535713" y="60767"/>
                    </a:lnTo>
                    <a:lnTo>
                      <a:pt x="539917" y="52882"/>
                    </a:lnTo>
                    <a:lnTo>
                      <a:pt x="543743" y="44996"/>
                    </a:lnTo>
                    <a:lnTo>
                      <a:pt x="547570" y="38656"/>
                    </a:lnTo>
                    <a:lnTo>
                      <a:pt x="578920" y="10514"/>
                    </a:lnTo>
                    <a:lnTo>
                      <a:pt x="586951" y="6339"/>
                    </a:lnTo>
                    <a:lnTo>
                      <a:pt x="594981" y="4174"/>
                    </a:lnTo>
                    <a:lnTo>
                      <a:pt x="602634" y="1546"/>
                    </a:lnTo>
                    <a:lnTo>
                      <a:pt x="611814" y="0"/>
                    </a:lnTo>
                    <a:lnTo>
                      <a:pt x="620978" y="0"/>
                    </a:lnTo>
                    <a:lnTo>
                      <a:pt x="630158" y="0"/>
                    </a:lnTo>
                    <a:lnTo>
                      <a:pt x="639338" y="1546"/>
                    </a:lnTo>
                    <a:lnTo>
                      <a:pt x="647368" y="4174"/>
                    </a:lnTo>
                    <a:lnTo>
                      <a:pt x="655021" y="6339"/>
                    </a:lnTo>
                    <a:lnTo>
                      <a:pt x="663051" y="10514"/>
                    </a:lnTo>
                    <a:lnTo>
                      <a:pt x="694402" y="38656"/>
                    </a:lnTo>
                    <a:lnTo>
                      <a:pt x="699756" y="44996"/>
                    </a:lnTo>
                    <a:lnTo>
                      <a:pt x="702054" y="52882"/>
                    </a:lnTo>
                    <a:lnTo>
                      <a:pt x="706259" y="60767"/>
                    </a:lnTo>
                    <a:lnTo>
                      <a:pt x="707408" y="69736"/>
                    </a:lnTo>
                    <a:lnTo>
                      <a:pt x="708935" y="78704"/>
                    </a:lnTo>
                    <a:lnTo>
                      <a:pt x="710085" y="87827"/>
                    </a:lnTo>
                  </a:path>
                </a:pathLst>
              </a:custGeom>
              <a:ln w="18028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2"/>
              <p:cNvSpPr/>
              <p:nvPr/>
            </p:nvSpPr>
            <p:spPr>
              <a:xfrm rot="5400000">
                <a:off x="4634865" y="4406266"/>
                <a:ext cx="94615" cy="249554"/>
              </a:xfrm>
              <a:custGeom>
                <a:avLst/>
                <a:gdLst/>
                <a:ahLst/>
                <a:cxnLst/>
                <a:rect l="l" t="t" r="r" b="b"/>
                <a:pathLst>
                  <a:path w="94615" h="249554">
                    <a:moveTo>
                      <a:pt x="0" y="249411"/>
                    </a:moveTo>
                    <a:lnTo>
                      <a:pt x="94446" y="249411"/>
                    </a:lnTo>
                    <a:lnTo>
                      <a:pt x="94446" y="0"/>
                    </a:lnTo>
                    <a:lnTo>
                      <a:pt x="0" y="0"/>
                    </a:lnTo>
                    <a:lnTo>
                      <a:pt x="0" y="249411"/>
                    </a:lnTo>
                    <a:close/>
                  </a:path>
                </a:pathLst>
              </a:custGeom>
              <a:ln w="1831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cxnSp>
            <p:nvCxnSpPr>
              <p:cNvPr id="85" name="直接连接符 84"/>
              <p:cNvCxnSpPr/>
              <p:nvPr/>
            </p:nvCxnSpPr>
            <p:spPr>
              <a:xfrm>
                <a:off x="4194362" y="4524422"/>
                <a:ext cx="3625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>
                <a:off x="4806950" y="4531042"/>
                <a:ext cx="3625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>
                <a:off x="3121202" y="4509267"/>
                <a:ext cx="36259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object 63"/>
              <p:cNvSpPr txBox="1"/>
              <p:nvPr/>
            </p:nvSpPr>
            <p:spPr>
              <a:xfrm>
                <a:off x="4474757" y="4621952"/>
                <a:ext cx="544167" cy="245133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</a:pPr>
                <a:r>
                  <a:rPr lang="en-US" altLang="zh-CN" sz="1200" spc="20" dirty="0">
                    <a:latin typeface="Times New Roman"/>
                    <a:cs typeface="Times New Roman"/>
                  </a:rPr>
                  <a:t>15</a:t>
                </a:r>
                <a:r>
                  <a:rPr lang="el-GR" altLang="zh-CN" sz="1200" spc="20" dirty="0">
                    <a:latin typeface="Times New Roman"/>
                    <a:cs typeface="Times New Roman"/>
                  </a:rPr>
                  <a:t>Ω</a:t>
                </a:r>
                <a:endParaRPr sz="1200" dirty="0"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161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8003" y="3766034"/>
            <a:ext cx="4886960" cy="280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000" b="1" spc="0" dirty="0">
                <a:solidFill>
                  <a:srgbClr val="161616"/>
                </a:solidFill>
                <a:latin typeface="宋体"/>
                <a:cs typeface="宋体"/>
              </a:rPr>
              <a:t>四、实验设备（使用方法见</a:t>
            </a:r>
            <a:r>
              <a:rPr sz="2000" b="1" spc="-5" dirty="0">
                <a:solidFill>
                  <a:srgbClr val="161616"/>
                </a:solidFill>
                <a:latin typeface="宋体"/>
                <a:cs typeface="宋体"/>
              </a:rPr>
              <a:t>相</a:t>
            </a:r>
            <a:r>
              <a:rPr sz="2000" b="1" spc="0" dirty="0">
                <a:solidFill>
                  <a:srgbClr val="161616"/>
                </a:solidFill>
                <a:latin typeface="宋体"/>
                <a:cs typeface="宋体"/>
              </a:rPr>
              <a:t>关视</a:t>
            </a:r>
            <a:r>
              <a:rPr sz="2000" b="1" spc="-5" dirty="0">
                <a:solidFill>
                  <a:srgbClr val="161616"/>
                </a:solidFill>
                <a:latin typeface="宋体"/>
                <a:cs typeface="宋体"/>
              </a:rPr>
              <a:t>频</a:t>
            </a:r>
            <a:r>
              <a:rPr sz="2000" b="1" spc="0" dirty="0">
                <a:solidFill>
                  <a:srgbClr val="161616"/>
                </a:solidFill>
                <a:latin typeface="宋体"/>
                <a:cs typeface="宋体"/>
              </a:rPr>
              <a:t>资料）</a:t>
            </a:r>
            <a:endParaRPr sz="20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1880" y="880528"/>
            <a:ext cx="1587500" cy="277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0" i="1" dirty="0">
                <a:solidFill>
                  <a:srgbClr val="161616"/>
                </a:solidFill>
                <a:latin typeface="Times New Roman"/>
                <a:cs typeface="Times New Roman"/>
              </a:rPr>
              <a:t>R</a:t>
            </a:r>
            <a:r>
              <a:rPr sz="1900" b="0" i="1" spc="-105" dirty="0">
                <a:solidFill>
                  <a:srgbClr val="161616"/>
                </a:solidFill>
                <a:latin typeface="宋体"/>
                <a:cs typeface="宋体"/>
              </a:rPr>
              <a:t>、</a:t>
            </a:r>
            <a:r>
              <a:rPr sz="1800" b="0" i="1" spc="-10" dirty="0">
                <a:solidFill>
                  <a:srgbClr val="161616"/>
                </a:solidFill>
                <a:latin typeface="Times New Roman"/>
                <a:cs typeface="Times New Roman"/>
              </a:rPr>
              <a:t>L</a:t>
            </a:r>
            <a:r>
              <a:rPr sz="1900" b="0" i="1" spc="-105" dirty="0">
                <a:solidFill>
                  <a:srgbClr val="161616"/>
                </a:solidFill>
                <a:latin typeface="宋体"/>
                <a:cs typeface="宋体"/>
              </a:rPr>
              <a:t>、</a:t>
            </a:r>
            <a:r>
              <a:rPr sz="1800" b="0" spc="-5" dirty="0">
                <a:solidFill>
                  <a:srgbClr val="161616"/>
                </a:solidFill>
                <a:latin typeface="Times New Roman"/>
                <a:cs typeface="Times New Roman"/>
              </a:rPr>
              <a:t>C</a:t>
            </a:r>
            <a:r>
              <a:rPr sz="1800" b="0" spc="-5" dirty="0">
                <a:solidFill>
                  <a:srgbClr val="161616"/>
                </a:solidFill>
                <a:latin typeface="宋体"/>
                <a:cs typeface="宋体"/>
              </a:rPr>
              <a:t>串并联</a:t>
            </a:r>
            <a:endParaRPr sz="1800">
              <a:latin typeface="宋体"/>
              <a:cs typeface="宋体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5778" y="4248372"/>
          <a:ext cx="6649846" cy="2225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3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6733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单相自耦调压器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spc="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/0</a:t>
                      </a:r>
                      <a:r>
                        <a:rPr sz="2000" spc="5" dirty="0">
                          <a:solidFill>
                            <a:srgbClr val="161616"/>
                          </a:solidFill>
                          <a:latin typeface="Symbol"/>
                          <a:cs typeface="Symbol"/>
                        </a:rPr>
                        <a:t></a:t>
                      </a:r>
                      <a:r>
                        <a:rPr sz="2000" spc="-1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，</a:t>
                      </a:r>
                      <a:r>
                        <a:rPr sz="2000" spc="-550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 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000" spc="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k</a:t>
                      </a:r>
                      <a:r>
                        <a:rPr sz="2000" spc="-25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2169">
                        <a:lnSpc>
                          <a:spcPct val="100000"/>
                        </a:lnSpc>
                      </a:pPr>
                      <a:r>
                        <a:rPr sz="2000" spc="1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台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9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电参数测量仪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3915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台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94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滑线变阻器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320</a:t>
                      </a:r>
                      <a:r>
                        <a:rPr sz="2000" spc="-5" dirty="0">
                          <a:solidFill>
                            <a:srgbClr val="161616"/>
                          </a:solidFill>
                          <a:latin typeface="Symbol"/>
                          <a:cs typeface="Symbol"/>
                        </a:rPr>
                        <a:t>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/1A</a:t>
                      </a:r>
                      <a:r>
                        <a:rPr sz="2000" spc="-13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约用</a:t>
                      </a:r>
                      <a:r>
                        <a:rPr sz="2000" spc="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r>
                        <a:rPr sz="2000" spc="-1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-5" dirty="0">
                          <a:solidFill>
                            <a:srgbClr val="161616"/>
                          </a:solidFill>
                          <a:latin typeface="Symbol"/>
                          <a:cs typeface="Symbol"/>
                        </a:rPr>
                        <a:t>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305" algn="r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个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53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电感线圈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约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000" spc="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5H </a:t>
                      </a:r>
                      <a:r>
                        <a:rPr sz="2000" spc="-1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(1,</a:t>
                      </a:r>
                      <a:r>
                        <a:rPr sz="2000" spc="-3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1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2000" spc="-5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端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0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个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437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电容箱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3915">
                        <a:lnSpc>
                          <a:spcPct val="100000"/>
                        </a:lnSpc>
                      </a:pPr>
                      <a:r>
                        <a:rPr sz="2000" spc="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000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个</a:t>
                      </a:r>
                      <a:endParaRPr sz="2000">
                        <a:latin typeface="宋体"/>
                        <a:cs typeface="宋体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06425" y="1335150"/>
          <a:ext cx="7127874" cy="1403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7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7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7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7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3423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I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A)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U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(V)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</a:pPr>
                      <a:r>
                        <a:rPr sz="1800" b="1" i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sz="1800" b="1" baseline="-20833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2 </a:t>
                      </a:r>
                      <a:r>
                        <a:rPr sz="1800" b="1" spc="-217" baseline="-20833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(V)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800" b="1" i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1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w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800" b="1" i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Ω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</a:pPr>
                      <a:r>
                        <a:rPr sz="1800" b="1" i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φ</a:t>
                      </a:r>
                      <a:r>
                        <a:rPr sz="1800" b="1" i="1" spc="-5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1800" b="1" spc="10" dirty="0">
                          <a:solidFill>
                            <a:srgbClr val="161616"/>
                          </a:solidFill>
                          <a:latin typeface="宋体"/>
                          <a:cs typeface="宋体"/>
                        </a:rPr>
                        <a:t>°</a:t>
                      </a:r>
                      <a:r>
                        <a:rPr sz="1800" b="1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0.8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0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161616"/>
                      </a:solidFill>
                      <a:prstDash val="solid"/>
                    </a:lnL>
                    <a:lnR w="12700">
                      <a:solidFill>
                        <a:srgbClr val="161616"/>
                      </a:solidFill>
                      <a:prstDash val="solid"/>
                    </a:lnR>
                    <a:lnT w="12700">
                      <a:solidFill>
                        <a:srgbClr val="161616"/>
                      </a:solidFill>
                      <a:prstDash val="solid"/>
                    </a:lnT>
                    <a:lnB w="12700">
                      <a:solidFill>
                        <a:srgbClr val="16161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圆角矩形标注 5"/>
          <p:cNvSpPr/>
          <p:nvPr/>
        </p:nvSpPr>
        <p:spPr>
          <a:xfrm>
            <a:off x="7705480" y="1301750"/>
            <a:ext cx="1219200" cy="457200"/>
          </a:xfrm>
          <a:prstGeom prst="wedgeRoundRectCallout">
            <a:avLst>
              <a:gd name="adj1" fmla="val -64102"/>
              <a:gd name="adj2" fmla="val 9788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605" y="463550"/>
            <a:ext cx="7837170" cy="5693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4960">
              <a:lnSpc>
                <a:spcPct val="100000"/>
              </a:lnSpc>
            </a:pPr>
            <a:r>
              <a:rPr sz="2000" b="1" dirty="0">
                <a:solidFill>
                  <a:srgbClr val="161616"/>
                </a:solidFill>
                <a:latin typeface="宋体"/>
                <a:cs typeface="宋体"/>
              </a:rPr>
              <a:t>五、注意事项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19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314960">
              <a:lnSpc>
                <a:spcPct val="100000"/>
              </a:lnSpc>
              <a:tabLst>
                <a:tab pos="657860" algn="l"/>
              </a:tabLst>
            </a:pP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1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.	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调压器不能接反。</a:t>
            </a:r>
            <a:endParaRPr sz="2000" dirty="0">
              <a:latin typeface="宋体"/>
              <a:cs typeface="宋体"/>
            </a:endParaRPr>
          </a:p>
          <a:p>
            <a:pPr marL="314960">
              <a:lnSpc>
                <a:spcPct val="100000"/>
              </a:lnSpc>
              <a:spcBef>
                <a:spcPts val="1200"/>
              </a:spcBef>
              <a:tabLst>
                <a:tab pos="657860" algn="l"/>
              </a:tabLst>
            </a:pP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2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.	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调压器用完先归</a:t>
            </a: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，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再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断电</a:t>
            </a:r>
            <a:endParaRPr sz="2000" dirty="0">
              <a:latin typeface="宋体"/>
              <a:cs typeface="宋体"/>
            </a:endParaRPr>
          </a:p>
          <a:p>
            <a:pPr marL="314960">
              <a:lnSpc>
                <a:spcPct val="100000"/>
              </a:lnSpc>
              <a:spcBef>
                <a:spcPts val="1200"/>
              </a:spcBef>
              <a:tabLst>
                <a:tab pos="657860" algn="l"/>
              </a:tabLst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3.	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先接好线，再上电</a:t>
            </a:r>
            <a:endParaRPr sz="2000" dirty="0">
              <a:latin typeface="宋体"/>
              <a:cs typeface="宋体"/>
            </a:endParaRPr>
          </a:p>
          <a:p>
            <a:pPr marL="281940" indent="32384">
              <a:lnSpc>
                <a:spcPct val="100000"/>
              </a:lnSpc>
              <a:spcBef>
                <a:spcPts val="1200"/>
              </a:spcBef>
              <a:tabLst>
                <a:tab pos="657860" algn="l"/>
              </a:tabLst>
            </a:pPr>
            <a:r>
              <a:rPr sz="2000" spc="5" dirty="0">
                <a:solidFill>
                  <a:srgbClr val="161616"/>
                </a:solidFill>
                <a:latin typeface="Times New Roman"/>
                <a:cs typeface="Times New Roman"/>
              </a:rPr>
              <a:t>4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.	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不触摸电路中的金属部分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</a:pPr>
            <a:r>
              <a:rPr sz="2000" b="1" dirty="0" err="1">
                <a:solidFill>
                  <a:srgbClr val="161616"/>
                </a:solidFill>
                <a:latin typeface="宋体"/>
                <a:cs typeface="宋体"/>
              </a:rPr>
              <a:t>六、思考题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4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81940">
              <a:lnSpc>
                <a:spcPct val="100000"/>
              </a:lnSpc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1. 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如果调压器的输入端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、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输出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端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接反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了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，会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发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生什</a:t>
            </a:r>
            <a:r>
              <a:rPr sz="2000" spc="-15" dirty="0">
                <a:solidFill>
                  <a:srgbClr val="161616"/>
                </a:solidFill>
                <a:latin typeface="宋体"/>
                <a:cs typeface="宋体"/>
              </a:rPr>
              <a:t>么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情况？</a:t>
            </a:r>
            <a:endParaRPr sz="2000" dirty="0">
              <a:latin typeface="宋体"/>
              <a:cs typeface="宋体"/>
            </a:endParaRPr>
          </a:p>
          <a:p>
            <a:pPr marL="12700" marR="5080" indent="269240">
              <a:lnSpc>
                <a:spcPts val="3600"/>
              </a:lnSpc>
              <a:spcBef>
                <a:spcPts val="320"/>
              </a:spcBef>
            </a:pP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2. </a:t>
            </a:r>
            <a:r>
              <a:rPr sz="2000" dirty="0" err="1">
                <a:solidFill>
                  <a:srgbClr val="161616"/>
                </a:solidFill>
                <a:latin typeface="宋体"/>
                <a:cs typeface="宋体"/>
              </a:rPr>
              <a:t>如何判断被测阻抗是</a:t>
            </a:r>
            <a:r>
              <a:rPr sz="2000" spc="-15" dirty="0" err="1">
                <a:solidFill>
                  <a:srgbClr val="161616"/>
                </a:solidFill>
                <a:latin typeface="宋体"/>
                <a:cs typeface="宋体"/>
              </a:rPr>
              <a:t>容</a:t>
            </a:r>
            <a:r>
              <a:rPr sz="2000" dirty="0" err="1">
                <a:solidFill>
                  <a:srgbClr val="161616"/>
                </a:solidFill>
                <a:latin typeface="宋体"/>
                <a:cs typeface="宋体"/>
              </a:rPr>
              <a:t>性还</a:t>
            </a:r>
            <a:r>
              <a:rPr sz="2000" spc="-15" dirty="0" err="1">
                <a:solidFill>
                  <a:srgbClr val="161616"/>
                </a:solidFill>
                <a:latin typeface="宋体"/>
                <a:cs typeface="宋体"/>
              </a:rPr>
              <a:t>是</a:t>
            </a:r>
            <a:r>
              <a:rPr sz="2000" dirty="0" err="1">
                <a:solidFill>
                  <a:srgbClr val="161616"/>
                </a:solidFill>
                <a:latin typeface="宋体"/>
                <a:cs typeface="宋体"/>
              </a:rPr>
              <a:t>感性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？</a:t>
            </a:r>
            <a:endParaRPr sz="2000" dirty="0">
              <a:latin typeface="宋体"/>
              <a:cs typeface="宋体"/>
            </a:endParaRPr>
          </a:p>
          <a:p>
            <a:pPr marL="28194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161616"/>
                </a:solidFill>
                <a:latin typeface="Times New Roman"/>
                <a:cs typeface="Times New Roman"/>
              </a:rPr>
              <a:t>3</a:t>
            </a:r>
            <a:r>
              <a:rPr sz="2000" dirty="0">
                <a:solidFill>
                  <a:srgbClr val="161616"/>
                </a:solidFill>
                <a:latin typeface="Times New Roman"/>
                <a:cs typeface="Times New Roman"/>
              </a:rPr>
              <a:t>. </a:t>
            </a:r>
            <a:r>
              <a:rPr sz="2000" dirty="0" err="1">
                <a:solidFill>
                  <a:srgbClr val="161616"/>
                </a:solidFill>
                <a:latin typeface="宋体"/>
                <a:cs typeface="宋体"/>
              </a:rPr>
              <a:t>对于纯电阻、电感和</a:t>
            </a:r>
            <a:r>
              <a:rPr sz="2000" spc="-15" dirty="0" err="1">
                <a:solidFill>
                  <a:srgbClr val="161616"/>
                </a:solidFill>
                <a:latin typeface="宋体"/>
                <a:cs typeface="宋体"/>
              </a:rPr>
              <a:t>电</a:t>
            </a:r>
            <a:r>
              <a:rPr sz="2000" dirty="0" err="1">
                <a:solidFill>
                  <a:srgbClr val="161616"/>
                </a:solidFill>
                <a:latin typeface="宋体"/>
                <a:cs typeface="宋体"/>
              </a:rPr>
              <a:t>容元</a:t>
            </a:r>
            <a:r>
              <a:rPr sz="2000" spc="-15" dirty="0" err="1">
                <a:solidFill>
                  <a:srgbClr val="161616"/>
                </a:solidFill>
                <a:latin typeface="宋体"/>
                <a:cs typeface="宋体"/>
              </a:rPr>
              <a:t>件</a:t>
            </a:r>
            <a:r>
              <a:rPr sz="2000" dirty="0" err="1">
                <a:solidFill>
                  <a:srgbClr val="161616"/>
                </a:solidFill>
                <a:latin typeface="宋体"/>
                <a:cs typeface="宋体"/>
              </a:rPr>
              <a:t>，如</a:t>
            </a:r>
            <a:r>
              <a:rPr sz="2000" spc="-15" dirty="0" err="1">
                <a:solidFill>
                  <a:srgbClr val="161616"/>
                </a:solidFill>
                <a:latin typeface="宋体"/>
                <a:cs typeface="宋体"/>
              </a:rPr>
              <a:t>何</a:t>
            </a:r>
            <a:r>
              <a:rPr sz="2000" dirty="0" err="1">
                <a:solidFill>
                  <a:srgbClr val="161616"/>
                </a:solidFill>
                <a:latin typeface="宋体"/>
                <a:cs typeface="宋体"/>
              </a:rPr>
              <a:t>简化</a:t>
            </a:r>
            <a:r>
              <a:rPr sz="2000" spc="-15" dirty="0" err="1">
                <a:solidFill>
                  <a:srgbClr val="161616"/>
                </a:solidFill>
                <a:latin typeface="宋体"/>
                <a:cs typeface="宋体"/>
              </a:rPr>
              <a:t>测</a:t>
            </a:r>
            <a:r>
              <a:rPr sz="2000" dirty="0" err="1">
                <a:solidFill>
                  <a:srgbClr val="161616"/>
                </a:solidFill>
                <a:latin typeface="宋体"/>
                <a:cs typeface="宋体"/>
              </a:rPr>
              <a:t>量方</a:t>
            </a:r>
            <a:r>
              <a:rPr sz="2000" spc="-15" dirty="0" err="1">
                <a:solidFill>
                  <a:srgbClr val="161616"/>
                </a:solidFill>
                <a:latin typeface="宋体"/>
                <a:cs typeface="宋体"/>
              </a:rPr>
              <a:t>式</a:t>
            </a:r>
            <a:r>
              <a:rPr sz="2000" dirty="0">
                <a:solidFill>
                  <a:srgbClr val="161616"/>
                </a:solidFill>
                <a:latin typeface="宋体"/>
                <a:cs typeface="宋体"/>
              </a:rPr>
              <a:t>？</a:t>
            </a:r>
            <a:endParaRPr lang="en-US" sz="2000" dirty="0">
              <a:solidFill>
                <a:srgbClr val="161616"/>
              </a:solidFill>
              <a:latin typeface="宋体"/>
              <a:cs typeface="宋体"/>
            </a:endParaRPr>
          </a:p>
          <a:p>
            <a:pPr marL="281940">
              <a:lnSpc>
                <a:spcPct val="100000"/>
              </a:lnSpc>
              <a:spcBef>
                <a:spcPts val="1800"/>
              </a:spcBef>
            </a:pPr>
            <a:r>
              <a:rPr lang="zh-CN" altLang="en-US" sz="2000" b="1" dirty="0">
                <a:latin typeface="宋体"/>
                <a:cs typeface="宋体"/>
              </a:rPr>
              <a:t>七、终结报告要求</a:t>
            </a:r>
            <a:endParaRPr lang="en-US" altLang="zh-CN" sz="2000" b="1" dirty="0">
              <a:latin typeface="宋体"/>
              <a:cs typeface="宋体"/>
            </a:endParaRPr>
          </a:p>
          <a:p>
            <a:pPr marL="281940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latin typeface="宋体"/>
                <a:cs typeface="宋体"/>
              </a:rPr>
              <a:t>1.</a:t>
            </a:r>
            <a:r>
              <a:rPr lang="zh-CN" altLang="en-US" sz="2000" dirty="0">
                <a:latin typeface="宋体"/>
                <a:cs typeface="宋体"/>
              </a:rPr>
              <a:t>在坐标纸上画出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相量图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1940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实验结论与收获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49350" y="1682750"/>
            <a:ext cx="7467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zh-CN" altLang="en-US" sz="3200" b="1" dirty="0"/>
              <a:t>报告提交到网络学堂</a:t>
            </a:r>
            <a:endParaRPr lang="en-US" altLang="zh-CN" sz="3200" b="1" dirty="0"/>
          </a:p>
          <a:p>
            <a:pPr>
              <a:spcBef>
                <a:spcPts val="2400"/>
              </a:spcBef>
              <a:spcAft>
                <a:spcPts val="1200"/>
              </a:spcAft>
            </a:pPr>
            <a:r>
              <a:rPr lang="zh-CN" altLang="en-US" sz="3200" b="1" dirty="0"/>
              <a:t>有问题随时联系</a:t>
            </a:r>
            <a:r>
              <a:rPr lang="en-US" altLang="zh-CN" sz="3200" b="1" dirty="0"/>
              <a:t>:</a:t>
            </a:r>
          </a:p>
          <a:p>
            <a:pPr>
              <a:spcBef>
                <a:spcPts val="2400"/>
              </a:spcBef>
            </a:pPr>
            <a:r>
              <a:rPr lang="zh-CN" altLang="en-US" sz="3200" dirty="0"/>
              <a:t>        李臻</a:t>
            </a:r>
            <a:r>
              <a:rPr lang="en-US" altLang="zh-CN" sz="3200" dirty="0"/>
              <a:t>, </a:t>
            </a:r>
            <a:r>
              <a:rPr lang="zh-CN" altLang="en-US" sz="3200" dirty="0"/>
              <a:t> </a:t>
            </a:r>
            <a:r>
              <a:rPr lang="en-US" altLang="zh-CN" sz="3200" dirty="0">
                <a:hlinkClick r:id="rId2"/>
              </a:rPr>
              <a:t>lzhen@tsinghua.edu.cn</a:t>
            </a:r>
            <a:endParaRPr lang="en-US" altLang="zh-CN" sz="3200" dirty="0"/>
          </a:p>
          <a:p>
            <a:pPr>
              <a:spcBef>
                <a:spcPts val="2400"/>
              </a:spcBef>
            </a:pPr>
            <a:r>
              <a:rPr lang="zh-CN" altLang="en-US" sz="3200" dirty="0"/>
              <a:t>        周红</a:t>
            </a:r>
            <a:r>
              <a:rPr lang="en-US" altLang="zh-CN" sz="3200" dirty="0"/>
              <a:t>, </a:t>
            </a:r>
            <a:r>
              <a:rPr lang="en-US" altLang="zh-CN" sz="3200" dirty="0">
                <a:hlinkClick r:id="rId3"/>
              </a:rPr>
              <a:t>zhouhong@tsinghua.edu.cn</a:t>
            </a:r>
            <a:endParaRPr lang="en-US" altLang="zh-CN" sz="3200" dirty="0"/>
          </a:p>
          <a:p>
            <a:pPr>
              <a:spcBef>
                <a:spcPts val="2400"/>
              </a:spcBef>
            </a:pP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744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452</Words>
  <Application>Microsoft Office PowerPoint</Application>
  <PresentationFormat>自定义</PresentationFormat>
  <Paragraphs>130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Microsoft YaHei UI</vt:lpstr>
      <vt:lpstr>黑体</vt:lpstr>
      <vt:lpstr>宋体</vt:lpstr>
      <vt:lpstr>微软雅黑</vt:lpstr>
      <vt:lpstr>Arial</vt:lpstr>
      <vt:lpstr>Calibri</vt:lpstr>
      <vt:lpstr>Symbol</vt:lpstr>
      <vt:lpstr>Times New Roman</vt:lpstr>
      <vt:lpstr>Office Theme</vt:lpstr>
      <vt:lpstr>交流电参数的测量</vt:lpstr>
      <vt:lpstr>一、实验目的</vt:lpstr>
      <vt:lpstr>2. 三表法测阻抗</vt:lpstr>
      <vt:lpstr>PowerPoint 演示文稿</vt:lpstr>
      <vt:lpstr>L ≈ 500 mH</vt:lpstr>
      <vt:lpstr>PowerPoint 演示文稿</vt:lpstr>
      <vt:lpstr>R、L、C串并联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电路实验</dc:title>
  <dc:creator>一位心满意足的 Microsoft Office 用户</dc:creator>
  <cp:lastModifiedBy>qhlzy0971@163.com</cp:lastModifiedBy>
  <cp:revision>24</cp:revision>
  <dcterms:created xsi:type="dcterms:W3CDTF">2022-06-02T22:35:42Z</dcterms:created>
  <dcterms:modified xsi:type="dcterms:W3CDTF">2022-06-05T07:16:59Z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2022-06-02T00:00:00Z</vt:filetime>
  </property>
</Properties>
</file>