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3329" r:id="rId2"/>
    <p:sldId id="13325" r:id="rId3"/>
    <p:sldId id="290" r:id="rId4"/>
    <p:sldId id="278" r:id="rId5"/>
    <p:sldId id="13331" r:id="rId6"/>
    <p:sldId id="13332" r:id="rId7"/>
    <p:sldId id="13326" r:id="rId8"/>
    <p:sldId id="13229" r:id="rId9"/>
    <p:sldId id="13192" r:id="rId10"/>
    <p:sldId id="13327" r:id="rId11"/>
    <p:sldId id="287" r:id="rId12"/>
    <p:sldId id="13333" r:id="rId13"/>
    <p:sldId id="1333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6947" userDrawn="1">
          <p15:clr>
            <a:srgbClr val="A4A3A4"/>
          </p15:clr>
        </p15:guide>
        <p15:guide id="3" orient="horz" pos="4178" userDrawn="1">
          <p15:clr>
            <a:srgbClr val="A4A3A4"/>
          </p15:clr>
        </p15:guide>
        <p15:guide id="4" pos="5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 RX" initials="YR" lastIdx="1" clrIdx="0">
    <p:extLst>
      <p:ext uri="{19B8F6BF-5375-455C-9EA6-DF929625EA0E}">
        <p15:presenceInfo xmlns:p15="http://schemas.microsoft.com/office/powerpoint/2012/main" userId="07a72b1ed41a61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36"/>
    <a:srgbClr val="55657F"/>
    <a:srgbClr val="262E3A"/>
    <a:srgbClr val="7A34AE"/>
    <a:srgbClr val="352F89"/>
    <a:srgbClr val="012257"/>
    <a:srgbClr val="211D55"/>
    <a:srgbClr val="012052"/>
    <a:srgbClr val="000000"/>
    <a:srgbClr val="082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5504" autoAdjust="0"/>
  </p:normalViewPr>
  <p:slideViewPr>
    <p:cSldViewPr snapToGrid="0" showGuides="1">
      <p:cViewPr varScale="1">
        <p:scale>
          <a:sx n="94" d="100"/>
          <a:sy n="94" d="100"/>
        </p:scale>
        <p:origin x="78" y="309"/>
      </p:cViewPr>
      <p:guideLst>
        <p:guide orient="horz" pos="1412"/>
        <p:guide pos="6947"/>
        <p:guide orient="horz" pos="417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9839388-E779-4E55-8179-4CB4D14067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64A601-589B-489C-857C-B306B908F9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230DB-7BD0-4D10-998E-C1D38FDAC0C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39E7077-393C-4F2E-8A1F-6423C8DA24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210EFEE-245D-4315-BD8C-75320E01D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39DEA-222E-4D0B-ACAB-A666D0DAD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50143-2C96-443D-810F-3A59F050B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4D06F-1246-4F56-9A6C-0CEFE34E07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4E9C8-D46A-4C4A-8FB2-04467CF202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8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4E9C8-D46A-4C4A-8FB2-04467CF202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5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4E9C8-D46A-4C4A-8FB2-04467CF202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7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1F1F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68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09EAB4-6CDF-4FC5-8DA7-128FF1229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7001"/>
            <a:ext cx="6858000" cy="1219200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89A7959-9D27-48E4-85A1-97E1A7B9CE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36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50E68D6-3EE9-48DB-B856-177B43E7B14F}"/>
              </a:ext>
            </a:extLst>
          </p:cNvPr>
          <p:cNvGrpSpPr/>
          <p:nvPr userDrawn="1"/>
        </p:nvGrpSpPr>
        <p:grpSpPr>
          <a:xfrm>
            <a:off x="3983342" y="1189342"/>
            <a:ext cx="4225316" cy="4225316"/>
            <a:chOff x="3983342" y="1189342"/>
            <a:chExt cx="4225316" cy="422531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67A92DD-958C-4BB9-A6F4-F5D267F3EE81}"/>
                </a:ext>
              </a:extLst>
            </p:cNvPr>
            <p:cNvSpPr/>
            <p:nvPr/>
          </p:nvSpPr>
          <p:spPr>
            <a:xfrm>
              <a:off x="3983342" y="1189342"/>
              <a:ext cx="4225316" cy="4225316"/>
            </a:xfrm>
            <a:prstGeom prst="ellipse">
              <a:avLst/>
            </a:prstGeom>
            <a:solidFill>
              <a:schemeClr val="bg2">
                <a:lumMod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972D61A-BF57-4A3F-94BE-74C722185B5D}"/>
                </a:ext>
              </a:extLst>
            </p:cNvPr>
            <p:cNvSpPr/>
            <p:nvPr userDrawn="1"/>
          </p:nvSpPr>
          <p:spPr>
            <a:xfrm>
              <a:off x="4436347" y="1642347"/>
              <a:ext cx="3319307" cy="3319307"/>
            </a:xfrm>
            <a:prstGeom prst="ellipse">
              <a:avLst/>
            </a:prstGeom>
            <a:solidFill>
              <a:schemeClr val="bg2">
                <a:lumMod val="50000"/>
                <a:alpha val="2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5C3A7C3-F7CB-4FBD-98E5-76466533D7CD}"/>
                </a:ext>
              </a:extLst>
            </p:cNvPr>
            <p:cNvSpPr/>
            <p:nvPr userDrawn="1"/>
          </p:nvSpPr>
          <p:spPr>
            <a:xfrm>
              <a:off x="4889352" y="2095351"/>
              <a:ext cx="2413298" cy="2413298"/>
            </a:xfrm>
            <a:prstGeom prst="ellipse">
              <a:avLst/>
            </a:prstGeom>
            <a:solidFill>
              <a:schemeClr val="bg2">
                <a:lumMod val="50000"/>
                <a:alpha val="2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08005DF-BE93-4A43-A222-898EE69596BC}"/>
                </a:ext>
              </a:extLst>
            </p:cNvPr>
            <p:cNvSpPr/>
            <p:nvPr/>
          </p:nvSpPr>
          <p:spPr>
            <a:xfrm>
              <a:off x="5342356" y="2548356"/>
              <a:ext cx="1507289" cy="1507289"/>
            </a:xfrm>
            <a:prstGeom prst="ellipse">
              <a:avLst/>
            </a:prstGeom>
            <a:solidFill>
              <a:schemeClr val="bg2">
                <a:lumMod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39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8F01D07-1DBB-4557-B44F-500D373FA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89A7959-9D27-48E4-85A1-97E1A7B9CE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36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2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0AF140-76C7-4146-A894-863B2F683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8"/>
            <a:ext cx="6858001" cy="1219200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89A7959-9D27-48E4-85A1-97E1A7B9CE71}"/>
              </a:ext>
            </a:extLst>
          </p:cNvPr>
          <p:cNvSpPr/>
          <p:nvPr userDrawn="1"/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94000"/>
                </a:schemeClr>
              </a:gs>
              <a:gs pos="100000">
                <a:schemeClr val="tx1">
                  <a:alpha val="3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9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6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1" r:id="rId2"/>
    <p:sldLayoutId id="2147483673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D0398E-E1A8-4A46-A9BF-B4CEF363DA87}"/>
              </a:ext>
            </a:extLst>
          </p:cNvPr>
          <p:cNvGrpSpPr/>
          <p:nvPr/>
        </p:nvGrpSpPr>
        <p:grpSpPr>
          <a:xfrm>
            <a:off x="3972015" y="299720"/>
            <a:ext cx="7270274" cy="5016758"/>
            <a:chOff x="4688046" y="-276786"/>
            <a:chExt cx="7270274" cy="501675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D0FD844-2D4A-4502-A563-9B078CF616E6}"/>
                </a:ext>
              </a:extLst>
            </p:cNvPr>
            <p:cNvSpPr txBox="1"/>
            <p:nvPr/>
          </p:nvSpPr>
          <p:spPr>
            <a:xfrm>
              <a:off x="4688046" y="-276786"/>
              <a:ext cx="7270274" cy="5016758"/>
            </a:xfrm>
            <a:prstGeom prst="rect">
              <a:avLst/>
            </a:prstGeom>
            <a:noFill/>
            <a:scene3d>
              <a:camera prst="perspectiveRelaxedModerately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0" dirty="0">
                  <a:ln>
                    <a:gradFill>
                      <a:gsLst>
                        <a:gs pos="0">
                          <a:schemeClr val="bg1">
                            <a:alpha val="48000"/>
                          </a:schemeClr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5400000" scaled="1"/>
                    </a:gradFill>
                  </a:ln>
                  <a:noFill/>
                  <a:ea typeface="胡晓波男神体" panose="02010600030101010101" pitchFamily="2" charset="-122"/>
                  <a:cs typeface="胡晓波男神体" panose="02010600030101010101" pitchFamily="2" charset="-122"/>
                  <a:sym typeface="+mn-lt"/>
                </a:rPr>
                <a:t>Imagination</a:t>
              </a:r>
            </a:p>
            <a:p>
              <a:pPr algn="ctr"/>
              <a:r>
                <a:rPr lang="en-US" altLang="zh-CN" sz="8000" dirty="0">
                  <a:ln>
                    <a:gradFill>
                      <a:gsLst>
                        <a:gs pos="0">
                          <a:schemeClr val="bg1">
                            <a:alpha val="48000"/>
                          </a:schemeClr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5400000" scaled="1"/>
                    </a:gradFill>
                  </a:ln>
                  <a:noFill/>
                  <a:ea typeface="胡晓波男神体" panose="02010600030101010101" pitchFamily="2" charset="-122"/>
                  <a:cs typeface="胡晓波男神体" panose="02010600030101010101" pitchFamily="2" charset="-122"/>
                  <a:sym typeface="+mn-lt"/>
                </a:rPr>
                <a:t>Of</a:t>
              </a:r>
            </a:p>
            <a:p>
              <a:pPr algn="dist"/>
              <a:r>
                <a:rPr lang="en-US" altLang="zh-CN" sz="8000" dirty="0">
                  <a:ln>
                    <a:gradFill>
                      <a:gsLst>
                        <a:gs pos="0">
                          <a:schemeClr val="bg1">
                            <a:alpha val="48000"/>
                          </a:schemeClr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5400000" scaled="1"/>
                    </a:gradFill>
                  </a:ln>
                  <a:noFill/>
                  <a:ea typeface="胡晓波男神体" panose="02010600030101010101" pitchFamily="2" charset="-122"/>
                  <a:cs typeface="胡晓波男神体" panose="02010600030101010101" pitchFamily="2" charset="-122"/>
                  <a:sym typeface="+mn-lt"/>
                </a:rPr>
                <a:t>Artificial</a:t>
              </a:r>
            </a:p>
            <a:p>
              <a:pPr algn="dist"/>
              <a:r>
                <a:rPr lang="zh-CN" altLang="en-US" sz="8000" dirty="0">
                  <a:ln>
                    <a:gradFill>
                      <a:gsLst>
                        <a:gs pos="0">
                          <a:schemeClr val="bg1">
                            <a:alpha val="48000"/>
                          </a:schemeClr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5400000" scaled="1"/>
                    </a:gradFill>
                  </a:ln>
                  <a:noFill/>
                  <a:ea typeface="胡晓波男神体" panose="02010600030101010101" pitchFamily="2" charset="-122"/>
                  <a:cs typeface="胡晓波男神体" panose="02010600030101010101" pitchFamily="2" charset="-122"/>
                  <a:sym typeface="+mn-lt"/>
                </a:rPr>
                <a:t> </a:t>
              </a:r>
              <a:r>
                <a:rPr lang="en-US" altLang="zh-CN" sz="8000" dirty="0">
                  <a:ln>
                    <a:gradFill>
                      <a:gsLst>
                        <a:gs pos="0">
                          <a:schemeClr val="bg1">
                            <a:alpha val="48000"/>
                          </a:schemeClr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5400000" scaled="1"/>
                    </a:gradFill>
                  </a:ln>
                  <a:noFill/>
                  <a:ea typeface="胡晓波男神体" panose="02010600030101010101" pitchFamily="2" charset="-122"/>
                  <a:cs typeface="胡晓波男神体" panose="02010600030101010101" pitchFamily="2" charset="-122"/>
                  <a:sym typeface="+mn-lt"/>
                </a:rPr>
                <a:t>Intelligence</a:t>
              </a:r>
              <a:endParaRPr lang="zh-CN" altLang="en-US" sz="8000" dirty="0">
                <a:ln>
                  <a:gradFill>
                    <a:gsLst>
                      <a:gs pos="0">
                        <a:schemeClr val="bg1">
                          <a:alpha val="48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noFill/>
                <a:ea typeface="胡晓波男神体" panose="02010600030101010101" pitchFamily="2" charset="-122"/>
                <a:cs typeface="胡晓波男神体" panose="02010600030101010101" pitchFamily="2" charset="-122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B7B5939-8D19-48CA-AABD-57DCEE31AA3A}"/>
                </a:ext>
              </a:extLst>
            </p:cNvPr>
            <p:cNvSpPr txBox="1"/>
            <p:nvPr/>
          </p:nvSpPr>
          <p:spPr>
            <a:xfrm>
              <a:off x="5015149" y="469061"/>
              <a:ext cx="6638121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600" dirty="0">
                  <a:gradFill flip="none" rotWithShape="1">
                    <a:gsLst>
                      <a:gs pos="75000">
                        <a:schemeClr val="bg1">
                          <a:lumMod val="85000"/>
                        </a:schemeClr>
                      </a:gs>
                      <a:gs pos="50000">
                        <a:schemeClr val="bg1"/>
                      </a:gs>
                      <a:gs pos="25000">
                        <a:srgbClr val="C3C3C3"/>
                      </a:gs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ea typeface="胡晓波男神体" panose="02010600030101010101" pitchFamily="2" charset="-122"/>
                  <a:cs typeface="胡晓波男神体" panose="02010600030101010101" pitchFamily="2" charset="-122"/>
                  <a:sym typeface="+mn-lt"/>
                </a:rPr>
                <a:t>Imagination</a:t>
              </a:r>
            </a:p>
            <a:p>
              <a:pPr algn="ctr"/>
              <a:r>
                <a:rPr lang="en-US" altLang="zh-CN" sz="6600" dirty="0">
                  <a:gradFill flip="none" rotWithShape="1">
                    <a:gsLst>
                      <a:gs pos="75000">
                        <a:schemeClr val="bg1">
                          <a:lumMod val="85000"/>
                        </a:schemeClr>
                      </a:gs>
                      <a:gs pos="50000">
                        <a:schemeClr val="bg1"/>
                      </a:gs>
                      <a:gs pos="25000">
                        <a:srgbClr val="C3C3C3"/>
                      </a:gs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ea typeface="胡晓波男神体" panose="02010600030101010101" pitchFamily="2" charset="-122"/>
                  <a:cs typeface="胡晓波男神体" panose="02010600030101010101" pitchFamily="2" charset="-122"/>
                  <a:sym typeface="+mn-lt"/>
                </a:rPr>
                <a:t>Of</a:t>
              </a:r>
            </a:p>
            <a:p>
              <a:pPr algn="dist"/>
              <a:r>
                <a:rPr lang="en-US" altLang="zh-CN" sz="6600" dirty="0">
                  <a:gradFill flip="none" rotWithShape="1">
                    <a:gsLst>
                      <a:gs pos="75000">
                        <a:schemeClr val="bg1">
                          <a:lumMod val="85000"/>
                        </a:schemeClr>
                      </a:gs>
                      <a:gs pos="50000">
                        <a:schemeClr val="bg1"/>
                      </a:gs>
                      <a:gs pos="25000">
                        <a:srgbClr val="C3C3C3"/>
                      </a:gs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ea typeface="胡晓波男神体" panose="02010600030101010101" pitchFamily="2" charset="-122"/>
                  <a:cs typeface="胡晓波男神体" panose="02010600030101010101" pitchFamily="2" charset="-122"/>
                  <a:sym typeface="+mn-lt"/>
                </a:rPr>
                <a:t>Artificial</a:t>
              </a:r>
            </a:p>
            <a:p>
              <a:pPr algn="dist"/>
              <a:r>
                <a:rPr lang="en-US" altLang="zh-CN" sz="6600" dirty="0">
                  <a:gradFill flip="none" rotWithShape="1">
                    <a:gsLst>
                      <a:gs pos="75000">
                        <a:schemeClr val="bg1">
                          <a:lumMod val="85000"/>
                        </a:schemeClr>
                      </a:gs>
                      <a:gs pos="50000">
                        <a:schemeClr val="bg1"/>
                      </a:gs>
                      <a:gs pos="25000">
                        <a:srgbClr val="C3C3C3"/>
                      </a:gs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ea typeface="胡晓波男神体" panose="02010600030101010101" pitchFamily="2" charset="-122"/>
                  <a:cs typeface="胡晓波男神体" panose="02010600030101010101" pitchFamily="2" charset="-122"/>
                  <a:sym typeface="+mn-lt"/>
                </a:rPr>
                <a:t>Intelligence</a:t>
              </a:r>
              <a:endParaRPr lang="zh-CN" altLang="en-US" sz="6600" dirty="0"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25000">
                      <a:srgbClr val="C3C3C3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ea typeface="胡晓波男神体" panose="02010600030101010101" pitchFamily="2" charset="-122"/>
                <a:cs typeface="胡晓波男神体" panose="02010600030101010101" pitchFamily="2" charset="-122"/>
                <a:sym typeface="+mn-lt"/>
              </a:endParaRP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B8F98AF-8772-4360-B039-A3EA94F20C32}"/>
              </a:ext>
            </a:extLst>
          </p:cNvPr>
          <p:cNvSpPr/>
          <p:nvPr/>
        </p:nvSpPr>
        <p:spPr>
          <a:xfrm>
            <a:off x="7072937" y="5684865"/>
            <a:ext cx="3574426" cy="584025"/>
          </a:xfrm>
          <a:prstGeom prst="roundRect">
            <a:avLst>
              <a:gd name="adj" fmla="val 50000"/>
            </a:avLst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alpha val="75000"/>
                  </a:schemeClr>
                </a:solidFill>
                <a:latin typeface="Slide" panose="00000700000000000000" pitchFamily="2" charset="0"/>
                <a:sym typeface="+mn-lt"/>
              </a:rPr>
              <a:t>Li </a:t>
            </a:r>
            <a:r>
              <a:rPr lang="en-US" altLang="zh-CN" dirty="0" err="1">
                <a:solidFill>
                  <a:schemeClr val="bg1">
                    <a:alpha val="75000"/>
                  </a:schemeClr>
                </a:solidFill>
                <a:latin typeface="Slide" panose="00000700000000000000" pitchFamily="2" charset="0"/>
                <a:sym typeface="+mn-lt"/>
              </a:rPr>
              <a:t>Zhaoyang</a:t>
            </a:r>
            <a:r>
              <a:rPr lang="en-US" altLang="zh-CN" dirty="0">
                <a:solidFill>
                  <a:schemeClr val="bg1">
                    <a:alpha val="75000"/>
                  </a:schemeClr>
                </a:solidFill>
                <a:latin typeface="Slide" panose="00000700000000000000" pitchFamily="2" charset="0"/>
                <a:sym typeface="+mn-lt"/>
              </a:rPr>
              <a:t> </a:t>
            </a:r>
          </a:p>
          <a:p>
            <a:pPr algn="ctr"/>
            <a:r>
              <a:rPr lang="en-US" altLang="zh-CN" dirty="0">
                <a:solidFill>
                  <a:schemeClr val="bg1">
                    <a:alpha val="75000"/>
                  </a:schemeClr>
                </a:solidFill>
                <a:latin typeface="Slide" panose="00000700000000000000" pitchFamily="2" charset="0"/>
                <a:sym typeface="+mn-lt"/>
              </a:rPr>
              <a:t>Department of Automation</a:t>
            </a:r>
            <a:endParaRPr lang="zh-CN" altLang="en-US" dirty="0">
              <a:solidFill>
                <a:schemeClr val="bg1">
                  <a:alpha val="75000"/>
                </a:schemeClr>
              </a:solidFill>
              <a:latin typeface="Slide" panose="00000700000000000000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00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B3072F51-E375-4708-B82E-0D4819615517}"/>
              </a:ext>
            </a:extLst>
          </p:cNvPr>
          <p:cNvSpPr txBox="1"/>
          <p:nvPr/>
        </p:nvSpPr>
        <p:spPr>
          <a:xfrm>
            <a:off x="1714500" y="3206749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Slide" panose="00000700000000000000" pitchFamily="2" charset="0"/>
                <a:sym typeface="+mn-lt"/>
              </a:rPr>
              <a:t>Imagination needs practice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A73AD7-1B92-4E48-906E-2FCBD2F4C85C}"/>
              </a:ext>
            </a:extLst>
          </p:cNvPr>
          <p:cNvSpPr txBox="1"/>
          <p:nvPr/>
        </p:nvSpPr>
        <p:spPr>
          <a:xfrm>
            <a:off x="3724275" y="2191086"/>
            <a:ext cx="4743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Slide" panose="00000700000000000000" pitchFamily="2" charset="0"/>
                <a:sym typeface="+mn-lt"/>
              </a:rPr>
              <a:t>03</a:t>
            </a:r>
            <a:endParaRPr lang="zh-CN" altLang="en-US" sz="6000" dirty="0">
              <a:solidFill>
                <a:schemeClr val="bg1"/>
              </a:solidFill>
              <a:latin typeface="Slide" panose="00000700000000000000" pitchFamily="2" charset="0"/>
              <a:sym typeface="+mn-lt"/>
            </a:endParaRP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605827D1-5F9D-45C5-B0AF-B41449D24503}"/>
              </a:ext>
            </a:extLst>
          </p:cNvPr>
          <p:cNvSpPr/>
          <p:nvPr/>
        </p:nvSpPr>
        <p:spPr>
          <a:xfrm>
            <a:off x="3816350" y="1022350"/>
            <a:ext cx="4559300" cy="4559300"/>
          </a:xfrm>
          <a:prstGeom prst="arc">
            <a:avLst>
              <a:gd name="adj1" fmla="val 16200000"/>
              <a:gd name="adj2" fmla="val 576403"/>
            </a:avLst>
          </a:prstGeom>
          <a:ln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9D7E3BDD-6D36-4430-A445-EE102E7BFC3A}"/>
              </a:ext>
            </a:extLst>
          </p:cNvPr>
          <p:cNvSpPr/>
          <p:nvPr/>
        </p:nvSpPr>
        <p:spPr>
          <a:xfrm flipV="1">
            <a:off x="3816350" y="1022350"/>
            <a:ext cx="4559300" cy="4559300"/>
          </a:xfrm>
          <a:prstGeom prst="arc">
            <a:avLst>
              <a:gd name="adj1" fmla="val 6360444"/>
              <a:gd name="adj2" fmla="val 12853498"/>
            </a:avLst>
          </a:prstGeom>
          <a:ln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89F44395-298E-45BA-B62B-BAA56B5AAFB4}"/>
              </a:ext>
            </a:extLst>
          </p:cNvPr>
          <p:cNvSpPr/>
          <p:nvPr/>
        </p:nvSpPr>
        <p:spPr>
          <a:xfrm flipV="1">
            <a:off x="3816350" y="1022350"/>
            <a:ext cx="4559300" cy="4559300"/>
          </a:xfrm>
          <a:prstGeom prst="arc">
            <a:avLst>
              <a:gd name="adj1" fmla="val 14129055"/>
              <a:gd name="adj2" fmla="val 20679841"/>
            </a:avLst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132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B4C208F-7190-4C1F-8769-32A0CBB569AD}"/>
              </a:ext>
            </a:extLst>
          </p:cNvPr>
          <p:cNvSpPr txBox="1"/>
          <p:nvPr/>
        </p:nvSpPr>
        <p:spPr>
          <a:xfrm>
            <a:off x="668057" y="1340720"/>
            <a:ext cx="1215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a typeface="SimSun" panose="02010600030101010101" pitchFamily="2" charset="-122"/>
                <a:sym typeface="+mn-lt"/>
              </a:rPr>
              <a:t>“</a:t>
            </a:r>
            <a:endParaRPr lang="zh-CN" altLang="en-US" sz="6600" b="1" dirty="0">
              <a:solidFill>
                <a:schemeClr val="bg1"/>
              </a:solidFill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60F63DF-FB91-408A-B8BD-88537AED4FFA}"/>
              </a:ext>
            </a:extLst>
          </p:cNvPr>
          <p:cNvGrpSpPr/>
          <p:nvPr/>
        </p:nvGrpSpPr>
        <p:grpSpPr>
          <a:xfrm>
            <a:off x="1533430" y="2448716"/>
            <a:ext cx="9044221" cy="2780604"/>
            <a:chOff x="2411796" y="704620"/>
            <a:chExt cx="9044221" cy="278060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D0F1B2-323E-419D-8469-F65839D1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8956" y="704621"/>
              <a:ext cx="4027061" cy="2171486"/>
            </a:xfrm>
            <a:prstGeom prst="rect">
              <a:avLst/>
            </a:prstGeom>
            <a:noFill/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B2B1144-ADDE-4040-B9D7-BB83DC73ADA8}"/>
                </a:ext>
              </a:extLst>
            </p:cNvPr>
            <p:cNvGrpSpPr/>
            <p:nvPr/>
          </p:nvGrpSpPr>
          <p:grpSpPr>
            <a:xfrm>
              <a:off x="2411796" y="704620"/>
              <a:ext cx="8764738" cy="2780604"/>
              <a:chOff x="2411796" y="704620"/>
              <a:chExt cx="8764738" cy="2780604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449F8221-2526-490F-B497-2F097E408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1796" y="704620"/>
                <a:ext cx="4092128" cy="2171487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A132468-8DB7-4816-A128-59AE67713848}"/>
                  </a:ext>
                </a:extLst>
              </p:cNvPr>
              <p:cNvSpPr txBox="1"/>
              <p:nvPr/>
            </p:nvSpPr>
            <p:spPr>
              <a:xfrm>
                <a:off x="2676987" y="2838893"/>
                <a:ext cx="35617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lt"/>
                  </a:rPr>
                  <a:t>Floor-cleaning robot from the imagination of 1900</a:t>
                </a:r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69A55F8-A7D5-4416-B8D2-902437990EE5}"/>
                  </a:ext>
                </a:extLst>
              </p:cNvPr>
              <p:cNvSpPr txBox="1"/>
              <p:nvPr/>
            </p:nvSpPr>
            <p:spPr>
              <a:xfrm>
                <a:off x="7708437" y="2838893"/>
                <a:ext cx="34680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prstClr val="white"/>
                    </a:solidFill>
                    <a:latin typeface="阿里巴巴普惠体 L"/>
                  </a:rPr>
                  <a:t>Construction-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L"/>
                    <a:cs typeface="+mn-cs"/>
                  </a:rPr>
                  <a:t>robot from the imagination of 1900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L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5520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B4C208F-7190-4C1F-8769-32A0CBB569AD}"/>
              </a:ext>
            </a:extLst>
          </p:cNvPr>
          <p:cNvSpPr txBox="1"/>
          <p:nvPr/>
        </p:nvSpPr>
        <p:spPr>
          <a:xfrm>
            <a:off x="668057" y="1340720"/>
            <a:ext cx="1215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a typeface="SimSun" panose="02010600030101010101" pitchFamily="2" charset="-122"/>
                <a:sym typeface="+mn-lt"/>
              </a:rPr>
              <a:t>“</a:t>
            </a:r>
            <a:endParaRPr lang="zh-CN" altLang="en-US" sz="6600" b="1" dirty="0">
              <a:solidFill>
                <a:schemeClr val="bg1"/>
              </a:solidFill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60F63DF-FB91-408A-B8BD-88537AED4FFA}"/>
              </a:ext>
            </a:extLst>
          </p:cNvPr>
          <p:cNvGrpSpPr/>
          <p:nvPr/>
        </p:nvGrpSpPr>
        <p:grpSpPr>
          <a:xfrm>
            <a:off x="1533430" y="2448716"/>
            <a:ext cx="9044221" cy="2780604"/>
            <a:chOff x="2411796" y="704620"/>
            <a:chExt cx="9044221" cy="278060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D0F1B2-323E-419D-8469-F65839D1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8956" y="704621"/>
              <a:ext cx="4027061" cy="2171486"/>
            </a:xfrm>
            <a:prstGeom prst="rect">
              <a:avLst/>
            </a:prstGeom>
            <a:noFill/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B2B1144-ADDE-4040-B9D7-BB83DC73ADA8}"/>
                </a:ext>
              </a:extLst>
            </p:cNvPr>
            <p:cNvGrpSpPr/>
            <p:nvPr/>
          </p:nvGrpSpPr>
          <p:grpSpPr>
            <a:xfrm>
              <a:off x="2411796" y="704620"/>
              <a:ext cx="8764738" cy="2780604"/>
              <a:chOff x="2411796" y="704620"/>
              <a:chExt cx="8764738" cy="2780604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449F8221-2526-490F-B497-2F097E408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1796" y="704620"/>
                <a:ext cx="4092128" cy="2171487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A132468-8DB7-4816-A128-59AE67713848}"/>
                  </a:ext>
                </a:extLst>
              </p:cNvPr>
              <p:cNvSpPr txBox="1"/>
              <p:nvPr/>
            </p:nvSpPr>
            <p:spPr>
              <a:xfrm>
                <a:off x="2676987" y="2838893"/>
                <a:ext cx="35617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lt"/>
                  </a:rPr>
                  <a:t>Floor-cleaning robot from the imagination of 2022</a:t>
                </a:r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69A55F8-A7D5-4416-B8D2-902437990EE5}"/>
                  </a:ext>
                </a:extLst>
              </p:cNvPr>
              <p:cNvSpPr txBox="1"/>
              <p:nvPr/>
            </p:nvSpPr>
            <p:spPr>
              <a:xfrm>
                <a:off x="7708437" y="2838893"/>
                <a:ext cx="34680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prstClr val="white"/>
                    </a:solidFill>
                    <a:latin typeface="阿里巴巴普惠体 L"/>
                  </a:rPr>
                  <a:t>Construction-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L"/>
                    <a:cs typeface="+mn-cs"/>
                  </a:rPr>
                  <a:t>robot from the imagination of 2022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L"/>
                  <a:cs typeface="+mn-cs"/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6EA392A-CEB1-47B0-A9EA-AAB3B8ADC1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31" y="2449403"/>
            <a:ext cx="4092127" cy="2170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00FE9F-510B-453C-938C-4816FBCEEB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90" y="2448716"/>
            <a:ext cx="4027061" cy="21714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663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D0FD844-2D4A-4502-A563-9B078CF616E6}"/>
              </a:ext>
            </a:extLst>
          </p:cNvPr>
          <p:cNvSpPr txBox="1"/>
          <p:nvPr/>
        </p:nvSpPr>
        <p:spPr>
          <a:xfrm>
            <a:off x="4622006" y="2256353"/>
            <a:ext cx="6686552" cy="1569660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ln>
                  <a:gradFill>
                    <a:gsLst>
                      <a:gs pos="0">
                        <a:schemeClr val="bg1">
                          <a:alpha val="48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noFill/>
                <a:latin typeface="Slide" panose="00000700000000000000" pitchFamily="2" charset="0"/>
                <a:ea typeface="胡晓波男神体" panose="02010600030101010101" pitchFamily="2" charset="-122"/>
                <a:cs typeface="胡晓波男神体" panose="02010600030101010101" pitchFamily="2" charset="-122"/>
                <a:sym typeface="+mn-lt"/>
              </a:rPr>
              <a:t>Thank you</a:t>
            </a:r>
            <a:endParaRPr lang="zh-CN" altLang="en-US" sz="9600" dirty="0">
              <a:ln>
                <a:gradFill>
                  <a:gsLst>
                    <a:gs pos="0">
                      <a:schemeClr val="bg1">
                        <a:alpha val="48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noFill/>
              <a:latin typeface="Slide" panose="00000700000000000000" pitchFamily="2" charset="0"/>
              <a:ea typeface="胡晓波男神体" panose="02010600030101010101" pitchFamily="2" charset="-122"/>
              <a:cs typeface="胡晓波男神体" panose="02010600030101010101" pitchFamily="2" charset="-122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7B5939-8D19-48CA-AABD-57DCEE31AA3A}"/>
              </a:ext>
            </a:extLst>
          </p:cNvPr>
          <p:cNvSpPr txBox="1"/>
          <p:nvPr/>
        </p:nvSpPr>
        <p:spPr>
          <a:xfrm>
            <a:off x="4752975" y="2708879"/>
            <a:ext cx="6348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25000">
                      <a:srgbClr val="C3C3C3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Slide" panose="00000700000000000000" pitchFamily="2" charset="0"/>
                <a:ea typeface="胡晓波男神体" panose="02010600030101010101" pitchFamily="2" charset="-122"/>
                <a:cs typeface="胡晓波男神体" panose="02010600030101010101" pitchFamily="2" charset="-122"/>
                <a:sym typeface="+mn-lt"/>
              </a:rPr>
              <a:t>Thank you</a:t>
            </a:r>
            <a:endParaRPr lang="zh-CN" altLang="en-US" sz="8800" b="1" dirty="0">
              <a:gradFill flip="none" rotWithShape="1">
                <a:gsLst>
                  <a:gs pos="75000">
                    <a:schemeClr val="bg1">
                      <a:lumMod val="85000"/>
                    </a:schemeClr>
                  </a:gs>
                  <a:gs pos="50000">
                    <a:schemeClr val="bg1"/>
                  </a:gs>
                  <a:gs pos="25000">
                    <a:srgbClr val="C3C3C3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atin typeface="Slide" panose="00000700000000000000" pitchFamily="2" charset="0"/>
              <a:ea typeface="胡晓波男神体" panose="02010600030101010101" pitchFamily="2" charset="-122"/>
              <a:cs typeface="胡晓波男神体" panose="02010600030101010101" pitchFamily="2" charset="-122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F78F183-6364-4BB0-A4F2-3E3DEB2B71F7}"/>
              </a:ext>
            </a:extLst>
          </p:cNvPr>
          <p:cNvSpPr/>
          <p:nvPr/>
        </p:nvSpPr>
        <p:spPr>
          <a:xfrm>
            <a:off x="7113577" y="4531705"/>
            <a:ext cx="3574426" cy="584025"/>
          </a:xfrm>
          <a:prstGeom prst="roundRect">
            <a:avLst>
              <a:gd name="adj" fmla="val 50000"/>
            </a:avLst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alpha val="75000"/>
                  </a:schemeClr>
                </a:solidFill>
                <a:latin typeface="Slide" panose="00000700000000000000" pitchFamily="2" charset="0"/>
                <a:sym typeface="+mn-lt"/>
              </a:rPr>
              <a:t>Li </a:t>
            </a:r>
            <a:r>
              <a:rPr lang="en-US" altLang="zh-CN" dirty="0" err="1">
                <a:solidFill>
                  <a:schemeClr val="bg1">
                    <a:alpha val="75000"/>
                  </a:schemeClr>
                </a:solidFill>
                <a:latin typeface="Slide" panose="00000700000000000000" pitchFamily="2" charset="0"/>
                <a:sym typeface="+mn-lt"/>
              </a:rPr>
              <a:t>Zhaoyang</a:t>
            </a:r>
            <a:r>
              <a:rPr lang="en-US" altLang="zh-CN" dirty="0">
                <a:solidFill>
                  <a:schemeClr val="bg1">
                    <a:alpha val="75000"/>
                  </a:schemeClr>
                </a:solidFill>
                <a:latin typeface="Slide" panose="00000700000000000000" pitchFamily="2" charset="0"/>
                <a:sym typeface="+mn-lt"/>
              </a:rPr>
              <a:t> </a:t>
            </a:r>
          </a:p>
          <a:p>
            <a:pPr algn="ctr"/>
            <a:r>
              <a:rPr lang="en-US" altLang="zh-CN" dirty="0">
                <a:solidFill>
                  <a:schemeClr val="bg1">
                    <a:alpha val="75000"/>
                  </a:schemeClr>
                </a:solidFill>
                <a:latin typeface="Slide" panose="00000700000000000000" pitchFamily="2" charset="0"/>
                <a:sym typeface="+mn-lt"/>
              </a:rPr>
              <a:t>Department of Automation</a:t>
            </a:r>
            <a:endParaRPr lang="zh-CN" altLang="en-US" dirty="0">
              <a:solidFill>
                <a:schemeClr val="bg1">
                  <a:alpha val="75000"/>
                </a:schemeClr>
              </a:solidFill>
              <a:latin typeface="Slide" panose="00000700000000000000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37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6318617-CC63-4D09-B3A4-45D51784E192}"/>
              </a:ext>
            </a:extLst>
          </p:cNvPr>
          <p:cNvGrpSpPr/>
          <p:nvPr/>
        </p:nvGrpSpPr>
        <p:grpSpPr>
          <a:xfrm rot="21136669">
            <a:off x="-935197" y="2690355"/>
            <a:ext cx="9798556" cy="3898900"/>
            <a:chOff x="1126872" y="1749879"/>
            <a:chExt cx="9798556" cy="38989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27D3565-F58D-4353-B2FC-26E1BBBF880E}"/>
                </a:ext>
              </a:extLst>
            </p:cNvPr>
            <p:cNvSpPr/>
            <p:nvPr/>
          </p:nvSpPr>
          <p:spPr>
            <a:xfrm rot="20944457">
              <a:off x="1847128" y="4147666"/>
              <a:ext cx="1212850" cy="482600"/>
            </a:xfrm>
            <a:prstGeom prst="ellipse">
              <a:avLst/>
            </a:prstGeom>
            <a:noFill/>
            <a:ln w="3175">
              <a:gradFill flip="none" rotWithShape="1">
                <a:gsLst>
                  <a:gs pos="1000">
                    <a:schemeClr val="bg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1F21258-1F7A-4F4E-AB05-BD4EB442EE47}"/>
                </a:ext>
              </a:extLst>
            </p:cNvPr>
            <p:cNvSpPr/>
            <p:nvPr/>
          </p:nvSpPr>
          <p:spPr>
            <a:xfrm rot="20944457">
              <a:off x="1667064" y="3548220"/>
              <a:ext cx="3359276" cy="1336675"/>
            </a:xfrm>
            <a:prstGeom prst="ellipse">
              <a:avLst/>
            </a:prstGeom>
            <a:noFill/>
            <a:ln w="3175">
              <a:gradFill flip="none" rotWithShape="1">
                <a:gsLst>
                  <a:gs pos="1000">
                    <a:schemeClr val="bg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51AB505-F399-4D1C-8565-7885DD452B5D}"/>
                </a:ext>
              </a:extLst>
            </p:cNvPr>
            <p:cNvSpPr/>
            <p:nvPr/>
          </p:nvSpPr>
          <p:spPr>
            <a:xfrm rot="20944457">
              <a:off x="1487000" y="2948773"/>
              <a:ext cx="5505703" cy="2190750"/>
            </a:xfrm>
            <a:prstGeom prst="ellipse">
              <a:avLst/>
            </a:prstGeom>
            <a:noFill/>
            <a:ln w="3175">
              <a:gradFill flip="none" rotWithShape="1">
                <a:gsLst>
                  <a:gs pos="1000">
                    <a:schemeClr val="bg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C009752-F0D9-4245-BA2F-7E94EE42D888}"/>
                </a:ext>
              </a:extLst>
            </p:cNvPr>
            <p:cNvSpPr/>
            <p:nvPr/>
          </p:nvSpPr>
          <p:spPr>
            <a:xfrm rot="20944457">
              <a:off x="1306936" y="2349326"/>
              <a:ext cx="7652130" cy="3044825"/>
            </a:xfrm>
            <a:prstGeom prst="ellipse">
              <a:avLst/>
            </a:prstGeom>
            <a:noFill/>
            <a:ln w="3175">
              <a:gradFill flip="none" rotWithShape="1">
                <a:gsLst>
                  <a:gs pos="1000">
                    <a:schemeClr val="bg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08E708-2221-4643-B160-E489CFA4EEC4}"/>
                </a:ext>
              </a:extLst>
            </p:cNvPr>
            <p:cNvSpPr/>
            <p:nvPr/>
          </p:nvSpPr>
          <p:spPr>
            <a:xfrm rot="20944457">
              <a:off x="1126872" y="1749879"/>
              <a:ext cx="9798556" cy="3898900"/>
            </a:xfrm>
            <a:prstGeom prst="ellipse">
              <a:avLst/>
            </a:prstGeom>
            <a:noFill/>
            <a:ln w="3175">
              <a:gradFill flip="none" rotWithShape="1">
                <a:gsLst>
                  <a:gs pos="1000">
                    <a:schemeClr val="bg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05931A1-FB59-44D3-9EA8-C4A2BC3E12DF}"/>
              </a:ext>
            </a:extLst>
          </p:cNvPr>
          <p:cNvGrpSpPr/>
          <p:nvPr/>
        </p:nvGrpSpPr>
        <p:grpSpPr>
          <a:xfrm>
            <a:off x="4727802" y="4213875"/>
            <a:ext cx="2957485" cy="646331"/>
            <a:chOff x="3980342" y="4151400"/>
            <a:chExt cx="2957485" cy="646331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91772F6-9D31-417C-9D6A-D65E7B3B262B}"/>
                </a:ext>
              </a:extLst>
            </p:cNvPr>
            <p:cNvSpPr/>
            <p:nvPr/>
          </p:nvSpPr>
          <p:spPr>
            <a:xfrm>
              <a:off x="3980342" y="4190202"/>
              <a:ext cx="314912" cy="3149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F1F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sym typeface="+mn-lt"/>
                </a:rPr>
                <a:t>1</a:t>
              </a:r>
              <a:endParaRPr lang="zh-CN" altLang="en-US" dirty="0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BC14F90-5490-4A99-A304-AEF578D96EA4}"/>
                </a:ext>
              </a:extLst>
            </p:cNvPr>
            <p:cNvSpPr txBox="1"/>
            <p:nvPr/>
          </p:nvSpPr>
          <p:spPr>
            <a:xfrm>
              <a:off x="4321742" y="4151400"/>
              <a:ext cx="2616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sym typeface="+mn-lt"/>
                </a:rPr>
                <a:t>Multiple kinds of imagination 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CF689B8-1293-4B03-B07F-72A28C1463B6}"/>
              </a:ext>
            </a:extLst>
          </p:cNvPr>
          <p:cNvGrpSpPr/>
          <p:nvPr/>
        </p:nvGrpSpPr>
        <p:grpSpPr>
          <a:xfrm>
            <a:off x="6565341" y="3323400"/>
            <a:ext cx="3313006" cy="646331"/>
            <a:chOff x="3980342" y="4151400"/>
            <a:chExt cx="3313006" cy="646331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F9C31F1-BBED-4124-8B37-8F6EC0EE641C}"/>
                </a:ext>
              </a:extLst>
            </p:cNvPr>
            <p:cNvSpPr/>
            <p:nvPr/>
          </p:nvSpPr>
          <p:spPr>
            <a:xfrm>
              <a:off x="3980342" y="4190202"/>
              <a:ext cx="314912" cy="3149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F1F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sym typeface="+mn-lt"/>
                </a:rPr>
                <a:t>2</a:t>
              </a:r>
              <a:endParaRPr lang="zh-CN" altLang="en-US" dirty="0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37CDC77-2CA0-4407-A0E5-426699255BCB}"/>
                </a:ext>
              </a:extLst>
            </p:cNvPr>
            <p:cNvSpPr txBox="1"/>
            <p:nvPr/>
          </p:nvSpPr>
          <p:spPr>
            <a:xfrm>
              <a:off x="4321742" y="4151400"/>
              <a:ext cx="2971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sym typeface="+mn-lt"/>
                </a:rPr>
                <a:t>New intelligence</a:t>
              </a:r>
            </a:p>
            <a:p>
              <a:r>
                <a:rPr lang="en-US" altLang="zh-CN" dirty="0">
                  <a:solidFill>
                    <a:schemeClr val="bg1"/>
                  </a:solidFill>
                  <a:sym typeface="+mn-lt"/>
                </a:rPr>
                <a:t>Needs imagination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9171034-E1B2-4AC3-A84A-5D732F29FE42}"/>
              </a:ext>
            </a:extLst>
          </p:cNvPr>
          <p:cNvGrpSpPr/>
          <p:nvPr/>
        </p:nvGrpSpPr>
        <p:grpSpPr>
          <a:xfrm>
            <a:off x="8178589" y="2436885"/>
            <a:ext cx="2545737" cy="646331"/>
            <a:chOff x="3880086" y="4144045"/>
            <a:chExt cx="3579651" cy="646331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B91CE010-5790-4CA0-BF02-61BA6BD29DFF}"/>
                </a:ext>
              </a:extLst>
            </p:cNvPr>
            <p:cNvSpPr/>
            <p:nvPr/>
          </p:nvSpPr>
          <p:spPr>
            <a:xfrm>
              <a:off x="3880086" y="4190202"/>
              <a:ext cx="415169" cy="3149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F1F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sym typeface="+mn-lt"/>
                </a:rPr>
                <a:t>3</a:t>
              </a:r>
              <a:endParaRPr lang="zh-CN" altLang="en-US" dirty="0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3E6CED6-EBF8-4BF2-B054-0B1677628CD4}"/>
                </a:ext>
              </a:extLst>
            </p:cNvPr>
            <p:cNvSpPr txBox="1"/>
            <p:nvPr/>
          </p:nvSpPr>
          <p:spPr>
            <a:xfrm>
              <a:off x="4295683" y="4144045"/>
              <a:ext cx="3164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sym typeface="+mn-lt"/>
                </a:rPr>
                <a:t>Imagination needs practice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EC052A6-1F37-4BDA-A9AB-D2429CF46323}"/>
              </a:ext>
            </a:extLst>
          </p:cNvPr>
          <p:cNvSpPr txBox="1"/>
          <p:nvPr/>
        </p:nvSpPr>
        <p:spPr>
          <a:xfrm>
            <a:off x="1057075" y="1074516"/>
            <a:ext cx="4743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Slide" panose="00000700000000000000" pitchFamily="2" charset="0"/>
                <a:sym typeface="+mn-lt"/>
              </a:rPr>
              <a:t>content</a:t>
            </a:r>
            <a:endParaRPr lang="zh-CN" altLang="en-US" sz="6000" dirty="0">
              <a:solidFill>
                <a:schemeClr val="bg1"/>
              </a:solidFill>
              <a:latin typeface="Slide" panose="00000700000000000000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230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B3072F51-E375-4708-B82E-0D4819615517}"/>
              </a:ext>
            </a:extLst>
          </p:cNvPr>
          <p:cNvSpPr txBox="1"/>
          <p:nvPr/>
        </p:nvSpPr>
        <p:spPr>
          <a:xfrm>
            <a:off x="2037080" y="3302000"/>
            <a:ext cx="840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sym typeface="+mn-lt"/>
              </a:rPr>
              <a:t>Multiple kinds of imagination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A73AD7-1B92-4E48-906E-2FCBD2F4C85C}"/>
              </a:ext>
            </a:extLst>
          </p:cNvPr>
          <p:cNvSpPr txBox="1"/>
          <p:nvPr/>
        </p:nvSpPr>
        <p:spPr>
          <a:xfrm>
            <a:off x="3724275" y="2191086"/>
            <a:ext cx="4743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Slide" panose="00000700000000000000" pitchFamily="2" charset="0"/>
                <a:sym typeface="+mn-lt"/>
              </a:rPr>
              <a:t>01</a:t>
            </a:r>
            <a:endParaRPr lang="zh-CN" altLang="en-US" sz="6000" dirty="0">
              <a:solidFill>
                <a:schemeClr val="bg1"/>
              </a:solidFill>
              <a:latin typeface="Slide" panose="00000700000000000000" pitchFamily="2" charset="0"/>
              <a:sym typeface="+mn-lt"/>
            </a:endParaRP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605827D1-5F9D-45C5-B0AF-B41449D24503}"/>
              </a:ext>
            </a:extLst>
          </p:cNvPr>
          <p:cNvSpPr/>
          <p:nvPr/>
        </p:nvSpPr>
        <p:spPr>
          <a:xfrm>
            <a:off x="3816350" y="1022350"/>
            <a:ext cx="4559300" cy="4559300"/>
          </a:xfrm>
          <a:prstGeom prst="arc">
            <a:avLst>
              <a:gd name="adj1" fmla="val 16200000"/>
              <a:gd name="adj2" fmla="val 576403"/>
            </a:avLst>
          </a:prstGeom>
          <a:ln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9D7E3BDD-6D36-4430-A445-EE102E7BFC3A}"/>
              </a:ext>
            </a:extLst>
          </p:cNvPr>
          <p:cNvSpPr/>
          <p:nvPr/>
        </p:nvSpPr>
        <p:spPr>
          <a:xfrm flipV="1">
            <a:off x="3816350" y="1022350"/>
            <a:ext cx="4559300" cy="4559300"/>
          </a:xfrm>
          <a:prstGeom prst="arc">
            <a:avLst>
              <a:gd name="adj1" fmla="val 6360444"/>
              <a:gd name="adj2" fmla="val 12853498"/>
            </a:avLst>
          </a:prstGeom>
          <a:ln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89F44395-298E-45BA-B62B-BAA56B5AAFB4}"/>
              </a:ext>
            </a:extLst>
          </p:cNvPr>
          <p:cNvSpPr/>
          <p:nvPr/>
        </p:nvSpPr>
        <p:spPr>
          <a:xfrm flipV="1">
            <a:off x="3816350" y="1022350"/>
            <a:ext cx="4559300" cy="4559300"/>
          </a:xfrm>
          <a:prstGeom prst="arc">
            <a:avLst>
              <a:gd name="adj1" fmla="val 14129055"/>
              <a:gd name="adj2" fmla="val 20679841"/>
            </a:avLst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28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829050-7DEA-4C4D-B3F4-5764410AE802}"/>
              </a:ext>
            </a:extLst>
          </p:cNvPr>
          <p:cNvSpPr txBox="1"/>
          <p:nvPr/>
        </p:nvSpPr>
        <p:spPr>
          <a:xfrm>
            <a:off x="777746" y="5597724"/>
            <a:ext cx="1068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The imagination of artificial intelligence is with great diversity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9C7077-9787-4D8C-88E6-1DC32A23527F}"/>
              </a:ext>
            </a:extLst>
          </p:cNvPr>
          <p:cNvSpPr txBox="1"/>
          <p:nvPr/>
        </p:nvSpPr>
        <p:spPr>
          <a:xfrm>
            <a:off x="833120" y="1290320"/>
            <a:ext cx="38303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solidFill>
                  <a:schemeClr val="bg1"/>
                </a:solidFill>
                <a:latin typeface="+mj-lt"/>
                <a:ea typeface="+mj-ea"/>
              </a:rPr>
              <a:t>Movie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</a:rPr>
              <a:t>Documentary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</a:rPr>
              <a:t>Books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4E9D227-F737-448E-82E7-4A5C966197C0}"/>
              </a:ext>
            </a:extLst>
          </p:cNvPr>
          <p:cNvGrpSpPr/>
          <p:nvPr/>
        </p:nvGrpSpPr>
        <p:grpSpPr>
          <a:xfrm>
            <a:off x="5127337" y="846730"/>
            <a:ext cx="6339877" cy="4483421"/>
            <a:chOff x="5414416" y="1807643"/>
            <a:chExt cx="6339877" cy="448342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DFDABA5-BE47-43C3-8D9E-3EBD2D1DEF7E}"/>
                </a:ext>
              </a:extLst>
            </p:cNvPr>
            <p:cNvSpPr/>
            <p:nvPr/>
          </p:nvSpPr>
          <p:spPr>
            <a:xfrm>
              <a:off x="5414416" y="1807643"/>
              <a:ext cx="6339877" cy="4472030"/>
            </a:xfrm>
            <a:prstGeom prst="roundRect">
              <a:avLst>
                <a:gd name="adj" fmla="val 2065"/>
              </a:avLst>
            </a:prstGeom>
            <a:noFill/>
            <a:ln w="28575">
              <a:solidFill>
                <a:srgbClr val="58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0D2AD493-A9EA-481C-A2FA-0E4A1D380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376" y="1959579"/>
              <a:ext cx="3241158" cy="175756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BB9EDBA-16AC-4E87-A683-8890D5A0A6B7}"/>
                </a:ext>
              </a:extLst>
            </p:cNvPr>
            <p:cNvSpPr txBox="1"/>
            <p:nvPr/>
          </p:nvSpPr>
          <p:spPr>
            <a:xfrm>
              <a:off x="6209212" y="3675410"/>
              <a:ext cx="1917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0" dirty="0">
                  <a:solidFill>
                    <a:schemeClr val="bg1"/>
                  </a:solidFill>
                  <a:effectLst/>
                  <a:latin typeface="+mj-lt"/>
                  <a:ea typeface="宋体" panose="02010600030101010101" pitchFamily="2" charset="-122"/>
                </a:rPr>
                <a:t>2</a:t>
              </a:r>
              <a:r>
                <a:rPr lang="en-US" altLang="zh-CN" sz="1400" b="1" i="0" dirty="0">
                  <a:solidFill>
                    <a:schemeClr val="bg1"/>
                  </a:solidFill>
                  <a:effectLst/>
                  <a:latin typeface="+mj-lt"/>
                  <a:ea typeface="Microsoft YaHei" panose="020B0503020204020204" pitchFamily="34" charset="-122"/>
                </a:rPr>
                <a:t>001: A Space Odyssey</a:t>
              </a:r>
              <a:endParaRPr lang="en-US" altLang="zh-CN" sz="1400" b="1" i="0" dirty="0">
                <a:solidFill>
                  <a:schemeClr val="bg1"/>
                </a:solidFill>
                <a:effectLst/>
                <a:latin typeface="+mj-lt"/>
                <a:ea typeface="宋体" panose="02010600030101010101" pitchFamily="2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 Interactive Computer</a:t>
              </a:r>
              <a:endParaRPr lang="zh-CN" altLang="en-US" sz="1400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33960847-F5FA-4210-B3F9-3671669FB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154" y="1959579"/>
              <a:ext cx="2580941" cy="3626615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5BEC1EC-FF42-48A7-93C1-B4A23BE72393}"/>
                </a:ext>
              </a:extLst>
            </p:cNvPr>
            <p:cNvSpPr txBox="1"/>
            <p:nvPr/>
          </p:nvSpPr>
          <p:spPr>
            <a:xfrm>
              <a:off x="9078965" y="5651003"/>
              <a:ext cx="2481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The Terminator</a:t>
              </a: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Intelligence Robot</a:t>
              </a:r>
              <a:endParaRPr lang="zh-CN" altLang="en-US" sz="1400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FC2A175A-BF5F-4D51-98D8-A04BBB00A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376" y="4198630"/>
              <a:ext cx="3241158" cy="1580604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2E1BF7C-9E21-41BE-B569-33E7463FB2D2}"/>
                </a:ext>
              </a:extLst>
            </p:cNvPr>
            <p:cNvSpPr txBox="1"/>
            <p:nvPr/>
          </p:nvSpPr>
          <p:spPr>
            <a:xfrm>
              <a:off x="6408985" y="5767844"/>
              <a:ext cx="162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0" dirty="0">
                  <a:solidFill>
                    <a:schemeClr val="bg1"/>
                  </a:solidFill>
                  <a:effectLst/>
                  <a:latin typeface="+mj-lt"/>
                </a:rPr>
                <a:t>Interstellar</a:t>
              </a: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+mj-lt"/>
                  <a:ea typeface="宋体" panose="02010600030101010101" pitchFamily="2" charset="-122"/>
                </a:rPr>
                <a:t>Assistant Robot</a:t>
              </a:r>
              <a:endParaRPr lang="zh-CN" altLang="en-US" sz="1400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9713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829050-7DEA-4C4D-B3F4-5764410AE802}"/>
              </a:ext>
            </a:extLst>
          </p:cNvPr>
          <p:cNvSpPr txBox="1"/>
          <p:nvPr/>
        </p:nvSpPr>
        <p:spPr>
          <a:xfrm>
            <a:off x="777746" y="5597724"/>
            <a:ext cx="1068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The imagination of artificial intelligence is with great diversity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9C7077-9787-4D8C-88E6-1DC32A23527F}"/>
              </a:ext>
            </a:extLst>
          </p:cNvPr>
          <p:cNvSpPr txBox="1"/>
          <p:nvPr/>
        </p:nvSpPr>
        <p:spPr>
          <a:xfrm>
            <a:off x="775697" y="1476789"/>
            <a:ext cx="50481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+mj-lt"/>
                <a:ea typeface="+mj-ea"/>
              </a:rPr>
              <a:t>Movie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800" dirty="0">
                <a:solidFill>
                  <a:schemeClr val="bg1"/>
                </a:solidFill>
              </a:rPr>
              <a:t>Documentary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</a:rPr>
              <a:t>Books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60F7142-ACA2-4545-8815-9685D88AD4B0}"/>
              </a:ext>
            </a:extLst>
          </p:cNvPr>
          <p:cNvSpPr/>
          <p:nvPr/>
        </p:nvSpPr>
        <p:spPr>
          <a:xfrm>
            <a:off x="5523577" y="982482"/>
            <a:ext cx="6339877" cy="4226334"/>
          </a:xfrm>
          <a:prstGeom prst="roundRect">
            <a:avLst>
              <a:gd name="adj" fmla="val 2065"/>
            </a:avLst>
          </a:prstGeom>
          <a:noFill/>
          <a:ln w="28575"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D46EAAC-44B6-407B-91DC-484F4D00B4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61" y="1130841"/>
            <a:ext cx="2991107" cy="186944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D38F607-4995-435B-BE86-D6128C799416}"/>
              </a:ext>
            </a:extLst>
          </p:cNvPr>
          <p:cNvSpPr txBox="1"/>
          <p:nvPr/>
        </p:nvSpPr>
        <p:spPr>
          <a:xfrm>
            <a:off x="6368138" y="3031648"/>
            <a:ext cx="1679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AlphaGo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957D3C5-BA90-4BF4-85DA-E71EEDC3B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627" y="3137987"/>
            <a:ext cx="2991107" cy="171872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5965BF5-1E86-41C4-8AB2-9548CA7D27DD}"/>
              </a:ext>
            </a:extLst>
          </p:cNvPr>
          <p:cNvSpPr txBox="1"/>
          <p:nvPr/>
        </p:nvSpPr>
        <p:spPr>
          <a:xfrm>
            <a:off x="9250745" y="4850164"/>
            <a:ext cx="201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Looking for AI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75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829050-7DEA-4C4D-B3F4-5764410AE802}"/>
              </a:ext>
            </a:extLst>
          </p:cNvPr>
          <p:cNvSpPr txBox="1"/>
          <p:nvPr/>
        </p:nvSpPr>
        <p:spPr>
          <a:xfrm>
            <a:off x="777746" y="5597724"/>
            <a:ext cx="1068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The imagination of artificial intelligence is with great diversity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9C7077-9787-4D8C-88E6-1DC32A23527F}"/>
              </a:ext>
            </a:extLst>
          </p:cNvPr>
          <p:cNvSpPr txBox="1"/>
          <p:nvPr/>
        </p:nvSpPr>
        <p:spPr>
          <a:xfrm>
            <a:off x="833120" y="1290320"/>
            <a:ext cx="38303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+mj-lt"/>
                <a:ea typeface="+mj-ea"/>
              </a:rPr>
              <a:t>Movie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</a:rPr>
              <a:t>Documentary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solidFill>
                  <a:schemeClr val="bg1"/>
                </a:solidFill>
              </a:rPr>
              <a:t>Books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51453C4-465D-4D2A-9189-A10D36B10670}"/>
              </a:ext>
            </a:extLst>
          </p:cNvPr>
          <p:cNvGrpSpPr/>
          <p:nvPr/>
        </p:nvGrpSpPr>
        <p:grpSpPr>
          <a:xfrm>
            <a:off x="5126189" y="1046462"/>
            <a:ext cx="6339877" cy="3958950"/>
            <a:chOff x="5019003" y="1041382"/>
            <a:chExt cx="6339877" cy="3958950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B91FDBA-6B55-4704-BAF4-DE4CEEAB0EF4}"/>
                </a:ext>
              </a:extLst>
            </p:cNvPr>
            <p:cNvSpPr/>
            <p:nvPr/>
          </p:nvSpPr>
          <p:spPr>
            <a:xfrm>
              <a:off x="5019003" y="1041382"/>
              <a:ext cx="6339877" cy="3958950"/>
            </a:xfrm>
            <a:prstGeom prst="roundRect">
              <a:avLst>
                <a:gd name="adj" fmla="val 2065"/>
              </a:avLst>
            </a:prstGeom>
            <a:noFill/>
            <a:ln w="28575">
              <a:solidFill>
                <a:srgbClr val="58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77B1DCF-F7AE-4A40-A9E4-FA0C46728CDC}"/>
                </a:ext>
              </a:extLst>
            </p:cNvPr>
            <p:cNvGrpSpPr/>
            <p:nvPr/>
          </p:nvGrpSpPr>
          <p:grpSpPr>
            <a:xfrm>
              <a:off x="5301131" y="1260669"/>
              <a:ext cx="5672629" cy="3326571"/>
              <a:chOff x="5301131" y="1260669"/>
              <a:chExt cx="5672629" cy="3326571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DEE6CE54-FCEF-4B47-86FB-815110567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3640" y="1260669"/>
                <a:ext cx="1990120" cy="3326571"/>
              </a:xfrm>
              <a:prstGeom prst="rect">
                <a:avLst/>
              </a:prstGeom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5E57562-A0DC-4DCD-9122-91D3693FE02A}"/>
                  </a:ext>
                </a:extLst>
              </p:cNvPr>
              <p:cNvSpPr txBox="1"/>
              <p:nvPr/>
            </p:nvSpPr>
            <p:spPr>
              <a:xfrm>
                <a:off x="5301131" y="1682029"/>
                <a:ext cx="350472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Lie </a:t>
                </a:r>
                <a:r>
                  <a:rPr lang="en-US" altLang="zh-CN" sz="2400" b="1" dirty="0" err="1">
                    <a:solidFill>
                      <a:schemeClr val="bg1"/>
                    </a:solidFill>
                  </a:rPr>
                  <a:t>zi_Tang</a:t>
                </a:r>
                <a:r>
                  <a:rPr lang="en-US" altLang="zh-CN" sz="2400" b="1" dirty="0">
                    <a:solidFill>
                      <a:schemeClr val="bg1"/>
                    </a:solidFill>
                  </a:rPr>
                  <a:t> wen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-&gt; </a:t>
                </a:r>
              </a:p>
              <a:p>
                <a:pPr algn="ctr"/>
                <a:r>
                  <a:rPr lang="en-US" altLang="zh-CN" sz="2400" dirty="0" err="1">
                    <a:solidFill>
                      <a:schemeClr val="bg1"/>
                    </a:solidFill>
                  </a:rPr>
                  <a:t>Yanshi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 offering puppet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Metamorphoses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-&gt; Galatea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I, robot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7349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B3072F51-E375-4708-B82E-0D4819615517}"/>
              </a:ext>
            </a:extLst>
          </p:cNvPr>
          <p:cNvSpPr txBox="1"/>
          <p:nvPr/>
        </p:nvSpPr>
        <p:spPr>
          <a:xfrm>
            <a:off x="1635760" y="3302000"/>
            <a:ext cx="915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sym typeface="+mn-lt"/>
              </a:rPr>
              <a:t>New intelligence Needs imagination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A73AD7-1B92-4E48-906E-2FCBD2F4C85C}"/>
              </a:ext>
            </a:extLst>
          </p:cNvPr>
          <p:cNvSpPr txBox="1"/>
          <p:nvPr/>
        </p:nvSpPr>
        <p:spPr>
          <a:xfrm>
            <a:off x="3724275" y="2191086"/>
            <a:ext cx="4743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Slide" panose="00000700000000000000" pitchFamily="2" charset="0"/>
                <a:sym typeface="+mn-lt"/>
              </a:rPr>
              <a:t>02</a:t>
            </a:r>
            <a:endParaRPr lang="zh-CN" altLang="en-US" sz="6000" dirty="0">
              <a:solidFill>
                <a:schemeClr val="bg1"/>
              </a:solidFill>
              <a:latin typeface="Slide" panose="00000700000000000000" pitchFamily="2" charset="0"/>
              <a:sym typeface="+mn-lt"/>
            </a:endParaRP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605827D1-5F9D-45C5-B0AF-B41449D24503}"/>
              </a:ext>
            </a:extLst>
          </p:cNvPr>
          <p:cNvSpPr/>
          <p:nvPr/>
        </p:nvSpPr>
        <p:spPr>
          <a:xfrm>
            <a:off x="3816350" y="1022350"/>
            <a:ext cx="4559300" cy="4559300"/>
          </a:xfrm>
          <a:prstGeom prst="arc">
            <a:avLst>
              <a:gd name="adj1" fmla="val 16200000"/>
              <a:gd name="adj2" fmla="val 576403"/>
            </a:avLst>
          </a:prstGeom>
          <a:ln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9D7E3BDD-6D36-4430-A445-EE102E7BFC3A}"/>
              </a:ext>
            </a:extLst>
          </p:cNvPr>
          <p:cNvSpPr/>
          <p:nvPr/>
        </p:nvSpPr>
        <p:spPr>
          <a:xfrm flipV="1">
            <a:off x="3816350" y="1022350"/>
            <a:ext cx="4559300" cy="4559300"/>
          </a:xfrm>
          <a:prstGeom prst="arc">
            <a:avLst>
              <a:gd name="adj1" fmla="val 6360444"/>
              <a:gd name="adj2" fmla="val 12853498"/>
            </a:avLst>
          </a:prstGeom>
          <a:ln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89F44395-298E-45BA-B62B-BAA56B5AAFB4}"/>
              </a:ext>
            </a:extLst>
          </p:cNvPr>
          <p:cNvSpPr/>
          <p:nvPr/>
        </p:nvSpPr>
        <p:spPr>
          <a:xfrm flipV="1">
            <a:off x="3816350" y="1022350"/>
            <a:ext cx="4559300" cy="4559300"/>
          </a:xfrm>
          <a:prstGeom prst="arc">
            <a:avLst>
              <a:gd name="adj1" fmla="val 14129055"/>
              <a:gd name="adj2" fmla="val 20679841"/>
            </a:avLst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15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40FEDAF-8B99-4E65-8D5D-CBA21A6BD9ED}"/>
              </a:ext>
            </a:extLst>
          </p:cNvPr>
          <p:cNvGrpSpPr/>
          <p:nvPr/>
        </p:nvGrpSpPr>
        <p:grpSpPr>
          <a:xfrm>
            <a:off x="592628" y="2594622"/>
            <a:ext cx="4276020" cy="1800836"/>
            <a:chOff x="987175" y="2753579"/>
            <a:chExt cx="4276020" cy="180083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C0BE947-6EA0-4FAF-9890-F38E3E052DFD}"/>
                </a:ext>
              </a:extLst>
            </p:cNvPr>
            <p:cNvGrpSpPr/>
            <p:nvPr/>
          </p:nvGrpSpPr>
          <p:grpSpPr>
            <a:xfrm>
              <a:off x="2224767" y="2753579"/>
              <a:ext cx="1800836" cy="1800836"/>
              <a:chOff x="3983342" y="1189342"/>
              <a:chExt cx="4225316" cy="422531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323A81E-01C7-476B-B455-DCACB34870BA}"/>
                  </a:ext>
                </a:extLst>
              </p:cNvPr>
              <p:cNvSpPr/>
              <p:nvPr/>
            </p:nvSpPr>
            <p:spPr>
              <a:xfrm>
                <a:off x="3983342" y="1189342"/>
                <a:ext cx="4225316" cy="4225316"/>
              </a:xfrm>
              <a:prstGeom prst="ellipse">
                <a:avLst/>
              </a:prstGeom>
              <a:solidFill>
                <a:schemeClr val="bg2">
                  <a:lumMod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77C05FB-0FA7-42EA-AB23-7DF2E0015550}"/>
                  </a:ext>
                </a:extLst>
              </p:cNvPr>
              <p:cNvSpPr/>
              <p:nvPr/>
            </p:nvSpPr>
            <p:spPr>
              <a:xfrm>
                <a:off x="4436347" y="1642347"/>
                <a:ext cx="3319307" cy="3319307"/>
              </a:xfrm>
              <a:prstGeom prst="ellipse">
                <a:avLst/>
              </a:prstGeom>
              <a:solidFill>
                <a:schemeClr val="bg2">
                  <a:lumMod val="50000"/>
                  <a:alpha val="21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lt1">
                      <a:lumMod val="100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EA92F45-360A-4918-9C6E-5E89D8AF1B05}"/>
                  </a:ext>
                </a:extLst>
              </p:cNvPr>
              <p:cNvSpPr/>
              <p:nvPr/>
            </p:nvSpPr>
            <p:spPr>
              <a:xfrm>
                <a:off x="4889352" y="2095351"/>
                <a:ext cx="2413298" cy="2413298"/>
              </a:xfrm>
              <a:prstGeom prst="ellipse">
                <a:avLst/>
              </a:prstGeom>
              <a:solidFill>
                <a:schemeClr val="bg2">
                  <a:lumMod val="50000"/>
                  <a:alpha val="21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lt1">
                      <a:lumMod val="100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6841CB5-54ED-49D9-9C51-E07B55B403BE}"/>
                  </a:ext>
                </a:extLst>
              </p:cNvPr>
              <p:cNvSpPr/>
              <p:nvPr/>
            </p:nvSpPr>
            <p:spPr>
              <a:xfrm>
                <a:off x="5342356" y="2548356"/>
                <a:ext cx="1507289" cy="1507289"/>
              </a:xfrm>
              <a:prstGeom prst="ellipse">
                <a:avLst/>
              </a:prstGeom>
              <a:solidFill>
                <a:schemeClr val="bg2">
                  <a:lumMod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FB0BFE1-964C-4860-9138-D0D90322C418}"/>
                </a:ext>
              </a:extLst>
            </p:cNvPr>
            <p:cNvSpPr/>
            <p:nvPr/>
          </p:nvSpPr>
          <p:spPr>
            <a:xfrm rot="19721883">
              <a:off x="1445547" y="2985660"/>
              <a:ext cx="3359276" cy="1336675"/>
            </a:xfrm>
            <a:prstGeom prst="ellipse">
              <a:avLst/>
            </a:prstGeom>
            <a:noFill/>
            <a:ln w="3175">
              <a:gradFill flip="none" rotWithShape="1">
                <a:gsLst>
                  <a:gs pos="1000">
                    <a:schemeClr val="bg1">
                      <a:alpha val="51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>
                    <a:lumMod val="100000"/>
                  </a:schemeClr>
                </a:solidFill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178277C-AFF1-4D63-B983-68F843D70C0F}"/>
                </a:ext>
              </a:extLst>
            </p:cNvPr>
            <p:cNvSpPr/>
            <p:nvPr/>
          </p:nvSpPr>
          <p:spPr>
            <a:xfrm rot="1603406">
              <a:off x="987175" y="2985660"/>
              <a:ext cx="4276020" cy="1336675"/>
            </a:xfrm>
            <a:prstGeom prst="ellipse">
              <a:avLst/>
            </a:prstGeom>
            <a:noFill/>
            <a:ln w="3175">
              <a:gradFill flip="none" rotWithShape="1">
                <a:gsLst>
                  <a:gs pos="1000">
                    <a:schemeClr val="bg1">
                      <a:alpha val="51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>
                    <a:lumMod val="100000"/>
                  </a:schemeClr>
                </a:solidFill>
                <a:sym typeface="+mn-lt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56BA837-E317-444E-87DC-E522D351E809}"/>
              </a:ext>
            </a:extLst>
          </p:cNvPr>
          <p:cNvSpPr txBox="1"/>
          <p:nvPr/>
        </p:nvSpPr>
        <p:spPr>
          <a:xfrm>
            <a:off x="4944210" y="1786880"/>
            <a:ext cx="6655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The imagination of </a:t>
            </a:r>
            <a:r>
              <a:rPr lang="en-US" altLang="zh-CN" sz="40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litterateur is foresighted</a:t>
            </a:r>
          </a:p>
          <a:p>
            <a:endParaRPr lang="en-US" altLang="zh-CN" sz="24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I, robot -&gt; Three Laws of Robotics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+mj-lt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2001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A Space Odyssey -&gt; Siri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+mj-lt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The Terminator -&gt; High Performance Robot</a:t>
            </a:r>
          </a:p>
        </p:txBody>
      </p:sp>
    </p:spTree>
    <p:extLst>
      <p:ext uri="{BB962C8B-B14F-4D97-AF65-F5344CB8AC3E}">
        <p14:creationId xmlns:p14="http://schemas.microsoft.com/office/powerpoint/2010/main" val="39551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">
            <a:extLst>
              <a:ext uri="{FF2B5EF4-FFF2-40B4-BE49-F238E27FC236}">
                <a16:creationId xmlns:a16="http://schemas.microsoft.com/office/drawing/2014/main" id="{1307A9A0-0B9F-43CC-869C-A5060C9CC68D}"/>
              </a:ext>
            </a:extLst>
          </p:cNvPr>
          <p:cNvSpPr/>
          <p:nvPr/>
        </p:nvSpPr>
        <p:spPr>
          <a:xfrm>
            <a:off x="911225" y="1971158"/>
            <a:ext cx="2915684" cy="2915684"/>
          </a:xfrm>
          <a:prstGeom prst="ellipse">
            <a:avLst/>
          </a:prstGeom>
          <a:blipFill>
            <a:blip r:embed="rId3"/>
            <a:stretch>
              <a:fillRect l="-25051" r="-24833"/>
            </a:stretch>
          </a:blipFill>
          <a:ln w="3175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E57F2DC4-6ACA-43AA-BB23-72075BEEBA0B}"/>
              </a:ext>
            </a:extLst>
          </p:cNvPr>
          <p:cNvSpPr/>
          <p:nvPr/>
        </p:nvSpPr>
        <p:spPr>
          <a:xfrm>
            <a:off x="653517" y="1713450"/>
            <a:ext cx="3431100" cy="3431100"/>
          </a:xfrm>
          <a:prstGeom prst="arc">
            <a:avLst>
              <a:gd name="adj1" fmla="val 16200000"/>
              <a:gd name="adj2" fmla="val 5664061"/>
            </a:avLst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20B6846-7536-4A50-81A8-8FC922CB0A29}"/>
              </a:ext>
            </a:extLst>
          </p:cNvPr>
          <p:cNvSpPr>
            <a:spLocks noChangeAspect="1"/>
          </p:cNvSpPr>
          <p:nvPr/>
        </p:nvSpPr>
        <p:spPr>
          <a:xfrm>
            <a:off x="3390682" y="2016738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5F31DB-F09C-4350-833F-810BFDFB7CDF}"/>
              </a:ext>
            </a:extLst>
          </p:cNvPr>
          <p:cNvSpPr>
            <a:spLocks noChangeAspect="1"/>
          </p:cNvSpPr>
          <p:nvPr/>
        </p:nvSpPr>
        <p:spPr>
          <a:xfrm>
            <a:off x="3390682" y="4625263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41DFA6F-BE91-4080-9E71-E56F203907D1}"/>
              </a:ext>
            </a:extLst>
          </p:cNvPr>
          <p:cNvSpPr>
            <a:spLocks noChangeAspect="1"/>
          </p:cNvSpPr>
          <p:nvPr/>
        </p:nvSpPr>
        <p:spPr>
          <a:xfrm>
            <a:off x="3976617" y="3321000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A7FD4B-800B-438E-BAC4-9186B1CCDC34}"/>
              </a:ext>
            </a:extLst>
          </p:cNvPr>
          <p:cNvSpPr txBox="1"/>
          <p:nvPr/>
        </p:nvSpPr>
        <p:spPr>
          <a:xfrm>
            <a:off x="4944210" y="1786880"/>
            <a:ext cx="65010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The imagination of </a:t>
            </a:r>
            <a:r>
              <a:rPr lang="en-US" altLang="zh-CN" sz="40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scientists tends to practice</a:t>
            </a:r>
          </a:p>
          <a:p>
            <a:endParaRPr lang="en-US" altLang="zh-CN" sz="24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The first climax of AI-&gt; Artificial Neural Network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+mj-lt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The second climax of AI-&gt; Expert System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+mj-lt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The third climax of AI-&gt; Deep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313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995;"/>
  <p:tag name="ISLIDE.ICON" val="#408186;#408190;#408135;#408215;#408206;#408172;#40814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995;"/>
  <p:tag name="ISLIDE.ICON" val="#408186;#408190;#408135;#408215;#408206;#408172;#40814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995;"/>
  <p:tag name="ISLIDE.ICON" val="#408186;#408190;#408135;#408215;#408206;#408172;#40814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97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9623;#174465;#405320;#180414;#180414;#180414;#180414;#180414;#180414;#180414;#18041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9623;#174465;#405320;#180414;#180414;#180414;#180414;#180414;#180414;#180414;#180414;"/>
</p:tagLst>
</file>

<file path=ppt/theme/theme1.xml><?xml version="1.0" encoding="utf-8"?>
<a:theme xmlns:a="http://schemas.openxmlformats.org/drawingml/2006/main" name="Office 主题​​">
  <a:themeElements>
    <a:clrScheme name="自定义 8">
      <a:dk1>
        <a:srgbClr val="131514"/>
      </a:dk1>
      <a:lt1>
        <a:sysClr val="window" lastClr="FFFFFF"/>
      </a:lt1>
      <a:dk2>
        <a:srgbClr val="131514"/>
      </a:dk2>
      <a:lt2>
        <a:srgbClr val="FFFFFF"/>
      </a:lt2>
      <a:accent1>
        <a:srgbClr val="4C0094"/>
      </a:accent1>
      <a:accent2>
        <a:srgbClr val="AD0079"/>
      </a:accent2>
      <a:accent3>
        <a:srgbClr val="D40033"/>
      </a:accent3>
      <a:accent4>
        <a:srgbClr val="4C0094"/>
      </a:accent4>
      <a:accent5>
        <a:srgbClr val="AD0079"/>
      </a:accent5>
      <a:accent6>
        <a:srgbClr val="D40033"/>
      </a:accent6>
      <a:hlink>
        <a:srgbClr val="0070C0"/>
      </a:hlink>
      <a:folHlink>
        <a:srgbClr val="8C8C8C"/>
      </a:folHlink>
    </a:clrScheme>
    <a:fontScheme name="lqighjuw">
      <a:majorFont>
        <a:latin typeface="阿里巴巴普惠体 L"/>
        <a:ea typeface="阿里巴巴普惠体 R"/>
        <a:cs typeface=""/>
      </a:majorFont>
      <a:minorFont>
        <a:latin typeface="阿里巴巴普惠体 L"/>
        <a:ea typeface="阿里巴巴普惠体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212</Words>
  <Application>Microsoft Office PowerPoint</Application>
  <PresentationFormat>宽屏</PresentationFormat>
  <Paragraphs>83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Slide</vt:lpstr>
      <vt:lpstr>阿里巴巴普惠体 L</vt:lpstr>
      <vt:lpstr>阿里巴巴普惠体 R</vt:lpstr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RX Y</dc:creator>
  <cp:lastModifiedBy>qhlzy0971@163.com</cp:lastModifiedBy>
  <cp:revision>117</cp:revision>
  <dcterms:created xsi:type="dcterms:W3CDTF">2020-04-22T02:33:35Z</dcterms:created>
  <dcterms:modified xsi:type="dcterms:W3CDTF">2022-03-18T11:00:28Z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v1.0_mb_1fk1L7M/2c6kMgcmelsZyQ==</vt:lpwstr>
  </property>
</Properties>
</file>