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369" r:id="rId2"/>
    <p:sldId id="371" r:id="rId3"/>
    <p:sldId id="400" r:id="rId4"/>
    <p:sldId id="454" r:id="rId5"/>
    <p:sldId id="401" r:id="rId6"/>
    <p:sldId id="374" r:id="rId7"/>
    <p:sldId id="378" r:id="rId8"/>
    <p:sldId id="379" r:id="rId9"/>
    <p:sldId id="380" r:id="rId10"/>
    <p:sldId id="448" r:id="rId11"/>
    <p:sldId id="402" r:id="rId12"/>
    <p:sldId id="383" r:id="rId13"/>
    <p:sldId id="382" r:id="rId14"/>
    <p:sldId id="436" r:id="rId15"/>
    <p:sldId id="447" r:id="rId16"/>
    <p:sldId id="388" r:id="rId17"/>
    <p:sldId id="389" r:id="rId18"/>
    <p:sldId id="390" r:id="rId19"/>
    <p:sldId id="449" r:id="rId20"/>
    <p:sldId id="403" r:id="rId21"/>
    <p:sldId id="392" r:id="rId22"/>
    <p:sldId id="393" r:id="rId23"/>
    <p:sldId id="394" r:id="rId24"/>
    <p:sldId id="450" r:id="rId25"/>
    <p:sldId id="404" r:id="rId26"/>
    <p:sldId id="396" r:id="rId27"/>
    <p:sldId id="397" r:id="rId28"/>
    <p:sldId id="398" r:id="rId29"/>
    <p:sldId id="405" r:id="rId30"/>
    <p:sldId id="40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51" r:id="rId41"/>
    <p:sldId id="415" r:id="rId42"/>
    <p:sldId id="416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3" r:id="rId51"/>
    <p:sldId id="435" r:id="rId52"/>
    <p:sldId id="452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53" r:id="rId62"/>
    <p:sldId id="445" r:id="rId6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515"/>
    <a:srgbClr val="F5B661"/>
    <a:srgbClr val="F09415"/>
    <a:srgbClr val="CF7CF8"/>
    <a:srgbClr val="B06B0C"/>
    <a:srgbClr val="FD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个性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455"/>
  </p:normalViewPr>
  <p:slideViewPr>
    <p:cSldViewPr snapToGrid="0" snapToObjects="1">
      <p:cViewPr varScale="1">
        <p:scale>
          <a:sx n="83" d="100"/>
          <a:sy n="83" d="100"/>
        </p:scale>
        <p:origin x="80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-3264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8A21-0C7F-4494-8D24-559F07AD8CB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F91E-201B-4B38-BB79-125A16DA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4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CA49B-73E0-D840-93A7-A3E11BDE34C4}" type="datetimeFigureOut">
              <a:rPr kumimoji="1" lang="zh-CN" altLang="en-US" smtClean="0"/>
              <a:t>2022/2/22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B0F4-7A48-A741-B2DC-BD21D79CD1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 userDrawn="1"/>
        </p:nvSpPr>
        <p:spPr>
          <a:xfrm>
            <a:off x="7918450" y="4978401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013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941509" y="2088151"/>
            <a:ext cx="2134756" cy="1029803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  <a:cs typeface="+mj-cs"/>
              </a:defRPr>
            </a:lvl1pPr>
          </a:lstStyle>
          <a:p>
            <a:pPr algn="l"/>
            <a:r>
              <a:rPr lang="en-US" altLang="zh-CN" dirty="0"/>
              <a:t>Python</a:t>
            </a:r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6904566" y="3295530"/>
            <a:ext cx="2171699" cy="83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F5B661"/>
                </a:solidFill>
              </a:rPr>
              <a:t>乔　林</a:t>
            </a:r>
            <a:endParaRPr lang="en-US" sz="2400" dirty="0">
              <a:solidFill>
                <a:srgbClr val="F5B66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18533" y="3292235"/>
            <a:ext cx="6475943" cy="838265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>
            <a:lvl1pPr marL="0" indent="0" algn="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华康手札体W5P" panose="03000500000000000000" pitchFamily="66" charset="-122"/>
                <a:ea typeface="华康手札体W5P" panose="03000500000000000000" pitchFamily="66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5B661"/>
                </a:solidFill>
              </a:rPr>
              <a:t>清华大学计算机科学与技术系</a:t>
            </a:r>
            <a:endParaRPr lang="en-US" dirty="0">
              <a:solidFill>
                <a:srgbClr val="F5B66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2400" y="2068333"/>
            <a:ext cx="6442076" cy="1036382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2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91" y="564920"/>
            <a:ext cx="7249459" cy="81070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1" y="1752655"/>
            <a:ext cx="4286250" cy="26994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552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564921"/>
            <a:ext cx="7541683" cy="81070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467" y="1752655"/>
            <a:ext cx="5712883" cy="313261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767" y="1752654"/>
            <a:ext cx="1553633" cy="3132611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5833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6" y="2740034"/>
            <a:ext cx="6333333" cy="41172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174" y="3533712"/>
            <a:ext cx="7194065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3775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0306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1"/>
            <a:ext cx="7210397" cy="501713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4035425"/>
            <a:ext cx="7210397" cy="31637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1008008" cy="818092"/>
          </a:xfrm>
        </p:spPr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6347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8" y="262466"/>
            <a:ext cx="7573432" cy="2980267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8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67" y="3533712"/>
            <a:ext cx="7573433" cy="81809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>
                <a:solidFill>
                  <a:srgbClr val="F09515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995308" cy="818092"/>
          </a:xfrm>
        </p:spPr>
        <p:txBody>
          <a:bodyPr/>
          <a:lstStyle>
            <a:lvl1pPr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000" y="2165120"/>
            <a:ext cx="7624233" cy="818091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" y="3174129"/>
            <a:ext cx="7624233" cy="1838137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13700" y="2165121"/>
            <a:ext cx="1041400" cy="818092"/>
          </a:xfrm>
        </p:spPr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8372"/>
      </p:ext>
    </p:extLst>
  </p:cSld>
  <p:clrMapOvr>
    <a:masterClrMapping/>
  </p:clrMapOvr>
  <p:transition spd="slow" advClick="0" advTm="0">
    <p:strips dir="ru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65298"/>
      </p:ext>
    </p:extLst>
  </p:cSld>
  <p:clrMapOvr>
    <a:masterClrMapping/>
  </p:clrMapOvr>
  <p:transition spd="slow" advClick="0" advTm="0">
    <p:strips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/>
          <p:nvPr userDrawn="1"/>
        </p:nvSpPr>
        <p:spPr>
          <a:xfrm>
            <a:off x="0" y="626533"/>
            <a:ext cx="9144000" cy="42714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5833" cy="6815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6420" y="4931833"/>
            <a:ext cx="865613" cy="203195"/>
          </a:xfrm>
        </p:spPr>
        <p:txBody>
          <a:bodyPr lIns="36000" tIns="0" rIns="36000" bIns="0"/>
          <a:lstStyle>
            <a:lvl1pPr algn="r"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94733" y="719667"/>
            <a:ext cx="8890000" cy="4178300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731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899" y="586086"/>
            <a:ext cx="7539568" cy="810704"/>
          </a:xfrm>
        </p:spPr>
        <p:txBody>
          <a:bodyPr lIns="36000" tIns="36000" rIns="36000" bIns="36000"/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99" y="1752655"/>
            <a:ext cx="8868833" cy="3133670"/>
          </a:xfrm>
        </p:spPr>
        <p:txBody>
          <a:bodyPr lIns="36000" tIns="36000" rIns="36000" bIns="36000"/>
          <a:lstStyle>
            <a:lvl1pPr marL="252000" indent="-25200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4753" y="592207"/>
            <a:ext cx="1089980" cy="810704"/>
          </a:xfrm>
        </p:spPr>
        <p:txBody>
          <a:bodyPr lIns="36000" tIns="36000" rIns="36000" bIns="36000"/>
          <a:lstStyle>
            <a:lvl1pPr algn="ctr">
              <a:defRPr sz="3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31283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312837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04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65" y="564922"/>
            <a:ext cx="7252635" cy="810703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1752655"/>
            <a:ext cx="3556932" cy="519851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1" y="2272507"/>
            <a:ext cx="3556933" cy="26011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418" y="1752655"/>
            <a:ext cx="3567281" cy="5190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2418" y="2272507"/>
            <a:ext cx="3567282" cy="260111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441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1" y="564921"/>
            <a:ext cx="7539566" cy="810704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/>
          <a:p>
            <a:r>
              <a:rPr lang="zh-CN" altLang="en-US" dirty="0"/>
              <a:t>计算机程序设计基础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1752655"/>
            <a:ext cx="8868833" cy="3091789"/>
          </a:xfrm>
          <a:prstGeom prst="rect">
            <a:avLst/>
          </a:prstGeom>
        </p:spPr>
        <p:txBody>
          <a:bodyPr vert="horz" lIns="36000" tIns="36000" rIns="36000" bIns="360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753" y="571042"/>
            <a:ext cx="1089980" cy="810704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华康手札体W5P" panose="03000500000000000000" pitchFamily="66" charset="-122"/>
                <a:ea typeface="华康手札体W5P" panose="03000500000000000000" pitchFamily="66" charset="-122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41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4" r:id="rId3"/>
    <p:sldLayoutId id="2147483657" r:id="rId4"/>
    <p:sldLayoutId id="2147483658" r:id="rId5"/>
    <p:sldLayoutId id="2147483669" r:id="rId6"/>
    <p:sldLayoutId id="2147483653" r:id="rId7"/>
    <p:sldLayoutId id="2147483655" r:id="rId8"/>
    <p:sldLayoutId id="2147483656" r:id="rId9"/>
    <p:sldLayoutId id="2147483659" r:id="rId10"/>
    <p:sldLayoutId id="2147483660" r:id="rId11"/>
    <p:sldLayoutId id="2147483663" r:id="rId12"/>
    <p:sldLayoutId id="2147483664" r:id="rId13"/>
  </p:sldLayoutIdLst>
  <p:hf hdr="0" dt="0"/>
  <p:txStyles>
    <p:titleStyle>
      <a:lvl1pPr algn="r" defTabSz="6858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rgbClr val="F09515"/>
          </a:solidFill>
          <a:effectLst/>
          <a:latin typeface="华康手札体W5P" panose="03000500000000000000" pitchFamily="66" charset="-122"/>
          <a:ea typeface="华康手札体W5P" panose="03000500000000000000" pitchFamily="66" charset="-122"/>
          <a:cs typeface="+mj-cs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1pPr>
      <a:lvl2pPr marL="540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2pPr>
      <a:lvl3pPr marL="828000" indent="-25200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3pPr>
      <a:lvl4pPr marL="1116000" indent="-252000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8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4pPr>
      <a:lvl5pPr marL="1404000" indent="-252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b="1" kern="1200">
          <a:solidFill>
            <a:schemeClr val="accent2">
              <a:lumMod val="20000"/>
              <a:lumOff val="80000"/>
            </a:schemeClr>
          </a:solidFill>
          <a:latin typeface="华康手札体W5P" panose="03000500000000000000" pitchFamily="66" charset="-122"/>
          <a:ea typeface="华康手札体W5P" panose="03000500000000000000" pitchFamily="66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300" dirty="0">
                <a:solidFill>
                  <a:srgbClr val="F09515"/>
                </a:solidFill>
              </a:rPr>
              <a:t>计算机程序设计基础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1383921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54659"/>
      </p:ext>
    </p:extLst>
  </p:cSld>
  <p:clrMapOvr>
    <a:masterClrMapping/>
  </p:clrMapOvr>
  <p:transition spd="slow" advClick="0" advTm="0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课程简介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0.1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>
                <a:solidFill>
                  <a:srgbClr val="FFFF00"/>
                </a:solidFill>
              </a:rPr>
              <a:t>语言简史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语言特点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系统安装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编程环境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7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语言简史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0.1.1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语言发展史</a:t>
            </a:r>
          </a:p>
          <a:p>
            <a:r>
              <a:rPr lang="en-US" altLang="zh-CN" dirty="0"/>
              <a:t>0.1.2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语言版本更迭</a:t>
            </a:r>
          </a:p>
          <a:p>
            <a:r>
              <a:rPr lang="en-US" altLang="zh-CN" dirty="0"/>
              <a:t>0.1.3</a:t>
            </a:r>
            <a:r>
              <a:rPr lang="zh-CN" altLang="en-US" dirty="0"/>
              <a:t>　兼容性问题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语言发展史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之父：</a:t>
            </a:r>
            <a:r>
              <a:rPr lang="en-US" altLang="zh-CN" dirty="0"/>
              <a:t>Guido van </a:t>
            </a:r>
            <a:r>
              <a:rPr lang="en-US" altLang="zh-CN" dirty="0" err="1"/>
              <a:t>Rossum</a:t>
            </a:r>
            <a:endParaRPr lang="en-US" altLang="zh-CN" dirty="0"/>
          </a:p>
          <a:p>
            <a:r>
              <a:rPr lang="en-US" altLang="zh-CN" dirty="0"/>
              <a:t>Python </a:t>
            </a:r>
            <a:r>
              <a:rPr lang="zh-CN" altLang="en-US" dirty="0"/>
              <a:t>语言肇始</a:t>
            </a:r>
          </a:p>
          <a:p>
            <a:pPr lvl="1"/>
            <a:r>
              <a:rPr lang="zh-CN" altLang="en-US" dirty="0"/>
              <a:t>名字由来：</a:t>
            </a:r>
            <a:r>
              <a:rPr lang="en-US" altLang="zh-CN" dirty="0">
                <a:solidFill>
                  <a:srgbClr val="FFFF00"/>
                </a:solidFill>
              </a:rPr>
              <a:t>Monty Python's Flying Circus</a:t>
            </a:r>
            <a:r>
              <a:rPr lang="zh-CN" altLang="en-US" dirty="0"/>
              <a:t>（英国电视喜剧</a:t>
            </a:r>
            <a:r>
              <a:rPr lang="en-US" altLang="zh-CN" dirty="0"/>
              <a:t>《</a:t>
            </a:r>
            <a:r>
              <a:rPr lang="zh-CN" altLang="en-US" dirty="0"/>
              <a:t>蒙提・派森的飞行马戏团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诞生时间：缘起 </a:t>
            </a:r>
            <a:r>
              <a:rPr lang="en-US" altLang="zh-CN" dirty="0"/>
              <a:t>1989.12</a:t>
            </a:r>
            <a:r>
              <a:rPr lang="zh-CN" altLang="en-US" dirty="0"/>
              <a:t>，诞生 </a:t>
            </a:r>
            <a:r>
              <a:rPr lang="en-US" altLang="zh-CN" dirty="0"/>
              <a:t>1990</a:t>
            </a:r>
          </a:p>
          <a:p>
            <a:pPr lvl="1"/>
            <a:r>
              <a:rPr lang="zh-CN" altLang="en-US" dirty="0"/>
              <a:t>诞生地点：荷兰国家数学和计算机科学研究学会（</a:t>
            </a:r>
            <a:r>
              <a:rPr lang="en-US" altLang="zh-CN" dirty="0" err="1"/>
              <a:t>Stichting</a:t>
            </a:r>
            <a:r>
              <a:rPr lang="en-US" altLang="zh-CN" dirty="0"/>
              <a:t> </a:t>
            </a:r>
            <a:r>
              <a:rPr lang="en-US" altLang="zh-CN" dirty="0" err="1"/>
              <a:t>Mathematisch</a:t>
            </a:r>
            <a:r>
              <a:rPr lang="en-US" altLang="zh-CN" dirty="0"/>
              <a:t> Centrum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语言主网站：</a:t>
            </a:r>
            <a:r>
              <a:rPr lang="en-US" altLang="zh-CN" dirty="0"/>
              <a:t>https://www.python.org</a:t>
            </a:r>
          </a:p>
        </p:txBody>
      </p:sp>
    </p:spTree>
    <p:extLst>
      <p:ext uri="{BB962C8B-B14F-4D97-AF65-F5344CB8AC3E}">
        <p14:creationId xmlns:p14="http://schemas.microsoft.com/office/powerpoint/2010/main" val="31827082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语言版本更迭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20296"/>
              </p:ext>
            </p:extLst>
          </p:nvPr>
        </p:nvGraphicFramePr>
        <p:xfrm>
          <a:off x="-6" y="785280"/>
          <a:ext cx="9432000" cy="39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</a:t>
                      </a:r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版本</a:t>
                      </a:r>
                    </a:p>
                  </a:txBody>
                  <a:tcPr marL="532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发布时间</a:t>
                      </a: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备　注</a:t>
                      </a: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1.0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1994.01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1.5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1997.12.31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1.6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2000.09.05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20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2.0</a:t>
                      </a:r>
                      <a:endParaRPr lang="zh-CN" altLang="en-US" sz="20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2000.10.16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2.1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2001.04.17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2.2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2001.12.21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2.3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2003.07.29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2.4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2004.11.30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2.5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2006.09.19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2.6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2008.10.01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2.7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2008.07.03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2 </a:t>
                      </a:r>
                      <a:r>
                        <a:rPr lang="zh-CN" altLang="en-US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最后一个主版本</a:t>
                      </a: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5488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语言版本更迭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54942"/>
              </p:ext>
            </p:extLst>
          </p:nvPr>
        </p:nvGraphicFramePr>
        <p:xfrm>
          <a:off x="-6" y="785280"/>
          <a:ext cx="9432000" cy="39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</a:t>
                      </a:r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版本</a:t>
                      </a:r>
                    </a:p>
                  </a:txBody>
                  <a:tcPr marL="532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发布时间</a:t>
                      </a: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kern="12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备　注</a:t>
                      </a: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3.0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2008.12.03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3.1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2009.06.27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3.2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2011.02.20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3.3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2012.09.29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3.4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2014.03.16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3.5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2015.09.13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3.6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2016.12.23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3.7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2018.06.27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3.8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2019.10.14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3.9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2020.10.05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i="0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Python 3.10</a:t>
                      </a:r>
                      <a:endParaRPr lang="zh-CN" altLang="en-US" sz="1800" b="1" i="0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784800" marR="21600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2021.10.04</a:t>
                      </a:r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zh-CN" altLang="en-US" sz="18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2520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970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0.1.3</a:t>
            </a:r>
            <a:r>
              <a:rPr lang="zh-CN" altLang="en-US" dirty="0"/>
              <a:t>　兼容性问题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2 </a:t>
            </a:r>
            <a:r>
              <a:rPr lang="zh-CN" altLang="en-US" dirty="0"/>
              <a:t>与 </a:t>
            </a:r>
            <a:r>
              <a:rPr lang="en-US" altLang="zh-CN" dirty="0"/>
              <a:t>Python 3 </a:t>
            </a:r>
            <a:r>
              <a:rPr lang="zh-CN" altLang="en-US" dirty="0"/>
              <a:t>不完全兼容</a:t>
            </a:r>
          </a:p>
          <a:p>
            <a:pPr lvl="1"/>
            <a:r>
              <a:rPr lang="zh-CN" altLang="en-US" dirty="0"/>
              <a:t>语法和语义上存在重大差异</a:t>
            </a:r>
          </a:p>
          <a:p>
            <a:pPr lvl="1"/>
            <a:r>
              <a:rPr lang="zh-CN" altLang="en-US" dirty="0"/>
              <a:t>部分库与模块不通用</a:t>
            </a:r>
          </a:p>
          <a:p>
            <a:pPr lvl="1"/>
            <a:r>
              <a:rPr lang="zh-CN" altLang="en-US" dirty="0"/>
              <a:t>首选 </a:t>
            </a:r>
            <a:r>
              <a:rPr lang="en-US" altLang="zh-CN" dirty="0"/>
              <a:t>Python 3</a:t>
            </a:r>
            <a:r>
              <a:rPr lang="zh-CN" altLang="en-US" dirty="0"/>
              <a:t>，大多数库与模块已升级</a:t>
            </a:r>
          </a:p>
          <a:p>
            <a:r>
              <a:rPr lang="en-US" altLang="zh-CN" dirty="0"/>
              <a:t>Python 2 </a:t>
            </a:r>
            <a:r>
              <a:rPr lang="zh-CN" altLang="en-US" dirty="0"/>
              <a:t>与 </a:t>
            </a:r>
            <a:r>
              <a:rPr lang="en-US" altLang="zh-CN" dirty="0"/>
              <a:t>Python 3 </a:t>
            </a:r>
            <a:r>
              <a:rPr lang="zh-CN" altLang="en-US" dirty="0"/>
              <a:t>主要区别</a:t>
            </a:r>
          </a:p>
          <a:p>
            <a:pPr lvl="1"/>
            <a:r>
              <a:rPr lang="zh-CN" altLang="en-US" dirty="0"/>
              <a:t>编码规范：</a:t>
            </a:r>
            <a:r>
              <a:rPr lang="en-US" altLang="zh-CN" dirty="0"/>
              <a:t>Python 3 </a:t>
            </a:r>
            <a:r>
              <a:rPr lang="zh-CN" altLang="en-US" dirty="0"/>
              <a:t>默认采用 </a:t>
            </a:r>
            <a:r>
              <a:rPr lang="en-US" altLang="zh-CN" dirty="0"/>
              <a:t>UTF-8 </a:t>
            </a:r>
            <a:r>
              <a:rPr lang="zh-CN" altLang="en-US" dirty="0"/>
              <a:t>编码</a:t>
            </a:r>
          </a:p>
          <a:p>
            <a:pPr lvl="1"/>
            <a:r>
              <a:rPr lang="zh-CN" altLang="en-US" dirty="0"/>
              <a:t>输入功能：废弃函数 </a:t>
            </a:r>
            <a:r>
              <a:rPr lang="en-US" altLang="zh-CN" dirty="0" err="1">
                <a:solidFill>
                  <a:srgbClr val="FFC000"/>
                </a:solidFill>
              </a:rPr>
              <a:t>raw_input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，修正函数 </a:t>
            </a:r>
            <a:r>
              <a:rPr lang="en-US" altLang="zh-CN" dirty="0">
                <a:solidFill>
                  <a:srgbClr val="FFC000"/>
                </a:solidFill>
              </a:rPr>
              <a:t>input() </a:t>
            </a:r>
            <a:r>
              <a:rPr lang="zh-CN" altLang="en-US" dirty="0"/>
              <a:t>语义以替代前者</a:t>
            </a:r>
          </a:p>
          <a:p>
            <a:pPr lvl="1"/>
            <a:r>
              <a:rPr lang="zh-CN" altLang="en-US" dirty="0"/>
              <a:t>输出功能：使用函数 </a:t>
            </a:r>
            <a:r>
              <a:rPr lang="en-US" altLang="zh-CN" dirty="0">
                <a:solidFill>
                  <a:srgbClr val="FFC000"/>
                </a:solidFill>
              </a:rPr>
              <a:t>print() </a:t>
            </a:r>
            <a:r>
              <a:rPr lang="zh-CN" altLang="en-US" dirty="0"/>
              <a:t>替代命令 </a:t>
            </a:r>
            <a:r>
              <a:rPr lang="en-US" altLang="zh-CN" dirty="0">
                <a:solidFill>
                  <a:srgbClr val="FFC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998558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0.1.3</a:t>
            </a:r>
            <a:r>
              <a:rPr lang="zh-CN" altLang="en-US" dirty="0"/>
              <a:t>　兼容性问题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2 </a:t>
            </a:r>
            <a:r>
              <a:rPr lang="zh-CN" altLang="en-US" dirty="0"/>
              <a:t>与 </a:t>
            </a:r>
            <a:r>
              <a:rPr lang="en-US" altLang="zh-CN" dirty="0"/>
              <a:t>Python 3 </a:t>
            </a:r>
            <a:r>
              <a:rPr lang="zh-CN" altLang="en-US" dirty="0"/>
              <a:t>主要区别</a:t>
            </a:r>
          </a:p>
          <a:p>
            <a:pPr lvl="1"/>
            <a:r>
              <a:rPr lang="zh-CN" altLang="en-US" dirty="0"/>
              <a:t>执行功能：使用函数 </a:t>
            </a:r>
            <a:r>
              <a:rPr lang="en-US" altLang="zh-CN" dirty="0">
                <a:solidFill>
                  <a:srgbClr val="FFC000"/>
                </a:solidFill>
              </a:rPr>
              <a:t>exec() </a:t>
            </a:r>
            <a:r>
              <a:rPr lang="zh-CN" altLang="en-US" dirty="0"/>
              <a:t>替换命令 </a:t>
            </a:r>
            <a:r>
              <a:rPr lang="en-US" altLang="zh-CN" dirty="0">
                <a:solidFill>
                  <a:srgbClr val="FFC000"/>
                </a:solidFill>
              </a:rPr>
              <a:t>exec</a:t>
            </a:r>
          </a:p>
          <a:p>
            <a:pPr lvl="1"/>
            <a:r>
              <a:rPr lang="zh-CN" altLang="en-US" dirty="0"/>
              <a:t>关键字扩充：增加 </a:t>
            </a:r>
            <a:r>
              <a:rPr lang="en-US" altLang="zh-CN" dirty="0">
                <a:solidFill>
                  <a:srgbClr val="FFC000"/>
                </a:solidFill>
              </a:rPr>
              <a:t>as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None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True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with</a:t>
            </a:r>
          </a:p>
          <a:p>
            <a:pPr lvl="1"/>
            <a:r>
              <a:rPr lang="zh-CN" altLang="en-US" dirty="0"/>
              <a:t>数据类型变化：不再区分整数与长整数，只有无取值范围限制的整数类型 </a:t>
            </a: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zh-CN" altLang="en-US" dirty="0"/>
              <a:t>，删除常量 </a:t>
            </a:r>
            <a:r>
              <a:rPr lang="en-US" altLang="zh-CN" dirty="0" err="1">
                <a:solidFill>
                  <a:srgbClr val="FFC000"/>
                </a:solidFill>
              </a:rPr>
              <a:t>sys.maxint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/>
              <a:t>整数除法：一般形式的整数除法不再返回整数，而是返回浮点数，如需要返回整数，使用整数除法“</a:t>
            </a:r>
            <a:r>
              <a:rPr lang="en-US" altLang="zh-CN" dirty="0">
                <a:solidFill>
                  <a:srgbClr val="FFC000"/>
                </a:solidFill>
              </a:rPr>
              <a:t>//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八进制数据：使用“</a:t>
            </a:r>
            <a:r>
              <a:rPr lang="en-US" altLang="zh-CN" dirty="0">
                <a:solidFill>
                  <a:srgbClr val="FFC000"/>
                </a:solidFill>
              </a:rPr>
              <a:t>0o</a:t>
            </a:r>
            <a:r>
              <a:rPr lang="en-US" altLang="zh-CN" dirty="0"/>
              <a:t>”</a:t>
            </a:r>
            <a:r>
              <a:rPr lang="zh-CN" altLang="en-US" dirty="0"/>
              <a:t>或“</a:t>
            </a:r>
            <a:r>
              <a:rPr lang="en-US" altLang="zh-CN" dirty="0">
                <a:solidFill>
                  <a:srgbClr val="FFC000"/>
                </a:solidFill>
              </a:rPr>
              <a:t>0O</a:t>
            </a:r>
            <a:r>
              <a:rPr lang="en-US" altLang="zh-CN" dirty="0"/>
              <a:t>”</a:t>
            </a:r>
            <a:r>
              <a:rPr lang="zh-CN" altLang="en-US" dirty="0"/>
              <a:t>替换“</a:t>
            </a:r>
            <a:r>
              <a:rPr lang="en-US" altLang="zh-CN" dirty="0">
                <a:solidFill>
                  <a:srgbClr val="FFC000"/>
                </a:solidFill>
              </a:rPr>
              <a:t>0</a:t>
            </a:r>
            <a:r>
              <a:rPr lang="en-US" altLang="zh-CN" dirty="0"/>
              <a:t>”</a:t>
            </a:r>
            <a:r>
              <a:rPr lang="zh-CN" altLang="en-US" dirty="0"/>
              <a:t>作为起始标志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149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0.1.3</a:t>
            </a:r>
            <a:r>
              <a:rPr lang="zh-CN" altLang="en-US" dirty="0"/>
              <a:t>　兼容性问题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2 </a:t>
            </a:r>
            <a:r>
              <a:rPr lang="zh-CN" altLang="en-US" dirty="0"/>
              <a:t>与 </a:t>
            </a:r>
            <a:r>
              <a:rPr lang="en-US" altLang="zh-CN" dirty="0"/>
              <a:t>Python 3 </a:t>
            </a:r>
            <a:r>
              <a:rPr lang="zh-CN" altLang="en-US" dirty="0"/>
              <a:t>主要区别</a:t>
            </a:r>
          </a:p>
          <a:p>
            <a:pPr lvl="1"/>
            <a:r>
              <a:rPr lang="zh-CN" altLang="en-US" dirty="0"/>
              <a:t>比较操作：使用操作符“</a:t>
            </a:r>
            <a:r>
              <a:rPr lang="en-US" altLang="zh-CN" dirty="0">
                <a:solidFill>
                  <a:srgbClr val="FFC000"/>
                </a:solidFill>
              </a:rPr>
              <a:t>!=</a:t>
            </a:r>
            <a:r>
              <a:rPr lang="en-US" altLang="zh-CN" dirty="0"/>
              <a:t>”</a:t>
            </a:r>
            <a:r>
              <a:rPr lang="zh-CN" altLang="en-US" dirty="0"/>
              <a:t>替换“</a:t>
            </a:r>
            <a:r>
              <a:rPr lang="en-US" altLang="zh-CN" dirty="0">
                <a:solidFill>
                  <a:srgbClr val="FFC000"/>
                </a:solidFill>
              </a:rPr>
              <a:t>&lt;&gt;</a:t>
            </a:r>
            <a:r>
              <a:rPr lang="en-US" altLang="zh-CN" dirty="0"/>
              <a:t>”</a:t>
            </a:r>
            <a:r>
              <a:rPr lang="zh-CN" altLang="en-US" dirty="0"/>
              <a:t>进行不等比较</a:t>
            </a:r>
          </a:p>
          <a:p>
            <a:pPr lvl="1"/>
            <a:r>
              <a:rPr lang="zh-CN" altLang="en-US" dirty="0"/>
              <a:t>比较操作：如果元素间不存在有意义的顺序关系，使用操作符“</a:t>
            </a:r>
            <a:r>
              <a:rPr lang="en-US" altLang="zh-CN" dirty="0">
                <a:solidFill>
                  <a:srgbClr val="FFC000"/>
                </a:solidFill>
              </a:rPr>
              <a:t>&lt;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>
                <a:solidFill>
                  <a:srgbClr val="FFC000"/>
                </a:solidFill>
              </a:rPr>
              <a:t>&lt;=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>
                <a:solidFill>
                  <a:srgbClr val="FFC000"/>
                </a:solidFill>
              </a:rPr>
              <a:t>&gt;=</a:t>
            </a:r>
            <a:r>
              <a:rPr lang="en-US" altLang="zh-CN" dirty="0"/>
              <a:t>”</a:t>
            </a:r>
            <a:r>
              <a:rPr lang="zh-CN" altLang="en-US" dirty="0"/>
              <a:t>、“</a:t>
            </a:r>
            <a:r>
              <a:rPr lang="en-US" altLang="zh-CN" dirty="0">
                <a:solidFill>
                  <a:srgbClr val="FFC000"/>
                </a:solidFill>
              </a:rPr>
              <a:t>&gt;</a:t>
            </a:r>
            <a:r>
              <a:rPr lang="en-US" altLang="zh-CN" dirty="0"/>
              <a:t>”</a:t>
            </a:r>
            <a:r>
              <a:rPr lang="zh-CN" altLang="en-US" dirty="0"/>
              <a:t>进行比较时，不再返回 </a:t>
            </a:r>
            <a:r>
              <a:rPr lang="en-US" altLang="zh-CN" dirty="0">
                <a:solidFill>
                  <a:srgbClr val="FFC000"/>
                </a:solidFill>
              </a:rPr>
              <a:t>False</a:t>
            </a:r>
            <a:r>
              <a:rPr lang="zh-CN" altLang="en-US" dirty="0"/>
              <a:t>，而是触发类型错误</a:t>
            </a:r>
          </a:p>
          <a:p>
            <a:pPr lvl="1"/>
            <a:r>
              <a:rPr lang="zh-CN" altLang="en-US" dirty="0"/>
              <a:t>函数返回值：修改函数 </a:t>
            </a:r>
            <a:r>
              <a:rPr lang="en-US" altLang="zh-CN" dirty="0">
                <a:solidFill>
                  <a:srgbClr val="FFC000"/>
                </a:solidFill>
              </a:rPr>
              <a:t>range()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zip()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map()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filter() </a:t>
            </a:r>
            <a:r>
              <a:rPr lang="zh-CN" altLang="en-US" dirty="0"/>
              <a:t>等，返回区间而不是列表</a:t>
            </a:r>
          </a:p>
          <a:p>
            <a:pPr lvl="1"/>
            <a:r>
              <a:rPr lang="zh-CN" altLang="en-US" dirty="0"/>
              <a:t>异常处理：使用 </a:t>
            </a:r>
            <a:r>
              <a:rPr lang="en-US" altLang="zh-CN" dirty="0">
                <a:solidFill>
                  <a:srgbClr val="FFC000"/>
                </a:solidFill>
              </a:rPr>
              <a:t>as</a:t>
            </a:r>
            <a:r>
              <a:rPr lang="en-US" altLang="zh-CN" dirty="0">
                <a:solidFill>
                  <a:srgbClr val="CF7CF8"/>
                </a:solidFill>
              </a:rPr>
              <a:t> </a:t>
            </a:r>
            <a:r>
              <a:rPr lang="zh-CN" altLang="en-US" dirty="0"/>
              <a:t>关键字标识异常信息</a:t>
            </a:r>
          </a:p>
        </p:txBody>
      </p:sp>
    </p:spTree>
    <p:extLst>
      <p:ext uri="{BB962C8B-B14F-4D97-AF65-F5344CB8AC3E}">
        <p14:creationId xmlns:p14="http://schemas.microsoft.com/office/powerpoint/2010/main" val="15732691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6690"/>
      </p:ext>
    </p:extLst>
  </p:cSld>
  <p:clrMapOvr>
    <a:masterClrMapping/>
  </p:clrMapOvr>
  <p:transition spd="slow" advClick="0" advTm="0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09515"/>
                </a:solidFill>
              </a:rPr>
              <a:t>第〇章　引　言</a:t>
            </a:r>
          </a:p>
        </p:txBody>
      </p:sp>
    </p:spTree>
    <p:extLst>
      <p:ext uri="{BB962C8B-B14F-4D97-AF65-F5344CB8AC3E}">
        <p14:creationId xmlns:p14="http://schemas.microsoft.com/office/powerpoint/2010/main" val="2278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课程简介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语言简史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0.2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>
                <a:solidFill>
                  <a:srgbClr val="FFFF00"/>
                </a:solidFill>
              </a:rPr>
              <a:t>语言特点</a:t>
            </a:r>
            <a:br>
              <a:rPr lang="zh-CN" altLang="en-US" dirty="0"/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系统安装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编程环境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语言特点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简洁性</a:t>
            </a:r>
            <a:r>
              <a:rPr lang="zh-CN" altLang="en-US" dirty="0"/>
              <a:t>：作为脚本（</a:t>
            </a:r>
            <a:r>
              <a:rPr lang="en-US" altLang="zh-CN" dirty="0"/>
              <a:t>script</a:t>
            </a:r>
            <a:r>
              <a:rPr lang="zh-CN" altLang="en-US" dirty="0"/>
              <a:t>）语言，</a:t>
            </a:r>
            <a:r>
              <a:rPr lang="en-US" altLang="zh-CN" dirty="0"/>
              <a:t>Python </a:t>
            </a:r>
            <a:r>
              <a:rPr lang="zh-CN" altLang="en-US" dirty="0"/>
              <a:t>更适合描述顶层业务逻辑，代码更简洁，开发周期更短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纯洁性</a:t>
            </a:r>
            <a:r>
              <a:rPr lang="zh-CN" altLang="en-US" dirty="0"/>
              <a:t>：纯面向对象语言，有助于维持计算思维一致性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美观性</a:t>
            </a:r>
            <a:r>
              <a:rPr lang="zh-CN" altLang="en-US" dirty="0"/>
              <a:t>：强制代码缩进，增加程序可读性和可维护性，代码更美观，逻辑更清晰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开放性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zh-CN" altLang="en-US" dirty="0"/>
              <a:t>语言解释器（</a:t>
            </a:r>
            <a:r>
              <a:rPr lang="en-US" altLang="zh-CN" dirty="0"/>
              <a:t>interpreter</a:t>
            </a:r>
            <a:r>
              <a:rPr lang="zh-CN" altLang="en-US" dirty="0"/>
              <a:t>）和库（</a:t>
            </a:r>
            <a:r>
              <a:rPr lang="en-US" altLang="zh-CN" dirty="0"/>
              <a:t>library</a:t>
            </a:r>
            <a:r>
              <a:rPr lang="zh-CN" altLang="en-US" dirty="0"/>
              <a:t>）免费开源，大量第三方库同样免费开源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生态性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zh-CN" altLang="en-US" dirty="0"/>
              <a:t>库极多，功能丰富，编程生态性极佳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219282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语言特点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广泛性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zh-CN" altLang="en-US" dirty="0"/>
              <a:t>语言应用领域和应用场合极为广泛，如科学计算、数据处理、人工智能、网络计算等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适应性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zh-CN" altLang="en-US" dirty="0"/>
              <a:t>脚本可在安装其解释器的任何计算机环境下运行，平台适应性极佳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国际性</a:t>
            </a:r>
            <a:r>
              <a:rPr lang="zh-CN" altLang="en-US" dirty="0"/>
              <a:t>：支持 </a:t>
            </a:r>
            <a:r>
              <a:rPr lang="en-US" altLang="zh-CN" dirty="0"/>
              <a:t>UTF-8 </a:t>
            </a:r>
            <a:r>
              <a:rPr lang="zh-CN" altLang="en-US" dirty="0"/>
              <a:t>编码，处理汉字更方便高效，甚至编程时亦可使用汉字定义标识符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十字结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FF00"/>
                </a:solidFill>
              </a:rPr>
              <a:t>使用成本低，群众基础好</a:t>
            </a:r>
          </a:p>
        </p:txBody>
      </p:sp>
    </p:spTree>
    <p:extLst>
      <p:ext uri="{BB962C8B-B14F-4D97-AF65-F5344CB8AC3E}">
        <p14:creationId xmlns:p14="http://schemas.microsoft.com/office/powerpoint/2010/main" val="1268562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6690"/>
      </p:ext>
    </p:extLst>
  </p:cSld>
  <p:clrMapOvr>
    <a:masterClrMapping/>
  </p:clrMapOvr>
  <p:transition spd="slow" advClick="0" advTm="0"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课程简介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语言简史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语言特点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0.3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>
                <a:solidFill>
                  <a:srgbClr val="FFFF00"/>
                </a:solidFill>
              </a:rPr>
              <a:t>系统安装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编程环境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系统安装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0.3.1</a:t>
            </a:r>
            <a:r>
              <a:rPr lang="zh-CN" altLang="en-US" dirty="0"/>
              <a:t>　</a:t>
            </a:r>
            <a:r>
              <a:rPr lang="en-US" altLang="zh-CN" dirty="0"/>
              <a:t>Apple Mac OS X </a:t>
            </a:r>
            <a:r>
              <a:rPr lang="zh-CN" altLang="en-US" dirty="0"/>
              <a:t>下安装过程</a:t>
            </a:r>
          </a:p>
          <a:p>
            <a:r>
              <a:rPr lang="en-US" altLang="zh-CN" dirty="0"/>
              <a:t>0.3.2</a:t>
            </a:r>
            <a:r>
              <a:rPr lang="zh-CN" altLang="en-US" dirty="0"/>
              <a:t>　</a:t>
            </a:r>
            <a:r>
              <a:rPr lang="en-US" altLang="zh-CN" dirty="0"/>
              <a:t>Microsoft Windows </a:t>
            </a:r>
            <a:r>
              <a:rPr lang="zh-CN" altLang="en-US" dirty="0"/>
              <a:t>下安装过程</a:t>
            </a:r>
          </a:p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0.3.1</a:t>
            </a:r>
            <a:r>
              <a:rPr lang="zh-CN" altLang="en-US" dirty="0"/>
              <a:t>　</a:t>
            </a:r>
            <a:r>
              <a:rPr lang="en-US" altLang="zh-CN" dirty="0"/>
              <a:t>Apple Mac OS X </a:t>
            </a:r>
            <a:r>
              <a:rPr lang="zh-CN" altLang="en-US" dirty="0"/>
              <a:t>下安装过程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6"/>
          <a:stretch/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7933" y="1752654"/>
            <a:ext cx="1951567" cy="3132611"/>
          </a:xfrm>
        </p:spPr>
        <p:txBody>
          <a:bodyPr anchor="b"/>
          <a:lstStyle/>
          <a:p>
            <a:r>
              <a:rPr lang="en-US" altLang="zh-CN" dirty="0"/>
              <a:t>Apple Mac OS X </a:t>
            </a:r>
            <a:r>
              <a:rPr lang="zh-CN" altLang="en-US" dirty="0"/>
              <a:t>预安装 </a:t>
            </a:r>
            <a:r>
              <a:rPr lang="en-US" altLang="zh-CN" dirty="0"/>
              <a:t>Python 2.7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0213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0.3.1</a:t>
            </a:r>
            <a:r>
              <a:rPr lang="zh-CN" altLang="en-US"/>
              <a:t>　</a:t>
            </a:r>
            <a:r>
              <a:rPr lang="en-US" altLang="zh-CN"/>
              <a:t>Apple Mac OS X </a:t>
            </a:r>
            <a:r>
              <a:rPr lang="zh-CN" altLang="en-US"/>
              <a:t>下安装过程</a:t>
            </a:r>
            <a:endParaRPr lang="zh-CN" alt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9717"/>
          <a:stretch/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33" y="1752655"/>
            <a:ext cx="1583267" cy="2628846"/>
          </a:xfrm>
        </p:spPr>
        <p:txBody>
          <a:bodyPr anchor="b"/>
          <a:lstStyle/>
          <a:p>
            <a:r>
              <a:rPr lang="zh-CN" altLang="en-US" dirty="0"/>
              <a:t>安装套件管理工具 </a:t>
            </a:r>
            <a:r>
              <a:rPr lang="en-US" altLang="zh-CN" dirty="0" err="1"/>
              <a:t>HomeBrew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767327" y="1938867"/>
            <a:ext cx="4903473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586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0.3.1</a:t>
            </a:r>
            <a:r>
              <a:rPr lang="zh-CN" altLang="en-US"/>
              <a:t>　</a:t>
            </a:r>
            <a:r>
              <a:rPr lang="en-US" altLang="zh-CN"/>
              <a:t>Apple Mac OS X </a:t>
            </a:r>
            <a:r>
              <a:rPr lang="zh-CN" altLang="en-US"/>
              <a:t>下安装过程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5"/>
            <a:ext cx="1718733" cy="2857446"/>
          </a:xfrm>
        </p:spPr>
        <p:txBody>
          <a:bodyPr anchor="b"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HomeBrew</a:t>
            </a:r>
            <a:r>
              <a:rPr lang="en-US" altLang="zh-CN" dirty="0"/>
              <a:t> </a:t>
            </a:r>
            <a:r>
              <a:rPr lang="zh-CN" altLang="en-US" dirty="0"/>
              <a:t>安装 </a:t>
            </a:r>
            <a:r>
              <a:rPr lang="en-US" altLang="zh-CN" dirty="0"/>
              <a:t>Python 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241"/>
          <a:stretch/>
        </p:blipFill>
        <p:spPr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760135" y="1854201"/>
            <a:ext cx="1087965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306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0.0</a:t>
            </a:r>
            <a:r>
              <a:rPr lang="zh-CN" altLang="en-US" dirty="0"/>
              <a:t>　课程简介</a:t>
            </a:r>
            <a:br>
              <a:rPr lang="zh-CN" altLang="en-US" dirty="0"/>
            </a:br>
            <a:r>
              <a:rPr lang="en-US" altLang="zh-CN" dirty="0"/>
              <a:t>0.1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语言简史</a:t>
            </a:r>
            <a:br>
              <a:rPr lang="zh-CN" altLang="en-US" dirty="0"/>
            </a:br>
            <a:r>
              <a:rPr lang="en-US" altLang="zh-CN" dirty="0"/>
              <a:t>0.2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语言特点</a:t>
            </a:r>
            <a:br>
              <a:rPr lang="zh-CN" altLang="en-US" dirty="0"/>
            </a:br>
            <a:r>
              <a:rPr lang="en-US" altLang="zh-CN" dirty="0"/>
              <a:t>0.3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系统安装</a:t>
            </a:r>
            <a:br>
              <a:rPr lang="zh-CN" altLang="en-US" dirty="0"/>
            </a:br>
            <a:r>
              <a:rPr lang="en-US" altLang="zh-CN" dirty="0"/>
              <a:t>0.4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编程环境</a:t>
            </a:r>
            <a:br>
              <a:rPr lang="zh-CN" altLang="en-US" dirty="0"/>
            </a:br>
            <a:r>
              <a:rPr lang="en-US" altLang="zh-CN" dirty="0"/>
              <a:t>0.5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09515"/>
                </a:solidFill>
              </a:rPr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0.3.1</a:t>
            </a:r>
            <a:r>
              <a:rPr lang="zh-CN" altLang="en-US" dirty="0"/>
              <a:t>　</a:t>
            </a:r>
            <a:r>
              <a:rPr lang="en-US" altLang="zh-CN" dirty="0"/>
              <a:t>Apple Mac OS 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7933" y="1752655"/>
            <a:ext cx="1532467" cy="2857446"/>
          </a:xfrm>
        </p:spPr>
        <p:txBody>
          <a:bodyPr anchor="b"/>
          <a:lstStyle/>
          <a:p>
            <a:r>
              <a:rPr lang="zh-CN" altLang="en-US" dirty="0"/>
              <a:t>使用 </a:t>
            </a:r>
            <a:r>
              <a:rPr lang="en-US" altLang="zh-CN" dirty="0"/>
              <a:t>python </a:t>
            </a:r>
            <a:r>
              <a:rPr lang="zh-CN" altLang="en-US" dirty="0"/>
              <a:t>和 </a:t>
            </a:r>
            <a:r>
              <a:rPr lang="en-US" altLang="zh-CN" dirty="0"/>
              <a:t>python3 </a:t>
            </a:r>
            <a:r>
              <a:rPr lang="zh-CN" altLang="en-US" dirty="0"/>
              <a:t>命令启动不同版本的 </a:t>
            </a:r>
            <a:r>
              <a:rPr lang="en-US" altLang="zh-CN" dirty="0"/>
              <a:t>Python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241"/>
          <a:stretch/>
        </p:blipFill>
        <p:spPr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764369" y="1862667"/>
            <a:ext cx="368298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764369" y="2404531"/>
            <a:ext cx="436032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3121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0.3.2</a:t>
            </a:r>
            <a:r>
              <a:rPr lang="zh-CN" altLang="en-US" dirty="0"/>
              <a:t>　</a:t>
            </a:r>
            <a:r>
              <a:rPr lang="en-US" altLang="zh-CN" dirty="0" err="1"/>
              <a:t>Microsft</a:t>
            </a:r>
            <a:r>
              <a:rPr lang="en-US" altLang="zh-CN" dirty="0"/>
              <a:t> Windows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6033" y="1752654"/>
            <a:ext cx="2103967" cy="3132611"/>
          </a:xfrm>
        </p:spPr>
        <p:txBody>
          <a:bodyPr anchor="b"/>
          <a:lstStyle/>
          <a:p>
            <a:r>
              <a:rPr lang="zh-CN" altLang="en-US" dirty="0"/>
              <a:t>不要忘记勾选“</a:t>
            </a:r>
            <a:r>
              <a:rPr lang="en-US" altLang="zh-CN" dirty="0"/>
              <a:t>Add Python 3.6 to PATH</a:t>
            </a:r>
            <a:r>
              <a:rPr lang="zh-CN" altLang="en-US" dirty="0"/>
              <a:t>”选项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72"/>
          <a:stretch/>
        </p:blipFill>
        <p:spPr>
          <a:prstGeom prst="rect">
            <a:avLst/>
          </a:prstGeom>
        </p:spPr>
      </p:pic>
      <p:sp>
        <p:nvSpPr>
          <p:cNvPr id="14" name="六边形 13"/>
          <p:cNvSpPr/>
          <p:nvPr/>
        </p:nvSpPr>
        <p:spPr>
          <a:xfrm>
            <a:off x="4000499" y="4559299"/>
            <a:ext cx="266700" cy="232833"/>
          </a:xfrm>
          <a:prstGeom prst="hexagon">
            <a:avLst/>
          </a:prstGeom>
          <a:solidFill>
            <a:srgbClr val="FDCBBE">
              <a:alpha val="50196"/>
            </a:srgb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5630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0.3.2</a:t>
            </a:r>
            <a:r>
              <a:rPr lang="zh-CN" altLang="en-US" dirty="0"/>
              <a:t>　</a:t>
            </a:r>
            <a:r>
              <a:rPr lang="en-US" altLang="zh-CN" dirty="0" err="1"/>
              <a:t>Microsft</a:t>
            </a:r>
            <a:r>
              <a:rPr lang="en-US" altLang="zh-CN" dirty="0"/>
              <a:t> Windows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2328333" cy="3132611"/>
          </a:xfrm>
        </p:spPr>
        <p:txBody>
          <a:bodyPr anchor="b"/>
          <a:lstStyle/>
          <a:p>
            <a:r>
              <a:rPr lang="zh-CN" altLang="en-US" dirty="0"/>
              <a:t>安装过程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1" r="-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029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0.3.2</a:t>
            </a:r>
            <a:r>
              <a:rPr lang="zh-CN" altLang="en-US" dirty="0"/>
              <a:t>　</a:t>
            </a:r>
            <a:r>
              <a:rPr lang="en-US" altLang="zh-CN" dirty="0" err="1"/>
              <a:t>Microsft</a:t>
            </a:r>
            <a:r>
              <a:rPr lang="en-US" altLang="zh-CN" dirty="0"/>
              <a:t> Windows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7" y="1752654"/>
            <a:ext cx="2328333" cy="3132611"/>
          </a:xfrm>
        </p:spPr>
        <p:txBody>
          <a:bodyPr anchor="b"/>
          <a:lstStyle/>
          <a:p>
            <a:r>
              <a:rPr lang="zh-CN" altLang="en-US" dirty="0"/>
              <a:t>安装成功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6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955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752654"/>
            <a:ext cx="2285999" cy="3132611"/>
          </a:xfrm>
        </p:spPr>
        <p:txBody>
          <a:bodyPr anchor="b"/>
          <a:lstStyle/>
          <a:p>
            <a:r>
              <a:rPr lang="zh-CN" altLang="en-US" dirty="0"/>
              <a:t>尝试使用 </a:t>
            </a:r>
            <a:r>
              <a:rPr lang="en-US" altLang="zh-CN" dirty="0" err="1"/>
              <a:t>sudo</a:t>
            </a:r>
            <a:r>
              <a:rPr lang="en-US" altLang="zh-CN" dirty="0"/>
              <a:t> apt-get </a:t>
            </a:r>
            <a:r>
              <a:rPr lang="zh-CN" altLang="en-US" dirty="0"/>
              <a:t>命令安装 </a:t>
            </a:r>
            <a:r>
              <a:rPr lang="en-US" altLang="zh-CN" dirty="0"/>
              <a:t>Python 3</a:t>
            </a:r>
            <a:r>
              <a:rPr lang="zh-CN" altLang="en-US" dirty="0"/>
              <a:t>，发现 </a:t>
            </a:r>
            <a:r>
              <a:rPr lang="en-US" altLang="zh-CN" dirty="0"/>
              <a:t>Ubuntu </a:t>
            </a:r>
            <a:r>
              <a:rPr lang="en-US" altLang="zh-CN" dirty="0" err="1"/>
              <a:t>Kylinx</a:t>
            </a:r>
            <a:r>
              <a:rPr lang="en-US" altLang="zh-CN" dirty="0"/>
              <a:t> 14.04 LTS </a:t>
            </a:r>
            <a:r>
              <a:rPr lang="zh-CN" altLang="en-US" dirty="0"/>
              <a:t>已安装 </a:t>
            </a:r>
            <a:r>
              <a:rPr lang="en-US" altLang="zh-CN" dirty="0"/>
              <a:t>Python 2.7 </a:t>
            </a:r>
            <a:r>
              <a:rPr lang="zh-CN" altLang="en-US" dirty="0"/>
              <a:t>和 </a:t>
            </a:r>
            <a:r>
              <a:rPr lang="en-US" altLang="zh-CN" dirty="0"/>
              <a:t>Python 3.4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90" r="-1"/>
          <a:stretch/>
        </p:blipFill>
        <p:spPr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826934" y="1896534"/>
            <a:ext cx="1452033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8108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752654"/>
            <a:ext cx="2226733" cy="3132611"/>
          </a:xfrm>
        </p:spPr>
        <p:txBody>
          <a:bodyPr anchor="b"/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git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70"/>
          <a:stretch/>
        </p:blipFill>
        <p:spPr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471336" y="2108200"/>
            <a:ext cx="1219197" cy="135466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4262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752654"/>
            <a:ext cx="2658534" cy="3132611"/>
          </a:xfrm>
        </p:spPr>
        <p:txBody>
          <a:bodyPr anchor="b"/>
          <a:lstStyle/>
          <a:p>
            <a:r>
              <a:rPr lang="zh-CN" altLang="en-US" dirty="0"/>
              <a:t>安装缺失的库文件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91"/>
          <a:stretch/>
        </p:blipFill>
        <p:spPr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2959100" y="1879601"/>
            <a:ext cx="4851400" cy="241300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0946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752654"/>
            <a:ext cx="2658534" cy="3132611"/>
          </a:xfrm>
        </p:spPr>
        <p:txBody>
          <a:bodyPr anchor="b"/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pyenv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91"/>
          <a:stretch/>
        </p:blipFill>
        <p:spPr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59100" y="1879601"/>
            <a:ext cx="4851400" cy="241300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0369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767" y="1752654"/>
            <a:ext cx="2239432" cy="3132611"/>
          </a:xfrm>
        </p:spPr>
        <p:txBody>
          <a:bodyPr anchor="b"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pyenv</a:t>
            </a:r>
            <a:r>
              <a:rPr lang="en-US" altLang="zh-CN" dirty="0"/>
              <a:t> </a:t>
            </a:r>
            <a:r>
              <a:rPr lang="zh-CN" altLang="en-US" dirty="0"/>
              <a:t>安装 </a:t>
            </a:r>
            <a:r>
              <a:rPr lang="en-US" altLang="zh-CN" dirty="0"/>
              <a:t>Python 3.6</a:t>
            </a:r>
            <a:r>
              <a:rPr lang="zh-CN" altLang="en-US" dirty="0"/>
              <a:t>，并将其设为全局 </a:t>
            </a:r>
            <a:r>
              <a:rPr lang="en-US" altLang="zh-CN" dirty="0"/>
              <a:t>Python </a:t>
            </a:r>
            <a:r>
              <a:rPr lang="zh-CN" altLang="en-US" dirty="0"/>
              <a:t>环境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91"/>
          <a:stretch/>
        </p:blipFill>
        <p:spPr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3898900" y="3172885"/>
            <a:ext cx="986367" cy="120650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98900" y="4447119"/>
            <a:ext cx="922867" cy="120650"/>
          </a:xfrm>
          <a:prstGeom prst="roundRect">
            <a:avLst/>
          </a:prstGeom>
          <a:solidFill>
            <a:srgbClr val="F09415">
              <a:alpha val="30196"/>
            </a:srgbClr>
          </a:solidFill>
          <a:ln>
            <a:solidFill>
              <a:srgbClr val="B06B0C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9505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0.3.3</a:t>
            </a:r>
            <a:r>
              <a:rPr lang="zh-CN" altLang="en-US" dirty="0"/>
              <a:t>　</a:t>
            </a:r>
            <a:r>
              <a:rPr lang="en-US" altLang="zh-CN" dirty="0"/>
              <a:t>Ubuntu Linux </a:t>
            </a:r>
            <a:r>
              <a:rPr lang="zh-CN" altLang="en-US" dirty="0"/>
              <a:t>下安装过程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6700" y="1752654"/>
            <a:ext cx="1646767" cy="2688113"/>
          </a:xfrm>
        </p:spPr>
        <p:txBody>
          <a:bodyPr anchor="b"/>
          <a:lstStyle/>
          <a:p>
            <a:r>
              <a:rPr lang="zh-CN" altLang="en-US" dirty="0"/>
              <a:t>验证 </a:t>
            </a:r>
            <a:r>
              <a:rPr lang="en-US" altLang="zh-CN" dirty="0"/>
              <a:t>Python 3.6 </a:t>
            </a:r>
            <a:r>
              <a:rPr lang="zh-CN" altLang="en-US" dirty="0"/>
              <a:t>安装，用 </a:t>
            </a:r>
            <a:r>
              <a:rPr lang="en-US" altLang="zh-CN" dirty="0" err="1"/>
              <a:t>pyenv</a:t>
            </a:r>
            <a:r>
              <a:rPr lang="en-US" altLang="zh-CN" dirty="0"/>
              <a:t> global system </a:t>
            </a:r>
            <a:r>
              <a:rPr lang="zh-CN" altLang="en-US" dirty="0"/>
              <a:t>可将全局 </a:t>
            </a:r>
            <a:r>
              <a:rPr lang="en-US" altLang="zh-CN" dirty="0"/>
              <a:t>Python </a:t>
            </a:r>
            <a:r>
              <a:rPr lang="zh-CN" altLang="en-US" dirty="0"/>
              <a:t>重新设为系统初始版本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0" name="图片占位符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617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745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8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dir="u" isContent="1"/>
      </p:transition>
    </mc:Choice>
    <mc:Fallback xmlns="">
      <p:transition spd="slow" advClick="0"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6690"/>
      </p:ext>
    </p:extLst>
  </p:cSld>
  <p:clrMapOvr>
    <a:masterClrMapping/>
  </p:clrMapOvr>
  <p:transition spd="slow" advClick="0" advTm="0"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课程简介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语言简史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语言特点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系统安装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0.4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>
                <a:solidFill>
                  <a:srgbClr val="FFFF00"/>
                </a:solidFill>
              </a:rPr>
              <a:t>编程环境</a:t>
            </a:r>
            <a:br>
              <a:rPr lang="zh-CN" altLang="en-US" dirty="0">
                <a:solidFill>
                  <a:srgbClr val="FFFF00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0.4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编程环境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0.4.1</a:t>
            </a:r>
            <a:r>
              <a:rPr lang="zh-CN" altLang="en-US" dirty="0"/>
              <a:t>　交互式集成开发环境</a:t>
            </a:r>
          </a:p>
          <a:p>
            <a:r>
              <a:rPr lang="en-US" altLang="zh-CN" dirty="0"/>
              <a:t>0.4.2</a:t>
            </a:r>
            <a:r>
              <a:rPr lang="zh-CN" altLang="en-US" dirty="0"/>
              <a:t>　文件式集成开发环境</a:t>
            </a:r>
          </a:p>
          <a:p>
            <a:r>
              <a:rPr lang="en-US" altLang="zh-CN" dirty="0"/>
              <a:t>0.4.3</a:t>
            </a:r>
            <a:r>
              <a:rPr lang="zh-CN" altLang="en-US" dirty="0"/>
              <a:t>　交互式命令行</a:t>
            </a:r>
          </a:p>
          <a:p>
            <a:r>
              <a:rPr lang="en-US" altLang="zh-CN" dirty="0"/>
              <a:t>0.4.4</a:t>
            </a:r>
            <a:r>
              <a:rPr lang="zh-CN" altLang="en-US" dirty="0"/>
              <a:t>　文件式命令行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0.4.1</a:t>
            </a:r>
            <a:r>
              <a:rPr lang="zh-CN" altLang="en-US" dirty="0"/>
              <a:t>　交互式集成开发环境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96333" y="1752654"/>
            <a:ext cx="1617133" cy="269374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Microsoft Windows </a:t>
            </a:r>
            <a:r>
              <a:rPr lang="zh-CN" altLang="en-US" dirty="0"/>
              <a:t>下使用 </a:t>
            </a:r>
            <a:r>
              <a:rPr lang="en-US" altLang="zh-CN" dirty="0"/>
              <a:t>Python </a:t>
            </a:r>
            <a:r>
              <a:rPr lang="zh-CN" altLang="en-US" dirty="0"/>
              <a:t>自带的集成开发环境 </a:t>
            </a:r>
            <a:r>
              <a:rPr lang="en-US" altLang="zh-CN" dirty="0"/>
              <a:t>IDLE </a:t>
            </a:r>
            <a:r>
              <a:rPr lang="zh-CN" altLang="en-US" dirty="0"/>
              <a:t>测试 “</a:t>
            </a:r>
            <a:r>
              <a:rPr lang="en-US" altLang="zh-CN" dirty="0"/>
              <a:t>Hello, World!”</a:t>
            </a:r>
            <a:r>
              <a:rPr lang="zh-CN" altLang="en-US" dirty="0"/>
              <a:t>程序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3950"/>
          <a:stretch/>
        </p:blipFill>
        <p:spPr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67" y="3162220"/>
            <a:ext cx="5713200" cy="1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273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0.4.1</a:t>
            </a:r>
            <a:r>
              <a:rPr lang="zh-CN" altLang="en-US" dirty="0"/>
              <a:t>　交互式集成开发环境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532466"/>
            <a:ext cx="1701801" cy="26119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MS Windows MS </a:t>
            </a:r>
            <a:r>
              <a:rPr lang="zh-CN" altLang="en-US" dirty="0"/>
              <a:t>字太丑</a:t>
            </a:r>
            <a:r>
              <a:rPr lang="en-US" altLang="zh-CN" dirty="0"/>
              <a:t>……</a:t>
            </a:r>
            <a:r>
              <a:rPr lang="zh-CN" altLang="en-US" dirty="0"/>
              <a:t>使用“</a:t>
            </a:r>
            <a:r>
              <a:rPr lang="en-US" altLang="zh-CN" dirty="0"/>
              <a:t>Options”</a:t>
            </a:r>
            <a:r>
              <a:rPr lang="zh-CN" altLang="en-US" dirty="0"/>
              <a:t>菜单中的 “</a:t>
            </a:r>
            <a:r>
              <a:rPr lang="en-US" altLang="zh-CN" dirty="0"/>
              <a:t>Configure IDLE”</a:t>
            </a:r>
            <a:r>
              <a:rPr lang="zh-CN" altLang="en-US" dirty="0"/>
              <a:t>菜单项配置 </a:t>
            </a:r>
            <a:r>
              <a:rPr lang="en-US" altLang="zh-CN" dirty="0"/>
              <a:t>IDLE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03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390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0.4.2</a:t>
            </a:r>
            <a:r>
              <a:rPr lang="zh-CN" altLang="en-US" dirty="0"/>
              <a:t>　文件式集成开发环境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3699" y="1532466"/>
            <a:ext cx="1519767" cy="27770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Apple Mac OS X  </a:t>
            </a:r>
            <a:r>
              <a:rPr lang="zh-CN" altLang="en-US" dirty="0"/>
              <a:t>下在终端输入 </a:t>
            </a:r>
            <a:r>
              <a:rPr lang="en-US" altLang="zh-CN" dirty="0"/>
              <a:t>idle3 </a:t>
            </a:r>
            <a:r>
              <a:rPr lang="zh-CN" altLang="en-US" dirty="0"/>
              <a:t>打开文件式集成开发环境，输入 </a:t>
            </a:r>
            <a:r>
              <a:rPr lang="en-US" altLang="zh-CN" dirty="0"/>
              <a:t>idle </a:t>
            </a:r>
            <a:r>
              <a:rPr lang="zh-CN" altLang="en-US" dirty="0"/>
              <a:t>将启动 </a:t>
            </a:r>
            <a:r>
              <a:rPr lang="en-US" altLang="zh-CN" dirty="0"/>
              <a:t>Python 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14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794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0.4.2</a:t>
            </a:r>
            <a:r>
              <a:rPr lang="zh-CN" altLang="en-US" dirty="0"/>
              <a:t>　文件式集成开发环境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0201" y="1532466"/>
            <a:ext cx="1583266" cy="25230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MS Windows </a:t>
            </a:r>
            <a:r>
              <a:rPr lang="zh-CN" altLang="en-US" dirty="0"/>
              <a:t>下使用“</a:t>
            </a:r>
            <a:r>
              <a:rPr lang="en-US" altLang="zh-CN" dirty="0"/>
              <a:t>File”</a:t>
            </a:r>
            <a:r>
              <a:rPr lang="zh-CN" altLang="en-US" dirty="0"/>
              <a:t>菜单的“</a:t>
            </a:r>
            <a:r>
              <a:rPr lang="en-US" altLang="zh-CN" dirty="0"/>
              <a:t>New File”</a:t>
            </a:r>
            <a:r>
              <a:rPr lang="zh-CN" altLang="en-US" dirty="0"/>
              <a:t>菜单项创建新的 </a:t>
            </a:r>
            <a:r>
              <a:rPr lang="en-US" altLang="zh-CN" dirty="0"/>
              <a:t>Python </a:t>
            </a:r>
            <a:r>
              <a:rPr lang="zh-CN" altLang="en-US" dirty="0"/>
              <a:t>脚本文件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693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0345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0.4.2</a:t>
            </a:r>
            <a:r>
              <a:rPr lang="zh-CN" altLang="en-US" dirty="0"/>
              <a:t>　文件式集成开发环境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2533" y="1532466"/>
            <a:ext cx="1540934" cy="21801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MS Windows </a:t>
            </a:r>
            <a:r>
              <a:rPr lang="zh-CN" altLang="en-US" dirty="0"/>
              <a:t>下使用“</a:t>
            </a:r>
            <a:r>
              <a:rPr lang="en-US" altLang="zh-CN" dirty="0"/>
              <a:t>Run”</a:t>
            </a:r>
            <a:r>
              <a:rPr lang="zh-CN" altLang="en-US" dirty="0"/>
              <a:t>菜单的菜单项“</a:t>
            </a:r>
            <a:r>
              <a:rPr lang="en-US" altLang="zh-CN" dirty="0"/>
              <a:t>Run Module”</a:t>
            </a:r>
            <a:r>
              <a:rPr lang="zh-CN" altLang="en-US" dirty="0"/>
              <a:t>运行脚本文件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075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2993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0.4.3</a:t>
            </a:r>
            <a:r>
              <a:rPr lang="zh-CN" altLang="en-US" dirty="0"/>
              <a:t>　交互式命令行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5600" y="1532466"/>
            <a:ext cx="1824567" cy="33528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Apple Mac OS X </a:t>
            </a:r>
            <a:r>
              <a:rPr lang="zh-CN" altLang="en-US" dirty="0"/>
              <a:t>下使用 </a:t>
            </a:r>
            <a:r>
              <a:rPr lang="en-US" altLang="zh-CN" dirty="0"/>
              <a:t>python3 </a:t>
            </a:r>
            <a:r>
              <a:rPr lang="zh-CN" altLang="en-US" dirty="0"/>
              <a:t>命令启动交互式命令行，</a:t>
            </a:r>
            <a:r>
              <a:rPr lang="en-US" altLang="zh-CN" dirty="0"/>
              <a:t>python </a:t>
            </a:r>
            <a:r>
              <a:rPr lang="zh-CN" altLang="en-US" dirty="0"/>
              <a:t>命令将启动 </a:t>
            </a:r>
            <a:r>
              <a:rPr lang="en-US" altLang="zh-CN" dirty="0"/>
              <a:t>Python 2.7 </a:t>
            </a:r>
            <a:r>
              <a:rPr lang="zh-CN" altLang="en-US" dirty="0"/>
              <a:t>环境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8794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0.4.3</a:t>
            </a:r>
            <a:r>
              <a:rPr lang="zh-CN" altLang="en-US" dirty="0"/>
              <a:t>　交互式命令行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532466"/>
            <a:ext cx="1689101" cy="2628901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MS Windows </a:t>
            </a:r>
            <a:r>
              <a:rPr lang="zh-CN" altLang="en-US" dirty="0"/>
              <a:t>下通过启动菜单选择“</a:t>
            </a:r>
            <a:r>
              <a:rPr lang="en-US" altLang="zh-CN" dirty="0"/>
              <a:t>Python 3.6 </a:t>
            </a:r>
            <a:r>
              <a:rPr lang="zh-CN" altLang="en-US" dirty="0"/>
              <a:t>”或在命令提示符下直接输入 </a:t>
            </a:r>
            <a:r>
              <a:rPr lang="en-US" altLang="zh-CN" dirty="0"/>
              <a:t>python </a:t>
            </a:r>
            <a:r>
              <a:rPr lang="zh-CN" altLang="en-US" dirty="0"/>
              <a:t>命令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069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75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0.0</a:t>
            </a:r>
            <a:r>
              <a:rPr lang="zh-CN" altLang="en-US" dirty="0">
                <a:solidFill>
                  <a:srgbClr val="FFFF00"/>
                </a:solidFill>
              </a:rPr>
              <a:t>　课程简介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语言简史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语言特点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系统安装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编程环境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0.5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09515"/>
                </a:solidFill>
              </a:rPr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0.4.4</a:t>
            </a:r>
            <a:r>
              <a:rPr lang="zh-CN" altLang="en-US" dirty="0"/>
              <a:t>　文件式命令行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9833" y="1532466"/>
            <a:ext cx="1820334" cy="33528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Apple Mac OS X </a:t>
            </a:r>
            <a:r>
              <a:rPr lang="zh-CN" altLang="en-US" dirty="0"/>
              <a:t>下的文件式命令行，使用 </a:t>
            </a:r>
            <a:r>
              <a:rPr lang="en-US" altLang="zh-CN" dirty="0"/>
              <a:t>python3 </a:t>
            </a:r>
            <a:r>
              <a:rPr lang="zh-CN" altLang="en-US" dirty="0"/>
              <a:t>命令，后跟 </a:t>
            </a:r>
            <a:r>
              <a:rPr lang="en-US" altLang="zh-CN" dirty="0"/>
              <a:t>Python </a:t>
            </a:r>
            <a:r>
              <a:rPr lang="zh-CN" altLang="en-US" dirty="0"/>
              <a:t>脚本文件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7" name="Picture 2" descr="D:\__Qiaolin\教学实践\课程教学\本科课程\计算机程序设计基础（Python）\课堂教学\教学幻灯\Pictures\Apple Mac OS X\07__Python3__Command__Line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4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4934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0.4.4</a:t>
            </a:r>
            <a:r>
              <a:rPr lang="zh-CN" altLang="en-US" dirty="0"/>
              <a:t>　文件式命令行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666" y="1532466"/>
            <a:ext cx="1689101" cy="2628901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MS Windows </a:t>
            </a:r>
            <a:r>
              <a:rPr lang="zh-CN" altLang="en-US" dirty="0"/>
              <a:t>下文件式命令行，一样需要在执行 </a:t>
            </a:r>
            <a:r>
              <a:rPr lang="en-US" altLang="zh-CN" dirty="0"/>
              <a:t>python </a:t>
            </a:r>
            <a:r>
              <a:rPr lang="zh-CN" altLang="en-US" dirty="0"/>
              <a:t>命令时输入 </a:t>
            </a:r>
            <a:r>
              <a:rPr lang="en-US" altLang="zh-CN" dirty="0"/>
              <a:t>Python </a:t>
            </a:r>
            <a:r>
              <a:rPr lang="zh-CN" altLang="en-US" dirty="0"/>
              <a:t>脚本文件名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0" b="-3020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642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6690"/>
      </p:ext>
    </p:extLst>
  </p:cSld>
  <p:clrMapOvr>
    <a:masterClrMapping/>
  </p:clrMapOvr>
  <p:transition spd="slow" advClick="0" advTm="0">
    <p:strips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0.0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课程简介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语言简史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0.2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语言特点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0.3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系统安装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0.4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　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编程环境</a:t>
            </a:r>
            <a:b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altLang="zh-CN" dirty="0">
                <a:solidFill>
                  <a:srgbClr val="FFFF00"/>
                </a:solidFill>
              </a:rPr>
              <a:t>0.5</a:t>
            </a:r>
            <a:r>
              <a:rPr lang="zh-CN" altLang="en-US" dirty="0">
                <a:solidFill>
                  <a:srgbClr val="FFFF00"/>
                </a:solidFill>
              </a:rPr>
              <a:t>　</a:t>
            </a:r>
            <a:r>
              <a:rPr lang="en-US" altLang="zh-CN" dirty="0">
                <a:solidFill>
                  <a:srgbClr val="FFFF00"/>
                </a:solidFill>
              </a:rPr>
              <a:t>Python </a:t>
            </a:r>
            <a:r>
              <a:rPr lang="zh-CN" altLang="en-US" dirty="0">
                <a:solidFill>
                  <a:srgbClr val="FFFF00"/>
                </a:solidFill>
              </a:rPr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第〇章　引　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程序示例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3174129"/>
            <a:ext cx="7751233" cy="1821204"/>
          </a:xfrm>
        </p:spPr>
        <p:txBody>
          <a:bodyPr numCol="2"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0.5.1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计算器</a:t>
            </a:r>
          </a:p>
          <a:p>
            <a:r>
              <a:rPr lang="en-US" altLang="zh-CN" dirty="0"/>
              <a:t>0.5.2</a:t>
            </a:r>
            <a:r>
              <a:rPr lang="zh-CN" altLang="en-US" dirty="0"/>
              <a:t>　输入输出</a:t>
            </a:r>
          </a:p>
          <a:p>
            <a:r>
              <a:rPr lang="en-US" altLang="zh-CN" dirty="0"/>
              <a:t>0.5.3</a:t>
            </a:r>
            <a:r>
              <a:rPr lang="zh-CN" altLang="en-US" dirty="0"/>
              <a:t>　变量定义与函数调用</a:t>
            </a:r>
          </a:p>
          <a:p>
            <a:r>
              <a:rPr lang="en-US" altLang="zh-CN" dirty="0"/>
              <a:t>0.5.4</a:t>
            </a:r>
            <a:r>
              <a:rPr lang="zh-CN" altLang="en-US" dirty="0"/>
              <a:t>　循环控制</a:t>
            </a:r>
          </a:p>
          <a:p>
            <a:r>
              <a:rPr lang="en-US" altLang="zh-CN" dirty="0"/>
              <a:t>0.5.5</a:t>
            </a:r>
            <a:r>
              <a:rPr lang="zh-CN" altLang="en-US" dirty="0"/>
              <a:t>　函数定义与调用</a:t>
            </a:r>
          </a:p>
          <a:p>
            <a:r>
              <a:rPr lang="en-US" altLang="zh-CN" dirty="0"/>
              <a:t>0.5.6</a:t>
            </a:r>
            <a:r>
              <a:rPr lang="zh-CN" altLang="en-US" dirty="0"/>
              <a:t>　复合数据类型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0.5.1</a:t>
            </a:r>
            <a:r>
              <a:rPr lang="zh-CN" altLang="en-US" dirty="0"/>
              <a:t>　</a:t>
            </a:r>
            <a:r>
              <a:rPr lang="en-US" altLang="zh-CN" dirty="0"/>
              <a:t>Python </a:t>
            </a:r>
            <a:r>
              <a:rPr lang="zh-CN" altLang="en-US" dirty="0"/>
              <a:t>计算器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1 + 2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1 - 2 *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-5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17 / 3	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之后，普通除法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5.666666666666667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17 // 3	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之后，整数除法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17 % 3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之后，模运算，取余数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2 ** 8</a:t>
            </a:r>
            <a:r>
              <a:rPr lang="en-US" altLang="zh-CN" sz="2000" b="0" dirty="0">
                <a:latin typeface="Menlo" panose="020B0609030804020204" pitchFamily="49" charset="0"/>
                <a:cs typeface="Menlo" panose="020B0609030804020204" pitchFamily="49" charset="0"/>
              </a:rPr>
              <a:t>	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幂运算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3307149364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0.5.2</a:t>
            </a:r>
            <a:r>
              <a:rPr lang="zh-CN" altLang="en-US" dirty="0"/>
              <a:t>　输入输出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简单输出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print("Hello, I'm Python!")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Hello, I'm Python!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输入与赋值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name = input('What is your name?\n')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What is your name?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Python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print('Hi, %s!' %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Hi, Python!</a:t>
            </a:r>
          </a:p>
        </p:txBody>
      </p:sp>
    </p:spTree>
    <p:extLst>
      <p:ext uri="{BB962C8B-B14F-4D97-AF65-F5344CB8AC3E}">
        <p14:creationId xmlns:p14="http://schemas.microsoft.com/office/powerpoint/2010/main" val="1204431592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0.5.3</a:t>
            </a:r>
            <a:r>
              <a:rPr lang="zh-CN" altLang="en-US" dirty="0"/>
              <a:t>　变量定义与函数调用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Douglas Noël Adams: </a:t>
            </a:r>
            <a:r>
              <a:rPr lang="en-US" altLang="zh-CN" sz="2000" b="0" dirty="0">
                <a:solidFill>
                  <a:srgbClr val="FFFF00"/>
                </a:solidFill>
                <a:cs typeface="Menlo" panose="020B0609030804020204" pitchFamily="49" charset="0"/>
              </a:rPr>
              <a:t>The Hitchhiker's Guide to the Galaxy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定义字符串变量 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The_Ultimate_Question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，一行太长，两行拼接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The_Ultimate_Question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...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"The Question of Life, the Universe and Everything"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获取字符串长度，扣除其中七个空格，赋给变量 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Deep_Thought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Deep_Thought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The_Ultimate_Question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 – 7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打印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ASCII/Unicode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码值为该整数的字符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Deep_Thought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37585687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0.5.4</a:t>
            </a:r>
            <a:r>
              <a:rPr lang="zh-CN" altLang="en-US" dirty="0"/>
              <a:t>　循环控制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列表中的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for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循环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构造列表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numbers = [2, 4, 6, 8]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for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循环计算列表所有元素的乘积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number in numbers: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b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product = product *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b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print('The product is:', product)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product is: 384</a:t>
            </a:r>
          </a:p>
        </p:txBody>
      </p:sp>
    </p:spTree>
    <p:extLst>
      <p:ext uri="{BB962C8B-B14F-4D97-AF65-F5344CB8AC3E}">
        <p14:creationId xmlns:p14="http://schemas.microsoft.com/office/powerpoint/2010/main" val="2043019493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0.5.5</a:t>
            </a:r>
            <a:r>
              <a:rPr lang="zh-CN" altLang="en-US" dirty="0"/>
              <a:t>　函数定义与调用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函数定义，输出小于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n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的 </a:t>
            </a:r>
            <a:r>
              <a:rPr lang="en-US" altLang="zh-CN" sz="2000" b="0" dirty="0" err="1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Finonacci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数列元素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fib(n):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a, b = 0, 1	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多变量同时赋值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while a &lt; n: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使用 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while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循环输出数列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print(a, end = ' ')</a:t>
            </a: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元素间以空格分隔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a, b = b,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函数定义完毕，调用之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fib( 1000 )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0 1 1 2 3 5 8 13 21 34 55 89 144 233 377 610 987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FFC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4366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09515"/>
                </a:solidFill>
              </a:rPr>
              <a:t>0.0</a:t>
            </a:r>
            <a:r>
              <a:rPr lang="zh-CN" altLang="en-US" dirty="0">
                <a:solidFill>
                  <a:srgbClr val="F09515"/>
                </a:solidFill>
              </a:rPr>
              <a:t>　课程简介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0.0.1</a:t>
            </a:r>
            <a:r>
              <a:rPr lang="zh-CN" altLang="en-US" dirty="0"/>
              <a:t>　课程教学</a:t>
            </a:r>
          </a:p>
          <a:p>
            <a:r>
              <a:rPr lang="en-US" altLang="zh-CN" dirty="0"/>
              <a:t>0.0.2</a:t>
            </a:r>
            <a:r>
              <a:rPr lang="zh-CN" altLang="en-US" dirty="0"/>
              <a:t>　课时规划</a:t>
            </a:r>
          </a:p>
          <a:p>
            <a:r>
              <a:rPr lang="en-US" altLang="zh-CN" dirty="0"/>
              <a:t>0.0.3</a:t>
            </a:r>
            <a:r>
              <a:rPr lang="zh-CN" altLang="en-US" dirty="0"/>
              <a:t>　成绩考核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0.5.6</a:t>
            </a:r>
            <a:r>
              <a:rPr lang="zh-CN" altLang="en-US" dirty="0"/>
              <a:t>　复合数据类型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Python 3.0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之后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列表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fruits = ['Banana', 'Apple', 'Lime']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构造新的列表，将字母转换为大写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loud_fruits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fruit.upper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for fruit in fruits]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lang="en-US" altLang="zh-CN" sz="2000" b="0" dirty="0" err="1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loud_fruits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['BANANA', 'APPLE', 'LIME']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000" b="0" dirty="0">
              <a:solidFill>
                <a:srgbClr val="00B050"/>
              </a:solidFill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#  </a:t>
            </a:r>
            <a:r>
              <a:rPr lang="zh-CN" altLang="en-US" sz="2000" b="0" dirty="0">
                <a:solidFill>
                  <a:schemeClr val="accent3">
                    <a:lumMod val="75000"/>
                  </a:schemeClr>
                </a:solidFill>
                <a:cs typeface="Menlo" panose="020B0609030804020204" pitchFamily="49" charset="0"/>
              </a:rPr>
              <a:t>枚举</a:t>
            </a:r>
            <a:endParaRPr lang="en-US" altLang="zh-CN" sz="2000" b="0" dirty="0">
              <a:solidFill>
                <a:schemeClr val="accent3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altLang="zh-CN" sz="2000" b="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list(enumerate(fruits))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[(0, 'Banana'), (1, 'Apple'), (2, 'Lime')] </a:t>
            </a:r>
          </a:p>
        </p:txBody>
      </p:sp>
    </p:spTree>
    <p:extLst>
      <p:ext uri="{BB962C8B-B14F-4D97-AF65-F5344CB8AC3E}">
        <p14:creationId xmlns:p14="http://schemas.microsoft.com/office/powerpoint/2010/main" val="343833370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计算机程序设计基础（</a:t>
            </a:r>
            <a:r>
              <a:rPr lang="en-US" altLang="zh-CN" dirty="0"/>
              <a:t>Python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16690"/>
      </p:ext>
    </p:extLst>
  </p:cSld>
  <p:clrMapOvr>
    <a:masterClrMapping/>
  </p:clrMapOvr>
  <p:transition spd="slow" advClick="0" advTm="0">
    <p:strips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　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习题一　安装 </a:t>
            </a:r>
            <a:r>
              <a:rPr lang="en-US" altLang="zh-CN" dirty="0"/>
              <a:t>Python 3.6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习题二　逐一输入第 </a:t>
            </a:r>
            <a:r>
              <a:rPr lang="en-US" altLang="zh-CN" dirty="0"/>
              <a:t>5 </a:t>
            </a:r>
            <a:r>
              <a:rPr lang="zh-CN" altLang="en-US" dirty="0"/>
              <a:t>节的六个程序，验证其输出。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0.0.1</a:t>
            </a:r>
            <a:r>
              <a:rPr lang="zh-CN" altLang="en-US" dirty="0"/>
              <a:t>　课程教学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  <a:p>
            <a:pPr lvl="1"/>
            <a:r>
              <a:rPr lang="zh-CN" altLang="en-US" dirty="0"/>
              <a:t>基础素质教育</a:t>
            </a:r>
          </a:p>
          <a:p>
            <a:pPr lvl="1"/>
            <a:r>
              <a:rPr lang="zh-CN" altLang="en-US" dirty="0"/>
              <a:t>培养计算思维和编程素养</a:t>
            </a:r>
          </a:p>
          <a:p>
            <a:r>
              <a:rPr lang="zh-CN" altLang="en-US" dirty="0"/>
              <a:t>教学内容</a:t>
            </a:r>
          </a:p>
          <a:p>
            <a:pPr lvl="1"/>
            <a:r>
              <a:rPr lang="zh-CN" altLang="en-US" dirty="0"/>
              <a:t>系统知识：简明扼要</a:t>
            </a:r>
          </a:p>
          <a:p>
            <a:pPr lvl="1"/>
            <a:r>
              <a:rPr lang="zh-CN" altLang="en-US" dirty="0"/>
              <a:t>例题习题：趣味实践题为主，难度梯度变化</a:t>
            </a:r>
          </a:p>
          <a:p>
            <a:r>
              <a:rPr lang="zh-CN" altLang="en-US" dirty="0"/>
              <a:t>学习忠告：</a:t>
            </a:r>
            <a:r>
              <a:rPr lang="zh-CN" altLang="en-US" dirty="0">
                <a:solidFill>
                  <a:srgbClr val="FFFF00"/>
                </a:solidFill>
              </a:rPr>
              <a:t>实践，实践，实践</a:t>
            </a:r>
          </a:p>
          <a:p>
            <a:pPr lvl="1"/>
            <a:r>
              <a:rPr lang="zh-CN" altLang="en-US" dirty="0"/>
              <a:t>重要的事情说三遍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175311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0.0.2</a:t>
            </a:r>
            <a:r>
              <a:rPr lang="zh-CN" altLang="en-US" dirty="0"/>
              <a:t>　课时规划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7885"/>
              </p:ext>
            </p:extLst>
          </p:nvPr>
        </p:nvGraphicFramePr>
        <p:xfrm>
          <a:off x="-6" y="785280"/>
          <a:ext cx="9144007" cy="37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章序号</a:t>
                      </a:r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章标题</a:t>
                      </a:r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32 </a:t>
                      </a:r>
                      <a:r>
                        <a:rPr lang="zh-CN" altLang="en-US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学时</a:t>
                      </a:r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48 </a:t>
                      </a:r>
                      <a:r>
                        <a:rPr lang="zh-CN" altLang="en-US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学时</a:t>
                      </a:r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64 </a:t>
                      </a:r>
                      <a:r>
                        <a:rPr lang="zh-CN" altLang="en-US" sz="20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学时</a:t>
                      </a:r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b="1" i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第〇章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引　言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第一章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基本语法元素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第二章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程序流程控制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5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第三章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函数与模块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第四章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文本处理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第五章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复合数据处理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第六章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面向对象编程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第七章</a:t>
                      </a:r>
                      <a:endParaRPr lang="zh-CN" altLang="en-US" sz="2000" b="1" i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多媒体技术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第八章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计算可视化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第九章</a:t>
                      </a:r>
                    </a:p>
                  </a:txBody>
                  <a:tcPr marL="53280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大数据时代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0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6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华康手札体W5P" panose="03000500000000000000" pitchFamily="66" charset="-122"/>
                          <a:ea typeface="华康手札体W5P" panose="03000500000000000000" pitchFamily="66" charset="-122"/>
                          <a:cs typeface="DFPHannotateW5-GB" charset="0"/>
                        </a:rPr>
                        <a:t>8</a:t>
                      </a:r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latinLnBrk="0" hangingPunct="1"/>
                      <a:endParaRPr lang="zh-CN" altLang="en-US" sz="20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华康手札体W5P" panose="03000500000000000000" pitchFamily="66" charset="-122"/>
                        <a:ea typeface="华康手札体W5P" panose="03000500000000000000" pitchFamily="66" charset="-122"/>
                        <a:cs typeface="DFPHannotateW5-GB" charset="0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442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0.0.3</a:t>
            </a:r>
            <a:r>
              <a:rPr lang="zh-CN" altLang="en-US" dirty="0"/>
              <a:t>　成绩考核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课程成绩：</a:t>
            </a:r>
            <a:r>
              <a:rPr lang="zh-CN" altLang="en-US" dirty="0">
                <a:solidFill>
                  <a:srgbClr val="FFFF00"/>
                </a:solidFill>
              </a:rPr>
              <a:t>等级分制</a:t>
            </a:r>
          </a:p>
          <a:p>
            <a:r>
              <a:rPr lang="zh-CN" altLang="en-US" dirty="0"/>
              <a:t>成绩评定标准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平时作业：</a:t>
            </a:r>
            <a:r>
              <a:rPr lang="en-US" altLang="zh-CN" dirty="0">
                <a:solidFill>
                  <a:srgbClr val="FFFF00"/>
                </a:solidFill>
              </a:rPr>
              <a:t>50%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课程考勤：</a:t>
            </a:r>
            <a:r>
              <a:rPr lang="en-US" altLang="zh-CN" dirty="0">
                <a:solidFill>
                  <a:srgbClr val="FFFF00"/>
                </a:solidFill>
              </a:rPr>
              <a:t>20%</a:t>
            </a:r>
          </a:p>
          <a:p>
            <a:pPr lvl="1"/>
            <a:r>
              <a:rPr lang="zh-CN" altLang="en-US" dirty="0">
                <a:solidFill>
                  <a:srgbClr val="FFFF00"/>
                </a:solidFill>
              </a:rPr>
              <a:t>编程实践：</a:t>
            </a:r>
            <a:r>
              <a:rPr lang="en-US" altLang="zh-CN" dirty="0">
                <a:solidFill>
                  <a:srgbClr val="FFFF00"/>
                </a:solidFill>
              </a:rPr>
              <a:t>30%</a:t>
            </a:r>
          </a:p>
          <a:p>
            <a:r>
              <a:rPr lang="zh-CN" altLang="en-US" dirty="0"/>
              <a:t>课程相关信息：请及时关注网络学堂公告</a:t>
            </a:r>
          </a:p>
        </p:txBody>
      </p:sp>
    </p:spTree>
    <p:extLst>
      <p:ext uri="{BB962C8B-B14F-4D97-AF65-F5344CB8AC3E}">
        <p14:creationId xmlns:p14="http://schemas.microsoft.com/office/powerpoint/2010/main" val="8278254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10108</TotalTime>
  <Words>2263</Words>
  <Application>Microsoft Office PowerPoint</Application>
  <PresentationFormat>全屏显示(16:9)</PresentationFormat>
  <Paragraphs>402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DFPHannotateW5-GB</vt:lpstr>
      <vt:lpstr>华康手札体W5P</vt:lpstr>
      <vt:lpstr>宋体</vt:lpstr>
      <vt:lpstr>Arial</vt:lpstr>
      <vt:lpstr>Calibri</vt:lpstr>
      <vt:lpstr>Menlo</vt:lpstr>
      <vt:lpstr>Trebuchet MS</vt:lpstr>
      <vt:lpstr>柏林</vt:lpstr>
      <vt:lpstr>计算机程序设计基础</vt:lpstr>
      <vt:lpstr>第〇章　引　言</vt:lpstr>
      <vt:lpstr>0.0　课程简介 0.1　Python 语言简史 0.2　Python 语言特点 0.3　Python 系统安装 0.4　Python 编程环境 0.5　Python 程序示例</vt:lpstr>
      <vt:lpstr>计算机程序设计基础（Python）</vt:lpstr>
      <vt:lpstr>0.0　课程简介 0.1　Python 语言简史 0.2　Python 语言特点 0.3　Python 系统安装 0.4　Python 编程环境 0.5　Python 程序示例</vt:lpstr>
      <vt:lpstr>0.0　课程简介</vt:lpstr>
      <vt:lpstr>0.0.1　课程教学</vt:lpstr>
      <vt:lpstr>0.0.2　课时规划</vt:lpstr>
      <vt:lpstr>0.0.3　成绩考核</vt:lpstr>
      <vt:lpstr>计算机程序设计基础（Python）</vt:lpstr>
      <vt:lpstr>0.0　课程简介 0.1　Python 语言简史 0.2　Python 语言特点 0.3　Python 系统安装 0.4　Python 编程环境 0.5　Python 程序示例</vt:lpstr>
      <vt:lpstr>0.1　Python 语言简史</vt:lpstr>
      <vt:lpstr>0.1.1　Python 语言发展史</vt:lpstr>
      <vt:lpstr>0.1.2　Python 语言版本更迭</vt:lpstr>
      <vt:lpstr>0.1.2　Python 语言版本更迭</vt:lpstr>
      <vt:lpstr>0.1.3　兼容性问题</vt:lpstr>
      <vt:lpstr>0.1.3　兼容性问题</vt:lpstr>
      <vt:lpstr>0.1.3　兼容性问题</vt:lpstr>
      <vt:lpstr>计算机程序设计基础（Python）</vt:lpstr>
      <vt:lpstr>0.0　课程简介 0.1　Python 语言简史 0.2　Python 语言特点 0.3　Python 系统安装 0.4　Python 编程环境 0.5　Python 程序示例</vt:lpstr>
      <vt:lpstr>0.2　Python 语言特点</vt:lpstr>
      <vt:lpstr>0.2　Python 语言特点</vt:lpstr>
      <vt:lpstr>0.2　Python 语言特点</vt:lpstr>
      <vt:lpstr>计算机程序设计基础（Python）</vt:lpstr>
      <vt:lpstr>0.0　课程简介 0.1　Python 语言简史 0.2　Python 语言特点 0.3　Python 系统安装 0.4　Python 编程环境 0.5　Python 程序示例</vt:lpstr>
      <vt:lpstr>0.3　Python 系统安装</vt:lpstr>
      <vt:lpstr>0.3.1　Apple Mac OS X 下安装过程</vt:lpstr>
      <vt:lpstr>0.3.1　Apple Mac OS X 下安装过程</vt:lpstr>
      <vt:lpstr>0.3.1　Apple Mac OS X 下安装过程</vt:lpstr>
      <vt:lpstr>0.3.1　Apple Mac OS X 下安装过程</vt:lpstr>
      <vt:lpstr>0.3.2　Microsft Windows 下安装过程</vt:lpstr>
      <vt:lpstr>0.3.2　Microsft Windows 下安装过程</vt:lpstr>
      <vt:lpstr>0.3.2　Microsft Windows 下安装过程</vt:lpstr>
      <vt:lpstr>0.3.3　Ubuntu Linux 下安装过程</vt:lpstr>
      <vt:lpstr>0.3.3　Ubuntu Linux 下安装过程</vt:lpstr>
      <vt:lpstr>0.3.3　Ubuntu Linux 下安装过程</vt:lpstr>
      <vt:lpstr>0.3.3　Ubuntu Linux 下安装过程</vt:lpstr>
      <vt:lpstr>0.3.3　Ubuntu Linux 下安装过程</vt:lpstr>
      <vt:lpstr>0.3.3　Ubuntu Linux 下安装过程</vt:lpstr>
      <vt:lpstr>计算机程序设计基础（Python）</vt:lpstr>
      <vt:lpstr>0.0　课程简介 0.1　Python 语言简史 0.2　Python 语言特点 0.3　Python 系统安装 0.4　Python 编程环境 0.5　Python 程序示例</vt:lpstr>
      <vt:lpstr>0.4　Python 编程环境</vt:lpstr>
      <vt:lpstr>0.4.1　交互式集成开发环境</vt:lpstr>
      <vt:lpstr>0.4.1　交互式集成开发环境</vt:lpstr>
      <vt:lpstr>0.4.2　文件式集成开发环境</vt:lpstr>
      <vt:lpstr>0.4.2　文件式集成开发环境</vt:lpstr>
      <vt:lpstr>0.4.2　文件式集成开发环境</vt:lpstr>
      <vt:lpstr>0.4.3　交互式命令行</vt:lpstr>
      <vt:lpstr>0.4.3　交互式命令行</vt:lpstr>
      <vt:lpstr>0.4.4　文件式命令行</vt:lpstr>
      <vt:lpstr>0.4.4　文件式命令行</vt:lpstr>
      <vt:lpstr>计算机程序设计基础（Python）</vt:lpstr>
      <vt:lpstr>0.0　课程简介 0.1　Python 语言简史 0.2　Python 语言特点 0.3　Python 系统安装 0.4　Python 编程环境 0.5　Python 程序示例</vt:lpstr>
      <vt:lpstr>0.5　Python 程序示例</vt:lpstr>
      <vt:lpstr>0.5.1　Python 计算器</vt:lpstr>
      <vt:lpstr>0.5.2　输入输出</vt:lpstr>
      <vt:lpstr>0.5.3　变量定义与函数调用</vt:lpstr>
      <vt:lpstr>0.5.4　循环控制</vt:lpstr>
      <vt:lpstr>0.5.5　函数定义与调用</vt:lpstr>
      <vt:lpstr>0.5.6　复合数据类型</vt:lpstr>
      <vt:lpstr>计算机程序设计基础（Python）</vt:lpstr>
      <vt:lpstr>作　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计算机程序设计基础（Python）</dc:title>
  <dc:creator>Microsoft Office 用户</dc:creator>
  <cp:lastModifiedBy>Administrator</cp:lastModifiedBy>
  <cp:revision>748</cp:revision>
  <dcterms:created xsi:type="dcterms:W3CDTF">2017-02-01T03:27:22Z</dcterms:created>
  <dcterms:modified xsi:type="dcterms:W3CDTF">2022-02-22T12:52:00Z</dcterms:modified>
</cp:coreProperties>
</file>