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92"/>
  </p:notesMasterIdLst>
  <p:sldIdLst>
    <p:sldId id="369" r:id="rId2"/>
    <p:sldId id="371" r:id="rId3"/>
    <p:sldId id="400" r:id="rId4"/>
    <p:sldId id="535" r:id="rId5"/>
    <p:sldId id="438" r:id="rId6"/>
    <p:sldId id="374" r:id="rId7"/>
    <p:sldId id="378" r:id="rId8"/>
    <p:sldId id="439" r:id="rId9"/>
    <p:sldId id="440" r:id="rId10"/>
    <p:sldId id="441" r:id="rId11"/>
    <p:sldId id="444" r:id="rId12"/>
    <p:sldId id="445" r:id="rId13"/>
    <p:sldId id="446" r:id="rId14"/>
    <p:sldId id="544" r:id="rId15"/>
    <p:sldId id="546" r:id="rId16"/>
    <p:sldId id="547" r:id="rId17"/>
    <p:sldId id="537" r:id="rId18"/>
    <p:sldId id="447" r:id="rId19"/>
    <p:sldId id="448" r:id="rId20"/>
    <p:sldId id="449" r:id="rId21"/>
    <p:sldId id="450" r:id="rId22"/>
    <p:sldId id="515" r:id="rId23"/>
    <p:sldId id="516" r:id="rId24"/>
    <p:sldId id="517" r:id="rId25"/>
    <p:sldId id="451" r:id="rId26"/>
    <p:sldId id="452" r:id="rId27"/>
    <p:sldId id="519" r:id="rId28"/>
    <p:sldId id="453" r:id="rId29"/>
    <p:sldId id="455" r:id="rId30"/>
    <p:sldId id="456" r:id="rId31"/>
    <p:sldId id="454" r:id="rId32"/>
    <p:sldId id="522" r:id="rId33"/>
    <p:sldId id="523" r:id="rId34"/>
    <p:sldId id="520" r:id="rId35"/>
    <p:sldId id="538" r:id="rId36"/>
    <p:sldId id="457" r:id="rId37"/>
    <p:sldId id="458" r:id="rId38"/>
    <p:sldId id="459" r:id="rId39"/>
    <p:sldId id="477" r:id="rId40"/>
    <p:sldId id="478" r:id="rId41"/>
    <p:sldId id="462" r:id="rId42"/>
    <p:sldId id="463" r:id="rId43"/>
    <p:sldId id="464" r:id="rId44"/>
    <p:sldId id="465" r:id="rId45"/>
    <p:sldId id="539" r:id="rId46"/>
    <p:sldId id="466" r:id="rId47"/>
    <p:sldId id="467" r:id="rId48"/>
    <p:sldId id="468" r:id="rId49"/>
    <p:sldId id="469" r:id="rId50"/>
    <p:sldId id="470" r:id="rId51"/>
    <p:sldId id="471" r:id="rId52"/>
    <p:sldId id="472" r:id="rId53"/>
    <p:sldId id="524" r:id="rId54"/>
    <p:sldId id="525" r:id="rId55"/>
    <p:sldId id="526" r:id="rId56"/>
    <p:sldId id="473" r:id="rId57"/>
    <p:sldId id="486" r:id="rId58"/>
    <p:sldId id="487" r:id="rId59"/>
    <p:sldId id="488" r:id="rId60"/>
    <p:sldId id="489" r:id="rId61"/>
    <p:sldId id="540" r:id="rId62"/>
    <p:sldId id="476" r:id="rId63"/>
    <p:sldId id="475" r:id="rId64"/>
    <p:sldId id="490" r:id="rId65"/>
    <p:sldId id="492" r:id="rId66"/>
    <p:sldId id="491" r:id="rId67"/>
    <p:sldId id="527" r:id="rId68"/>
    <p:sldId id="528" r:id="rId69"/>
    <p:sldId id="529" r:id="rId70"/>
    <p:sldId id="531" r:id="rId71"/>
    <p:sldId id="533" r:id="rId72"/>
    <p:sldId id="534" r:id="rId73"/>
    <p:sldId id="501" r:id="rId74"/>
    <p:sldId id="541" r:id="rId75"/>
    <p:sldId id="503" r:id="rId76"/>
    <p:sldId id="504" r:id="rId77"/>
    <p:sldId id="505" r:id="rId78"/>
    <p:sldId id="506" r:id="rId79"/>
    <p:sldId id="513" r:id="rId80"/>
    <p:sldId id="507" r:id="rId81"/>
    <p:sldId id="514" r:id="rId82"/>
    <p:sldId id="508" r:id="rId83"/>
    <p:sldId id="509" r:id="rId84"/>
    <p:sldId id="510" r:id="rId85"/>
    <p:sldId id="414" r:id="rId86"/>
    <p:sldId id="512" r:id="rId87"/>
    <p:sldId id="511" r:id="rId88"/>
    <p:sldId id="543" r:id="rId89"/>
    <p:sldId id="542" r:id="rId90"/>
    <p:sldId id="485" r:id="rId91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9415"/>
    <a:srgbClr val="F09515"/>
    <a:srgbClr val="F5B661"/>
    <a:srgbClr val="CF7CF8"/>
    <a:srgbClr val="B06B0C"/>
    <a:srgbClr val="FDC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个性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455"/>
  </p:normalViewPr>
  <p:slideViewPr>
    <p:cSldViewPr snapToGrid="0" snapToObjects="1">
      <p:cViewPr>
        <p:scale>
          <a:sx n="150" d="100"/>
          <a:sy n="150" d="100"/>
        </p:scale>
        <p:origin x="-101" y="-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CA49B-73E0-D840-93A7-A3E11BDE34C4}" type="datetimeFigureOut">
              <a:rPr kumimoji="1" lang="zh-CN" altLang="en-US" smtClean="0"/>
              <a:t>2020-03-05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DB0F4-7A48-A741-B2DC-BD21D79CD1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67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82138"/>
            <a:ext cx="6726063" cy="20695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3182884"/>
            <a:ext cx="2307831" cy="2077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942559"/>
            <a:ext cx="6726064" cy="12452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1942559"/>
            <a:ext cx="2307832" cy="1245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文本框 10"/>
          <p:cNvSpPr txBox="1"/>
          <p:nvPr userDrawn="1"/>
        </p:nvSpPr>
        <p:spPr>
          <a:xfrm>
            <a:off x="7918450" y="4978401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013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6941509" y="2088151"/>
            <a:ext cx="2134756" cy="1029803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>
            <a:lvl1pPr algn="r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华康手札体W5P" panose="03000500000000000000" pitchFamily="66" charset="-122"/>
                <a:ea typeface="华康手札体W5P" panose="03000500000000000000" pitchFamily="66" charset="-122"/>
                <a:cs typeface="+mj-cs"/>
              </a:defRPr>
            </a:lvl1pPr>
          </a:lstStyle>
          <a:p>
            <a:pPr algn="l"/>
            <a:r>
              <a:rPr lang="en-US" altLang="zh-CN" dirty="0" smtClean="0"/>
              <a:t>Python</a:t>
            </a:r>
            <a:endParaRPr lang="en-US" dirty="0"/>
          </a:p>
        </p:txBody>
      </p:sp>
      <p:sp>
        <p:nvSpPr>
          <p:cNvPr id="15" name="Subtitle 2"/>
          <p:cNvSpPr txBox="1">
            <a:spLocks/>
          </p:cNvSpPr>
          <p:nvPr userDrawn="1"/>
        </p:nvSpPr>
        <p:spPr>
          <a:xfrm>
            <a:off x="6904566" y="3295530"/>
            <a:ext cx="2171699" cy="83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 smtClean="0">
                <a:solidFill>
                  <a:srgbClr val="F5B661"/>
                </a:solidFill>
              </a:rPr>
              <a:t>乔　林</a:t>
            </a:r>
            <a:endParaRPr lang="en-US" sz="2400" dirty="0">
              <a:solidFill>
                <a:srgbClr val="F5B661"/>
              </a:solidFill>
            </a:endParaRP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18533" y="3292235"/>
            <a:ext cx="6475943" cy="838265"/>
          </a:xfrm>
          <a:prstGeom prst="rect">
            <a:avLst/>
          </a:prstGeom>
        </p:spPr>
        <p:txBody>
          <a:bodyPr vert="horz" lIns="36000" tIns="36000" rIns="36000" bIns="36000" rtlCol="0">
            <a:normAutofit/>
          </a:bodyPr>
          <a:lstStyle>
            <a:lvl1pPr marL="0" indent="0" algn="r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2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F5B661"/>
                </a:solidFill>
              </a:rPr>
              <a:t>清华大学计算机科学与技术系</a:t>
            </a:r>
            <a:endParaRPr lang="en-US" dirty="0">
              <a:solidFill>
                <a:srgbClr val="F5B66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52400" y="2068333"/>
            <a:ext cx="6442076" cy="1036382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29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91" y="564920"/>
            <a:ext cx="7249459" cy="81070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7101" y="1752655"/>
            <a:ext cx="4286250" cy="269948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1752654"/>
            <a:ext cx="2842559" cy="2699488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552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67" y="564921"/>
            <a:ext cx="7541683" cy="810704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40467" y="1752655"/>
            <a:ext cx="5712883" cy="3132611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767" y="1752654"/>
            <a:ext cx="1553633" cy="3132611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583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457199"/>
            <a:ext cx="6539158" cy="2277046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6" y="2740034"/>
            <a:ext cx="6333333" cy="411726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174" y="3533712"/>
            <a:ext cx="7194065" cy="818092"/>
          </a:xfrm>
        </p:spPr>
        <p:txBody>
          <a:bodyPr anchor="ctr">
            <a:normAutofit/>
          </a:bodyPr>
          <a:lstStyle>
            <a:lvl1pPr marL="0" indent="0" algn="r">
              <a:buNone/>
              <a:defRPr sz="3600">
                <a:solidFill>
                  <a:srgbClr val="F09415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1003775" cy="818092"/>
          </a:xfrm>
        </p:spPr>
        <p:txBody>
          <a:bodyPr/>
          <a:lstStyle>
            <a:lvl1pPr>
              <a:defRPr sz="3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56108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227514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96030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68" y="203200"/>
            <a:ext cx="7573432" cy="3039533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8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167" y="3533712"/>
            <a:ext cx="7573433" cy="818092"/>
          </a:xfrm>
        </p:spPr>
        <p:txBody>
          <a:bodyPr anchor="ctr">
            <a:normAutofit/>
          </a:bodyPr>
          <a:lstStyle>
            <a:lvl1pPr marL="0" indent="0" algn="r">
              <a:buNone/>
              <a:defRPr sz="3600">
                <a:solidFill>
                  <a:srgbClr val="F09415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712"/>
            <a:ext cx="995308" cy="818092"/>
          </a:xfrm>
        </p:spPr>
        <p:txBody>
          <a:bodyPr/>
          <a:lstStyle>
            <a:lvl1pPr>
              <a:defRPr sz="3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1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651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3065926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0447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0447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7000" y="2165120"/>
            <a:ext cx="7624233" cy="818091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 dirty="0" smtClean="0"/>
              <a:t>单击此处编辑母版文本样式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00" y="3174129"/>
            <a:ext cx="7624233" cy="1816971"/>
          </a:xfrm>
        </p:spPr>
        <p:txBody>
          <a:bodyPr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13700" y="2165121"/>
            <a:ext cx="1041400" cy="818092"/>
          </a:xfrm>
        </p:spPr>
        <p:txBody>
          <a:bodyPr/>
          <a:lstStyle>
            <a:lvl1pPr algn="ctr">
              <a:defRPr sz="3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7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3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88372"/>
      </p:ext>
    </p:extLst>
  </p:cSld>
  <p:clrMapOvr>
    <a:masterClrMapping/>
  </p:clrMapOvr>
  <p:transition spd="slow" advClick="0" advTm="0">
    <p:strips dir="ru"/>
  </p:transition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3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165298"/>
      </p:ext>
    </p:extLst>
  </p:cSld>
  <p:clrMapOvr>
    <a:masterClrMapping/>
  </p:clrMapOvr>
  <p:transition spd="slow" advClick="0" advTm="0">
    <p:strips/>
  </p:transition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/>
          <p:nvPr userDrawn="1"/>
        </p:nvSpPr>
        <p:spPr>
          <a:xfrm>
            <a:off x="0" y="626533"/>
            <a:ext cx="9144000" cy="42714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5833" cy="68156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6420" y="4931833"/>
            <a:ext cx="865613" cy="203195"/>
          </a:xfrm>
        </p:spPr>
        <p:txBody>
          <a:bodyPr lIns="36000" tIns="0" rIns="36000" bIns="0"/>
          <a:lstStyle>
            <a:lvl1pPr algn="r">
              <a:defRPr sz="1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94733" y="719667"/>
            <a:ext cx="8890000" cy="4178300"/>
          </a:xfrm>
          <a:prstGeom prst="rect">
            <a:avLst/>
          </a:prstGeom>
        </p:spPr>
        <p:txBody>
          <a:bodyPr vert="horz" lIns="36000" tIns="36000" rIns="36000" bIns="3600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73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899" y="586086"/>
            <a:ext cx="7539568" cy="810704"/>
          </a:xfrm>
        </p:spPr>
        <p:txBody>
          <a:bodyPr lIns="36000" tIns="36000" rIns="36000" bIns="36000"/>
          <a:lstStyle>
            <a:lvl1pPr algn="r">
              <a:defRPr sz="3600"/>
            </a:lvl1pPr>
          </a:lstStyle>
          <a:p>
            <a:r>
              <a:rPr lang="zh-CN" altLang="en-US" dirty="0" smtClean="0"/>
              <a:t>单击此处编辑母版文本样式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899" y="1752655"/>
            <a:ext cx="8868833" cy="3133670"/>
          </a:xfrm>
        </p:spPr>
        <p:txBody>
          <a:bodyPr lIns="36000" tIns="36000" rIns="36000" bIns="36000"/>
          <a:lstStyle>
            <a:lvl1pPr marL="252000" indent="-252000">
              <a:lnSpc>
                <a:spcPct val="100000"/>
              </a:lnSpc>
              <a:spcBef>
                <a:spcPts val="600"/>
              </a:spcBef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4753" y="592207"/>
            <a:ext cx="1089980" cy="810704"/>
          </a:xfrm>
        </p:spPr>
        <p:txBody>
          <a:bodyPr lIns="36000" tIns="36000" rIns="36000" bIns="36000"/>
          <a:lstStyle>
            <a:lvl1pPr algn="ctr">
              <a:defRPr sz="3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1752655"/>
            <a:ext cx="3523769" cy="312837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1752655"/>
            <a:ext cx="3525044" cy="312837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3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104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7065" y="564922"/>
            <a:ext cx="7252635" cy="810703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单击此处编辑母版文本样式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3" y="1752655"/>
            <a:ext cx="3556932" cy="519851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1" y="2272507"/>
            <a:ext cx="3556933" cy="260111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2418" y="1752655"/>
            <a:ext cx="3567281" cy="5190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2418" y="2272507"/>
            <a:ext cx="3567282" cy="260111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944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901" y="564921"/>
            <a:ext cx="7539566" cy="810704"/>
          </a:xfrm>
          <a:prstGeom prst="rect">
            <a:avLst/>
          </a:prstGeom>
        </p:spPr>
        <p:txBody>
          <a:bodyPr vert="horz" lIns="36000" tIns="36000" rIns="36000" bIns="36000" rtlCol="0" anchor="ctr">
            <a:normAutofit/>
          </a:bodyPr>
          <a:lstStyle/>
          <a:p>
            <a:r>
              <a:rPr lang="zh-CN" altLang="en-US" dirty="0" smtClean="0"/>
              <a:t>计算机程序设计基础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900" y="1752655"/>
            <a:ext cx="8868833" cy="3091789"/>
          </a:xfrm>
          <a:prstGeom prst="rect">
            <a:avLst/>
          </a:prstGeom>
        </p:spPr>
        <p:txBody>
          <a:bodyPr vert="horz" lIns="36000" tIns="36000" rIns="36000" bIns="3600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753" y="571042"/>
            <a:ext cx="1089980" cy="810704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4000" b="1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华康手札体W5P" panose="03000500000000000000" pitchFamily="66" charset="-122"/>
                <a:ea typeface="华康手札体W5P" panose="03000500000000000000" pitchFamily="66" charset="-122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41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62" r:id="rId2"/>
    <p:sldLayoutId id="2147483654" r:id="rId3"/>
    <p:sldLayoutId id="2147483657" r:id="rId4"/>
    <p:sldLayoutId id="2147483658" r:id="rId5"/>
    <p:sldLayoutId id="2147483669" r:id="rId6"/>
    <p:sldLayoutId id="2147483653" r:id="rId7"/>
    <p:sldLayoutId id="2147483655" r:id="rId8"/>
    <p:sldLayoutId id="2147483656" r:id="rId9"/>
    <p:sldLayoutId id="2147483659" r:id="rId10"/>
    <p:sldLayoutId id="2147483660" r:id="rId11"/>
    <p:sldLayoutId id="2147483663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6858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rgbClr val="F09515"/>
          </a:solidFill>
          <a:effectLst/>
          <a:latin typeface="华康手札体W5P" panose="03000500000000000000" pitchFamily="66" charset="-122"/>
          <a:ea typeface="华康手札体W5P" panose="03000500000000000000" pitchFamily="66" charset="-122"/>
          <a:cs typeface="+mj-cs"/>
        </a:defRPr>
      </a:lvl1pPr>
    </p:titleStyle>
    <p:bodyStyle>
      <a:lvl1pPr marL="252000" indent="-25200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b="1" kern="1200">
          <a:solidFill>
            <a:schemeClr val="accent2">
              <a:lumMod val="20000"/>
              <a:lumOff val="80000"/>
            </a:schemeClr>
          </a:solidFill>
          <a:latin typeface="华康手札体W5P" panose="03000500000000000000" pitchFamily="66" charset="-122"/>
          <a:ea typeface="华康手札体W5P" panose="03000500000000000000" pitchFamily="66" charset="-122"/>
          <a:cs typeface="+mn-cs"/>
        </a:defRPr>
      </a:lvl1pPr>
      <a:lvl2pPr marL="540000" indent="-25200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b="1" kern="1200">
          <a:solidFill>
            <a:schemeClr val="accent2">
              <a:lumMod val="20000"/>
              <a:lumOff val="80000"/>
            </a:schemeClr>
          </a:solidFill>
          <a:latin typeface="华康手札体W5P" panose="03000500000000000000" pitchFamily="66" charset="-122"/>
          <a:ea typeface="华康手札体W5P" panose="03000500000000000000" pitchFamily="66" charset="-122"/>
          <a:cs typeface="+mn-cs"/>
        </a:defRPr>
      </a:lvl2pPr>
      <a:lvl3pPr marL="828000" indent="-25200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b="1" kern="1200">
          <a:solidFill>
            <a:schemeClr val="accent2">
              <a:lumMod val="20000"/>
              <a:lumOff val="80000"/>
            </a:schemeClr>
          </a:solidFill>
          <a:latin typeface="华康手札体W5P" panose="03000500000000000000" pitchFamily="66" charset="-122"/>
          <a:ea typeface="华康手札体W5P" panose="03000500000000000000" pitchFamily="66" charset="-122"/>
          <a:cs typeface="+mn-cs"/>
        </a:defRPr>
      </a:lvl3pPr>
      <a:lvl4pPr marL="1116000" indent="-25200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800" b="1" kern="1200">
          <a:solidFill>
            <a:schemeClr val="accent2">
              <a:lumMod val="20000"/>
              <a:lumOff val="80000"/>
            </a:schemeClr>
          </a:solidFill>
          <a:latin typeface="华康手札体W5P" panose="03000500000000000000" pitchFamily="66" charset="-122"/>
          <a:ea typeface="华康手札体W5P" panose="03000500000000000000" pitchFamily="66" charset="-122"/>
          <a:cs typeface="+mn-cs"/>
        </a:defRPr>
      </a:lvl4pPr>
      <a:lvl5pPr marL="1404000" indent="-252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b="1" kern="1200">
          <a:solidFill>
            <a:schemeClr val="accent2">
              <a:lumMod val="20000"/>
              <a:lumOff val="80000"/>
            </a:schemeClr>
          </a:solidFill>
          <a:latin typeface="华康手札体W5P" panose="03000500000000000000" pitchFamily="66" charset="-122"/>
          <a:ea typeface="华康手札体W5P" panose="03000500000000000000" pitchFamily="66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300" dirty="0" smtClean="0"/>
              <a:t>计算机程序设计基础</a:t>
            </a:r>
            <a:endParaRPr lang="zh-CN" altLang="en-US" spc="300" dirty="0"/>
          </a:p>
        </p:txBody>
      </p:sp>
    </p:spTree>
    <p:extLst>
      <p:ext uri="{BB962C8B-B14F-4D97-AF65-F5344CB8AC3E}">
        <p14:creationId xmlns:p14="http://schemas.microsoft.com/office/powerpoint/2010/main" val="138392101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1.1.3</a:t>
            </a:r>
            <a:r>
              <a:rPr lang="zh-CN" altLang="en-US" dirty="0"/>
              <a:t>　</a:t>
            </a:r>
            <a:r>
              <a:rPr lang="zh-CN" altLang="en-US" dirty="0" smtClean="0"/>
              <a:t>缩</a:t>
            </a:r>
            <a:r>
              <a:rPr lang="zh-CN" altLang="en-US" dirty="0"/>
              <a:t>　</a:t>
            </a:r>
            <a:r>
              <a:rPr lang="zh-CN" altLang="en-US" dirty="0" smtClean="0"/>
              <a:t>进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缩进（</a:t>
            </a:r>
            <a:r>
              <a:rPr lang="en-US" altLang="zh-CN" dirty="0"/>
              <a:t>indent</a:t>
            </a:r>
            <a:r>
              <a:rPr lang="zh-CN" altLang="en-US" dirty="0"/>
              <a:t>）目的：确定代码块或语句组的层次</a:t>
            </a:r>
          </a:p>
          <a:p>
            <a:r>
              <a:rPr lang="zh-CN" altLang="en-US" dirty="0"/>
              <a:t>缩进格式：</a:t>
            </a:r>
            <a:r>
              <a:rPr lang="en-US" altLang="zh-CN" dirty="0"/>
              <a:t>Tab </a:t>
            </a:r>
            <a:r>
              <a:rPr lang="zh-CN" altLang="en-US" dirty="0"/>
              <a:t>键或固定数目的空格</a:t>
            </a:r>
          </a:p>
          <a:p>
            <a:pPr lvl="1"/>
            <a:r>
              <a:rPr lang="zh-CN" altLang="en-US" dirty="0"/>
              <a:t>缩进位置：逻辑行的行首，其他位置无所谓</a:t>
            </a:r>
          </a:p>
          <a:p>
            <a:pPr lvl="1"/>
            <a:r>
              <a:rPr lang="zh-CN" altLang="en-US" dirty="0"/>
              <a:t>建议使用两至四个空格作为缩进规范</a:t>
            </a:r>
          </a:p>
          <a:p>
            <a:pPr lvl="1"/>
            <a:r>
              <a:rPr lang="zh-CN" altLang="en-US" dirty="0"/>
              <a:t>缩</a:t>
            </a:r>
            <a:r>
              <a:rPr lang="zh-CN" altLang="en-US" dirty="0" smtClean="0"/>
              <a:t>退（</a:t>
            </a:r>
            <a:r>
              <a:rPr lang="en-US" altLang="zh-CN" dirty="0" err="1" smtClean="0"/>
              <a:t>dedent</a:t>
            </a:r>
            <a:r>
              <a:rPr lang="zh-CN" altLang="en-US" dirty="0" smtClean="0"/>
              <a:t>）与</a:t>
            </a:r>
            <a:r>
              <a:rPr lang="zh-CN" altLang="en-US" dirty="0"/>
              <a:t>缩进必须匹配</a:t>
            </a:r>
          </a:p>
          <a:p>
            <a:pPr lvl="1"/>
            <a:r>
              <a:rPr lang="zh-CN" altLang="en-US" dirty="0"/>
              <a:t>不建议在单一脚本文件中混合使用空格和 </a:t>
            </a:r>
            <a:r>
              <a:rPr lang="en-US" altLang="zh-CN" dirty="0"/>
              <a:t>Tab </a:t>
            </a:r>
            <a:r>
              <a:rPr lang="zh-CN" altLang="en-US" dirty="0"/>
              <a:t>键</a:t>
            </a:r>
          </a:p>
          <a:p>
            <a:r>
              <a:rPr lang="zh-CN" altLang="en-US" dirty="0"/>
              <a:t>一种关注：</a:t>
            </a:r>
            <a:r>
              <a:rPr lang="en-US" altLang="zh-CN" dirty="0">
                <a:solidFill>
                  <a:srgbClr val="FFFF00"/>
                </a:solidFill>
              </a:rPr>
              <a:t>Python </a:t>
            </a:r>
            <a:r>
              <a:rPr lang="zh-CN" altLang="en-US" dirty="0" smtClean="0">
                <a:solidFill>
                  <a:srgbClr val="FFFF00"/>
                </a:solidFill>
              </a:rPr>
              <a:t>独有特征</a:t>
            </a:r>
            <a:r>
              <a:rPr lang="zh-CN" altLang="en-US" dirty="0">
                <a:solidFill>
                  <a:srgbClr val="FFFF00"/>
                </a:solidFill>
              </a:rPr>
              <a:t>，相当小清新</a:t>
            </a:r>
          </a:p>
          <a:p>
            <a:pPr lvl="1"/>
            <a:r>
              <a:rPr lang="zh-CN" altLang="en-US" dirty="0"/>
              <a:t>不符合缩进和缩退逻辑的代码文本行无法正确编译或执行</a:t>
            </a:r>
          </a:p>
        </p:txBody>
      </p:sp>
    </p:spTree>
    <p:extLst>
      <p:ext uri="{BB962C8B-B14F-4D97-AF65-F5344CB8AC3E}">
        <p14:creationId xmlns:p14="http://schemas.microsoft.com/office/powerpoint/2010/main" val="1988950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1.1.4</a:t>
            </a:r>
            <a:r>
              <a:rPr lang="zh-CN" altLang="en-US" dirty="0"/>
              <a:t>　</a:t>
            </a:r>
            <a:r>
              <a:rPr lang="zh-CN" altLang="en-US" dirty="0" smtClean="0"/>
              <a:t>标识符与关键字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标识符（</a:t>
            </a:r>
            <a:r>
              <a:rPr lang="en-US" altLang="zh-CN" dirty="0"/>
              <a:t>identifier</a:t>
            </a:r>
            <a:r>
              <a:rPr lang="zh-CN" altLang="en-US" dirty="0"/>
              <a:t>）定义规则</a:t>
            </a:r>
          </a:p>
          <a:p>
            <a:pPr lvl="1"/>
            <a:r>
              <a:rPr lang="zh-CN" altLang="en-US" dirty="0"/>
              <a:t>使用 </a:t>
            </a:r>
            <a:r>
              <a:rPr lang="en-US" altLang="zh-CN" dirty="0"/>
              <a:t>ASCII </a:t>
            </a:r>
            <a:r>
              <a:rPr lang="zh-CN" altLang="en-US" dirty="0"/>
              <a:t>字符集，以下划线和字母开头，后跟下划线、字母和数字；标识符长度无限制，但区分大小写</a:t>
            </a:r>
          </a:p>
          <a:p>
            <a:pPr lvl="1"/>
            <a:r>
              <a:rPr lang="zh-CN" altLang="en-US" dirty="0"/>
              <a:t>标识符不得与系统关键字（</a:t>
            </a:r>
            <a:r>
              <a:rPr lang="en-US" altLang="zh-CN" dirty="0"/>
              <a:t>keyword</a:t>
            </a:r>
            <a:r>
              <a:rPr lang="zh-CN" altLang="en-US" dirty="0"/>
              <a:t>）相同</a:t>
            </a:r>
          </a:p>
          <a:p>
            <a:pPr lvl="1"/>
            <a:r>
              <a:rPr lang="zh-CN" altLang="en-US" dirty="0"/>
              <a:t>注意：</a:t>
            </a:r>
            <a:r>
              <a:rPr lang="zh-CN" altLang="en-US" dirty="0">
                <a:solidFill>
                  <a:srgbClr val="FFFF00"/>
                </a:solidFill>
              </a:rPr>
              <a:t>不建议使用使用 </a:t>
            </a:r>
            <a:r>
              <a:rPr lang="en-US" altLang="zh-CN" dirty="0">
                <a:solidFill>
                  <a:srgbClr val="FFFF00"/>
                </a:solidFill>
              </a:rPr>
              <a:t>Unicode </a:t>
            </a:r>
            <a:r>
              <a:rPr lang="zh-CN" altLang="en-US" dirty="0">
                <a:solidFill>
                  <a:srgbClr val="FFFF00"/>
                </a:solidFill>
              </a:rPr>
              <a:t>字符集定义标识符</a:t>
            </a:r>
          </a:p>
          <a:p>
            <a:pPr lvl="2"/>
            <a:r>
              <a:rPr lang="en-US" altLang="zh-CN" dirty="0"/>
              <a:t>Python 3.0 </a:t>
            </a:r>
            <a:r>
              <a:rPr lang="zh-CN" altLang="en-US" dirty="0"/>
              <a:t>之后合法，但容易导致不兼容问题</a:t>
            </a:r>
          </a:p>
          <a:p>
            <a:r>
              <a:rPr lang="zh-CN" altLang="en-US" dirty="0"/>
              <a:t>标识符示例</a:t>
            </a:r>
          </a:p>
          <a:p>
            <a:pPr lvl="1"/>
            <a:r>
              <a:rPr lang="en-US" altLang="zh-CN" dirty="0" smtClean="0">
                <a:solidFill>
                  <a:srgbClr val="FFC000"/>
                </a:solidFill>
              </a:rPr>
              <a:t>Python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C000"/>
                </a:solidFill>
              </a:rPr>
              <a:t>python</a:t>
            </a:r>
            <a:r>
              <a:rPr lang="zh-CN" altLang="en-US" dirty="0"/>
              <a:t>、</a:t>
            </a:r>
            <a:r>
              <a:rPr lang="en-US" altLang="zh-CN" dirty="0" err="1">
                <a:solidFill>
                  <a:srgbClr val="FFC000"/>
                </a:solidFill>
              </a:rPr>
              <a:t>Deep_Thought</a:t>
            </a:r>
            <a:r>
              <a:rPr lang="zh-CN" altLang="en-US" dirty="0"/>
              <a:t>、</a:t>
            </a:r>
            <a:r>
              <a:rPr lang="en-US" altLang="zh-CN" dirty="0" err="1" smtClean="0">
                <a:solidFill>
                  <a:srgbClr val="FFC000"/>
                </a:solidFill>
              </a:rPr>
              <a:t>The_Ultimate_Question</a:t>
            </a:r>
            <a:r>
              <a:rPr lang="zh-CN" altLang="en-US" dirty="0" smtClean="0"/>
              <a:t>、</a:t>
            </a:r>
            <a:r>
              <a:rPr lang="zh-CN" altLang="en-US" dirty="0">
                <a:solidFill>
                  <a:srgbClr val="FFC000"/>
                </a:solidFill>
              </a:rPr>
              <a:t>程序设计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301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1.1.4</a:t>
            </a:r>
            <a:r>
              <a:rPr lang="zh-CN" altLang="en-US" dirty="0"/>
              <a:t>　标识符与关键字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关键字：保留字</a:t>
            </a:r>
          </a:p>
          <a:p>
            <a:pPr lvl="1"/>
            <a:r>
              <a:rPr lang="zh-CN" altLang="en-US" dirty="0"/>
              <a:t>定义：由系统预先定义，并有特殊意义的标识符</a:t>
            </a:r>
          </a:p>
          <a:p>
            <a:pPr lvl="1"/>
            <a:r>
              <a:rPr lang="zh-CN" altLang="en-US" dirty="0"/>
              <a:t>目的：与语言的语法结构、语义规则、语用环境紧密相关</a:t>
            </a:r>
          </a:p>
          <a:p>
            <a:r>
              <a:rPr lang="en-US" altLang="zh-CN" dirty="0"/>
              <a:t>Python 3.6 </a:t>
            </a:r>
            <a:r>
              <a:rPr lang="zh-CN" altLang="en-US" dirty="0"/>
              <a:t>关键字列表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168897"/>
              </p:ext>
            </p:extLst>
          </p:nvPr>
        </p:nvGraphicFramePr>
        <p:xfrm>
          <a:off x="-3" y="2609861"/>
          <a:ext cx="9144001" cy="2286000"/>
        </p:xfrm>
        <a:graphic>
          <a:graphicData uri="http://schemas.openxmlformats.org/drawingml/2006/table">
            <a:tbl>
              <a:tblPr bandRow="1">
                <a:tableStyleId>{0660B408-B3CF-4A94-85FC-2B1E0A45F4A2}</a:tableStyleId>
              </a:tblPr>
              <a:tblGrid>
                <a:gridCol w="241303"/>
                <a:gridCol w="1271814"/>
                <a:gridCol w="1271814"/>
                <a:gridCol w="1271814"/>
                <a:gridCol w="1271814"/>
                <a:gridCol w="1271814"/>
                <a:gridCol w="1271814"/>
                <a:gridCol w="1271814"/>
              </a:tblGrid>
              <a:tr h="396000">
                <a:tc>
                  <a:txBody>
                    <a:bodyPr/>
                    <a:lstStyle/>
                    <a:p>
                      <a:endParaRPr lang="zh-CN" altLang="en-US" sz="24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and</a:t>
                      </a:r>
                      <a:endParaRPr lang="zh-CN" altLang="en-US" sz="24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as</a:t>
                      </a:r>
                      <a:endParaRPr lang="zh-CN" altLang="en-US" sz="24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assert</a:t>
                      </a:r>
                      <a:endParaRPr lang="zh-CN" altLang="en-US" sz="24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break</a:t>
                      </a:r>
                      <a:endParaRPr lang="zh-CN" altLang="en-US" sz="24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class</a:t>
                      </a:r>
                      <a:endParaRPr lang="zh-CN" altLang="en-US" sz="24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continue</a:t>
                      </a:r>
                      <a:endParaRPr lang="zh-CN" altLang="en-US" sz="24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def</a:t>
                      </a:r>
                      <a:endParaRPr lang="zh-CN" altLang="en-US" sz="24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endParaRPr lang="zh-CN" altLang="en-US" sz="24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del</a:t>
                      </a:r>
                      <a:endParaRPr lang="zh-CN" altLang="en-US" sz="24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elif</a:t>
                      </a:r>
                      <a:endParaRPr lang="zh-CN" altLang="en-US" sz="24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else</a:t>
                      </a:r>
                      <a:endParaRPr lang="zh-CN" altLang="en-US" sz="24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except</a:t>
                      </a:r>
                      <a:endParaRPr lang="zh-CN" altLang="en-US" sz="24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False</a:t>
                      </a:r>
                      <a:endParaRPr lang="zh-CN" altLang="en-US" sz="24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finally</a:t>
                      </a:r>
                      <a:endParaRPr lang="zh-CN" altLang="en-US" sz="24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for</a:t>
                      </a:r>
                      <a:endParaRPr lang="zh-CN" altLang="en-US" sz="24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endParaRPr lang="zh-CN" altLang="en-US" sz="24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from</a:t>
                      </a:r>
                      <a:endParaRPr lang="zh-CN" altLang="en-US" sz="24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global</a:t>
                      </a:r>
                      <a:endParaRPr lang="zh-CN" altLang="en-US" sz="24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if</a:t>
                      </a:r>
                      <a:endParaRPr lang="zh-CN" altLang="en-US" sz="24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import</a:t>
                      </a:r>
                      <a:endParaRPr lang="zh-CN" altLang="en-US" sz="24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in</a:t>
                      </a:r>
                      <a:endParaRPr lang="zh-CN" altLang="en-US" sz="24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is</a:t>
                      </a:r>
                      <a:endParaRPr lang="zh-CN" altLang="en-US" sz="24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lambda</a:t>
                      </a:r>
                      <a:endParaRPr lang="zh-CN" altLang="en-US" sz="24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endParaRPr lang="zh-CN" altLang="en-US" sz="24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None</a:t>
                      </a:r>
                      <a:endParaRPr lang="zh-CN" altLang="en-US" sz="24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nonlocal</a:t>
                      </a:r>
                      <a:endParaRPr lang="zh-CN" altLang="en-US" sz="24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not</a:t>
                      </a:r>
                      <a:endParaRPr lang="zh-CN" altLang="en-US" sz="24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or</a:t>
                      </a:r>
                      <a:endParaRPr lang="zh-CN" altLang="en-US" sz="24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pass</a:t>
                      </a:r>
                      <a:endParaRPr lang="zh-CN" altLang="en-US" sz="24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raise</a:t>
                      </a:r>
                      <a:endParaRPr lang="zh-CN" altLang="en-US" sz="24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return</a:t>
                      </a:r>
                      <a:endParaRPr lang="zh-CN" altLang="en-US" sz="24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endParaRPr lang="zh-CN" altLang="en-US" sz="24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True</a:t>
                      </a:r>
                      <a:endParaRPr lang="zh-CN" altLang="en-US" sz="24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try</a:t>
                      </a:r>
                      <a:endParaRPr lang="zh-CN" altLang="en-US" sz="24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while</a:t>
                      </a:r>
                      <a:endParaRPr lang="zh-CN" altLang="en-US" sz="24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with</a:t>
                      </a:r>
                      <a:endParaRPr lang="zh-CN" altLang="en-US" sz="24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yield</a:t>
                      </a:r>
                      <a:endParaRPr lang="zh-CN" altLang="en-US" sz="24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106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特定形式标识符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注意：特定</a:t>
            </a:r>
            <a:r>
              <a:rPr lang="zh-CN" altLang="en-US" dirty="0"/>
              <a:t>形式</a:t>
            </a:r>
            <a:r>
              <a:rPr lang="zh-CN" altLang="en-US" dirty="0" smtClean="0"/>
              <a:t>标识符具有</a:t>
            </a:r>
            <a:r>
              <a:rPr lang="zh-CN" altLang="en-US" dirty="0"/>
              <a:t>特殊意义</a:t>
            </a:r>
          </a:p>
          <a:p>
            <a:r>
              <a:rPr lang="zh-CN" altLang="en-US" dirty="0"/>
              <a:t>标识符 </a:t>
            </a:r>
            <a:r>
              <a:rPr lang="en-US" altLang="zh-CN" dirty="0">
                <a:solidFill>
                  <a:srgbClr val="FFC000"/>
                </a:solidFill>
              </a:rPr>
              <a:t>_*</a:t>
            </a:r>
            <a:r>
              <a:rPr lang="zh-CN" altLang="en-US" dirty="0"/>
              <a:t>：在模块内部使用，不可通过 </a:t>
            </a:r>
            <a:r>
              <a:rPr lang="en-US" altLang="zh-CN" dirty="0">
                <a:solidFill>
                  <a:srgbClr val="FFC000"/>
                </a:solidFill>
              </a:rPr>
              <a:t>from  module  import  * </a:t>
            </a:r>
            <a:r>
              <a:rPr lang="zh-CN" altLang="en-US" dirty="0"/>
              <a:t>导入</a:t>
            </a:r>
          </a:p>
          <a:p>
            <a:r>
              <a:rPr lang="zh-CN" altLang="en-US" dirty="0"/>
              <a:t>标识符 </a:t>
            </a:r>
            <a:r>
              <a:rPr lang="en-US" altLang="zh-CN" dirty="0">
                <a:solidFill>
                  <a:srgbClr val="FFC000"/>
                </a:solidFill>
              </a:rPr>
              <a:t>_</a:t>
            </a:r>
            <a:r>
              <a:rPr lang="zh-CN" altLang="en-US" dirty="0"/>
              <a:t>：在 </a:t>
            </a:r>
            <a:r>
              <a:rPr lang="en-US" altLang="zh-CN" dirty="0"/>
              <a:t>Python </a:t>
            </a:r>
            <a:r>
              <a:rPr lang="zh-CN" altLang="en-US" dirty="0"/>
              <a:t>交互模式下表示上一个表达式的结果，在非交互模式下无特殊意义，且未定义</a:t>
            </a:r>
          </a:p>
          <a:p>
            <a:r>
              <a:rPr lang="zh-CN" altLang="en-US" dirty="0"/>
              <a:t>标识符 </a:t>
            </a:r>
            <a:r>
              <a:rPr lang="en-US" altLang="zh-CN" dirty="0">
                <a:solidFill>
                  <a:srgbClr val="FFC000"/>
                </a:solidFill>
              </a:rPr>
              <a:t>__*__</a:t>
            </a:r>
            <a:r>
              <a:rPr lang="zh-CN" altLang="en-US" dirty="0"/>
              <a:t>：系统定义的名称</a:t>
            </a:r>
          </a:p>
          <a:p>
            <a:r>
              <a:rPr lang="zh-CN" altLang="en-US" dirty="0"/>
              <a:t>标识符 </a:t>
            </a:r>
            <a:r>
              <a:rPr lang="en-US" altLang="zh-CN" dirty="0">
                <a:solidFill>
                  <a:srgbClr val="FFC000"/>
                </a:solidFill>
              </a:rPr>
              <a:t>__*</a:t>
            </a:r>
            <a:r>
              <a:rPr lang="zh-CN" altLang="en-US" dirty="0"/>
              <a:t>：类私有的名称</a:t>
            </a:r>
          </a:p>
        </p:txBody>
      </p:sp>
    </p:spTree>
    <p:extLst>
      <p:ext uri="{BB962C8B-B14F-4D97-AF65-F5344CB8AC3E}">
        <p14:creationId xmlns:p14="http://schemas.microsoft.com/office/powerpoint/2010/main" val="3387598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1.1.5</a:t>
            </a:r>
            <a:r>
              <a:rPr lang="zh-CN" altLang="en-US" dirty="0"/>
              <a:t>　</a:t>
            </a:r>
            <a:r>
              <a:rPr lang="zh-CN" altLang="en-US" dirty="0" smtClean="0"/>
              <a:t>编程风格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多注释：注释尽量占用单独文本行</a:t>
            </a:r>
            <a:endParaRPr lang="en-US" altLang="zh-CN" dirty="0" smtClean="0"/>
          </a:p>
          <a:p>
            <a:r>
              <a:rPr lang="zh-CN" altLang="en-US" dirty="0" smtClean="0"/>
              <a:t>缩进：建议行首缩进空格为四个，尽量不用 </a:t>
            </a:r>
            <a:r>
              <a:rPr lang="en-US" altLang="zh-CN" dirty="0" smtClean="0"/>
              <a:t>Tab </a:t>
            </a:r>
            <a:r>
              <a:rPr lang="zh-CN" altLang="en-US" dirty="0" smtClean="0"/>
              <a:t>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个人习惯为两个空格，缩进四个有点丑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/>
              <a:t>空格</a:t>
            </a:r>
            <a:r>
              <a:rPr lang="zh-CN" altLang="en-US" dirty="0" smtClean="0"/>
              <a:t>：逗号后与操作符间加空格</a:t>
            </a:r>
            <a:r>
              <a:rPr lang="zh-CN" altLang="en-US" dirty="0"/>
              <a:t>，括号后</a:t>
            </a:r>
            <a:r>
              <a:rPr lang="zh-CN" altLang="en-US" dirty="0" smtClean="0"/>
              <a:t>不加空格</a:t>
            </a:r>
            <a:endParaRPr lang="en-US" altLang="zh-CN" dirty="0"/>
          </a:p>
          <a:p>
            <a:pPr lvl="1"/>
            <a:r>
              <a:rPr lang="zh-CN" altLang="en-US" dirty="0"/>
              <a:t>个人</a:t>
            </a:r>
            <a:r>
              <a:rPr lang="zh-CN" altLang="en-US" dirty="0" smtClean="0"/>
              <a:t>习惯在</a:t>
            </a:r>
            <a:r>
              <a:rPr lang="zh-CN" altLang="en-US" dirty="0"/>
              <a:t>括号</a:t>
            </a:r>
            <a:r>
              <a:rPr lang="zh-CN" altLang="en-US" dirty="0" smtClean="0"/>
              <a:t>后加空格</a:t>
            </a:r>
            <a:endParaRPr lang="en-US" altLang="zh-CN" dirty="0"/>
          </a:p>
          <a:p>
            <a:pPr lvl="1"/>
            <a:r>
              <a:rPr lang="zh-CN" altLang="en-US" dirty="0"/>
              <a:t>理论上 </a:t>
            </a:r>
            <a:r>
              <a:rPr lang="en-US" altLang="zh-CN" dirty="0"/>
              <a:t>Python </a:t>
            </a:r>
            <a:r>
              <a:rPr lang="zh-CN" altLang="en-US" dirty="0"/>
              <a:t>能处理多余空格，但有时会导致问题</a:t>
            </a:r>
          </a:p>
          <a:p>
            <a:r>
              <a:rPr lang="zh-CN" altLang="en-US" dirty="0" smtClean="0"/>
              <a:t>换行：每行代码尽量不超过 </a:t>
            </a:r>
            <a:r>
              <a:rPr lang="en-US" altLang="zh-CN" dirty="0" smtClean="0"/>
              <a:t>79 </a:t>
            </a:r>
            <a:r>
              <a:rPr lang="zh-CN" altLang="en-US" dirty="0" smtClean="0"/>
              <a:t>个字符，有助于多窗口代码比对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32614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1.1.5</a:t>
            </a:r>
            <a:r>
              <a:rPr lang="zh-CN" altLang="en-US" dirty="0"/>
              <a:t>　</a:t>
            </a:r>
            <a:r>
              <a:rPr lang="zh-CN" altLang="en-US" dirty="0" smtClean="0"/>
              <a:t>编程风格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使用空白行分隔函数定义、类定义与复杂语句块内部代码，有助于增加代码可读性</a:t>
            </a:r>
            <a:endParaRPr lang="en-US" altLang="zh-CN" dirty="0" smtClean="0"/>
          </a:p>
          <a:p>
            <a:r>
              <a:rPr lang="zh-CN" altLang="en-US" dirty="0" smtClean="0"/>
              <a:t>使用文档字符串，有助于文档生成自动化</a:t>
            </a:r>
            <a:endParaRPr lang="en-US" altLang="zh-CN" dirty="0" smtClean="0"/>
          </a:p>
          <a:p>
            <a:r>
              <a:rPr lang="zh-CN" altLang="en-US" dirty="0" smtClean="0"/>
              <a:t>标识符命名规则统一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函数名全小写，单词间使用下划线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函数名应能完整准确描述其功能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尽量使用动词、动宾词组或系表结构命名函数，已形成历史惯例的例外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函数名尽量不要缩写，单词太长的例外</a:t>
            </a:r>
            <a:r>
              <a:rPr lang="zh-CN" altLang="en-US" dirty="0"/>
              <a:t>，已形成历史惯例的</a:t>
            </a:r>
            <a:r>
              <a:rPr lang="zh-CN" altLang="en-US" dirty="0" smtClean="0"/>
              <a:t>例外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如果函数名依然太长，那不是命名的问题，是函数设计的问题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76889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1.1.5</a:t>
            </a:r>
            <a:r>
              <a:rPr lang="zh-CN" altLang="en-US" dirty="0"/>
              <a:t>　</a:t>
            </a:r>
            <a:r>
              <a:rPr lang="zh-CN" altLang="en-US" dirty="0" smtClean="0"/>
              <a:t>编程风格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标识符命名规则统一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类名首字母大写，单词间不加下划线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类名尽量不缩写；类的对象名应于类直观对应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变量名大小写均可，是否添加下划线均可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短程量（在代码文本中持续出现的场合较</a:t>
            </a:r>
            <a:r>
              <a:rPr lang="zh-CN" altLang="en-US" dirty="0"/>
              <a:t>短）可</a:t>
            </a:r>
            <a:r>
              <a:rPr lang="zh-CN" altLang="en-US" dirty="0" smtClean="0"/>
              <a:t>简写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数学、物理等各学科专有量遵照各学科习惯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特殊量遵照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习惯，在名称前后使用下划线</a:t>
            </a:r>
            <a:endParaRPr lang="zh-CN" altLang="en-US" dirty="0"/>
          </a:p>
          <a:p>
            <a:r>
              <a:rPr lang="zh-CN" altLang="en-US" dirty="0" smtClean="0"/>
              <a:t>不要改变编码规范：</a:t>
            </a:r>
            <a:r>
              <a:rPr lang="en-US" altLang="zh-CN" dirty="0" smtClean="0"/>
              <a:t>UTF-8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ASCII </a:t>
            </a:r>
            <a:r>
              <a:rPr lang="zh-CN" altLang="en-US" dirty="0" smtClean="0"/>
              <a:t>有助于代码移植</a:t>
            </a:r>
          </a:p>
          <a:p>
            <a:r>
              <a:rPr lang="zh-CN" altLang="en-US" dirty="0" smtClean="0"/>
              <a:t>不要使用非 </a:t>
            </a:r>
            <a:r>
              <a:rPr lang="en-US" altLang="zh-CN" dirty="0" smtClean="0"/>
              <a:t>ASCII </a:t>
            </a:r>
            <a:r>
              <a:rPr lang="zh-CN" altLang="en-US" dirty="0" smtClean="0"/>
              <a:t>字符：增加代码的跨语言可维护性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755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计算机程序设计基础（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91201"/>
      </p:ext>
    </p:extLst>
  </p:cSld>
  <p:clrMapOvr>
    <a:masterClrMapping/>
  </p:clrMapOvr>
  <p:transition spd="slow" advClick="0" advTm="0">
    <p:strips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168" y="190500"/>
            <a:ext cx="7573432" cy="305223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1.1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程序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文本结构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>
                <a:solidFill>
                  <a:srgbClr val="FFFF00"/>
                </a:solidFill>
              </a:rPr>
              <a:t>1.2</a:t>
            </a:r>
            <a:r>
              <a:rPr lang="zh-CN" altLang="en-US" dirty="0">
                <a:solidFill>
                  <a:srgbClr val="FFFF00"/>
                </a:solidFill>
              </a:rPr>
              <a:t>　对　象</a:t>
            </a:r>
            <a:br>
              <a:rPr lang="zh-CN" altLang="en-US" dirty="0">
                <a:solidFill>
                  <a:srgbClr val="FFFF00"/>
                </a:solidFill>
              </a:rPr>
            </a:b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1.3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表达式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1.4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数值类型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1.5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数学模块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1.6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基本输入输出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第一章</a:t>
            </a:r>
            <a:r>
              <a:rPr lang="zh-CN" altLang="en-US" dirty="0"/>
              <a:t>　</a:t>
            </a:r>
            <a:r>
              <a:rPr lang="zh-CN" altLang="en-US" dirty="0" smtClean="0"/>
              <a:t>基本语法元素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45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</a:t>
            </a:r>
            <a:r>
              <a:rPr lang="zh-CN" altLang="en-US" dirty="0"/>
              <a:t>　对　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1.2.1</a:t>
            </a:r>
            <a:r>
              <a:rPr lang="zh-CN" altLang="en-US" dirty="0" smtClean="0"/>
              <a:t>　型式与</a:t>
            </a:r>
            <a:r>
              <a:rPr lang="zh-CN" altLang="en-US" dirty="0"/>
              <a:t>对象</a:t>
            </a:r>
          </a:p>
          <a:p>
            <a:r>
              <a:rPr lang="en-US" altLang="zh-CN" dirty="0" smtClean="0"/>
              <a:t>1.2.2</a:t>
            </a:r>
            <a:r>
              <a:rPr lang="zh-CN" altLang="en-US" dirty="0"/>
              <a:t>　文　字</a:t>
            </a:r>
          </a:p>
          <a:p>
            <a:r>
              <a:rPr lang="en-US" altLang="zh-CN" dirty="0" smtClean="0"/>
              <a:t>1.2.3</a:t>
            </a:r>
            <a:r>
              <a:rPr lang="zh-CN" altLang="en-US" dirty="0"/>
              <a:t>　量</a:t>
            </a:r>
          </a:p>
          <a:p>
            <a:r>
              <a:rPr lang="en-US" altLang="zh-CN" dirty="0" smtClean="0"/>
              <a:t>1.2.4</a:t>
            </a:r>
            <a:r>
              <a:rPr lang="zh-CN" altLang="en-US" dirty="0"/>
              <a:t>　赋　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一</a:t>
            </a:r>
            <a:r>
              <a:rPr lang="zh-CN" altLang="en-US" dirty="0" smtClean="0"/>
              <a:t>章　基本语法元素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80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1.2.1</a:t>
            </a:r>
            <a:r>
              <a:rPr lang="zh-CN" altLang="en-US" dirty="0"/>
              <a:t>　</a:t>
            </a:r>
            <a:r>
              <a:rPr lang="zh-CN" altLang="en-US" dirty="0" smtClean="0"/>
              <a:t>型式与对象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数据：需要处理或已经处理的信息</a:t>
            </a:r>
          </a:p>
          <a:p>
            <a:r>
              <a:rPr lang="zh-CN" altLang="en-US" dirty="0"/>
              <a:t>对象（</a:t>
            </a:r>
            <a:r>
              <a:rPr lang="en-US" altLang="zh-CN" dirty="0"/>
              <a:t>object</a:t>
            </a:r>
            <a:r>
              <a:rPr lang="zh-CN" altLang="en-US" dirty="0"/>
              <a:t>）：数据抽象</a:t>
            </a:r>
          </a:p>
          <a:p>
            <a:pPr lvl="1"/>
            <a:r>
              <a:rPr lang="en-US" altLang="zh-CN" dirty="0"/>
              <a:t>Python </a:t>
            </a:r>
            <a:r>
              <a:rPr lang="zh-CN" altLang="en-US" dirty="0"/>
              <a:t>语言使用对象及对象间的关系描述全部数据</a:t>
            </a:r>
          </a:p>
          <a:p>
            <a:pPr lvl="1"/>
            <a:r>
              <a:rPr lang="zh-CN" altLang="en-US" dirty="0" smtClean="0"/>
              <a:t>于 </a:t>
            </a:r>
            <a:r>
              <a:rPr lang="en-US" altLang="zh-CN" dirty="0"/>
              <a:t>Python </a:t>
            </a:r>
            <a:r>
              <a:rPr lang="zh-CN" altLang="en-US" dirty="0"/>
              <a:t>而言，</a:t>
            </a:r>
            <a:r>
              <a:rPr lang="zh-CN" altLang="en-US" dirty="0">
                <a:solidFill>
                  <a:srgbClr val="FFFF00"/>
                </a:solidFill>
              </a:rPr>
              <a:t>凡物皆对象</a:t>
            </a:r>
          </a:p>
          <a:p>
            <a:r>
              <a:rPr lang="zh-CN" altLang="en-US" dirty="0"/>
              <a:t>对象的三大基本特征</a:t>
            </a:r>
          </a:p>
          <a:p>
            <a:pPr lvl="1"/>
            <a:r>
              <a:rPr lang="zh-CN" altLang="en-US" dirty="0" smtClean="0"/>
              <a:t>本征值（</a:t>
            </a:r>
            <a:r>
              <a:rPr lang="en-US" altLang="zh-CN" dirty="0" smtClean="0"/>
              <a:t>identity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型式（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值（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030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本征值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本征值：用于区分不同对象的信息</a:t>
            </a:r>
            <a:endParaRPr lang="zh-CN" altLang="en-US" dirty="0"/>
          </a:p>
          <a:p>
            <a:pPr lvl="1"/>
            <a:r>
              <a:rPr lang="zh-CN" altLang="en-US" dirty="0"/>
              <a:t>实现方式：</a:t>
            </a:r>
            <a:r>
              <a:rPr lang="en-US" altLang="zh-CN" dirty="0"/>
              <a:t>Python </a:t>
            </a:r>
            <a:r>
              <a:rPr lang="zh-CN" altLang="en-US" dirty="0"/>
              <a:t>表示对象本征值的方式与具体实现有关</a:t>
            </a:r>
          </a:p>
          <a:p>
            <a:pPr marL="828000" lvl="3"/>
            <a:r>
              <a:rPr lang="en-US" altLang="zh-CN" sz="2200" dirty="0" err="1"/>
              <a:t>CPython</a:t>
            </a:r>
            <a:r>
              <a:rPr lang="en-US" altLang="zh-CN" sz="2200" dirty="0"/>
              <a:t> </a:t>
            </a:r>
            <a:r>
              <a:rPr lang="zh-CN" altLang="en-US" sz="2200" dirty="0"/>
              <a:t>实现：对象本征值为其在内存中的存储地址</a:t>
            </a:r>
          </a:p>
          <a:p>
            <a:pPr lvl="1"/>
            <a:r>
              <a:rPr lang="zh-CN" altLang="en-US" dirty="0" smtClean="0"/>
              <a:t>类比</a:t>
            </a:r>
            <a:r>
              <a:rPr lang="zh-CN" altLang="en-US" dirty="0"/>
              <a:t>：人的身份证号码</a:t>
            </a:r>
          </a:p>
          <a:p>
            <a:r>
              <a:rPr lang="zh-CN" altLang="en-US" dirty="0" smtClean="0"/>
              <a:t>本征值特征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唯一性、有常性（一经</a:t>
            </a:r>
            <a:r>
              <a:rPr lang="zh-CN" altLang="en-US" dirty="0"/>
              <a:t>创设即无法</a:t>
            </a:r>
            <a:r>
              <a:rPr lang="zh-CN" altLang="en-US" dirty="0" smtClean="0"/>
              <a:t>变更）</a:t>
            </a:r>
            <a:endParaRPr lang="en-US" altLang="zh-CN" dirty="0" smtClean="0"/>
          </a:p>
          <a:p>
            <a:r>
              <a:rPr lang="zh-CN" altLang="en-US" dirty="0" smtClean="0"/>
              <a:t>本征值函数 </a:t>
            </a:r>
            <a:r>
              <a:rPr lang="en-US" altLang="zh-CN" dirty="0" smtClean="0">
                <a:solidFill>
                  <a:srgbClr val="FFC000"/>
                </a:solidFill>
              </a:rPr>
              <a:t>id()</a:t>
            </a:r>
            <a:r>
              <a:rPr lang="zh-CN" altLang="en-US" dirty="0" smtClean="0"/>
              <a:t>：返回对象本征值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示例：在 </a:t>
            </a:r>
            <a:r>
              <a:rPr lang="en-US" altLang="zh-CN" dirty="0" err="1"/>
              <a:t>Cpython</a:t>
            </a:r>
            <a:r>
              <a:rPr lang="en-US" altLang="zh-CN" dirty="0"/>
              <a:t> </a:t>
            </a:r>
            <a:r>
              <a:rPr lang="zh-CN" altLang="en-US" dirty="0"/>
              <a:t>实现中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rgbClr val="FFC000"/>
                </a:solidFill>
              </a:rPr>
              <a:t>id(1)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C000"/>
                </a:solidFill>
              </a:rPr>
              <a:t>id(object) </a:t>
            </a:r>
            <a:r>
              <a:rPr lang="zh-CN" altLang="en-US" dirty="0" smtClean="0"/>
              <a:t>分别返回 </a:t>
            </a:r>
            <a:r>
              <a:rPr lang="en-US" altLang="zh-CN" dirty="0" smtClean="0">
                <a:solidFill>
                  <a:srgbClr val="FFC000"/>
                </a:solidFill>
              </a:rPr>
              <a:t>1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 </a:t>
            </a:r>
            <a:r>
              <a:rPr lang="en-US" altLang="zh-CN" dirty="0" smtClean="0">
                <a:solidFill>
                  <a:srgbClr val="FFC000"/>
                </a:solidFill>
              </a:rPr>
              <a:t>object </a:t>
            </a:r>
            <a:r>
              <a:rPr lang="zh-CN" altLang="en-US" dirty="0" smtClean="0"/>
              <a:t>的本征值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751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型　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型式（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厘定对象可支持</a:t>
            </a:r>
            <a:r>
              <a:rPr lang="zh-CN" altLang="en-US" dirty="0"/>
              <a:t>的操作集，定义其</a:t>
            </a:r>
            <a:r>
              <a:rPr lang="zh-CN" altLang="en-US" dirty="0" smtClean="0"/>
              <a:t>值域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为纯面向对象（</a:t>
            </a:r>
            <a:r>
              <a:rPr lang="en-US" altLang="zh-CN" dirty="0" smtClean="0"/>
              <a:t>object-oriented</a:t>
            </a:r>
            <a:r>
              <a:rPr lang="zh-CN" altLang="en-US" dirty="0" smtClean="0"/>
              <a:t>）语言，因此在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中，所有</a:t>
            </a:r>
            <a:r>
              <a:rPr lang="zh-CN" altLang="en-US" dirty="0"/>
              <a:t>型式均为类（</a:t>
            </a:r>
            <a:r>
              <a:rPr lang="en-US" altLang="zh-CN" dirty="0"/>
              <a:t>class</a:t>
            </a:r>
            <a:r>
              <a:rPr lang="zh-CN" altLang="en-US" dirty="0"/>
              <a:t>）型式，简称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 smtClean="0"/>
              <a:t>类：面向对象语言</a:t>
            </a:r>
            <a:r>
              <a:rPr lang="zh-CN" altLang="en-US" dirty="0"/>
              <a:t>中的一种特殊型</a:t>
            </a:r>
            <a:r>
              <a:rPr lang="zh-CN" altLang="en-US" dirty="0" smtClean="0"/>
              <a:t>式</a:t>
            </a:r>
            <a:endParaRPr lang="zh-CN" altLang="en-US" dirty="0"/>
          </a:p>
          <a:p>
            <a:pPr lvl="1"/>
            <a:r>
              <a:rPr lang="zh-CN" altLang="en-US" dirty="0" smtClean="0"/>
              <a:t>类型式意义：将对象属性（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）和行为（</a:t>
            </a:r>
            <a:r>
              <a:rPr lang="en-US" altLang="zh-CN" dirty="0" smtClean="0"/>
              <a:t>behavior</a:t>
            </a:r>
            <a:r>
              <a:rPr lang="zh-CN" altLang="en-US" dirty="0" smtClean="0"/>
              <a:t>）统一描述和管理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对象的属性为其数据</a:t>
            </a:r>
            <a:r>
              <a:rPr lang="zh-CN" altLang="en-US" dirty="0"/>
              <a:t>成员</a:t>
            </a:r>
            <a:r>
              <a:rPr lang="zh-CN" altLang="en-US" dirty="0" smtClean="0"/>
              <a:t>，对象的行为为该对象上可执行的操作成员，后者也称为方法（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3549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型　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型</a:t>
            </a:r>
            <a:r>
              <a:rPr lang="zh-CN" altLang="en-US" dirty="0" smtClean="0"/>
              <a:t>式函数 </a:t>
            </a:r>
            <a:r>
              <a:rPr lang="en-US" altLang="zh-CN" dirty="0" smtClean="0">
                <a:solidFill>
                  <a:srgbClr val="FFC000"/>
                </a:solidFill>
              </a:rPr>
              <a:t>type()</a:t>
            </a:r>
            <a:r>
              <a:rPr lang="zh-CN" altLang="en-US" dirty="0" smtClean="0"/>
              <a:t>：返回对象型式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示例：如 </a:t>
            </a:r>
            <a:r>
              <a:rPr lang="en-US" altLang="zh-CN" dirty="0" smtClean="0">
                <a:solidFill>
                  <a:srgbClr val="FFC000"/>
                </a:solidFill>
              </a:rPr>
              <a:t>type(1)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C000"/>
                </a:solidFill>
              </a:rPr>
              <a:t>type(1.1)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C000"/>
                </a:solidFill>
              </a:rPr>
              <a:t>type("Python")</a:t>
            </a:r>
            <a:endParaRPr lang="zh-CN" altLang="en-US" dirty="0"/>
          </a:p>
          <a:p>
            <a:r>
              <a:rPr lang="zh-CN" altLang="en-US" dirty="0" smtClean="0"/>
              <a:t>对象型式</a:t>
            </a:r>
            <a:endParaRPr lang="zh-CN" altLang="en-US" dirty="0"/>
          </a:p>
          <a:p>
            <a:pPr lvl="1"/>
            <a:r>
              <a:rPr lang="zh-CN" altLang="en-US" dirty="0" smtClean="0"/>
              <a:t>型式用于构造该型式的对象，故任何</a:t>
            </a:r>
            <a:r>
              <a:rPr lang="zh-CN" altLang="en-US" dirty="0"/>
              <a:t>对象都具有确定型式，一般不可改变</a:t>
            </a:r>
            <a:endParaRPr lang="en-US" altLang="zh-CN" dirty="0"/>
          </a:p>
          <a:p>
            <a:pPr lvl="1"/>
            <a:r>
              <a:rPr lang="zh-CN" altLang="en-US" dirty="0" smtClean="0"/>
              <a:t>凡是</a:t>
            </a:r>
            <a:r>
              <a:rPr lang="zh-CN" altLang="en-US" dirty="0"/>
              <a:t>总有例外：有时确实可能改变</a:t>
            </a:r>
            <a:r>
              <a:rPr lang="zh-CN" altLang="en-US" dirty="0" smtClean="0"/>
              <a:t>对象型式；</a:t>
            </a:r>
            <a:r>
              <a:rPr lang="zh-CN" altLang="en-US" dirty="0"/>
              <a:t>但请你</a:t>
            </a:r>
            <a:r>
              <a:rPr lang="en-US" altLang="zh-CN" dirty="0"/>
              <a:t>——</a:t>
            </a:r>
            <a:r>
              <a:rPr lang="zh-CN" altLang="en-US" dirty="0"/>
              <a:t>尽量不要改变</a:t>
            </a:r>
            <a:r>
              <a:rPr lang="zh-CN" altLang="en-US" dirty="0" smtClean="0"/>
              <a:t>对象</a:t>
            </a:r>
            <a:r>
              <a:rPr lang="zh-CN" altLang="en-US" dirty="0"/>
              <a:t>型式</a:t>
            </a:r>
            <a:r>
              <a:rPr lang="zh-CN" altLang="en-US" dirty="0" smtClean="0"/>
              <a:t>，</a:t>
            </a:r>
            <a:r>
              <a:rPr lang="zh-CN" altLang="en-US" dirty="0"/>
              <a:t>否则容易导致奇怪的程序行为</a:t>
            </a:r>
          </a:p>
          <a:p>
            <a:pPr lvl="1"/>
            <a:r>
              <a:rPr lang="zh-CN" altLang="en-US" dirty="0" smtClean="0"/>
              <a:t>示例：</a:t>
            </a:r>
            <a:r>
              <a:rPr lang="en-US" altLang="zh-CN" dirty="0" smtClean="0">
                <a:solidFill>
                  <a:srgbClr val="FFC000"/>
                </a:solidFill>
              </a:rPr>
              <a:t>1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为整数类型</a:t>
            </a:r>
            <a:r>
              <a:rPr lang="zh-CN" altLang="en-US" dirty="0"/>
              <a:t>（</a:t>
            </a:r>
            <a:r>
              <a:rPr lang="en-US" altLang="zh-CN" dirty="0" err="1" smtClean="0">
                <a:solidFill>
                  <a:srgbClr val="FFC000"/>
                </a:solidFill>
              </a:rPr>
              <a:t>int</a:t>
            </a:r>
            <a:r>
              <a:rPr lang="zh-CN" altLang="en-US" dirty="0" smtClean="0"/>
              <a:t>），</a:t>
            </a:r>
            <a:r>
              <a:rPr lang="en-US" altLang="zh-CN" dirty="0" smtClean="0">
                <a:solidFill>
                  <a:srgbClr val="FFC000"/>
                </a:solidFill>
              </a:rPr>
              <a:t>1.1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为实数类型（</a:t>
            </a:r>
            <a:r>
              <a:rPr lang="en-US" altLang="zh-CN" dirty="0" smtClean="0">
                <a:solidFill>
                  <a:srgbClr val="FFC000"/>
                </a:solidFill>
              </a:rPr>
              <a:t>float</a:t>
            </a:r>
            <a:r>
              <a:rPr lang="zh-CN" altLang="en-US" dirty="0" smtClean="0"/>
              <a:t>），</a:t>
            </a:r>
            <a:r>
              <a:rPr lang="en-US" altLang="zh-CN" dirty="0" smtClean="0">
                <a:solidFill>
                  <a:srgbClr val="FFC000"/>
                </a:solidFill>
              </a:rPr>
              <a:t>"Python"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</a:t>
            </a:r>
            <a:r>
              <a:rPr lang="zh-CN" altLang="en-US" dirty="0"/>
              <a:t>字符串</a:t>
            </a:r>
            <a:r>
              <a:rPr lang="zh-CN" altLang="en-US" dirty="0" smtClean="0"/>
              <a:t>类型（</a:t>
            </a:r>
            <a:r>
              <a:rPr lang="en-US" altLang="zh-CN" dirty="0" err="1" smtClean="0">
                <a:solidFill>
                  <a:srgbClr val="FFC000"/>
                </a:solidFill>
              </a:rPr>
              <a:t>str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3474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型　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∵　凡物皆对象　∴　型式亦有相</a:t>
            </a:r>
            <a:endParaRPr lang="en-US" altLang="zh-CN" dirty="0">
              <a:solidFill>
                <a:srgbClr val="FFFF00"/>
              </a:solidFill>
            </a:endParaRPr>
          </a:p>
          <a:p>
            <a:pPr lvl="1"/>
            <a:r>
              <a:rPr lang="zh-CN" altLang="en-US" dirty="0"/>
              <a:t>型式同样也是 </a:t>
            </a:r>
            <a:r>
              <a:rPr lang="en-US" altLang="zh-CN" dirty="0"/>
              <a:t>Python </a:t>
            </a:r>
            <a:r>
              <a:rPr lang="zh-CN" altLang="en-US" dirty="0"/>
              <a:t>中的对象</a:t>
            </a:r>
          </a:p>
          <a:p>
            <a:pPr lvl="1"/>
            <a:r>
              <a:rPr lang="zh-CN" altLang="en-US" dirty="0" smtClean="0"/>
              <a:t>诡异（</a:t>
            </a:r>
            <a:r>
              <a:rPr lang="en-US" altLang="zh-CN" dirty="0" err="1" smtClean="0"/>
              <a:t>weired</a:t>
            </a:r>
            <a:r>
              <a:rPr lang="en-US" altLang="zh-CN" dirty="0" smtClean="0"/>
              <a:t> /uncanny</a:t>
            </a:r>
            <a:r>
              <a:rPr lang="zh-CN" altLang="en-US" dirty="0" smtClean="0"/>
              <a:t>）</a:t>
            </a:r>
            <a:r>
              <a:rPr lang="en-US" altLang="zh-CN" dirty="0"/>
              <a:t>……</a:t>
            </a:r>
          </a:p>
          <a:p>
            <a:r>
              <a:rPr lang="zh-CN" altLang="en-US" dirty="0" smtClean="0"/>
              <a:t>型式对象</a:t>
            </a:r>
            <a:endParaRPr lang="zh-CN" altLang="en-US" dirty="0"/>
          </a:p>
          <a:p>
            <a:pPr lvl="1"/>
            <a:r>
              <a:rPr lang="zh-CN" altLang="en-US" dirty="0" smtClean="0"/>
              <a:t>函数 </a:t>
            </a:r>
            <a:r>
              <a:rPr lang="en-US" altLang="zh-CN" dirty="0" smtClean="0">
                <a:solidFill>
                  <a:srgbClr val="FFC000"/>
                </a:solidFill>
              </a:rPr>
              <a:t>id() </a:t>
            </a:r>
            <a:r>
              <a:rPr lang="zh-CN" altLang="en-US" dirty="0" smtClean="0"/>
              <a:t>与 </a:t>
            </a:r>
            <a:r>
              <a:rPr lang="en-US" altLang="zh-CN" dirty="0" smtClean="0">
                <a:solidFill>
                  <a:srgbClr val="FFC000"/>
                </a:solidFill>
              </a:rPr>
              <a:t>type()</a:t>
            </a:r>
            <a:r>
              <a:rPr lang="zh-CN" altLang="en-US" dirty="0" smtClean="0"/>
              <a:t>：获取某个型式对象的本征值和型式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示例一：</a:t>
            </a:r>
            <a:r>
              <a:rPr lang="en-US" altLang="zh-CN" dirty="0" smtClean="0">
                <a:solidFill>
                  <a:srgbClr val="FFC000"/>
                </a:solidFill>
              </a:rPr>
              <a:t>id(</a:t>
            </a:r>
            <a:r>
              <a:rPr lang="en-US" altLang="zh-CN" dirty="0" err="1" smtClean="0">
                <a:solidFill>
                  <a:srgbClr val="FFC000"/>
                </a:solidFill>
              </a:rPr>
              <a:t>int</a:t>
            </a:r>
            <a:r>
              <a:rPr lang="en-US" altLang="zh-CN" dirty="0" smtClean="0">
                <a:solidFill>
                  <a:srgbClr val="FFC000"/>
                </a:solidFill>
              </a:rPr>
              <a:t>) </a:t>
            </a:r>
            <a:r>
              <a:rPr lang="zh-CN" altLang="en-US" dirty="0" smtClean="0"/>
              <a:t>返回整数类型对象的本征值</a:t>
            </a:r>
            <a:endParaRPr lang="zh-CN" altLang="en-US" dirty="0"/>
          </a:p>
          <a:p>
            <a:pPr lvl="1"/>
            <a:r>
              <a:rPr lang="zh-CN" altLang="en-US" dirty="0" smtClean="0"/>
              <a:t>示例二：</a:t>
            </a:r>
            <a:r>
              <a:rPr lang="en-US" altLang="zh-CN" dirty="0" smtClean="0">
                <a:solidFill>
                  <a:srgbClr val="FFC000"/>
                </a:solidFill>
              </a:rPr>
              <a:t>type(</a:t>
            </a:r>
            <a:r>
              <a:rPr lang="en-US" altLang="zh-CN" dirty="0" err="1" smtClean="0">
                <a:solidFill>
                  <a:srgbClr val="FFC000"/>
                </a:solidFill>
              </a:rPr>
              <a:t>str</a:t>
            </a:r>
            <a:r>
              <a:rPr lang="en-US" altLang="zh-CN" dirty="0" smtClean="0">
                <a:solidFill>
                  <a:srgbClr val="FFC000"/>
                </a:solidFill>
              </a:rPr>
              <a:t>) </a:t>
            </a:r>
            <a:r>
              <a:rPr lang="zh-CN" altLang="en-US" dirty="0" smtClean="0"/>
              <a:t>返回字符串类型对象的型式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31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值：对象在程序运行期间保存的数据</a:t>
            </a:r>
          </a:p>
          <a:p>
            <a:pPr lvl="1"/>
            <a:r>
              <a:rPr lang="zh-CN" altLang="en-US" dirty="0"/>
              <a:t>无常对象（</a:t>
            </a:r>
            <a:r>
              <a:rPr lang="en-US" altLang="zh-CN" dirty="0"/>
              <a:t>mutable</a:t>
            </a:r>
            <a:r>
              <a:rPr lang="zh-CN" altLang="en-US" dirty="0"/>
              <a:t>）：值可能变更的对象</a:t>
            </a:r>
          </a:p>
          <a:p>
            <a:pPr lvl="1"/>
            <a:r>
              <a:rPr lang="zh-CN" altLang="en-US" dirty="0"/>
              <a:t>有常对象（</a:t>
            </a:r>
            <a:r>
              <a:rPr lang="en-US" altLang="zh-CN" dirty="0"/>
              <a:t>immutable</a:t>
            </a:r>
            <a:r>
              <a:rPr lang="zh-CN" altLang="en-US" dirty="0"/>
              <a:t>） ：值不能变更的对象</a:t>
            </a:r>
          </a:p>
          <a:p>
            <a:r>
              <a:rPr lang="zh-CN" altLang="en-US" dirty="0"/>
              <a:t>一种关注</a:t>
            </a:r>
          </a:p>
          <a:p>
            <a:pPr lvl="1"/>
            <a:r>
              <a:rPr lang="zh-CN" altLang="en-US" dirty="0" smtClean="0"/>
              <a:t>对象无常</a:t>
            </a:r>
            <a:r>
              <a:rPr lang="zh-CN" altLang="en-US" dirty="0"/>
              <a:t>性由</a:t>
            </a:r>
            <a:r>
              <a:rPr lang="zh-CN" altLang="en-US" dirty="0" smtClean="0"/>
              <a:t>其型式而定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数值（</a:t>
            </a:r>
            <a:r>
              <a:rPr lang="en-US" altLang="zh-CN" dirty="0" smtClean="0"/>
              <a:t>numeric</a:t>
            </a:r>
            <a:r>
              <a:rPr lang="zh-CN" altLang="en-US" dirty="0" smtClean="0"/>
              <a:t>）、字符串（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）和元组（</a:t>
            </a:r>
            <a:r>
              <a:rPr lang="en-US" altLang="zh-CN" dirty="0" smtClean="0"/>
              <a:t>tuple</a:t>
            </a:r>
            <a:r>
              <a:rPr lang="zh-CN" altLang="en-US" dirty="0" smtClean="0"/>
              <a:t>）为</a:t>
            </a:r>
            <a:r>
              <a:rPr lang="zh-CN" altLang="en-US" dirty="0"/>
              <a:t>有常对象</a:t>
            </a:r>
            <a:r>
              <a:rPr lang="zh-CN" altLang="en-US" dirty="0" smtClean="0"/>
              <a:t>，字典（</a:t>
            </a:r>
            <a:r>
              <a:rPr lang="en-US" altLang="zh-CN" dirty="0" smtClean="0"/>
              <a:t>dictionary</a:t>
            </a:r>
            <a:r>
              <a:rPr lang="zh-CN" altLang="en-US" dirty="0" smtClean="0"/>
              <a:t>）和列表（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）为</a:t>
            </a:r>
            <a:r>
              <a:rPr lang="zh-CN" altLang="en-US" dirty="0"/>
              <a:t>无常对象</a:t>
            </a:r>
          </a:p>
          <a:p>
            <a:pPr lvl="2"/>
            <a:r>
              <a:rPr lang="zh-CN" altLang="en-US" dirty="0" smtClean="0"/>
              <a:t>有</a:t>
            </a:r>
            <a:r>
              <a:rPr lang="zh-CN" altLang="en-US" dirty="0"/>
              <a:t>常</a:t>
            </a:r>
            <a:r>
              <a:rPr lang="zh-CN" altLang="en-US" dirty="0" smtClean="0"/>
              <a:t>容器（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）对象</a:t>
            </a:r>
            <a:r>
              <a:rPr lang="zh-CN" altLang="en-US" dirty="0"/>
              <a:t>可能</a:t>
            </a:r>
            <a:r>
              <a:rPr lang="zh-CN" altLang="en-US" dirty="0" smtClean="0"/>
              <a:t>包含无常</a:t>
            </a:r>
            <a:r>
              <a:rPr lang="zh-CN" altLang="en-US" dirty="0"/>
              <a:t>元素对象，前者值不可变，后者则不然；容器：包含对其他对象的引用的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875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1.2.2</a:t>
            </a:r>
            <a:r>
              <a:rPr lang="zh-CN" altLang="en-US" dirty="0"/>
              <a:t>　文　字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文字（</a:t>
            </a:r>
            <a:r>
              <a:rPr lang="en-US" altLang="zh-CN" dirty="0"/>
              <a:t>literal</a:t>
            </a:r>
            <a:r>
              <a:rPr lang="zh-CN" altLang="en-US" dirty="0" smtClean="0"/>
              <a:t>）：内置</a:t>
            </a:r>
            <a:r>
              <a:rPr lang="zh-CN" altLang="en-US" dirty="0"/>
              <a:t>类型的有常值，类似</a:t>
            </a:r>
            <a:r>
              <a:rPr lang="zh-CN" altLang="en-US" dirty="0" smtClean="0"/>
              <a:t>常数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FFFF00"/>
                </a:solidFill>
              </a:rPr>
              <a:t>文字亦</a:t>
            </a:r>
            <a:r>
              <a:rPr lang="zh-CN" altLang="en-US" dirty="0" smtClean="0">
                <a:solidFill>
                  <a:srgbClr val="FFFF00"/>
                </a:solidFill>
              </a:rPr>
              <a:t>对象</a:t>
            </a:r>
            <a:endParaRPr lang="zh-CN" altLang="en-US" dirty="0">
              <a:solidFill>
                <a:srgbClr val="FFFF00"/>
              </a:solidFill>
            </a:endParaRPr>
          </a:p>
          <a:p>
            <a:r>
              <a:rPr lang="zh-CN" altLang="en-US" dirty="0" smtClean="0"/>
              <a:t>文字种类</a:t>
            </a:r>
            <a:endParaRPr lang="zh-CN" altLang="en-US" dirty="0"/>
          </a:p>
          <a:p>
            <a:pPr lvl="1"/>
            <a:r>
              <a:rPr lang="zh-CN" altLang="en-US" dirty="0"/>
              <a:t>数值文字：整数文字、实数文字、复数文字</a:t>
            </a:r>
          </a:p>
          <a:p>
            <a:pPr lvl="1"/>
            <a:r>
              <a:rPr lang="zh-CN" altLang="en-US" dirty="0"/>
              <a:t>字符串文字</a:t>
            </a:r>
          </a:p>
          <a:p>
            <a:pPr lvl="1"/>
            <a:r>
              <a:rPr lang="zh-CN" altLang="en-US" dirty="0"/>
              <a:t>其他类型的文字</a:t>
            </a:r>
          </a:p>
          <a:p>
            <a:pPr lvl="1"/>
            <a:r>
              <a:rPr lang="zh-CN" altLang="en-US" dirty="0"/>
              <a:t>示例：</a:t>
            </a:r>
            <a:r>
              <a:rPr lang="en-US" altLang="zh-CN" dirty="0">
                <a:solidFill>
                  <a:srgbClr val="FFC000"/>
                </a:solidFill>
              </a:rPr>
              <a:t>0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C000"/>
                </a:solidFill>
              </a:rPr>
              <a:t>3.1416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C000"/>
                </a:solidFill>
              </a:rPr>
              <a:t>2.71828j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C000"/>
                </a:solidFill>
              </a:rPr>
              <a:t>"Python"</a:t>
            </a:r>
          </a:p>
        </p:txBody>
      </p:sp>
    </p:spTree>
    <p:extLst>
      <p:ext uri="{BB962C8B-B14F-4D97-AF65-F5344CB8AC3E}">
        <p14:creationId xmlns:p14="http://schemas.microsoft.com/office/powerpoint/2010/main" val="436152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1.2.3</a:t>
            </a:r>
            <a:r>
              <a:rPr lang="zh-CN" altLang="en-US" dirty="0" smtClean="0"/>
              <a:t>　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量（</a:t>
            </a:r>
            <a:r>
              <a:rPr lang="en-US" altLang="zh-CN" dirty="0"/>
              <a:t>variable</a:t>
            </a:r>
            <a:r>
              <a:rPr lang="zh-CN" altLang="en-US" dirty="0" smtClean="0"/>
              <a:t>）：引用</a:t>
            </a:r>
            <a:r>
              <a:rPr lang="zh-CN" altLang="en-US" dirty="0"/>
              <a:t>特定对象的标识符，类似代数</a:t>
            </a:r>
          </a:p>
          <a:p>
            <a:r>
              <a:rPr lang="zh-CN" altLang="en-US" dirty="0"/>
              <a:t>量与对象</a:t>
            </a:r>
          </a:p>
          <a:p>
            <a:pPr lvl="1"/>
            <a:r>
              <a:rPr lang="zh-CN" altLang="en-US" dirty="0"/>
              <a:t>量不是对象，而仅是</a:t>
            </a:r>
            <a:r>
              <a:rPr lang="zh-CN" altLang="en-US" dirty="0" smtClean="0"/>
              <a:t>对象的引用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真</a:t>
            </a:r>
            <a:r>
              <a:rPr lang="en-US" altLang="zh-CN" dirty="0" smtClean="0"/>
              <a:t>•</a:t>
            </a:r>
            <a:r>
              <a:rPr lang="zh-CN" altLang="en-US" dirty="0" smtClean="0"/>
              <a:t>对</a:t>
            </a:r>
            <a:r>
              <a:rPr lang="en-US" altLang="zh-CN" dirty="0"/>
              <a:t>•</a:t>
            </a:r>
            <a:r>
              <a:rPr lang="zh-CN" altLang="en-US" dirty="0" smtClean="0"/>
              <a:t>象：对</a:t>
            </a:r>
            <a:r>
              <a:rPr lang="zh-CN" altLang="en-US" dirty="0"/>
              <a:t>“对象”的</a:t>
            </a:r>
            <a:r>
              <a:rPr lang="zh-CN" altLang="en-US" dirty="0" smtClean="0"/>
              <a:t>“象”的引用</a:t>
            </a:r>
            <a:endParaRPr lang="zh-CN" altLang="en-US" dirty="0"/>
          </a:p>
          <a:p>
            <a:pPr lvl="1"/>
            <a:r>
              <a:rPr lang="zh-CN" altLang="en-US" dirty="0"/>
              <a:t>量是标识符，无型无款，只有对象才</a:t>
            </a:r>
            <a:r>
              <a:rPr lang="zh-CN" altLang="en-US" dirty="0" smtClean="0"/>
              <a:t>有型有款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款：钱，财产，对象的属性</a:t>
            </a:r>
            <a:r>
              <a:rPr lang="en-US" altLang="zh-CN" dirty="0" smtClean="0"/>
              <a:t>……</a:t>
            </a:r>
            <a:endParaRPr lang="zh-CN" altLang="en-US" dirty="0"/>
          </a:p>
          <a:p>
            <a:r>
              <a:rPr lang="zh-CN" altLang="en-US" dirty="0"/>
              <a:t>同一性（</a:t>
            </a:r>
            <a:r>
              <a:rPr lang="en-US" altLang="zh-CN" dirty="0"/>
              <a:t>identity</a:t>
            </a:r>
            <a:r>
              <a:rPr lang="zh-CN" altLang="en-US" dirty="0"/>
              <a:t>）：判定两个量是否引用同一对象</a:t>
            </a:r>
            <a:endParaRPr lang="en-US" altLang="zh-CN" dirty="0"/>
          </a:p>
          <a:p>
            <a:pPr lvl="1"/>
            <a:r>
              <a:rPr lang="zh-CN" altLang="en-US" dirty="0"/>
              <a:t>操作符：</a:t>
            </a:r>
            <a:r>
              <a:rPr lang="en-US" altLang="zh-CN" dirty="0">
                <a:solidFill>
                  <a:srgbClr val="FFC000"/>
                </a:solidFill>
              </a:rPr>
              <a:t>is </a:t>
            </a:r>
            <a:r>
              <a:rPr lang="zh-CN" altLang="en-US" dirty="0"/>
              <a:t>与 </a:t>
            </a:r>
            <a:r>
              <a:rPr lang="en-US" altLang="zh-CN" dirty="0">
                <a:solidFill>
                  <a:srgbClr val="FFC000"/>
                </a:solidFill>
              </a:rPr>
              <a:t>is </a:t>
            </a:r>
            <a:r>
              <a:rPr lang="en-US" altLang="zh-CN" dirty="0" smtClean="0">
                <a:solidFill>
                  <a:srgbClr val="FFC000"/>
                </a:solidFill>
              </a:rPr>
              <a:t>not</a:t>
            </a:r>
          </a:p>
          <a:p>
            <a:pPr lvl="1"/>
            <a:r>
              <a:rPr lang="zh-CN" altLang="en-US" dirty="0"/>
              <a:t>示例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C000"/>
                </a:solidFill>
              </a:rPr>
              <a:t>1 is 1 </a:t>
            </a:r>
            <a:r>
              <a:rPr lang="zh-CN" altLang="en-US" dirty="0" smtClean="0"/>
              <a:t>与 </a:t>
            </a:r>
            <a:r>
              <a:rPr lang="en-US" altLang="zh-CN" dirty="0" smtClean="0">
                <a:solidFill>
                  <a:srgbClr val="FFC000"/>
                </a:solidFill>
              </a:rPr>
              <a:t>a is b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551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1.2.3</a:t>
            </a:r>
            <a:r>
              <a:rPr lang="zh-CN" altLang="en-US" dirty="0" smtClean="0"/>
              <a:t>　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一种关注</a:t>
            </a:r>
          </a:p>
          <a:p>
            <a:pPr lvl="1"/>
            <a:r>
              <a:rPr lang="en-US" altLang="zh-CN" dirty="0" smtClean="0"/>
              <a:t>Python </a:t>
            </a:r>
            <a:r>
              <a:rPr lang="zh-CN" altLang="en-US" dirty="0" smtClean="0"/>
              <a:t>的量可以随意引用数值、字符串或其他类型的对象</a:t>
            </a:r>
          </a:p>
          <a:p>
            <a:pPr lvl="1"/>
            <a:r>
              <a:rPr lang="zh-CN" altLang="en-US" dirty="0" smtClean="0"/>
              <a:t>类比：</a:t>
            </a:r>
            <a:r>
              <a:rPr lang="en-US" altLang="zh-CN" dirty="0" smtClean="0"/>
              <a:t>C/C++ </a:t>
            </a:r>
            <a:r>
              <a:rPr lang="zh-CN" altLang="en-US" dirty="0" smtClean="0"/>
              <a:t>语言中的 </a:t>
            </a:r>
            <a:r>
              <a:rPr lang="en-US" altLang="zh-CN" dirty="0" smtClean="0"/>
              <a:t>void * </a:t>
            </a:r>
            <a:r>
              <a:rPr lang="zh-CN" altLang="en-US" dirty="0" smtClean="0"/>
              <a:t>指针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33" y="2108214"/>
            <a:ext cx="8877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 = 1</a:t>
            </a:r>
          </a:p>
          <a:p>
            <a:r>
              <a:rPr lang="en-US" altLang="zh-CN" sz="18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</a:t>
            </a:r>
          </a:p>
          <a:p>
            <a:r>
              <a:rPr lang="en-US" altLang="zh-CN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  <a:p>
            <a:r>
              <a:rPr lang="en-US" altLang="zh-CN" sz="18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 = 1.1</a:t>
            </a:r>
          </a:p>
          <a:p>
            <a:r>
              <a:rPr lang="en-US" altLang="zh-CN" sz="18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</a:t>
            </a:r>
          </a:p>
          <a:p>
            <a:r>
              <a:rPr lang="en-US" altLang="zh-CN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1.1</a:t>
            </a:r>
          </a:p>
          <a:p>
            <a:r>
              <a:rPr lang="en-US" altLang="zh-CN" sz="18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 </a:t>
            </a:r>
            <a:r>
              <a:rPr lang="en-US" altLang="zh-CN" sz="18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"Python is very interesting!"</a:t>
            </a:r>
          </a:p>
          <a:p>
            <a:r>
              <a:rPr lang="en-US" altLang="zh-CN" sz="18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18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</a:t>
            </a:r>
            <a:endParaRPr lang="en-US" altLang="zh-CN" sz="18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'Python is very interesting</a:t>
            </a:r>
            <a:r>
              <a:rPr lang="en-US" altLang="zh-CN" sz="1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!'</a:t>
            </a:r>
            <a:endParaRPr lang="en-US" altLang="zh-CN" sz="1800" dirty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037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1.2.4</a:t>
            </a:r>
            <a:r>
              <a:rPr lang="zh-CN" altLang="en-US" dirty="0"/>
              <a:t>　赋　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赋值（</a:t>
            </a:r>
            <a:r>
              <a:rPr lang="en-US" altLang="zh-CN" dirty="0"/>
              <a:t>assignment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1"/>
            <a:r>
              <a:rPr lang="zh-CN" altLang="en-US" dirty="0" smtClean="0"/>
              <a:t>格式：使用赋值</a:t>
            </a:r>
            <a:r>
              <a:rPr lang="zh-CN" altLang="en-US" dirty="0"/>
              <a:t>操作符“</a:t>
            </a:r>
            <a:r>
              <a:rPr lang="en-US" altLang="zh-CN" dirty="0" smtClean="0">
                <a:solidFill>
                  <a:srgbClr val="FFC000"/>
                </a:solidFill>
              </a:rPr>
              <a:t>=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，如 </a:t>
            </a:r>
            <a:r>
              <a:rPr lang="en-US" altLang="zh-CN" dirty="0">
                <a:solidFill>
                  <a:srgbClr val="FFC000"/>
                </a:solidFill>
              </a:rPr>
              <a:t>a = 1</a:t>
            </a:r>
          </a:p>
          <a:p>
            <a:pPr lvl="1"/>
            <a:r>
              <a:rPr lang="zh-CN" altLang="en-US" dirty="0" smtClean="0"/>
              <a:t>连续赋值：合法且有效，如 </a:t>
            </a:r>
            <a:r>
              <a:rPr lang="en-US" altLang="zh-CN" dirty="0">
                <a:solidFill>
                  <a:srgbClr val="FFC000"/>
                </a:solidFill>
              </a:rPr>
              <a:t>a = b = 1</a:t>
            </a:r>
          </a:p>
          <a:p>
            <a:pPr lvl="1"/>
            <a:r>
              <a:rPr lang="zh-CN" altLang="en-US" dirty="0"/>
              <a:t>存在其他赋值手段，如函数参数传递</a:t>
            </a:r>
          </a:p>
          <a:p>
            <a:r>
              <a:rPr lang="zh-CN" altLang="en-US" dirty="0" smtClean="0"/>
              <a:t>赋值</a:t>
            </a:r>
            <a:r>
              <a:rPr lang="zh-CN" altLang="en-US" dirty="0"/>
              <a:t>即</a:t>
            </a:r>
            <a:r>
              <a:rPr lang="zh-CN" altLang="en-US" dirty="0" smtClean="0"/>
              <a:t>定义：未</a:t>
            </a:r>
            <a:r>
              <a:rPr lang="zh-CN" altLang="en-US" dirty="0"/>
              <a:t>赋值量无定义</a:t>
            </a:r>
          </a:p>
          <a:p>
            <a:r>
              <a:rPr lang="zh-CN" altLang="en-US" dirty="0" smtClean="0"/>
              <a:t>赋值</a:t>
            </a:r>
            <a:r>
              <a:rPr lang="zh-CN" altLang="en-US" dirty="0"/>
              <a:t>语句目的</a:t>
            </a:r>
          </a:p>
          <a:p>
            <a:pPr lvl="1"/>
            <a:r>
              <a:rPr lang="zh-CN" altLang="en-US" dirty="0"/>
              <a:t>用于将名称（</a:t>
            </a:r>
            <a:r>
              <a:rPr lang="en-US" altLang="zh-CN" dirty="0"/>
              <a:t>name</a:t>
            </a:r>
            <a:r>
              <a:rPr lang="zh-CN" altLang="en-US" dirty="0"/>
              <a:t>）束定（</a:t>
            </a:r>
            <a:r>
              <a:rPr lang="en-US" altLang="zh-CN" dirty="0"/>
              <a:t>bind</a:t>
            </a:r>
            <a:r>
              <a:rPr lang="zh-CN" altLang="en-US" dirty="0"/>
              <a:t>）或重新束定到值上，以修改无常对象的</a:t>
            </a:r>
            <a:r>
              <a:rPr lang="zh-CN" altLang="en-US" dirty="0" smtClean="0"/>
              <a:t>属性或值</a:t>
            </a:r>
          </a:p>
          <a:p>
            <a:pPr lvl="2"/>
            <a:r>
              <a:rPr lang="zh-CN" altLang="en-US" dirty="0" smtClean="0"/>
              <a:t>名称可能是量或标识符，也可能是合法表达式（</a:t>
            </a:r>
            <a:r>
              <a:rPr lang="en-US" altLang="zh-CN" dirty="0" smtClean="0"/>
              <a:t>expression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299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1.1</a:t>
            </a:r>
            <a:r>
              <a:rPr lang="zh-CN" alt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　程序</a:t>
            </a:r>
            <a:r>
              <a:rPr lang="zh-CN" alt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文本结构</a:t>
            </a:r>
            <a:r>
              <a:rPr lang="zh-CN" alt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/>
            </a:r>
            <a:br>
              <a:rPr lang="zh-CN" alt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1.2</a:t>
            </a:r>
            <a:r>
              <a:rPr lang="zh-CN" alt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　对　象</a:t>
            </a:r>
            <a:br>
              <a:rPr lang="zh-CN" alt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1.3</a:t>
            </a:r>
            <a:r>
              <a:rPr lang="zh-CN" alt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　</a:t>
            </a:r>
            <a:r>
              <a:rPr lang="zh-CN" alt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表达式</a:t>
            </a:r>
            <a:r>
              <a:rPr lang="zh-CN" alt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/>
            </a:r>
            <a:br>
              <a:rPr lang="zh-CN" alt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1.4</a:t>
            </a:r>
            <a:r>
              <a:rPr lang="zh-CN" alt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　数值类型</a:t>
            </a:r>
            <a:br>
              <a:rPr lang="zh-CN" alt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1.5</a:t>
            </a:r>
            <a:r>
              <a:rPr lang="zh-CN" alt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　数学模块</a:t>
            </a:r>
            <a:br>
              <a:rPr lang="zh-CN" alt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1.6</a:t>
            </a:r>
            <a:r>
              <a:rPr lang="zh-CN" alt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　基本</a:t>
            </a:r>
            <a:r>
              <a:rPr lang="zh-CN" alt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输入输出</a:t>
            </a:r>
            <a:endParaRPr lang="zh-CN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第一章</a:t>
            </a:r>
            <a:r>
              <a:rPr lang="zh-CN" altLang="en-US" dirty="0"/>
              <a:t>　</a:t>
            </a:r>
            <a:r>
              <a:rPr lang="zh-CN" altLang="en-US" dirty="0" smtClean="0"/>
              <a:t>基本语法元素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8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多变量赋值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多变量“同时”赋值：从左到右依次进行</a:t>
            </a:r>
          </a:p>
          <a:p>
            <a:pPr lvl="1"/>
            <a:r>
              <a:rPr lang="zh-CN" altLang="en-US" dirty="0"/>
              <a:t>格式：使用逗号分隔符，同时对多个变量赋值</a:t>
            </a:r>
          </a:p>
          <a:p>
            <a:pPr lvl="1"/>
            <a:r>
              <a:rPr lang="zh-CN" altLang="en-US" dirty="0"/>
              <a:t>示例：</a:t>
            </a:r>
            <a:r>
              <a:rPr lang="en-US" altLang="zh-CN" dirty="0">
                <a:solidFill>
                  <a:srgbClr val="FFC000"/>
                </a:solidFill>
              </a:rPr>
              <a:t>a, b, c = 1, 2, </a:t>
            </a:r>
            <a:r>
              <a:rPr lang="en-US" altLang="zh-CN" dirty="0" smtClean="0">
                <a:solidFill>
                  <a:srgbClr val="FFC000"/>
                </a:solidFill>
              </a:rPr>
              <a:t>3</a:t>
            </a:r>
            <a:endParaRPr lang="zh-CN" altLang="en-US" dirty="0">
              <a:solidFill>
                <a:srgbClr val="FFC000"/>
              </a:solidFill>
            </a:endParaRPr>
          </a:p>
          <a:p>
            <a:r>
              <a:rPr lang="zh-CN" altLang="en-US" dirty="0"/>
              <a:t>多变量</a:t>
            </a:r>
            <a:r>
              <a:rPr lang="zh-CN" altLang="en-US" dirty="0" smtClean="0"/>
              <a:t>赋值优点：省略</a:t>
            </a:r>
            <a:r>
              <a:rPr lang="zh-CN" altLang="en-US" dirty="0"/>
              <a:t>临时量的定义，简化代码</a:t>
            </a:r>
          </a:p>
          <a:p>
            <a:pPr lvl="1"/>
            <a:r>
              <a:rPr lang="zh-CN" altLang="en-US" dirty="0"/>
              <a:t>示例：</a:t>
            </a:r>
            <a:r>
              <a:rPr lang="en-US" altLang="zh-CN" dirty="0">
                <a:solidFill>
                  <a:srgbClr val="FFC000"/>
                </a:solidFill>
              </a:rPr>
              <a:t>a, b = b, </a:t>
            </a:r>
            <a:r>
              <a:rPr lang="en-US" altLang="zh-CN" dirty="0" smtClean="0">
                <a:solidFill>
                  <a:srgbClr val="FFC000"/>
                </a:solidFill>
              </a:rPr>
              <a:t>a	</a:t>
            </a:r>
            <a:r>
              <a:rPr lang="en-US" altLang="zh-CN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#  </a:t>
            </a:r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值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互换</a:t>
            </a:r>
          </a:p>
          <a:p>
            <a:r>
              <a:rPr lang="zh-CN" altLang="en-US" dirty="0"/>
              <a:t>注意事项</a:t>
            </a:r>
          </a:p>
          <a:p>
            <a:pPr lvl="1"/>
            <a:r>
              <a:rPr lang="zh-CN" altLang="en-US" dirty="0"/>
              <a:t>不要对彼此无关的变量同时赋值</a:t>
            </a:r>
          </a:p>
        </p:txBody>
      </p:sp>
    </p:spTree>
    <p:extLst>
      <p:ext uri="{BB962C8B-B14F-4D97-AF65-F5344CB8AC3E}">
        <p14:creationId xmlns:p14="http://schemas.microsoft.com/office/powerpoint/2010/main" val="276375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赋值与量同一性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一种关注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赋值与量同一性：依赖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语言的具体实现</a:t>
            </a:r>
            <a:r>
              <a:rPr lang="zh-CN" altLang="en-US" dirty="0">
                <a:solidFill>
                  <a:srgbClr val="FFFF00"/>
                </a:solidFill>
              </a:rPr>
              <a:t>（</a:t>
            </a:r>
            <a:r>
              <a:rPr lang="zh-CN" altLang="en-US" dirty="0" smtClean="0">
                <a:solidFill>
                  <a:srgbClr val="FFFF00"/>
                </a:solidFill>
              </a:rPr>
              <a:t>小心！）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2"/>
            <a:r>
              <a:rPr lang="zh-CN" altLang="en-US" dirty="0" smtClean="0"/>
              <a:t>示例</a:t>
            </a:r>
            <a:r>
              <a:rPr lang="zh-CN" altLang="en-US" dirty="0"/>
              <a:t>一：</a:t>
            </a:r>
            <a:r>
              <a:rPr lang="en-US" altLang="zh-CN" dirty="0">
                <a:solidFill>
                  <a:srgbClr val="FFC000"/>
                </a:solidFill>
              </a:rPr>
              <a:t>a = 1 </a:t>
            </a:r>
            <a:r>
              <a:rPr lang="zh-CN" altLang="en-US" dirty="0"/>
              <a:t>与 </a:t>
            </a:r>
            <a:r>
              <a:rPr lang="en-US" altLang="zh-CN" dirty="0">
                <a:solidFill>
                  <a:srgbClr val="FFC000"/>
                </a:solidFill>
              </a:rPr>
              <a:t>b = 1 </a:t>
            </a:r>
            <a:r>
              <a:rPr lang="zh-CN" altLang="en-US" dirty="0"/>
              <a:t>是否引用值为 </a:t>
            </a:r>
            <a:r>
              <a:rPr lang="en-US" altLang="zh-CN" dirty="0">
                <a:solidFill>
                  <a:srgbClr val="FFC000"/>
                </a:solidFill>
              </a:rPr>
              <a:t>1</a:t>
            </a:r>
            <a:r>
              <a:rPr lang="en-US" altLang="zh-CN" dirty="0"/>
              <a:t> </a:t>
            </a:r>
            <a:r>
              <a:rPr lang="zh-CN" altLang="en-US" dirty="0"/>
              <a:t>的同一有常对象</a:t>
            </a:r>
            <a:r>
              <a:rPr lang="zh-CN" altLang="en-US" dirty="0" smtClean="0"/>
              <a:t>存疑</a:t>
            </a:r>
            <a:endParaRPr lang="zh-CN" altLang="en-US" dirty="0"/>
          </a:p>
          <a:p>
            <a:pPr lvl="2"/>
            <a:r>
              <a:rPr lang="zh-CN" altLang="en-US" dirty="0"/>
              <a:t>示例二：</a:t>
            </a:r>
            <a:r>
              <a:rPr lang="en-US" altLang="zh-CN" dirty="0">
                <a:solidFill>
                  <a:srgbClr val="FFC000"/>
                </a:solidFill>
              </a:rPr>
              <a:t>a = [] </a:t>
            </a:r>
            <a:r>
              <a:rPr lang="zh-CN" altLang="en-US" dirty="0"/>
              <a:t>与 </a:t>
            </a:r>
            <a:r>
              <a:rPr lang="en-US" altLang="zh-CN" dirty="0">
                <a:solidFill>
                  <a:srgbClr val="FFC000"/>
                </a:solidFill>
              </a:rPr>
              <a:t>b = [] </a:t>
            </a:r>
            <a:r>
              <a:rPr lang="zh-CN" altLang="en-US" dirty="0"/>
              <a:t>总是引用不同有常对象（空列表）</a:t>
            </a:r>
          </a:p>
          <a:p>
            <a:pPr lvl="2"/>
            <a:r>
              <a:rPr lang="zh-CN" altLang="en-US" dirty="0"/>
              <a:t>示例三：</a:t>
            </a:r>
            <a:r>
              <a:rPr lang="en-US" altLang="zh-CN" dirty="0">
                <a:solidFill>
                  <a:srgbClr val="FFC000"/>
                </a:solidFill>
              </a:rPr>
              <a:t>a = b = [] </a:t>
            </a:r>
            <a:r>
              <a:rPr lang="zh-CN" altLang="en-US" dirty="0"/>
              <a:t>总是引用同一有常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建议</a:t>
            </a:r>
            <a:r>
              <a:rPr lang="zh-CN" altLang="en-US" dirty="0"/>
              <a:t>：</a:t>
            </a:r>
            <a:r>
              <a:rPr lang="zh-CN" altLang="en-US" dirty="0" smtClean="0"/>
              <a:t>真诚地</a:t>
            </a:r>
            <a:r>
              <a:rPr lang="en-US" altLang="zh-CN" dirty="0" smtClean="0"/>
              <a:t>……</a:t>
            </a:r>
          </a:p>
          <a:p>
            <a:pPr lvl="2"/>
            <a:r>
              <a:rPr lang="zh-CN" altLang="en-US" dirty="0" smtClean="0"/>
              <a:t>尝试执行后两张 </a:t>
            </a:r>
            <a:r>
              <a:rPr lang="en-US" altLang="zh-CN" dirty="0" smtClean="0"/>
              <a:t>PPT </a:t>
            </a:r>
            <a:r>
              <a:rPr lang="zh-CN" altLang="en-US" dirty="0" smtClean="0"/>
              <a:t>中的命令，使用 </a:t>
            </a:r>
            <a:r>
              <a:rPr lang="en-US" altLang="zh-CN" dirty="0">
                <a:solidFill>
                  <a:srgbClr val="FFC000"/>
                </a:solidFill>
              </a:rPr>
              <a:t>id() </a:t>
            </a:r>
            <a:r>
              <a:rPr lang="zh-CN" altLang="en-US" dirty="0"/>
              <a:t>函数查看赋值后</a:t>
            </a:r>
            <a:r>
              <a:rPr lang="zh-CN" altLang="en-US" dirty="0" smtClean="0"/>
              <a:t>的量本征值，</a:t>
            </a:r>
            <a:r>
              <a:rPr lang="zh-CN" altLang="en-US" dirty="0"/>
              <a:t>使用 </a:t>
            </a:r>
            <a:r>
              <a:rPr lang="en-US" altLang="zh-CN" dirty="0">
                <a:solidFill>
                  <a:srgbClr val="FFC000"/>
                </a:solidFill>
              </a:rPr>
              <a:t>is</a:t>
            </a:r>
            <a:r>
              <a:rPr lang="en-US" altLang="zh-CN" dirty="0"/>
              <a:t> </a:t>
            </a:r>
            <a:r>
              <a:rPr lang="zh-CN" altLang="en-US" dirty="0"/>
              <a:t>操作符</a:t>
            </a:r>
            <a:r>
              <a:rPr lang="zh-CN" altLang="en-US" dirty="0" smtClean="0"/>
              <a:t>查看它们是否</a:t>
            </a:r>
            <a:r>
              <a:rPr lang="zh-CN" altLang="en-US" dirty="0"/>
              <a:t>引用同一对象</a:t>
            </a:r>
          </a:p>
          <a:p>
            <a:pPr lvl="2"/>
            <a:r>
              <a:rPr lang="zh-CN" altLang="en-US" dirty="0"/>
              <a:t>背景</a:t>
            </a:r>
            <a:r>
              <a:rPr lang="zh-CN" altLang="en-US" dirty="0" smtClean="0"/>
              <a:t>歌曲：</a:t>
            </a:r>
            <a:r>
              <a:rPr lang="en-US" altLang="zh-CN" dirty="0" smtClean="0"/>
              <a:t>As Times Goes by</a:t>
            </a:r>
            <a:endParaRPr lang="en-US" altLang="zh-CN" dirty="0"/>
          </a:p>
          <a:p>
            <a:pPr lvl="3"/>
            <a:r>
              <a:rPr lang="en-US" altLang="zh-CN" dirty="0" smtClean="0"/>
              <a:t>Casablanca</a:t>
            </a:r>
            <a:r>
              <a:rPr lang="zh-CN" altLang="en-US" dirty="0" smtClean="0"/>
              <a:t>（北非谍影，</a:t>
            </a:r>
            <a:r>
              <a:rPr lang="en-US" altLang="zh-CN" dirty="0" smtClean="0"/>
              <a:t>1942</a:t>
            </a:r>
            <a:r>
              <a:rPr lang="zh-CN" altLang="en-US" dirty="0" smtClean="0"/>
              <a:t>）（王力宏 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火力全开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版？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01381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赋值与</a:t>
            </a:r>
            <a:r>
              <a:rPr lang="zh-CN" altLang="en-US" dirty="0" smtClean="0"/>
              <a:t>量同一性示例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28133"/>
            <a:ext cx="8890000" cy="41783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		</a:t>
            </a: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一是一，二是二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000" b="0" dirty="0" smtClean="0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id(a)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id(b)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is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		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一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就是一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，二就是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二？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000" b="0" dirty="0" smtClean="0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id(a)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id(b)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is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		</a:t>
            </a: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一就是一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，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二就是二！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043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赋值与</a:t>
            </a:r>
            <a:r>
              <a:rPr lang="zh-CN" altLang="en-US" dirty="0" smtClean="0"/>
              <a:t>量同一性示例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28133"/>
            <a:ext cx="8890000" cy="41783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1.1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1.1	</a:t>
            </a: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一带一是一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带一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，二带二是二带二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000" b="0" dirty="0" smtClean="0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1.1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id(c)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1.1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id(d)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		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一带一不是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一带一，二带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二不是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二带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二</a:t>
            </a: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……</a:t>
            </a:r>
            <a:endParaRPr lang="en-US" altLang="zh-CN" sz="2000" b="0" dirty="0">
              <a:solidFill>
                <a:srgbClr val="FFC000"/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000" b="0" dirty="0" smtClean="0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id(c)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id(d)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		</a:t>
            </a: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一带一就是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一带一，二带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二就是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二带</a:t>
            </a:r>
            <a:r>
              <a:rPr lang="zh-CN" altLang="en-US" sz="2000" b="0" dirty="0" smtClean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二！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197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型式对象赋值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一种关注</a:t>
            </a:r>
            <a:endParaRPr lang="zh-CN" altLang="en-US" dirty="0"/>
          </a:p>
          <a:p>
            <a:pPr lvl="1"/>
            <a:r>
              <a:rPr lang="zh-CN" altLang="en-US" dirty="0" smtClean="0"/>
              <a:t>既然型式也是对象，那么如果对一个型式对象赋值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33" y="1659516"/>
            <a:ext cx="88773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8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id(</a:t>
            </a:r>
            <a:r>
              <a:rPr lang="en-US" altLang="zh-CN" sz="18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zh-CN" sz="18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altLang="zh-CN" sz="18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18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8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</a:t>
            </a:r>
            <a:r>
              <a:rPr lang="en-US" altLang="zh-CN" sz="18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zh-CN" sz="18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altLang="zh-CN" sz="18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180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1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8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id(float)</a:t>
            </a:r>
            <a:endParaRPr lang="en-US" altLang="zh-CN" sz="18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18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8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type(float)</a:t>
            </a:r>
          </a:p>
          <a:p>
            <a:r>
              <a:rPr lang="en-US" altLang="zh-CN" sz="18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8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zh-CN" sz="18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float</a:t>
            </a:r>
            <a:endParaRPr lang="en-US" altLang="zh-CN" sz="18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180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1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800" dirty="0" err="1" smtClean="0">
                <a:solidFill>
                  <a:srgbClr val="FFFF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zh-CN" sz="1800" dirty="0" smtClean="0">
                <a:solidFill>
                  <a:srgbClr val="FFFF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float</a:t>
            </a:r>
            <a:endParaRPr lang="en-US" altLang="zh-CN" sz="1800" dirty="0">
              <a:solidFill>
                <a:srgbClr val="FFFF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180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1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8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id(</a:t>
            </a:r>
            <a:r>
              <a:rPr lang="en-US" altLang="zh-CN" sz="18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zh-CN" sz="18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altLang="zh-CN" sz="18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18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8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</a:t>
            </a:r>
            <a:r>
              <a:rPr lang="en-US" altLang="zh-CN" sz="18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zh-CN" sz="18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altLang="zh-CN" sz="18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18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8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id(float)</a:t>
            </a:r>
            <a:endParaRPr lang="en-US" altLang="zh-CN" sz="18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18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8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type(float)</a:t>
            </a:r>
          </a:p>
          <a:p>
            <a:r>
              <a:rPr lang="en-US" altLang="zh-CN" sz="18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altLang="zh-CN" sz="18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</a:t>
            </a:r>
            <a:r>
              <a:rPr lang="en-US" altLang="zh-CN" sz="18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float</a:t>
            </a:r>
            <a:endParaRPr lang="en-US" altLang="zh-CN" sz="18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463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计算机程序设计基础（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91201"/>
      </p:ext>
    </p:extLst>
  </p:cSld>
  <p:clrMapOvr>
    <a:masterClrMapping/>
  </p:clrMapOvr>
  <p:transition spd="slow" advClick="0" advTm="0">
    <p:strips dir="r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1.1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程序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文本结构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1.2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对　象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>
                <a:solidFill>
                  <a:srgbClr val="FFFF00"/>
                </a:solidFill>
              </a:rPr>
              <a:t>1.3</a:t>
            </a:r>
            <a:r>
              <a:rPr lang="zh-CN" altLang="en-US" dirty="0">
                <a:solidFill>
                  <a:srgbClr val="FFFF00"/>
                </a:solidFill>
              </a:rPr>
              <a:t>　表达式</a:t>
            </a:r>
            <a:br>
              <a:rPr lang="zh-CN" altLang="en-US" dirty="0">
                <a:solidFill>
                  <a:srgbClr val="FFFF00"/>
                </a:solidFill>
              </a:rPr>
            </a:b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1.4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数值类型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1.5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数学模块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1.6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基本输入输出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第一章</a:t>
            </a:r>
            <a:r>
              <a:rPr lang="zh-CN" altLang="en-US" dirty="0"/>
              <a:t>　</a:t>
            </a:r>
            <a:r>
              <a:rPr lang="zh-CN" altLang="en-US" dirty="0" smtClean="0"/>
              <a:t>基本语法元素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33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</a:t>
            </a:r>
            <a:r>
              <a:rPr lang="zh-CN" altLang="en-US" dirty="0"/>
              <a:t>　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1.3.1</a:t>
            </a:r>
            <a:r>
              <a:rPr lang="zh-CN" altLang="en-US" dirty="0"/>
              <a:t>　操作符与操作数</a:t>
            </a:r>
          </a:p>
          <a:p>
            <a:r>
              <a:rPr lang="en-US" altLang="zh-CN" dirty="0" smtClean="0"/>
              <a:t>1.3.2</a:t>
            </a:r>
            <a:r>
              <a:rPr lang="zh-CN" altLang="en-US" dirty="0"/>
              <a:t>　表达式求值</a:t>
            </a:r>
          </a:p>
          <a:p>
            <a:r>
              <a:rPr lang="en-US" altLang="zh-CN" dirty="0" smtClean="0"/>
              <a:t>1.3.3</a:t>
            </a:r>
            <a:r>
              <a:rPr lang="zh-CN" altLang="en-US" dirty="0"/>
              <a:t>　含参赋值语句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3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1.3.1</a:t>
            </a:r>
            <a:r>
              <a:rPr lang="zh-CN" altLang="en-US" dirty="0"/>
              <a:t>　</a:t>
            </a:r>
            <a:r>
              <a:rPr lang="zh-CN" altLang="en-US" dirty="0" smtClean="0"/>
              <a:t>操作符与操作数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操作符（</a:t>
            </a:r>
            <a:r>
              <a:rPr lang="en-US" altLang="zh-CN" dirty="0"/>
              <a:t>operator</a:t>
            </a:r>
            <a:r>
              <a:rPr lang="zh-CN" altLang="en-US" dirty="0"/>
              <a:t>）与操作数（</a:t>
            </a:r>
            <a:r>
              <a:rPr lang="en-US" altLang="zh-CN" dirty="0"/>
              <a:t>operand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操作符：由数学符号、关键字等构成的计算逻辑</a:t>
            </a:r>
          </a:p>
          <a:p>
            <a:pPr lvl="1"/>
            <a:r>
              <a:rPr lang="zh-CN" altLang="en-US" dirty="0"/>
              <a:t>操作数：由文字、量、括号、函数调用等构成的计算对象</a:t>
            </a:r>
          </a:p>
          <a:p>
            <a:r>
              <a:rPr lang="zh-CN" altLang="en-US" dirty="0"/>
              <a:t>操作符分类</a:t>
            </a:r>
          </a:p>
          <a:p>
            <a:pPr lvl="1"/>
            <a:r>
              <a:rPr lang="zh-CN" altLang="en-US" dirty="0"/>
              <a:t>一元操作符：操作符只有一个操作数，</a:t>
            </a:r>
            <a:r>
              <a:rPr lang="zh-CN" altLang="en-US" dirty="0" smtClean="0"/>
              <a:t>如 </a:t>
            </a:r>
            <a:r>
              <a:rPr lang="en-US" altLang="zh-CN" dirty="0" smtClean="0">
                <a:solidFill>
                  <a:srgbClr val="FFC000"/>
                </a:solidFill>
              </a:rPr>
              <a:t>-x</a:t>
            </a:r>
            <a:r>
              <a:rPr lang="zh-CN" altLang="en-US" dirty="0"/>
              <a:t>（取负）</a:t>
            </a:r>
            <a:endParaRPr lang="en-US" altLang="zh-CN" dirty="0"/>
          </a:p>
          <a:p>
            <a:pPr lvl="1"/>
            <a:r>
              <a:rPr lang="zh-CN" altLang="en-US" dirty="0"/>
              <a:t>二元操作符：操作符有两个操作数，</a:t>
            </a:r>
            <a:r>
              <a:rPr lang="zh-CN" altLang="en-US" dirty="0" smtClean="0"/>
              <a:t>如 </a:t>
            </a:r>
            <a:r>
              <a:rPr lang="en-US" altLang="zh-CN" dirty="0" smtClean="0">
                <a:solidFill>
                  <a:srgbClr val="FFC000"/>
                </a:solidFill>
              </a:rPr>
              <a:t>a </a:t>
            </a:r>
            <a:r>
              <a:rPr lang="en-US" altLang="zh-CN" dirty="0">
                <a:solidFill>
                  <a:srgbClr val="FFC000"/>
                </a:solidFill>
              </a:rPr>
              <a:t>+ </a:t>
            </a:r>
            <a:r>
              <a:rPr lang="en-US" altLang="zh-CN" dirty="0" smtClean="0">
                <a:solidFill>
                  <a:srgbClr val="FFC000"/>
                </a:solidFill>
              </a:rPr>
              <a:t>b</a:t>
            </a:r>
            <a:r>
              <a:rPr lang="zh-CN" altLang="en-US" dirty="0"/>
              <a:t>（加法）</a:t>
            </a:r>
            <a:endParaRPr lang="en-US" altLang="zh-CN" dirty="0"/>
          </a:p>
          <a:p>
            <a:pPr lvl="1"/>
            <a:r>
              <a:rPr lang="zh-CN" altLang="en-US" dirty="0"/>
              <a:t>三元操作符：条件表达式</a:t>
            </a:r>
          </a:p>
          <a:p>
            <a:r>
              <a:rPr lang="zh-CN" altLang="en-US" dirty="0"/>
              <a:t>操作符优先级（</a:t>
            </a:r>
            <a:r>
              <a:rPr lang="en-US" altLang="zh-CN" dirty="0"/>
              <a:t>precedence</a:t>
            </a:r>
            <a:r>
              <a:rPr lang="zh-CN" altLang="en-US" dirty="0"/>
              <a:t>）：确定表达式计算顺序</a:t>
            </a:r>
          </a:p>
        </p:txBody>
      </p:sp>
    </p:spTree>
    <p:extLst>
      <p:ext uri="{BB962C8B-B14F-4D97-AF65-F5344CB8AC3E}">
        <p14:creationId xmlns:p14="http://schemas.microsoft.com/office/powerpoint/2010/main" val="957525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810428"/>
              </p:ext>
            </p:extLst>
          </p:nvPr>
        </p:nvGraphicFramePr>
        <p:xfrm>
          <a:off x="-3" y="768359"/>
          <a:ext cx="914400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170"/>
                <a:gridCol w="4711700"/>
                <a:gridCol w="301413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800" b="1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优先级</a:t>
                      </a:r>
                      <a:endParaRPr lang="zh-CN" altLang="en-US" sz="1800" b="1" i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36000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操作符</a:t>
                      </a:r>
                      <a:endParaRPr lang="zh-CN" altLang="en-US" sz="1800" b="1" i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操作符描述</a:t>
                      </a:r>
                      <a:endParaRPr lang="zh-CN" altLang="en-US" sz="1800" b="1" i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1</a:t>
                      </a:r>
                      <a:endParaRPr lang="zh-CN" altLang="en-US" sz="1800" b="1" i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36000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lambda</a:t>
                      </a:r>
                      <a:endParaRPr lang="zh-CN" altLang="en-US" sz="18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Lambda</a:t>
                      </a:r>
                      <a:r>
                        <a:rPr lang="zh-CN" altLang="en-US" sz="1800" b="1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 表达式</a:t>
                      </a:r>
                      <a:endParaRPr lang="zh-CN" altLang="en-US" sz="1800" b="1" i="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2</a:t>
                      </a:r>
                      <a:endParaRPr lang="zh-CN" altLang="en-US" sz="1800" b="1" i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36000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if-else</a:t>
                      </a:r>
                      <a:endParaRPr lang="zh-CN" altLang="en-US" sz="18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条件表达式</a:t>
                      </a:r>
                      <a:endParaRPr lang="zh-CN" altLang="en-US" sz="1800" b="1" i="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3</a:t>
                      </a:r>
                      <a:endParaRPr lang="zh-CN" altLang="en-US" sz="1800" b="1" i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36000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or</a:t>
                      </a:r>
                      <a:endParaRPr lang="zh-CN" altLang="en-US" sz="18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逻辑或</a:t>
                      </a:r>
                      <a:endParaRPr lang="zh-CN" altLang="en-US" sz="1800" b="1" i="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4</a:t>
                      </a:r>
                      <a:endParaRPr lang="zh-CN" altLang="en-US" sz="1800" b="1" i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36000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and</a:t>
                      </a:r>
                      <a:endParaRPr lang="zh-CN" altLang="en-US" sz="1800" b="1" i="0" dirty="0" smtClean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逻辑与</a:t>
                      </a:r>
                      <a:endParaRPr lang="zh-CN" altLang="en-US" sz="1800" b="1" i="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5</a:t>
                      </a:r>
                      <a:endParaRPr lang="zh-CN" altLang="en-US" sz="1800" b="1" i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36000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not  x</a:t>
                      </a:r>
                      <a:endParaRPr lang="zh-CN" altLang="en-US" sz="18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逻辑非</a:t>
                      </a:r>
                      <a:endParaRPr lang="zh-CN" altLang="en-US" sz="1800" b="1" i="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6</a:t>
                      </a:r>
                      <a:endParaRPr lang="zh-CN" altLang="en-US" sz="1800" b="1" i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36000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in</a:t>
                      </a:r>
                      <a:r>
                        <a:rPr lang="en-US" altLang="zh-CN" sz="1800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,  </a:t>
                      </a:r>
                      <a:r>
                        <a:rPr lang="en-US" altLang="zh-CN" sz="1800" b="1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not</a:t>
                      </a:r>
                      <a:r>
                        <a:rPr lang="en-US" altLang="zh-CN" sz="1800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  </a:t>
                      </a:r>
                      <a:r>
                        <a:rPr lang="en-US" altLang="zh-CN" sz="1800" b="1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in</a:t>
                      </a:r>
                      <a:r>
                        <a:rPr lang="en-US" altLang="zh-CN" sz="1800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,  </a:t>
                      </a:r>
                      <a:r>
                        <a:rPr lang="en-US" altLang="zh-CN" sz="1800" b="1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is</a:t>
                      </a:r>
                      <a:r>
                        <a:rPr lang="en-US" altLang="zh-CN" sz="1800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,</a:t>
                      </a:r>
                      <a:r>
                        <a:rPr lang="en-US" altLang="zh-CN" sz="1800" b="1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  </a:t>
                      </a:r>
                      <a:r>
                        <a:rPr lang="en-US" altLang="zh-CN" sz="1800" b="1" baseline="0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is  not</a:t>
                      </a:r>
                      <a:r>
                        <a:rPr lang="en-US" altLang="zh-CN" sz="1800" b="1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,  </a:t>
                      </a:r>
                      <a:r>
                        <a:rPr lang="en-US" altLang="zh-CN" sz="1800" b="1" baseline="0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&lt;</a:t>
                      </a:r>
                      <a:r>
                        <a:rPr lang="en-US" altLang="zh-CN" sz="1800" b="1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,  </a:t>
                      </a:r>
                      <a:r>
                        <a:rPr lang="en-US" altLang="zh-CN" sz="1800" b="1" baseline="0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&lt;=</a:t>
                      </a:r>
                      <a:r>
                        <a:rPr lang="en-US" altLang="zh-CN" sz="1800" b="1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,  </a:t>
                      </a:r>
                      <a:r>
                        <a:rPr lang="en-US" altLang="zh-CN" sz="1800" b="1" baseline="0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&gt;</a:t>
                      </a:r>
                      <a:r>
                        <a:rPr lang="en-US" altLang="zh-CN" sz="1800" b="1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,  </a:t>
                      </a:r>
                      <a:r>
                        <a:rPr lang="en-US" altLang="zh-CN" sz="1800" b="1" baseline="0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&gt;=</a:t>
                      </a:r>
                      <a:r>
                        <a:rPr lang="en-US" altLang="zh-CN" sz="1800" b="1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,  </a:t>
                      </a:r>
                      <a:r>
                        <a:rPr lang="en-US" altLang="zh-CN" sz="1800" b="1" baseline="0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!=</a:t>
                      </a:r>
                      <a:r>
                        <a:rPr lang="en-US" altLang="zh-CN" sz="1800" b="1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,  </a:t>
                      </a:r>
                      <a:r>
                        <a:rPr lang="en-US" altLang="zh-CN" sz="1800" b="1" baseline="0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==</a:t>
                      </a:r>
                      <a:r>
                        <a:rPr lang="en-US" altLang="zh-CN" sz="1800" b="1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 </a:t>
                      </a:r>
                      <a:endParaRPr lang="zh-CN" altLang="en-US" sz="1800" b="1" i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比较</a:t>
                      </a:r>
                      <a:endParaRPr lang="zh-CN" altLang="en-US" sz="1800" b="1" i="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7</a:t>
                      </a:r>
                      <a:endParaRPr lang="zh-CN" altLang="en-US" sz="1800" b="1" i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36000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|</a:t>
                      </a:r>
                      <a:endParaRPr lang="zh-CN" altLang="en-US" sz="18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位或</a:t>
                      </a:r>
                      <a:endParaRPr lang="zh-CN" altLang="en-US" sz="1800" b="1" i="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8</a:t>
                      </a:r>
                      <a:endParaRPr lang="zh-CN" altLang="en-US" sz="1800" b="1" i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36000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^</a:t>
                      </a:r>
                      <a:endParaRPr lang="zh-CN" altLang="en-US" sz="18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位异或</a:t>
                      </a:r>
                      <a:endParaRPr lang="zh-CN" altLang="en-US" sz="1800" b="1" i="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9</a:t>
                      </a:r>
                      <a:endParaRPr lang="zh-CN" altLang="en-US" sz="1800" b="1" i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36000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C000"/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&amp;</a:t>
                      </a:r>
                      <a:endParaRPr lang="zh-CN" altLang="en-US" sz="1800" b="1" i="0" dirty="0">
                        <a:solidFill>
                          <a:srgbClr val="FFC000"/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位与</a:t>
                      </a:r>
                      <a:endParaRPr lang="zh-CN" altLang="en-US" sz="1800" b="1" i="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操作符优先级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68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计算机程序设计基础（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1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prism dir="u" isContent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781136"/>
              </p:ext>
            </p:extLst>
          </p:nvPr>
        </p:nvGraphicFramePr>
        <p:xfrm>
          <a:off x="-3" y="768359"/>
          <a:ext cx="9144003" cy="36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170"/>
                <a:gridCol w="4711700"/>
                <a:gridCol w="301413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800" b="1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优先级</a:t>
                      </a:r>
                      <a:endParaRPr lang="zh-CN" altLang="en-US" sz="1800" b="1" i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36000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操作符</a:t>
                      </a:r>
                      <a:endParaRPr lang="zh-CN" altLang="en-US" sz="1800" b="1" i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操作符描述</a:t>
                      </a:r>
                      <a:endParaRPr lang="zh-CN" altLang="en-US" sz="1800" b="1" i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10</a:t>
                      </a:r>
                      <a:endParaRPr lang="zh-CN" altLang="en-US" sz="1800" b="1" i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DFPHannotateW5-GB" charset="0"/>
                        <a:ea typeface="DFPHannotateW5-GB" charset="0"/>
                        <a:cs typeface="DFPHannotateW5-GB" charset="0"/>
                      </a:endParaRPr>
                    </a:p>
                  </a:txBody>
                  <a:tcPr marL="0" marR="36000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C000"/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&lt;&lt;,</a:t>
                      </a:r>
                      <a:r>
                        <a:rPr lang="en-US" altLang="zh-CN" sz="1800" b="1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  </a:t>
                      </a:r>
                      <a:r>
                        <a:rPr lang="en-US" altLang="zh-CN" sz="1800" b="1" baseline="0" dirty="0" smtClean="0">
                          <a:solidFill>
                            <a:srgbClr val="FFC000"/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&gt;&gt;</a:t>
                      </a:r>
                      <a:endParaRPr lang="zh-CN" altLang="en-US" sz="1800" b="1" i="0" dirty="0">
                        <a:solidFill>
                          <a:srgbClr val="FFC000"/>
                        </a:solidFill>
                        <a:latin typeface="DFPHannotateW5-GB" charset="0"/>
                        <a:ea typeface="DFPHannotateW5-GB" charset="0"/>
                        <a:cs typeface="DFPHannotateW5-GB" charset="0"/>
                      </a:endParaRPr>
                    </a:p>
                  </a:txBody>
                  <a:tcPr marL="0" marR="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移位</a:t>
                      </a:r>
                      <a:endParaRPr lang="zh-CN" altLang="en-US" sz="1800" b="1" i="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DFPHannotateW5-GB" charset="0"/>
                        <a:ea typeface="DFPHannotateW5-GB" charset="0"/>
                        <a:cs typeface="DFPHannotateW5-GB" charset="0"/>
                      </a:endParaRPr>
                    </a:p>
                  </a:txBody>
                  <a:tcPr marL="0" marR="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11</a:t>
                      </a:r>
                      <a:endParaRPr lang="zh-CN" altLang="en-US" sz="1800" b="1" i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DFPHannotateW5-GB" charset="0"/>
                        <a:ea typeface="DFPHannotateW5-GB" charset="0"/>
                        <a:cs typeface="DFPHannotateW5-GB" charset="0"/>
                      </a:endParaRPr>
                    </a:p>
                  </a:txBody>
                  <a:tcPr marL="0" marR="36000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C000"/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+</a:t>
                      </a:r>
                      <a:r>
                        <a:rPr lang="en-US" altLang="zh-CN" sz="1800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, </a:t>
                      </a:r>
                      <a:r>
                        <a:rPr lang="en-US" altLang="zh-CN" sz="1800" b="1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 </a:t>
                      </a:r>
                      <a:r>
                        <a:rPr lang="en-US" altLang="zh-CN" sz="1800" b="1" baseline="0" dirty="0" smtClean="0">
                          <a:solidFill>
                            <a:srgbClr val="FFC000"/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-</a:t>
                      </a:r>
                      <a:endParaRPr lang="zh-CN" altLang="en-US" sz="1800" b="1" i="0" dirty="0">
                        <a:solidFill>
                          <a:srgbClr val="FFC000"/>
                        </a:solidFill>
                        <a:latin typeface="DFPHannotateW5-GB" charset="0"/>
                        <a:ea typeface="DFPHannotateW5-GB" charset="0"/>
                        <a:cs typeface="DFPHannotateW5-GB" charset="0"/>
                      </a:endParaRPr>
                    </a:p>
                  </a:txBody>
                  <a:tcPr marL="0" marR="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加减</a:t>
                      </a:r>
                      <a:endParaRPr lang="zh-CN" altLang="en-US" sz="1800" b="1" i="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DFPHannotateW5-GB" charset="0"/>
                        <a:ea typeface="DFPHannotateW5-GB" charset="0"/>
                        <a:cs typeface="DFPHannotateW5-GB" charset="0"/>
                      </a:endParaRPr>
                    </a:p>
                  </a:txBody>
                  <a:tcPr marL="0" marR="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12</a:t>
                      </a:r>
                      <a:endParaRPr lang="zh-CN" altLang="en-US" sz="1800" b="1" i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DFPHannotateW5-GB" charset="0"/>
                        <a:ea typeface="DFPHannotateW5-GB" charset="0"/>
                        <a:cs typeface="DFPHannotateW5-GB" charset="0"/>
                      </a:endParaRPr>
                    </a:p>
                  </a:txBody>
                  <a:tcPr marL="0" marR="36000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C000"/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*</a:t>
                      </a:r>
                      <a:r>
                        <a:rPr lang="en-US" altLang="zh-CN" sz="1800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,</a:t>
                      </a:r>
                      <a:r>
                        <a:rPr lang="en-US" altLang="zh-CN" sz="1800" b="1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  </a:t>
                      </a:r>
                      <a:r>
                        <a:rPr lang="en-US" altLang="zh-CN" sz="1800" b="1" baseline="0" dirty="0" smtClean="0">
                          <a:solidFill>
                            <a:srgbClr val="FFC000"/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@</a:t>
                      </a:r>
                      <a:r>
                        <a:rPr lang="en-US" altLang="zh-CN" sz="1800" b="1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,  </a:t>
                      </a:r>
                      <a:r>
                        <a:rPr lang="en-US" altLang="zh-CN" sz="1800" b="1" baseline="0" dirty="0" smtClean="0">
                          <a:solidFill>
                            <a:srgbClr val="FFC000"/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/</a:t>
                      </a:r>
                      <a:r>
                        <a:rPr lang="en-US" altLang="zh-CN" sz="1800" b="1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,  </a:t>
                      </a:r>
                      <a:r>
                        <a:rPr lang="en-US" altLang="zh-CN" sz="1800" b="1" baseline="0" dirty="0" smtClean="0">
                          <a:solidFill>
                            <a:srgbClr val="FFC000"/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//</a:t>
                      </a:r>
                      <a:r>
                        <a:rPr lang="en-US" altLang="zh-CN" sz="1800" b="1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,  </a:t>
                      </a:r>
                      <a:r>
                        <a:rPr lang="en-US" altLang="zh-CN" sz="1800" b="1" baseline="0" dirty="0" smtClean="0">
                          <a:solidFill>
                            <a:srgbClr val="FFC000"/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%</a:t>
                      </a:r>
                      <a:endParaRPr lang="zh-CN" altLang="en-US" sz="1800" b="1" i="0" dirty="0">
                        <a:solidFill>
                          <a:srgbClr val="FFC000"/>
                        </a:solidFill>
                        <a:latin typeface="DFPHannotateW5-GB" charset="0"/>
                        <a:ea typeface="DFPHannotateW5-GB" charset="0"/>
                        <a:cs typeface="DFPHannotateW5-GB" charset="0"/>
                      </a:endParaRPr>
                    </a:p>
                  </a:txBody>
                  <a:tcPr marL="0" marR="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乘除模</a:t>
                      </a:r>
                      <a:endParaRPr lang="zh-CN" altLang="en-US" sz="1800" b="1" i="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DFPHannotateW5-GB" charset="0"/>
                        <a:ea typeface="DFPHannotateW5-GB" charset="0"/>
                        <a:cs typeface="DFPHannotateW5-GB" charset="0"/>
                      </a:endParaRPr>
                    </a:p>
                  </a:txBody>
                  <a:tcPr marL="0" marR="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13</a:t>
                      </a:r>
                      <a:endParaRPr lang="zh-CN" altLang="en-US" sz="1800" b="1" i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DFPHannotateW5-GB" charset="0"/>
                        <a:ea typeface="DFPHannotateW5-GB" charset="0"/>
                        <a:cs typeface="DFPHannotateW5-GB" charset="0"/>
                      </a:endParaRPr>
                    </a:p>
                  </a:txBody>
                  <a:tcPr marL="0" marR="36000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FFC000"/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+x</a:t>
                      </a:r>
                      <a:r>
                        <a:rPr lang="en-US" altLang="zh-CN" sz="1800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, </a:t>
                      </a:r>
                      <a:r>
                        <a:rPr lang="en-US" altLang="zh-CN" sz="1800" b="1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 </a:t>
                      </a:r>
                      <a:r>
                        <a:rPr lang="en-US" altLang="zh-CN" sz="1800" b="1" baseline="0" dirty="0" smtClean="0">
                          <a:solidFill>
                            <a:srgbClr val="FFC000"/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-x</a:t>
                      </a:r>
                      <a:r>
                        <a:rPr lang="en-US" altLang="zh-CN" sz="1800" b="1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,  </a:t>
                      </a:r>
                      <a:r>
                        <a:rPr lang="en-US" altLang="zh-CN" sz="1800" b="1" baseline="0" dirty="0" smtClean="0">
                          <a:solidFill>
                            <a:srgbClr val="FFC000"/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~x</a:t>
                      </a:r>
                      <a:endParaRPr lang="zh-CN" altLang="en-US" sz="1800" b="1" i="0" dirty="0" smtClean="0">
                        <a:solidFill>
                          <a:srgbClr val="FFC000"/>
                        </a:solidFill>
                        <a:latin typeface="DFPHannotateW5-GB" charset="0"/>
                        <a:ea typeface="DFPHannotateW5-GB" charset="0"/>
                        <a:cs typeface="DFPHannotateW5-GB" charset="0"/>
                      </a:endParaRPr>
                    </a:p>
                  </a:txBody>
                  <a:tcPr marL="0" marR="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正负与位反</a:t>
                      </a:r>
                      <a:endParaRPr lang="zh-CN" altLang="en-US" sz="1800" b="1" i="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DFPHannotateW5-GB" charset="0"/>
                        <a:ea typeface="DFPHannotateW5-GB" charset="0"/>
                        <a:cs typeface="DFPHannotateW5-GB" charset="0"/>
                      </a:endParaRPr>
                    </a:p>
                  </a:txBody>
                  <a:tcPr marL="0" marR="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14</a:t>
                      </a:r>
                      <a:endParaRPr lang="zh-CN" altLang="en-US" sz="1800" b="1" i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DFPHannotateW5-GB" charset="0"/>
                        <a:ea typeface="DFPHannotateW5-GB" charset="0"/>
                        <a:cs typeface="DFPHannotateW5-GB" charset="0"/>
                      </a:endParaRPr>
                    </a:p>
                  </a:txBody>
                  <a:tcPr marL="0" marR="36000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1" kern="1200" baseline="0" dirty="0" smtClean="0">
                          <a:solidFill>
                            <a:srgbClr val="FFC000"/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**</a:t>
                      </a:r>
                      <a:endParaRPr lang="zh-CN" altLang="en-US" sz="1800" b="1" i="0" kern="1200" baseline="0" dirty="0">
                        <a:solidFill>
                          <a:srgbClr val="FFC000"/>
                        </a:solidFill>
                        <a:latin typeface="DFPHannotateW5-GB" charset="0"/>
                        <a:ea typeface="DFPHannotateW5-GB" charset="0"/>
                        <a:cs typeface="DFPHannotateW5-GB" charset="0"/>
                      </a:endParaRPr>
                    </a:p>
                  </a:txBody>
                  <a:tcPr marL="0" marR="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幂</a:t>
                      </a:r>
                    </a:p>
                  </a:txBody>
                  <a:tcPr marL="0" marR="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15</a:t>
                      </a:r>
                      <a:endParaRPr lang="zh-CN" altLang="en-US" sz="1800" b="1" i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DFPHannotateW5-GB" charset="0"/>
                        <a:ea typeface="DFPHannotateW5-GB" charset="0"/>
                        <a:cs typeface="DFPHannotateW5-GB" charset="0"/>
                      </a:endParaRPr>
                    </a:p>
                  </a:txBody>
                  <a:tcPr marL="0" marR="36000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1" kern="1200" baseline="0" dirty="0" smtClean="0">
                          <a:solidFill>
                            <a:srgbClr val="FFC000"/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await  x</a:t>
                      </a:r>
                      <a:endParaRPr lang="zh-CN" altLang="en-US" sz="1800" b="1" i="0" kern="1200" baseline="0" dirty="0">
                        <a:solidFill>
                          <a:srgbClr val="FFC000"/>
                        </a:solidFill>
                        <a:latin typeface="DFPHannotateW5-GB" charset="0"/>
                        <a:ea typeface="DFPHannotateW5-GB" charset="0"/>
                        <a:cs typeface="DFPHannotateW5-GB" charset="0"/>
                      </a:endParaRPr>
                    </a:p>
                  </a:txBody>
                  <a:tcPr marL="0" marR="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等待表达式</a:t>
                      </a:r>
                      <a:endParaRPr lang="zh-CN" altLang="en-US" sz="1800" b="1" i="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DFPHannotateW5-GB" charset="0"/>
                        <a:ea typeface="DFPHannotateW5-GB" charset="0"/>
                        <a:cs typeface="DFPHannotateW5-GB" charset="0"/>
                      </a:endParaRPr>
                    </a:p>
                  </a:txBody>
                  <a:tcPr marL="0" marR="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16</a:t>
                      </a:r>
                      <a:endParaRPr lang="zh-CN" altLang="en-US" sz="1800" b="1" i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DFPHannotateW5-GB" charset="0"/>
                        <a:ea typeface="DFPHannotateW5-GB" charset="0"/>
                        <a:cs typeface="DFPHannotateW5-GB" charset="0"/>
                      </a:endParaRPr>
                    </a:p>
                  </a:txBody>
                  <a:tcPr marL="0" marR="36000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1" kern="1200" baseline="0" dirty="0" smtClean="0">
                          <a:solidFill>
                            <a:srgbClr val="FFC000"/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x[</a:t>
                      </a:r>
                      <a:r>
                        <a:rPr lang="en-US" altLang="zh-CN" sz="1800" b="1" kern="1200" baseline="0" dirty="0" err="1" smtClean="0">
                          <a:solidFill>
                            <a:srgbClr val="FFC000"/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idx</a:t>
                      </a:r>
                      <a:r>
                        <a:rPr lang="en-US" altLang="zh-CN" sz="1800" b="1" kern="1200" baseline="0" dirty="0" smtClean="0">
                          <a:solidFill>
                            <a:srgbClr val="FFC000"/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]</a:t>
                      </a:r>
                      <a:r>
                        <a:rPr lang="en-US" altLang="zh-CN" sz="1800" b="1" kern="12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,  </a:t>
                      </a:r>
                      <a:r>
                        <a:rPr lang="en-US" altLang="zh-CN" sz="1800" b="1" kern="1200" baseline="0" dirty="0" smtClean="0">
                          <a:solidFill>
                            <a:srgbClr val="FFC000"/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x[</a:t>
                      </a:r>
                      <a:r>
                        <a:rPr lang="en-US" altLang="zh-CN" sz="1800" b="1" kern="1200" baseline="0" dirty="0" err="1" smtClean="0">
                          <a:solidFill>
                            <a:srgbClr val="FFC000"/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idx:idx</a:t>
                      </a:r>
                      <a:r>
                        <a:rPr lang="en-US" altLang="zh-CN" sz="1800" b="1" kern="1200" baseline="0" dirty="0" smtClean="0">
                          <a:solidFill>
                            <a:srgbClr val="FFC000"/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]</a:t>
                      </a:r>
                      <a:r>
                        <a:rPr lang="en-US" altLang="zh-CN" sz="1800" b="1" kern="12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,  </a:t>
                      </a:r>
                      <a:r>
                        <a:rPr lang="en-US" altLang="zh-CN" sz="1800" b="1" kern="1200" baseline="0" dirty="0" smtClean="0">
                          <a:solidFill>
                            <a:srgbClr val="FFC000"/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x(arg...)</a:t>
                      </a:r>
                      <a:r>
                        <a:rPr lang="en-US" altLang="zh-CN" sz="1800" b="1" kern="12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,  </a:t>
                      </a:r>
                      <a:r>
                        <a:rPr lang="en-US" altLang="zh-CN" sz="1800" b="1" kern="1200" baseline="0" dirty="0" err="1" smtClean="0">
                          <a:solidFill>
                            <a:srgbClr val="FFC000"/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x.attr</a:t>
                      </a:r>
                      <a:endParaRPr lang="zh-CN" altLang="en-US" sz="1800" b="1" i="0" kern="1200" baseline="0" dirty="0">
                        <a:solidFill>
                          <a:srgbClr val="FFC000"/>
                        </a:solidFill>
                        <a:latin typeface="DFPHannotateW5-GB" charset="0"/>
                        <a:ea typeface="DFPHannotateW5-GB" charset="0"/>
                        <a:cs typeface="DFPHannotateW5-GB" charset="0"/>
                      </a:endParaRPr>
                    </a:p>
                  </a:txBody>
                  <a:tcPr marL="0" marR="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下标、调用与属性</a:t>
                      </a:r>
                      <a:endParaRPr lang="zh-CN" altLang="en-US" sz="1800" b="1" i="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DFPHannotateW5-GB" charset="0"/>
                        <a:ea typeface="DFPHannotateW5-GB" charset="0"/>
                        <a:cs typeface="DFPHannotateW5-GB" charset="0"/>
                      </a:endParaRPr>
                    </a:p>
                  </a:txBody>
                  <a:tcPr marL="0" marR="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17</a:t>
                      </a:r>
                      <a:endParaRPr lang="zh-CN" altLang="en-US" sz="1800" b="1" i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DFPHannotateW5-GB" charset="0"/>
                        <a:ea typeface="DFPHannotateW5-GB" charset="0"/>
                        <a:cs typeface="DFPHannotateW5-GB" charset="0"/>
                      </a:endParaRPr>
                    </a:p>
                  </a:txBody>
                  <a:tcPr marL="0" marR="36000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1" kern="1200" baseline="0" dirty="0" smtClean="0">
                          <a:solidFill>
                            <a:srgbClr val="FFC000"/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(expr...)</a:t>
                      </a:r>
                      <a:r>
                        <a:rPr lang="en-US" altLang="zh-CN" sz="1800" b="1" kern="12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,  </a:t>
                      </a:r>
                      <a:r>
                        <a:rPr lang="en-US" altLang="zh-CN" sz="1800" b="1" kern="1200" baseline="0" dirty="0" smtClean="0">
                          <a:solidFill>
                            <a:srgbClr val="FFC000"/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[expr...],  {key: value...}</a:t>
                      </a:r>
                      <a:r>
                        <a:rPr lang="en-US" altLang="zh-CN" sz="1800" b="1" kern="1200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,  </a:t>
                      </a:r>
                      <a:r>
                        <a:rPr lang="en-US" altLang="zh-CN" sz="1800" b="1" kern="1200" baseline="0" dirty="0" smtClean="0">
                          <a:solidFill>
                            <a:srgbClr val="FFC000"/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{expr...}</a:t>
                      </a:r>
                      <a:endParaRPr lang="zh-CN" altLang="en-US" sz="1800" b="1" i="0" kern="1200" baseline="0" dirty="0">
                        <a:solidFill>
                          <a:srgbClr val="FFC000"/>
                        </a:solidFill>
                        <a:latin typeface="DFPHannotateW5-GB" charset="0"/>
                        <a:ea typeface="DFPHannotateW5-GB" charset="0"/>
                        <a:cs typeface="DFPHannotateW5-GB" charset="0"/>
                      </a:endParaRPr>
                    </a:p>
                  </a:txBody>
                  <a:tcPr marL="0" marR="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束定、元组、列表、字典、</a:t>
                      </a:r>
                      <a:r>
                        <a:rPr lang="en-US" altLang="zh-CN" sz="1800" b="1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/>
                      </a:r>
                      <a:br>
                        <a:rPr lang="en-US" altLang="zh-CN" sz="1800" b="1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</a:br>
                      <a:r>
                        <a:rPr lang="zh-CN" altLang="en-US" sz="1800" b="1" kern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DFPHannotateW5-GB" charset="0"/>
                          <a:ea typeface="DFPHannotateW5-GB" charset="0"/>
                          <a:cs typeface="DFPHannotateW5-GB" charset="0"/>
                        </a:rPr>
                        <a:t>集合显示</a:t>
                      </a:r>
                      <a:endParaRPr lang="zh-CN" altLang="en-US" sz="1800" b="1" i="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DFPHannotateW5-GB" charset="0"/>
                        <a:ea typeface="DFPHannotateW5-GB" charset="0"/>
                        <a:cs typeface="DFPHannotateW5-GB" charset="0"/>
                      </a:endParaRPr>
                    </a:p>
                  </a:txBody>
                  <a:tcPr marL="0" marR="0" marT="64800" marB="28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操作符优先级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98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1.3.2</a:t>
            </a:r>
            <a:r>
              <a:rPr lang="zh-CN" altLang="en-US" dirty="0"/>
              <a:t>　</a:t>
            </a:r>
            <a:r>
              <a:rPr lang="zh-CN" altLang="en-US" dirty="0" smtClean="0"/>
              <a:t>表达式求值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7"/>
            <a:ext cx="8890000" cy="1693333"/>
          </a:xfrm>
        </p:spPr>
        <p:txBody>
          <a:bodyPr>
            <a:normAutofit/>
          </a:bodyPr>
          <a:lstStyle/>
          <a:p>
            <a:r>
              <a:rPr lang="zh-CN" altLang="en-US" dirty="0"/>
              <a:t>表达式：由操作符和操作数构成的计算序列</a:t>
            </a:r>
          </a:p>
          <a:p>
            <a:r>
              <a:rPr lang="zh-CN" altLang="en-US" dirty="0"/>
              <a:t>表达式求值：一般计算规则与特殊约定</a:t>
            </a:r>
          </a:p>
          <a:p>
            <a:r>
              <a:rPr lang="zh-CN" altLang="en-US" dirty="0"/>
              <a:t>表达式计算示例一：一般计算规则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733" y="2222505"/>
            <a:ext cx="8877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width = 5.0</a:t>
            </a: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height = 4.0</a:t>
            </a: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width * height</a:t>
            </a:r>
          </a:p>
          <a:p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20.0</a:t>
            </a: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length = 2.0</a:t>
            </a: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volume = length * _</a:t>
            </a:r>
            <a:r>
              <a:rPr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_ 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表示上一表达式结果，值为 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20.0</a:t>
            </a: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volume</a:t>
            </a:r>
          </a:p>
          <a:p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40.0</a:t>
            </a:r>
            <a:endParaRPr lang="zh-CN" alt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267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表达式求值示例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7"/>
            <a:ext cx="8890000" cy="74929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表达式</a:t>
            </a:r>
            <a:r>
              <a:rPr lang="zh-CN" altLang="en-US" dirty="0"/>
              <a:t>计算</a:t>
            </a:r>
            <a:r>
              <a:rPr lang="zh-CN" altLang="en-US" dirty="0" smtClean="0"/>
              <a:t>示例二：</a:t>
            </a:r>
            <a:r>
              <a:rPr lang="zh-CN" altLang="en-US" dirty="0"/>
              <a:t>一般计算规则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733" y="1219906"/>
            <a:ext cx="8877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pt-BR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1</a:t>
            </a:r>
          </a:p>
          <a:p>
            <a:r>
              <a:rPr lang="pt-BR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pt-BR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2</a:t>
            </a:r>
          </a:p>
          <a:p>
            <a:r>
              <a:rPr lang="pt-BR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pt-BR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 = 3</a:t>
            </a:r>
          </a:p>
          <a:p>
            <a:r>
              <a:rPr lang="pt-BR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pt-BR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 = a + b * c</a:t>
            </a:r>
          </a:p>
          <a:p>
            <a:r>
              <a:rPr lang="pt-BR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pt-BR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</a:p>
          <a:p>
            <a:r>
              <a:rPr lang="pt-BR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</a:t>
            </a:r>
          </a:p>
          <a:p>
            <a:r>
              <a:rPr lang="pt-BR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pt-BR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 = a * </a:t>
            </a:r>
            <a:r>
              <a:rPr lang="pt-BR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(b </a:t>
            </a:r>
            <a:r>
              <a:rPr lang="pt-BR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 </a:t>
            </a:r>
            <a:r>
              <a:rPr lang="pt-BR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c)</a:t>
            </a:r>
            <a:endParaRPr lang="pt-BR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pt-BR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pt-BR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</a:t>
            </a:r>
          </a:p>
          <a:p>
            <a:r>
              <a:rPr lang="pt-BR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  <a:endParaRPr lang="zh-CN" alt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019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表达式求值示例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7"/>
            <a:ext cx="8890000" cy="74929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表达式</a:t>
            </a:r>
            <a:r>
              <a:rPr lang="zh-CN" altLang="en-US" dirty="0"/>
              <a:t>计算</a:t>
            </a:r>
            <a:r>
              <a:rPr lang="zh-CN" altLang="en-US" dirty="0" smtClean="0"/>
              <a:t>示例三：特殊约定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33" y="1219906"/>
            <a:ext cx="8877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pt-BR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1</a:t>
            </a:r>
          </a:p>
          <a:p>
            <a:r>
              <a:rPr lang="pt-BR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pt-BR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2</a:t>
            </a:r>
          </a:p>
          <a:p>
            <a:r>
              <a:rPr lang="pt-BR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pt-BR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 = 3</a:t>
            </a:r>
          </a:p>
          <a:p>
            <a:r>
              <a:rPr lang="pt-BR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pt-BR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 = a +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pt-BR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 ** c</a:t>
            </a:r>
            <a:r>
              <a:rPr lang="pt-BR" altLang="zh-CN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先计算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b ** c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，再计算取负，最后是加法</a:t>
            </a:r>
            <a:endParaRPr lang="pt-BR" altLang="zh-CN" sz="200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lang="pt-BR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pt-BR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</a:p>
          <a:p>
            <a:r>
              <a:rPr lang="pt-BR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-7</a:t>
            </a:r>
          </a:p>
          <a:p>
            <a:r>
              <a:rPr lang="pt-BR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pt-BR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 = </a:t>
            </a:r>
            <a:r>
              <a:rPr lang="pt-BR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 ** -c	</a:t>
            </a:r>
            <a:r>
              <a:rPr lang="pt-BR" altLang="zh-CN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先计算取负，再计算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b ** ( -c )</a:t>
            </a:r>
            <a:endParaRPr lang="pt-BR" altLang="zh-CN" sz="2000" dirty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pt-BR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pt-BR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</a:t>
            </a:r>
          </a:p>
          <a:p>
            <a:r>
              <a:rPr lang="pt-BR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0.125</a:t>
            </a:r>
            <a:endParaRPr lang="zh-CN" alt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994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1.3.3</a:t>
            </a:r>
            <a:r>
              <a:rPr lang="zh-CN" altLang="en-US" dirty="0"/>
              <a:t>　</a:t>
            </a:r>
            <a:r>
              <a:rPr lang="zh-CN" altLang="en-US" dirty="0" smtClean="0"/>
              <a:t>含参赋值语句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基本格式</a:t>
            </a:r>
          </a:p>
          <a:p>
            <a:pPr lvl="1"/>
            <a:r>
              <a:rPr lang="zh-CN" altLang="en-US" dirty="0"/>
              <a:t>加赋“</a:t>
            </a:r>
            <a:r>
              <a:rPr lang="en-US" altLang="zh-CN" dirty="0">
                <a:solidFill>
                  <a:srgbClr val="FFC000"/>
                </a:solidFill>
              </a:rPr>
              <a:t>+=</a:t>
            </a:r>
            <a:r>
              <a:rPr lang="en-US" altLang="zh-CN" dirty="0"/>
              <a:t>”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C000"/>
                </a:solidFill>
              </a:rPr>
              <a:t>a += b </a:t>
            </a:r>
            <a:r>
              <a:rPr lang="zh-CN" altLang="en-US" dirty="0"/>
              <a:t>类似于 </a:t>
            </a:r>
            <a:r>
              <a:rPr lang="en-US" altLang="zh-CN" dirty="0">
                <a:solidFill>
                  <a:srgbClr val="FFC000"/>
                </a:solidFill>
              </a:rPr>
              <a:t>a = a + b</a:t>
            </a:r>
          </a:p>
          <a:p>
            <a:pPr lvl="1"/>
            <a:r>
              <a:rPr lang="zh-CN" altLang="en-US" dirty="0"/>
              <a:t>减赋“</a:t>
            </a:r>
            <a:r>
              <a:rPr lang="en-US" altLang="zh-CN" dirty="0">
                <a:solidFill>
                  <a:srgbClr val="FFC000"/>
                </a:solidFill>
              </a:rPr>
              <a:t>-=</a:t>
            </a:r>
            <a:r>
              <a:rPr lang="en-US" altLang="zh-CN" dirty="0"/>
              <a:t>”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C000"/>
                </a:solidFill>
              </a:rPr>
              <a:t>a -= b </a:t>
            </a:r>
            <a:r>
              <a:rPr lang="zh-CN" altLang="en-US" dirty="0"/>
              <a:t>类似于 </a:t>
            </a:r>
            <a:r>
              <a:rPr lang="en-US" altLang="zh-CN" dirty="0">
                <a:solidFill>
                  <a:srgbClr val="FFC000"/>
                </a:solidFill>
              </a:rPr>
              <a:t>a = a </a:t>
            </a:r>
            <a:r>
              <a:rPr lang="en-US" altLang="zh-CN" dirty="0" smtClean="0">
                <a:solidFill>
                  <a:srgbClr val="FFC000"/>
                </a:solidFill>
              </a:rPr>
              <a:t>- </a:t>
            </a:r>
            <a:r>
              <a:rPr lang="en-US" altLang="zh-CN" dirty="0">
                <a:solidFill>
                  <a:srgbClr val="FFC000"/>
                </a:solidFill>
              </a:rPr>
              <a:t>b</a:t>
            </a:r>
          </a:p>
          <a:p>
            <a:pPr lvl="1"/>
            <a:r>
              <a:rPr lang="zh-CN" altLang="en-US" dirty="0"/>
              <a:t>其他：乘赋“</a:t>
            </a:r>
            <a:r>
              <a:rPr lang="zh-CN" altLang="en-US" dirty="0">
                <a:solidFill>
                  <a:srgbClr val="FFC000"/>
                </a:solidFill>
              </a:rPr>
              <a:t>*</a:t>
            </a:r>
            <a:r>
              <a:rPr lang="en-US" altLang="zh-CN" dirty="0">
                <a:solidFill>
                  <a:srgbClr val="FFC000"/>
                </a:solidFill>
              </a:rPr>
              <a:t>=</a:t>
            </a:r>
            <a:r>
              <a:rPr lang="en-US" altLang="zh-CN" dirty="0"/>
              <a:t>”</a:t>
            </a:r>
            <a:r>
              <a:rPr lang="zh-CN" altLang="en-US" dirty="0"/>
              <a:t>与“</a:t>
            </a:r>
            <a:r>
              <a:rPr lang="en-US" altLang="zh-CN" dirty="0">
                <a:solidFill>
                  <a:srgbClr val="FFC000"/>
                </a:solidFill>
              </a:rPr>
              <a:t>@=</a:t>
            </a:r>
            <a:r>
              <a:rPr lang="en-US" altLang="zh-CN" dirty="0"/>
              <a:t>”</a:t>
            </a:r>
            <a:r>
              <a:rPr lang="zh-CN" altLang="en-US" dirty="0"/>
              <a:t>；除赋“</a:t>
            </a:r>
            <a:r>
              <a:rPr lang="en-US" altLang="zh-CN" dirty="0">
                <a:solidFill>
                  <a:srgbClr val="FFC000"/>
                </a:solidFill>
              </a:rPr>
              <a:t>/=</a:t>
            </a:r>
            <a:r>
              <a:rPr lang="en-US" altLang="zh-CN" dirty="0"/>
              <a:t>”</a:t>
            </a:r>
            <a:r>
              <a:rPr lang="zh-CN" altLang="en-US" dirty="0"/>
              <a:t>与“</a:t>
            </a:r>
            <a:r>
              <a:rPr lang="en-US" altLang="zh-CN" dirty="0">
                <a:solidFill>
                  <a:srgbClr val="FFC000"/>
                </a:solidFill>
              </a:rPr>
              <a:t>//=</a:t>
            </a:r>
            <a:r>
              <a:rPr lang="en-US" altLang="zh-CN" dirty="0"/>
              <a:t>”</a:t>
            </a:r>
            <a:r>
              <a:rPr lang="zh-CN" altLang="en-US" dirty="0"/>
              <a:t>；余赋“</a:t>
            </a:r>
            <a:r>
              <a:rPr lang="en-US" altLang="zh-CN" dirty="0">
                <a:solidFill>
                  <a:srgbClr val="FFC000"/>
                </a:solidFill>
              </a:rPr>
              <a:t>%=</a:t>
            </a:r>
            <a:r>
              <a:rPr lang="en-US" altLang="zh-CN" dirty="0"/>
              <a:t>”</a:t>
            </a:r>
            <a:r>
              <a:rPr lang="zh-CN" altLang="en-US" dirty="0"/>
              <a:t>；幂赋“</a:t>
            </a:r>
            <a:r>
              <a:rPr lang="zh-CN" altLang="en-US" dirty="0">
                <a:solidFill>
                  <a:srgbClr val="FFC000"/>
                </a:solidFill>
              </a:rPr>
              <a:t>**</a:t>
            </a:r>
            <a:r>
              <a:rPr lang="en-US" altLang="zh-CN" dirty="0">
                <a:solidFill>
                  <a:srgbClr val="FFC000"/>
                </a:solidFill>
              </a:rPr>
              <a:t>=</a:t>
            </a:r>
            <a:r>
              <a:rPr lang="en-US" altLang="zh-CN" dirty="0"/>
              <a:t>”</a:t>
            </a:r>
            <a:r>
              <a:rPr lang="zh-CN" altLang="en-US" dirty="0"/>
              <a:t>；移位赋“</a:t>
            </a:r>
            <a:r>
              <a:rPr lang="en-US" altLang="zh-CN" dirty="0">
                <a:solidFill>
                  <a:srgbClr val="FFC000"/>
                </a:solidFill>
              </a:rPr>
              <a:t>&lt;&lt;=</a:t>
            </a:r>
            <a:r>
              <a:rPr lang="en-US" altLang="zh-CN" dirty="0"/>
              <a:t>”</a:t>
            </a:r>
            <a:r>
              <a:rPr lang="zh-CN" altLang="en-US" dirty="0"/>
              <a:t>与“</a:t>
            </a:r>
            <a:r>
              <a:rPr lang="en-US" altLang="zh-CN" dirty="0">
                <a:solidFill>
                  <a:srgbClr val="FFC000"/>
                </a:solidFill>
              </a:rPr>
              <a:t>&gt;&gt;=</a:t>
            </a:r>
            <a:r>
              <a:rPr lang="en-US" altLang="zh-CN" dirty="0"/>
              <a:t>”</a:t>
            </a:r>
            <a:r>
              <a:rPr lang="zh-CN" altLang="en-US" dirty="0"/>
              <a:t>；位赋“</a:t>
            </a:r>
            <a:r>
              <a:rPr lang="en-US" altLang="zh-CN" dirty="0">
                <a:solidFill>
                  <a:srgbClr val="FFC000"/>
                </a:solidFill>
              </a:rPr>
              <a:t>&amp;=</a:t>
            </a:r>
            <a:r>
              <a:rPr lang="en-US" altLang="zh-CN" dirty="0"/>
              <a:t>”</a:t>
            </a:r>
            <a:r>
              <a:rPr lang="zh-CN" altLang="en-US" dirty="0"/>
              <a:t>、“</a:t>
            </a:r>
            <a:r>
              <a:rPr lang="en-US" altLang="zh-CN" dirty="0">
                <a:solidFill>
                  <a:srgbClr val="FFC000"/>
                </a:solidFill>
              </a:rPr>
              <a:t>&lt;=</a:t>
            </a:r>
            <a:r>
              <a:rPr lang="en-US" altLang="zh-CN" dirty="0"/>
              <a:t>”</a:t>
            </a:r>
            <a:r>
              <a:rPr lang="zh-CN" altLang="en-US" dirty="0"/>
              <a:t>与“</a:t>
            </a:r>
            <a:r>
              <a:rPr lang="en-US" altLang="zh-CN" dirty="0" smtClean="0">
                <a:solidFill>
                  <a:srgbClr val="FFC000"/>
                </a:solidFill>
              </a:rPr>
              <a:t>&gt;=</a:t>
            </a:r>
            <a:r>
              <a:rPr lang="en-US" altLang="zh-CN" dirty="0" smtClean="0"/>
              <a:t>”</a:t>
            </a:r>
            <a:endParaRPr lang="en-US" altLang="zh-CN" dirty="0"/>
          </a:p>
          <a:p>
            <a:r>
              <a:rPr lang="zh-CN" altLang="en-US" dirty="0"/>
              <a:t>注意事项</a:t>
            </a:r>
          </a:p>
          <a:p>
            <a:pPr lvl="1"/>
            <a:r>
              <a:rPr lang="zh-CN" altLang="en-US" dirty="0"/>
              <a:t>实施此类操作前，右侧子表达式需计算完毕</a:t>
            </a:r>
          </a:p>
          <a:p>
            <a:pPr lvl="1"/>
            <a:r>
              <a:rPr lang="zh-CN" altLang="en-US" dirty="0"/>
              <a:t>示例：</a:t>
            </a:r>
            <a:r>
              <a:rPr lang="en-US" altLang="zh-CN" dirty="0">
                <a:solidFill>
                  <a:srgbClr val="FFC000"/>
                </a:solidFill>
              </a:rPr>
              <a:t>a *= b + c </a:t>
            </a:r>
            <a:r>
              <a:rPr lang="zh-CN" altLang="en-US" dirty="0"/>
              <a:t>类似于 </a:t>
            </a:r>
            <a:r>
              <a:rPr lang="en-US" altLang="zh-CN" dirty="0">
                <a:solidFill>
                  <a:srgbClr val="FFC000"/>
                </a:solidFill>
              </a:rPr>
              <a:t>a = a * </a:t>
            </a:r>
            <a:r>
              <a:rPr lang="en-US" altLang="zh-CN" dirty="0" smtClean="0">
                <a:solidFill>
                  <a:srgbClr val="FFC000"/>
                </a:solidFill>
              </a:rPr>
              <a:t>(b </a:t>
            </a:r>
            <a:r>
              <a:rPr lang="en-US" altLang="zh-CN" dirty="0">
                <a:solidFill>
                  <a:srgbClr val="FFC000"/>
                </a:solidFill>
              </a:rPr>
              <a:t>+ </a:t>
            </a:r>
            <a:r>
              <a:rPr lang="en-US" altLang="zh-CN" dirty="0" smtClean="0">
                <a:solidFill>
                  <a:srgbClr val="FFC000"/>
                </a:solidFill>
              </a:rPr>
              <a:t>c)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393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计算机程序设计基础（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91201"/>
      </p:ext>
    </p:extLst>
  </p:cSld>
  <p:clrMapOvr>
    <a:masterClrMapping/>
  </p:clrMapOvr>
  <p:transition spd="slow" advClick="0" advTm="0">
    <p:strips dir="r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1.1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程序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文本结构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1.2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对　象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1.3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表达式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>
                <a:solidFill>
                  <a:srgbClr val="FFFF00"/>
                </a:solidFill>
              </a:rPr>
              <a:t>1.4</a:t>
            </a:r>
            <a:r>
              <a:rPr lang="zh-CN" altLang="en-US" dirty="0">
                <a:solidFill>
                  <a:srgbClr val="FFFF00"/>
                </a:solidFill>
              </a:rPr>
              <a:t>　数值类型</a:t>
            </a:r>
            <a:br>
              <a:rPr lang="zh-CN" altLang="en-US" dirty="0">
                <a:solidFill>
                  <a:srgbClr val="FFFF00"/>
                </a:solidFill>
              </a:rPr>
            </a:b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1.5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数学模块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1.6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基本输入输出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第一章</a:t>
            </a:r>
            <a:r>
              <a:rPr lang="zh-CN" altLang="en-US" dirty="0"/>
              <a:t>　</a:t>
            </a:r>
            <a:r>
              <a:rPr lang="zh-CN" altLang="en-US" dirty="0" smtClean="0"/>
              <a:t>基本语法元素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39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</a:t>
            </a:r>
            <a:r>
              <a:rPr lang="zh-CN" altLang="en-US" dirty="0"/>
              <a:t>　</a:t>
            </a:r>
            <a:r>
              <a:rPr lang="zh-CN" altLang="en-US" dirty="0" smtClean="0"/>
              <a:t>数值类型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1.4.1</a:t>
            </a:r>
            <a:r>
              <a:rPr lang="zh-CN" altLang="en-US" dirty="0"/>
              <a:t>　整数类型</a:t>
            </a:r>
          </a:p>
          <a:p>
            <a:r>
              <a:rPr lang="en-US" altLang="zh-CN" dirty="0" smtClean="0"/>
              <a:t>1.4.2</a:t>
            </a:r>
            <a:r>
              <a:rPr lang="zh-CN" altLang="en-US" dirty="0"/>
              <a:t>　实数类型</a:t>
            </a:r>
          </a:p>
          <a:p>
            <a:r>
              <a:rPr lang="en-US" altLang="zh-CN" dirty="0" smtClean="0"/>
              <a:t>1.4.3</a:t>
            </a:r>
            <a:r>
              <a:rPr lang="zh-CN" altLang="en-US" dirty="0"/>
              <a:t>　复数类型</a:t>
            </a:r>
          </a:p>
          <a:p>
            <a:r>
              <a:rPr lang="en-US" altLang="zh-CN" dirty="0" smtClean="0"/>
              <a:t>1.4.4</a:t>
            </a:r>
            <a:r>
              <a:rPr lang="zh-CN" altLang="en-US" dirty="0"/>
              <a:t>　</a:t>
            </a:r>
            <a:r>
              <a:rPr lang="zh-CN" altLang="en-US" dirty="0" smtClean="0"/>
              <a:t>数值运算</a:t>
            </a:r>
            <a:endParaRPr lang="zh-CN" altLang="en-US" dirty="0"/>
          </a:p>
          <a:p>
            <a:r>
              <a:rPr lang="en-US" altLang="zh-CN" dirty="0" smtClean="0"/>
              <a:t>1.4.5</a:t>
            </a:r>
            <a:r>
              <a:rPr lang="zh-CN" altLang="en-US" dirty="0"/>
              <a:t>　</a:t>
            </a:r>
            <a:r>
              <a:rPr lang="zh-CN" altLang="en-US" dirty="0" smtClean="0"/>
              <a:t>内置</a:t>
            </a:r>
            <a:r>
              <a:rPr lang="zh-CN" altLang="en-US" dirty="0"/>
              <a:t>数值函数</a:t>
            </a:r>
          </a:p>
          <a:p>
            <a:r>
              <a:rPr lang="en-US" altLang="zh-CN" dirty="0" smtClean="0"/>
              <a:t>1.4.6</a:t>
            </a:r>
            <a:r>
              <a:rPr lang="zh-CN" altLang="en-US" dirty="0"/>
              <a:t>　幂运算与模运算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92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1.4.1</a:t>
            </a:r>
            <a:r>
              <a:rPr lang="zh-CN" altLang="en-US" dirty="0"/>
              <a:t>　</a:t>
            </a:r>
            <a:r>
              <a:rPr lang="zh-CN" altLang="en-US" dirty="0" smtClean="0"/>
              <a:t>整数类型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整数类型：</a:t>
            </a:r>
            <a:r>
              <a:rPr lang="en-US" altLang="zh-CN" dirty="0" err="1">
                <a:solidFill>
                  <a:srgbClr val="FFC000"/>
                </a:solidFill>
              </a:rPr>
              <a:t>int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dirty="0"/>
              <a:t>整数取值范围：正负无穷大</a:t>
            </a:r>
          </a:p>
          <a:p>
            <a:pPr lvl="1"/>
            <a:r>
              <a:rPr lang="zh-CN" altLang="en-US" dirty="0"/>
              <a:t>实际取值范围受限于计算机内存容量</a:t>
            </a:r>
          </a:p>
          <a:p>
            <a:r>
              <a:rPr lang="zh-CN" altLang="en-US" dirty="0"/>
              <a:t>整数表示：除十进制，一般无正负号（有亦合法）</a:t>
            </a:r>
          </a:p>
          <a:p>
            <a:pPr lvl="1"/>
            <a:r>
              <a:rPr lang="zh-CN" altLang="en-US" dirty="0"/>
              <a:t>二进制：“</a:t>
            </a:r>
            <a:r>
              <a:rPr lang="en-US" altLang="zh-CN" dirty="0">
                <a:solidFill>
                  <a:srgbClr val="FFC000"/>
                </a:solidFill>
              </a:rPr>
              <a:t>0B</a:t>
            </a:r>
            <a:r>
              <a:rPr lang="en-US" altLang="zh-CN" dirty="0"/>
              <a:t>”</a:t>
            </a:r>
            <a:r>
              <a:rPr lang="zh-CN" altLang="en-US" dirty="0"/>
              <a:t>或“</a:t>
            </a:r>
            <a:r>
              <a:rPr lang="en-US" altLang="zh-CN" dirty="0">
                <a:solidFill>
                  <a:srgbClr val="FFC000"/>
                </a:solidFill>
              </a:rPr>
              <a:t>0b</a:t>
            </a:r>
            <a:r>
              <a:rPr lang="en-US" altLang="zh-CN" dirty="0"/>
              <a:t>”</a:t>
            </a:r>
            <a:r>
              <a:rPr lang="zh-CN" altLang="en-US" dirty="0"/>
              <a:t>起始 </a:t>
            </a:r>
            <a:r>
              <a:rPr lang="en-US" altLang="zh-CN" dirty="0">
                <a:solidFill>
                  <a:srgbClr val="FFC000"/>
                </a:solidFill>
              </a:rPr>
              <a:t>0</a:t>
            </a:r>
            <a:r>
              <a:rPr lang="en-US" altLang="zh-CN" dirty="0"/>
              <a:t> </a:t>
            </a:r>
            <a:r>
              <a:rPr lang="zh-CN" altLang="en-US" dirty="0"/>
              <a:t>～ </a:t>
            </a:r>
            <a:r>
              <a:rPr lang="en-US" altLang="zh-CN" dirty="0">
                <a:solidFill>
                  <a:srgbClr val="FFC000"/>
                </a:solidFill>
              </a:rPr>
              <a:t>1</a:t>
            </a:r>
            <a:r>
              <a:rPr lang="en-US" altLang="zh-CN" dirty="0"/>
              <a:t> </a:t>
            </a:r>
            <a:r>
              <a:rPr lang="zh-CN" altLang="en-US" dirty="0"/>
              <a:t>序列，如 </a:t>
            </a:r>
            <a:r>
              <a:rPr lang="en-US" altLang="zh-CN" dirty="0">
                <a:solidFill>
                  <a:srgbClr val="FFC000"/>
                </a:solidFill>
              </a:rPr>
              <a:t>0b0101</a:t>
            </a:r>
          </a:p>
          <a:p>
            <a:pPr lvl="1"/>
            <a:r>
              <a:rPr lang="zh-CN" altLang="en-US" dirty="0"/>
              <a:t>八进制：“</a:t>
            </a:r>
            <a:r>
              <a:rPr lang="en-US" altLang="zh-CN" dirty="0">
                <a:solidFill>
                  <a:srgbClr val="FFC000"/>
                </a:solidFill>
              </a:rPr>
              <a:t>0O</a:t>
            </a:r>
            <a:r>
              <a:rPr lang="en-US" altLang="zh-CN" dirty="0"/>
              <a:t>”</a:t>
            </a:r>
            <a:r>
              <a:rPr lang="zh-CN" altLang="en-US" dirty="0"/>
              <a:t>或“</a:t>
            </a:r>
            <a:r>
              <a:rPr lang="en-US" altLang="zh-CN" dirty="0">
                <a:solidFill>
                  <a:srgbClr val="FFC000"/>
                </a:solidFill>
              </a:rPr>
              <a:t>0o</a:t>
            </a:r>
            <a:r>
              <a:rPr lang="en-US" altLang="zh-CN" dirty="0"/>
              <a:t>”</a:t>
            </a:r>
            <a:r>
              <a:rPr lang="zh-CN" altLang="en-US" dirty="0"/>
              <a:t>起始 </a:t>
            </a:r>
            <a:r>
              <a:rPr lang="en-US" altLang="zh-CN" dirty="0">
                <a:solidFill>
                  <a:srgbClr val="FFC000"/>
                </a:solidFill>
              </a:rPr>
              <a:t>0</a:t>
            </a:r>
            <a:r>
              <a:rPr lang="en-US" altLang="zh-CN" dirty="0"/>
              <a:t> </a:t>
            </a:r>
            <a:r>
              <a:rPr lang="zh-CN" altLang="en-US" dirty="0"/>
              <a:t>～ </a:t>
            </a:r>
            <a:r>
              <a:rPr lang="en-US" altLang="zh-CN" dirty="0">
                <a:solidFill>
                  <a:srgbClr val="FFC000"/>
                </a:solidFill>
              </a:rPr>
              <a:t>7</a:t>
            </a:r>
            <a:r>
              <a:rPr lang="en-US" altLang="zh-CN" dirty="0"/>
              <a:t> </a:t>
            </a:r>
            <a:r>
              <a:rPr lang="zh-CN" altLang="en-US" dirty="0"/>
              <a:t>序列，如 </a:t>
            </a:r>
            <a:r>
              <a:rPr lang="en-US" altLang="zh-CN" dirty="0">
                <a:solidFill>
                  <a:srgbClr val="FFC000"/>
                </a:solidFill>
              </a:rPr>
              <a:t>0o2017</a:t>
            </a:r>
          </a:p>
          <a:p>
            <a:pPr lvl="1"/>
            <a:r>
              <a:rPr lang="zh-CN" altLang="en-US" dirty="0"/>
              <a:t>十进制：普通整数表示，如 </a:t>
            </a:r>
            <a:r>
              <a:rPr lang="en-US" altLang="zh-CN" dirty="0">
                <a:solidFill>
                  <a:srgbClr val="FFC000"/>
                </a:solidFill>
              </a:rPr>
              <a:t>1812</a:t>
            </a:r>
          </a:p>
          <a:p>
            <a:pPr lvl="1"/>
            <a:r>
              <a:rPr lang="zh-CN" altLang="en-US" dirty="0"/>
              <a:t>十六进制：“</a:t>
            </a:r>
            <a:r>
              <a:rPr lang="en-US" altLang="zh-CN" dirty="0">
                <a:solidFill>
                  <a:srgbClr val="FFC000"/>
                </a:solidFill>
              </a:rPr>
              <a:t>0X</a:t>
            </a:r>
            <a:r>
              <a:rPr lang="en-US" altLang="zh-CN" dirty="0"/>
              <a:t>”</a:t>
            </a:r>
            <a:r>
              <a:rPr lang="zh-CN" altLang="en-US" dirty="0"/>
              <a:t>或“</a:t>
            </a:r>
            <a:r>
              <a:rPr lang="en-US" altLang="zh-CN" dirty="0">
                <a:solidFill>
                  <a:srgbClr val="FFC000"/>
                </a:solidFill>
              </a:rPr>
              <a:t>0x</a:t>
            </a:r>
            <a:r>
              <a:rPr lang="en-US" altLang="zh-CN" dirty="0"/>
              <a:t>”</a:t>
            </a:r>
            <a:r>
              <a:rPr lang="zh-CN" altLang="en-US" dirty="0"/>
              <a:t>起始 </a:t>
            </a:r>
            <a:r>
              <a:rPr lang="en-US" altLang="zh-CN" dirty="0">
                <a:solidFill>
                  <a:srgbClr val="FFC000"/>
                </a:solidFill>
              </a:rPr>
              <a:t>0</a:t>
            </a:r>
            <a:r>
              <a:rPr lang="en-US" altLang="zh-CN" dirty="0">
                <a:solidFill>
                  <a:srgbClr val="CF7CF8"/>
                </a:solidFill>
              </a:rPr>
              <a:t> </a:t>
            </a:r>
            <a:r>
              <a:rPr lang="zh-CN" altLang="en-US" dirty="0"/>
              <a:t>～ </a:t>
            </a:r>
            <a:r>
              <a:rPr lang="en-US" altLang="zh-CN" dirty="0">
                <a:solidFill>
                  <a:srgbClr val="FFC000"/>
                </a:solidFill>
              </a:rPr>
              <a:t>9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C000"/>
                </a:solidFill>
              </a:rPr>
              <a:t>A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rgbClr val="FFC000"/>
                </a:solidFill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～ </a:t>
            </a:r>
            <a:r>
              <a:rPr lang="en-US" altLang="zh-CN" dirty="0">
                <a:solidFill>
                  <a:srgbClr val="FFC000"/>
                </a:solidFill>
              </a:rPr>
              <a:t>F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rgbClr val="FFC000"/>
                </a:solidFill>
              </a:rPr>
              <a:t>f</a:t>
            </a:r>
            <a:r>
              <a:rPr lang="en-US" altLang="zh-CN" dirty="0">
                <a:solidFill>
                  <a:srgbClr val="CF7CF8"/>
                </a:solidFill>
              </a:rPr>
              <a:t> </a:t>
            </a:r>
            <a:r>
              <a:rPr lang="zh-CN" altLang="en-US" dirty="0"/>
              <a:t>序列，如 </a:t>
            </a:r>
            <a:r>
              <a:rPr lang="en-US" altLang="zh-CN" dirty="0">
                <a:solidFill>
                  <a:srgbClr val="FFC000"/>
                </a:solidFill>
              </a:rPr>
              <a:t>0xABADCAD</a:t>
            </a:r>
          </a:p>
        </p:txBody>
      </p:sp>
    </p:spTree>
    <p:extLst>
      <p:ext uri="{BB962C8B-B14F-4D97-AF65-F5344CB8AC3E}">
        <p14:creationId xmlns:p14="http://schemas.microsoft.com/office/powerpoint/2010/main" val="681548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整数分节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注意：</a:t>
            </a:r>
            <a:r>
              <a:rPr lang="en-US" altLang="zh-CN" dirty="0"/>
              <a:t>Python 3.6 </a:t>
            </a:r>
            <a:r>
              <a:rPr lang="zh-CN" altLang="en-US" dirty="0"/>
              <a:t>以后适用</a:t>
            </a:r>
          </a:p>
          <a:p>
            <a:r>
              <a:rPr lang="zh-CN" altLang="en-US" dirty="0"/>
              <a:t>允许使用下划线对数字进行分节，以增强可读性</a:t>
            </a:r>
          </a:p>
          <a:p>
            <a:r>
              <a:rPr lang="zh-CN" altLang="en-US" dirty="0"/>
              <a:t>所有数值型均</a:t>
            </a:r>
            <a:r>
              <a:rPr lang="zh-CN" altLang="en-US" dirty="0" smtClean="0"/>
              <a:t>适用</a:t>
            </a:r>
            <a:endParaRPr lang="en-US" altLang="zh-CN" dirty="0" smtClean="0"/>
          </a:p>
          <a:p>
            <a:r>
              <a:rPr lang="zh-CN" altLang="en-US" dirty="0"/>
              <a:t>整数分节</a:t>
            </a:r>
          </a:p>
          <a:p>
            <a:pPr lvl="1"/>
            <a:r>
              <a:rPr lang="zh-CN" altLang="en-US" dirty="0"/>
              <a:t>示例：</a:t>
            </a:r>
            <a:r>
              <a:rPr lang="en-US" altLang="zh-CN" dirty="0">
                <a:solidFill>
                  <a:srgbClr val="FFC000"/>
                </a:solidFill>
              </a:rPr>
              <a:t>0b_10_100_100</a:t>
            </a:r>
            <a:r>
              <a:rPr lang="zh-CN" altLang="en-US" dirty="0"/>
              <a:t>、</a:t>
            </a:r>
            <a:r>
              <a:rPr lang="en-US" altLang="zh-CN" dirty="0" smtClean="0">
                <a:solidFill>
                  <a:srgbClr val="FFC000"/>
                </a:solidFill>
              </a:rPr>
              <a:t>0O0_2_000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C000"/>
                </a:solidFill>
              </a:rPr>
              <a:t>1949_2049</a:t>
            </a:r>
            <a:r>
              <a:rPr lang="zh-CN" altLang="en-US" dirty="0"/>
              <a:t>、</a:t>
            </a:r>
            <a:r>
              <a:rPr lang="en-US" altLang="zh-CN" dirty="0" smtClean="0">
                <a:solidFill>
                  <a:srgbClr val="FFC000"/>
                </a:solidFill>
              </a:rPr>
              <a:t>1.000_000_001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FFC000"/>
                </a:solidFill>
              </a:rPr>
              <a:t>1.111_111 </a:t>
            </a:r>
            <a:r>
              <a:rPr lang="en-US" altLang="zh-CN" dirty="0">
                <a:solidFill>
                  <a:srgbClr val="FFC000"/>
                </a:solidFill>
              </a:rPr>
              <a:t>+ 9.999_999j</a:t>
            </a:r>
            <a:r>
              <a:rPr lang="zh-CN" altLang="en-US" dirty="0"/>
              <a:t>、 </a:t>
            </a:r>
            <a:r>
              <a:rPr lang="en-US" altLang="zh-CN" dirty="0">
                <a:solidFill>
                  <a:srgbClr val="FFC000"/>
                </a:solidFill>
              </a:rPr>
              <a:t>0x_DECADE_CAFE</a:t>
            </a:r>
          </a:p>
        </p:txBody>
      </p:sp>
    </p:spTree>
    <p:extLst>
      <p:ext uri="{BB962C8B-B14F-4D97-AF65-F5344CB8AC3E}">
        <p14:creationId xmlns:p14="http://schemas.microsoft.com/office/powerpoint/2010/main" val="2972536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1.1</a:t>
            </a:r>
            <a:r>
              <a:rPr lang="zh-CN" altLang="en-US" dirty="0">
                <a:solidFill>
                  <a:srgbClr val="FFFF00"/>
                </a:solidFill>
              </a:rPr>
              <a:t>　程序</a:t>
            </a:r>
            <a:r>
              <a:rPr lang="zh-CN" altLang="en-US" dirty="0" smtClean="0">
                <a:solidFill>
                  <a:srgbClr val="FFFF00"/>
                </a:solidFill>
              </a:rPr>
              <a:t>文本结构</a:t>
            </a:r>
            <a:r>
              <a:rPr lang="zh-CN" altLang="en-US" dirty="0">
                <a:solidFill>
                  <a:srgbClr val="FFFF00"/>
                </a:solidFill>
              </a:rPr>
              <a:t/>
            </a:r>
            <a:br>
              <a:rPr lang="zh-CN" altLang="en-US" dirty="0">
                <a:solidFill>
                  <a:srgbClr val="FFFF00"/>
                </a:solidFill>
              </a:rPr>
            </a:b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1.2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对　象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1.3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表达式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1.4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数值类型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1.5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数学模块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1.6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基本输入输出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第一章</a:t>
            </a:r>
            <a:r>
              <a:rPr lang="zh-CN" altLang="en-US" dirty="0"/>
              <a:t>　</a:t>
            </a:r>
            <a:r>
              <a:rPr lang="zh-CN" altLang="en-US" dirty="0" smtClean="0"/>
              <a:t>基本语法元素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7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1.4.2</a:t>
            </a:r>
            <a:r>
              <a:rPr lang="zh-CN" altLang="en-US" dirty="0"/>
              <a:t>　</a:t>
            </a:r>
            <a:r>
              <a:rPr lang="zh-CN" altLang="en-US" dirty="0" smtClean="0"/>
              <a:t>实数类型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实数（浮点数）类型：</a:t>
            </a:r>
            <a:r>
              <a:rPr lang="en-US" altLang="zh-CN" dirty="0">
                <a:solidFill>
                  <a:srgbClr val="FFC000"/>
                </a:solidFill>
              </a:rPr>
              <a:t>float</a:t>
            </a:r>
          </a:p>
          <a:p>
            <a:r>
              <a:rPr lang="zh-CN" altLang="en-US" dirty="0"/>
              <a:t>实数表示：使用小数点区分整数与实数</a:t>
            </a:r>
          </a:p>
          <a:p>
            <a:pPr lvl="1"/>
            <a:r>
              <a:rPr lang="zh-CN" altLang="en-US" dirty="0"/>
              <a:t>普通表示法：如 </a:t>
            </a:r>
            <a:r>
              <a:rPr lang="en-US" altLang="zh-CN" dirty="0">
                <a:solidFill>
                  <a:srgbClr val="FFC000"/>
                </a:solidFill>
              </a:rPr>
              <a:t>-2.71828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C000"/>
                </a:solidFill>
              </a:rPr>
              <a:t>2.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C000"/>
                </a:solidFill>
              </a:rPr>
              <a:t>.101</a:t>
            </a:r>
          </a:p>
          <a:p>
            <a:pPr lvl="1"/>
            <a:r>
              <a:rPr lang="zh-CN" altLang="en-US" dirty="0"/>
              <a:t>科学计数法：以“</a:t>
            </a:r>
            <a:r>
              <a:rPr lang="en-US" altLang="zh-CN" dirty="0">
                <a:solidFill>
                  <a:srgbClr val="FFC000"/>
                </a:solidFill>
              </a:rPr>
              <a:t>E</a:t>
            </a:r>
            <a:r>
              <a:rPr lang="en-US" altLang="zh-CN" dirty="0"/>
              <a:t>”</a:t>
            </a:r>
            <a:r>
              <a:rPr lang="zh-CN" altLang="en-US" dirty="0"/>
              <a:t>或“</a:t>
            </a:r>
            <a:r>
              <a:rPr lang="en-US" altLang="zh-CN" dirty="0">
                <a:solidFill>
                  <a:srgbClr val="FFC000"/>
                </a:solidFill>
              </a:rPr>
              <a:t>e</a:t>
            </a:r>
            <a:r>
              <a:rPr lang="en-US" altLang="zh-CN" dirty="0"/>
              <a:t>”</a:t>
            </a:r>
            <a:r>
              <a:rPr lang="zh-CN" altLang="en-US" dirty="0"/>
              <a:t>连接尾数与指数部分，以 </a:t>
            </a:r>
            <a:r>
              <a:rPr lang="en-US" altLang="zh-CN" dirty="0"/>
              <a:t>10 </a:t>
            </a:r>
            <a:r>
              <a:rPr lang="zh-CN" altLang="en-US" dirty="0"/>
              <a:t>为基底，如 </a:t>
            </a:r>
            <a:r>
              <a:rPr lang="en-US" altLang="zh-CN" dirty="0">
                <a:solidFill>
                  <a:srgbClr val="FFC000"/>
                </a:solidFill>
              </a:rPr>
              <a:t>6.18034e-1</a:t>
            </a:r>
            <a:r>
              <a:rPr lang="en-US" altLang="zh-CN" dirty="0">
                <a:solidFill>
                  <a:srgbClr val="CF7CF8"/>
                </a:solidFill>
              </a:rPr>
              <a:t> </a:t>
            </a:r>
            <a:r>
              <a:rPr lang="zh-CN" altLang="en-US" dirty="0"/>
              <a:t>为 </a:t>
            </a:r>
            <a:r>
              <a:rPr lang="en-US" altLang="zh-CN" dirty="0">
                <a:solidFill>
                  <a:srgbClr val="FFC000"/>
                </a:solidFill>
              </a:rPr>
              <a:t>0.618034</a:t>
            </a:r>
          </a:p>
          <a:p>
            <a:r>
              <a:rPr lang="zh-CN" altLang="en-US" dirty="0"/>
              <a:t>实数取值范围</a:t>
            </a:r>
          </a:p>
          <a:p>
            <a:pPr lvl="1"/>
            <a:r>
              <a:rPr lang="zh-CN" altLang="en-US" dirty="0"/>
              <a:t>最大值 </a:t>
            </a:r>
            <a:r>
              <a:rPr lang="en-US" altLang="zh-CN" dirty="0">
                <a:solidFill>
                  <a:srgbClr val="FFC000"/>
                </a:solidFill>
              </a:rPr>
              <a:t>1.7976_9313_4862_3157e+308</a:t>
            </a:r>
          </a:p>
          <a:p>
            <a:pPr lvl="1"/>
            <a:r>
              <a:rPr lang="zh-CN" altLang="en-US" dirty="0"/>
              <a:t>最小值 </a:t>
            </a:r>
            <a:r>
              <a:rPr lang="en-US" altLang="zh-CN" dirty="0">
                <a:solidFill>
                  <a:srgbClr val="FFC000"/>
                </a:solidFill>
              </a:rPr>
              <a:t>2.2250_7385_8507_2014e-308</a:t>
            </a:r>
          </a:p>
        </p:txBody>
      </p:sp>
    </p:spTree>
    <p:extLst>
      <p:ext uri="{BB962C8B-B14F-4D97-AF65-F5344CB8AC3E}">
        <p14:creationId xmlns:p14="http://schemas.microsoft.com/office/powerpoint/2010/main" val="269733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实数表示误差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实数表示误差</a:t>
            </a:r>
          </a:p>
          <a:p>
            <a:pPr lvl="1"/>
            <a:r>
              <a:rPr lang="zh-CN" altLang="en-US" dirty="0"/>
              <a:t>有效数字 </a:t>
            </a:r>
            <a:r>
              <a:rPr lang="en-US" altLang="zh-CN" dirty="0"/>
              <a:t>16 </a:t>
            </a:r>
            <a:r>
              <a:rPr lang="zh-CN" altLang="en-US" dirty="0"/>
              <a:t>位，精确数字 </a:t>
            </a:r>
            <a:r>
              <a:rPr lang="en-US" altLang="zh-CN" dirty="0"/>
              <a:t>15 </a:t>
            </a:r>
            <a:r>
              <a:rPr lang="zh-CN" altLang="en-US" dirty="0"/>
              <a:t>位</a:t>
            </a:r>
          </a:p>
          <a:p>
            <a:pPr lvl="1"/>
            <a:r>
              <a:rPr lang="zh-CN" altLang="en-US" dirty="0"/>
              <a:t>存在误差，最小差值为 </a:t>
            </a:r>
            <a:r>
              <a:rPr lang="en-US" altLang="zh-CN" dirty="0">
                <a:solidFill>
                  <a:srgbClr val="FFC000"/>
                </a:solidFill>
              </a:rPr>
              <a:t>2.2204_4604_9250_313e-16</a:t>
            </a:r>
          </a:p>
          <a:p>
            <a:r>
              <a:rPr lang="zh-CN" altLang="en-US" dirty="0"/>
              <a:t>实数运算</a:t>
            </a:r>
            <a:r>
              <a:rPr lang="zh-CN" altLang="en-US" dirty="0" smtClean="0"/>
              <a:t>示例</a:t>
            </a:r>
            <a:endParaRPr lang="zh-CN" altLang="en-US" dirty="0"/>
          </a:p>
          <a:p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r>
              <a:rPr lang="zh-CN" altLang="en-US" dirty="0" smtClean="0"/>
              <a:t>实数精确</a:t>
            </a:r>
            <a:r>
              <a:rPr lang="zh-CN" altLang="en-US" dirty="0"/>
              <a:t>表示：</a:t>
            </a:r>
            <a:r>
              <a:rPr lang="en-US" altLang="zh-CN" dirty="0">
                <a:solidFill>
                  <a:srgbClr val="FFC000"/>
                </a:solidFill>
              </a:rPr>
              <a:t>decimal</a:t>
            </a:r>
            <a:r>
              <a:rPr lang="en-US" altLang="zh-CN" dirty="0">
                <a:solidFill>
                  <a:srgbClr val="CF7CF8"/>
                </a:solidFill>
              </a:rPr>
              <a:t> </a:t>
            </a:r>
            <a:r>
              <a:rPr lang="zh-CN" altLang="en-US" dirty="0"/>
              <a:t>模块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733" y="2603475"/>
            <a:ext cx="8877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2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1.1 + 2.2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3.3000000000000003</a:t>
            </a:r>
          </a:p>
          <a:p>
            <a:r>
              <a:rPr lang="en-US" altLang="zh-CN" sz="200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0.1 + 0.1 + 0.1 -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0.3</a:t>
            </a:r>
          </a:p>
          <a:p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5.551115123125783e-17</a:t>
            </a:r>
            <a:endParaRPr lang="zh-CN" alt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099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1.4.3</a:t>
            </a:r>
            <a:r>
              <a:rPr lang="zh-CN" altLang="en-US" dirty="0"/>
              <a:t>　</a:t>
            </a:r>
            <a:r>
              <a:rPr lang="zh-CN" altLang="en-US" dirty="0" smtClean="0"/>
              <a:t>复数类型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虚数：实部为 </a:t>
            </a:r>
            <a:r>
              <a:rPr lang="en-US" altLang="zh-CN" dirty="0">
                <a:solidFill>
                  <a:srgbClr val="FFC000"/>
                </a:solidFill>
              </a:rPr>
              <a:t>0.0</a:t>
            </a:r>
            <a:r>
              <a:rPr lang="en-US" altLang="zh-CN" dirty="0">
                <a:solidFill>
                  <a:srgbClr val="CF7CF8"/>
                </a:solidFill>
              </a:rPr>
              <a:t> </a:t>
            </a:r>
            <a:r>
              <a:rPr lang="zh-CN" altLang="en-US" dirty="0"/>
              <a:t>的复数</a:t>
            </a:r>
          </a:p>
          <a:p>
            <a:pPr lvl="1"/>
            <a:r>
              <a:rPr lang="zh-CN" altLang="en-US" dirty="0"/>
              <a:t>虚数取值范围：与实数同</a:t>
            </a:r>
          </a:p>
          <a:p>
            <a:pPr lvl="1"/>
            <a:r>
              <a:rPr lang="zh-CN" altLang="en-US" dirty="0"/>
              <a:t>虚数表示：整数或实数后添加“</a:t>
            </a:r>
            <a:r>
              <a:rPr lang="en-US" altLang="zh-CN" dirty="0">
                <a:solidFill>
                  <a:srgbClr val="FFC000"/>
                </a:solidFill>
              </a:rPr>
              <a:t>J</a:t>
            </a:r>
            <a:r>
              <a:rPr lang="en-US" altLang="zh-CN" dirty="0"/>
              <a:t>”</a:t>
            </a:r>
            <a:r>
              <a:rPr lang="zh-CN" altLang="en-US" dirty="0"/>
              <a:t>或“</a:t>
            </a:r>
            <a:r>
              <a:rPr lang="en-US" altLang="zh-CN" dirty="0">
                <a:solidFill>
                  <a:srgbClr val="FFC000"/>
                </a:solidFill>
              </a:rPr>
              <a:t>j</a:t>
            </a:r>
            <a:r>
              <a:rPr lang="en-US" altLang="zh-CN" dirty="0"/>
              <a:t>”</a:t>
            </a:r>
            <a:r>
              <a:rPr lang="zh-CN" altLang="en-US" dirty="0"/>
              <a:t>后缀</a:t>
            </a:r>
          </a:p>
          <a:p>
            <a:r>
              <a:rPr lang="zh-CN" altLang="en-US" dirty="0"/>
              <a:t>复数类型：</a:t>
            </a:r>
            <a:r>
              <a:rPr lang="en-US" altLang="zh-CN" dirty="0">
                <a:solidFill>
                  <a:srgbClr val="FFC000"/>
                </a:solidFill>
              </a:rPr>
              <a:t>complex</a:t>
            </a:r>
          </a:p>
          <a:p>
            <a:r>
              <a:rPr lang="zh-CN" altLang="en-US" dirty="0"/>
              <a:t>复数表示：</a:t>
            </a:r>
            <a:r>
              <a:rPr lang="en-US" altLang="zh-CN" dirty="0">
                <a:solidFill>
                  <a:srgbClr val="FFC000"/>
                </a:solidFill>
              </a:rPr>
              <a:t>a + </a:t>
            </a:r>
            <a:r>
              <a:rPr lang="en-US" altLang="zh-CN" dirty="0" err="1">
                <a:solidFill>
                  <a:srgbClr val="FFC000"/>
                </a:solidFill>
              </a:rPr>
              <a:t>bj</a:t>
            </a:r>
            <a:r>
              <a:rPr lang="zh-CN" altLang="en-US" dirty="0"/>
              <a:t>，实部和虚部均为浮点数</a:t>
            </a:r>
          </a:p>
          <a:p>
            <a:pPr lvl="1"/>
            <a:r>
              <a:rPr lang="zh-CN" altLang="en-US" dirty="0"/>
              <a:t>对于复数 </a:t>
            </a:r>
            <a:r>
              <a:rPr lang="en-US" altLang="zh-CN" dirty="0">
                <a:solidFill>
                  <a:srgbClr val="FFC000"/>
                </a:solidFill>
              </a:rPr>
              <a:t>c</a:t>
            </a:r>
            <a:r>
              <a:rPr lang="zh-CN" altLang="en-US" dirty="0"/>
              <a:t>，</a:t>
            </a:r>
            <a:r>
              <a:rPr lang="en-US" altLang="zh-CN" dirty="0" err="1">
                <a:solidFill>
                  <a:srgbClr val="FFC000"/>
                </a:solidFill>
              </a:rPr>
              <a:t>c.real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/>
              <a:t>和 </a:t>
            </a:r>
            <a:r>
              <a:rPr lang="en-US" altLang="zh-CN" dirty="0" err="1">
                <a:solidFill>
                  <a:srgbClr val="FFC000"/>
                </a:solidFill>
              </a:rPr>
              <a:t>c.imag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/>
              <a:t>分别为其实部和虚部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733" y="3555937"/>
            <a:ext cx="8877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2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1.23 + 4.56j.imag</a:t>
            </a:r>
          </a:p>
          <a:p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5.789999999999999</a:t>
            </a:r>
          </a:p>
          <a:p>
            <a:r>
              <a:rPr lang="en-US" altLang="zh-CN" sz="200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(1.23 + 4.56j).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imag</a:t>
            </a:r>
            <a:endParaRPr lang="en-US" altLang="zh-CN" sz="2000" dirty="0" smtClean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4.56</a:t>
            </a:r>
            <a:endParaRPr lang="zh-CN" alt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504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1.4.4</a:t>
            </a:r>
            <a:r>
              <a:rPr lang="zh-CN" altLang="en-US" dirty="0"/>
              <a:t>　</a:t>
            </a:r>
            <a:r>
              <a:rPr lang="zh-CN" altLang="en-US" dirty="0" smtClean="0"/>
              <a:t>数值运算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四则运算及相关操作符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</a:t>
            </a:r>
            <a:r>
              <a:rPr lang="en-US" altLang="zh-CN" dirty="0" smtClean="0">
                <a:solidFill>
                  <a:srgbClr val="FFC000"/>
                </a:solidFill>
              </a:rPr>
              <a:t>+</a:t>
            </a:r>
            <a:r>
              <a:rPr lang="zh-CN" altLang="en-US" dirty="0" smtClean="0"/>
              <a:t>”：加法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</a:t>
            </a:r>
            <a:r>
              <a:rPr lang="en-US" altLang="zh-CN" dirty="0" smtClean="0">
                <a:solidFill>
                  <a:srgbClr val="FFC000"/>
                </a:solidFill>
              </a:rPr>
              <a:t>-</a:t>
            </a:r>
            <a:r>
              <a:rPr lang="zh-CN" altLang="en-US" dirty="0" smtClean="0"/>
              <a:t>”：减法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</a:t>
            </a:r>
            <a:r>
              <a:rPr lang="zh-CN" altLang="en-US" dirty="0" smtClean="0">
                <a:solidFill>
                  <a:srgbClr val="FFC000"/>
                </a:solidFill>
              </a:rPr>
              <a:t>*</a:t>
            </a:r>
            <a:r>
              <a:rPr lang="zh-CN" altLang="en-US" dirty="0" smtClean="0"/>
              <a:t>”：乘法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</a:t>
            </a:r>
            <a:r>
              <a:rPr lang="en-US" altLang="zh-CN" dirty="0" smtClean="0">
                <a:solidFill>
                  <a:srgbClr val="FFC000"/>
                </a:solidFill>
              </a:rPr>
              <a:t>/</a:t>
            </a:r>
            <a:r>
              <a:rPr lang="zh-CN" altLang="en-US" dirty="0" smtClean="0"/>
              <a:t>”：除法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</a:t>
            </a:r>
            <a:r>
              <a:rPr lang="en-US" altLang="zh-CN" dirty="0" smtClean="0">
                <a:solidFill>
                  <a:srgbClr val="FFC000"/>
                </a:solidFill>
              </a:rPr>
              <a:t>//</a:t>
            </a:r>
            <a:r>
              <a:rPr lang="zh-CN" altLang="en-US" dirty="0" smtClean="0"/>
              <a:t>”：</a:t>
            </a:r>
            <a:r>
              <a:rPr lang="en-US" altLang="zh-CN" dirty="0"/>
              <a:t> Python 3.0 </a:t>
            </a:r>
            <a:r>
              <a:rPr lang="zh-CN" altLang="en-US" dirty="0"/>
              <a:t>之后，</a:t>
            </a:r>
            <a:r>
              <a:rPr lang="zh-CN" altLang="en-US" dirty="0" smtClean="0"/>
              <a:t>整数除法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</a:t>
            </a:r>
            <a:r>
              <a:rPr lang="en-US" altLang="zh-CN" dirty="0" smtClean="0">
                <a:solidFill>
                  <a:srgbClr val="FFC000"/>
                </a:solidFill>
              </a:rPr>
              <a:t>%</a:t>
            </a:r>
            <a:r>
              <a:rPr lang="zh-CN" altLang="en-US" dirty="0" smtClean="0"/>
              <a:t>”：整数模运算（取余）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</a:t>
            </a:r>
            <a:r>
              <a:rPr lang="zh-CN" altLang="en-US" dirty="0" smtClean="0">
                <a:solidFill>
                  <a:srgbClr val="FFC000"/>
                </a:solidFill>
              </a:rPr>
              <a:t>**</a:t>
            </a:r>
            <a:r>
              <a:rPr lang="zh-CN" altLang="en-US" dirty="0" smtClean="0"/>
              <a:t>”：幂运算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34205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1.4.4</a:t>
            </a:r>
            <a:r>
              <a:rPr lang="zh-CN" altLang="en-US" dirty="0"/>
              <a:t>　</a:t>
            </a:r>
            <a:r>
              <a:rPr lang="zh-CN" altLang="en-US" dirty="0" smtClean="0"/>
              <a:t>数值运算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符号运算操作符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</a:t>
            </a:r>
            <a:r>
              <a:rPr lang="en-US" altLang="zh-CN" dirty="0" smtClean="0">
                <a:solidFill>
                  <a:srgbClr val="FFC000"/>
                </a:solidFill>
              </a:rPr>
              <a:t>+</a:t>
            </a:r>
            <a:r>
              <a:rPr lang="zh-CN" altLang="en-US" dirty="0" smtClean="0"/>
              <a:t>”：一元操作符，对象本身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</a:t>
            </a:r>
            <a:r>
              <a:rPr lang="en-US" altLang="zh-CN" dirty="0" smtClean="0">
                <a:solidFill>
                  <a:srgbClr val="FFC000"/>
                </a:solidFill>
              </a:rPr>
              <a:t>-</a:t>
            </a:r>
            <a:r>
              <a:rPr lang="zh-CN" altLang="en-US" dirty="0" smtClean="0"/>
              <a:t>”：一元操作符，改变对象的正负号</a:t>
            </a:r>
            <a:endParaRPr lang="en-US" altLang="zh-CN" dirty="0" smtClean="0"/>
          </a:p>
          <a:p>
            <a:r>
              <a:rPr lang="zh-CN" altLang="en-US" dirty="0" smtClean="0"/>
              <a:t>移位运算操作符：仅适用于整数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</a:t>
            </a:r>
            <a:r>
              <a:rPr lang="en-US" altLang="zh-CN" dirty="0" smtClean="0">
                <a:solidFill>
                  <a:srgbClr val="FFC000"/>
                </a:solidFill>
              </a:rPr>
              <a:t>&lt;&lt;</a:t>
            </a:r>
            <a:r>
              <a:rPr lang="zh-CN" altLang="en-US" dirty="0" smtClean="0"/>
              <a:t>”：左移，左移一位相当于倍乘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示例：</a:t>
            </a:r>
            <a:r>
              <a:rPr lang="en-US" altLang="zh-CN" dirty="0" smtClean="0">
                <a:solidFill>
                  <a:srgbClr val="FFC000"/>
                </a:solidFill>
              </a:rPr>
              <a:t>2017 &lt;&lt; 3 </a:t>
            </a:r>
            <a:r>
              <a:rPr lang="zh-CN" altLang="en-US" dirty="0" smtClean="0"/>
              <a:t>等价于 </a:t>
            </a:r>
            <a:r>
              <a:rPr lang="en-US" altLang="zh-CN" dirty="0" smtClean="0">
                <a:solidFill>
                  <a:srgbClr val="FFC000"/>
                </a:solidFill>
              </a:rPr>
              <a:t>2017 </a:t>
            </a:r>
            <a:r>
              <a:rPr lang="zh-CN" altLang="en-US" dirty="0" smtClean="0">
                <a:solidFill>
                  <a:srgbClr val="FFC000"/>
                </a:solidFill>
              </a:rPr>
              <a:t>* </a:t>
            </a:r>
            <a:r>
              <a:rPr lang="en-US" altLang="zh-CN" dirty="0" smtClean="0">
                <a:solidFill>
                  <a:srgbClr val="FFC000"/>
                </a:solidFill>
              </a:rPr>
              <a:t>2 </a:t>
            </a:r>
            <a:r>
              <a:rPr lang="zh-CN" altLang="en-US" dirty="0" smtClean="0">
                <a:solidFill>
                  <a:srgbClr val="FFC000"/>
                </a:solidFill>
              </a:rPr>
              <a:t>** </a:t>
            </a:r>
            <a:r>
              <a:rPr lang="en-US" altLang="zh-CN" dirty="0" smtClean="0">
                <a:solidFill>
                  <a:srgbClr val="FFC000"/>
                </a:solidFill>
              </a:rPr>
              <a:t>3</a:t>
            </a:r>
            <a:r>
              <a:rPr lang="zh-CN" altLang="en-US" dirty="0"/>
              <a:t>（</a:t>
            </a:r>
            <a:r>
              <a:rPr lang="en-US" altLang="zh-CN" dirty="0" smtClean="0">
                <a:solidFill>
                  <a:srgbClr val="FFC000"/>
                </a:solidFill>
              </a:rPr>
              <a:t>16136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 smtClean="0"/>
              <a:t>“</a:t>
            </a:r>
            <a:r>
              <a:rPr lang="en-US" altLang="zh-CN" dirty="0" smtClean="0">
                <a:solidFill>
                  <a:srgbClr val="FFC000"/>
                </a:solidFill>
              </a:rPr>
              <a:t>&gt;&gt;</a:t>
            </a:r>
            <a:r>
              <a:rPr lang="zh-CN" altLang="en-US" dirty="0" smtClean="0"/>
              <a:t>”：</a:t>
            </a:r>
            <a:r>
              <a:rPr lang="zh-CN" altLang="en-US" dirty="0"/>
              <a:t>右</a:t>
            </a:r>
            <a:r>
              <a:rPr lang="zh-CN" altLang="en-US" dirty="0" smtClean="0"/>
              <a:t>移，右移</a:t>
            </a:r>
            <a:r>
              <a:rPr lang="zh-CN" altLang="en-US" dirty="0"/>
              <a:t>一位</a:t>
            </a:r>
            <a:r>
              <a:rPr lang="zh-CN" altLang="en-US" dirty="0" smtClean="0"/>
              <a:t>相当于折半，结果为整数</a:t>
            </a:r>
            <a:endParaRPr lang="en-US" altLang="zh-CN" dirty="0"/>
          </a:p>
          <a:p>
            <a:pPr lvl="2"/>
            <a:r>
              <a:rPr lang="zh-CN" altLang="en-US" dirty="0"/>
              <a:t>示例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C000"/>
                </a:solidFill>
              </a:rPr>
              <a:t>2017 &gt;&gt; 10 </a:t>
            </a:r>
            <a:r>
              <a:rPr lang="zh-CN" altLang="en-US" dirty="0"/>
              <a:t>等价于 </a:t>
            </a:r>
            <a:r>
              <a:rPr lang="en-US" altLang="zh-CN" dirty="0" smtClean="0">
                <a:solidFill>
                  <a:srgbClr val="FFC000"/>
                </a:solidFill>
              </a:rPr>
              <a:t>2017 //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2 </a:t>
            </a:r>
            <a:r>
              <a:rPr lang="zh-CN" altLang="en-US" dirty="0">
                <a:solidFill>
                  <a:srgbClr val="FFC000"/>
                </a:solidFill>
              </a:rPr>
              <a:t>** </a:t>
            </a:r>
            <a:r>
              <a:rPr lang="en-US" altLang="zh-CN" dirty="0" smtClean="0">
                <a:solidFill>
                  <a:srgbClr val="FFC000"/>
                </a:solidFill>
              </a:rPr>
              <a:t>10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C000"/>
                </a:solidFill>
              </a:rPr>
              <a:t>1</a:t>
            </a:r>
            <a:r>
              <a:rPr lang="zh-CN" altLang="en-US" dirty="0" smtClean="0"/>
              <a:t>）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30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1.4.4</a:t>
            </a:r>
            <a:r>
              <a:rPr lang="zh-CN" altLang="en-US" dirty="0"/>
              <a:t>　</a:t>
            </a:r>
            <a:r>
              <a:rPr lang="zh-CN" altLang="en-US" dirty="0" smtClean="0"/>
              <a:t>数值运算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位运算操作符：仅适用于整数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</a:t>
            </a:r>
            <a:r>
              <a:rPr lang="en-US" altLang="zh-CN" dirty="0" smtClean="0">
                <a:solidFill>
                  <a:srgbClr val="FFC000"/>
                </a:solidFill>
              </a:rPr>
              <a:t>|</a:t>
            </a:r>
            <a:r>
              <a:rPr lang="zh-CN" altLang="en-US" dirty="0" smtClean="0"/>
              <a:t>”：位或，二进制逐位取或（全 </a:t>
            </a:r>
            <a:r>
              <a:rPr lang="en-US" altLang="zh-CN" dirty="0" smtClean="0"/>
              <a:t>0 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，其他为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示例：</a:t>
            </a:r>
            <a:r>
              <a:rPr lang="en-US" altLang="zh-CN" dirty="0" smtClean="0">
                <a:solidFill>
                  <a:srgbClr val="FFC000"/>
                </a:solidFill>
              </a:rPr>
              <a:t>0b0101 | 0b1001 </a:t>
            </a:r>
            <a:r>
              <a:rPr lang="zh-CN" altLang="en-US" dirty="0" smtClean="0"/>
              <a:t>结果为 </a:t>
            </a:r>
            <a:r>
              <a:rPr lang="en-US" altLang="zh-CN" dirty="0" smtClean="0">
                <a:solidFill>
                  <a:srgbClr val="FFC000"/>
                </a:solidFill>
              </a:rPr>
              <a:t>0b1101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C000"/>
                </a:solidFill>
              </a:rPr>
              <a:t>13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 smtClean="0"/>
              <a:t>“</a:t>
            </a:r>
            <a:r>
              <a:rPr lang="en-US" altLang="zh-CN" dirty="0" smtClean="0">
                <a:solidFill>
                  <a:srgbClr val="FFC000"/>
                </a:solidFill>
              </a:rPr>
              <a:t>^</a:t>
            </a:r>
            <a:r>
              <a:rPr lang="zh-CN" altLang="en-US" dirty="0" smtClean="0"/>
              <a:t>”</a:t>
            </a:r>
            <a:r>
              <a:rPr lang="zh-CN" altLang="en-US" dirty="0"/>
              <a:t>：</a:t>
            </a:r>
            <a:r>
              <a:rPr lang="zh-CN" altLang="en-US" dirty="0" smtClean="0"/>
              <a:t>位异或</a:t>
            </a:r>
            <a:r>
              <a:rPr lang="zh-CN" altLang="en-US" dirty="0"/>
              <a:t>，</a:t>
            </a:r>
            <a:r>
              <a:rPr lang="zh-CN" altLang="en-US" dirty="0" smtClean="0"/>
              <a:t>二进制逐位取异或（相同为</a:t>
            </a:r>
            <a:r>
              <a:rPr lang="en-US" altLang="zh-CN" dirty="0"/>
              <a:t> 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，相异为 </a:t>
            </a:r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示例：</a:t>
            </a:r>
            <a:r>
              <a:rPr lang="en-US" altLang="zh-CN" dirty="0">
                <a:solidFill>
                  <a:srgbClr val="FFC000"/>
                </a:solidFill>
              </a:rPr>
              <a:t>0b0101 </a:t>
            </a:r>
            <a:r>
              <a:rPr lang="en-US" altLang="zh-CN" dirty="0" smtClean="0">
                <a:solidFill>
                  <a:srgbClr val="FFC000"/>
                </a:solidFill>
              </a:rPr>
              <a:t>^ 0b1001 </a:t>
            </a:r>
            <a:r>
              <a:rPr lang="zh-CN" altLang="en-US" dirty="0"/>
              <a:t>结果为 </a:t>
            </a:r>
            <a:r>
              <a:rPr lang="en-US" altLang="zh-CN" dirty="0" smtClean="0">
                <a:solidFill>
                  <a:srgbClr val="FFC000"/>
                </a:solidFill>
              </a:rPr>
              <a:t>0b1100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C000"/>
                </a:solidFill>
              </a:rPr>
              <a:t>12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 smtClean="0"/>
              <a:t>“</a:t>
            </a:r>
            <a:r>
              <a:rPr lang="en-US" altLang="zh-CN" dirty="0" smtClean="0">
                <a:solidFill>
                  <a:srgbClr val="FFC000"/>
                </a:solidFill>
              </a:rPr>
              <a:t>&amp;</a:t>
            </a:r>
            <a:r>
              <a:rPr lang="zh-CN" altLang="en-US" dirty="0"/>
              <a:t>”：位与，</a:t>
            </a:r>
            <a:r>
              <a:rPr lang="zh-CN" altLang="en-US" dirty="0" smtClean="0"/>
              <a:t>二进制逐位取与（全 </a:t>
            </a:r>
            <a:r>
              <a:rPr lang="en-US" altLang="zh-CN" dirty="0" smtClean="0"/>
              <a:t>1 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，其他为 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示例：</a:t>
            </a:r>
            <a:r>
              <a:rPr lang="en-US" altLang="zh-CN" dirty="0">
                <a:solidFill>
                  <a:srgbClr val="FFC000"/>
                </a:solidFill>
              </a:rPr>
              <a:t>0b0101 &amp; 0b1001 </a:t>
            </a:r>
            <a:r>
              <a:rPr lang="zh-CN" altLang="en-US" dirty="0"/>
              <a:t>结果为 </a:t>
            </a:r>
            <a:r>
              <a:rPr lang="en-US" altLang="zh-CN" dirty="0">
                <a:solidFill>
                  <a:srgbClr val="FFC000"/>
                </a:solidFill>
              </a:rPr>
              <a:t>0b0001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FFC000"/>
                </a:solidFill>
              </a:rPr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 smtClean="0"/>
              <a:t>“</a:t>
            </a:r>
            <a:r>
              <a:rPr lang="en-US" altLang="zh-CN" dirty="0" smtClean="0">
                <a:solidFill>
                  <a:srgbClr val="FFC000"/>
                </a:solidFill>
              </a:rPr>
              <a:t>~</a:t>
            </a:r>
            <a:r>
              <a:rPr lang="zh-CN" altLang="en-US" dirty="0" smtClean="0"/>
              <a:t>”：</a:t>
            </a:r>
            <a:r>
              <a:rPr lang="zh-CN" altLang="en-US" dirty="0"/>
              <a:t>位反</a:t>
            </a:r>
            <a:r>
              <a:rPr lang="zh-CN" altLang="en-US" dirty="0" smtClean="0"/>
              <a:t>，二进制逐位取反（</a:t>
            </a:r>
            <a:r>
              <a:rPr lang="en-US" altLang="zh-CN" dirty="0" smtClean="0"/>
              <a:t>1 </a:t>
            </a:r>
            <a:r>
              <a:rPr lang="zh-CN" altLang="en-US" dirty="0" smtClean="0"/>
              <a:t>变 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 </a:t>
            </a:r>
            <a:r>
              <a:rPr lang="zh-CN" altLang="en-US" dirty="0" smtClean="0"/>
              <a:t>变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示例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C000"/>
                </a:solidFill>
              </a:rPr>
              <a:t>~0b0101 </a:t>
            </a:r>
            <a:r>
              <a:rPr lang="zh-CN" altLang="en-US" dirty="0"/>
              <a:t>结果为 </a:t>
            </a:r>
            <a:r>
              <a:rPr lang="en-US" altLang="zh-CN" dirty="0" smtClean="0">
                <a:solidFill>
                  <a:srgbClr val="FFC000"/>
                </a:solidFill>
              </a:rPr>
              <a:t>0b1010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C000"/>
                </a:solidFill>
              </a:rPr>
              <a:t>-6</a:t>
            </a:r>
            <a:r>
              <a:rPr lang="zh-CN" altLang="en-US" dirty="0" smtClean="0"/>
              <a:t>）（前提：四位二进制整数）</a:t>
            </a:r>
          </a:p>
          <a:p>
            <a:pPr lvl="2"/>
            <a:r>
              <a:rPr lang="zh-CN" altLang="en-US" dirty="0" smtClean="0"/>
              <a:t>位反规律：</a:t>
            </a:r>
            <a:r>
              <a:rPr lang="en-US" altLang="zh-CN" dirty="0" smtClean="0">
                <a:solidFill>
                  <a:srgbClr val="FFC000"/>
                </a:solidFill>
              </a:rPr>
              <a:t>n + ~n = -1</a:t>
            </a:r>
            <a:r>
              <a:rPr lang="zh-CN" altLang="en-US" dirty="0" smtClean="0"/>
              <a:t>（</a:t>
            </a:r>
            <a:r>
              <a:rPr lang="zh-CN" altLang="en-US" dirty="0"/>
              <a:t>与</a:t>
            </a:r>
            <a:r>
              <a:rPr lang="zh-CN" altLang="en-US" dirty="0" smtClean="0"/>
              <a:t>负数表示</a:t>
            </a:r>
            <a:r>
              <a:rPr lang="zh-CN" altLang="en-US" dirty="0"/>
              <a:t>有关）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644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1.4.5</a:t>
            </a:r>
            <a:r>
              <a:rPr lang="zh-CN" altLang="en-US" dirty="0"/>
              <a:t>　</a:t>
            </a:r>
            <a:r>
              <a:rPr lang="zh-CN" altLang="en-US" dirty="0" smtClean="0"/>
              <a:t>内置数值函数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数值类型</a:t>
            </a:r>
            <a:r>
              <a:rPr lang="zh-CN" altLang="en-US" dirty="0" smtClean="0"/>
              <a:t>转换函数</a:t>
            </a:r>
            <a:endParaRPr lang="zh-CN" altLang="en-US" dirty="0"/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int</a:t>
            </a:r>
            <a:r>
              <a:rPr lang="en-US" altLang="zh-CN" dirty="0" smtClean="0">
                <a:solidFill>
                  <a:srgbClr val="FFC000"/>
                </a:solidFill>
              </a:rPr>
              <a:t>(x)</a:t>
            </a:r>
            <a:r>
              <a:rPr lang="zh-CN" altLang="en-US" dirty="0" smtClean="0"/>
              <a:t>：</a:t>
            </a:r>
            <a:r>
              <a:rPr lang="zh-CN" altLang="en-US" dirty="0"/>
              <a:t>浮点数或字符串转换为整数</a:t>
            </a:r>
          </a:p>
          <a:p>
            <a:pPr lvl="2"/>
            <a:r>
              <a:rPr lang="zh-CN" altLang="en-US" dirty="0"/>
              <a:t>转换时不四舍五入，小数部分直接舍弃</a:t>
            </a:r>
          </a:p>
          <a:p>
            <a:pPr lvl="1"/>
            <a:r>
              <a:rPr lang="zh-CN" altLang="en-US" dirty="0"/>
              <a:t>函数 </a:t>
            </a:r>
            <a:r>
              <a:rPr lang="en-US" altLang="zh-CN" dirty="0" smtClean="0">
                <a:solidFill>
                  <a:srgbClr val="FFC000"/>
                </a:solidFill>
              </a:rPr>
              <a:t>float(x)</a:t>
            </a:r>
            <a:r>
              <a:rPr lang="zh-CN" altLang="en-US" dirty="0"/>
              <a:t>：整数或字符串转换为浮点数</a:t>
            </a:r>
          </a:p>
          <a:p>
            <a:pPr lvl="1"/>
            <a:r>
              <a:rPr lang="zh-CN" altLang="en-US" dirty="0"/>
              <a:t>函数 </a:t>
            </a:r>
            <a:r>
              <a:rPr lang="en-US" altLang="zh-CN" dirty="0">
                <a:solidFill>
                  <a:srgbClr val="FFC000"/>
                </a:solidFill>
              </a:rPr>
              <a:t>complex( </a:t>
            </a:r>
            <a:r>
              <a:rPr lang="en-US" altLang="zh-CN" dirty="0" smtClean="0">
                <a:solidFill>
                  <a:srgbClr val="FFC000"/>
                </a:solidFill>
              </a:rPr>
              <a:t>re</a:t>
            </a:r>
            <a:r>
              <a:rPr lang="en-US" altLang="zh-CN" dirty="0" smtClean="0">
                <a:solidFill>
                  <a:srgbClr val="FFFF00"/>
                </a:solidFill>
              </a:rPr>
              <a:t>[</a:t>
            </a:r>
            <a:r>
              <a:rPr lang="en-US" altLang="zh-CN" dirty="0" smtClean="0">
                <a:solidFill>
                  <a:srgbClr val="FFC000"/>
                </a:solidFill>
              </a:rPr>
              <a:t>, </a:t>
            </a:r>
            <a:r>
              <a:rPr lang="en-US" altLang="zh-CN" dirty="0" err="1" smtClean="0">
                <a:solidFill>
                  <a:srgbClr val="FFC000"/>
                </a:solidFill>
              </a:rPr>
              <a:t>im</a:t>
            </a:r>
            <a:r>
              <a:rPr lang="en-US" altLang="zh-CN" dirty="0" smtClean="0">
                <a:solidFill>
                  <a:srgbClr val="FFFF00"/>
                </a:solidFill>
              </a:rPr>
              <a:t>]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  <a:r>
              <a:rPr lang="zh-CN" altLang="en-US" dirty="0"/>
              <a:t>：合成复数</a:t>
            </a:r>
          </a:p>
          <a:p>
            <a:pPr lvl="2"/>
            <a:r>
              <a:rPr lang="zh-CN" altLang="en-US" dirty="0"/>
              <a:t>实部 </a:t>
            </a:r>
            <a:r>
              <a:rPr lang="en-US" altLang="zh-CN" dirty="0">
                <a:solidFill>
                  <a:srgbClr val="FFC000"/>
                </a:solidFill>
              </a:rPr>
              <a:t>re</a:t>
            </a:r>
            <a:r>
              <a:rPr lang="en-US" altLang="zh-CN" dirty="0">
                <a:solidFill>
                  <a:srgbClr val="CF7CF8"/>
                </a:solidFill>
              </a:rPr>
              <a:t> </a:t>
            </a:r>
            <a:r>
              <a:rPr lang="zh-CN" altLang="en-US" dirty="0"/>
              <a:t>可为整数、浮点数和字符串</a:t>
            </a:r>
          </a:p>
          <a:p>
            <a:pPr lvl="2"/>
            <a:r>
              <a:rPr lang="zh-CN" altLang="en-US" dirty="0"/>
              <a:t>虚部 </a:t>
            </a:r>
            <a:r>
              <a:rPr lang="en-US" altLang="zh-CN" dirty="0" err="1">
                <a:solidFill>
                  <a:srgbClr val="FFC000"/>
                </a:solidFill>
              </a:rPr>
              <a:t>im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/>
              <a:t>可选，若存在则可为整数或浮点数，不可为字符串</a:t>
            </a:r>
          </a:p>
          <a:p>
            <a:pPr lvl="2"/>
            <a:r>
              <a:rPr lang="zh-CN" altLang="en-US" dirty="0"/>
              <a:t>复数不可直接转换为整数或浮点数；</a:t>
            </a:r>
            <a:r>
              <a:rPr lang="zh-CN" altLang="en-US" dirty="0" smtClean="0"/>
              <a:t>但可</a:t>
            </a:r>
            <a:r>
              <a:rPr lang="zh-CN" altLang="en-US" dirty="0"/>
              <a:t>使用 </a:t>
            </a:r>
            <a:r>
              <a:rPr lang="en-US" altLang="zh-CN" dirty="0" err="1">
                <a:solidFill>
                  <a:srgbClr val="FFC000"/>
                </a:solidFill>
              </a:rPr>
              <a:t>c.real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/>
              <a:t>与 </a:t>
            </a:r>
            <a:r>
              <a:rPr lang="en-US" altLang="zh-CN" dirty="0" err="1">
                <a:solidFill>
                  <a:srgbClr val="FFC000"/>
                </a:solidFill>
              </a:rPr>
              <a:t>c.imag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获得复数 </a:t>
            </a:r>
            <a:r>
              <a:rPr lang="en-US" altLang="zh-CN" dirty="0" smtClean="0">
                <a:solidFill>
                  <a:srgbClr val="FFC000"/>
                </a:solidFill>
              </a:rPr>
              <a:t>c </a:t>
            </a:r>
            <a:r>
              <a:rPr lang="zh-CN" altLang="en-US" dirty="0" smtClean="0"/>
              <a:t>的实部</a:t>
            </a:r>
            <a:r>
              <a:rPr lang="zh-CN" altLang="en-US" dirty="0"/>
              <a:t>与虚部后再参与转换</a:t>
            </a:r>
          </a:p>
        </p:txBody>
      </p:sp>
    </p:spTree>
    <p:extLst>
      <p:ext uri="{BB962C8B-B14F-4D97-AF65-F5344CB8AC3E}">
        <p14:creationId xmlns:p14="http://schemas.microsoft.com/office/powerpoint/2010/main" val="2675906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1.4.5</a:t>
            </a:r>
            <a:r>
              <a:rPr lang="zh-CN" altLang="en-US" dirty="0"/>
              <a:t>　</a:t>
            </a:r>
            <a:r>
              <a:rPr lang="zh-CN" altLang="en-US" dirty="0" smtClean="0"/>
              <a:t>内置数值函数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数值表示</a:t>
            </a:r>
            <a:r>
              <a:rPr lang="zh-CN" altLang="en-US" dirty="0" smtClean="0"/>
              <a:t>转换函数</a:t>
            </a:r>
            <a:endParaRPr lang="zh-CN" altLang="en-US" dirty="0"/>
          </a:p>
          <a:p>
            <a:pPr lvl="1"/>
            <a:r>
              <a:rPr lang="zh-CN" altLang="en-US" dirty="0"/>
              <a:t>函数 </a:t>
            </a:r>
            <a:r>
              <a:rPr lang="en-US" altLang="zh-CN" dirty="0" smtClean="0">
                <a:solidFill>
                  <a:srgbClr val="FFC000"/>
                </a:solidFill>
              </a:rPr>
              <a:t>bin(x)</a:t>
            </a:r>
            <a:r>
              <a:rPr lang="zh-CN" altLang="en-US" dirty="0"/>
              <a:t>：将整数 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转换</a:t>
            </a:r>
            <a:r>
              <a:rPr lang="zh-CN" altLang="en-US" dirty="0" smtClean="0"/>
              <a:t>为二进制</a:t>
            </a:r>
            <a:r>
              <a:rPr lang="zh-CN" altLang="en-US" dirty="0"/>
              <a:t>字符串</a:t>
            </a:r>
            <a:r>
              <a:rPr lang="zh-CN" altLang="en-US" dirty="0" smtClean="0"/>
              <a:t>，有</a:t>
            </a:r>
            <a:r>
              <a:rPr lang="zh-CN" altLang="en-US" dirty="0"/>
              <a:t>“</a:t>
            </a:r>
            <a:r>
              <a:rPr lang="en-US" altLang="zh-CN" dirty="0">
                <a:solidFill>
                  <a:srgbClr val="FFC000"/>
                </a:solidFill>
              </a:rPr>
              <a:t>0b</a:t>
            </a:r>
            <a:r>
              <a:rPr lang="en-US" altLang="zh-CN" dirty="0"/>
              <a:t>”</a:t>
            </a:r>
            <a:r>
              <a:rPr lang="zh-CN" altLang="en-US" dirty="0"/>
              <a:t>前缀</a:t>
            </a:r>
          </a:p>
          <a:p>
            <a:pPr lvl="1"/>
            <a:r>
              <a:rPr lang="zh-CN" altLang="en-US" dirty="0"/>
              <a:t>函数 </a:t>
            </a:r>
            <a:r>
              <a:rPr lang="en-US" altLang="zh-CN" dirty="0" smtClean="0">
                <a:solidFill>
                  <a:srgbClr val="FFC000"/>
                </a:solidFill>
              </a:rPr>
              <a:t>hex(x)</a:t>
            </a:r>
            <a:r>
              <a:rPr lang="zh-CN" altLang="en-US" dirty="0"/>
              <a:t>：将整数 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转换为小写十六进制字符串</a:t>
            </a:r>
            <a:r>
              <a:rPr lang="zh-CN" altLang="en-US" dirty="0" smtClean="0"/>
              <a:t>，有</a:t>
            </a:r>
            <a:r>
              <a:rPr lang="zh-CN" altLang="en-US" dirty="0"/>
              <a:t>“</a:t>
            </a:r>
            <a:r>
              <a:rPr lang="en-US" altLang="zh-CN" dirty="0">
                <a:solidFill>
                  <a:srgbClr val="FFC000"/>
                </a:solidFill>
              </a:rPr>
              <a:t>0x</a:t>
            </a:r>
            <a:r>
              <a:rPr lang="en-US" altLang="zh-CN" dirty="0"/>
              <a:t>”</a:t>
            </a:r>
            <a:r>
              <a:rPr lang="zh-CN" altLang="en-US" dirty="0" smtClean="0"/>
              <a:t>前缀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浮点数转换：使用</a:t>
            </a:r>
            <a:r>
              <a:rPr lang="zh-CN" altLang="en-US" dirty="0"/>
              <a:t>方法 </a:t>
            </a:r>
            <a:r>
              <a:rPr lang="en-US" altLang="zh-CN" dirty="0" err="1" smtClean="0">
                <a:solidFill>
                  <a:srgbClr val="FFC000"/>
                </a:solidFill>
              </a:rPr>
              <a:t>float.hex</a:t>
            </a:r>
            <a:r>
              <a:rPr lang="en-US" altLang="zh-CN" dirty="0" smtClean="0">
                <a:solidFill>
                  <a:srgbClr val="FFC000"/>
                </a:solidFill>
              </a:rPr>
              <a:t>(x)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oct</a:t>
            </a:r>
            <a:r>
              <a:rPr lang="en-US" altLang="zh-CN" dirty="0" smtClean="0">
                <a:solidFill>
                  <a:srgbClr val="FFC000"/>
                </a:solidFill>
              </a:rPr>
              <a:t>(x)</a:t>
            </a:r>
            <a:r>
              <a:rPr lang="zh-CN" altLang="en-US" dirty="0"/>
              <a:t>：将整数 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转换为八进制字符串</a:t>
            </a:r>
            <a:r>
              <a:rPr lang="zh-CN" altLang="en-US" dirty="0" smtClean="0"/>
              <a:t>，有</a:t>
            </a:r>
            <a:r>
              <a:rPr lang="zh-CN" altLang="en-US" dirty="0"/>
              <a:t>“</a:t>
            </a:r>
            <a:r>
              <a:rPr lang="en-US" altLang="zh-CN" dirty="0">
                <a:solidFill>
                  <a:srgbClr val="FFC000"/>
                </a:solidFill>
              </a:rPr>
              <a:t>0</a:t>
            </a:r>
            <a:r>
              <a:rPr lang="en-US" altLang="zh-CN" dirty="0"/>
              <a:t>” </a:t>
            </a:r>
            <a:r>
              <a:rPr lang="zh-CN" altLang="en-US" dirty="0"/>
              <a:t>前缀（</a:t>
            </a:r>
            <a:r>
              <a:rPr lang="en-US" altLang="zh-CN" dirty="0"/>
              <a:t>Python 3.0 </a:t>
            </a:r>
            <a:r>
              <a:rPr lang="zh-CN" altLang="en-US" dirty="0"/>
              <a:t>之前）或“</a:t>
            </a:r>
            <a:r>
              <a:rPr lang="en-US" altLang="zh-CN" dirty="0">
                <a:solidFill>
                  <a:srgbClr val="FFC000"/>
                </a:solidFill>
              </a:rPr>
              <a:t>0o</a:t>
            </a:r>
            <a:r>
              <a:rPr lang="en-US" altLang="zh-CN" dirty="0"/>
              <a:t>”</a:t>
            </a:r>
            <a:r>
              <a:rPr lang="zh-CN" altLang="en-US" dirty="0"/>
              <a:t>前缀（</a:t>
            </a:r>
            <a:r>
              <a:rPr lang="en-US" altLang="zh-CN" dirty="0"/>
              <a:t>Python 3.0 </a:t>
            </a:r>
            <a:r>
              <a:rPr lang="zh-CN" altLang="en-US" dirty="0"/>
              <a:t>之后）</a:t>
            </a:r>
          </a:p>
          <a:p>
            <a:pPr lvl="1"/>
            <a:r>
              <a:rPr lang="zh-CN" altLang="en-US" dirty="0"/>
              <a:t>转换为十进制：使用函数 </a:t>
            </a:r>
            <a:r>
              <a:rPr lang="en-US" altLang="zh-CN" dirty="0" err="1">
                <a:solidFill>
                  <a:srgbClr val="FFC000"/>
                </a:solidFill>
              </a:rPr>
              <a:t>int</a:t>
            </a:r>
            <a:r>
              <a:rPr lang="en-US" altLang="zh-CN" dirty="0">
                <a:solidFill>
                  <a:srgbClr val="FFC000"/>
                </a:solidFill>
              </a:rPr>
              <a:t>() </a:t>
            </a:r>
            <a:r>
              <a:rPr lang="zh-CN" altLang="en-US" dirty="0"/>
              <a:t>与 </a:t>
            </a:r>
            <a:r>
              <a:rPr lang="en-US" altLang="zh-CN" dirty="0">
                <a:solidFill>
                  <a:srgbClr val="FFC000"/>
                </a:solidFill>
              </a:rPr>
              <a:t>float()</a:t>
            </a:r>
          </a:p>
        </p:txBody>
      </p:sp>
    </p:spTree>
    <p:extLst>
      <p:ext uri="{BB962C8B-B14F-4D97-AF65-F5344CB8AC3E}">
        <p14:creationId xmlns:p14="http://schemas.microsoft.com/office/powerpoint/2010/main" val="393562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1.4.5</a:t>
            </a:r>
            <a:r>
              <a:rPr lang="zh-CN" altLang="en-US" dirty="0" smtClean="0"/>
              <a:t>　内置数值函数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数值</a:t>
            </a:r>
            <a:r>
              <a:rPr lang="zh-CN" altLang="en-US" dirty="0" smtClean="0"/>
              <a:t>运算函数</a:t>
            </a:r>
            <a:endParaRPr lang="zh-CN" altLang="en-US" dirty="0"/>
          </a:p>
          <a:p>
            <a:pPr lvl="1"/>
            <a:r>
              <a:rPr lang="zh-CN" altLang="en-US" dirty="0"/>
              <a:t>函数 </a:t>
            </a:r>
            <a:r>
              <a:rPr lang="en-US" altLang="zh-CN" dirty="0" smtClean="0">
                <a:solidFill>
                  <a:srgbClr val="FFC000"/>
                </a:solidFill>
              </a:rPr>
              <a:t>abs(x)</a:t>
            </a:r>
            <a:r>
              <a:rPr lang="zh-CN" altLang="en-US" dirty="0"/>
              <a:t>：返回 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的绝对值</a:t>
            </a:r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divmod</a:t>
            </a:r>
            <a:r>
              <a:rPr lang="en-US" altLang="zh-CN" dirty="0" smtClean="0">
                <a:solidFill>
                  <a:srgbClr val="FFC000"/>
                </a:solidFill>
              </a:rPr>
              <a:t>(x</a:t>
            </a:r>
            <a:r>
              <a:rPr lang="en-US" altLang="zh-CN" dirty="0">
                <a:solidFill>
                  <a:srgbClr val="FFC000"/>
                </a:solidFill>
              </a:rPr>
              <a:t>, </a:t>
            </a:r>
            <a:r>
              <a:rPr lang="en-US" altLang="zh-CN" dirty="0" smtClean="0">
                <a:solidFill>
                  <a:srgbClr val="FFC000"/>
                </a:solidFill>
              </a:rPr>
              <a:t>y)</a:t>
            </a:r>
            <a:r>
              <a:rPr lang="zh-CN" altLang="en-US" dirty="0"/>
              <a:t>：求商与余，值为二元组 </a:t>
            </a:r>
            <a:r>
              <a:rPr lang="en-US" altLang="zh-CN" dirty="0" smtClean="0">
                <a:solidFill>
                  <a:srgbClr val="FFC000"/>
                </a:solidFill>
              </a:rPr>
              <a:t>(x </a:t>
            </a:r>
            <a:r>
              <a:rPr lang="en-US" altLang="zh-CN" dirty="0">
                <a:solidFill>
                  <a:srgbClr val="FFC000"/>
                </a:solidFill>
              </a:rPr>
              <a:t>// y, x % </a:t>
            </a:r>
            <a:r>
              <a:rPr lang="en-US" altLang="zh-CN" dirty="0" smtClean="0">
                <a:solidFill>
                  <a:srgbClr val="FFC000"/>
                </a:solidFill>
              </a:rPr>
              <a:t>y)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函数 </a:t>
            </a:r>
            <a:r>
              <a:rPr lang="en-US" altLang="zh-CN" dirty="0" smtClean="0">
                <a:solidFill>
                  <a:srgbClr val="FFC000"/>
                </a:solidFill>
              </a:rPr>
              <a:t>max(x1</a:t>
            </a:r>
            <a:r>
              <a:rPr lang="en-US" altLang="zh-CN" dirty="0">
                <a:solidFill>
                  <a:srgbClr val="FFC000"/>
                </a:solidFill>
              </a:rPr>
              <a:t>, x2, ..., </a:t>
            </a:r>
            <a:r>
              <a:rPr lang="en-US" altLang="zh-CN" dirty="0" err="1" smtClean="0">
                <a:solidFill>
                  <a:srgbClr val="FFC000"/>
                </a:solidFill>
              </a:rPr>
              <a:t>xn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  <a:r>
              <a:rPr lang="zh-CN" altLang="en-US" dirty="0" smtClean="0"/>
              <a:t>：</a:t>
            </a:r>
            <a:r>
              <a:rPr lang="zh-CN" altLang="en-US" dirty="0"/>
              <a:t>求最大值，</a:t>
            </a:r>
            <a:r>
              <a:rPr lang="zh-CN" altLang="en-US" dirty="0" smtClean="0"/>
              <a:t>数据数目无限制</a:t>
            </a:r>
            <a:endParaRPr lang="zh-CN" altLang="en-US" dirty="0"/>
          </a:p>
          <a:p>
            <a:pPr lvl="1"/>
            <a:r>
              <a:rPr lang="zh-CN" altLang="en-US" dirty="0"/>
              <a:t>函数 </a:t>
            </a:r>
            <a:r>
              <a:rPr lang="en-US" altLang="zh-CN" dirty="0" smtClean="0">
                <a:solidFill>
                  <a:srgbClr val="FFC000"/>
                </a:solidFill>
              </a:rPr>
              <a:t>min(x1</a:t>
            </a:r>
            <a:r>
              <a:rPr lang="en-US" altLang="zh-CN" dirty="0">
                <a:solidFill>
                  <a:srgbClr val="FFC000"/>
                </a:solidFill>
              </a:rPr>
              <a:t>, x2, ..., </a:t>
            </a:r>
            <a:r>
              <a:rPr lang="en-US" altLang="zh-CN" dirty="0" err="1" smtClean="0">
                <a:solidFill>
                  <a:srgbClr val="FFC000"/>
                </a:solidFill>
              </a:rPr>
              <a:t>xn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  <a:r>
              <a:rPr lang="zh-CN" altLang="en-US" dirty="0"/>
              <a:t>：求最小值，</a:t>
            </a:r>
            <a:r>
              <a:rPr lang="zh-CN" altLang="en-US" dirty="0" smtClean="0"/>
              <a:t>数据数目无限制</a:t>
            </a:r>
            <a:endParaRPr lang="zh-CN" altLang="en-US" dirty="0"/>
          </a:p>
          <a:p>
            <a:pPr lvl="1"/>
            <a:r>
              <a:rPr lang="zh-CN" altLang="en-US" dirty="0"/>
              <a:t>函数 </a:t>
            </a:r>
            <a:r>
              <a:rPr lang="en-US" altLang="zh-CN" dirty="0" smtClean="0">
                <a:solidFill>
                  <a:srgbClr val="FFC000"/>
                </a:solidFill>
              </a:rPr>
              <a:t>pow(x</a:t>
            </a:r>
            <a:r>
              <a:rPr lang="en-US" altLang="zh-CN" dirty="0">
                <a:solidFill>
                  <a:srgbClr val="FFC000"/>
                </a:solidFill>
              </a:rPr>
              <a:t>, </a:t>
            </a:r>
            <a:r>
              <a:rPr lang="en-US" altLang="zh-CN" dirty="0" smtClean="0">
                <a:solidFill>
                  <a:srgbClr val="FFC000"/>
                </a:solidFill>
              </a:rPr>
              <a:t>y</a:t>
            </a:r>
            <a:r>
              <a:rPr lang="en-US" altLang="zh-CN" dirty="0" smtClean="0">
                <a:solidFill>
                  <a:srgbClr val="FFFF00"/>
                </a:solidFill>
              </a:rPr>
              <a:t>[</a:t>
            </a:r>
            <a:r>
              <a:rPr lang="en-US" altLang="zh-CN" dirty="0" smtClean="0">
                <a:solidFill>
                  <a:srgbClr val="FFC000"/>
                </a:solidFill>
              </a:rPr>
              <a:t>, z</a:t>
            </a:r>
            <a:r>
              <a:rPr lang="en-US" altLang="zh-CN" dirty="0" smtClean="0">
                <a:solidFill>
                  <a:srgbClr val="FFFF00"/>
                </a:solidFill>
              </a:rPr>
              <a:t>]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  <a:r>
              <a:rPr lang="zh-CN" altLang="en-US" dirty="0"/>
              <a:t>：返回 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>
                <a:solidFill>
                  <a:srgbClr val="FFC000"/>
                </a:solidFill>
              </a:rPr>
              <a:t>y</a:t>
            </a:r>
            <a:r>
              <a:rPr lang="en-US" altLang="zh-CN" dirty="0"/>
              <a:t> </a:t>
            </a:r>
            <a:r>
              <a:rPr lang="zh-CN" altLang="en-US" dirty="0"/>
              <a:t>次幂，提供参数 </a:t>
            </a:r>
            <a:r>
              <a:rPr lang="en-US" altLang="zh-CN" dirty="0">
                <a:solidFill>
                  <a:srgbClr val="FFC000"/>
                </a:solidFill>
              </a:rPr>
              <a:t>z</a:t>
            </a:r>
            <a:r>
              <a:rPr lang="en-US" altLang="zh-CN" dirty="0"/>
              <a:t> </a:t>
            </a:r>
            <a:r>
              <a:rPr lang="zh-CN" altLang="en-US" dirty="0"/>
              <a:t>时，求 </a:t>
            </a:r>
            <a:r>
              <a:rPr lang="en-US" altLang="zh-CN" dirty="0">
                <a:solidFill>
                  <a:srgbClr val="FFC000"/>
                </a:solidFill>
              </a:rPr>
              <a:t>x ** y % z</a:t>
            </a:r>
            <a:r>
              <a:rPr lang="en-US" altLang="zh-CN" dirty="0"/>
              <a:t> </a:t>
            </a:r>
            <a:r>
              <a:rPr lang="zh-CN" altLang="en-US" dirty="0"/>
              <a:t>的结果</a:t>
            </a:r>
          </a:p>
          <a:p>
            <a:pPr lvl="1"/>
            <a:r>
              <a:rPr lang="zh-CN" altLang="en-US" dirty="0"/>
              <a:t>函数 </a:t>
            </a:r>
            <a:r>
              <a:rPr lang="en-US" altLang="zh-CN" dirty="0" smtClean="0">
                <a:solidFill>
                  <a:srgbClr val="FFC000"/>
                </a:solidFill>
              </a:rPr>
              <a:t>round(x</a:t>
            </a:r>
            <a:r>
              <a:rPr lang="en-US" altLang="zh-CN" dirty="0" smtClean="0">
                <a:solidFill>
                  <a:srgbClr val="FFFF00"/>
                </a:solidFill>
              </a:rPr>
              <a:t>[</a:t>
            </a:r>
            <a:r>
              <a:rPr lang="en-US" altLang="zh-CN" dirty="0" smtClean="0">
                <a:solidFill>
                  <a:srgbClr val="FFC000"/>
                </a:solidFill>
              </a:rPr>
              <a:t>, n</a:t>
            </a:r>
            <a:r>
              <a:rPr lang="en-US" altLang="zh-CN" dirty="0" smtClean="0">
                <a:solidFill>
                  <a:srgbClr val="FFFF00"/>
                </a:solidFill>
              </a:rPr>
              <a:t>]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  <a:r>
              <a:rPr lang="zh-CN" altLang="en-US" dirty="0"/>
              <a:t>：返回 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的四舍五入值，提供参数 </a:t>
            </a:r>
            <a:r>
              <a:rPr lang="en-US" altLang="zh-CN" dirty="0">
                <a:solidFill>
                  <a:srgbClr val="FFC000"/>
                </a:solidFill>
              </a:rPr>
              <a:t>n</a:t>
            </a:r>
            <a:r>
              <a:rPr lang="en-US" altLang="zh-CN" dirty="0"/>
              <a:t> </a:t>
            </a:r>
            <a:r>
              <a:rPr lang="zh-CN" altLang="en-US" dirty="0" smtClean="0"/>
              <a:t>时，保留 </a:t>
            </a:r>
            <a:r>
              <a:rPr lang="en-US" altLang="zh-CN" dirty="0" smtClean="0">
                <a:solidFill>
                  <a:srgbClr val="FFC000"/>
                </a:solidFill>
              </a:rPr>
              <a:t>n</a:t>
            </a:r>
            <a:r>
              <a:rPr lang="en-US" altLang="zh-CN" dirty="0" smtClean="0"/>
              <a:t> </a:t>
            </a:r>
            <a:r>
              <a:rPr lang="zh-CN" altLang="en-US" dirty="0" smtClean="0"/>
              <a:t>位小数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6198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1.4.6</a:t>
            </a:r>
            <a:r>
              <a:rPr lang="zh-CN" altLang="en-US" dirty="0"/>
              <a:t>　</a:t>
            </a:r>
            <a:r>
              <a:rPr lang="zh-CN" altLang="en-US" dirty="0" smtClean="0"/>
              <a:t>幂运算与模运算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7"/>
            <a:ext cx="8890000" cy="1676400"/>
          </a:xfrm>
        </p:spPr>
        <p:txBody>
          <a:bodyPr>
            <a:normAutofit/>
          </a:bodyPr>
          <a:lstStyle/>
          <a:p>
            <a:r>
              <a:rPr lang="zh-CN" altLang="en-US" dirty="0"/>
              <a:t>超大整数的幂运算：结果精确，速度极</a:t>
            </a:r>
            <a:r>
              <a:rPr lang="zh-CN" altLang="en-US" dirty="0" smtClean="0"/>
              <a:t>快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33" y="1210818"/>
            <a:ext cx="88773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pow(2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2020)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0390229192789671200196730675808906407818580678535565853604471040981468330576609422256057752381687848600439581729091776513008621150593910720527739772380453052486767498034969314002237284144953291103458547532810152608127216408475325114421897897408047581395677670971695493487923933346069636224032935216763561673143257907287561970520670661943292226106584203713841952673366886865445199267790891789863232017223226748196794533959989836805876911810211481167739679043319937687835412885323948134322098370385629943305785136881090458653857068542385988740344220360507575957485047851613181253218943644136742478444626968576L</a:t>
            </a:r>
            <a:endParaRPr lang="en-US" altLang="zh-CN" sz="2000" dirty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843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</a:t>
            </a:r>
            <a:r>
              <a:rPr lang="zh-CN" altLang="en-US" dirty="0"/>
              <a:t>　</a:t>
            </a:r>
            <a:r>
              <a:rPr lang="zh-CN" altLang="en-US" dirty="0" smtClean="0"/>
              <a:t>程序文本结构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1.1.1</a:t>
            </a:r>
            <a:r>
              <a:rPr lang="zh-CN" altLang="en-US" dirty="0"/>
              <a:t>　</a:t>
            </a:r>
            <a:r>
              <a:rPr lang="zh-CN" altLang="en-US" dirty="0" smtClean="0"/>
              <a:t>代码文本</a:t>
            </a:r>
            <a:endParaRPr lang="zh-CN" altLang="en-US" dirty="0"/>
          </a:p>
          <a:p>
            <a:r>
              <a:rPr lang="en-US" altLang="zh-CN" dirty="0"/>
              <a:t>1.1.2</a:t>
            </a:r>
            <a:r>
              <a:rPr lang="zh-CN" altLang="en-US" dirty="0"/>
              <a:t>　注　释</a:t>
            </a:r>
          </a:p>
          <a:p>
            <a:r>
              <a:rPr lang="en-US" altLang="zh-CN" dirty="0"/>
              <a:t>1.1.3</a:t>
            </a:r>
            <a:r>
              <a:rPr lang="zh-CN" altLang="en-US" dirty="0"/>
              <a:t>　缩　进</a:t>
            </a:r>
          </a:p>
          <a:p>
            <a:r>
              <a:rPr lang="en-US" altLang="zh-CN" dirty="0"/>
              <a:t>1.1.4</a:t>
            </a:r>
            <a:r>
              <a:rPr lang="zh-CN" altLang="en-US" dirty="0"/>
              <a:t>　</a:t>
            </a:r>
            <a:r>
              <a:rPr lang="zh-CN" altLang="en-US" dirty="0" smtClean="0"/>
              <a:t>标识符与关键字</a:t>
            </a:r>
            <a:endParaRPr lang="en-US" altLang="zh-CN" dirty="0" smtClean="0"/>
          </a:p>
          <a:p>
            <a:r>
              <a:rPr lang="en-US" altLang="zh-CN" dirty="0" smtClean="0"/>
              <a:t>1.1.5</a:t>
            </a:r>
            <a:r>
              <a:rPr lang="zh-CN" altLang="en-US" dirty="0"/>
              <a:t>　</a:t>
            </a:r>
            <a:r>
              <a:rPr lang="zh-CN" altLang="en-US" dirty="0" smtClean="0"/>
              <a:t>编程风格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1.4.6</a:t>
            </a:r>
            <a:r>
              <a:rPr lang="zh-CN" altLang="en-US" dirty="0"/>
              <a:t>　</a:t>
            </a:r>
            <a:r>
              <a:rPr lang="zh-CN" altLang="en-US" dirty="0" smtClean="0"/>
              <a:t>幂运算与模运算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7"/>
            <a:ext cx="8890000" cy="1676400"/>
          </a:xfrm>
        </p:spPr>
        <p:txBody>
          <a:bodyPr>
            <a:normAutofit/>
          </a:bodyPr>
          <a:lstStyle/>
          <a:p>
            <a:r>
              <a:rPr lang="zh-CN" altLang="en-US" dirty="0"/>
              <a:t>超大整数的幂与模混合运算：结果精确，速度极快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733" y="1210818"/>
            <a:ext cx="88773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pow(2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20,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10000)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8576</a:t>
            </a: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pow(2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64,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10000)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1616</a:t>
            </a: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pow(2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2017,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10000)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1072</a:t>
            </a: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pow(3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pow(5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1000), 10000)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5443</a:t>
            </a:r>
            <a:endParaRPr lang="en-US" altLang="zh-CN" sz="2000" dirty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pow(3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pow(5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1000))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 10000</a:t>
            </a:r>
          </a:p>
          <a:p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分开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计算效率极低，请耐心等待结果，或者 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power off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（趴窝偶服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）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……</a:t>
            </a:r>
            <a:endParaRPr lang="en-US" altLang="zh-CN" sz="200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180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计算机程序设计基础（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91201"/>
      </p:ext>
    </p:extLst>
  </p:cSld>
  <p:clrMapOvr>
    <a:masterClrMapping/>
  </p:clrMapOvr>
  <p:transition spd="slow" advClick="0" advTm="0">
    <p:strips dir="ru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168" y="203200"/>
            <a:ext cx="7573432" cy="303953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1.1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程序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文本结构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1.2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对　象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1.3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表达式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1.4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数值类型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>
                <a:solidFill>
                  <a:srgbClr val="FFFF00"/>
                </a:solidFill>
              </a:rPr>
              <a:t>1.5</a:t>
            </a:r>
            <a:r>
              <a:rPr lang="zh-CN" altLang="en-US" dirty="0">
                <a:solidFill>
                  <a:srgbClr val="FFFF00"/>
                </a:solidFill>
              </a:rPr>
              <a:t>　数学模块</a:t>
            </a:r>
            <a:br>
              <a:rPr lang="zh-CN" altLang="en-US" dirty="0">
                <a:solidFill>
                  <a:srgbClr val="FFFF00"/>
                </a:solidFill>
              </a:rPr>
            </a:b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1.6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基本输入输出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第一章</a:t>
            </a:r>
            <a:r>
              <a:rPr lang="zh-CN" altLang="en-US" dirty="0"/>
              <a:t>　</a:t>
            </a:r>
            <a:r>
              <a:rPr lang="zh-CN" altLang="en-US" dirty="0" smtClean="0"/>
              <a:t>基本语法元素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3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</a:t>
            </a:r>
            <a:r>
              <a:rPr lang="zh-CN" altLang="en-US" dirty="0"/>
              <a:t>　</a:t>
            </a:r>
            <a:r>
              <a:rPr lang="zh-CN" altLang="en-US" dirty="0" smtClean="0"/>
              <a:t>数学模块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 altLang="zh-CN" dirty="0" smtClean="0"/>
              <a:t>1.5.1</a:t>
            </a:r>
            <a:r>
              <a:rPr lang="zh-CN" altLang="en-US" dirty="0"/>
              <a:t>　数学</a:t>
            </a:r>
            <a:r>
              <a:rPr lang="zh-CN" altLang="en-US" dirty="0" smtClean="0"/>
              <a:t>模块用法</a:t>
            </a:r>
            <a:endParaRPr lang="zh-CN" altLang="en-US" dirty="0"/>
          </a:p>
          <a:p>
            <a:r>
              <a:rPr lang="en-US" altLang="zh-CN" dirty="0" smtClean="0"/>
              <a:t>1.5.2</a:t>
            </a:r>
            <a:r>
              <a:rPr lang="zh-CN" altLang="en-US" dirty="0"/>
              <a:t>　数学常数</a:t>
            </a:r>
          </a:p>
          <a:p>
            <a:r>
              <a:rPr lang="en-US" altLang="zh-CN" dirty="0" smtClean="0"/>
              <a:t>1.5.3</a:t>
            </a:r>
            <a:r>
              <a:rPr lang="zh-CN" altLang="en-US" dirty="0"/>
              <a:t>　</a:t>
            </a:r>
            <a:r>
              <a:rPr lang="zh-CN" altLang="en-US" dirty="0" smtClean="0"/>
              <a:t>数学函数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8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1.5.1</a:t>
            </a:r>
            <a:r>
              <a:rPr lang="zh-CN" altLang="en-US" dirty="0"/>
              <a:t>　</a:t>
            </a:r>
            <a:r>
              <a:rPr lang="zh-CN" altLang="en-US" dirty="0" smtClean="0"/>
              <a:t>数学模块用法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数学模块 </a:t>
            </a:r>
            <a:r>
              <a:rPr lang="en-US" altLang="zh-CN" dirty="0">
                <a:solidFill>
                  <a:srgbClr val="FFC000"/>
                </a:solidFill>
              </a:rPr>
              <a:t>math</a:t>
            </a:r>
            <a:r>
              <a:rPr lang="zh-CN" altLang="en-US" dirty="0"/>
              <a:t>：</a:t>
            </a:r>
            <a:r>
              <a:rPr lang="en-US" altLang="zh-CN" dirty="0"/>
              <a:t>Python </a:t>
            </a:r>
            <a:r>
              <a:rPr lang="zh-CN" altLang="en-US" dirty="0"/>
              <a:t>内置模块，含常数与函数</a:t>
            </a:r>
          </a:p>
          <a:p>
            <a:pPr lvl="1"/>
            <a:r>
              <a:rPr lang="zh-CN" altLang="en-US" dirty="0" smtClean="0"/>
              <a:t>引用：不能</a:t>
            </a:r>
            <a:r>
              <a:rPr lang="zh-CN" altLang="en-US" dirty="0"/>
              <a:t>直接引用数学模块中的标识符，</a:t>
            </a:r>
            <a:r>
              <a:rPr lang="zh-CN" altLang="en-US" dirty="0" smtClean="0"/>
              <a:t>必须事先导入</a:t>
            </a:r>
            <a:endParaRPr lang="zh-CN" altLang="en-US" dirty="0"/>
          </a:p>
          <a:p>
            <a:pPr lvl="1"/>
            <a:r>
              <a:rPr lang="zh-CN" altLang="en-US" dirty="0" smtClean="0"/>
              <a:t>局限：只能</a:t>
            </a:r>
            <a:r>
              <a:rPr lang="zh-CN" altLang="en-US" dirty="0"/>
              <a:t>处理整数与实数，处理复数的数学模块为 </a:t>
            </a:r>
            <a:r>
              <a:rPr lang="en-US" altLang="zh-CN" dirty="0" err="1">
                <a:solidFill>
                  <a:srgbClr val="FFC000"/>
                </a:solidFill>
              </a:rPr>
              <a:t>cmath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</a:p>
          <a:p>
            <a:r>
              <a:rPr lang="zh-CN" altLang="en-US" dirty="0" smtClean="0"/>
              <a:t>数学模块导入：关键字 </a:t>
            </a:r>
            <a:r>
              <a:rPr lang="en-US" altLang="zh-CN" dirty="0">
                <a:solidFill>
                  <a:srgbClr val="FFC000"/>
                </a:solidFill>
              </a:rPr>
              <a:t>import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>
                <a:solidFill>
                  <a:srgbClr val="FFC000"/>
                </a:solidFill>
              </a:rPr>
              <a:t>from</a:t>
            </a:r>
          </a:p>
          <a:p>
            <a:pPr lvl="1"/>
            <a:r>
              <a:rPr lang="zh-CN" altLang="en-US" dirty="0"/>
              <a:t>格式 </a:t>
            </a:r>
            <a:r>
              <a:rPr lang="en-US" altLang="zh-CN" dirty="0">
                <a:solidFill>
                  <a:srgbClr val="FFC000"/>
                </a:solidFill>
              </a:rPr>
              <a:t>import  math</a:t>
            </a:r>
            <a:r>
              <a:rPr lang="zh-CN" altLang="en-US" dirty="0"/>
              <a:t>：导入数学模块，模块中所有标识符使用类似 </a:t>
            </a:r>
            <a:r>
              <a:rPr lang="en-US" altLang="zh-CN" dirty="0" err="1">
                <a:solidFill>
                  <a:srgbClr val="FFC000"/>
                </a:solidFill>
              </a:rPr>
              <a:t>math.pi</a:t>
            </a:r>
            <a:r>
              <a:rPr lang="en-US" altLang="zh-CN" dirty="0"/>
              <a:t> </a:t>
            </a:r>
            <a:r>
              <a:rPr lang="zh-CN" altLang="en-US" dirty="0"/>
              <a:t>格式解析</a:t>
            </a:r>
          </a:p>
          <a:p>
            <a:pPr lvl="1"/>
            <a:r>
              <a:rPr lang="zh-CN" altLang="en-US" dirty="0"/>
              <a:t>格式 </a:t>
            </a:r>
            <a:r>
              <a:rPr lang="en-US" altLang="zh-CN" dirty="0">
                <a:solidFill>
                  <a:srgbClr val="FFC000"/>
                </a:solidFill>
              </a:rPr>
              <a:t>from  math  import  pi</a:t>
            </a:r>
            <a:r>
              <a:rPr lang="zh-CN" altLang="en-US" dirty="0"/>
              <a:t>：从数学模块导入标识符 </a:t>
            </a:r>
            <a:r>
              <a:rPr lang="en-US" altLang="zh-CN" dirty="0">
                <a:solidFill>
                  <a:srgbClr val="FFC000"/>
                </a:solidFill>
              </a:rPr>
              <a:t>pi</a:t>
            </a:r>
            <a:r>
              <a:rPr lang="zh-CN" altLang="en-US" dirty="0"/>
              <a:t>，引用时即不需也不能使用模块名</a:t>
            </a:r>
            <a:r>
              <a:rPr lang="zh-CN" altLang="en-US" dirty="0" smtClean="0"/>
              <a:t>限定</a:t>
            </a:r>
          </a:p>
          <a:p>
            <a:pPr lvl="1"/>
            <a:r>
              <a:rPr lang="zh-CN" altLang="en-US" dirty="0" smtClean="0"/>
              <a:t>格式 </a:t>
            </a:r>
            <a:r>
              <a:rPr lang="en-US" altLang="zh-CN" dirty="0" smtClean="0">
                <a:solidFill>
                  <a:srgbClr val="FFC000"/>
                </a:solidFill>
              </a:rPr>
              <a:t>from  math  import  *</a:t>
            </a:r>
            <a:r>
              <a:rPr lang="zh-CN" altLang="en-US" dirty="0" smtClean="0"/>
              <a:t>：从数学模块导入全体可导标识符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5247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1.5.2</a:t>
            </a:r>
            <a:r>
              <a:rPr lang="zh-CN" altLang="en-US" dirty="0"/>
              <a:t>　</a:t>
            </a:r>
            <a:r>
              <a:rPr lang="zh-CN" altLang="en-US" dirty="0" smtClean="0"/>
              <a:t>数学常数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自然对数 </a:t>
            </a:r>
            <a:r>
              <a:rPr lang="en-US" altLang="zh-CN" dirty="0" err="1">
                <a:solidFill>
                  <a:srgbClr val="FFC000"/>
                </a:solidFill>
              </a:rPr>
              <a:t>math.e</a:t>
            </a:r>
            <a:r>
              <a:rPr lang="zh-CN" altLang="en-US" dirty="0"/>
              <a:t>：值为 </a:t>
            </a:r>
            <a:r>
              <a:rPr lang="en-US" altLang="zh-CN" dirty="0">
                <a:solidFill>
                  <a:srgbClr val="FFC000"/>
                </a:solidFill>
              </a:rPr>
              <a:t>2.718281828459045</a:t>
            </a:r>
          </a:p>
          <a:p>
            <a:r>
              <a:rPr lang="zh-CN" altLang="en-US" dirty="0"/>
              <a:t>正无穷大 </a:t>
            </a:r>
            <a:r>
              <a:rPr lang="en-US" altLang="zh-CN" dirty="0">
                <a:solidFill>
                  <a:srgbClr val="FFC000"/>
                </a:solidFill>
              </a:rPr>
              <a:t>math.inf</a:t>
            </a:r>
            <a:r>
              <a:rPr lang="en-US" altLang="zh-CN" dirty="0"/>
              <a:t> </a:t>
            </a:r>
            <a:r>
              <a:rPr lang="zh-CN" altLang="en-US" dirty="0"/>
              <a:t>与负无穷大 </a:t>
            </a:r>
            <a:r>
              <a:rPr lang="en-US" altLang="zh-CN" dirty="0">
                <a:solidFill>
                  <a:srgbClr val="FFC000"/>
                </a:solidFill>
              </a:rPr>
              <a:t>-math.inf</a:t>
            </a:r>
          </a:p>
          <a:p>
            <a:pPr lvl="1"/>
            <a:r>
              <a:rPr lang="zh-CN" altLang="en-US" dirty="0"/>
              <a:t>前者等价于输出 </a:t>
            </a:r>
            <a:r>
              <a:rPr lang="en-US" altLang="zh-CN" dirty="0">
                <a:solidFill>
                  <a:srgbClr val="FFC000"/>
                </a:solidFill>
              </a:rPr>
              <a:t>float</a:t>
            </a:r>
            <a:r>
              <a:rPr lang="en-US" altLang="zh-CN" dirty="0" smtClean="0">
                <a:solidFill>
                  <a:srgbClr val="FFC000"/>
                </a:solidFill>
              </a:rPr>
              <a:t>("</a:t>
            </a:r>
            <a:r>
              <a:rPr lang="en-US" altLang="zh-CN" dirty="0" err="1" smtClean="0">
                <a:solidFill>
                  <a:srgbClr val="FFC000"/>
                </a:solidFill>
              </a:rPr>
              <a:t>inf</a:t>
            </a:r>
            <a:r>
              <a:rPr lang="en-US" altLang="zh-CN" dirty="0" smtClean="0">
                <a:solidFill>
                  <a:srgbClr val="FFC000"/>
                </a:solidFill>
              </a:rPr>
              <a:t>")</a:t>
            </a:r>
            <a:r>
              <a:rPr lang="zh-CN" altLang="en-US" dirty="0" smtClean="0"/>
              <a:t>；</a:t>
            </a:r>
            <a:r>
              <a:rPr lang="en-US" altLang="zh-CN" dirty="0" smtClean="0"/>
              <a:t>Python 3.5 </a:t>
            </a:r>
            <a:r>
              <a:rPr lang="zh-CN" altLang="en-US" dirty="0" smtClean="0"/>
              <a:t>引入</a:t>
            </a:r>
          </a:p>
          <a:p>
            <a:r>
              <a:rPr lang="zh-CN" altLang="en-US" dirty="0" smtClean="0"/>
              <a:t>非</a:t>
            </a:r>
            <a:r>
              <a:rPr lang="zh-CN" altLang="en-US" dirty="0"/>
              <a:t>数标志 </a:t>
            </a:r>
            <a:r>
              <a:rPr lang="en-US" altLang="zh-CN" dirty="0" err="1" smtClean="0">
                <a:solidFill>
                  <a:srgbClr val="FFC000"/>
                </a:solidFill>
              </a:rPr>
              <a:t>math.nan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 smtClean="0"/>
              <a:t>等价</a:t>
            </a:r>
            <a:r>
              <a:rPr lang="zh-CN" altLang="en-US" dirty="0"/>
              <a:t>于输出 </a:t>
            </a:r>
            <a:r>
              <a:rPr lang="en-US" altLang="zh-CN" dirty="0">
                <a:solidFill>
                  <a:srgbClr val="FFC000"/>
                </a:solidFill>
              </a:rPr>
              <a:t>float</a:t>
            </a:r>
            <a:r>
              <a:rPr lang="en-US" altLang="zh-CN" dirty="0" smtClean="0">
                <a:solidFill>
                  <a:srgbClr val="FFC000"/>
                </a:solidFill>
              </a:rPr>
              <a:t>("</a:t>
            </a:r>
            <a:r>
              <a:rPr lang="en-US" altLang="zh-CN" dirty="0" err="1">
                <a:solidFill>
                  <a:srgbClr val="FFC000"/>
                </a:solidFill>
              </a:rPr>
              <a:t>NaN</a:t>
            </a:r>
            <a:r>
              <a:rPr lang="en-US" altLang="zh-CN" dirty="0" smtClean="0">
                <a:solidFill>
                  <a:srgbClr val="FFC000"/>
                </a:solidFill>
              </a:rPr>
              <a:t>")</a:t>
            </a:r>
            <a:r>
              <a:rPr lang="zh-CN" altLang="en-US" dirty="0" smtClean="0"/>
              <a:t>；</a:t>
            </a:r>
            <a:r>
              <a:rPr lang="en-US" altLang="zh-CN" dirty="0" smtClean="0"/>
              <a:t>Python </a:t>
            </a:r>
            <a:r>
              <a:rPr lang="en-US" altLang="zh-CN" dirty="0"/>
              <a:t>3.5 </a:t>
            </a:r>
            <a:r>
              <a:rPr lang="zh-CN" altLang="en-US" dirty="0"/>
              <a:t>引入</a:t>
            </a:r>
          </a:p>
          <a:p>
            <a:r>
              <a:rPr lang="zh-CN" altLang="en-US" dirty="0" smtClean="0"/>
              <a:t>圆周率 </a:t>
            </a:r>
            <a:r>
              <a:rPr lang="en-US" altLang="zh-CN" dirty="0" err="1">
                <a:solidFill>
                  <a:srgbClr val="FFC000"/>
                </a:solidFill>
              </a:rPr>
              <a:t>math.pi</a:t>
            </a:r>
            <a:r>
              <a:rPr lang="zh-CN" altLang="en-US" dirty="0"/>
              <a:t>：值为 </a:t>
            </a:r>
            <a:r>
              <a:rPr lang="en-US" altLang="zh-CN" dirty="0">
                <a:solidFill>
                  <a:srgbClr val="FFC000"/>
                </a:solidFill>
              </a:rPr>
              <a:t>3.141592653589793</a:t>
            </a:r>
          </a:p>
          <a:p>
            <a:r>
              <a:rPr lang="zh-CN" altLang="en-US" dirty="0"/>
              <a:t>倍圆周率 </a:t>
            </a:r>
            <a:r>
              <a:rPr lang="en-US" altLang="zh-CN" dirty="0" err="1">
                <a:solidFill>
                  <a:srgbClr val="FFC000"/>
                </a:solidFill>
              </a:rPr>
              <a:t>math.tau</a:t>
            </a:r>
            <a:r>
              <a:rPr lang="zh-CN" altLang="en-US" dirty="0"/>
              <a:t>：值为 </a:t>
            </a:r>
            <a:r>
              <a:rPr lang="en-US" altLang="zh-CN" dirty="0" smtClean="0">
                <a:solidFill>
                  <a:srgbClr val="FFC000"/>
                </a:solidFill>
              </a:rPr>
              <a:t>6.283185307179586</a:t>
            </a:r>
          </a:p>
          <a:p>
            <a:pPr lvl="1"/>
            <a:r>
              <a:rPr lang="en-US" altLang="zh-CN" dirty="0" smtClean="0"/>
              <a:t>Python 3.6 </a:t>
            </a:r>
            <a:r>
              <a:rPr lang="zh-CN" altLang="en-US" dirty="0" smtClean="0"/>
              <a:t>引入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4650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1.5.3</a:t>
            </a:r>
            <a:r>
              <a:rPr lang="zh-CN" altLang="en-US" dirty="0"/>
              <a:t>　</a:t>
            </a:r>
            <a:r>
              <a:rPr lang="zh-CN" altLang="en-US" dirty="0" smtClean="0"/>
              <a:t>数学函数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数论与数值表示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math.ceil</a:t>
            </a:r>
            <a:r>
              <a:rPr lang="en-US" altLang="zh-CN" dirty="0" smtClean="0">
                <a:solidFill>
                  <a:srgbClr val="FFC000"/>
                </a:solidFill>
              </a:rPr>
              <a:t>(x)</a:t>
            </a:r>
            <a:r>
              <a:rPr lang="zh-CN" altLang="en-US" dirty="0"/>
              <a:t>：向上取整</a:t>
            </a:r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math.copysign</a:t>
            </a:r>
            <a:r>
              <a:rPr lang="en-US" altLang="zh-CN" dirty="0" smtClean="0">
                <a:solidFill>
                  <a:srgbClr val="FFC000"/>
                </a:solidFill>
              </a:rPr>
              <a:t>(x</a:t>
            </a:r>
            <a:r>
              <a:rPr lang="en-US" altLang="zh-CN" dirty="0">
                <a:solidFill>
                  <a:srgbClr val="FFC000"/>
                </a:solidFill>
              </a:rPr>
              <a:t>, </a:t>
            </a:r>
            <a:r>
              <a:rPr lang="en-US" altLang="zh-CN" dirty="0" smtClean="0">
                <a:solidFill>
                  <a:srgbClr val="FFC000"/>
                </a:solidFill>
              </a:rPr>
              <a:t>y)</a:t>
            </a:r>
            <a:r>
              <a:rPr lang="zh-CN" altLang="en-US" dirty="0"/>
              <a:t>：用 </a:t>
            </a:r>
            <a:r>
              <a:rPr lang="en-US" altLang="zh-CN" dirty="0">
                <a:solidFill>
                  <a:srgbClr val="FFC000"/>
                </a:solidFill>
              </a:rPr>
              <a:t>y</a:t>
            </a:r>
            <a:r>
              <a:rPr lang="en-US" altLang="zh-CN" dirty="0"/>
              <a:t> </a:t>
            </a:r>
            <a:r>
              <a:rPr lang="zh-CN" altLang="en-US" dirty="0" smtClean="0"/>
              <a:t>的正</a:t>
            </a:r>
            <a:r>
              <a:rPr lang="zh-CN" altLang="en-US" dirty="0"/>
              <a:t>负号替换 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 smtClean="0"/>
              <a:t>的符号</a:t>
            </a:r>
            <a:endParaRPr lang="zh-CN" altLang="en-US" dirty="0"/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math.fabs</a:t>
            </a:r>
            <a:r>
              <a:rPr lang="en-US" altLang="zh-CN" dirty="0" smtClean="0">
                <a:solidFill>
                  <a:srgbClr val="FFC000"/>
                </a:solidFill>
              </a:rPr>
              <a:t>(x)</a:t>
            </a:r>
            <a:r>
              <a:rPr lang="zh-CN" altLang="en-US" dirty="0"/>
              <a:t>：返回 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的绝对值</a:t>
            </a:r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math.factorial</a:t>
            </a:r>
            <a:r>
              <a:rPr lang="en-US" altLang="zh-CN" dirty="0" smtClean="0">
                <a:solidFill>
                  <a:srgbClr val="FFC000"/>
                </a:solidFill>
              </a:rPr>
              <a:t>(x)</a:t>
            </a:r>
            <a:r>
              <a:rPr lang="zh-CN" altLang="en-US" dirty="0"/>
              <a:t>：求阶乘，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为负数或小数时返回 </a:t>
            </a:r>
            <a:r>
              <a:rPr lang="en-US" altLang="zh-CN" dirty="0" err="1">
                <a:solidFill>
                  <a:srgbClr val="FFC000"/>
                </a:solidFill>
              </a:rPr>
              <a:t>ValueError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/>
              <a:t>异常</a:t>
            </a:r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math.floor</a:t>
            </a:r>
            <a:r>
              <a:rPr lang="en-US" altLang="zh-CN" dirty="0" smtClean="0">
                <a:solidFill>
                  <a:srgbClr val="FFC000"/>
                </a:solidFill>
              </a:rPr>
              <a:t>(x)</a:t>
            </a:r>
            <a:r>
              <a:rPr lang="zh-CN" altLang="en-US" dirty="0"/>
              <a:t>：向下取整</a:t>
            </a:r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math.fmod</a:t>
            </a:r>
            <a:r>
              <a:rPr lang="en-US" altLang="zh-CN" dirty="0" smtClean="0">
                <a:solidFill>
                  <a:srgbClr val="FFC000"/>
                </a:solidFill>
              </a:rPr>
              <a:t>(x</a:t>
            </a:r>
            <a:r>
              <a:rPr lang="en-US" altLang="zh-CN" dirty="0">
                <a:solidFill>
                  <a:srgbClr val="FFC000"/>
                </a:solidFill>
              </a:rPr>
              <a:t>, </a:t>
            </a:r>
            <a:r>
              <a:rPr lang="en-US" altLang="zh-CN" dirty="0" smtClean="0">
                <a:solidFill>
                  <a:srgbClr val="FFC000"/>
                </a:solidFill>
              </a:rPr>
              <a:t>y)</a:t>
            </a:r>
            <a:r>
              <a:rPr lang="zh-CN" altLang="en-US" dirty="0"/>
              <a:t>：返回 </a:t>
            </a:r>
            <a:r>
              <a:rPr lang="en-US" altLang="zh-CN" dirty="0">
                <a:solidFill>
                  <a:srgbClr val="FFC000"/>
                </a:solidFill>
              </a:rPr>
              <a:t>x % y </a:t>
            </a:r>
            <a:r>
              <a:rPr lang="zh-CN" altLang="en-US" dirty="0"/>
              <a:t>的值</a:t>
            </a:r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math.frexp</a:t>
            </a:r>
            <a:r>
              <a:rPr lang="en-US" altLang="zh-CN" dirty="0" smtClean="0">
                <a:solidFill>
                  <a:srgbClr val="FFC000"/>
                </a:solidFill>
              </a:rPr>
              <a:t>(x)</a:t>
            </a:r>
            <a:r>
              <a:rPr lang="zh-CN" altLang="en-US" dirty="0" smtClean="0"/>
              <a:t>：</a:t>
            </a:r>
            <a:r>
              <a:rPr lang="zh-CN" altLang="en-US" dirty="0"/>
              <a:t>返回二元组 </a:t>
            </a:r>
            <a:r>
              <a:rPr lang="en-US" altLang="zh-CN" dirty="0">
                <a:solidFill>
                  <a:srgbClr val="FFC000"/>
                </a:solidFill>
              </a:rPr>
              <a:t>(k, </a:t>
            </a:r>
            <a:r>
              <a:rPr lang="en-US" altLang="zh-CN" dirty="0" err="1">
                <a:solidFill>
                  <a:srgbClr val="FFC000"/>
                </a:solidFill>
              </a:rPr>
              <a:t>i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C000"/>
                </a:solidFill>
              </a:rPr>
              <a:t>x = k * 2 ** </a:t>
            </a:r>
            <a:r>
              <a:rPr lang="en-US" altLang="zh-CN" dirty="0" err="1" smtClean="0">
                <a:solidFill>
                  <a:srgbClr val="FFC000"/>
                </a:solidFill>
              </a:rPr>
              <a:t>i</a:t>
            </a:r>
            <a:endParaRPr lang="en-US" altLang="zh-CN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391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1.5.3</a:t>
            </a:r>
            <a:r>
              <a:rPr lang="zh-CN" altLang="en-US" dirty="0"/>
              <a:t>　</a:t>
            </a:r>
            <a:r>
              <a:rPr lang="zh-CN" altLang="en-US" dirty="0" smtClean="0"/>
              <a:t>数学函数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数论与数值表示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>
                <a:solidFill>
                  <a:srgbClr val="FFC000"/>
                </a:solidFill>
              </a:rPr>
              <a:t>math.fsum</a:t>
            </a:r>
            <a:r>
              <a:rPr lang="en-US" altLang="zh-CN" dirty="0" smtClean="0">
                <a:solidFill>
                  <a:srgbClr val="FFC000"/>
                </a:solidFill>
              </a:rPr>
              <a:t>([x1</a:t>
            </a:r>
            <a:r>
              <a:rPr lang="en-US" altLang="zh-CN" dirty="0">
                <a:solidFill>
                  <a:srgbClr val="FFC000"/>
                </a:solidFill>
              </a:rPr>
              <a:t>, x2, ..., </a:t>
            </a:r>
            <a:r>
              <a:rPr lang="en-US" altLang="zh-CN" dirty="0" err="1" smtClean="0">
                <a:solidFill>
                  <a:srgbClr val="FFC000"/>
                </a:solidFill>
              </a:rPr>
              <a:t>xn</a:t>
            </a:r>
            <a:r>
              <a:rPr lang="en-US" altLang="zh-CN" dirty="0" smtClean="0">
                <a:solidFill>
                  <a:srgbClr val="FFC000"/>
                </a:solidFill>
              </a:rPr>
              <a:t>])</a:t>
            </a:r>
            <a:r>
              <a:rPr lang="zh-CN" altLang="en-US" dirty="0"/>
              <a:t>：精确求和</a:t>
            </a:r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math.gcd</a:t>
            </a:r>
            <a:r>
              <a:rPr lang="en-US" altLang="zh-CN" dirty="0" smtClean="0">
                <a:solidFill>
                  <a:srgbClr val="FFC000"/>
                </a:solidFill>
              </a:rPr>
              <a:t>(x, y)</a:t>
            </a:r>
            <a:r>
              <a:rPr lang="zh-CN" altLang="en-US" dirty="0"/>
              <a:t>：求 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C000"/>
                </a:solidFill>
              </a:rPr>
              <a:t>y</a:t>
            </a:r>
            <a:r>
              <a:rPr lang="en-US" altLang="zh-CN" dirty="0"/>
              <a:t> </a:t>
            </a:r>
            <a:r>
              <a:rPr lang="zh-CN" altLang="en-US" dirty="0"/>
              <a:t>最大公约数</a:t>
            </a:r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math.isclose</a:t>
            </a:r>
            <a:r>
              <a:rPr lang="en-US" altLang="zh-CN" dirty="0" smtClean="0">
                <a:solidFill>
                  <a:srgbClr val="FFC000"/>
                </a:solidFill>
              </a:rPr>
              <a:t>(x</a:t>
            </a:r>
            <a:r>
              <a:rPr lang="en-US" altLang="zh-CN" dirty="0">
                <a:solidFill>
                  <a:srgbClr val="FFC000"/>
                </a:solidFill>
              </a:rPr>
              <a:t>, </a:t>
            </a:r>
            <a:r>
              <a:rPr lang="en-US" altLang="zh-CN" dirty="0" smtClean="0">
                <a:solidFill>
                  <a:srgbClr val="FFC000"/>
                </a:solidFill>
              </a:rPr>
              <a:t>y)</a:t>
            </a:r>
            <a:r>
              <a:rPr lang="zh-CN" altLang="en-US" dirty="0"/>
              <a:t>：比较 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C000"/>
                </a:solidFill>
              </a:rPr>
              <a:t>y</a:t>
            </a:r>
            <a:r>
              <a:rPr lang="en-US" altLang="zh-CN" dirty="0"/>
              <a:t> </a:t>
            </a:r>
            <a:r>
              <a:rPr lang="zh-CN" altLang="en-US" dirty="0"/>
              <a:t>是否近似相等，返回 </a:t>
            </a:r>
            <a:r>
              <a:rPr lang="en-US" altLang="zh-CN" dirty="0">
                <a:solidFill>
                  <a:srgbClr val="FFC000"/>
                </a:solidFill>
              </a:rPr>
              <a:t>True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>
                <a:solidFill>
                  <a:srgbClr val="FFC000"/>
                </a:solidFill>
              </a:rPr>
              <a:t>False</a:t>
            </a:r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math.isfinite</a:t>
            </a:r>
            <a:r>
              <a:rPr lang="en-US" altLang="zh-CN" dirty="0" smtClean="0">
                <a:solidFill>
                  <a:srgbClr val="FFC000"/>
                </a:solidFill>
              </a:rPr>
              <a:t>(x)</a:t>
            </a:r>
            <a:r>
              <a:rPr lang="zh-CN" altLang="en-US" dirty="0"/>
              <a:t>：当 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非无穷大，也不是非数标志时返回 </a:t>
            </a:r>
            <a:r>
              <a:rPr lang="en-US" altLang="zh-CN" dirty="0">
                <a:solidFill>
                  <a:srgbClr val="FFC000"/>
                </a:solidFill>
              </a:rPr>
              <a:t>True</a:t>
            </a:r>
            <a:r>
              <a:rPr lang="zh-CN" altLang="en-US" dirty="0"/>
              <a:t>，否则返回 </a:t>
            </a:r>
            <a:r>
              <a:rPr lang="en-US" altLang="zh-CN" dirty="0">
                <a:solidFill>
                  <a:srgbClr val="FFC000"/>
                </a:solidFill>
              </a:rPr>
              <a:t>False</a:t>
            </a:r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math.isinf</a:t>
            </a:r>
            <a:r>
              <a:rPr lang="en-US" altLang="zh-CN" dirty="0" smtClean="0">
                <a:solidFill>
                  <a:srgbClr val="FFC000"/>
                </a:solidFill>
              </a:rPr>
              <a:t>(x)</a:t>
            </a:r>
            <a:r>
              <a:rPr lang="zh-CN" altLang="en-US" dirty="0"/>
              <a:t>：当 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为正负无穷大时返回 </a:t>
            </a:r>
            <a:r>
              <a:rPr lang="en-US" altLang="zh-CN" dirty="0">
                <a:solidFill>
                  <a:srgbClr val="FFC000"/>
                </a:solidFill>
              </a:rPr>
              <a:t>True</a:t>
            </a:r>
            <a:r>
              <a:rPr lang="zh-CN" altLang="en-US" dirty="0"/>
              <a:t>，否则返回 </a:t>
            </a:r>
            <a:r>
              <a:rPr lang="en-US" altLang="zh-CN" dirty="0">
                <a:solidFill>
                  <a:srgbClr val="FFC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69900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1.5.3</a:t>
            </a:r>
            <a:r>
              <a:rPr lang="zh-CN" altLang="en-US" dirty="0"/>
              <a:t>　</a:t>
            </a:r>
            <a:r>
              <a:rPr lang="zh-CN" altLang="en-US" dirty="0" smtClean="0"/>
              <a:t>数学函数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数论与数值表示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math.isnan</a:t>
            </a:r>
            <a:r>
              <a:rPr lang="en-US" altLang="zh-CN" dirty="0" smtClean="0">
                <a:solidFill>
                  <a:srgbClr val="FFC000"/>
                </a:solidFill>
              </a:rPr>
              <a:t>(x)</a:t>
            </a:r>
            <a:r>
              <a:rPr lang="zh-CN" altLang="en-US" dirty="0"/>
              <a:t>：当 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为非数标志时返回 </a:t>
            </a:r>
            <a:r>
              <a:rPr lang="en-US" altLang="zh-CN" dirty="0">
                <a:solidFill>
                  <a:srgbClr val="FFC000"/>
                </a:solidFill>
              </a:rPr>
              <a:t>True</a:t>
            </a:r>
            <a:r>
              <a:rPr lang="zh-CN" altLang="en-US" dirty="0"/>
              <a:t>，否则返回 </a:t>
            </a:r>
            <a:r>
              <a:rPr lang="en-US" altLang="zh-CN" dirty="0">
                <a:solidFill>
                  <a:srgbClr val="FFC000"/>
                </a:solidFill>
              </a:rPr>
              <a:t>False</a:t>
            </a:r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math.ldexp</a:t>
            </a:r>
            <a:r>
              <a:rPr lang="en-US" altLang="zh-CN" dirty="0" smtClean="0">
                <a:solidFill>
                  <a:srgbClr val="FFC000"/>
                </a:solidFill>
              </a:rPr>
              <a:t>(x</a:t>
            </a:r>
            <a:r>
              <a:rPr lang="en-US" altLang="zh-CN" dirty="0">
                <a:solidFill>
                  <a:srgbClr val="FFC000"/>
                </a:solidFill>
              </a:rPr>
              <a:t>, </a:t>
            </a:r>
            <a:r>
              <a:rPr lang="en-US" altLang="zh-CN" dirty="0" err="1" smtClean="0">
                <a:solidFill>
                  <a:srgbClr val="FFC000"/>
                </a:solidFill>
              </a:rPr>
              <a:t>i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  <a:r>
              <a:rPr lang="zh-CN" altLang="en-US" dirty="0"/>
              <a:t>：返回 </a:t>
            </a:r>
            <a:r>
              <a:rPr lang="en-US" altLang="zh-CN" dirty="0">
                <a:solidFill>
                  <a:srgbClr val="FFC000"/>
                </a:solidFill>
              </a:rPr>
              <a:t>x * 2 ** </a:t>
            </a:r>
            <a:r>
              <a:rPr lang="en-US" altLang="zh-CN" dirty="0" err="1">
                <a:solidFill>
                  <a:srgbClr val="FFC000"/>
                </a:solidFill>
              </a:rPr>
              <a:t>i</a:t>
            </a:r>
            <a:r>
              <a:rPr lang="zh-CN" altLang="en-US" dirty="0"/>
              <a:t>，函数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math.frexp</a:t>
            </a:r>
            <a:r>
              <a:rPr lang="en-US" altLang="zh-CN" dirty="0" smtClean="0">
                <a:solidFill>
                  <a:srgbClr val="FFC000"/>
                </a:solidFill>
              </a:rPr>
              <a:t>(x) </a:t>
            </a:r>
            <a:r>
              <a:rPr lang="zh-CN" altLang="en-US" dirty="0"/>
              <a:t>的逆运算</a:t>
            </a:r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math.modf</a:t>
            </a:r>
            <a:r>
              <a:rPr lang="en-US" altLang="zh-CN" dirty="0" smtClean="0">
                <a:solidFill>
                  <a:srgbClr val="FFC000"/>
                </a:solidFill>
              </a:rPr>
              <a:t>(x)</a:t>
            </a:r>
            <a:r>
              <a:rPr lang="zh-CN" altLang="en-US" dirty="0"/>
              <a:t>：以二</a:t>
            </a:r>
            <a:r>
              <a:rPr lang="zh-CN" altLang="en-US" dirty="0" smtClean="0"/>
              <a:t>元组形式</a:t>
            </a:r>
            <a:r>
              <a:rPr lang="zh-CN" altLang="en-US" dirty="0"/>
              <a:t>返回 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的小数与整数部分</a:t>
            </a:r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math.trunc</a:t>
            </a:r>
            <a:r>
              <a:rPr lang="en-US" altLang="zh-CN" dirty="0" smtClean="0">
                <a:solidFill>
                  <a:srgbClr val="FFC000"/>
                </a:solidFill>
              </a:rPr>
              <a:t>(x)</a:t>
            </a:r>
            <a:r>
              <a:rPr lang="zh-CN" altLang="en-US" dirty="0"/>
              <a:t>：返回 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的整数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r>
              <a:rPr lang="zh-CN" altLang="en-US" dirty="0"/>
              <a:t>指数与对数函数</a:t>
            </a:r>
            <a:endParaRPr lang="en-US" altLang="zh-CN" dirty="0"/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math.exp</a:t>
            </a:r>
            <a:r>
              <a:rPr lang="en-US" altLang="zh-CN" dirty="0" smtClean="0">
                <a:solidFill>
                  <a:srgbClr val="FFC000"/>
                </a:solidFill>
              </a:rPr>
              <a:t>(x)</a:t>
            </a:r>
            <a:r>
              <a:rPr lang="zh-CN" altLang="en-US" dirty="0"/>
              <a:t>：返回 </a:t>
            </a:r>
            <a:r>
              <a:rPr lang="en-US" altLang="zh-CN" dirty="0">
                <a:solidFill>
                  <a:srgbClr val="FFC000"/>
                </a:solidFill>
              </a:rPr>
              <a:t>e ** </a:t>
            </a:r>
            <a:r>
              <a:rPr lang="en-US" altLang="zh-CN" dirty="0" smtClean="0">
                <a:solidFill>
                  <a:srgbClr val="FFC000"/>
                </a:solidFill>
              </a:rPr>
              <a:t>x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113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1.5.3</a:t>
            </a:r>
            <a:r>
              <a:rPr lang="zh-CN" altLang="en-US" dirty="0"/>
              <a:t>　</a:t>
            </a:r>
            <a:r>
              <a:rPr lang="zh-CN" altLang="en-US" dirty="0" smtClean="0"/>
              <a:t>数学函数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指数与对数函数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 </a:t>
            </a:r>
            <a:r>
              <a:rPr lang="en-US" altLang="zh-CN" dirty="0" smtClean="0">
                <a:solidFill>
                  <a:srgbClr val="FFC000"/>
                </a:solidFill>
              </a:rPr>
              <a:t>math.expm1(x)</a:t>
            </a:r>
            <a:r>
              <a:rPr lang="zh-CN" altLang="en-US" dirty="0"/>
              <a:t>：返回 </a:t>
            </a:r>
            <a:r>
              <a:rPr lang="en-US" altLang="zh-CN" dirty="0">
                <a:solidFill>
                  <a:srgbClr val="FFC000"/>
                </a:solidFill>
              </a:rPr>
              <a:t>e ** x - 1</a:t>
            </a:r>
          </a:p>
          <a:p>
            <a:pPr lvl="1"/>
            <a:r>
              <a:rPr lang="zh-CN" altLang="en-US" dirty="0"/>
              <a:t>函数 </a:t>
            </a:r>
            <a:r>
              <a:rPr lang="en-US" altLang="zh-CN" dirty="0" smtClean="0">
                <a:solidFill>
                  <a:srgbClr val="FFC000"/>
                </a:solidFill>
              </a:rPr>
              <a:t>math.log(x</a:t>
            </a:r>
            <a:r>
              <a:rPr lang="en-US" altLang="zh-CN" dirty="0" smtClean="0">
                <a:solidFill>
                  <a:srgbClr val="FFFF00"/>
                </a:solidFill>
              </a:rPr>
              <a:t>[</a:t>
            </a:r>
            <a:r>
              <a:rPr lang="en-US" altLang="zh-CN" dirty="0" smtClean="0">
                <a:solidFill>
                  <a:srgbClr val="FFC000"/>
                </a:solidFill>
              </a:rPr>
              <a:t>, base</a:t>
            </a:r>
            <a:r>
              <a:rPr lang="en-US" altLang="zh-CN" dirty="0" smtClean="0">
                <a:solidFill>
                  <a:srgbClr val="FFFF00"/>
                </a:solidFill>
              </a:rPr>
              <a:t>]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  <a:r>
              <a:rPr lang="zh-CN" altLang="en-US" dirty="0"/>
              <a:t>：返回 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对数，基底为 </a:t>
            </a:r>
            <a:r>
              <a:rPr lang="en-US" altLang="zh-CN" dirty="0">
                <a:solidFill>
                  <a:srgbClr val="FFC000"/>
                </a:solidFill>
              </a:rPr>
              <a:t>base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 err="1">
                <a:solidFill>
                  <a:srgbClr val="FFC000"/>
                </a:solidFill>
              </a:rPr>
              <a:t>math.e</a:t>
            </a:r>
            <a:endParaRPr lang="en-US" altLang="zh-CN" dirty="0"/>
          </a:p>
          <a:p>
            <a:pPr lvl="1"/>
            <a:r>
              <a:rPr lang="zh-CN" altLang="en-US" dirty="0"/>
              <a:t>函数 </a:t>
            </a:r>
            <a:r>
              <a:rPr lang="en-US" altLang="zh-CN" dirty="0" smtClean="0">
                <a:solidFill>
                  <a:srgbClr val="FFC000"/>
                </a:solidFill>
              </a:rPr>
              <a:t>math.log1p(x)</a:t>
            </a:r>
            <a:r>
              <a:rPr lang="zh-CN" altLang="en-US" dirty="0"/>
              <a:t>：返回 </a:t>
            </a:r>
            <a:r>
              <a:rPr lang="en-US" altLang="zh-CN" dirty="0">
                <a:solidFill>
                  <a:srgbClr val="FFC000"/>
                </a:solidFill>
              </a:rPr>
              <a:t>1 + x </a:t>
            </a:r>
            <a:r>
              <a:rPr lang="zh-CN" altLang="en-US" dirty="0"/>
              <a:t>自然对数</a:t>
            </a:r>
          </a:p>
          <a:p>
            <a:pPr lvl="1"/>
            <a:r>
              <a:rPr lang="zh-CN" altLang="en-US" dirty="0"/>
              <a:t>函数 </a:t>
            </a:r>
            <a:r>
              <a:rPr lang="en-US" altLang="zh-CN" dirty="0" smtClean="0">
                <a:solidFill>
                  <a:srgbClr val="FFC000"/>
                </a:solidFill>
              </a:rPr>
              <a:t>math.log2(x)</a:t>
            </a:r>
            <a:r>
              <a:rPr lang="zh-CN" altLang="en-US" dirty="0"/>
              <a:t>：返回 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对数，基底为 </a:t>
            </a:r>
            <a:r>
              <a:rPr lang="en-US" altLang="zh-CN" dirty="0"/>
              <a:t>2</a:t>
            </a:r>
          </a:p>
          <a:p>
            <a:pPr lvl="1"/>
            <a:r>
              <a:rPr lang="zh-CN" altLang="en-US" dirty="0"/>
              <a:t>函数 </a:t>
            </a:r>
            <a:r>
              <a:rPr lang="en-US" altLang="zh-CN" dirty="0" smtClean="0">
                <a:solidFill>
                  <a:srgbClr val="FFC000"/>
                </a:solidFill>
              </a:rPr>
              <a:t>math.log10(x)</a:t>
            </a:r>
            <a:r>
              <a:rPr lang="zh-CN" altLang="en-US" dirty="0"/>
              <a:t>：返回 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对数，基底为 </a:t>
            </a:r>
            <a:r>
              <a:rPr lang="en-US" altLang="zh-CN" dirty="0" smtClean="0"/>
              <a:t>10</a:t>
            </a:r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math.pow</a:t>
            </a:r>
            <a:r>
              <a:rPr lang="en-US" altLang="zh-CN" dirty="0" smtClean="0">
                <a:solidFill>
                  <a:srgbClr val="FFC000"/>
                </a:solidFill>
              </a:rPr>
              <a:t>(x</a:t>
            </a:r>
            <a:r>
              <a:rPr lang="en-US" altLang="zh-CN" dirty="0">
                <a:solidFill>
                  <a:srgbClr val="FFC000"/>
                </a:solidFill>
              </a:rPr>
              <a:t>, </a:t>
            </a:r>
            <a:r>
              <a:rPr lang="en-US" altLang="zh-CN" dirty="0" smtClean="0">
                <a:solidFill>
                  <a:srgbClr val="FFC000"/>
                </a:solidFill>
              </a:rPr>
              <a:t>y)</a:t>
            </a:r>
            <a:r>
              <a:rPr lang="zh-CN" altLang="en-US" dirty="0"/>
              <a:t>：返回 </a:t>
            </a:r>
            <a:r>
              <a:rPr lang="en-US" altLang="zh-CN" dirty="0">
                <a:solidFill>
                  <a:srgbClr val="FFC000"/>
                </a:solidFill>
              </a:rPr>
              <a:t>x ** y</a:t>
            </a:r>
          </a:p>
          <a:p>
            <a:pPr lvl="2"/>
            <a:r>
              <a:rPr lang="zh-CN" altLang="en-US" dirty="0"/>
              <a:t>参数需转换为</a:t>
            </a:r>
            <a:r>
              <a:rPr lang="zh-CN" altLang="en-US" dirty="0" smtClean="0"/>
              <a:t>实数，不如内置“</a:t>
            </a:r>
            <a:r>
              <a:rPr lang="zh-CN" altLang="en-US" dirty="0" smtClean="0">
                <a:solidFill>
                  <a:srgbClr val="FFC000"/>
                </a:solidFill>
              </a:rPr>
              <a:t>**</a:t>
            </a:r>
            <a:r>
              <a:rPr lang="zh-CN" altLang="en-US" dirty="0" smtClean="0"/>
              <a:t>”操作符和 </a:t>
            </a:r>
            <a:r>
              <a:rPr lang="en-US" altLang="zh-CN" dirty="0" smtClean="0">
                <a:solidFill>
                  <a:srgbClr val="FFC000"/>
                </a:solidFill>
              </a:rPr>
              <a:t>pow() </a:t>
            </a:r>
            <a:r>
              <a:rPr lang="zh-CN" altLang="en-US" dirty="0" smtClean="0"/>
              <a:t>函数精确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736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1.1.1</a:t>
            </a:r>
            <a:r>
              <a:rPr lang="zh-CN" altLang="en-US" dirty="0"/>
              <a:t>　</a:t>
            </a:r>
            <a:r>
              <a:rPr lang="zh-CN" altLang="en-US" dirty="0" smtClean="0"/>
              <a:t>代码文本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代码文本：逻辑行与物理行</a:t>
            </a:r>
          </a:p>
          <a:p>
            <a:pPr lvl="1"/>
            <a:r>
              <a:rPr lang="en-US" altLang="zh-CN" dirty="0"/>
              <a:t>Python </a:t>
            </a:r>
            <a:r>
              <a:rPr lang="zh-CN" altLang="en-US" dirty="0"/>
              <a:t>程序代码：一定数目的连续逻辑行</a:t>
            </a:r>
          </a:p>
          <a:p>
            <a:r>
              <a:rPr lang="zh-CN" altLang="en-US" dirty="0"/>
              <a:t>物理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ASCII </a:t>
            </a:r>
            <a:r>
              <a:rPr lang="en-US" altLang="zh-CN" dirty="0"/>
              <a:t>/ Unicode </a:t>
            </a:r>
            <a:r>
              <a:rPr lang="zh-CN" altLang="en-US" dirty="0"/>
              <a:t>文本行，行尾有换行标志</a:t>
            </a:r>
          </a:p>
          <a:p>
            <a:pPr lvl="1"/>
            <a:r>
              <a:rPr lang="zh-CN" altLang="en-US" dirty="0" smtClean="0"/>
              <a:t>换行标志：</a:t>
            </a:r>
            <a:r>
              <a:rPr lang="en-US" altLang="zh-CN" dirty="0" smtClean="0"/>
              <a:t>Windows</a:t>
            </a:r>
            <a:r>
              <a:rPr lang="zh-CN" altLang="en-US" dirty="0"/>
              <a:t>：‘</a:t>
            </a:r>
            <a:r>
              <a:rPr lang="en-US" altLang="zh-CN" dirty="0">
                <a:solidFill>
                  <a:srgbClr val="FFC000"/>
                </a:solidFill>
              </a:rPr>
              <a:t>\r\n</a:t>
            </a:r>
            <a:r>
              <a:rPr lang="en-US" altLang="zh-CN" dirty="0" smtClean="0"/>
              <a:t>’</a:t>
            </a:r>
            <a:r>
              <a:rPr lang="zh-CN" altLang="en-US" dirty="0" smtClean="0"/>
              <a:t>；</a:t>
            </a:r>
            <a:r>
              <a:rPr lang="en-US" altLang="zh-CN" dirty="0" smtClean="0"/>
              <a:t>UNIX </a:t>
            </a:r>
            <a:r>
              <a:rPr lang="en-US" altLang="zh-CN" dirty="0"/>
              <a:t>/ Linux</a:t>
            </a:r>
            <a:r>
              <a:rPr lang="zh-CN" altLang="en-US" dirty="0"/>
              <a:t>：‘</a:t>
            </a:r>
            <a:r>
              <a:rPr lang="en-US" altLang="zh-CN" dirty="0">
                <a:solidFill>
                  <a:srgbClr val="FFC000"/>
                </a:solidFill>
              </a:rPr>
              <a:t>\n</a:t>
            </a:r>
            <a:r>
              <a:rPr lang="en-US" altLang="zh-CN" dirty="0" smtClean="0"/>
              <a:t>’</a:t>
            </a:r>
            <a:r>
              <a:rPr lang="zh-CN" altLang="en-US" dirty="0" smtClean="0"/>
              <a:t>；旧 </a:t>
            </a:r>
            <a:r>
              <a:rPr lang="en-US" altLang="zh-CN" dirty="0"/>
              <a:t>Macintosh</a:t>
            </a:r>
            <a:r>
              <a:rPr lang="zh-CN" altLang="en-US" dirty="0"/>
              <a:t>：‘</a:t>
            </a:r>
            <a:r>
              <a:rPr lang="en-US" altLang="zh-CN" dirty="0">
                <a:solidFill>
                  <a:srgbClr val="FFC000"/>
                </a:solidFill>
              </a:rPr>
              <a:t>\r</a:t>
            </a:r>
            <a:r>
              <a:rPr lang="en-US" altLang="zh-CN" dirty="0"/>
              <a:t>’</a:t>
            </a:r>
            <a:r>
              <a:rPr lang="zh-CN" altLang="en-US" dirty="0"/>
              <a:t>，</a:t>
            </a:r>
            <a:r>
              <a:rPr lang="en-US" altLang="zh-CN" dirty="0"/>
              <a:t>Mac OS X</a:t>
            </a:r>
            <a:r>
              <a:rPr lang="zh-CN" altLang="en-US" dirty="0"/>
              <a:t>：‘</a:t>
            </a:r>
            <a:r>
              <a:rPr lang="en-US" altLang="zh-CN" dirty="0">
                <a:solidFill>
                  <a:srgbClr val="FFC000"/>
                </a:solidFill>
              </a:rPr>
              <a:t>\n</a:t>
            </a:r>
            <a:r>
              <a:rPr lang="en-US" altLang="zh-CN" dirty="0"/>
              <a:t>’</a:t>
            </a:r>
          </a:p>
          <a:p>
            <a:r>
              <a:rPr lang="zh-CN" altLang="en-US" dirty="0"/>
              <a:t>逻辑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单独</a:t>
            </a:r>
            <a:r>
              <a:rPr lang="zh-CN" altLang="en-US" dirty="0"/>
              <a:t>物理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</a:t>
            </a:r>
            <a:r>
              <a:rPr lang="zh-CN" altLang="en-US" dirty="0"/>
              <a:t>显式或隐式的行合并规则合并的连续物理行</a:t>
            </a:r>
          </a:p>
        </p:txBody>
      </p:sp>
    </p:spTree>
    <p:extLst>
      <p:ext uri="{BB962C8B-B14F-4D97-AF65-F5344CB8AC3E}">
        <p14:creationId xmlns:p14="http://schemas.microsoft.com/office/powerpoint/2010/main" val="3517531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1.5.3</a:t>
            </a:r>
            <a:r>
              <a:rPr lang="zh-CN" altLang="en-US" dirty="0"/>
              <a:t>　</a:t>
            </a:r>
            <a:r>
              <a:rPr lang="zh-CN" altLang="en-US" dirty="0" smtClean="0"/>
              <a:t>数学函数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指数与对数函数</a:t>
            </a:r>
            <a:endParaRPr lang="en-US" altLang="zh-CN" dirty="0"/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math.sqrt</a:t>
            </a:r>
            <a:r>
              <a:rPr lang="en-US" altLang="zh-CN" dirty="0" smtClean="0">
                <a:solidFill>
                  <a:srgbClr val="FFC000"/>
                </a:solidFill>
              </a:rPr>
              <a:t>(x)</a:t>
            </a:r>
            <a:r>
              <a:rPr lang="zh-CN" altLang="en-US" dirty="0"/>
              <a:t>：返回 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平方根</a:t>
            </a:r>
          </a:p>
          <a:p>
            <a:r>
              <a:rPr lang="zh-CN" altLang="en-US" dirty="0" smtClean="0"/>
              <a:t>三角与反三角函数</a:t>
            </a:r>
            <a:endParaRPr lang="en-US" altLang="zh-CN" dirty="0" smtClean="0"/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math.acos</a:t>
            </a:r>
            <a:r>
              <a:rPr lang="en-US" altLang="zh-CN" dirty="0" smtClean="0">
                <a:solidFill>
                  <a:srgbClr val="FFC000"/>
                </a:solidFill>
              </a:rPr>
              <a:t>(x)</a:t>
            </a:r>
            <a:r>
              <a:rPr lang="zh-CN" altLang="en-US" dirty="0"/>
              <a:t>：返回反余弦值，弧度单位</a:t>
            </a:r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math.asin</a:t>
            </a:r>
            <a:r>
              <a:rPr lang="en-US" altLang="zh-CN" dirty="0" smtClean="0">
                <a:solidFill>
                  <a:srgbClr val="FFC000"/>
                </a:solidFill>
              </a:rPr>
              <a:t>(x)</a:t>
            </a:r>
            <a:r>
              <a:rPr lang="zh-CN" altLang="en-US" dirty="0"/>
              <a:t>：返回反正弦值，弧度单位</a:t>
            </a:r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math.atan</a:t>
            </a:r>
            <a:r>
              <a:rPr lang="en-US" altLang="zh-CN" dirty="0" smtClean="0">
                <a:solidFill>
                  <a:srgbClr val="FFC000"/>
                </a:solidFill>
              </a:rPr>
              <a:t>(x)</a:t>
            </a:r>
            <a:r>
              <a:rPr lang="zh-CN" altLang="en-US" dirty="0"/>
              <a:t>：返回反正切值，弧度单位</a:t>
            </a:r>
          </a:p>
          <a:p>
            <a:pPr lvl="1"/>
            <a:r>
              <a:rPr lang="zh-CN" altLang="en-US" dirty="0"/>
              <a:t>函数 </a:t>
            </a:r>
            <a:r>
              <a:rPr lang="en-US" altLang="zh-CN" dirty="0" smtClean="0">
                <a:solidFill>
                  <a:srgbClr val="FFC000"/>
                </a:solidFill>
              </a:rPr>
              <a:t>math.atan2(y</a:t>
            </a:r>
            <a:r>
              <a:rPr lang="en-US" altLang="zh-CN" dirty="0">
                <a:solidFill>
                  <a:srgbClr val="FFC000"/>
                </a:solidFill>
              </a:rPr>
              <a:t>, </a:t>
            </a:r>
            <a:r>
              <a:rPr lang="en-US" altLang="zh-CN" dirty="0" smtClean="0">
                <a:solidFill>
                  <a:srgbClr val="FFC000"/>
                </a:solidFill>
              </a:rPr>
              <a:t>x)</a:t>
            </a:r>
            <a:r>
              <a:rPr lang="zh-CN" altLang="en-US" dirty="0"/>
              <a:t>：返回 </a:t>
            </a:r>
            <a:r>
              <a:rPr lang="en-US" altLang="zh-CN" dirty="0">
                <a:solidFill>
                  <a:srgbClr val="FFC000"/>
                </a:solidFill>
              </a:rPr>
              <a:t>y / x </a:t>
            </a:r>
            <a:r>
              <a:rPr lang="zh-CN" altLang="en-US" dirty="0"/>
              <a:t>反正切值，弧度单位</a:t>
            </a:r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math.cos</a:t>
            </a:r>
            <a:r>
              <a:rPr lang="en-US" altLang="zh-CN" dirty="0" smtClean="0">
                <a:solidFill>
                  <a:srgbClr val="FFC000"/>
                </a:solidFill>
              </a:rPr>
              <a:t>(x)</a:t>
            </a:r>
            <a:r>
              <a:rPr lang="zh-CN" altLang="en-US" dirty="0"/>
              <a:t>：返回余弦值，弧度</a:t>
            </a:r>
            <a:r>
              <a:rPr lang="zh-CN" altLang="en-US" dirty="0" smtClean="0"/>
              <a:t>单位</a:t>
            </a:r>
          </a:p>
          <a:p>
            <a:pPr lvl="1"/>
            <a:r>
              <a:rPr lang="zh-CN" altLang="en-US" dirty="0" smtClean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math.degrees</a:t>
            </a:r>
            <a:r>
              <a:rPr lang="en-US" altLang="zh-CN" dirty="0" smtClean="0">
                <a:solidFill>
                  <a:srgbClr val="FFC000"/>
                </a:solidFill>
              </a:rPr>
              <a:t>(x)</a:t>
            </a:r>
            <a:r>
              <a:rPr lang="zh-CN" altLang="en-US" dirty="0" smtClean="0"/>
              <a:t>：弧度值转换为角度值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07686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1.5.3</a:t>
            </a:r>
            <a:r>
              <a:rPr lang="zh-CN" altLang="en-US" dirty="0"/>
              <a:t>　</a:t>
            </a:r>
            <a:r>
              <a:rPr lang="zh-CN" altLang="en-US" dirty="0" smtClean="0"/>
              <a:t>数学函数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三角与反三角函数</a:t>
            </a:r>
            <a:endParaRPr lang="en-US" altLang="zh-CN" dirty="0"/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math.hypot</a:t>
            </a:r>
            <a:r>
              <a:rPr lang="en-US" altLang="zh-CN" dirty="0" smtClean="0">
                <a:solidFill>
                  <a:srgbClr val="FFC000"/>
                </a:solidFill>
              </a:rPr>
              <a:t>(x</a:t>
            </a:r>
            <a:r>
              <a:rPr lang="en-US" altLang="zh-CN" dirty="0">
                <a:solidFill>
                  <a:srgbClr val="FFC000"/>
                </a:solidFill>
              </a:rPr>
              <a:t>, </a:t>
            </a:r>
            <a:r>
              <a:rPr lang="en-US" altLang="zh-CN" dirty="0" smtClean="0">
                <a:solidFill>
                  <a:srgbClr val="FFC000"/>
                </a:solidFill>
              </a:rPr>
              <a:t>y)</a:t>
            </a:r>
            <a:r>
              <a:rPr lang="zh-CN" altLang="en-US" dirty="0"/>
              <a:t>：返回平面向量的模长</a:t>
            </a:r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math.radians</a:t>
            </a:r>
            <a:r>
              <a:rPr lang="en-US" altLang="zh-CN" dirty="0" smtClean="0">
                <a:solidFill>
                  <a:srgbClr val="FFC000"/>
                </a:solidFill>
              </a:rPr>
              <a:t>(x)</a:t>
            </a:r>
            <a:r>
              <a:rPr lang="zh-CN" altLang="en-US" dirty="0"/>
              <a:t>：角度值转换为弧度值</a:t>
            </a:r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math.sin</a:t>
            </a:r>
            <a:r>
              <a:rPr lang="en-US" altLang="zh-CN" dirty="0" smtClean="0">
                <a:solidFill>
                  <a:srgbClr val="FFC000"/>
                </a:solidFill>
              </a:rPr>
              <a:t>(x)</a:t>
            </a:r>
            <a:r>
              <a:rPr lang="zh-CN" altLang="en-US" dirty="0"/>
              <a:t>：返回正弦值，弧度单位</a:t>
            </a:r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math.tan</a:t>
            </a:r>
            <a:r>
              <a:rPr lang="en-US" altLang="zh-CN" dirty="0" smtClean="0">
                <a:solidFill>
                  <a:srgbClr val="FFC000"/>
                </a:solidFill>
              </a:rPr>
              <a:t>(x)</a:t>
            </a:r>
            <a:r>
              <a:rPr lang="zh-CN" altLang="en-US" dirty="0"/>
              <a:t>：返回正切值，弧度单位</a:t>
            </a:r>
          </a:p>
          <a:p>
            <a:r>
              <a:rPr lang="zh-CN" altLang="en-US" dirty="0" smtClean="0"/>
              <a:t>双曲与与反双曲函数</a:t>
            </a:r>
            <a:endParaRPr lang="en-US" altLang="zh-CN" dirty="0" smtClean="0"/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math.acosh</a:t>
            </a:r>
            <a:r>
              <a:rPr lang="en-US" altLang="zh-CN" dirty="0" smtClean="0">
                <a:solidFill>
                  <a:srgbClr val="FFC000"/>
                </a:solidFill>
              </a:rPr>
              <a:t>(x)</a:t>
            </a:r>
            <a:r>
              <a:rPr lang="zh-CN" altLang="en-US" dirty="0"/>
              <a:t>：返回反双曲余弦值</a:t>
            </a:r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math.asinh</a:t>
            </a:r>
            <a:r>
              <a:rPr lang="en-US" altLang="zh-CN" dirty="0" smtClean="0">
                <a:solidFill>
                  <a:srgbClr val="FFC000"/>
                </a:solidFill>
              </a:rPr>
              <a:t>(x)</a:t>
            </a:r>
            <a:r>
              <a:rPr lang="zh-CN" altLang="en-US" dirty="0"/>
              <a:t>：返回反双曲正弦</a:t>
            </a:r>
            <a:r>
              <a:rPr lang="zh-CN" altLang="en-US" dirty="0" smtClean="0"/>
              <a:t>值</a:t>
            </a:r>
          </a:p>
          <a:p>
            <a:pPr lvl="1"/>
            <a:r>
              <a:rPr lang="zh-CN" altLang="en-US" dirty="0" smtClean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math.atanh</a:t>
            </a:r>
            <a:r>
              <a:rPr lang="en-US" altLang="zh-CN" dirty="0" smtClean="0">
                <a:solidFill>
                  <a:srgbClr val="FFC000"/>
                </a:solidFill>
              </a:rPr>
              <a:t>(x)</a:t>
            </a:r>
            <a:r>
              <a:rPr lang="zh-CN" altLang="en-US" dirty="0" smtClean="0"/>
              <a:t>：返回反双曲正切值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3558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1.5.3</a:t>
            </a:r>
            <a:r>
              <a:rPr lang="zh-CN" altLang="en-US" dirty="0"/>
              <a:t>　</a:t>
            </a:r>
            <a:r>
              <a:rPr lang="zh-CN" altLang="en-US" dirty="0" smtClean="0"/>
              <a:t>数学函数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双曲与与反</a:t>
            </a:r>
            <a:r>
              <a:rPr lang="zh-CN" altLang="en-US" dirty="0" smtClean="0"/>
              <a:t>双曲函数</a:t>
            </a:r>
            <a:endParaRPr lang="zh-CN" altLang="en-US" dirty="0"/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math.cosh</a:t>
            </a:r>
            <a:r>
              <a:rPr lang="en-US" altLang="zh-CN" dirty="0" smtClean="0">
                <a:solidFill>
                  <a:srgbClr val="FFC000"/>
                </a:solidFill>
              </a:rPr>
              <a:t>(x)</a:t>
            </a:r>
            <a:r>
              <a:rPr lang="zh-CN" altLang="en-US" dirty="0"/>
              <a:t>：返回双曲余弦值</a:t>
            </a:r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math.sinh</a:t>
            </a:r>
            <a:r>
              <a:rPr lang="en-US" altLang="zh-CN" dirty="0" smtClean="0">
                <a:solidFill>
                  <a:srgbClr val="FFC000"/>
                </a:solidFill>
              </a:rPr>
              <a:t>(x)</a:t>
            </a:r>
            <a:r>
              <a:rPr lang="zh-CN" altLang="en-US" dirty="0"/>
              <a:t>：返回双曲正弦值</a:t>
            </a:r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math.tanh</a:t>
            </a:r>
            <a:r>
              <a:rPr lang="en-US" altLang="zh-CN" dirty="0" smtClean="0">
                <a:solidFill>
                  <a:srgbClr val="FFC000"/>
                </a:solidFill>
              </a:rPr>
              <a:t>(x)</a:t>
            </a:r>
            <a:r>
              <a:rPr lang="zh-CN" altLang="en-US" dirty="0"/>
              <a:t>：返回双曲正切值</a:t>
            </a:r>
          </a:p>
          <a:p>
            <a:r>
              <a:rPr lang="zh-CN" altLang="en-US" dirty="0" smtClean="0"/>
              <a:t>特殊函数：</a:t>
            </a:r>
            <a:r>
              <a:rPr lang="en-US" altLang="zh-CN" dirty="0" smtClean="0"/>
              <a:t>Python 3.2 </a:t>
            </a:r>
            <a:r>
              <a:rPr lang="zh-CN" altLang="en-US" dirty="0" smtClean="0"/>
              <a:t>引入</a:t>
            </a:r>
            <a:endParaRPr lang="en-US" altLang="zh-CN" dirty="0" smtClean="0"/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math.erf</a:t>
            </a:r>
            <a:r>
              <a:rPr lang="en-US" altLang="zh-CN" dirty="0" smtClean="0">
                <a:solidFill>
                  <a:srgbClr val="FFC000"/>
                </a:solidFill>
              </a:rPr>
              <a:t>(x)</a:t>
            </a:r>
            <a:r>
              <a:rPr lang="zh-CN" altLang="en-US" dirty="0"/>
              <a:t>：高斯误差函数</a:t>
            </a:r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math.erfc</a:t>
            </a:r>
            <a:r>
              <a:rPr lang="en-US" altLang="zh-CN" dirty="0" smtClean="0">
                <a:solidFill>
                  <a:srgbClr val="FFC000"/>
                </a:solidFill>
              </a:rPr>
              <a:t>(x)</a:t>
            </a:r>
            <a:r>
              <a:rPr lang="zh-CN" altLang="en-US" dirty="0" smtClean="0"/>
              <a:t>：互补</a:t>
            </a:r>
            <a:r>
              <a:rPr lang="zh-CN" altLang="en-US" dirty="0"/>
              <a:t>高斯误差</a:t>
            </a:r>
            <a:r>
              <a:rPr lang="zh-CN" altLang="en-US" dirty="0" smtClean="0"/>
              <a:t>函数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math.gamma</a:t>
            </a:r>
            <a:r>
              <a:rPr lang="en-US" altLang="zh-CN" dirty="0" smtClean="0">
                <a:solidFill>
                  <a:srgbClr val="FFC000"/>
                </a:solidFill>
              </a:rPr>
              <a:t>(x)</a:t>
            </a:r>
            <a:r>
              <a:rPr lang="zh-CN" altLang="en-US" dirty="0"/>
              <a:t>：伽马</a:t>
            </a:r>
            <a:r>
              <a:rPr lang="zh-CN" altLang="en-US" dirty="0" smtClean="0"/>
              <a:t>函数</a:t>
            </a:r>
          </a:p>
          <a:p>
            <a:pPr lvl="1"/>
            <a:r>
              <a:rPr lang="zh-CN" altLang="en-US" dirty="0" smtClean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math.lgamma</a:t>
            </a:r>
            <a:r>
              <a:rPr lang="en-US" altLang="zh-CN" dirty="0" smtClean="0">
                <a:solidFill>
                  <a:srgbClr val="FFC000"/>
                </a:solidFill>
              </a:rPr>
              <a:t>(x)</a:t>
            </a:r>
            <a:r>
              <a:rPr lang="zh-CN" altLang="en-US" dirty="0" smtClean="0"/>
              <a:t>：伽马函数绝对值的自然对数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818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数学模块示例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7"/>
            <a:ext cx="8890000" cy="16764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数学模块函数调用示例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33" y="1210818"/>
            <a:ext cx="88773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math</a:t>
            </a: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math.factorial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(128)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385620482362580421735677065923463640617493109590223590278828403276373402575165543560686168588507361534030051833058916347592172932262498857766114955245039357760034644709279247692495585280000000000000000000000000000000L</a:t>
            </a: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math.erf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0.842700792949715</a:t>
            </a: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math.erfc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0.157299207050285</a:t>
            </a:r>
            <a:endParaRPr lang="en-US" altLang="zh-CN" sz="2000" dirty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24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计算机程序设计基础（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91201"/>
      </p:ext>
    </p:extLst>
  </p:cSld>
  <p:clrMapOvr>
    <a:masterClrMapping/>
  </p:clrMapOvr>
  <p:transition spd="slow" advClick="0" advTm="0">
    <p:strips dir="ru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168" y="203200"/>
            <a:ext cx="7573432" cy="303953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1.1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程序</a:t>
            </a: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文本结构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1.2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对　象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1.3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表达式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1.4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数值类型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1.5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数学模块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>
                <a:solidFill>
                  <a:srgbClr val="FFFF00"/>
                </a:solidFill>
              </a:rPr>
              <a:t>1.6</a:t>
            </a:r>
            <a:r>
              <a:rPr lang="zh-CN" altLang="en-US" dirty="0">
                <a:solidFill>
                  <a:srgbClr val="FFFF00"/>
                </a:solidFill>
              </a:rPr>
              <a:t>　基本输入输出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第一章</a:t>
            </a:r>
            <a:r>
              <a:rPr lang="zh-CN" altLang="en-US" dirty="0"/>
              <a:t>　</a:t>
            </a:r>
            <a:r>
              <a:rPr lang="zh-CN" altLang="en-US" dirty="0" smtClean="0"/>
              <a:t>基本语法元素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43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</a:t>
            </a:r>
            <a:r>
              <a:rPr lang="zh-CN" altLang="en-US" dirty="0"/>
              <a:t>　</a:t>
            </a:r>
            <a:r>
              <a:rPr lang="zh-CN" altLang="en-US" dirty="0" smtClean="0"/>
              <a:t>基本输入输出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 altLang="zh-CN" dirty="0" smtClean="0"/>
              <a:t>1.6.1</a:t>
            </a:r>
            <a:r>
              <a:rPr lang="zh-CN" altLang="en-US" dirty="0"/>
              <a:t>　</a:t>
            </a:r>
            <a:r>
              <a:rPr lang="zh-CN" altLang="en-US" dirty="0" smtClean="0"/>
              <a:t>输入输出</a:t>
            </a:r>
            <a:r>
              <a:rPr lang="zh-CN" altLang="en-US" dirty="0"/>
              <a:t>简介</a:t>
            </a:r>
          </a:p>
          <a:p>
            <a:r>
              <a:rPr lang="en-US" altLang="zh-CN" dirty="0" smtClean="0"/>
              <a:t>1.6.2</a:t>
            </a:r>
            <a:r>
              <a:rPr lang="zh-CN" altLang="en-US" dirty="0"/>
              <a:t>　</a:t>
            </a:r>
            <a:r>
              <a:rPr lang="zh-CN" altLang="en-US" dirty="0" smtClean="0"/>
              <a:t>输出命令与函数</a:t>
            </a:r>
            <a:endParaRPr lang="zh-CN" altLang="en-US" dirty="0"/>
          </a:p>
          <a:p>
            <a:r>
              <a:rPr lang="en-US" altLang="zh-CN" dirty="0" smtClean="0"/>
              <a:t>1.6.3</a:t>
            </a:r>
            <a:r>
              <a:rPr lang="zh-CN" altLang="en-US" dirty="0"/>
              <a:t>　输入函数</a:t>
            </a:r>
          </a:p>
          <a:p>
            <a:r>
              <a:rPr lang="en-US" altLang="zh-CN" dirty="0" smtClean="0"/>
              <a:t>1.6.4</a:t>
            </a:r>
            <a:r>
              <a:rPr lang="zh-CN" altLang="en-US" dirty="0"/>
              <a:t>　求值函数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4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1.6.1</a:t>
            </a:r>
            <a:r>
              <a:rPr lang="zh-CN" altLang="en-US" dirty="0" smtClean="0"/>
              <a:t>　输入输出简介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 </a:t>
            </a:r>
            <a:r>
              <a:rPr lang="zh-CN" altLang="en-US" dirty="0"/>
              <a:t>输入输出：以字符串为媒介</a:t>
            </a:r>
          </a:p>
          <a:p>
            <a:pPr lvl="1"/>
            <a:r>
              <a:rPr lang="zh-CN" altLang="en-US" dirty="0" smtClean="0"/>
              <a:t>数据型式：无论整数</a:t>
            </a:r>
            <a:r>
              <a:rPr lang="zh-CN" altLang="en-US" dirty="0"/>
              <a:t>、实数，还是</a:t>
            </a:r>
            <a:r>
              <a:rPr lang="zh-CN" altLang="en-US" dirty="0" smtClean="0"/>
              <a:t>其他对象</a:t>
            </a:r>
            <a:r>
              <a:rPr lang="zh-CN" altLang="en-US" dirty="0"/>
              <a:t>，均以字符串类型</a:t>
            </a:r>
            <a:r>
              <a:rPr lang="zh-CN" altLang="en-US" dirty="0" smtClean="0"/>
              <a:t>输入输出，由</a:t>
            </a:r>
            <a:r>
              <a:rPr lang="zh-CN" altLang="en-US" dirty="0"/>
              <a:t>程序员手动或由程序自动转型为其他类型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字符串基本格式：双引号、单引号（两者均不可跨行）或连续三个引号（单、双引号均可，可跨行）封装的字符序列</a:t>
            </a:r>
            <a:endParaRPr lang="zh-CN" altLang="en-US" dirty="0"/>
          </a:p>
          <a:p>
            <a:r>
              <a:rPr lang="zh-CN" altLang="en-US" dirty="0"/>
              <a:t>基本输出功能</a:t>
            </a:r>
          </a:p>
          <a:p>
            <a:pPr lvl="1"/>
            <a:r>
              <a:rPr lang="zh-CN" altLang="en-US" dirty="0"/>
              <a:t>命令 </a:t>
            </a:r>
            <a:r>
              <a:rPr lang="en-US" altLang="zh-CN" dirty="0">
                <a:solidFill>
                  <a:srgbClr val="FFC000"/>
                </a:solidFill>
              </a:rPr>
              <a:t>print</a:t>
            </a:r>
            <a:r>
              <a:rPr lang="en-US" altLang="zh-CN" dirty="0"/>
              <a:t> </a:t>
            </a:r>
            <a:r>
              <a:rPr lang="zh-CN" altLang="en-US" dirty="0"/>
              <a:t>或函数 </a:t>
            </a:r>
            <a:r>
              <a:rPr lang="en-US" altLang="zh-CN" dirty="0">
                <a:solidFill>
                  <a:srgbClr val="FFC000"/>
                </a:solidFill>
              </a:rPr>
              <a:t>print()</a:t>
            </a:r>
            <a:r>
              <a:rPr lang="zh-CN" altLang="en-US" dirty="0"/>
              <a:t>：功能相同，格式不同</a:t>
            </a:r>
          </a:p>
          <a:p>
            <a:r>
              <a:rPr lang="zh-CN" altLang="en-US" dirty="0"/>
              <a:t>基本输入功能</a:t>
            </a:r>
          </a:p>
          <a:p>
            <a:pPr lvl="1"/>
            <a:r>
              <a:rPr lang="zh-CN" altLang="en-US" dirty="0"/>
              <a:t>函数 </a:t>
            </a:r>
            <a:r>
              <a:rPr lang="en-US" altLang="zh-CN" dirty="0">
                <a:solidFill>
                  <a:srgbClr val="FFC000"/>
                </a:solidFill>
              </a:rPr>
              <a:t>input()</a:t>
            </a:r>
            <a:r>
              <a:rPr lang="zh-CN" altLang="en-US" dirty="0"/>
              <a:t>、</a:t>
            </a:r>
            <a:r>
              <a:rPr lang="en-US" altLang="zh-CN" dirty="0" err="1">
                <a:solidFill>
                  <a:srgbClr val="FFC000"/>
                </a:solidFill>
              </a:rPr>
              <a:t>raw_input</a:t>
            </a:r>
            <a:r>
              <a:rPr lang="en-US" altLang="zh-CN" dirty="0">
                <a:solidFill>
                  <a:srgbClr val="FFC000"/>
                </a:solidFill>
              </a:rPr>
              <a:t>() </a:t>
            </a:r>
            <a:r>
              <a:rPr lang="zh-CN" altLang="en-US" dirty="0"/>
              <a:t>、</a:t>
            </a:r>
            <a:r>
              <a:rPr lang="en-US" altLang="zh-CN" dirty="0" err="1">
                <a:solidFill>
                  <a:srgbClr val="FFC000"/>
                </a:solidFill>
              </a:rPr>
              <a:t>eval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22373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1.6.2</a:t>
            </a:r>
            <a:r>
              <a:rPr lang="zh-CN" altLang="en-US" dirty="0" smtClean="0"/>
              <a:t>　输出命令与函数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 </a:t>
            </a:r>
            <a:r>
              <a:rPr lang="en-US" altLang="zh-CN" dirty="0">
                <a:solidFill>
                  <a:srgbClr val="FFC000"/>
                </a:solidFill>
              </a:rPr>
              <a:t>print() </a:t>
            </a:r>
            <a:r>
              <a:rPr lang="zh-CN" altLang="en-US" dirty="0" smtClean="0"/>
              <a:t>基本</a:t>
            </a:r>
            <a:r>
              <a:rPr lang="zh-CN" altLang="en-US" dirty="0"/>
              <a:t>用法</a:t>
            </a:r>
          </a:p>
          <a:p>
            <a:pPr lvl="1"/>
            <a:r>
              <a:rPr lang="zh-CN" altLang="en-US" dirty="0"/>
              <a:t>格式：</a:t>
            </a:r>
            <a:r>
              <a:rPr lang="en-US" altLang="zh-CN" dirty="0">
                <a:solidFill>
                  <a:srgbClr val="FFC000"/>
                </a:solidFill>
              </a:rPr>
              <a:t>print</a:t>
            </a:r>
            <a:r>
              <a:rPr lang="en-US" altLang="zh-CN" dirty="0" smtClean="0">
                <a:solidFill>
                  <a:srgbClr val="FFC000"/>
                </a:solidFill>
              </a:rPr>
              <a:t>(*</a:t>
            </a:r>
            <a:r>
              <a:rPr lang="en-US" altLang="zh-CN" dirty="0">
                <a:solidFill>
                  <a:srgbClr val="FFC000"/>
                </a:solidFill>
              </a:rPr>
              <a:t>objects, </a:t>
            </a:r>
            <a:r>
              <a:rPr lang="en-US" altLang="zh-CN" dirty="0" err="1">
                <a:solidFill>
                  <a:srgbClr val="FFC000"/>
                </a:solidFill>
              </a:rPr>
              <a:t>sep</a:t>
            </a:r>
            <a:r>
              <a:rPr lang="en-US" altLang="zh-CN" dirty="0">
                <a:solidFill>
                  <a:srgbClr val="FFC000"/>
                </a:solidFill>
              </a:rPr>
              <a:t> = " ", end = "\n", file = </a:t>
            </a:r>
            <a:r>
              <a:rPr lang="en-US" altLang="zh-CN" dirty="0" err="1">
                <a:solidFill>
                  <a:srgbClr val="FFC000"/>
                </a:solidFill>
              </a:rPr>
              <a:t>sys.stdout</a:t>
            </a:r>
            <a:r>
              <a:rPr lang="en-US" altLang="zh-CN" dirty="0">
                <a:solidFill>
                  <a:srgbClr val="FFC000"/>
                </a:solidFill>
              </a:rPr>
              <a:t>, flush = </a:t>
            </a:r>
            <a:r>
              <a:rPr lang="en-US" altLang="zh-CN" dirty="0" smtClean="0">
                <a:solidFill>
                  <a:srgbClr val="FFC000"/>
                </a:solidFill>
              </a:rPr>
              <a:t>False)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功能：输出对象的字符串信息</a:t>
            </a:r>
          </a:p>
          <a:p>
            <a:pPr lvl="1"/>
            <a:r>
              <a:rPr lang="zh-CN" altLang="en-US" dirty="0"/>
              <a:t>描述：将 </a:t>
            </a:r>
            <a:r>
              <a:rPr lang="en-US" altLang="zh-CN" dirty="0">
                <a:solidFill>
                  <a:srgbClr val="FFC000"/>
                </a:solidFill>
              </a:rPr>
              <a:t>objects</a:t>
            </a:r>
            <a:r>
              <a:rPr lang="en-US" altLang="zh-CN" dirty="0"/>
              <a:t> </a:t>
            </a:r>
            <a:r>
              <a:rPr lang="zh-CN" altLang="en-US" dirty="0"/>
              <a:t>引用的全部对象转换为字符串输出到文本流文件 </a:t>
            </a:r>
            <a:r>
              <a:rPr lang="en-US" altLang="zh-CN" dirty="0">
                <a:solidFill>
                  <a:srgbClr val="FFC000"/>
                </a:solidFill>
              </a:rPr>
              <a:t>file</a:t>
            </a:r>
            <a:r>
              <a:rPr lang="en-US" altLang="zh-CN" dirty="0"/>
              <a:t> </a:t>
            </a:r>
            <a:r>
              <a:rPr lang="zh-CN" altLang="en-US" dirty="0"/>
              <a:t>中，对象间以字符串 </a:t>
            </a:r>
            <a:r>
              <a:rPr lang="en-US" altLang="zh-CN" dirty="0" err="1">
                <a:solidFill>
                  <a:srgbClr val="FFC000"/>
                </a:solidFill>
              </a:rPr>
              <a:t>sep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/>
              <a:t>分隔，输出完毕后使用字符串 </a:t>
            </a:r>
            <a:r>
              <a:rPr lang="en-US" altLang="zh-CN" dirty="0">
                <a:solidFill>
                  <a:srgbClr val="FFC000"/>
                </a:solidFill>
              </a:rPr>
              <a:t>end</a:t>
            </a:r>
            <a:r>
              <a:rPr lang="en-US" altLang="zh-CN" dirty="0"/>
              <a:t> </a:t>
            </a:r>
            <a:r>
              <a:rPr lang="zh-CN" altLang="en-US" dirty="0"/>
              <a:t>结尾；无 </a:t>
            </a:r>
            <a:r>
              <a:rPr lang="en-US" altLang="zh-CN" dirty="0" err="1">
                <a:solidFill>
                  <a:srgbClr val="FFC000"/>
                </a:solidFill>
              </a:rPr>
              <a:t>sep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/>
              <a:t>和 </a:t>
            </a:r>
            <a:r>
              <a:rPr lang="en-US" altLang="zh-CN" dirty="0">
                <a:solidFill>
                  <a:srgbClr val="FFC000"/>
                </a:solidFill>
              </a:rPr>
              <a:t>end</a:t>
            </a:r>
            <a:r>
              <a:rPr lang="en-US" altLang="zh-CN" dirty="0"/>
              <a:t> </a:t>
            </a:r>
            <a:r>
              <a:rPr lang="zh-CN" altLang="en-US" dirty="0"/>
              <a:t>参数或参数为 </a:t>
            </a:r>
            <a:r>
              <a:rPr lang="en-US" altLang="zh-CN" dirty="0">
                <a:solidFill>
                  <a:srgbClr val="FFC000"/>
                </a:solidFill>
              </a:rPr>
              <a:t>None</a:t>
            </a:r>
            <a:r>
              <a:rPr lang="en-US" altLang="zh-CN" dirty="0"/>
              <a:t> </a:t>
            </a:r>
            <a:r>
              <a:rPr lang="zh-CN" altLang="en-US" dirty="0"/>
              <a:t>时，使用空格分隔对象，结尾换行</a:t>
            </a:r>
          </a:p>
        </p:txBody>
      </p:sp>
    </p:spTree>
    <p:extLst>
      <p:ext uri="{BB962C8B-B14F-4D97-AF65-F5344CB8AC3E}">
        <p14:creationId xmlns:p14="http://schemas.microsoft.com/office/powerpoint/2010/main" val="1259825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1.6.2</a:t>
            </a:r>
            <a:r>
              <a:rPr lang="zh-CN" altLang="en-US" dirty="0" smtClean="0"/>
              <a:t>　输出命令与函数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 </a:t>
            </a:r>
            <a:r>
              <a:rPr lang="en-US" altLang="zh-CN" dirty="0">
                <a:solidFill>
                  <a:srgbClr val="FFC000"/>
                </a:solidFill>
              </a:rPr>
              <a:t>print() </a:t>
            </a:r>
            <a:r>
              <a:rPr lang="zh-CN" altLang="en-US" dirty="0" smtClean="0"/>
              <a:t>基本</a:t>
            </a:r>
            <a:r>
              <a:rPr lang="zh-CN" altLang="en-US" dirty="0"/>
              <a:t>用法</a:t>
            </a:r>
          </a:p>
          <a:p>
            <a:pPr lvl="1"/>
            <a:r>
              <a:rPr lang="zh-CN" altLang="en-US" dirty="0"/>
              <a:t>未指定文件参数 </a:t>
            </a:r>
            <a:r>
              <a:rPr lang="en-US" altLang="zh-CN" dirty="0">
                <a:solidFill>
                  <a:srgbClr val="FFC000"/>
                </a:solidFill>
              </a:rPr>
              <a:t>file</a:t>
            </a:r>
            <a:r>
              <a:rPr lang="en-US" altLang="zh-CN" dirty="0"/>
              <a:t> </a:t>
            </a:r>
            <a:r>
              <a:rPr lang="zh-CN" altLang="en-US" dirty="0"/>
              <a:t>或参数值为 </a:t>
            </a:r>
            <a:r>
              <a:rPr lang="en-US" altLang="zh-CN" dirty="0">
                <a:solidFill>
                  <a:srgbClr val="FFC000"/>
                </a:solidFill>
              </a:rPr>
              <a:t>None</a:t>
            </a:r>
            <a:r>
              <a:rPr lang="en-US" altLang="zh-CN" dirty="0"/>
              <a:t> </a:t>
            </a:r>
            <a:r>
              <a:rPr lang="zh-CN" altLang="en-US" dirty="0"/>
              <a:t>时，输出到标准输出流 </a:t>
            </a:r>
            <a:r>
              <a:rPr lang="en-US" altLang="zh-CN" dirty="0" err="1">
                <a:solidFill>
                  <a:srgbClr val="FFC000"/>
                </a:solidFill>
              </a:rPr>
              <a:t>sys.stdout</a:t>
            </a:r>
            <a:r>
              <a:rPr lang="zh-CN" altLang="en-US" dirty="0"/>
              <a:t>（一般为屏幕）</a:t>
            </a:r>
          </a:p>
          <a:p>
            <a:pPr lvl="1"/>
            <a:r>
              <a:rPr lang="zh-CN" altLang="en-US" dirty="0"/>
              <a:t>输出文件是否有缓冲与文件参数 </a:t>
            </a:r>
            <a:r>
              <a:rPr lang="en-US" altLang="zh-CN" dirty="0">
                <a:solidFill>
                  <a:srgbClr val="FFC000"/>
                </a:solidFill>
              </a:rPr>
              <a:t>file</a:t>
            </a:r>
            <a:r>
              <a:rPr lang="en-US" altLang="zh-CN" dirty="0"/>
              <a:t> </a:t>
            </a:r>
            <a:r>
              <a:rPr lang="zh-CN" altLang="en-US" dirty="0"/>
              <a:t>表示的对象有关；如果参数 </a:t>
            </a:r>
            <a:r>
              <a:rPr lang="en-US" altLang="zh-CN" dirty="0">
                <a:solidFill>
                  <a:srgbClr val="FFC000"/>
                </a:solidFill>
              </a:rPr>
              <a:t>flush</a:t>
            </a:r>
            <a:r>
              <a:rPr lang="en-US" altLang="zh-CN" dirty="0"/>
              <a:t> </a:t>
            </a:r>
            <a:r>
              <a:rPr lang="zh-CN" altLang="en-US" dirty="0"/>
              <a:t>值为 </a:t>
            </a:r>
            <a:r>
              <a:rPr lang="en-US" altLang="zh-CN" dirty="0">
                <a:solidFill>
                  <a:srgbClr val="FFC000"/>
                </a:solidFill>
              </a:rPr>
              <a:t>True</a:t>
            </a:r>
            <a:r>
              <a:rPr lang="zh-CN" altLang="en-US" dirty="0"/>
              <a:t>，流强制刷新</a:t>
            </a:r>
          </a:p>
          <a:p>
            <a:r>
              <a:rPr lang="zh-CN" altLang="en-US" dirty="0"/>
              <a:t>函数 </a:t>
            </a:r>
            <a:r>
              <a:rPr lang="en-US" altLang="zh-CN" dirty="0">
                <a:solidFill>
                  <a:srgbClr val="FFC000"/>
                </a:solidFill>
              </a:rPr>
              <a:t>print() </a:t>
            </a:r>
            <a:r>
              <a:rPr lang="zh-CN" altLang="en-US" dirty="0"/>
              <a:t>的基本用法示例</a:t>
            </a:r>
          </a:p>
          <a:p>
            <a:pPr lvl="1"/>
            <a:r>
              <a:rPr lang="zh-CN" altLang="en-US" dirty="0" smtClean="0"/>
              <a:t>输出字符串：</a:t>
            </a:r>
            <a:r>
              <a:rPr lang="en-US" altLang="zh-CN" dirty="0">
                <a:solidFill>
                  <a:srgbClr val="FFC000"/>
                </a:solidFill>
              </a:rPr>
              <a:t>print</a:t>
            </a:r>
            <a:r>
              <a:rPr lang="en-US" altLang="zh-CN" dirty="0" smtClean="0">
                <a:solidFill>
                  <a:srgbClr val="FFC000"/>
                </a:solidFill>
              </a:rPr>
              <a:t>("</a:t>
            </a:r>
            <a:r>
              <a:rPr lang="en-US" altLang="zh-CN" dirty="0">
                <a:solidFill>
                  <a:srgbClr val="FFC000"/>
                </a:solidFill>
              </a:rPr>
              <a:t>Hello World</a:t>
            </a:r>
            <a:r>
              <a:rPr lang="en-US" altLang="zh-CN" dirty="0" smtClean="0">
                <a:solidFill>
                  <a:srgbClr val="FFC000"/>
                </a:solidFill>
              </a:rPr>
              <a:t>!")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输出复数：</a:t>
            </a:r>
            <a:r>
              <a:rPr lang="en-US" altLang="zh-CN" dirty="0" smtClean="0">
                <a:solidFill>
                  <a:srgbClr val="FFC000"/>
                </a:solidFill>
              </a:rPr>
              <a:t>print(complex(1.0</a:t>
            </a:r>
            <a:r>
              <a:rPr lang="en-US" altLang="zh-CN" dirty="0">
                <a:solidFill>
                  <a:srgbClr val="FFC000"/>
                </a:solidFill>
              </a:rPr>
              <a:t>, </a:t>
            </a:r>
            <a:r>
              <a:rPr lang="en-US" altLang="zh-CN" dirty="0" smtClean="0">
                <a:solidFill>
                  <a:srgbClr val="FFC000"/>
                </a:solidFill>
              </a:rPr>
              <a:t>2.0))</a:t>
            </a:r>
            <a:endParaRPr lang="en-US" altLang="zh-C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508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行合并规则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显</a:t>
            </a:r>
            <a:r>
              <a:rPr lang="zh-CN" altLang="en-US" dirty="0"/>
              <a:t>式合并</a:t>
            </a:r>
          </a:p>
          <a:p>
            <a:pPr lvl="1"/>
            <a:r>
              <a:rPr lang="zh-CN" altLang="en-US" dirty="0" smtClean="0"/>
              <a:t>显式合并方式：在行</a:t>
            </a:r>
            <a:r>
              <a:rPr lang="zh-CN" altLang="en-US" dirty="0"/>
              <a:t>尾使用‘</a:t>
            </a:r>
            <a:r>
              <a:rPr lang="en-US" altLang="zh-CN" dirty="0">
                <a:solidFill>
                  <a:srgbClr val="FFC000"/>
                </a:solidFill>
              </a:rPr>
              <a:t>\</a:t>
            </a:r>
            <a:r>
              <a:rPr lang="en-US" altLang="zh-CN" dirty="0"/>
              <a:t>’</a:t>
            </a:r>
            <a:r>
              <a:rPr lang="zh-CN" altLang="en-US" dirty="0"/>
              <a:t>结束本物理行，下一物理行自动拼接到本行尾部，替换‘</a:t>
            </a:r>
            <a:r>
              <a:rPr lang="en-US" altLang="zh-CN" dirty="0">
                <a:solidFill>
                  <a:srgbClr val="FFC000"/>
                </a:solidFill>
              </a:rPr>
              <a:t>\</a:t>
            </a:r>
            <a:r>
              <a:rPr lang="en-US" altLang="zh-CN" dirty="0"/>
              <a:t>’</a:t>
            </a:r>
            <a:r>
              <a:rPr lang="zh-CN" altLang="en-US" dirty="0"/>
              <a:t>及其后的换行符</a:t>
            </a:r>
          </a:p>
          <a:p>
            <a:pPr lvl="1"/>
            <a:r>
              <a:rPr lang="zh-CN" altLang="en-US" dirty="0"/>
              <a:t>注意事项：‘</a:t>
            </a:r>
            <a:r>
              <a:rPr lang="en-US" altLang="zh-CN" dirty="0">
                <a:solidFill>
                  <a:srgbClr val="FFC000"/>
                </a:solidFill>
              </a:rPr>
              <a:t>\</a:t>
            </a:r>
            <a:r>
              <a:rPr lang="en-US" altLang="zh-CN" dirty="0"/>
              <a:t>’</a:t>
            </a:r>
            <a:r>
              <a:rPr lang="zh-CN" altLang="en-US" dirty="0"/>
              <a:t>必须为换行符前最后一个字符，其后不得书写包括注释、空格在内的任何内容</a:t>
            </a:r>
          </a:p>
          <a:p>
            <a:r>
              <a:rPr lang="zh-CN" altLang="en-US" dirty="0"/>
              <a:t>隐式合并</a:t>
            </a:r>
          </a:p>
          <a:p>
            <a:pPr lvl="1"/>
            <a:r>
              <a:rPr lang="zh-CN" altLang="en-US" dirty="0" smtClean="0"/>
              <a:t>隐式合并方式：小括号</a:t>
            </a:r>
            <a:r>
              <a:rPr lang="zh-CN" altLang="en-US" dirty="0"/>
              <a:t>、中括号和大括号中的表达式可自由折</a:t>
            </a:r>
            <a:r>
              <a:rPr lang="zh-CN" altLang="en-US" dirty="0" smtClean="0"/>
              <a:t>行，无语法限制</a:t>
            </a:r>
            <a:endParaRPr lang="zh-CN" altLang="en-US" dirty="0"/>
          </a:p>
          <a:p>
            <a:pPr lvl="1"/>
            <a:r>
              <a:rPr lang="zh-CN" altLang="en-US" dirty="0"/>
              <a:t>各物理行可随意添加</a:t>
            </a:r>
            <a:r>
              <a:rPr lang="zh-CN" altLang="en-US" dirty="0" smtClean="0"/>
              <a:t>注释，但使用空格和缩进要小心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3195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命令还是函数？这是个问题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一种关注：</a:t>
            </a:r>
            <a:r>
              <a:rPr lang="zh-CN" altLang="en-US" dirty="0">
                <a:solidFill>
                  <a:srgbClr val="FFFF00"/>
                </a:solidFill>
              </a:rPr>
              <a:t>极为小清新！</a:t>
            </a:r>
          </a:p>
          <a:p>
            <a:pPr lvl="1"/>
            <a:r>
              <a:rPr lang="zh-CN" altLang="en-US" dirty="0"/>
              <a:t>切记：切忌混用命令 </a:t>
            </a:r>
            <a:r>
              <a:rPr lang="en-US" altLang="zh-CN" dirty="0">
                <a:solidFill>
                  <a:srgbClr val="FFC000"/>
                </a:solidFill>
              </a:rPr>
              <a:t>print</a:t>
            </a:r>
            <a:r>
              <a:rPr lang="en-US" altLang="zh-CN" dirty="0"/>
              <a:t> </a:t>
            </a:r>
            <a:r>
              <a:rPr lang="zh-CN" altLang="en-US" dirty="0"/>
              <a:t>与函数 </a:t>
            </a:r>
            <a:r>
              <a:rPr lang="en-US" altLang="zh-CN" dirty="0">
                <a:solidFill>
                  <a:srgbClr val="FFC000"/>
                </a:solidFill>
              </a:rPr>
              <a:t>print</a:t>
            </a:r>
            <a:r>
              <a:rPr lang="en-US" altLang="zh-CN" dirty="0" smtClean="0">
                <a:solidFill>
                  <a:srgbClr val="FFC000"/>
                </a:solidFill>
              </a:rPr>
              <a:t>()</a:t>
            </a:r>
            <a:endParaRPr lang="zh-CN" altLang="en-US" dirty="0"/>
          </a:p>
          <a:p>
            <a:pPr lvl="1"/>
            <a:r>
              <a:rPr lang="zh-CN" altLang="en-US" dirty="0"/>
              <a:t>函数 </a:t>
            </a:r>
            <a:r>
              <a:rPr lang="en-US" altLang="zh-CN" dirty="0">
                <a:solidFill>
                  <a:srgbClr val="FFC000"/>
                </a:solidFill>
              </a:rPr>
              <a:t>print() </a:t>
            </a:r>
            <a:r>
              <a:rPr lang="zh-CN" altLang="en-US" dirty="0"/>
              <a:t>由 </a:t>
            </a:r>
            <a:r>
              <a:rPr lang="en-US" altLang="zh-CN" dirty="0"/>
              <a:t>Python 2.6 </a:t>
            </a:r>
            <a:r>
              <a:rPr lang="zh-CN" altLang="en-US" dirty="0"/>
              <a:t>引入，参数 </a:t>
            </a:r>
            <a:r>
              <a:rPr lang="en-US" altLang="zh-CN" dirty="0">
                <a:solidFill>
                  <a:srgbClr val="FFC000"/>
                </a:solidFill>
              </a:rPr>
              <a:t>flush</a:t>
            </a:r>
            <a:r>
              <a:rPr lang="en-US" altLang="zh-CN" dirty="0"/>
              <a:t> </a:t>
            </a:r>
            <a:r>
              <a:rPr lang="zh-CN" altLang="en-US" dirty="0" smtClean="0"/>
              <a:t>由 </a:t>
            </a:r>
            <a:r>
              <a:rPr lang="en-US" altLang="zh-CN" dirty="0" smtClean="0"/>
              <a:t>Python </a:t>
            </a:r>
            <a:r>
              <a:rPr lang="en-US" altLang="zh-CN" dirty="0"/>
              <a:t>3.3 </a:t>
            </a:r>
            <a:r>
              <a:rPr lang="zh-CN" altLang="en-US" dirty="0"/>
              <a:t>引入</a:t>
            </a:r>
          </a:p>
          <a:p>
            <a:pPr lvl="1"/>
            <a:r>
              <a:rPr lang="en-US" altLang="zh-CN" dirty="0"/>
              <a:t>Python 3.0 </a:t>
            </a:r>
            <a:r>
              <a:rPr lang="zh-CN" altLang="en-US" dirty="0"/>
              <a:t>之后：使用函数形式输出</a:t>
            </a:r>
          </a:p>
          <a:p>
            <a:pPr lvl="1"/>
            <a:r>
              <a:rPr lang="en-US" altLang="zh-CN" dirty="0"/>
              <a:t>Python 3.0 </a:t>
            </a:r>
            <a:r>
              <a:rPr lang="zh-CN" altLang="en-US" dirty="0"/>
              <a:t>之前：使用命令形式输出</a:t>
            </a:r>
          </a:p>
          <a:p>
            <a:pPr lvl="1"/>
            <a:r>
              <a:rPr lang="en-US" altLang="zh-CN" dirty="0"/>
              <a:t>Python 2.6 </a:t>
            </a:r>
            <a:r>
              <a:rPr lang="zh-CN" altLang="en-US" dirty="0"/>
              <a:t>之后，</a:t>
            </a:r>
            <a:r>
              <a:rPr lang="en-US" altLang="zh-CN" dirty="0"/>
              <a:t>3.0 </a:t>
            </a:r>
            <a:r>
              <a:rPr lang="zh-CN" altLang="en-US" dirty="0"/>
              <a:t>之前：为避免与 </a:t>
            </a:r>
            <a:r>
              <a:rPr lang="en-US" altLang="zh-CN" dirty="0">
                <a:solidFill>
                  <a:srgbClr val="FFC000"/>
                </a:solidFill>
              </a:rPr>
              <a:t>print</a:t>
            </a:r>
            <a:r>
              <a:rPr lang="en-US" altLang="zh-CN" dirty="0"/>
              <a:t> </a:t>
            </a:r>
            <a:r>
              <a:rPr lang="zh-CN" altLang="en-US" dirty="0"/>
              <a:t>命令冲突，可以在模块头部使用语句 </a:t>
            </a:r>
            <a:r>
              <a:rPr lang="en-US" altLang="zh-CN" dirty="0">
                <a:solidFill>
                  <a:srgbClr val="FFC000"/>
                </a:solidFill>
              </a:rPr>
              <a:t>from  __future__  import 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en-US" altLang="zh-CN" dirty="0" err="1" smtClean="0">
                <a:solidFill>
                  <a:srgbClr val="FFC000"/>
                </a:solidFill>
              </a:rPr>
              <a:t>print_function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/>
              <a:t>禁用输出命令，导入函数 </a:t>
            </a:r>
            <a:r>
              <a:rPr lang="en-US" altLang="zh-CN" dirty="0">
                <a:solidFill>
                  <a:srgbClr val="FFC000"/>
                </a:solidFill>
              </a:rPr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val="1069730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</a:t>
            </a:r>
            <a:r>
              <a:rPr lang="zh-CN" altLang="en-US" dirty="0"/>
              <a:t>出</a:t>
            </a:r>
            <a:r>
              <a:rPr lang="zh-CN" altLang="en-US" dirty="0" smtClean="0"/>
              <a:t>函数示例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7"/>
            <a:ext cx="8890000" cy="1676400"/>
          </a:xfrm>
        </p:spPr>
        <p:txBody>
          <a:bodyPr>
            <a:normAutofit/>
          </a:bodyPr>
          <a:lstStyle/>
          <a:p>
            <a:r>
              <a:rPr lang="zh-CN" altLang="en-US" dirty="0"/>
              <a:t>函数 </a:t>
            </a:r>
            <a:r>
              <a:rPr lang="en-US" altLang="zh-CN" dirty="0" smtClean="0">
                <a:solidFill>
                  <a:srgbClr val="FFC000"/>
                </a:solidFill>
              </a:rPr>
              <a:t>print</a:t>
            </a:r>
            <a:r>
              <a:rPr lang="en-US" altLang="zh-CN" dirty="0">
                <a:solidFill>
                  <a:srgbClr val="FFC000"/>
                </a:solidFill>
              </a:rPr>
              <a:t>() </a:t>
            </a:r>
            <a:r>
              <a:rPr lang="zh-CN" altLang="en-US" dirty="0" smtClean="0"/>
              <a:t>调用</a:t>
            </a:r>
            <a:r>
              <a:rPr lang="zh-CN" altLang="en-US" dirty="0"/>
              <a:t>示例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733" y="1210818"/>
            <a:ext cx="88773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第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0.5.3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节示例，格式化输出数据</a:t>
            </a:r>
            <a:endParaRPr lang="en-US" altLang="zh-CN" sz="200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('Hi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, %s!' %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name) 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endParaRPr lang="en-US" altLang="zh-CN" sz="2000" dirty="0" smtClean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第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0.5.4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节示例，多参数连续输出</a:t>
            </a:r>
            <a:endParaRPr lang="en-US" altLang="zh-CN" sz="200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print('The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product is:',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product)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altLang="zh-CN" sz="2000" dirty="0" smtClean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第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0.5.5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节示例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，输出空格分隔的数字</a:t>
            </a:r>
            <a:endParaRPr lang="en-US" altLang="zh-CN" sz="200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end =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 ')</a:t>
            </a:r>
          </a:p>
          <a:p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第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0.5.5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节示例，换行</a:t>
            </a:r>
            <a:endParaRPr lang="en-US" altLang="zh-CN" sz="200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878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1.6.3</a:t>
            </a:r>
            <a:r>
              <a:rPr lang="zh-CN" altLang="en-US" dirty="0" smtClean="0"/>
              <a:t>　输入函数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 </a:t>
            </a:r>
            <a:r>
              <a:rPr lang="en-US" altLang="zh-CN" dirty="0">
                <a:solidFill>
                  <a:srgbClr val="FFC000"/>
                </a:solidFill>
              </a:rPr>
              <a:t>input() </a:t>
            </a:r>
            <a:r>
              <a:rPr lang="zh-CN" altLang="en-US" dirty="0"/>
              <a:t>与 </a:t>
            </a:r>
            <a:r>
              <a:rPr lang="en-US" altLang="zh-CN" dirty="0" err="1">
                <a:solidFill>
                  <a:srgbClr val="FFC000"/>
                </a:solidFill>
              </a:rPr>
              <a:t>raw_input</a:t>
            </a:r>
            <a:r>
              <a:rPr lang="en-US" altLang="zh-CN" dirty="0">
                <a:solidFill>
                  <a:srgbClr val="FFC000"/>
                </a:solidFill>
              </a:rPr>
              <a:t>() </a:t>
            </a:r>
            <a:r>
              <a:rPr lang="zh-CN" altLang="en-US" dirty="0" smtClean="0"/>
              <a:t>基本</a:t>
            </a:r>
            <a:r>
              <a:rPr lang="zh-CN" altLang="en-US" dirty="0"/>
              <a:t>用法</a:t>
            </a:r>
          </a:p>
          <a:p>
            <a:pPr lvl="1"/>
            <a:r>
              <a:rPr lang="zh-CN" altLang="en-US" dirty="0"/>
              <a:t>格式：</a:t>
            </a:r>
            <a:r>
              <a:rPr lang="en-US" altLang="zh-CN" dirty="0">
                <a:solidFill>
                  <a:srgbClr val="FFC000"/>
                </a:solidFill>
              </a:rPr>
              <a:t>input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 smtClean="0">
                <a:solidFill>
                  <a:srgbClr val="FFFF00"/>
                </a:solidFill>
              </a:rPr>
              <a:t>[</a:t>
            </a:r>
            <a:r>
              <a:rPr lang="en-US" altLang="zh-CN" dirty="0" smtClean="0">
                <a:solidFill>
                  <a:srgbClr val="FFC000"/>
                </a:solidFill>
              </a:rPr>
              <a:t>prompt</a:t>
            </a:r>
            <a:r>
              <a:rPr lang="en-US" altLang="zh-CN" dirty="0" smtClean="0">
                <a:solidFill>
                  <a:srgbClr val="FFFF00"/>
                </a:solidFill>
              </a:rPr>
              <a:t>]</a:t>
            </a:r>
            <a:r>
              <a:rPr lang="en-US" altLang="zh-CN" dirty="0" smtClean="0">
                <a:solidFill>
                  <a:srgbClr val="FFC000"/>
                </a:solidFill>
              </a:rPr>
              <a:t>) </a:t>
            </a:r>
            <a:r>
              <a:rPr lang="zh-CN" altLang="en-US" dirty="0"/>
              <a:t>与 </a:t>
            </a:r>
            <a:r>
              <a:rPr lang="en-US" altLang="zh-CN" dirty="0" err="1">
                <a:solidFill>
                  <a:srgbClr val="FFC000"/>
                </a:solidFill>
              </a:rPr>
              <a:t>raw_input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altLang="zh-CN" dirty="0" smtClean="0">
                <a:solidFill>
                  <a:srgbClr val="FFFF00"/>
                </a:solidFill>
              </a:rPr>
              <a:t>[</a:t>
            </a:r>
            <a:r>
              <a:rPr lang="en-US" altLang="zh-CN" dirty="0" smtClean="0">
                <a:solidFill>
                  <a:srgbClr val="FFC000"/>
                </a:solidFill>
              </a:rPr>
              <a:t>prompt</a:t>
            </a:r>
            <a:r>
              <a:rPr lang="en-US" altLang="zh-CN" dirty="0" smtClean="0">
                <a:solidFill>
                  <a:srgbClr val="FFFF00"/>
                </a:solidFill>
              </a:rPr>
              <a:t>]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功能：读取用户输入</a:t>
            </a:r>
          </a:p>
          <a:p>
            <a:pPr lvl="1"/>
            <a:r>
              <a:rPr lang="zh-CN" altLang="en-US" dirty="0"/>
              <a:t>描述：参数 </a:t>
            </a:r>
            <a:r>
              <a:rPr lang="en-US" altLang="zh-CN" dirty="0">
                <a:solidFill>
                  <a:srgbClr val="FFC000"/>
                </a:solidFill>
              </a:rPr>
              <a:t>prompt</a:t>
            </a:r>
            <a:r>
              <a:rPr lang="en-US" altLang="zh-CN" dirty="0"/>
              <a:t> </a:t>
            </a:r>
            <a:r>
              <a:rPr lang="zh-CN" altLang="en-US" dirty="0"/>
              <a:t>表示提示信息；如果其存在，则在获取用户输入前输出</a:t>
            </a:r>
          </a:p>
          <a:p>
            <a:r>
              <a:rPr lang="zh-CN" altLang="en-US" dirty="0"/>
              <a:t>一种关注：</a:t>
            </a:r>
            <a:r>
              <a:rPr lang="en-US" altLang="zh-CN" dirty="0">
                <a:solidFill>
                  <a:srgbClr val="FFFF00"/>
                </a:solidFill>
              </a:rPr>
              <a:t>triste  again!</a:t>
            </a:r>
          </a:p>
          <a:p>
            <a:pPr lvl="1"/>
            <a:r>
              <a:rPr lang="en-US" altLang="zh-CN" dirty="0"/>
              <a:t>Python 3.0 </a:t>
            </a:r>
            <a:r>
              <a:rPr lang="zh-CN" altLang="en-US" dirty="0"/>
              <a:t>之后，</a:t>
            </a:r>
            <a:r>
              <a:rPr lang="en-US" altLang="zh-CN" dirty="0" err="1">
                <a:solidFill>
                  <a:srgbClr val="FFC000"/>
                </a:solidFill>
              </a:rPr>
              <a:t>raw_input</a:t>
            </a:r>
            <a:r>
              <a:rPr lang="en-US" altLang="zh-CN" dirty="0">
                <a:solidFill>
                  <a:srgbClr val="FFC000"/>
                </a:solidFill>
              </a:rPr>
              <a:t>() </a:t>
            </a:r>
            <a:r>
              <a:rPr lang="zh-CN" altLang="en-US" dirty="0"/>
              <a:t>已废弃，</a:t>
            </a:r>
            <a:r>
              <a:rPr lang="en-US" altLang="zh-CN" dirty="0">
                <a:solidFill>
                  <a:srgbClr val="FFC000"/>
                </a:solidFill>
              </a:rPr>
              <a:t>input() </a:t>
            </a:r>
            <a:r>
              <a:rPr lang="zh-CN" altLang="en-US" dirty="0"/>
              <a:t>的意义发生变化，完成 </a:t>
            </a:r>
            <a:r>
              <a:rPr lang="en-US" altLang="zh-CN" dirty="0" err="1">
                <a:solidFill>
                  <a:srgbClr val="FFC000"/>
                </a:solidFill>
              </a:rPr>
              <a:t>raw_input</a:t>
            </a:r>
            <a:r>
              <a:rPr lang="en-US" altLang="zh-CN" dirty="0">
                <a:solidFill>
                  <a:srgbClr val="FFC000"/>
                </a:solidFill>
              </a:rPr>
              <a:t>() </a:t>
            </a:r>
            <a:r>
              <a:rPr lang="zh-CN" altLang="en-US" dirty="0"/>
              <a:t>功能</a:t>
            </a:r>
          </a:p>
        </p:txBody>
      </p:sp>
    </p:spTree>
    <p:extLst>
      <p:ext uri="{BB962C8B-B14F-4D97-AF65-F5344CB8AC3E}">
        <p14:creationId xmlns:p14="http://schemas.microsoft.com/office/powerpoint/2010/main" val="2584758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1.6.3</a:t>
            </a:r>
            <a:r>
              <a:rPr lang="zh-CN" altLang="en-US" dirty="0" smtClean="0"/>
              <a:t>　输入函数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 </a:t>
            </a:r>
            <a:r>
              <a:rPr lang="en-US" altLang="zh-CN" dirty="0">
                <a:solidFill>
                  <a:srgbClr val="FFC000"/>
                </a:solidFill>
              </a:rPr>
              <a:t>input() </a:t>
            </a:r>
            <a:r>
              <a:rPr lang="zh-CN" altLang="en-US" dirty="0"/>
              <a:t>与 </a:t>
            </a:r>
            <a:r>
              <a:rPr lang="en-US" altLang="zh-CN" dirty="0" err="1">
                <a:solidFill>
                  <a:srgbClr val="FFC000"/>
                </a:solidFill>
              </a:rPr>
              <a:t>raw_input</a:t>
            </a:r>
            <a:r>
              <a:rPr lang="en-US" altLang="zh-CN" dirty="0">
                <a:solidFill>
                  <a:srgbClr val="FFC000"/>
                </a:solidFill>
              </a:rPr>
              <a:t>() </a:t>
            </a:r>
            <a:r>
              <a:rPr lang="zh-CN" altLang="en-US" dirty="0" smtClean="0"/>
              <a:t>重要</a:t>
            </a:r>
            <a:r>
              <a:rPr lang="zh-CN" altLang="en-US" dirty="0"/>
              <a:t>差异</a:t>
            </a:r>
          </a:p>
          <a:p>
            <a:pPr lvl="1"/>
            <a:r>
              <a:rPr lang="en-US" altLang="zh-CN" dirty="0"/>
              <a:t>Python 3.0 </a:t>
            </a:r>
            <a:r>
              <a:rPr lang="zh-CN" altLang="en-US" dirty="0"/>
              <a:t>之前，两者都接受字符串、数字、表达式输入</a:t>
            </a:r>
          </a:p>
          <a:p>
            <a:pPr lvl="2"/>
            <a:r>
              <a:rPr lang="zh-CN" altLang="en-US" dirty="0"/>
              <a:t>输入为</a:t>
            </a:r>
            <a:r>
              <a:rPr lang="zh-CN" altLang="en-US" dirty="0" smtClean="0"/>
              <a:t>字符串： </a:t>
            </a:r>
            <a:r>
              <a:rPr lang="en-US" altLang="zh-CN" dirty="0" err="1">
                <a:solidFill>
                  <a:srgbClr val="FFC000"/>
                </a:solidFill>
              </a:rPr>
              <a:t>raw_input</a:t>
            </a:r>
            <a:r>
              <a:rPr lang="en-US" altLang="zh-CN" dirty="0">
                <a:solidFill>
                  <a:srgbClr val="FFC000"/>
                </a:solidFill>
              </a:rPr>
              <a:t>() </a:t>
            </a:r>
            <a:r>
              <a:rPr lang="zh-CN" altLang="en-US" dirty="0"/>
              <a:t>读取控制台输入，返回字符串；</a:t>
            </a:r>
            <a:r>
              <a:rPr lang="en-US" altLang="zh-CN" dirty="0">
                <a:solidFill>
                  <a:srgbClr val="FFC000"/>
                </a:solidFill>
              </a:rPr>
              <a:t>input() </a:t>
            </a:r>
            <a:r>
              <a:rPr lang="zh-CN" altLang="en-US" dirty="0"/>
              <a:t>输入字符串时必须使用引号，否则会报错</a:t>
            </a:r>
          </a:p>
          <a:p>
            <a:pPr lvl="2"/>
            <a:r>
              <a:rPr lang="zh-CN" altLang="en-US" dirty="0"/>
              <a:t>输入为纯</a:t>
            </a:r>
            <a:r>
              <a:rPr lang="zh-CN" altLang="en-US" dirty="0" smtClean="0"/>
              <a:t>数字： </a:t>
            </a:r>
            <a:r>
              <a:rPr lang="en-US" altLang="zh-CN" dirty="0" err="1">
                <a:solidFill>
                  <a:srgbClr val="FFC000"/>
                </a:solidFill>
              </a:rPr>
              <a:t>raw_input</a:t>
            </a:r>
            <a:r>
              <a:rPr lang="en-US" altLang="zh-CN" dirty="0">
                <a:solidFill>
                  <a:srgbClr val="FFC000"/>
                </a:solidFill>
              </a:rPr>
              <a:t>() </a:t>
            </a:r>
            <a:r>
              <a:rPr lang="zh-CN" altLang="en-US" dirty="0"/>
              <a:t>读取控制台输入，返回字符串；</a:t>
            </a:r>
            <a:r>
              <a:rPr lang="en-US" altLang="zh-CN" dirty="0">
                <a:solidFill>
                  <a:srgbClr val="FFC000"/>
                </a:solidFill>
              </a:rPr>
              <a:t>input() </a:t>
            </a:r>
            <a:r>
              <a:rPr lang="zh-CN" altLang="en-US" dirty="0"/>
              <a:t>读取控制台输入，返回数值</a:t>
            </a:r>
          </a:p>
          <a:p>
            <a:pPr lvl="2"/>
            <a:r>
              <a:rPr lang="zh-CN" altLang="en-US" dirty="0"/>
              <a:t>输入为字符串</a:t>
            </a:r>
            <a:r>
              <a:rPr lang="zh-CN" altLang="en-US" dirty="0" smtClean="0"/>
              <a:t>表达式： </a:t>
            </a:r>
            <a:r>
              <a:rPr lang="en-US" altLang="zh-CN" dirty="0" err="1">
                <a:solidFill>
                  <a:srgbClr val="FFC000"/>
                </a:solidFill>
              </a:rPr>
              <a:t>raw_input</a:t>
            </a:r>
            <a:r>
              <a:rPr lang="en-US" altLang="zh-CN" dirty="0">
                <a:solidFill>
                  <a:srgbClr val="FFC000"/>
                </a:solidFill>
              </a:rPr>
              <a:t>() </a:t>
            </a:r>
            <a:r>
              <a:rPr lang="zh-CN" altLang="en-US" dirty="0"/>
              <a:t>读取控制台输入，返回字符串；</a:t>
            </a:r>
            <a:r>
              <a:rPr lang="en-US" altLang="zh-CN" dirty="0">
                <a:solidFill>
                  <a:srgbClr val="FFC000"/>
                </a:solidFill>
              </a:rPr>
              <a:t>input() </a:t>
            </a:r>
            <a:r>
              <a:rPr lang="zh-CN" altLang="en-US" dirty="0"/>
              <a:t>读取控制台输入，对合法的 </a:t>
            </a:r>
            <a:r>
              <a:rPr lang="en-US" altLang="zh-CN" dirty="0"/>
              <a:t>Python </a:t>
            </a:r>
            <a:r>
              <a:rPr lang="zh-CN" altLang="en-US" dirty="0"/>
              <a:t>数学表达式进行计算，返回计算后的</a:t>
            </a:r>
            <a:r>
              <a:rPr lang="zh-CN" altLang="en-US" dirty="0" smtClean="0"/>
              <a:t>结果</a:t>
            </a:r>
          </a:p>
          <a:p>
            <a:pPr lvl="2"/>
            <a:r>
              <a:rPr lang="zh-CN" altLang="en-US" dirty="0" smtClean="0"/>
              <a:t>输入为特殊字符： </a:t>
            </a:r>
            <a:r>
              <a:rPr lang="en-US" altLang="zh-CN" dirty="0" err="1" smtClean="0">
                <a:solidFill>
                  <a:srgbClr val="FFC000"/>
                </a:solidFill>
              </a:rPr>
              <a:t>raw_input</a:t>
            </a:r>
            <a:r>
              <a:rPr lang="en-US" altLang="zh-CN" dirty="0" smtClean="0">
                <a:solidFill>
                  <a:srgbClr val="FFC000"/>
                </a:solidFill>
              </a:rPr>
              <a:t>() </a:t>
            </a:r>
            <a:r>
              <a:rPr lang="zh-CN" altLang="en-US" dirty="0" smtClean="0"/>
              <a:t>读取控制台输入，返回字符串；</a:t>
            </a:r>
            <a:r>
              <a:rPr lang="en-US" altLang="zh-CN" dirty="0" smtClean="0">
                <a:solidFill>
                  <a:srgbClr val="FFC000"/>
                </a:solidFill>
              </a:rPr>
              <a:t>input() </a:t>
            </a:r>
            <a:r>
              <a:rPr lang="zh-CN" altLang="en-US" dirty="0" smtClean="0"/>
              <a:t>读取控制台输入，输入字符串需要引号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8602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输入函数示例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7"/>
            <a:ext cx="8890000" cy="1676400"/>
          </a:xfrm>
        </p:spPr>
        <p:txBody>
          <a:bodyPr>
            <a:normAutofit/>
          </a:bodyPr>
          <a:lstStyle/>
          <a:p>
            <a:r>
              <a:rPr lang="zh-CN" altLang="en-US" dirty="0"/>
              <a:t>函数 </a:t>
            </a:r>
            <a:r>
              <a:rPr lang="en-US" altLang="zh-CN" dirty="0">
                <a:solidFill>
                  <a:srgbClr val="FFC000"/>
                </a:solidFill>
              </a:rPr>
              <a:t>input() </a:t>
            </a:r>
            <a:r>
              <a:rPr lang="zh-CN" altLang="en-US" dirty="0"/>
              <a:t>与 </a:t>
            </a:r>
            <a:r>
              <a:rPr lang="en-US" altLang="zh-CN" dirty="0" err="1">
                <a:solidFill>
                  <a:srgbClr val="FFC000"/>
                </a:solidFill>
              </a:rPr>
              <a:t>raw_input</a:t>
            </a:r>
            <a:r>
              <a:rPr lang="en-US" altLang="zh-CN" dirty="0">
                <a:solidFill>
                  <a:srgbClr val="FFC000"/>
                </a:solidFill>
              </a:rPr>
              <a:t>() </a:t>
            </a:r>
            <a:r>
              <a:rPr lang="zh-CN" altLang="en-US" dirty="0"/>
              <a:t>调用示例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733" y="1210818"/>
            <a:ext cx="88773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 Python 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3.0 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之前</a:t>
            </a:r>
          </a:p>
          <a:p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函数 </a:t>
            </a:r>
            <a:r>
              <a:rPr lang="en-US" altLang="zh-CN" sz="2000" dirty="0" err="1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raw_input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()</a:t>
            </a: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e1 = </a:t>
            </a:r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raw_input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('Please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 a special char: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Please input a special char: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\t</a:t>
            </a: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e1</a:t>
            </a:r>
          </a:p>
          <a:p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'\\t'</a:t>
            </a:r>
          </a:p>
          <a:p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函数 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input()</a:t>
            </a: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e2 = input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('Please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 a special char: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Please input a special char: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'\t'</a:t>
            </a: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e2</a:t>
            </a:r>
          </a:p>
          <a:p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'\t</a:t>
            </a:r>
            <a:r>
              <a:rPr lang="en-US" altLang="zh-CN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endParaRPr lang="en-US" altLang="zh-CN" sz="2000" dirty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175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输入函数示例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函数 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input()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e3 = input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('Please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 a special char: </a:t>
            </a:r>
            <a:r>
              <a:rPr lang="en-US" altLang="zh-CN" sz="2000" b="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</a:t>
            </a: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Please input a special char: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</a:t>
            </a:r>
            <a:r>
              <a:rPr lang="en-US" altLang="zh-CN" sz="20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(most recent call last):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File "&lt;</a:t>
            </a:r>
            <a:r>
              <a:rPr lang="en-US" altLang="zh-CN" sz="2000" b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stdin</a:t>
            </a:r>
            <a:r>
              <a:rPr lang="en-US" altLang="zh-CN" sz="20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&gt;", line 1, in &lt;module&gt;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File "&lt;string&gt;", line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\t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^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SyntaxError</a:t>
            </a:r>
            <a:r>
              <a:rPr lang="en-US" altLang="zh-CN" sz="20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unexpected character after line continuation character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8333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1.6.4</a:t>
            </a:r>
            <a:r>
              <a:rPr lang="zh-CN" altLang="en-US" dirty="0" smtClean="0"/>
              <a:t>　求值函数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 </a:t>
            </a:r>
            <a:r>
              <a:rPr lang="en-US" altLang="zh-CN" dirty="0" err="1">
                <a:solidFill>
                  <a:srgbClr val="FFC000"/>
                </a:solidFill>
              </a:rPr>
              <a:t>eval</a:t>
            </a:r>
            <a:r>
              <a:rPr lang="en-US" altLang="zh-CN" dirty="0">
                <a:solidFill>
                  <a:srgbClr val="FFC000"/>
                </a:solidFill>
              </a:rPr>
              <a:t>() </a:t>
            </a:r>
            <a:r>
              <a:rPr lang="zh-CN" altLang="en-US" dirty="0" smtClean="0"/>
              <a:t>基本</a:t>
            </a:r>
            <a:r>
              <a:rPr lang="zh-CN" altLang="en-US" dirty="0"/>
              <a:t>用法</a:t>
            </a:r>
          </a:p>
          <a:p>
            <a:pPr lvl="1"/>
            <a:r>
              <a:rPr lang="zh-CN" altLang="en-US" dirty="0"/>
              <a:t>格式：</a:t>
            </a:r>
            <a:r>
              <a:rPr lang="en-US" altLang="zh-CN" dirty="0" err="1" smtClean="0">
                <a:solidFill>
                  <a:srgbClr val="FFC000"/>
                </a:solidFill>
              </a:rPr>
              <a:t>eval</a:t>
            </a:r>
            <a:r>
              <a:rPr lang="en-US" altLang="zh-CN" dirty="0" smtClean="0">
                <a:solidFill>
                  <a:srgbClr val="FFC000"/>
                </a:solidFill>
              </a:rPr>
              <a:t>(expression</a:t>
            </a:r>
            <a:r>
              <a:rPr lang="en-US" altLang="zh-CN" dirty="0">
                <a:solidFill>
                  <a:srgbClr val="FFC000"/>
                </a:solidFill>
              </a:rPr>
              <a:t>, </a:t>
            </a:r>
            <a:r>
              <a:rPr lang="en-US" altLang="zh-CN" dirty="0" err="1">
                <a:solidFill>
                  <a:srgbClr val="FFC000"/>
                </a:solidFill>
              </a:rPr>
              <a:t>globals</a:t>
            </a:r>
            <a:r>
              <a:rPr lang="en-US" altLang="zh-CN" dirty="0">
                <a:solidFill>
                  <a:srgbClr val="FFC000"/>
                </a:solidFill>
              </a:rPr>
              <a:t> = None, locals = </a:t>
            </a:r>
            <a:r>
              <a:rPr lang="en-US" altLang="zh-CN" dirty="0" smtClean="0">
                <a:solidFill>
                  <a:srgbClr val="FFC000"/>
                </a:solidFill>
              </a:rPr>
              <a:t>None)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功能：表达式求值</a:t>
            </a:r>
          </a:p>
          <a:p>
            <a:pPr lvl="1"/>
            <a:r>
              <a:rPr lang="zh-CN" altLang="en-US" dirty="0"/>
              <a:t>描述：参数 </a:t>
            </a:r>
            <a:r>
              <a:rPr lang="en-US" altLang="zh-CN" dirty="0">
                <a:solidFill>
                  <a:srgbClr val="FFC000"/>
                </a:solidFill>
              </a:rPr>
              <a:t>expression</a:t>
            </a:r>
            <a:r>
              <a:rPr lang="en-US" altLang="zh-CN" dirty="0"/>
              <a:t> </a:t>
            </a:r>
            <a:r>
              <a:rPr lang="zh-CN" altLang="en-US" dirty="0"/>
              <a:t>为字符串，函数 </a:t>
            </a:r>
            <a:r>
              <a:rPr lang="en-US" altLang="zh-CN" dirty="0" err="1">
                <a:solidFill>
                  <a:srgbClr val="FFC000"/>
                </a:solidFill>
              </a:rPr>
              <a:t>eval</a:t>
            </a:r>
            <a:r>
              <a:rPr lang="en-US" altLang="zh-CN" dirty="0">
                <a:solidFill>
                  <a:srgbClr val="FFC000"/>
                </a:solidFill>
              </a:rPr>
              <a:t>() </a:t>
            </a:r>
            <a:r>
              <a:rPr lang="zh-CN" altLang="en-US" dirty="0"/>
              <a:t>将其作为 </a:t>
            </a:r>
            <a:r>
              <a:rPr lang="en-US" altLang="zh-CN" dirty="0"/>
              <a:t>Python </a:t>
            </a:r>
            <a:r>
              <a:rPr lang="zh-CN" altLang="en-US" dirty="0"/>
              <a:t>表达式进行分析和求值，并返回其结果；如果无参数 </a:t>
            </a:r>
            <a:r>
              <a:rPr lang="en-US" altLang="zh-CN" dirty="0" err="1">
                <a:solidFill>
                  <a:srgbClr val="FFC000"/>
                </a:solidFill>
              </a:rPr>
              <a:t>globals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/>
              <a:t>与 </a:t>
            </a:r>
            <a:r>
              <a:rPr lang="en-US" altLang="zh-CN" dirty="0">
                <a:solidFill>
                  <a:srgbClr val="FFC000"/>
                </a:solidFill>
              </a:rPr>
              <a:t>locals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C000"/>
                </a:solidFill>
              </a:rPr>
              <a:t>expression</a:t>
            </a:r>
            <a:r>
              <a:rPr lang="en-US" altLang="zh-CN" dirty="0"/>
              <a:t> </a:t>
            </a:r>
            <a:r>
              <a:rPr lang="zh-CN" altLang="en-US" dirty="0"/>
              <a:t>在函数 </a:t>
            </a:r>
            <a:r>
              <a:rPr lang="en-US" altLang="zh-CN" dirty="0" err="1">
                <a:solidFill>
                  <a:srgbClr val="FFC000"/>
                </a:solidFill>
              </a:rPr>
              <a:t>eval</a:t>
            </a:r>
            <a:r>
              <a:rPr lang="en-US" altLang="zh-CN" dirty="0">
                <a:solidFill>
                  <a:srgbClr val="FFC000"/>
                </a:solidFill>
              </a:rPr>
              <a:t>() </a:t>
            </a:r>
            <a:r>
              <a:rPr lang="zh-CN" altLang="en-US" dirty="0"/>
              <a:t>调用环境中执行，语法错误将报告为异常</a:t>
            </a:r>
          </a:p>
        </p:txBody>
      </p:sp>
    </p:spTree>
    <p:extLst>
      <p:ext uri="{BB962C8B-B14F-4D97-AF65-F5344CB8AC3E}">
        <p14:creationId xmlns:p14="http://schemas.microsoft.com/office/powerpoint/2010/main" val="2477532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求值</a:t>
            </a:r>
            <a:r>
              <a:rPr lang="zh-CN" altLang="en-US" dirty="0" smtClean="0"/>
              <a:t>函数示例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7"/>
            <a:ext cx="8890000" cy="1676400"/>
          </a:xfrm>
        </p:spPr>
        <p:txBody>
          <a:bodyPr>
            <a:normAutofit/>
          </a:bodyPr>
          <a:lstStyle/>
          <a:p>
            <a:r>
              <a:rPr lang="zh-CN" altLang="en-US" dirty="0"/>
              <a:t>函数 </a:t>
            </a:r>
            <a:r>
              <a:rPr lang="en-US" altLang="zh-CN" dirty="0" err="1" smtClean="0">
                <a:solidFill>
                  <a:srgbClr val="FFC000"/>
                </a:solidFill>
              </a:rPr>
              <a:t>eval</a:t>
            </a:r>
            <a:r>
              <a:rPr lang="en-US" altLang="zh-CN" dirty="0" smtClean="0">
                <a:solidFill>
                  <a:srgbClr val="FFC000"/>
                </a:solidFill>
              </a:rPr>
              <a:t>() </a:t>
            </a:r>
            <a:r>
              <a:rPr lang="zh-CN" altLang="en-US" dirty="0" smtClean="0"/>
              <a:t>调用</a:t>
            </a:r>
            <a:r>
              <a:rPr lang="zh-CN" altLang="en-US" dirty="0"/>
              <a:t>示例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733" y="1210818"/>
            <a:ext cx="88773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counter = 1</a:t>
            </a: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('counter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+ 1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  <a:p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 Python 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3.0 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之后</a:t>
            </a: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= 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(input('A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number: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 Python 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3.0 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之前</a:t>
            </a: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= 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raw_input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('A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number: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以上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两条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语句只能根据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Python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的不同版本二</a:t>
            </a:r>
            <a:r>
              <a:rPr lang="zh-CN" altLang="en-US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选一</a:t>
            </a:r>
          </a:p>
          <a:p>
            <a:r>
              <a:rPr lang="en-US" altLang="zh-C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number: 1024</a:t>
            </a:r>
          </a:p>
          <a:p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print(n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2048</a:t>
            </a:r>
            <a:endParaRPr lang="en-US" altLang="zh-CN" sz="2000" dirty="0">
              <a:solidFill>
                <a:schemeClr val="accent5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130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输入输出示例：浮点数平方根之和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4733" y="719667"/>
            <a:ext cx="8890000" cy="16764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接受用户输入的两个实数，求两者平方根之和。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733" y="1210818"/>
            <a:ext cx="88773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sqrtreal.py</a:t>
            </a:r>
          </a:p>
          <a:p>
            <a:r>
              <a:rPr lang="en-US" altLang="zh-CN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平方根函数需要使用数学库，导入之</a:t>
            </a:r>
            <a:endParaRPr lang="en-US" altLang="zh-CN" sz="200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import math</a:t>
            </a:r>
          </a:p>
          <a:p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获取用户的输入</a:t>
            </a:r>
            <a:endParaRPr lang="en-US" altLang="zh-CN" sz="200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a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eval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(input("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The first real: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"))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b = 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eval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(input("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The second real: 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"))</a:t>
            </a:r>
          </a:p>
          <a:p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计算</a:t>
            </a:r>
            <a:endParaRPr lang="en-US" altLang="zh-CN" sz="2000" dirty="0">
              <a:solidFill>
                <a:schemeClr val="accent3">
                  <a:lumMod val="75000"/>
                </a:schemeClr>
              </a:solidFill>
              <a:latin typeface="华康手札体W5P" panose="03000500000000000000" pitchFamily="66" charset="-122"/>
              <a:ea typeface="华康手札体W5P" panose="03000500000000000000" pitchFamily="66" charset="-122"/>
              <a:cs typeface="Menlo" panose="020B0609030804020204" pitchFamily="49" charset="0"/>
            </a:endParaRPr>
          </a:p>
          <a:p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r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math.sqrt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(a) 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+ </a:t>
            </a:r>
            <a:r>
              <a:rPr lang="en-US" altLang="zh-CN" sz="2000" dirty="0" err="1" smtClean="0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math.sqrt</a:t>
            </a:r>
            <a:r>
              <a:rPr lang="en-US" altLang="zh-CN" sz="2000" dirty="0" smtClean="0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(b)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#  </a:t>
            </a:r>
            <a:r>
              <a:rPr lang="zh-CN" altLang="en-US" sz="2000" dirty="0" smtClean="0">
                <a:solidFill>
                  <a:schemeClr val="accent3">
                    <a:lumMod val="75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Menlo" panose="020B0609030804020204" pitchFamily="49" charset="0"/>
              </a:rPr>
              <a:t>输出结果</a:t>
            </a:r>
            <a:endParaRPr lang="en-US" altLang="zh-CN" sz="2000" dirty="0" smtClean="0">
              <a:solidFill>
                <a:srgbClr val="FFC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000" smtClean="0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print("</a:t>
            </a:r>
            <a:r>
              <a:rPr lang="en-US" altLang="zh-CN" sz="2000" dirty="0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The result is </a:t>
            </a:r>
            <a:r>
              <a:rPr lang="en-US" altLang="zh-CN" sz="2000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", </a:t>
            </a:r>
            <a:r>
              <a:rPr lang="en-US" altLang="zh-CN" sz="2000" smtClean="0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r)</a:t>
            </a:r>
            <a:endParaRPr lang="en-US" altLang="zh-CN" sz="2000" dirty="0">
              <a:solidFill>
                <a:srgbClr val="FFC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41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计算机程序设计基础（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91201"/>
      </p:ext>
    </p:extLst>
  </p:cSld>
  <p:clrMapOvr>
    <a:masterClrMapping/>
  </p:clrMapOvr>
  <p:transition spd="slow" advClick="0" advTm="0">
    <p:strips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1.1.2</a:t>
            </a:r>
            <a:r>
              <a:rPr lang="zh-CN" altLang="en-US" dirty="0"/>
              <a:t>　注　释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注释（</a:t>
            </a:r>
            <a:r>
              <a:rPr lang="en-US" altLang="zh-CN" dirty="0"/>
              <a:t>comment</a:t>
            </a:r>
            <a:r>
              <a:rPr lang="zh-CN" altLang="en-US" dirty="0"/>
              <a:t>）：以‘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#</a:t>
            </a:r>
            <a:r>
              <a:rPr lang="en-US" altLang="zh-CN" dirty="0"/>
              <a:t>’</a:t>
            </a:r>
            <a:r>
              <a:rPr lang="zh-CN" altLang="en-US" dirty="0"/>
              <a:t>开始至本物理行结束的文本序列</a:t>
            </a:r>
          </a:p>
          <a:p>
            <a:pPr lvl="1"/>
            <a:r>
              <a:rPr lang="zh-CN" altLang="en-US" dirty="0"/>
              <a:t>注释目的：增强程序代码可读性和可维护性</a:t>
            </a:r>
          </a:p>
          <a:p>
            <a:pPr lvl="1"/>
            <a:r>
              <a:rPr lang="zh-CN" altLang="en-US" dirty="0"/>
              <a:t>注释内容：版权信息、功能描述、编码规范等</a:t>
            </a:r>
          </a:p>
          <a:p>
            <a:r>
              <a:rPr lang="zh-CN" altLang="en-US" dirty="0"/>
              <a:t>编码规范：</a:t>
            </a:r>
            <a:r>
              <a:rPr lang="en-US" altLang="zh-CN" dirty="0"/>
              <a:t>Python </a:t>
            </a:r>
            <a:r>
              <a:rPr lang="zh-CN" altLang="en-US" dirty="0"/>
              <a:t>脚本的编码格式</a:t>
            </a:r>
          </a:p>
          <a:p>
            <a:pPr lvl="1"/>
            <a:r>
              <a:rPr lang="en-US" altLang="zh-CN" dirty="0"/>
              <a:t>Python 3.0 </a:t>
            </a:r>
            <a:r>
              <a:rPr lang="zh-CN" altLang="en-US" dirty="0"/>
              <a:t>之后缺省格式为 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，使用此格式保存脚本文件</a:t>
            </a:r>
            <a:endParaRPr lang="en-US" altLang="zh-CN" dirty="0"/>
          </a:p>
          <a:p>
            <a:pPr lvl="1"/>
            <a:r>
              <a:rPr lang="zh-CN" altLang="en-US" dirty="0" smtClean="0"/>
              <a:t>建议注释</a:t>
            </a:r>
            <a:r>
              <a:rPr lang="zh-CN" altLang="en-US" dirty="0"/>
              <a:t>格式：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# -*- coding: &lt;encoding-name&gt; -*-</a:t>
            </a:r>
          </a:p>
          <a:p>
            <a:pPr lvl="1"/>
            <a:r>
              <a:rPr lang="zh-CN" altLang="en-US" dirty="0"/>
              <a:t>注释位置：单独占据脚本第一行或第二行；占据第二</a:t>
            </a:r>
            <a:r>
              <a:rPr lang="zh-CN" altLang="en-US" dirty="0" smtClean="0"/>
              <a:t>行时，第一行也必须为注释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592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　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习题一　接受两个数，一个为用户一年期定期存款本金，一个为一年期定期存款利率。计算一年期满后本金与利息总额。说明：（</a:t>
            </a:r>
            <a:r>
              <a:rPr lang="en-US" altLang="zh-CN" sz="2000" dirty="0"/>
              <a:t>1</a:t>
            </a:r>
            <a:r>
              <a:rPr lang="zh-CN" altLang="en-US" sz="2000" dirty="0"/>
              <a:t>）存款金额以人民币元为单位；（</a:t>
            </a:r>
            <a:r>
              <a:rPr lang="en-US" altLang="zh-CN" sz="2000" dirty="0"/>
              <a:t>2</a:t>
            </a:r>
            <a:r>
              <a:rPr lang="zh-CN" altLang="en-US" sz="2000" dirty="0"/>
              <a:t>）输入利率时不需要输入百分号，例如一年期定期存款年利率为</a:t>
            </a:r>
            <a:r>
              <a:rPr lang="en-US" altLang="zh-CN" sz="2000" dirty="0"/>
              <a:t>2.52%</a:t>
            </a:r>
            <a:r>
              <a:rPr lang="zh-CN" altLang="en-US" sz="2000" dirty="0"/>
              <a:t>，用户输入 </a:t>
            </a:r>
            <a:r>
              <a:rPr lang="en-US" altLang="zh-CN" sz="2000" dirty="0"/>
              <a:t>2.52 </a:t>
            </a:r>
            <a:r>
              <a:rPr lang="zh-CN" altLang="en-US" sz="2000" dirty="0"/>
              <a:t>即可。</a:t>
            </a:r>
            <a:endParaRPr lang="en-US" altLang="zh-CN" sz="2000" dirty="0"/>
          </a:p>
          <a:p>
            <a:r>
              <a:rPr lang="zh-CN" altLang="en-US" sz="2000" dirty="0"/>
              <a:t>习题二　现实生活中，储户在填定期存单时有“到期自动转存”选项，它表示在存单期满后自动转存为同样存期的新定期存单，结存的本金与利息总额将作为新本金。计算自动转存一次和两次后的期满金额。</a:t>
            </a:r>
          </a:p>
          <a:p>
            <a:r>
              <a:rPr lang="zh-CN" altLang="en-US" sz="2000" dirty="0" smtClean="0"/>
              <a:t>习题三　接受用户输入的两个整数，求其阶乘之和并输出结果。</a:t>
            </a:r>
            <a:r>
              <a:rPr lang="zh-CN" altLang="en-US" sz="2000" dirty="0"/>
              <a:t>　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8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10547</TotalTime>
  <Words>5259</Words>
  <Application>Microsoft Office PowerPoint</Application>
  <PresentationFormat>全屏显示(16:9)</PresentationFormat>
  <Paragraphs>831</Paragraphs>
  <Slides>90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90</vt:i4>
      </vt:variant>
    </vt:vector>
  </HeadingPairs>
  <TitlesOfParts>
    <vt:vector size="91" baseType="lpstr">
      <vt:lpstr>柏林</vt:lpstr>
      <vt:lpstr>计算机程序设计基础</vt:lpstr>
      <vt:lpstr>第一章　基本语法元素</vt:lpstr>
      <vt:lpstr>1.1　程序文本结构 1.2　对　象 1.3　表达式 1.4　数值类型 1.5　数学模块 1.6　基本输入输出</vt:lpstr>
      <vt:lpstr>计算机程序设计基础（Python）</vt:lpstr>
      <vt:lpstr>1.1　程序文本结构 1.2　对　象 1.3　表达式 1.4　数值类型 1.5　数学模块 1.6　基本输入输出</vt:lpstr>
      <vt:lpstr>1.1　程序文本结构</vt:lpstr>
      <vt:lpstr>1.1.1　代码文本</vt:lpstr>
      <vt:lpstr>行合并规则</vt:lpstr>
      <vt:lpstr>1.1.2　注　释</vt:lpstr>
      <vt:lpstr>1.1.3　缩　进</vt:lpstr>
      <vt:lpstr>1.1.4　标识符与关键字</vt:lpstr>
      <vt:lpstr>1.1.4　标识符与关键字</vt:lpstr>
      <vt:lpstr>特定形式标识符</vt:lpstr>
      <vt:lpstr>1.1.5　编程风格</vt:lpstr>
      <vt:lpstr>1.1.5　编程风格</vt:lpstr>
      <vt:lpstr>1.1.5　编程风格</vt:lpstr>
      <vt:lpstr>计算机程序设计基础（Python）</vt:lpstr>
      <vt:lpstr>1.1　程序文本结构 1.2　对　象 1.3　表达式 1.4　数值类型 1.5　数学模块 1.6　基本输入输出</vt:lpstr>
      <vt:lpstr>1.2　对　象</vt:lpstr>
      <vt:lpstr>1.2.1　型式与对象</vt:lpstr>
      <vt:lpstr>本征值</vt:lpstr>
      <vt:lpstr>型　式</vt:lpstr>
      <vt:lpstr>型　式</vt:lpstr>
      <vt:lpstr>型　式</vt:lpstr>
      <vt:lpstr>值</vt:lpstr>
      <vt:lpstr>1.2.2　文　字</vt:lpstr>
      <vt:lpstr>1.2.3　量</vt:lpstr>
      <vt:lpstr>1.2.3　量</vt:lpstr>
      <vt:lpstr>1.2.4　赋　值</vt:lpstr>
      <vt:lpstr>多变量赋值</vt:lpstr>
      <vt:lpstr>赋值与量同一性</vt:lpstr>
      <vt:lpstr>赋值与量同一性示例</vt:lpstr>
      <vt:lpstr>赋值与量同一性示例</vt:lpstr>
      <vt:lpstr>型式对象赋值</vt:lpstr>
      <vt:lpstr>计算机程序设计基础（Python）</vt:lpstr>
      <vt:lpstr>1.1　程序文本结构 1.2　对　象 1.3　表达式 1.4　数值类型 1.5　数学模块 1.6　基本输入输出</vt:lpstr>
      <vt:lpstr>1.3　表达式</vt:lpstr>
      <vt:lpstr>1.3.1　操作符与操作数</vt:lpstr>
      <vt:lpstr>操作符优先级</vt:lpstr>
      <vt:lpstr>操作符优先级</vt:lpstr>
      <vt:lpstr>1.3.2　表达式求值</vt:lpstr>
      <vt:lpstr>表达式求值示例</vt:lpstr>
      <vt:lpstr>表达式求值示例</vt:lpstr>
      <vt:lpstr>1.3.3　含参赋值语句</vt:lpstr>
      <vt:lpstr>计算机程序设计基础（Python）</vt:lpstr>
      <vt:lpstr>1.1　程序文本结构 1.2　对　象 1.3　表达式 1.4　数值类型 1.5　数学模块 1.6　基本输入输出</vt:lpstr>
      <vt:lpstr>1.4　数值类型</vt:lpstr>
      <vt:lpstr>1.4.1　整数类型</vt:lpstr>
      <vt:lpstr>整数分节</vt:lpstr>
      <vt:lpstr>1.4.2　实数类型</vt:lpstr>
      <vt:lpstr>实数表示误差</vt:lpstr>
      <vt:lpstr>1.4.3　复数类型</vt:lpstr>
      <vt:lpstr>1.4.4　数值运算</vt:lpstr>
      <vt:lpstr>1.4.4　数值运算</vt:lpstr>
      <vt:lpstr>1.4.4　数值运算</vt:lpstr>
      <vt:lpstr>1.4.5　内置数值函数</vt:lpstr>
      <vt:lpstr>1.4.5　内置数值函数</vt:lpstr>
      <vt:lpstr>1.4.5　内置数值函数</vt:lpstr>
      <vt:lpstr>1.4.6　幂运算与模运算</vt:lpstr>
      <vt:lpstr>1.4.6　幂运算与模运算</vt:lpstr>
      <vt:lpstr>计算机程序设计基础（Python）</vt:lpstr>
      <vt:lpstr>1.1　程序文本结构 1.2　对　象 1.3　表达式 1.4　数值类型 1.5　数学模块 1.6　基本输入输出</vt:lpstr>
      <vt:lpstr>1.5　数学模块</vt:lpstr>
      <vt:lpstr>1.5.1　数学模块用法</vt:lpstr>
      <vt:lpstr>1.5.2　数学常数</vt:lpstr>
      <vt:lpstr>1.5.3　数学函数</vt:lpstr>
      <vt:lpstr>1.5.3　数学函数</vt:lpstr>
      <vt:lpstr>1.5.3　数学函数</vt:lpstr>
      <vt:lpstr>1.5.3　数学函数</vt:lpstr>
      <vt:lpstr>1.5.3　数学函数</vt:lpstr>
      <vt:lpstr>1.5.3　数学函数</vt:lpstr>
      <vt:lpstr>1.5.3　数学函数</vt:lpstr>
      <vt:lpstr>数学模块示例</vt:lpstr>
      <vt:lpstr>计算机程序设计基础（Python）</vt:lpstr>
      <vt:lpstr>1.1　程序文本结构 1.2　对　象 1.3　表达式 1.4　数值类型 1.5　数学模块 1.6　基本输入输出</vt:lpstr>
      <vt:lpstr>1.6　基本输入输出</vt:lpstr>
      <vt:lpstr>1.6.1　输入输出简介</vt:lpstr>
      <vt:lpstr>1.6.2　输出命令与函数</vt:lpstr>
      <vt:lpstr>1.6.2　输出命令与函数</vt:lpstr>
      <vt:lpstr>命令还是函数？这是个问题</vt:lpstr>
      <vt:lpstr>输出函数示例</vt:lpstr>
      <vt:lpstr>1.6.3　输入函数</vt:lpstr>
      <vt:lpstr>1.6.3　输入函数</vt:lpstr>
      <vt:lpstr>输入函数示例</vt:lpstr>
      <vt:lpstr>输入函数示例</vt:lpstr>
      <vt:lpstr>1.6.4　求值函数</vt:lpstr>
      <vt:lpstr>求值函数示例</vt:lpstr>
      <vt:lpstr>输入输出示例：浮点数平方根之和</vt:lpstr>
      <vt:lpstr>计算机程序设计基础（Python）</vt:lpstr>
      <vt:lpstr>作　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计算机程序设计基础（Python）</dc:title>
  <dc:creator>Microsoft Office 用户</dc:creator>
  <cp:lastModifiedBy>q</cp:lastModifiedBy>
  <cp:revision>905</cp:revision>
  <dcterms:created xsi:type="dcterms:W3CDTF">2017-02-01T03:27:22Z</dcterms:created>
  <dcterms:modified xsi:type="dcterms:W3CDTF">2020-03-05T11:50:33Z</dcterms:modified>
</cp:coreProperties>
</file>